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2" r:id="rId2"/>
    <p:sldMasterId id="2147483744" r:id="rId3"/>
    <p:sldMasterId id="2147483833" r:id="rId4"/>
  </p:sldMasterIdLst>
  <p:notesMasterIdLst>
    <p:notesMasterId r:id="rId49"/>
  </p:notesMasterIdLst>
  <p:sldIdLst>
    <p:sldId id="567" r:id="rId5"/>
    <p:sldId id="810" r:id="rId6"/>
    <p:sldId id="788" r:id="rId7"/>
    <p:sldId id="790" r:id="rId8"/>
    <p:sldId id="791" r:id="rId9"/>
    <p:sldId id="793" r:id="rId10"/>
    <p:sldId id="795" r:id="rId11"/>
    <p:sldId id="796" r:id="rId12"/>
    <p:sldId id="797" r:id="rId13"/>
    <p:sldId id="794" r:id="rId14"/>
    <p:sldId id="801" r:id="rId15"/>
    <p:sldId id="802" r:id="rId16"/>
    <p:sldId id="804" r:id="rId17"/>
    <p:sldId id="805" r:id="rId18"/>
    <p:sldId id="799" r:id="rId19"/>
    <p:sldId id="806" r:id="rId20"/>
    <p:sldId id="803" r:id="rId21"/>
    <p:sldId id="807" r:id="rId22"/>
    <p:sldId id="809" r:id="rId23"/>
    <p:sldId id="800" r:id="rId24"/>
    <p:sldId id="813" r:id="rId25"/>
    <p:sldId id="814" r:id="rId26"/>
    <p:sldId id="789" r:id="rId27"/>
    <p:sldId id="812" r:id="rId28"/>
    <p:sldId id="815" r:id="rId29"/>
    <p:sldId id="816" r:id="rId30"/>
    <p:sldId id="817" r:id="rId31"/>
    <p:sldId id="819" r:id="rId32"/>
    <p:sldId id="822" r:id="rId33"/>
    <p:sldId id="823" r:id="rId34"/>
    <p:sldId id="820" r:id="rId35"/>
    <p:sldId id="824" r:id="rId36"/>
    <p:sldId id="821" r:id="rId37"/>
    <p:sldId id="811" r:id="rId38"/>
    <p:sldId id="749" r:id="rId39"/>
    <p:sldId id="724" r:id="rId40"/>
    <p:sldId id="693" r:id="rId41"/>
    <p:sldId id="766" r:id="rId42"/>
    <p:sldId id="798" r:id="rId43"/>
    <p:sldId id="792" r:id="rId44"/>
    <p:sldId id="753" r:id="rId45"/>
    <p:sldId id="808" r:id="rId46"/>
    <p:sldId id="614" r:id="rId47"/>
    <p:sldId id="756" r:id="rId48"/>
  </p:sldIdLst>
  <p:sldSz cx="9906000" cy="6858000" type="A4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99"/>
    <a:srgbClr val="FFEE13"/>
    <a:srgbClr val="AAF4F0"/>
    <a:srgbClr val="FFFF66"/>
    <a:srgbClr val="71FFFF"/>
    <a:srgbClr val="000074"/>
    <a:srgbClr val="00FFFF"/>
    <a:srgbClr val="00FF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84158" autoAdjust="0"/>
  </p:normalViewPr>
  <p:slideViewPr>
    <p:cSldViewPr>
      <p:cViewPr varScale="1">
        <p:scale>
          <a:sx n="98" d="100"/>
          <a:sy n="98" d="100"/>
        </p:scale>
        <p:origin x="508" y="6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-4224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61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7B9B2E5-D583-448C-8749-C225EAE9E87D}" type="datetimeFigureOut">
              <a:rPr lang="en-US" smtClean="0"/>
              <a:t>6/9/2019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7425" y="696913"/>
            <a:ext cx="503555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3219C2D-2472-48CA-B0D5-A3EED847F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25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0D03D3-798D-40BA-B797-E34D3A769023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341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341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2532" name="Slide Number Placeholder 3"/>
          <p:cNvSpPr txBox="1">
            <a:spLocks noGrp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AF9ED664-D0D9-4563-ABC4-632C67A46B8E}" type="slidenum">
              <a:rPr lang="en-US" sz="1200">
                <a:solidFill>
                  <a:prstClr val="black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459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917504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50434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819817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032139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216047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501478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212097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826074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074388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78960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137527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6454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262371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181234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953099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156271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463755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644152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1326498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2436426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8848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335002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7595363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23621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950371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9584991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371217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7158C-D957-4F1F-A1D4-1265EBDCC20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82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1382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7CB29C-03D5-43C9-8108-7826B61627C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677605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7158C-D957-4F1F-A1D4-1265EBDCC20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82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382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 txBox="1">
            <a:spLocks noGrp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7CB29C-03D5-43C9-8108-7826B61627C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197026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8499436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691223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23744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8711409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6192974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8212587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0D03D3-798D-40BA-B797-E34D3A769023}" type="slidenum">
              <a:rPr lang="en-US" smtClean="0">
                <a:solidFill>
                  <a:prstClr val="black"/>
                </a:solidFill>
              </a:rPr>
              <a:pPr/>
              <a:t>43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341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341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 txBox="1">
            <a:spLocks noGrp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AF9ED664-D0D9-4563-ABC4-632C67A46B8E}" type="slidenum">
              <a:rPr lang="en-US" sz="1200">
                <a:solidFill>
                  <a:prstClr val="black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en-US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76762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19C2D-2472-48CA-B0D5-A3EED847FF18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5883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8428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94381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52750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38C0144-1AA8-405B-AFE6-708CEA3643EE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30231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7158C-D957-4F1F-A1D4-1265EBDCC20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82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382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 txBox="1">
            <a:spLocks noGrp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7CB29C-03D5-43C9-8108-7826B61627C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255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9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E91B548-801C-497B-AAFD-057203FC4B9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C38AD0-8DBE-4DAC-B68B-A738423797D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7" y="304800"/>
            <a:ext cx="2125663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3" y="304800"/>
            <a:ext cx="6224589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CB0E43-A8C6-4D9D-89C1-D975FCF2371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1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CCE8-D951-4282-AEFE-6B576F8C055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84382-61CB-449A-8C94-64A702B1261A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16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0829D-81D2-4B2C-996C-1A16E42A9959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B2577-FEDE-46D4-B0F9-E98B994247F6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E3D5B-D0EE-49C1-BC96-A9DAE382D85D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9A876-B328-4E7F-8F5E-D77C4AD6E7DD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BCCFD-1EB9-4C08-A227-49E0B8840F5F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981200" y="0"/>
            <a:ext cx="15240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6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5FBBE-6A30-4E56-A28A-F35F8CC33392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EA39087-B05E-4FFF-8CC2-4B9B8D7FE22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93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93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93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1F545-8C3D-4328-8CD6-06BCB07282D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966FF-51DA-4CD5-965D-30041DA2250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3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3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80A3C-BCDA-4DDA-919A-CFC4F0D4C847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8925" y="228600"/>
            <a:ext cx="9328150" cy="9144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007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925" y="22860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header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40781" y="276257"/>
            <a:ext cx="9302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33463" y="149225"/>
            <a:ext cx="708183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3196" y="1257332"/>
            <a:ext cx="6400800" cy="6016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273317" y="6480207"/>
            <a:ext cx="5362575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59700" y="6434138"/>
            <a:ext cx="2063750" cy="3476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88DEC-8DAA-4ABC-B076-AD59E1CF307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half" idx="12"/>
          </p:nvPr>
        </p:nvSpPr>
        <p:spPr>
          <a:xfrm>
            <a:off x="74614" y="6448425"/>
            <a:ext cx="206375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28486-F570-4AA9-8494-7A5F48CEA7B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3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78E66-C064-4623-9075-F4F7DB95FF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2345F-1BB0-4B89-BDF7-423AFF23407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2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09DB2-012F-4C80-9BD8-299A390684D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8C490-5D1C-4D5C-9EA4-A3F536ACA8E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C4876-B288-465E-A8A4-2378C279B82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14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A873B5E-B871-4AF9-A5F8-74E54AF4464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8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FFEFC-3C8F-49EE-B773-361B808A6B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93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93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93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95DA1-567A-439E-BE0C-D11902B3FD4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883FC-8077-431A-BA26-ADD2055E12D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00516-B56D-45E7-A93C-C237C5F245C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8925" y="228600"/>
            <a:ext cx="9328150" cy="9144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007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925" y="22860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header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40772" y="276241"/>
            <a:ext cx="9302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33463" y="149225"/>
            <a:ext cx="708183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3196" y="1257316"/>
            <a:ext cx="6400800" cy="6016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273308" y="6480191"/>
            <a:ext cx="5362575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59700" y="6434138"/>
            <a:ext cx="2063750" cy="3476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88DEC-8DAA-4ABC-B076-AD59E1CF307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half" idx="12"/>
          </p:nvPr>
        </p:nvSpPr>
        <p:spPr>
          <a:xfrm>
            <a:off x="74614" y="6448425"/>
            <a:ext cx="206375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258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228600"/>
            <a:ext cx="8077200" cy="914400"/>
          </a:xfrm>
          <a:solidFill>
            <a:srgbClr val="000086"/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28486-F570-4AA9-8494-7A5F48CEA7B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AutoShape 2" descr="mailbox://D:/NEWMANCP/USLUO2013/US%20LUA%20Files%20to%20save%20as%20%27Official%27%20%20logo%20and%20cover%20page.eml?number=0&amp;part=1.1.2.2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8279" y="228600"/>
            <a:ext cx="1037121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1300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78E66-C064-4623-9075-F4F7DB95FF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4036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2345F-1BB0-4B89-BDF7-423AFF23407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286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09DB2-012F-4C80-9BD8-299A390684D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1082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8C490-5D1C-4D5C-9EA4-A3F536ACA8E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545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A031073-3BFA-425E-8EAB-36EF693925F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C4876-B288-465E-A8A4-2378C279B82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676400" y="228601"/>
            <a:ext cx="8147050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80" y="287214"/>
            <a:ext cx="776454" cy="77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8595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FFEFC-3C8F-49EE-B773-361B808A6B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81188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93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93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93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95DA1-567A-439E-BE0C-D11902B3FD4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2061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883FC-8077-431A-BA26-ADD2055E12D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3453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00516-B56D-45E7-A93C-C237C5F245C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7741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490" y="239417"/>
            <a:ext cx="8358710" cy="903582"/>
          </a:xfrm>
          <a:solidFill>
            <a:srgbClr val="000086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UEC</a:t>
            </a:r>
          </a:p>
          <a:p>
            <a:pPr>
              <a:defRPr/>
            </a:pPr>
            <a:r>
              <a:rPr lang="en-US" dirty="0" smtClean="0"/>
              <a:t>4/18/13</a:t>
            </a: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 Quinn                          University of Mississippi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0C6FF-23FB-4713-AB1E-B32469015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Shape 55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63807" y="270677"/>
            <a:ext cx="787008" cy="8273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8157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3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3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224C319-9CA0-4743-A9D1-57CEBC9C274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F3F074-93C4-4634-873F-72646475DFE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6DA2E8-7898-4632-9AC0-17683A857D5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7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64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7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1FD141-3896-486F-92AB-61B0CA7ECA4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978359-0527-40F6-A3BE-1FF413F55E3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304800"/>
            <a:ext cx="779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600200"/>
            <a:ext cx="8420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0394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4008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0FAC63C3-FB9C-4A71-8977-FD31AECC2778}" type="slidenum">
              <a:rPr lang="en-US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703941" name="Line 5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703942" name="Line 6"/>
          <p:cNvSpPr>
            <a:spLocks noChangeShapeType="1"/>
          </p:cNvSpPr>
          <p:nvPr/>
        </p:nvSpPr>
        <p:spPr bwMode="auto">
          <a:xfrm>
            <a:off x="742950" y="6400800"/>
            <a:ext cx="842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703943" name="Text Box 7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  <a:cs typeface="Arial" pitchFamily="34" charset="0"/>
            </a:endParaRPr>
          </a:p>
        </p:txBody>
      </p:sp>
      <p:pic>
        <p:nvPicPr>
          <p:cNvPr id="37896" name="Picture 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534400" y="76200"/>
            <a:ext cx="132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66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66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66000" y="6356366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FEA7398-82BF-4FA5-83A1-4B46CC6CD078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8" name="Shape 55"/>
          <p:cNvPicPr preferRelativeResize="0"/>
          <p:nvPr userDrawn="1"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6200" y="6752"/>
            <a:ext cx="1066800" cy="106004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152400" y="227045"/>
            <a:ext cx="9601200" cy="914400"/>
          </a:xfrm>
          <a:prstGeom prst="rect">
            <a:avLst/>
          </a:prstGeom>
          <a:gradFill rotWithShape="1">
            <a:gsLst>
              <a:gs pos="0">
                <a:srgbClr val="000064"/>
              </a:gs>
              <a:gs pos="50000">
                <a:schemeClr val="accent2"/>
              </a:gs>
              <a:gs pos="100000">
                <a:srgbClr val="000064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295400"/>
            <a:ext cx="91630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51063" y="6553200"/>
            <a:ext cx="5586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effectLst/>
                <a:latin typeface="Times" pitchFamily="4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59700" y="6553200"/>
            <a:ext cx="2063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ffectLst/>
                <a:latin typeface="Times" pitchFamily="4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F05AF1-A1E0-469E-BDCC-FE155C78892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025" y="6553200"/>
            <a:ext cx="2063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ffectLst/>
                <a:latin typeface="Times" pitchFamily="4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341345"/>
            <a:ext cx="830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" name="Shape 55"/>
          <p:cNvPicPr preferRelativeResize="0"/>
          <p:nvPr userDrawn="1"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62625" y="324203"/>
            <a:ext cx="762000" cy="72179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" pitchFamily="2" charset="2"/>
        <a:buChar char="r"/>
        <a:defRPr sz="2800" b="1">
          <a:solidFill>
            <a:srgbClr val="00006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 3" pitchFamily="18" charset="2"/>
        <a:buChar char="Æ"/>
        <a:defRPr sz="2400" b="1">
          <a:solidFill>
            <a:srgbClr val="00006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Font typeface="Wingdings" pitchFamily="2" charset="2"/>
        <a:buChar char="r"/>
        <a:defRPr sz="2200" b="1"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FF00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288925" y="228600"/>
            <a:ext cx="9328150" cy="914400"/>
          </a:xfrm>
          <a:prstGeom prst="rect">
            <a:avLst/>
          </a:prstGeom>
          <a:gradFill rotWithShape="1">
            <a:gsLst>
              <a:gs pos="0">
                <a:srgbClr val="000064"/>
              </a:gs>
              <a:gs pos="50000">
                <a:schemeClr val="accent2"/>
              </a:gs>
              <a:gs pos="100000">
                <a:srgbClr val="000064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28858" y="304800"/>
            <a:ext cx="73199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295400"/>
            <a:ext cx="91630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51063" y="6553200"/>
            <a:ext cx="5586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effectLst/>
                <a:latin typeface="Times" pitchFamily="4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59700" y="6553200"/>
            <a:ext cx="2063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ffectLst/>
                <a:latin typeface="Times" pitchFamily="4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F05AF1-A1E0-469E-BDCC-FE155C78892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025" y="6553200"/>
            <a:ext cx="2063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ffectLst/>
                <a:latin typeface="Times" pitchFamily="4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834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6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" pitchFamily="2" charset="2"/>
        <a:buChar char="r"/>
        <a:defRPr sz="2800" b="1">
          <a:solidFill>
            <a:srgbClr val="00006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 3" pitchFamily="18" charset="2"/>
        <a:buChar char="Æ"/>
        <a:defRPr sz="2400" b="1">
          <a:solidFill>
            <a:srgbClr val="00006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Font typeface="Wingdings" pitchFamily="2" charset="2"/>
        <a:buChar char="r"/>
        <a:defRPr sz="2200" b="1"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FF00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png"/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microsoft.com/office/2007/relationships/hdphoto" Target="../media/hdphoto2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microsoft.com/office/2007/relationships/hdphoto" Target="../media/hdphoto1.wdp"/><Relationship Id="rId15" Type="http://schemas.openxmlformats.org/officeDocument/2006/relationships/image" Target="../media/image17.png"/><Relationship Id="rId10" Type="http://schemas.openxmlformats.org/officeDocument/2006/relationships/image" Target="../media/image13.emf"/><Relationship Id="rId4" Type="http://schemas.openxmlformats.org/officeDocument/2006/relationships/image" Target="../media/image8.png"/><Relationship Id="rId9" Type="http://schemas.openxmlformats.org/officeDocument/2006/relationships/image" Target="../media/image12.png"/><Relationship Id="rId1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Relationship Id="rId4" Type="http://schemas.openxmlformats.org/officeDocument/2006/relationships/hyperlink" Target="https://www.uec-whips.org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4.png"/><Relationship Id="rId5" Type="http://schemas.openxmlformats.org/officeDocument/2006/relationships/image" Target="../media/image53.jpg"/><Relationship Id="rId4" Type="http://schemas.openxmlformats.org/officeDocument/2006/relationships/image" Target="../media/image5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4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6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6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www.atlas.ch/photos/atlas_photos/selected-photos/detector-site/surface/0107014_01old-A4-at-144-dpi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7"/>
          <a:stretch/>
        </p:blipFill>
        <p:spPr bwMode="auto">
          <a:xfrm>
            <a:off x="2259429" y="990600"/>
            <a:ext cx="4979571" cy="3807490"/>
          </a:xfrm>
          <a:prstGeom prst="rect">
            <a:avLst/>
          </a:prstGeom>
          <a:noFill/>
          <a:ln w="1905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fermilab-uec.org/mediaWiki/images/1/11/IMG_248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6000" contras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174" r="27025" b="4597"/>
          <a:stretch/>
        </p:blipFill>
        <p:spPr bwMode="auto">
          <a:xfrm>
            <a:off x="7415073" y="3262869"/>
            <a:ext cx="2406250" cy="3459213"/>
          </a:xfrm>
          <a:prstGeom prst="rect">
            <a:avLst/>
          </a:prstGeom>
          <a:noFill/>
          <a:ln w="1905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s://cdsweb.cern.ch/record/1459463/files/Fig1-gammagamma_run194108_evt564224000_ispy_3d-annotated-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684" y="4958672"/>
            <a:ext cx="2526384" cy="1723542"/>
          </a:xfrm>
          <a:prstGeom prst="rect">
            <a:avLst/>
          </a:prstGeom>
          <a:noFill/>
          <a:ln w="12700">
            <a:solidFill>
              <a:srgbClr val="CCFFFF"/>
            </a:solidFill>
          </a:ln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2298202" y="4816607"/>
            <a:ext cx="5060592" cy="1944518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91440" rIns="0">
            <a:noAutofit/>
          </a:bodyPr>
          <a:lstStyle/>
          <a:p>
            <a:pPr algn="ctr" fontAlgn="base">
              <a:spcAft>
                <a:spcPts val="1000"/>
              </a:spcAft>
            </a:pPr>
            <a:r>
              <a:rPr lang="en-US" sz="28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HEPAP Review, </a:t>
            </a:r>
            <a:br>
              <a:rPr lang="en-US" sz="28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</a:br>
            <a:r>
              <a:rPr lang="en-US" sz="28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Research Funding</a:t>
            </a:r>
            <a:br>
              <a:rPr lang="en-US" sz="28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</a:br>
            <a:r>
              <a:rPr lang="en-US" sz="28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and FAS Visit Notes</a:t>
            </a:r>
            <a:endParaRPr lang="en-US" sz="2800" b="1" dirty="0" smtClean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  <a:p>
            <a:pPr algn="ctr" fontAlgn="base">
              <a:spcAft>
                <a:spcPts val="1000"/>
              </a:spcAft>
            </a:pPr>
            <a:r>
              <a:rPr lang="en-US" sz="23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Harvey </a:t>
            </a:r>
            <a:r>
              <a:rPr lang="en-US" sz="23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Newman  </a:t>
            </a:r>
            <a:r>
              <a:rPr lang="en-US" sz="23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June 10 2019</a:t>
            </a:r>
            <a:endParaRPr lang="en-US" sz="23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3600" y="1009862"/>
            <a:ext cx="1271662" cy="1271662"/>
          </a:xfrm>
          <a:prstGeom prst="rect">
            <a:avLst/>
          </a:prstGeom>
          <a:ln w="12700">
            <a:solidFill>
              <a:srgbClr val="CCFFFF"/>
            </a:solidFill>
          </a:ln>
        </p:spPr>
      </p:pic>
      <p:pic>
        <p:nvPicPr>
          <p:cNvPr id="18" name="Picture 17" descr="File:GroupPhoto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1" t="20455" r="16799" b="11669"/>
          <a:stretch/>
        </p:blipFill>
        <p:spPr bwMode="auto">
          <a:xfrm>
            <a:off x="7396826" y="4825752"/>
            <a:ext cx="2409740" cy="1868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9"/>
          <a:srcRect b="7319"/>
          <a:stretch/>
        </p:blipFill>
        <p:spPr>
          <a:xfrm>
            <a:off x="169307" y="2380393"/>
            <a:ext cx="2143914" cy="1612929"/>
          </a:xfrm>
          <a:prstGeom prst="rect">
            <a:avLst/>
          </a:prstGeom>
          <a:ln w="12700">
            <a:solidFill>
              <a:srgbClr val="CCFFFF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3132" y="990600"/>
            <a:ext cx="2160894" cy="1379630"/>
          </a:xfrm>
          <a:prstGeom prst="rect">
            <a:avLst/>
          </a:prstGeom>
          <a:ln w="12700">
            <a:solidFill>
              <a:srgbClr val="CCFFFF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1"/>
          <a:srcRect l="9152" t="9825" r="10506" b="9234"/>
          <a:stretch/>
        </p:blipFill>
        <p:spPr>
          <a:xfrm>
            <a:off x="167478" y="5413684"/>
            <a:ext cx="2126632" cy="1365958"/>
          </a:xfrm>
          <a:prstGeom prst="rect">
            <a:avLst/>
          </a:prstGeom>
          <a:ln w="12700">
            <a:solidFill>
              <a:srgbClr val="CCFFFF"/>
            </a:solidFill>
          </a:ln>
        </p:spPr>
      </p:pic>
      <p:pic>
        <p:nvPicPr>
          <p:cNvPr id="15" name="Picture 1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64" r="25976"/>
          <a:stretch/>
        </p:blipFill>
        <p:spPr bwMode="auto">
          <a:xfrm>
            <a:off x="7267589" y="960031"/>
            <a:ext cx="2527164" cy="2791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One of the first collisions with &amp;quot;stable beam&amp;quot; at 13 TeV recorded by CMS. Variants below.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" t="1633" r="-1020" b="10031"/>
          <a:stretch/>
        </p:blipFill>
        <p:spPr bwMode="auto">
          <a:xfrm>
            <a:off x="170061" y="4016791"/>
            <a:ext cx="2111284" cy="1389913"/>
          </a:xfrm>
          <a:prstGeom prst="rect">
            <a:avLst/>
          </a:prstGeom>
          <a:noFill/>
          <a:ln w="12700">
            <a:solidFill>
              <a:srgbClr val="CCF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Shape 55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95195" y="97628"/>
            <a:ext cx="895405" cy="8624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Shape 55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2379945" y="990600"/>
            <a:ext cx="1341560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11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39" t="1560" r="7092" b="1775"/>
          <a:stretch/>
        </p:blipFill>
        <p:spPr>
          <a:xfrm>
            <a:off x="7267589" y="3768867"/>
            <a:ext cx="2561511" cy="2992257"/>
          </a:xfrm>
          <a:prstGeom prst="rect">
            <a:avLst/>
          </a:prstGeom>
          <a:ln w="22225">
            <a:solidFill>
              <a:srgbClr val="FFFF00"/>
            </a:solidFill>
          </a:ln>
        </p:spPr>
      </p:pic>
      <p:sp>
        <p:nvSpPr>
          <p:cNvPr id="20" name="TextBox 2"/>
          <p:cNvSpPr txBox="1">
            <a:spLocks noChangeArrowheads="1"/>
          </p:cNvSpPr>
          <p:nvPr/>
        </p:nvSpPr>
        <p:spPr bwMode="auto">
          <a:xfrm>
            <a:off x="1048493" y="57576"/>
            <a:ext cx="8772830" cy="926044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137160" rIns="0">
            <a:noAutofit/>
          </a:bodyPr>
          <a:lstStyle/>
          <a:p>
            <a:pPr algn="ctr" fontAlgn="base">
              <a:spcBef>
                <a:spcPts val="600"/>
              </a:spcBef>
              <a:spcAft>
                <a:spcPts val="1000"/>
              </a:spcAft>
            </a:pPr>
            <a:r>
              <a:rPr lang="en-US" sz="4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US </a:t>
            </a:r>
            <a:r>
              <a:rPr lang="en-US" sz="4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LUEC Chair Report</a:t>
            </a:r>
            <a:r>
              <a:rPr lang="en-US" sz="4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/>
            </a:r>
            <a:br>
              <a:rPr lang="en-US" sz="4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</a:br>
            <a:endParaRPr lang="en-US" sz="32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1"/>
          <a:srcRect l="9152" t="9825" r="10506" b="9234"/>
          <a:stretch/>
        </p:blipFill>
        <p:spPr>
          <a:xfrm>
            <a:off x="162270" y="5388682"/>
            <a:ext cx="2126632" cy="1365958"/>
          </a:xfrm>
          <a:prstGeom prst="rect">
            <a:avLst/>
          </a:prstGeom>
          <a:ln w="12700">
            <a:solidFill>
              <a:srgbClr val="CCFFFF"/>
            </a:solidFill>
          </a:ln>
        </p:spPr>
      </p:pic>
    </p:spTree>
    <p:extLst>
      <p:ext uri="{BB962C8B-B14F-4D97-AF65-F5344CB8AC3E}">
        <p14:creationId xmlns:p14="http://schemas.microsoft.com/office/powerpoint/2010/main" val="53024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0"/>
            <a:ext cx="9753600" cy="6172200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1958" y="6172200"/>
            <a:ext cx="9753600" cy="609600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45720" rIns="0">
            <a:noAutofit/>
          </a:bodyPr>
          <a:lstStyle/>
          <a:p>
            <a:pPr algn="ctr" fontAlgn="base">
              <a:spcAft>
                <a:spcPts val="1000"/>
              </a:spcAft>
            </a:pPr>
            <a:r>
              <a:rPr lang="en-US" sz="17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Upcoming Planning Discussions at the PI Meeting and “Snowmass” Lunchtime Session During the APS DPF Meeting at Northeastern July – August </a:t>
            </a:r>
            <a:endParaRPr lang="en-US" sz="17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64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543800" cy="6858000"/>
          </a:xfrm>
          <a:prstGeom prst="rect">
            <a:avLst/>
          </a:prstGeom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543800" y="0"/>
            <a:ext cx="2362200" cy="6858000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91440" rIns="0" anchor="ctr" anchorCtr="0">
            <a:noAutofit/>
          </a:bodyPr>
          <a:lstStyle/>
          <a:p>
            <a:pPr algn="ctr" fontAlgn="base">
              <a:spcAft>
                <a:spcPts val="1000"/>
              </a:spcAft>
            </a:pPr>
            <a:endParaRPr lang="en-US" b="1" dirty="0" smtClean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 pitchFamily="34" charset="0"/>
            </a:endParaRPr>
          </a:p>
          <a:p>
            <a:pPr algn="ctr" fontAlgn="base">
              <a:spcAft>
                <a:spcPts val="1800"/>
              </a:spcAft>
            </a:pPr>
            <a:r>
              <a:rPr lang="en-US" b="1" dirty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Questions: </a:t>
            </a:r>
          </a:p>
          <a:p>
            <a:pPr algn="ctr" fontAlgn="base">
              <a:spcAft>
                <a:spcPts val="1800"/>
              </a:spcAft>
            </a:pPr>
            <a:r>
              <a:rPr lang="en-US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Is a March 2023 schedule for the next P5 Report </a:t>
            </a:r>
            <a:br>
              <a:rPr lang="en-US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</a:br>
            <a:r>
              <a:rPr lang="en-US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early enough, </a:t>
            </a:r>
          </a:p>
          <a:p>
            <a:pPr algn="ctr" fontAlgn="base">
              <a:spcAft>
                <a:spcPts val="1800"/>
              </a:spcAft>
            </a:pPr>
            <a:r>
              <a:rPr lang="en-US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given </a:t>
            </a:r>
            <a:r>
              <a:rPr lang="en-US" b="1" dirty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the </a:t>
            </a:r>
            <a:r>
              <a:rPr lang="en-US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requests for information </a:t>
            </a:r>
            <a:br>
              <a:rPr lang="en-US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</a:br>
            <a:r>
              <a:rPr lang="en-US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from Congress?</a:t>
            </a:r>
          </a:p>
          <a:p>
            <a:pPr algn="ctr" fontAlgn="base">
              <a:spcAft>
                <a:spcPts val="1800"/>
              </a:spcAft>
            </a:pPr>
            <a:r>
              <a:rPr lang="en-US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Is a 3 year lag after the European Strategy Report acceptable ?</a:t>
            </a:r>
          </a:p>
          <a:p>
            <a:pPr algn="ctr" fontAlgn="base">
              <a:spcAft>
                <a:spcPts val="1800"/>
              </a:spcAft>
            </a:pPr>
            <a:r>
              <a:rPr lang="en-US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How will the next</a:t>
            </a:r>
            <a:br>
              <a:rPr lang="en-US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</a:br>
            <a:r>
              <a:rPr lang="en-US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P5 interact with the 2020-22 NAS EPP Decadal Survey ? </a:t>
            </a:r>
          </a:p>
        </p:txBody>
      </p:sp>
    </p:spTree>
    <p:extLst>
      <p:ext uri="{BB962C8B-B14F-4D97-AF65-F5344CB8AC3E}">
        <p14:creationId xmlns:p14="http://schemas.microsoft.com/office/powerpoint/2010/main" val="113664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47422"/>
            <a:ext cx="9601200" cy="6734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77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00" y="38101"/>
            <a:ext cx="9677400" cy="666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36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32" y="112191"/>
            <a:ext cx="8306868" cy="66812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600" y="609600"/>
            <a:ext cx="64770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10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70" y="116730"/>
            <a:ext cx="9899515" cy="660994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39413" y="1357512"/>
            <a:ext cx="71901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hlinkClick r:id="rId4"/>
              </a:rPr>
              <a:t>https://www.uec-whips.org</a:t>
            </a:r>
            <a:r>
              <a:rPr lang="en-US" b="1" dirty="0" smtClean="0">
                <a:hlinkClick r:id="rId4"/>
              </a:rPr>
              <a:t>/</a:t>
            </a:r>
            <a:r>
              <a:rPr lang="en-US" b="1" dirty="0" smtClean="0"/>
              <a:t>    Justin </a:t>
            </a:r>
            <a:r>
              <a:rPr lang="en-US" b="1" dirty="0" err="1" smtClean="0"/>
              <a:t>Vasel</a:t>
            </a:r>
            <a:r>
              <a:rPr lang="en-US" b="1" dirty="0" smtClean="0"/>
              <a:t> and Fernanda </a:t>
            </a:r>
            <a:r>
              <a:rPr lang="en-US" b="1" dirty="0" err="1" smtClean="0"/>
              <a:t>Psihas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6773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52399"/>
            <a:ext cx="9601200" cy="66439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3591" r="4591"/>
          <a:stretch/>
        </p:blipFill>
        <p:spPr>
          <a:xfrm>
            <a:off x="4724400" y="1219200"/>
            <a:ext cx="4953000" cy="17240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24400" y="2943225"/>
            <a:ext cx="4953000" cy="866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+ </a:t>
            </a:r>
            <a:r>
              <a:rPr lang="en-US" sz="2400" b="1" dirty="0" smtClean="0">
                <a:solidFill>
                  <a:schemeClr val="tx1"/>
                </a:solidFill>
              </a:rPr>
              <a:t>Agency and Executive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Office Visits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91000" y="5334000"/>
            <a:ext cx="5486400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t="18298"/>
          <a:stretch/>
        </p:blipFill>
        <p:spPr>
          <a:xfrm>
            <a:off x="4800600" y="3810000"/>
            <a:ext cx="4876800" cy="2178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55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40" y="76199"/>
            <a:ext cx="9601200" cy="662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961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28599"/>
            <a:ext cx="9601200" cy="640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81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28599"/>
            <a:ext cx="9677400" cy="6529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7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304799"/>
            <a:ext cx="6172200" cy="65377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49940" y="1499680"/>
            <a:ext cx="6667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https://science.osti.gov/hep/hepap/Meetings/201905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24600" y="266700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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9525" y="3713043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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29400" y="632460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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41717" y="5557074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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5744" y="4172344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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05744" y="400779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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26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152400"/>
            <a:ext cx="97536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88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83" y="152400"/>
            <a:ext cx="9724417" cy="6469209"/>
          </a:xfrm>
          <a:prstGeom prst="rect">
            <a:avLst/>
          </a:prstGeom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976025" y="228600"/>
            <a:ext cx="3701375" cy="703635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45720" rIns="0">
            <a:noAutofit/>
          </a:bodyPr>
          <a:lstStyle/>
          <a:p>
            <a:pPr algn="ctr" fontAlgn="base"/>
            <a: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JoAnne Hewett, HEPAP Chair</a:t>
            </a:r>
          </a:p>
          <a:p>
            <a:pPr algn="ctr" fontAlgn="base"/>
            <a: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P5 Refresher and Evaluation</a:t>
            </a:r>
            <a:endParaRPr lang="en-US" sz="20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58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13" y="0"/>
            <a:ext cx="99060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75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26" y="97275"/>
            <a:ext cx="9750688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61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65" y="94035"/>
            <a:ext cx="9847635" cy="6673344"/>
          </a:xfrm>
          <a:prstGeom prst="rect">
            <a:avLst/>
          </a:prstGeom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572000" y="152401"/>
            <a:ext cx="4267200" cy="685800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45720" rIns="0">
            <a:noAutofit/>
          </a:bodyPr>
          <a:lstStyle/>
          <a:p>
            <a:pPr algn="ctr" fontAlgn="base"/>
            <a: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Glen Crawford, DOE HEP P5</a:t>
            </a:r>
            <a:b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</a:br>
            <a: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Self Assessment</a:t>
            </a:r>
            <a:endParaRPr lang="en-US" sz="20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47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400"/>
            <a:ext cx="9883302" cy="669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06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20" y="113489"/>
            <a:ext cx="9828180" cy="674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664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319" y="0"/>
            <a:ext cx="9930319" cy="6553200"/>
          </a:xfrm>
          <a:prstGeom prst="rect">
            <a:avLst/>
          </a:prstGeom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14400" y="914400"/>
            <a:ext cx="5715000" cy="457200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45720" rIns="0">
            <a:noAutofit/>
          </a:bodyPr>
          <a:lstStyle/>
          <a:p>
            <a:pPr algn="ctr" fontAlgn="base"/>
            <a: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Saul Gonzalez, NSF EPP P5 Self Assessment </a:t>
            </a:r>
            <a:endParaRPr lang="en-US" sz="20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1881" y="6248400"/>
            <a:ext cx="9829800" cy="457200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45720" rIns="0">
            <a:noAutofit/>
          </a:bodyPr>
          <a:lstStyle/>
          <a:p>
            <a:pPr algn="ctr" fontAlgn="base"/>
            <a:r>
              <a:rPr lang="en-US" sz="19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See his HEPAP Talk for NSF Response and Comments on Each P5 Recommendation</a:t>
            </a:r>
            <a:endParaRPr lang="en-US" sz="19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39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" y="97276"/>
            <a:ext cx="9896272" cy="6705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8340" y="6315138"/>
            <a:ext cx="9525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https://www.nsf.gov/mps/advisory/mpsac_other_reports/subcommittee_report_p5_recommendations_final.pdf</a:t>
            </a:r>
          </a:p>
        </p:txBody>
      </p:sp>
    </p:spTree>
    <p:extLst>
      <p:ext uri="{BB962C8B-B14F-4D97-AF65-F5344CB8AC3E}">
        <p14:creationId xmlns:p14="http://schemas.microsoft.com/office/powerpoint/2010/main" val="384635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75" y="74578"/>
            <a:ext cx="9662451" cy="6689387"/>
          </a:xfrm>
          <a:prstGeom prst="rect">
            <a:avLst/>
          </a:prstGeom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58000" y="261025"/>
            <a:ext cx="2924424" cy="685800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45720" rIns="0">
            <a:noAutofit/>
          </a:bodyPr>
          <a:lstStyle/>
          <a:p>
            <a:pPr algn="ctr" fontAlgn="base"/>
            <a:r>
              <a:rPr lang="en-US" sz="19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NSF MRE-FC for </a:t>
            </a:r>
            <a:br>
              <a:rPr lang="en-US" sz="19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</a:br>
            <a:r>
              <a:rPr lang="en-US" sz="19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US ATLAS and US CMS</a:t>
            </a:r>
            <a:endParaRPr lang="en-US" sz="19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9776" y="5181600"/>
            <a:ext cx="2924424" cy="1447800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45720" rIns="0">
            <a:noAutofit/>
          </a:bodyPr>
          <a:lstStyle/>
          <a:p>
            <a:pPr algn="ctr" fontAlgn="base">
              <a:spcAft>
                <a:spcPts val="600"/>
              </a:spcAft>
            </a:pPr>
            <a:r>
              <a:rPr lang="en-US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$ 150M for ATLAS + CMS</a:t>
            </a:r>
          </a:p>
          <a:p>
            <a:pPr algn="ctr" fontAlgn="base">
              <a:spcAft>
                <a:spcPts val="600"/>
              </a:spcAft>
            </a:pPr>
            <a:r>
              <a:rPr lang="en-US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Final Design Review 9/20</a:t>
            </a:r>
          </a:p>
          <a:p>
            <a:pPr algn="ctr" fontAlgn="base">
              <a:spcAft>
                <a:spcPts val="600"/>
              </a:spcAft>
            </a:pPr>
            <a:r>
              <a:rPr lang="en-US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Construction Start ~4/20</a:t>
            </a:r>
          </a:p>
          <a:p>
            <a:pPr algn="ctr" fontAlgn="base">
              <a:spcAft>
                <a:spcPts val="600"/>
              </a:spcAft>
            </a:pPr>
            <a:r>
              <a:rPr lang="en-US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Major Achievement</a:t>
            </a:r>
            <a:endParaRPr lang="en-US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3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43" y="-26270"/>
            <a:ext cx="9909243" cy="6884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68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143000"/>
            <a:ext cx="8153400" cy="5638800"/>
          </a:xfrm>
          <a:prstGeom prst="rect">
            <a:avLst/>
          </a:prstGeom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143000" y="304800"/>
            <a:ext cx="8458200" cy="762000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45720" rIns="0">
            <a:noAutofit/>
          </a:bodyPr>
          <a:lstStyle/>
          <a:p>
            <a:pPr algn="ctr" fontAlgn="base">
              <a:lnSpc>
                <a:spcPct val="94000"/>
              </a:lnSpc>
            </a:pPr>
            <a:r>
              <a:rPr lang="en-US" sz="24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Looking Towards the Next U.S. Strategic Planning</a:t>
            </a:r>
          </a:p>
          <a:p>
            <a:pPr algn="ctr" fontAlgn="base">
              <a:lnSpc>
                <a:spcPct val="94000"/>
              </a:lnSpc>
            </a:pPr>
            <a:r>
              <a:rPr lang="en-US" sz="24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Young-</a:t>
            </a:r>
            <a:r>
              <a:rPr lang="en-US" sz="2400" b="1" dirty="0" err="1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Kee</a:t>
            </a:r>
            <a:r>
              <a:rPr lang="en-US" sz="24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 Kim, DPF Chair</a:t>
            </a:r>
            <a:endParaRPr lang="en-US" sz="24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52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31325"/>
            <a:ext cx="9677400" cy="6726675"/>
          </a:xfrm>
          <a:prstGeom prst="rect">
            <a:avLst/>
          </a:prstGeom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698" y="6324600"/>
            <a:ext cx="9701719" cy="457200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45720" rIns="0">
            <a:noAutofit/>
          </a:bodyPr>
          <a:lstStyle/>
          <a:p>
            <a:pPr algn="ctr" fontAlgn="base"/>
            <a:r>
              <a:rPr lang="en-US" sz="19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Plus many individual submissions on future programs covered in Young-</a:t>
            </a:r>
            <a:r>
              <a:rPr lang="en-US" sz="1900" b="1" dirty="0" err="1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Kee’s</a:t>
            </a:r>
            <a:r>
              <a:rPr lang="en-US" sz="19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 talk</a:t>
            </a:r>
            <a:endParaRPr lang="en-US" sz="19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37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66800" y="259405"/>
            <a:ext cx="8686800" cy="838200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45720" rIns="0">
            <a:noAutofit/>
          </a:bodyPr>
          <a:lstStyle/>
          <a:p>
            <a:pPr algn="ctr" fontAlgn="base"/>
            <a:r>
              <a:rPr lang="en-US" sz="24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Visit to Ali Nouri, Federation of American Scientists</a:t>
            </a:r>
          </a:p>
          <a:p>
            <a:pPr algn="ctr" fontAlgn="base"/>
            <a:r>
              <a:rPr lang="en-US" sz="24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1112 16</a:t>
            </a:r>
            <a:r>
              <a:rPr lang="en-US" sz="2400" b="1" baseline="30000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th</a:t>
            </a:r>
            <a:r>
              <a:rPr lang="en-US" sz="24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 Street NW, June 5, 2019</a:t>
            </a:r>
            <a:endParaRPr lang="en-US" sz="24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124299"/>
            <a:ext cx="8153400" cy="573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87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66800" y="259405"/>
            <a:ext cx="8686800" cy="838200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45720" rIns="0" anchor="ctr" anchorCtr="0">
            <a:noAutofit/>
          </a:bodyPr>
          <a:lstStyle/>
          <a:p>
            <a:pPr algn="ctr" fontAlgn="base"/>
            <a:r>
              <a:rPr lang="en-US" sz="24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Visit to Ali Nouri, Federation of American Scientists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1219200"/>
            <a:ext cx="9220200" cy="53340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8925" marR="0" lvl="0" indent="-288925" algn="l" defTabSz="914400" rtl="0" eaLnBrk="1" fontAlgn="auto" latinLnBrk="0" hangingPunct="1">
              <a:lnSpc>
                <a:spcPct val="90000"/>
              </a:lnSpc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Follow up on Ali Nouri’s Visit to CERN </a:t>
            </a:r>
            <a:r>
              <a:rPr lang="en-US" sz="2000" b="1" dirty="0" smtClean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last April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Aft>
                <a:spcPts val="400"/>
              </a:spcAft>
              <a:buClrTx/>
              <a:buSzTx/>
              <a:tabLst>
                <a:tab pos="685800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Meeting Subjects:</a:t>
            </a:r>
          </a:p>
          <a:p>
            <a:pPr marL="288925" marR="0" lvl="0" indent="-288925" algn="l" defTabSz="914400" rtl="0" eaLnBrk="1" fontAlgn="auto" latinLnBrk="0" hangingPunct="1">
              <a:lnSpc>
                <a:spcPct val="90000"/>
              </a:lnSpc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Funding avenues and roles for US LUA: </a:t>
            </a:r>
          </a:p>
          <a:p>
            <a:pPr marL="746125" lvl="1" indent="-288925">
              <a:lnSpc>
                <a:spcPct val="90000"/>
              </a:lnSpc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lang="en-US" sz="2000" b="1" dirty="0" smtClean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Possible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Foundation Sources: Moore, Schmidt, etc.; </a:t>
            </a:r>
            <a:b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FAS Contacts</a:t>
            </a:r>
          </a:p>
          <a:p>
            <a:pPr marL="746125" lvl="1" indent="-288925">
              <a:lnSpc>
                <a:spcPct val="90000"/>
              </a:lnSpc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lang="en-US" sz="2000" b="1" dirty="0" smtClean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Science Policy-related mission and study of issues</a:t>
            </a:r>
          </a:p>
          <a:p>
            <a:pPr marL="746125" lvl="1" indent="-288925">
              <a:lnSpc>
                <a:spcPct val="90000"/>
              </a:lnSpc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International meetings and workshops, white papers</a:t>
            </a:r>
          </a:p>
          <a:p>
            <a:pPr marL="746125" lvl="1" indent="-288925">
              <a:lnSpc>
                <a:spcPct val="90000"/>
              </a:lnSpc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lang="en-US" sz="2000" b="1" dirty="0" smtClean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Possible closer engagement with Congressional committees </a:t>
            </a:r>
            <a:br>
              <a:rPr lang="en-US" sz="2000" b="1" dirty="0" smtClean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2000" b="1" dirty="0" smtClean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dealing with science policy</a:t>
            </a:r>
            <a:endParaRPr kumimoji="0" lang="en-US" sz="2000" b="1" i="0" u="none" strike="noStrike" kern="1200" cap="none" spc="0" normalizeH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6125" lvl="1" indent="-288925">
              <a:lnSpc>
                <a:spcPct val="90000"/>
              </a:lnSpc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lang="en-US" sz="2000" b="1" dirty="0" smtClean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Possible joint work with FAS, compatible with US LUA’s mission</a:t>
            </a:r>
            <a:endParaRPr kumimoji="0" lang="en-US" sz="2000" b="1" i="0" u="none" strike="noStrike" kern="1200" cap="none" spc="0" normalizeH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6125" lvl="1" indent="-288925">
              <a:lnSpc>
                <a:spcPct val="90000"/>
              </a:lnSpc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lang="en-US" sz="2000" b="1" dirty="0" smtClean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 LUA subcommittee ? </a:t>
            </a:r>
            <a:endParaRPr kumimoji="0" lang="en-US" sz="2000" b="1" i="0" u="none" strike="noStrike" kern="1200" cap="none" spc="0" normalizeH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8925" marR="0" lvl="0" indent="-288925" algn="l" defTabSz="914400" rtl="0" eaLnBrk="1" fontAlgn="auto" latinLnBrk="0" hangingPunct="1">
              <a:lnSpc>
                <a:spcPct val="90000"/>
              </a:lnSpc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Bill in Grassley’s Senate Finance Committee that day (June 5):</a:t>
            </a:r>
            <a:b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on a panel representing the funding agencies, CIA and FBI that would     </a:t>
            </a:r>
            <a:b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aim to develop common strategies for controlling research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Aft>
                <a:spcPts val="400"/>
              </a:spcAft>
              <a:buClrTx/>
              <a:buSzTx/>
              <a:tabLst>
                <a:tab pos="685800" algn="l"/>
              </a:tabLst>
              <a:defRPr/>
            </a:pPr>
            <a:endParaRPr kumimoji="0" lang="en-US" sz="2000" b="1" i="0" u="none" strike="noStrike" kern="1200" cap="none" spc="0" normalizeH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8925" marR="0" lvl="0" indent="-288925" algn="l" defTabSz="914400" rtl="0" eaLnBrk="1" fontAlgn="auto" latinLnBrk="0" hangingPunct="1">
              <a:lnSpc>
                <a:spcPct val="90000"/>
              </a:lnSpc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Follow up with Ali by HN, </a:t>
            </a:r>
            <a:r>
              <a:rPr kumimoji="0" lang="en-US" sz="2000" b="1" i="0" u="none" strike="noStrike" kern="1200" cap="none" spc="0" normalizeH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Yangyang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others in the US LUEC</a:t>
            </a:r>
            <a:b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kumimoji="0" lang="en-US" sz="19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61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" y="1143000"/>
            <a:ext cx="9601200" cy="5486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Backup Slides Follow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41652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Number Placeholder 2"/>
          <p:cNvSpPr txBox="1">
            <a:spLocks noGrp="1"/>
          </p:cNvSpPr>
          <p:nvPr/>
        </p:nvSpPr>
        <p:spPr bwMode="auto">
          <a:xfrm>
            <a:off x="7099300" y="6356374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492C6F-BC69-4499-BA0E-B2B71E77FAD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947" name="TextBox 3"/>
          <p:cNvSpPr txBox="1">
            <a:spLocks noChangeArrowheads="1"/>
          </p:cNvSpPr>
          <p:nvPr/>
        </p:nvSpPr>
        <p:spPr bwMode="auto">
          <a:xfrm>
            <a:off x="1295400" y="0"/>
            <a:ext cx="7848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US LUA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6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Executive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Committee: 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Now 15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Members</a:t>
            </a:r>
            <a:r>
              <a:rPr lang="en-US" sz="2600" b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600" b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</a:b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rgbClr val="00006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2019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6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Membership (2 Year Terms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)</a:t>
            </a:r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76200" y="1447800"/>
            <a:ext cx="10641012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marR="0" lvl="0" indent="-342900" algn="l" defTabSz="150336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u"/>
              <a:tabLst>
                <a:tab pos="1311275" algn="l"/>
                <a:tab pos="3433763" algn="l"/>
                <a:tab pos="6118225" algn="l"/>
                <a:tab pos="8912225" algn="l"/>
              </a:tabLst>
              <a:defRPr/>
            </a:pPr>
            <a:endParaRPr kumimoji="0" lang="en-US" sz="3100" b="0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44885" y="729022"/>
            <a:ext cx="9575800" cy="5900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marR="0" lvl="0" indent="-342900" algn="l" defTabSz="1503363" rtl="0" eaLnBrk="1" fontAlgn="base" latinLnBrk="0" hangingPunct="1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>
                <a:tab pos="1311275" algn="l"/>
                <a:tab pos="2803525" algn="l"/>
                <a:tab pos="3086100" algn="l"/>
                <a:tab pos="4400550" algn="l"/>
                <a:tab pos="4632325" algn="l"/>
                <a:tab pos="4856163" algn="l"/>
                <a:tab pos="6627813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    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6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Name           </a:t>
            </a: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00006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6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          Institution       </a:t>
            </a: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00006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Collaboration   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6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Term </a:t>
            </a: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00006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Expires 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347663" marR="0" lvl="0" indent="-347663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Darin Acosta	    	    	     Florida	       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CMS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           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2020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74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347663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Kevin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Black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  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Wisconsin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 	CMS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           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2020</a:t>
            </a:r>
          </a:p>
          <a:p>
            <a:pPr marL="0" marR="0" lvl="0" indent="347663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3830638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8115300" algn="l"/>
                <a:tab pos="8912225" algn="l"/>
              </a:tabLst>
              <a:defRPr/>
            </a:pPr>
            <a:r>
              <a:rPr lang="en-US" sz="2000" b="1" dirty="0" err="1" smtClean="0">
                <a:solidFill>
                  <a:srgbClr val="000074"/>
                </a:solidFill>
                <a:latin typeface="Arial" pitchFamily="34" charset="0"/>
              </a:rPr>
              <a:t>Zeynep</a:t>
            </a:r>
            <a:r>
              <a:rPr lang="en-US" sz="2000" b="1" dirty="0" smtClean="0">
                <a:solidFill>
                  <a:srgbClr val="000074"/>
                </a:solidFill>
                <a:latin typeface="Arial" pitchFamily="34" charset="0"/>
              </a:rPr>
              <a:t> </a:t>
            </a:r>
            <a:r>
              <a:rPr lang="en-US" sz="2000" b="1" dirty="0" err="1" smtClean="0">
                <a:solidFill>
                  <a:srgbClr val="000074"/>
                </a:solidFill>
                <a:latin typeface="Arial" pitchFamily="34" charset="0"/>
              </a:rPr>
              <a:t>Demiragli</a:t>
            </a:r>
            <a:r>
              <a:rPr lang="en-US" sz="2000" b="1" dirty="0" smtClean="0">
                <a:solidFill>
                  <a:srgbClr val="000074"/>
                </a:solidFill>
                <a:latin typeface="Arial" pitchFamily="34" charset="0"/>
              </a:rPr>
              <a:t>			 	Boston	         	CMS		2020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0074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347663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38290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Eva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Halkiadakis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	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	 	Rutgers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     	CMS	              2020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0074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347663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Jane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Nachtman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	           Iowa			CMS	              2020</a:t>
            </a:r>
          </a:p>
          <a:p>
            <a:pPr marL="0" marR="0" lvl="0" indent="347663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8912225" algn="l"/>
              </a:tabLst>
              <a:defRPr/>
            </a:pPr>
            <a:r>
              <a:rPr lang="en-US" sz="2000" b="1" dirty="0" smtClean="0">
                <a:solidFill>
                  <a:srgbClr val="000074"/>
                </a:solidFill>
                <a:latin typeface="Arial" pitchFamily="34" charset="0"/>
              </a:rPr>
              <a:t>Louise </a:t>
            </a:r>
            <a:r>
              <a:rPr lang="en-US" sz="2000" b="1" dirty="0" err="1" smtClean="0">
                <a:solidFill>
                  <a:srgbClr val="000074"/>
                </a:solidFill>
                <a:latin typeface="Arial" pitchFamily="34" charset="0"/>
              </a:rPr>
              <a:t>Skinnari</a:t>
            </a:r>
            <a:r>
              <a:rPr lang="en-US" sz="2000" b="1" dirty="0" smtClean="0">
                <a:solidFill>
                  <a:srgbClr val="000074"/>
                </a:solidFill>
                <a:latin typeface="Arial" pitchFamily="34" charset="0"/>
              </a:rPr>
              <a:t>	               Cornell	           CMS	              2020</a:t>
            </a:r>
          </a:p>
          <a:p>
            <a:pPr marL="0" marR="0" lvl="0" indent="347663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Michael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Williams                     MIT                   </a:t>
            </a:r>
            <a:r>
              <a:rPr kumimoji="0" lang="en-US" sz="2000" b="1" i="0" u="none" strike="noStrike" kern="1200" cap="none" spc="0" normalizeH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LHCb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                     2020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74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347663" marR="0" lvl="0" indent="-347663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657600" algn="l"/>
                <a:tab pos="3775075" algn="l"/>
                <a:tab pos="4400550" algn="l"/>
                <a:tab pos="4632325" algn="l"/>
                <a:tab pos="4856163" algn="l"/>
                <a:tab pos="5543550" algn="l"/>
                <a:tab pos="714057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David W. Miller  (Observer)		 U. Chicago  	ATLAS	              </a:t>
            </a:r>
          </a:p>
          <a:p>
            <a:pPr marL="0" marR="0" lvl="0" indent="347663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775075" algn="l"/>
                <a:tab pos="4400550" algn="l"/>
                <a:tab pos="4632325" algn="l"/>
                <a:tab pos="4856163" algn="l"/>
                <a:tab pos="714057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Viviana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Cavalieri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			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BNL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	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    ATLAS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           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2019</a:t>
            </a:r>
          </a:p>
          <a:p>
            <a:pPr marL="0" marR="0" lvl="0" indent="347663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775075" algn="l"/>
                <a:tab pos="4400550" algn="l"/>
                <a:tab pos="4632325" algn="l"/>
                <a:tab pos="4856163" algn="l"/>
                <a:tab pos="714057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Yangyang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Cheng	               Cornell            CMS                             2019 </a:t>
            </a:r>
          </a:p>
          <a:p>
            <a:pPr marL="347663" marR="0" lvl="0" indent="-347663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657600" algn="l"/>
                <a:tab pos="3775075" algn="l"/>
                <a:tab pos="4400550" algn="l"/>
                <a:tab pos="4632325" algn="l"/>
                <a:tab pos="4856163" algn="l"/>
                <a:tab pos="5543550" algn="l"/>
                <a:tab pos="714057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Verena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Martinez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Outschoorn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U. Mass		ATLAS	              2019</a:t>
            </a:r>
          </a:p>
          <a:p>
            <a:pPr marL="347663" marR="0" lvl="0" indent="-347663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657600" algn="l"/>
                <a:tab pos="3775075" algn="l"/>
                <a:tab pos="4400550" algn="l"/>
                <a:tab pos="4632325" algn="l"/>
                <a:tab pos="4856163" algn="l"/>
                <a:tab pos="5543550" algn="l"/>
                <a:tab pos="714057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Corrinne Mills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      		 UIC			          CMS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         2019</a:t>
            </a:r>
          </a:p>
          <a:p>
            <a:pPr marL="347663" marR="0" lvl="0" indent="-347663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657600" algn="l"/>
                <a:tab pos="3775075" algn="l"/>
                <a:tab pos="4400550" algn="l"/>
                <a:tab pos="4632325" algn="l"/>
                <a:tab pos="4856163" algn="l"/>
                <a:tab pos="5543550" algn="l"/>
                <a:tab pos="714057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Harvey Newman (Chair)      		 Caltech     	CMS      	              2019</a:t>
            </a:r>
          </a:p>
          <a:p>
            <a:pPr marL="347663" marR="0" lvl="0" indent="-347663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657600" algn="l"/>
                <a:tab pos="3775075" algn="l"/>
                <a:tab pos="4400550" algn="l"/>
                <a:tab pos="4632325" algn="l"/>
                <a:tab pos="4856163" algn="l"/>
                <a:tab pos="5543550" algn="l"/>
                <a:tab pos="714057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Gianluca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Sabbi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(Secretary) 	   LBL				LARP                           2019</a:t>
            </a:r>
          </a:p>
          <a:p>
            <a:pPr marL="347663" marR="0" lvl="0" indent="-347663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657600" algn="l"/>
                <a:tab pos="3775075" algn="l"/>
                <a:tab pos="4400550" algn="l"/>
                <a:tab pos="4632325" algn="l"/>
                <a:tab pos="4856163" algn="l"/>
                <a:tab pos="5543550" algn="l"/>
                <a:tab pos="714057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Anthony Timmins		   U. Houston 	ALICE	              2019</a:t>
            </a:r>
          </a:p>
          <a:p>
            <a:pPr marL="347663" marR="0" lvl="0" indent="-347663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657600" algn="l"/>
                <a:tab pos="3775075" algn="l"/>
                <a:tab pos="4400550" algn="l"/>
                <a:tab pos="4632325" algn="l"/>
                <a:tab pos="4856163" algn="l"/>
                <a:tab pos="5543550" algn="l"/>
                <a:tab pos="714057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Gordon Watts  (Treasurer)     Washington   	ATLAS	              2019</a:t>
            </a:r>
          </a:p>
          <a:p>
            <a:pPr marL="342900" marR="0" lvl="0" indent="-342900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4400550" algn="l"/>
                <a:tab pos="4632325" algn="l"/>
                <a:tab pos="4856163" algn="l"/>
                <a:tab pos="6627813" algn="l"/>
                <a:tab pos="8912225" algn="l"/>
              </a:tabLst>
              <a:defRPr/>
            </a:pPr>
            <a:r>
              <a:rPr kumimoji="0" lang="en-US" sz="1900" b="1" i="0" u="sng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Totals: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CMS </a:t>
            </a:r>
            <a:r>
              <a:rPr kumimoji="0" lang="en-US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9,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ATLAS </a:t>
            </a:r>
            <a:r>
              <a:rPr kumimoji="0" lang="en-US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3, </a:t>
            </a:r>
            <a:r>
              <a:rPr kumimoji="0" lang="en-US" sz="19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LHCb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1, ALICE 1, LARP 1; 1 Observer</a:t>
            </a:r>
          </a:p>
          <a:p>
            <a:pPr marL="342900" marR="0" lvl="0" indent="-342900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4400550" algn="l"/>
                <a:tab pos="4632325" algn="l"/>
                <a:tab pos="4856163" algn="l"/>
                <a:tab pos="6627813" algn="l"/>
                <a:tab pos="8912225" algn="l"/>
              </a:tabLst>
              <a:defRPr/>
            </a:pPr>
            <a:r>
              <a:rPr kumimoji="0" lang="en-US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Ex-Officio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: US ATLAS and CMS PMs, Deputies, CB Chairs, IB </a:t>
            </a:r>
            <a:r>
              <a:rPr kumimoji="0" lang="en-US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Chairs; </a:t>
            </a:r>
          </a:p>
          <a:p>
            <a:pPr marR="0" lvl="0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tabLst>
                <a:tab pos="1311275" algn="l"/>
                <a:tab pos="2803525" algn="l"/>
                <a:tab pos="4400550" algn="l"/>
                <a:tab pos="4632325" algn="l"/>
                <a:tab pos="4856163" algn="l"/>
                <a:tab pos="6627813" algn="l"/>
                <a:tab pos="8912225" algn="l"/>
              </a:tabLst>
              <a:defRPr/>
            </a:pPr>
            <a:r>
              <a:rPr kumimoji="0" lang="en-US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/>
            </a:r>
            <a:br>
              <a:rPr kumimoji="0" lang="en-US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</a:br>
            <a:endParaRPr kumimoji="0" lang="en-US" sz="19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182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Number Placeholder 2"/>
          <p:cNvSpPr txBox="1">
            <a:spLocks noGrp="1"/>
          </p:cNvSpPr>
          <p:nvPr/>
        </p:nvSpPr>
        <p:spPr bwMode="auto">
          <a:xfrm>
            <a:off x="7099300" y="6356374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492C6F-BC69-4499-BA0E-B2B71E77FAD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947" name="TextBox 3"/>
          <p:cNvSpPr txBox="1">
            <a:spLocks noChangeArrowheads="1"/>
          </p:cNvSpPr>
          <p:nvPr/>
        </p:nvSpPr>
        <p:spPr bwMode="auto">
          <a:xfrm>
            <a:off x="1828800" y="81681"/>
            <a:ext cx="7848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6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US </a:t>
            </a: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6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LUEC Sub-Committees 2018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64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76200" y="1447800"/>
            <a:ext cx="10641012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marR="0" lvl="0" indent="-342900" algn="l" defTabSz="150336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u"/>
              <a:tabLst>
                <a:tab pos="1311275" algn="l"/>
                <a:tab pos="3433763" algn="l"/>
                <a:tab pos="6118225" algn="l"/>
                <a:tab pos="8912225" algn="l"/>
              </a:tabLst>
              <a:defRPr/>
            </a:pPr>
            <a:endParaRPr kumimoji="0" lang="en-US" sz="3100" b="0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0" y="1295400"/>
            <a:ext cx="9575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marR="0" lvl="0" indent="-342900" algn="l" defTabSz="1503363" rtl="0" eaLnBrk="1" fontAlgn="base" latinLnBrk="0" hangingPunct="1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>
                <a:tab pos="1311275" algn="l"/>
                <a:tab pos="2803525" algn="l"/>
                <a:tab pos="3086100" algn="l"/>
                <a:tab pos="4400550" algn="l"/>
                <a:tab pos="4632325" algn="l"/>
                <a:tab pos="4856163" algn="l"/>
                <a:tab pos="6627813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990600"/>
            <a:ext cx="9829800" cy="5935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925" marR="0" lvl="0" indent="-28892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Quality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 Life: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Usha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Mallik (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Chair and ACCU Representative); </a:t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Darin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Acosta,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Verena Martinez 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Outschoorn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Viviana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Cavaliere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Harvey Newman, Corrinne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Mills,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Toyoko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Orimoto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Anthony Timmins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rgbClr val="000074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8925" marR="0" lvl="0" indent="-28892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Gov’t Relations: 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Yangyang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Cheng (Chair),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ahred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Adelman, Harvey Newman,  Usha Mallik, Verena Martinez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Outschoorn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 Corrinne Mills, </a:t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Gianluca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Sabbi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Anthony Timmins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rgbClr val="000074"/>
              </a:solidFill>
              <a:effectLst/>
              <a:uLnTx/>
              <a:uFillTx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288925" marR="0" lvl="0" indent="-28892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Outreach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Verena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Martinez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Outschoorn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(Chair),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  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Jahred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Adelman, Harvey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Newman, 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Toyoko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Orimoto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 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Gianluca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Sabbi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Julia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Gonski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Jane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Nachtmann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rgbClr val="00007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8925" marR="0" lvl="0" indent="-28892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Web Presence: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Viviana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Cavaliere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(Chair),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Gordon Watts, Darin Acosta, Jane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Nachtmann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Toyoko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Orimoto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rgbClr val="000074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8925" marR="0" lvl="0" indent="-28892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Finance,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Fund Raising: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Gordon Watts (Chair), Harvey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Newman</a:t>
            </a:r>
          </a:p>
          <a:p>
            <a:pPr marL="288925" marR="0" lvl="0" indent="-28892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Communications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Darin Acosta (Chair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), 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angyang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Cheng,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Toyoko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Orimoto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 Gordon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Watts, Julia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7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Gonski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rgbClr val="00007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8925" marR="0" lvl="0" indent="-28892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Annual Meeting TF: H. Newman (Chair);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Corrinne Mills,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Verena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Martinez, Anthony Timmins</a:t>
            </a:r>
          </a:p>
          <a:p>
            <a:pPr marL="288925" marR="0" lvl="0" indent="-28892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Rules &amp; Elections Taskforce: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Jahred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Adelman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(Chair);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Gianluca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Sabbi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Usha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Mallik, Harvey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Newman, Sheldon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Stone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8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353206" y="220672"/>
            <a:ext cx="8394750" cy="922328"/>
          </a:xfrm>
          <a:prstGeom prst="rect">
            <a:avLst/>
          </a:prstGeom>
          <a:solidFill>
            <a:srgbClr val="000066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 smtClean="0">
                <a:solidFill>
                  <a:srgbClr val="00FFFF"/>
                </a:solidFill>
                <a:latin typeface="Arial" pitchFamily="34" charset="0"/>
              </a:rPr>
              <a:t>HEP DC Trips: </a:t>
            </a:r>
            <a:r>
              <a:rPr lang="en-US" sz="2600" b="1" dirty="0" smtClean="0">
                <a:solidFill>
                  <a:srgbClr val="FFFF66"/>
                </a:solidFill>
                <a:latin typeface="Arial" pitchFamily="34" charset="0"/>
              </a:rPr>
              <a:t>Joint Effort of UEC, US LUA, SLUO</a:t>
            </a:r>
            <a:br>
              <a:rPr lang="en-US" sz="2600" b="1" dirty="0" smtClean="0">
                <a:solidFill>
                  <a:srgbClr val="FFFF66"/>
                </a:solidFill>
                <a:latin typeface="Arial" pitchFamily="34" charset="0"/>
              </a:rPr>
            </a:br>
            <a:r>
              <a:rPr lang="en-US" sz="2600" b="1" dirty="0" smtClean="0">
                <a:solidFill>
                  <a:srgbClr val="FFFF66"/>
                </a:solidFill>
                <a:latin typeface="Arial" pitchFamily="34" charset="0"/>
              </a:rPr>
              <a:t> with DPF </a:t>
            </a:r>
            <a:r>
              <a:rPr lang="en-US" sz="2600" b="1" dirty="0" smtClean="0">
                <a:solidFill>
                  <a:srgbClr val="00FFFF"/>
                </a:solidFill>
                <a:latin typeface="Arial" pitchFamily="34" charset="0"/>
              </a:rPr>
              <a:t>on Behalf of Entire US HEP Community</a:t>
            </a:r>
            <a:endParaRPr lang="en-US" sz="2400" b="1" dirty="0">
              <a:solidFill>
                <a:srgbClr val="00FFFF"/>
              </a:solidFill>
              <a:latin typeface="Arial" pitchFamily="34" charset="0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39756" y="1143001"/>
            <a:ext cx="7199244" cy="562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defRPr sz="2800" b="1">
                <a:solidFill>
                  <a:srgbClr val="00006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 3" pitchFamily="18" charset="2"/>
              <a:buChar char="Æ"/>
              <a:defRPr sz="2400" b="1">
                <a:solidFill>
                  <a:srgbClr val="00006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r"/>
              <a:defRPr sz="2200" b="1">
                <a:solidFill>
                  <a:srgbClr val="000066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FF00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288925" lvl="1" indent="-288925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r"/>
            </a:pPr>
            <a:r>
              <a:rPr lang="en-US" kern="0" dirty="0" smtClean="0">
                <a:solidFill>
                  <a:srgbClr val="0000CC"/>
                </a:solidFill>
              </a:rPr>
              <a:t> </a:t>
            </a:r>
            <a:r>
              <a:rPr lang="en-US" kern="0" dirty="0" smtClean="0">
                <a:solidFill>
                  <a:srgbClr val="000099"/>
                </a:solidFill>
              </a:rPr>
              <a:t>Communicate the nature, excitement,  importance </a:t>
            </a:r>
            <a:r>
              <a:rPr lang="en-US" kern="0" smtClean="0">
                <a:solidFill>
                  <a:srgbClr val="000099"/>
                </a:solidFill>
              </a:rPr>
              <a:t>of the </a:t>
            </a:r>
            <a:r>
              <a:rPr lang="en-US" kern="0" dirty="0" smtClean="0">
                <a:solidFill>
                  <a:srgbClr val="000099"/>
                </a:solidFill>
              </a:rPr>
              <a:t>physical sciences, and  </a:t>
            </a:r>
            <a:br>
              <a:rPr lang="en-US" kern="0" dirty="0" smtClean="0">
                <a:solidFill>
                  <a:srgbClr val="000099"/>
                </a:solidFill>
              </a:rPr>
            </a:br>
            <a:r>
              <a:rPr lang="en-US" kern="0" dirty="0" smtClean="0">
                <a:solidFill>
                  <a:srgbClr val="000099"/>
                </a:solidFill>
              </a:rPr>
              <a:t> the key roles of HEP in particular</a:t>
            </a:r>
          </a:p>
          <a:p>
            <a:pPr marL="801688" lvl="2" indent="-4064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kern="0" dirty="0" smtClean="0">
                <a:solidFill>
                  <a:srgbClr val="000099"/>
                </a:solidFill>
              </a:rPr>
              <a:t>To science, education, innovations and </a:t>
            </a:r>
            <a:br>
              <a:rPr lang="en-US" kern="0" dirty="0" smtClean="0">
                <a:solidFill>
                  <a:srgbClr val="000099"/>
                </a:solidFill>
              </a:rPr>
            </a:br>
            <a:r>
              <a:rPr lang="en-US" kern="0" dirty="0" smtClean="0">
                <a:solidFill>
                  <a:srgbClr val="000099"/>
                </a:solidFill>
              </a:rPr>
              <a:t> to the leadership of the nation</a:t>
            </a:r>
          </a:p>
          <a:p>
            <a:pPr marL="801688" lvl="2" indent="-4064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kern="0" dirty="0" smtClean="0">
                <a:solidFill>
                  <a:srgbClr val="000099"/>
                </a:solidFill>
              </a:rPr>
              <a:t> Visit as many Congressional Offices as  </a:t>
            </a:r>
            <a:br>
              <a:rPr lang="en-US" kern="0" dirty="0" smtClean="0">
                <a:solidFill>
                  <a:srgbClr val="000099"/>
                </a:solidFill>
              </a:rPr>
            </a:br>
            <a:r>
              <a:rPr lang="en-US" kern="0" dirty="0" smtClean="0">
                <a:solidFill>
                  <a:srgbClr val="000099"/>
                </a:solidFill>
              </a:rPr>
              <a:t>  possible; build upon or develop as </a:t>
            </a:r>
            <a:br>
              <a:rPr lang="en-US" kern="0" dirty="0" smtClean="0">
                <a:solidFill>
                  <a:srgbClr val="000099"/>
                </a:solidFill>
              </a:rPr>
            </a:br>
            <a:r>
              <a:rPr lang="en-US" kern="0" dirty="0" smtClean="0">
                <a:solidFill>
                  <a:srgbClr val="000099"/>
                </a:solidFill>
              </a:rPr>
              <a:t>  strong ongoing connections as possible</a:t>
            </a:r>
          </a:p>
          <a:p>
            <a:pPr marL="801688" lvl="2" indent="-4064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kern="0" dirty="0" smtClean="0">
                <a:solidFill>
                  <a:srgbClr val="000099"/>
                </a:solidFill>
              </a:rPr>
              <a:t>Establish and develop the foundation </a:t>
            </a:r>
            <a:br>
              <a:rPr lang="en-US" kern="0" dirty="0" smtClean="0">
                <a:solidFill>
                  <a:srgbClr val="000099"/>
                </a:solidFill>
              </a:rPr>
            </a:br>
            <a:r>
              <a:rPr lang="en-US" kern="0" dirty="0" smtClean="0">
                <a:solidFill>
                  <a:srgbClr val="000099"/>
                </a:solidFill>
              </a:rPr>
              <a:t> that leads to the </a:t>
            </a:r>
            <a:r>
              <a:rPr lang="en-US" kern="0" dirty="0">
                <a:solidFill>
                  <a:srgbClr val="000099"/>
                </a:solidFill>
              </a:rPr>
              <a:t>funding </a:t>
            </a:r>
            <a:r>
              <a:rPr lang="en-US" kern="0" dirty="0" smtClean="0">
                <a:solidFill>
                  <a:srgbClr val="000099"/>
                </a:solidFill>
              </a:rPr>
              <a:t>needed by HEP</a:t>
            </a:r>
          </a:p>
          <a:p>
            <a:pPr marL="801688" lvl="2" indent="-4064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kern="0" dirty="0" smtClean="0">
                <a:solidFill>
                  <a:srgbClr val="000099"/>
                </a:solidFill>
              </a:rPr>
              <a:t>Also in hard or controversial </a:t>
            </a:r>
            <a:r>
              <a:rPr lang="en-US" kern="0" smtClean="0">
                <a:solidFill>
                  <a:srgbClr val="000099"/>
                </a:solidFill>
              </a:rPr>
              <a:t>times: promote</a:t>
            </a:r>
            <a:r>
              <a:rPr lang="en-US" kern="0" dirty="0" smtClean="0">
                <a:solidFill>
                  <a:srgbClr val="000099"/>
                </a:solidFill>
              </a:rPr>
              <a:t/>
            </a:r>
            <a:br>
              <a:rPr lang="en-US" kern="0" dirty="0" smtClean="0">
                <a:solidFill>
                  <a:srgbClr val="000099"/>
                </a:solidFill>
              </a:rPr>
            </a:br>
            <a:r>
              <a:rPr lang="en-US" kern="0" dirty="0" smtClean="0">
                <a:solidFill>
                  <a:srgbClr val="000099"/>
                </a:solidFill>
              </a:rPr>
              <a:t>the value of the long term science mission</a:t>
            </a:r>
          </a:p>
          <a:p>
            <a:pPr marL="342900" lvl="1" indent="-3429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kern="0" dirty="0" smtClean="0">
                <a:solidFill>
                  <a:srgbClr val="000099"/>
                </a:solidFill>
              </a:rPr>
              <a:t>Boosted by our unity (the P5 Report), </a:t>
            </a:r>
            <a:br>
              <a:rPr lang="en-US" kern="0" dirty="0" smtClean="0">
                <a:solidFill>
                  <a:srgbClr val="000099"/>
                </a:solidFill>
              </a:rPr>
            </a:br>
            <a:r>
              <a:rPr lang="en-US" kern="0" dirty="0" smtClean="0">
                <a:solidFill>
                  <a:srgbClr val="000099"/>
                </a:solidFill>
              </a:rPr>
              <a:t>the grand breakthroughs in science </a:t>
            </a:r>
            <a:br>
              <a:rPr lang="en-US" kern="0" dirty="0" smtClean="0">
                <a:solidFill>
                  <a:srgbClr val="000099"/>
                </a:solidFill>
              </a:rPr>
            </a:br>
            <a:r>
              <a:rPr lang="en-US" kern="0" dirty="0" smtClean="0">
                <a:solidFill>
                  <a:srgbClr val="000099"/>
                </a:solidFill>
              </a:rPr>
              <a:t>(LIGO and past Nobel Prizes among them)</a:t>
            </a:r>
          </a:p>
          <a:p>
            <a:pPr marL="342900" lvl="1" indent="-3429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kern="0" dirty="0" smtClean="0">
                <a:solidFill>
                  <a:srgbClr val="000099"/>
                </a:solidFill>
              </a:rPr>
              <a:t>Inspiring the young to fulfill their aspirations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1698" t="12907" r="3488" b="1798"/>
          <a:stretch/>
        </p:blipFill>
        <p:spPr>
          <a:xfrm>
            <a:off x="7086600" y="1143000"/>
            <a:ext cx="2514600" cy="1929753"/>
          </a:xfrm>
          <a:prstGeom prst="rect">
            <a:avLst/>
          </a:prstGeom>
        </p:spPr>
      </p:pic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7162800" y="5952460"/>
            <a:ext cx="2667000" cy="590931"/>
          </a:xfrm>
          <a:prstGeom prst="rect">
            <a:avLst/>
          </a:prstGeom>
          <a:solidFill>
            <a:srgbClr val="000064"/>
          </a:solidFill>
          <a:ln w="222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i="1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rPr>
              <a:t>Running for </a:t>
            </a:r>
            <a:r>
              <a:rPr lang="en-US" b="1" i="1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rPr>
              <a:t>~36 </a:t>
            </a:r>
            <a:r>
              <a:rPr lang="en-US" b="1" i="1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rPr>
              <a:t>Years</a:t>
            </a:r>
          </a:p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i="1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rPr>
              <a:t>US LUA </a:t>
            </a:r>
            <a:r>
              <a:rPr lang="en-US" b="1" i="1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rPr>
              <a:t>for 12 </a:t>
            </a:r>
            <a:r>
              <a:rPr lang="en-US" b="1" i="1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rPr>
              <a:t>Years</a:t>
            </a:r>
            <a:endParaRPr lang="en-US" b="1" dirty="0">
              <a:solidFill>
                <a:srgbClr val="FFEE1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4400" y="3124201"/>
            <a:ext cx="1376365" cy="130540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3048000"/>
            <a:ext cx="1416944" cy="138160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3544" y="4496768"/>
            <a:ext cx="1387028" cy="139538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4481057"/>
            <a:ext cx="1447800" cy="139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22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7937500" cy="916960"/>
          </a:xfrm>
        </p:spPr>
        <p:txBody>
          <a:bodyPr/>
          <a:lstStyle/>
          <a:p>
            <a:pPr algn="l"/>
            <a:r>
              <a:rPr lang="en-US" dirty="0" smtClean="0"/>
              <a:t>Strategy for Success   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6200" y="1145560"/>
            <a:ext cx="5715000" cy="5636239"/>
          </a:xfrm>
        </p:spPr>
        <p:txBody>
          <a:bodyPr>
            <a:noAutofit/>
          </a:bodyPr>
          <a:lstStyle/>
          <a:p>
            <a:pPr marL="285750" indent="-28575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8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we are</a:t>
            </a:r>
            <a:r>
              <a:rPr lang="en-US" sz="1800" dirty="0" smtClean="0">
                <a:solidFill>
                  <a:srgbClr val="0000CC"/>
                </a:solidFill>
              </a:rPr>
              <a:t>: </a:t>
            </a:r>
            <a:r>
              <a:rPr lang="en-US" sz="1800" dirty="0" smtClean="0"/>
              <a:t>6000 </a:t>
            </a:r>
            <a:r>
              <a:rPr lang="en-US" sz="1800" dirty="0"/>
              <a:t>scientists, engineers and </a:t>
            </a:r>
            <a:r>
              <a:rPr lang="en-US" sz="1800" dirty="0" smtClean="0"/>
              <a:t>technologists from 180 </a:t>
            </a:r>
            <a:r>
              <a:rPr lang="en-US" sz="1800" dirty="0"/>
              <a:t>universities and laboratories </a:t>
            </a:r>
            <a:r>
              <a:rPr lang="en-US" sz="1800" dirty="0" smtClean="0"/>
              <a:t>working in </a:t>
            </a:r>
            <a:r>
              <a:rPr lang="en-US" sz="1800" dirty="0"/>
              <a:t>the US and </a:t>
            </a:r>
            <a:r>
              <a:rPr lang="en-US" sz="1800" dirty="0" smtClean="0"/>
              <a:t>overseas</a:t>
            </a:r>
          </a:p>
          <a:p>
            <a:pPr marL="285750" indent="-28575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8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Science we do is exciting;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drives innovation, and trains the workforce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Remind / inform them of previous and present successes 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Tell them what is coming in the next </a:t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5-10 years</a:t>
            </a:r>
          </a:p>
          <a:p>
            <a:pPr marL="288925" indent="-288925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8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 make it political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Strong bipartisan support for HEP (really)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bills containing our budget passed unanimously in the House in 2017</a:t>
            </a:r>
          </a:p>
          <a:p>
            <a:pPr marL="288925" indent="-288925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8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succeeding: “On time and on budget”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Say it Every. Single. Meeting. 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We went through strong a community</a:t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-wide planning exercise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We agreed on the priorities; made hard </a:t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decisions about what to fund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8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term projects need sustained </a:t>
            </a:r>
            <a:br>
              <a:rPr lang="en-US" sz="18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to succeed</a:t>
            </a:r>
          </a:p>
        </p:txBody>
      </p:sp>
      <p:pic>
        <p:nvPicPr>
          <p:cNvPr id="5" name="Picture 4" descr="all_magnet_close_64271197-9b8d-402c-aae9-02314f7b352c_1024x102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145561"/>
            <a:ext cx="3822700" cy="3502639"/>
          </a:xfrm>
          <a:prstGeom prst="rect">
            <a:avLst/>
          </a:prstGeom>
          <a:ln w="15875">
            <a:solidFill>
              <a:srgbClr val="FFFF00"/>
            </a:solidFill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257800" y="4686299"/>
            <a:ext cx="4648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defRPr sz="2800" b="1">
                <a:solidFill>
                  <a:srgbClr val="00006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 3" pitchFamily="18" charset="2"/>
              <a:buChar char="Æ"/>
              <a:defRPr sz="2400" b="1">
                <a:solidFill>
                  <a:srgbClr val="00006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r"/>
              <a:defRPr sz="2200" b="1">
                <a:solidFill>
                  <a:srgbClr val="000066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FF00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403225" lvl="1" indent="-288925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"/>
            </a:pPr>
            <a:r>
              <a:rPr lang="en-US" sz="1700" kern="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need, are worthy of public funding</a:t>
            </a:r>
          </a:p>
          <a:p>
            <a:pPr marL="344487" indent="-285750">
              <a:spcBef>
                <a:spcPts val="0"/>
              </a:spcBef>
              <a:spcAft>
                <a:spcPts val="400"/>
              </a:spcAft>
              <a:buFont typeface="Wingdings 3" panose="05040102010807070707" pitchFamily="18" charset="2"/>
              <a:buChar char=""/>
            </a:pPr>
            <a:r>
              <a:rPr lang="en-US" sz="17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There is no guaranteed return for the private sector; our goals are long term </a:t>
            </a:r>
          </a:p>
          <a:p>
            <a:pPr marL="403225" lvl="1" indent="-288925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r"/>
            </a:pPr>
            <a:r>
              <a:rPr lang="en-US" sz="1700" kern="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drive tomorrow’s technologies, </a:t>
            </a:r>
            <a:br>
              <a:rPr lang="en-US" sz="1700" kern="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7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but we cannot predict what they will be</a:t>
            </a:r>
          </a:p>
          <a:p>
            <a:pPr indent="-284163">
              <a:spcBef>
                <a:spcPts val="0"/>
              </a:spcBef>
              <a:spcAft>
                <a:spcPts val="400"/>
              </a:spcAft>
            </a:pPr>
            <a:r>
              <a:rPr lang="en-US" sz="1700" kern="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love the pins. </a:t>
            </a:r>
            <a:r>
              <a:rPr lang="en-US" sz="17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Bring lots of pins. </a:t>
            </a:r>
            <a:br>
              <a:rPr lang="en-US" sz="1700" kern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700" kern="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7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on’t forget the pins. </a:t>
            </a:r>
            <a:endParaRPr lang="en-US" sz="17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7086600" y="333137"/>
            <a:ext cx="2353129" cy="707886"/>
          </a:xfrm>
          <a:prstGeom prst="rect">
            <a:avLst/>
          </a:prstGeom>
          <a:solidFill>
            <a:srgbClr val="000064"/>
          </a:solidFill>
          <a:ln w="1587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rPr>
              <a:t>With thanks to </a:t>
            </a:r>
            <a:br>
              <a:rPr lang="en-US" sz="2000" b="1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rPr>
              <a:t>Sal </a:t>
            </a:r>
            <a:r>
              <a:rPr lang="en-US" sz="2000" b="1" dirty="0" err="1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rPr>
              <a:t>Rappoccio</a:t>
            </a:r>
            <a:endParaRPr 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87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99" y="-1"/>
            <a:ext cx="9601201" cy="6881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14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8382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54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50" y="97275"/>
            <a:ext cx="9750350" cy="675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92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295400" y="220672"/>
            <a:ext cx="8452556" cy="922328"/>
          </a:xfrm>
          <a:prstGeom prst="rect">
            <a:avLst/>
          </a:prstGeom>
          <a:solidFill>
            <a:srgbClr val="000066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1" smtClean="0">
                <a:solidFill>
                  <a:srgbClr val="00FFFF"/>
                </a:solidFill>
                <a:latin typeface="Arial" pitchFamily="34" charset="0"/>
              </a:rPr>
              <a:t>Where is High Energy Physics Funding Spent ?</a:t>
            </a:r>
            <a:br>
              <a:rPr lang="en-US" sz="2800" b="1" smtClean="0">
                <a:solidFill>
                  <a:srgbClr val="00FFFF"/>
                </a:solidFill>
                <a:latin typeface="Arial" pitchFamily="34" charset="0"/>
              </a:rPr>
            </a:br>
            <a:r>
              <a:rPr lang="en-US" sz="2800" b="1" smtClean="0">
                <a:solidFill>
                  <a:schemeClr val="bg1"/>
                </a:solidFill>
                <a:latin typeface="Arial" pitchFamily="34" charset="0"/>
              </a:rPr>
              <a:t>By State, District, Institution, Agency </a:t>
            </a:r>
            <a:endParaRPr lang="en-US" sz="28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1316" r="3241"/>
          <a:stretch/>
        </p:blipFill>
        <p:spPr>
          <a:xfrm>
            <a:off x="152400" y="1143000"/>
            <a:ext cx="6359722" cy="533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1143000"/>
            <a:ext cx="3194756" cy="5334000"/>
          </a:xfrm>
          <a:prstGeom prst="rect">
            <a:avLst/>
          </a:prstGeom>
        </p:spPr>
      </p:pic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188976" y="6477000"/>
            <a:ext cx="9558980" cy="341632"/>
          </a:xfrm>
          <a:prstGeom prst="rect">
            <a:avLst/>
          </a:prstGeom>
          <a:solidFill>
            <a:srgbClr val="000064"/>
          </a:solidFill>
          <a:ln w="222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i="1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rPr>
              <a:t>With Thanks to Michael Baumer (Stanford)</a:t>
            </a:r>
            <a:endParaRPr lang="en-US" b="1" dirty="0">
              <a:solidFill>
                <a:srgbClr val="FFEE1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7924800" y="4648200"/>
            <a:ext cx="1823156" cy="286232"/>
          </a:xfrm>
          <a:prstGeom prst="rect">
            <a:avLst/>
          </a:prstGeom>
          <a:solidFill>
            <a:srgbClr val="000064"/>
          </a:solidFill>
          <a:ln w="222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i="1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rPr>
              <a:t>California Example</a:t>
            </a:r>
            <a:endParaRPr lang="en-US" sz="1400" b="1" dirty="0">
              <a:solidFill>
                <a:srgbClr val="FFEE13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27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02210"/>
            <a:ext cx="9601200" cy="665452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96000" y="2514600"/>
            <a:ext cx="3176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https://www.uec-whips.org/</a:t>
            </a:r>
          </a:p>
        </p:txBody>
      </p:sp>
    </p:spTree>
    <p:extLst>
      <p:ext uri="{BB962C8B-B14F-4D97-AF65-F5344CB8AC3E}">
        <p14:creationId xmlns:p14="http://schemas.microsoft.com/office/powerpoint/2010/main" val="88018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sluo_logo.jpg"/>
          <p:cNvPicPr>
            <a:picLocks noChangeAspect="1"/>
          </p:cNvPicPr>
          <p:nvPr/>
        </p:nvPicPr>
        <p:blipFill>
          <a:blip r:embed="rId3" cstate="print"/>
          <a:srcRect t="4800"/>
          <a:stretch>
            <a:fillRect/>
          </a:stretch>
        </p:blipFill>
        <p:spPr bwMode="auto">
          <a:xfrm>
            <a:off x="0" y="-34925"/>
            <a:ext cx="9906000" cy="384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0" y="3715499"/>
            <a:ext cx="9906000" cy="3133165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n-US" sz="28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</a:pPr>
            <a:endParaRPr lang="en-US" sz="8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077" b="31638"/>
          <a:stretch/>
        </p:blipFill>
        <p:spPr>
          <a:xfrm>
            <a:off x="0" y="-45416"/>
            <a:ext cx="9906000" cy="6894080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3191" y="2057400"/>
            <a:ext cx="9906000" cy="3962400"/>
          </a:xfrm>
          <a:prstGeom prst="rect">
            <a:avLst/>
          </a:prstGeom>
          <a:solidFill>
            <a:srgbClr val="000066"/>
          </a:solidFill>
          <a:ln w="28575">
            <a:solidFill>
              <a:srgbClr val="FFE62D"/>
            </a:solidFill>
            <a:miter lim="800000"/>
            <a:headEnd/>
            <a:tailEnd/>
          </a:ln>
        </p:spPr>
        <p:txBody>
          <a:bodyPr tIns="0" bIns="13716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</a:t>
            </a:r>
            <a:endParaRPr lang="en-US" sz="34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4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We have come a long way;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400" b="1" dirty="0"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w</a:t>
            </a:r>
            <a:r>
              <a:rPr lang="en-US" sz="34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 have a long way to go.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4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We will need your support. </a:t>
            </a:r>
            <a:endParaRPr lang="en-US" sz="3400" b="1" dirty="0">
              <a:solidFill>
                <a:srgbClr val="CC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If </a:t>
            </a:r>
            <a:r>
              <a:rPr lang="en-US" sz="3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your group members or colleagues </a:t>
            </a:r>
            <a:r>
              <a:rPr lang="en-US" sz="3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involved </a:t>
            </a:r>
            <a:r>
              <a:rPr lang="en-US" sz="3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in the LHC Program </a:t>
            </a:r>
            <a:r>
              <a:rPr lang="en-US" sz="3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are not </a:t>
            </a:r>
            <a:r>
              <a:rPr lang="en-US" sz="3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already </a:t>
            </a:r>
            <a:r>
              <a:rPr lang="en-US" sz="3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US LUA Members, </a:t>
            </a:r>
            <a:r>
              <a:rPr lang="en-US" sz="3400" b="1" dirty="0">
                <a:solidFill>
                  <a:srgbClr val="FFEE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ask them to please sign up </a:t>
            </a:r>
            <a:r>
              <a:rPr lang="en-US" sz="3400" b="1" dirty="0" smtClean="0">
                <a:solidFill>
                  <a:srgbClr val="FFEE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at</a:t>
            </a:r>
            <a:br>
              <a:rPr lang="en-US" sz="3400" b="1" dirty="0" smtClean="0">
                <a:solidFill>
                  <a:srgbClr val="FFEE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</a:br>
            <a:r>
              <a:rPr lang="en-US" sz="3400" b="1" dirty="0" smtClean="0">
                <a:solidFill>
                  <a:srgbClr val="71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www.uslua.org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7" name="Shape 5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1000" y="2172251"/>
            <a:ext cx="1489975" cy="14283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060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489" y="239417"/>
            <a:ext cx="8473009" cy="903582"/>
          </a:xfrm>
        </p:spPr>
        <p:txBody>
          <a:bodyPr/>
          <a:lstStyle/>
          <a:p>
            <a:pPr>
              <a:defRPr/>
            </a:pPr>
            <a:r>
              <a:rPr lang="en-US" sz="3200" smtClean="0">
                <a:solidFill>
                  <a:srgbClr val="CCFFFF"/>
                </a:solidFill>
              </a:rPr>
              <a:t>Particle Physics in the United States</a:t>
            </a:r>
            <a:endParaRPr lang="en-US" sz="28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6996"/>
          <a:stretch/>
        </p:blipFill>
        <p:spPr>
          <a:xfrm>
            <a:off x="838200" y="1139951"/>
            <a:ext cx="8382000" cy="5644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39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829800" cy="6096001"/>
          </a:xfrm>
          <a:prstGeom prst="rect">
            <a:avLst/>
          </a:prstGeom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6096000"/>
            <a:ext cx="9906000" cy="744828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64008" rIns="0">
            <a:noAutofit/>
          </a:bodyPr>
          <a:lstStyle/>
          <a:p>
            <a:pPr algn="ctr" fontAlgn="base">
              <a:spcAft>
                <a:spcPts val="1000"/>
              </a:spcAft>
            </a:pPr>
            <a: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Highlights: LHC, </a:t>
            </a:r>
            <a:r>
              <a:rPr lang="en-US" sz="2000" b="1" dirty="0" err="1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SuperKEKB</a:t>
            </a:r>
            <a: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, PIP II, DES, ADMX-G2, CMB-S4, HEP-QIS, </a:t>
            </a:r>
            <a:b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</a:br>
            <a: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International Cooperative Engagements</a:t>
            </a:r>
            <a:endParaRPr lang="en-US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01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-25400"/>
            <a:ext cx="9753600" cy="688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411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69"/>
          <a:stretch/>
        </p:blipFill>
        <p:spPr>
          <a:xfrm>
            <a:off x="49376" y="0"/>
            <a:ext cx="8001000" cy="6858000"/>
          </a:xfrm>
          <a:prstGeom prst="rect">
            <a:avLst/>
          </a:prstGeom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295400" y="3352801"/>
            <a:ext cx="3581400" cy="609599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45720" rIns="0">
            <a:noAutofit/>
          </a:bodyPr>
          <a:lstStyle/>
          <a:p>
            <a:pPr algn="ctr" fontAlgn="base">
              <a:spcAft>
                <a:spcPts val="1000"/>
              </a:spcAft>
            </a:pPr>
            <a:r>
              <a:rPr lang="en-US" sz="17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$ 1.045B House Mark Equals</a:t>
            </a:r>
            <a:br>
              <a:rPr lang="en-US" sz="17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</a:br>
            <a:r>
              <a:rPr lang="en-US" sz="17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 HEP Community Ask for FY2020</a:t>
            </a:r>
            <a:endParaRPr lang="en-US" sz="17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848600" y="0"/>
            <a:ext cx="2057400" cy="6858000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91440" rIns="0" anchor="ctr" anchorCtr="0">
            <a:noAutofit/>
          </a:bodyPr>
          <a:lstStyle/>
          <a:p>
            <a:pPr algn="ctr" fontAlgn="base">
              <a:spcAft>
                <a:spcPts val="1000"/>
              </a:spcAft>
            </a:pPr>
            <a:endParaRPr lang="en-US" b="1" dirty="0" smtClean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 pitchFamily="34" charset="0"/>
            </a:endParaRPr>
          </a:p>
          <a:p>
            <a:pPr algn="ctr" fontAlgn="base">
              <a:spcAft>
                <a:spcPts val="1800"/>
              </a:spcAft>
            </a:pPr>
            <a:r>
              <a:rPr lang="en-US" b="1" dirty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Pressure on </a:t>
            </a:r>
            <a:b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</a:br>
            <a: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the Core Research Program </a:t>
            </a:r>
            <a:b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</a:br>
            <a: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Continues</a:t>
            </a:r>
          </a:p>
          <a:p>
            <a:pPr algn="ctr" fontAlgn="base">
              <a:spcAft>
                <a:spcPts val="1800"/>
              </a:spcAft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This is an Issue </a:t>
            </a:r>
            <a: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Given the Large </a:t>
            </a:r>
            <a:b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</a:br>
            <a: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and Rising</a:t>
            </a:r>
            <a:b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</a:br>
            <a: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top line budget appropriations</a:t>
            </a:r>
          </a:p>
          <a:p>
            <a:pPr algn="ctr" fontAlgn="base">
              <a:spcAft>
                <a:spcPts val="1800"/>
              </a:spcAft>
            </a:pPr>
            <a:r>
              <a:rPr lang="en-US" sz="20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At or above P5 Scenario C</a:t>
            </a:r>
            <a:endParaRPr lang="en-US" sz="20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 pitchFamily="34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4876800" y="3429001"/>
            <a:ext cx="685800" cy="272374"/>
          </a:xfrm>
          <a:prstGeom prst="rightArrow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41598" y="48122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1598" y="44958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57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726546" y="1905000"/>
            <a:ext cx="3581400" cy="381000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45720" rIns="0">
            <a:noAutofit/>
          </a:bodyPr>
          <a:lstStyle/>
          <a:p>
            <a:pPr algn="ctr" fontAlgn="base">
              <a:spcAft>
                <a:spcPts val="1000"/>
              </a:spcAft>
            </a:pPr>
            <a:r>
              <a:rPr lang="en-US" sz="17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Equals HEP Community Ask</a:t>
            </a:r>
            <a:endParaRPr lang="en-US" sz="17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24400" y="998107"/>
            <a:ext cx="5029200" cy="381000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45720" rIns="0">
            <a:noAutofit/>
          </a:bodyPr>
          <a:lstStyle/>
          <a:p>
            <a:pPr algn="ctr" fontAlgn="base">
              <a:spcAft>
                <a:spcPts val="1000"/>
              </a:spcAft>
            </a:pPr>
            <a:r>
              <a:rPr lang="en-US" sz="1600" b="1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Close to $ 7B ES Coalition + HEP Community Ask</a:t>
            </a:r>
            <a:endParaRPr lang="en-US" sz="1600" b="1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2971800"/>
            <a:ext cx="9525000" cy="1219200"/>
          </a:xfrm>
          <a:prstGeom prst="rect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915400" y="4743855"/>
            <a:ext cx="762000" cy="609600"/>
          </a:xfrm>
          <a:prstGeom prst="rect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93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Number Placeholder 2"/>
          <p:cNvSpPr txBox="1">
            <a:spLocks noGrp="1"/>
          </p:cNvSpPr>
          <p:nvPr/>
        </p:nvSpPr>
        <p:spPr bwMode="auto">
          <a:xfrm>
            <a:off x="7099300" y="6356374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492C6F-BC69-4499-BA0E-B2B71E77FAD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947" name="TextBox 3"/>
          <p:cNvSpPr txBox="1">
            <a:spLocks noChangeArrowheads="1"/>
          </p:cNvSpPr>
          <p:nvPr/>
        </p:nvSpPr>
        <p:spPr bwMode="auto">
          <a:xfrm>
            <a:off x="1066800" y="81681"/>
            <a:ext cx="8610600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</a:t>
            </a:r>
            <a:r>
              <a:rPr lang="en-US" sz="3200" b="1" dirty="0">
                <a:solidFill>
                  <a:srgbClr val="000064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ore Research, LHC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00006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and Other Ops Budget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Pressures and Issues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00006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(to discuss)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64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76200" y="1447800"/>
            <a:ext cx="10641012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marR="0" lvl="0" indent="-342900" algn="l" defTabSz="150336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u"/>
              <a:tabLst>
                <a:tab pos="1311275" algn="l"/>
                <a:tab pos="3433763" algn="l"/>
                <a:tab pos="6118225" algn="l"/>
                <a:tab pos="8912225" algn="l"/>
              </a:tabLst>
              <a:defRPr/>
            </a:pPr>
            <a:endParaRPr kumimoji="0" lang="en-US" sz="3100" b="0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0" y="1295400"/>
            <a:ext cx="9575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marR="0" lvl="0" indent="-342900" algn="l" defTabSz="1503363" rtl="0" eaLnBrk="1" fontAlgn="base" latinLnBrk="0" hangingPunct="1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>
                <a:tab pos="1311275" algn="l"/>
                <a:tab pos="2803525" algn="l"/>
                <a:tab pos="3086100" algn="l"/>
                <a:tab pos="4400550" algn="l"/>
                <a:tab pos="4632325" algn="l"/>
                <a:tab pos="4856163" algn="l"/>
                <a:tab pos="6627813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091267"/>
            <a:ext cx="9220200" cy="576673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8925" marR="0" lvl="0" indent="-288925" algn="l" defTabSz="914400" rtl="0" eaLnBrk="1" fontAlgn="auto" latinLnBrk="0" hangingPunct="1">
              <a:lnSpc>
                <a:spcPct val="90000"/>
              </a:lnSpc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Causes of Pressures in spite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of favorable Congressional allocations</a:t>
            </a:r>
          </a:p>
          <a:p>
            <a:pPr marL="746125" lvl="1" indent="-288925">
              <a:lnSpc>
                <a:spcPct val="90000"/>
              </a:lnSpc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kumimoji="0" lang="en-US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“Acceleration”</a:t>
            </a:r>
            <a:r>
              <a:rPr kumimoji="0" lang="en-US" sz="1900" b="1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of </a:t>
            </a:r>
            <a:r>
              <a:rPr lang="en-US" sz="1900" b="1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LBNF/DUNE Schedule vs. P5 and OMB Guidance</a:t>
            </a:r>
          </a:p>
          <a:p>
            <a:pPr marL="746125" lvl="1" indent="-288925">
              <a:lnSpc>
                <a:spcPct val="90000"/>
              </a:lnSpc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lang="en-US" sz="1900" b="1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Project cost increases; rebalancing among the frontiers</a:t>
            </a:r>
          </a:p>
          <a:p>
            <a:pPr marL="746125" lvl="1" indent="-288925">
              <a:lnSpc>
                <a:spcPct val="90000"/>
              </a:lnSpc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lang="en-US" sz="1900" b="1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Advocacy in Congress specific to the Intensity Frontier needs,</a:t>
            </a:r>
            <a:br>
              <a:rPr lang="en-US" sz="1900" b="1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1900" b="1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versus community advocacy which covers all of HEP</a:t>
            </a:r>
          </a:p>
          <a:p>
            <a:pPr marL="746125" lvl="1" indent="-288925">
              <a:lnSpc>
                <a:spcPct val="90000"/>
              </a:lnSpc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lang="en-US" sz="1900" b="1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Resulting specific Congressional earmarks that squeeze</a:t>
            </a:r>
            <a:br>
              <a:rPr lang="en-US" sz="1900" b="1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1900" b="1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the rest of the program</a:t>
            </a:r>
          </a:p>
          <a:p>
            <a:pPr marL="288925" indent="-288925">
              <a:lnSpc>
                <a:spcPct val="90000"/>
              </a:lnSpc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lang="en-US" sz="2000" b="1" dirty="0" smtClean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Additional (Normal) Factor: Accommodating New Initiatives such as QIS</a:t>
            </a:r>
          </a:p>
          <a:p>
            <a:pPr marL="288925" marR="0" lvl="0" indent="-288925" algn="l" defTabSz="914400" rtl="0" eaLnBrk="1" fontAlgn="auto" latinLnBrk="0" hangingPunct="1">
              <a:lnSpc>
                <a:spcPct val="90000"/>
              </a:lnSpc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lang="en-US" sz="2000" b="1" dirty="0" smtClean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Issue: Increased Difficulty and Increased Risk </a:t>
            </a:r>
          </a:p>
          <a:p>
            <a:pPr marL="746125" lvl="1" indent="-288925">
              <a:lnSpc>
                <a:spcPct val="90000"/>
              </a:lnSpc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kumimoji="0" lang="en-US" sz="1900" b="1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Meeting personnel and financial needs of the ongoing LHC, HL LHC </a:t>
            </a:r>
            <a:br>
              <a:rPr kumimoji="0" lang="en-US" sz="1900" b="1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en-US" sz="1900" b="1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 other programs</a:t>
            </a:r>
          </a:p>
          <a:p>
            <a:pPr marL="746125" lvl="1" indent="-288925">
              <a:lnSpc>
                <a:spcPct val="90000"/>
              </a:lnSpc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kumimoji="0" lang="en-US" sz="1900" b="1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Managing the transition to the next generation(s), giving them the physics and career opportunities they require and deserve</a:t>
            </a:r>
          </a:p>
          <a:p>
            <a:pPr marL="746125" lvl="1" indent="-288925">
              <a:lnSpc>
                <a:spcPct val="90000"/>
              </a:lnSpc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lang="en-US" sz="1900" b="1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Maintaining the health of the field, both in the US and globally</a:t>
            </a:r>
          </a:p>
          <a:p>
            <a:pPr marL="288925" marR="0" lvl="0" indent="-288925" algn="l" defTabSz="914400" rtl="0" eaLnBrk="1" fontAlgn="auto" latinLnBrk="0" hangingPunct="1">
              <a:lnSpc>
                <a:spcPct val="90000"/>
              </a:lnSpc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Rising Issues in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Government Relations</a:t>
            </a:r>
          </a:p>
          <a:p>
            <a:pPr marL="746125" lvl="1" indent="-288925">
              <a:lnSpc>
                <a:spcPct val="90000"/>
              </a:lnSpc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lang="en-US" sz="1900" b="1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Natural presumptions in Congress that the young students they meet, </a:t>
            </a:r>
            <a:br>
              <a:rPr lang="en-US" sz="1900" b="1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1900" b="1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who are among our best advocates, are well funded</a:t>
            </a:r>
          </a:p>
          <a:p>
            <a:pPr marL="746125" lvl="1" indent="-288925">
              <a:lnSpc>
                <a:spcPct val="90000"/>
              </a:lnSpc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  <a:defRPr/>
            </a:pPr>
            <a:r>
              <a:rPr lang="en-US" sz="1900" b="1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Our claims that all our projects are “on time, and on budget”, and </a:t>
            </a:r>
            <a:br>
              <a:rPr lang="en-US" sz="1900" b="1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1900" b="1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fit within Congress’ (relatively generous) funding allocations</a:t>
            </a:r>
            <a:endParaRPr kumimoji="0" lang="en-US" sz="19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20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Onsite template 2002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2_Onsite template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52180</TotalTime>
  <Words>585</Words>
  <Application>Microsoft Office PowerPoint</Application>
  <PresentationFormat>A4 Paper (210x297 mm)</PresentationFormat>
  <Paragraphs>202</Paragraphs>
  <Slides>44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44</vt:i4>
      </vt:variant>
    </vt:vector>
  </HeadingPairs>
  <TitlesOfParts>
    <vt:vector size="59" baseType="lpstr">
      <vt:lpstr>MS PGothic</vt:lpstr>
      <vt:lpstr>Arial</vt:lpstr>
      <vt:lpstr>Arial Unicode MS</vt:lpstr>
      <vt:lpstr>Calibri</vt:lpstr>
      <vt:lpstr>FermiLgo</vt:lpstr>
      <vt:lpstr>Helvetica</vt:lpstr>
      <vt:lpstr>MS Mincho</vt:lpstr>
      <vt:lpstr>Times</vt:lpstr>
      <vt:lpstr>Times New Roman</vt:lpstr>
      <vt:lpstr>Wingdings</vt:lpstr>
      <vt:lpstr>Wingdings 3</vt:lpstr>
      <vt:lpstr>5_Onsite template 2002</vt:lpstr>
      <vt:lpstr>1_Office Theme</vt:lpstr>
      <vt:lpstr>1_Blank Presentation</vt:lpstr>
      <vt:lpstr>5_Blank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Strategy for Success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Particle Physics in the United States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Harvey Newman</dc:creator>
  <cp:lastModifiedBy>Harvey Newman</cp:lastModifiedBy>
  <cp:revision>934</cp:revision>
  <cp:lastPrinted>2015-11-01T15:36:28Z</cp:lastPrinted>
  <dcterms:created xsi:type="dcterms:W3CDTF">2013-11-03T16:47:35Z</dcterms:created>
  <dcterms:modified xsi:type="dcterms:W3CDTF">2019-06-10T18:44:31Z</dcterms:modified>
</cp:coreProperties>
</file>