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536" r:id="rId3"/>
    <p:sldId id="281" r:id="rId4"/>
    <p:sldId id="537" r:id="rId5"/>
    <p:sldId id="546" r:id="rId6"/>
    <p:sldId id="547" r:id="rId7"/>
    <p:sldId id="548" r:id="rId8"/>
    <p:sldId id="549" r:id="rId9"/>
    <p:sldId id="530" r:id="rId10"/>
    <p:sldId id="551" r:id="rId11"/>
    <p:sldId id="550" r:id="rId12"/>
    <p:sldId id="552" r:id="rId13"/>
    <p:sldId id="553" r:id="rId14"/>
    <p:sldId id="541" r:id="rId15"/>
    <p:sldId id="542" r:id="rId16"/>
    <p:sldId id="543" r:id="rId17"/>
    <p:sldId id="554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753FF"/>
    <a:srgbClr val="529D39"/>
    <a:srgbClr val="F5BF75"/>
    <a:srgbClr val="039545"/>
    <a:srgbClr val="66FFFF"/>
    <a:srgbClr val="FF5457"/>
    <a:srgbClr val="E302DF"/>
    <a:srgbClr val="991CFF"/>
    <a:srgbClr val="E118A3"/>
    <a:srgbClr val="2EDC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69"/>
    <p:restoredTop sz="94534"/>
  </p:normalViewPr>
  <p:slideViewPr>
    <p:cSldViewPr>
      <p:cViewPr varScale="1">
        <p:scale>
          <a:sx n="112" d="100"/>
          <a:sy n="112" d="100"/>
        </p:scale>
        <p:origin x="99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8F077ED-50BA-E845-8D64-6C31222764AE}" type="datetimeFigureOut">
              <a:rPr lang="en-US"/>
              <a:pPr>
                <a:defRPr/>
              </a:pPr>
              <a:t>7/7/19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99A5522-05C2-6F43-AA38-E3C5659C5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1874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B2414C-7851-5D42-8E05-AE66EC67F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603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B2414C-7851-5D42-8E05-AE66EC67F67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5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CDBBB-A877-914B-A815-97F0E9718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76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76FFD-C4B9-6D4F-B32D-0C35F000B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82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9FD56-184D-E043-B3F9-B35B6F31F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2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E48AC-1757-4742-86AF-8AAA997C0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18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248AC-6F45-E040-8378-2A4EE31C4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0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55477-1DFD-A941-9B3E-0D112949A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8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52054-17FF-3349-8AC5-D2031B892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3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8679D-B319-D649-B1EE-F27FBBFDF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09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A9081-F4FD-CA43-9C1D-488FDE742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8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C8006-6F1B-924A-BC9D-E96C6ADCA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63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0276A-2EE2-F54D-8C93-9D4A577BB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17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28600"/>
            <a:ext cx="7239000" cy="838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534400" cy="4648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CENIC17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BC9AC3A-CA2E-C449-A621-EB09EBA74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4" descr="CMS-Colo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5025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25"/>
            <a:ext cx="10033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69499/contributions/3197764/attachments/1786579/2908996/talk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indico.cern.ch/event/769507/contributions/3197789/attachments/1848329/3033297/ClassAds-Studies-DOMA_2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470025"/>
          </a:xfrm>
        </p:spPr>
        <p:txBody>
          <a:bodyPr/>
          <a:lstStyle/>
          <a:p>
            <a:r>
              <a:rPr lang="en-US" dirty="0" err="1"/>
              <a:t>Xcache</a:t>
            </a:r>
            <a:r>
              <a:rPr lang="en-US" dirty="0"/>
              <a:t> Initiatives and experiences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2438400"/>
          </a:xfrm>
        </p:spPr>
        <p:txBody>
          <a:bodyPr/>
          <a:lstStyle/>
          <a:p>
            <a:r>
              <a:rPr lang="en-US" dirty="0"/>
              <a:t>Pre-GDB Meeting</a:t>
            </a:r>
          </a:p>
          <a:p>
            <a:r>
              <a:rPr lang="en-US" dirty="0"/>
              <a:t>June 8</a:t>
            </a:r>
            <a:r>
              <a:rPr lang="en-US" baseline="30000" dirty="0"/>
              <a:t>th</a:t>
            </a:r>
            <a:r>
              <a:rPr lang="en-US" dirty="0"/>
              <a:t>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CDBBB-A877-914B-A815-97F0E97183F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765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7DEEC-A374-7848-966C-1A188155D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3EC5E-204F-3A4E-AA00-CE5B09EFC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219200"/>
            <a:ext cx="8991600" cy="4648200"/>
          </a:xfrm>
        </p:spPr>
        <p:txBody>
          <a:bodyPr/>
          <a:lstStyle/>
          <a:p>
            <a:r>
              <a:rPr lang="en-US" dirty="0"/>
              <a:t>In Run2, the average IO rate for analysis with CRAB in CMS was very low. </a:t>
            </a:r>
          </a:p>
          <a:p>
            <a:pPr lvl="1"/>
            <a:r>
              <a:rPr lang="en-US" dirty="0"/>
              <a:t>All analysis execution was single threaded.</a:t>
            </a:r>
          </a:p>
          <a:p>
            <a:pPr lvl="1"/>
            <a:r>
              <a:rPr lang="en-US" dirty="0"/>
              <a:t>Average less than 10Hz per batch slot for event sizes of 400kB/event.</a:t>
            </a:r>
          </a:p>
          <a:p>
            <a:r>
              <a:rPr lang="en-US" dirty="0"/>
              <a:t>There are discussions about “Analysis Facilities” that could radically change the IO requirements for analysis.</a:t>
            </a:r>
          </a:p>
          <a:p>
            <a:pPr lvl="1"/>
            <a:r>
              <a:rPr lang="en-US" dirty="0"/>
              <a:t>Much higher IO, much more latency sensitive, making distributed caches impractical.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BA8E23-8871-5E43-8DDD-39158A218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51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3D8B3-C817-F840-93E3-8C7013FCA8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Southern California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3EFC34-744F-C54E-A857-0DE9AD8185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Regional Perspective of T2s at Caltech and UCSD.</a:t>
            </a:r>
          </a:p>
          <a:p>
            <a:r>
              <a:rPr lang="en-US" dirty="0"/>
              <a:t>Both are CMS only sites.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782CFC-8A54-EE4E-A6D0-B5A630A54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CDBBB-A877-914B-A815-97F0E97183F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736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77603-C833-0E44-A7A5-E10891B07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Southern California (SoCal)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A84107-0084-354C-9147-82BE7DFBB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F1FFC7-83DF-684D-B523-387BDEA06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76400"/>
            <a:ext cx="3755864" cy="487680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FAB76D7-7E52-EC46-B06F-8E38C511BB7F}"/>
              </a:ext>
            </a:extLst>
          </p:cNvPr>
          <p:cNvSpPr/>
          <p:nvPr/>
        </p:nvSpPr>
        <p:spPr bwMode="auto">
          <a:xfrm>
            <a:off x="609600" y="1752600"/>
            <a:ext cx="685800" cy="2286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5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295BE11-0063-4C4C-92E5-B8A50E07686C}"/>
              </a:ext>
            </a:extLst>
          </p:cNvPr>
          <p:cNvSpPr/>
          <p:nvPr/>
        </p:nvSpPr>
        <p:spPr bwMode="auto">
          <a:xfrm>
            <a:off x="2590800" y="2286000"/>
            <a:ext cx="685800" cy="2286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5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3737A86-BEC6-5245-8165-68F2BD53DFDC}"/>
              </a:ext>
            </a:extLst>
          </p:cNvPr>
          <p:cNvSpPr/>
          <p:nvPr/>
        </p:nvSpPr>
        <p:spPr bwMode="auto">
          <a:xfrm>
            <a:off x="3222464" y="6248400"/>
            <a:ext cx="685800" cy="2286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5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D1714A-46D9-D54F-88FC-455F53885F58}"/>
              </a:ext>
            </a:extLst>
          </p:cNvPr>
          <p:cNvSpPr txBox="1"/>
          <p:nvPr/>
        </p:nvSpPr>
        <p:spPr>
          <a:xfrm>
            <a:off x="4425393" y="1006733"/>
            <a:ext cx="41200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T2_US_UCSD</a:t>
            </a:r>
          </a:p>
          <a:p>
            <a:r>
              <a:rPr lang="en-US" dirty="0"/>
              <a:t>T2_US_Caltech</a:t>
            </a:r>
          </a:p>
          <a:p>
            <a:r>
              <a:rPr lang="en-US" dirty="0"/>
              <a:t>T3_US_UCR</a:t>
            </a:r>
          </a:p>
          <a:p>
            <a:r>
              <a:rPr lang="en-US" dirty="0"/>
              <a:t>… and maybe some more 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E1F78A4-B084-034F-AD0D-6DBAEDE2B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2895600"/>
            <a:ext cx="5029200" cy="26414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8A7773B-3BD3-C446-BE68-EF63486A65DF}"/>
              </a:ext>
            </a:extLst>
          </p:cNvPr>
          <p:cNvSpPr txBox="1"/>
          <p:nvPr/>
        </p:nvSpPr>
        <p:spPr>
          <a:xfrm>
            <a:off x="5114440" y="2519551"/>
            <a:ext cx="287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Wall hours last year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E74BFF-2F3C-2646-9D85-15FD8A651C3F}"/>
              </a:ext>
            </a:extLst>
          </p:cNvPr>
          <p:cNvSpPr txBox="1"/>
          <p:nvPr/>
        </p:nvSpPr>
        <p:spPr>
          <a:xfrm>
            <a:off x="4004452" y="5486400"/>
            <a:ext cx="51395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SDSC has ~70k x86 cores in house.</a:t>
            </a:r>
          </a:p>
          <a:p>
            <a:r>
              <a:rPr lang="en-US" dirty="0"/>
              <a:t>NERSC to San Diego ~ 500 miles.</a:t>
            </a:r>
          </a:p>
        </p:txBody>
      </p:sp>
    </p:spTree>
    <p:extLst>
      <p:ext uri="{BB962C8B-B14F-4D97-AF65-F5344CB8AC3E}">
        <p14:creationId xmlns:p14="http://schemas.microsoft.com/office/powerpoint/2010/main" val="2965468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BA235-24D1-4641-B21A-487963C1A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SoCal </a:t>
            </a:r>
            <a:r>
              <a:rPr lang="en-US" dirty="0" err="1"/>
              <a:t>XRootD</a:t>
            </a:r>
            <a:r>
              <a:rPr lang="en-US" dirty="0"/>
              <a:t> Cache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DBF65-2CDA-9547-B516-1EB3F61B9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4562A2-3535-FD46-BADB-D79CC40B8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0" y="1143000"/>
            <a:ext cx="6191250" cy="28433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AF2EB1-B167-0748-9BEE-934D07B24F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962400"/>
            <a:ext cx="6629400" cy="14193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76CDDE-344A-D943-AFDE-448F86711F2A}"/>
              </a:ext>
            </a:extLst>
          </p:cNvPr>
          <p:cNvSpPr txBox="1"/>
          <p:nvPr/>
        </p:nvSpPr>
        <p:spPr>
          <a:xfrm>
            <a:off x="7020201" y="4343400"/>
            <a:ext cx="1468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Last Year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BE112E-4F21-9342-BD8F-8187CCA35562}"/>
              </a:ext>
            </a:extLst>
          </p:cNvPr>
          <p:cNvSpPr txBox="1"/>
          <p:nvPr/>
        </p:nvSpPr>
        <p:spPr>
          <a:xfrm>
            <a:off x="0" y="52578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In process to expand cache space to 1Petabyte.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C164FF-131B-A746-9437-065F02AB941D}"/>
              </a:ext>
            </a:extLst>
          </p:cNvPr>
          <p:cNvSpPr txBox="1"/>
          <p:nvPr/>
        </p:nvSpPr>
        <p:spPr>
          <a:xfrm>
            <a:off x="152400" y="5786735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Caching all of MINI and NANO, data and sim.</a:t>
            </a:r>
          </a:p>
        </p:txBody>
      </p:sp>
    </p:spTree>
    <p:extLst>
      <p:ext uri="{BB962C8B-B14F-4D97-AF65-F5344CB8AC3E}">
        <p14:creationId xmlns:p14="http://schemas.microsoft.com/office/powerpoint/2010/main" val="1059419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69117-30A1-2F45-B8F2-A3CACCB97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 wish list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35E10-81F5-7A46-994D-FE92B2150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219200"/>
            <a:ext cx="8991600" cy="3429000"/>
          </a:xfrm>
        </p:spPr>
        <p:txBody>
          <a:bodyPr/>
          <a:lstStyle/>
          <a:p>
            <a:r>
              <a:rPr lang="en-US" dirty="0"/>
              <a:t>Want CMS to switch to Buffer &amp; Cache mode.</a:t>
            </a:r>
          </a:p>
          <a:p>
            <a:pPr lvl="1"/>
            <a:r>
              <a:rPr lang="en-US" dirty="0"/>
              <a:t>Buffer that assumes nothing in buffer needs to stay there for longer than a week, to keep buffer small.</a:t>
            </a:r>
          </a:p>
          <a:p>
            <a:r>
              <a:rPr lang="en-US" dirty="0"/>
              <a:t>Want to operate only JBODs</a:t>
            </a:r>
          </a:p>
          <a:p>
            <a:r>
              <a:rPr lang="en-US" dirty="0"/>
              <a:t>Want CMS to be responsible for dealing with data losses due to disk losses.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4C1FF2-99F4-DC43-87B7-4A359E67D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A9381F-D831-764B-8D07-A775D66CBFBC}"/>
              </a:ext>
            </a:extLst>
          </p:cNvPr>
          <p:cNvSpPr txBox="1"/>
          <p:nvPr/>
        </p:nvSpPr>
        <p:spPr>
          <a:xfrm>
            <a:off x="244533" y="5195590"/>
            <a:ext cx="86549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Overall, want to decrease total cost of ownership.</a:t>
            </a:r>
          </a:p>
        </p:txBody>
      </p:sp>
    </p:spTree>
    <p:extLst>
      <p:ext uri="{BB962C8B-B14F-4D97-AF65-F5344CB8AC3E}">
        <p14:creationId xmlns:p14="http://schemas.microsoft.com/office/powerpoint/2010/main" val="1673757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19A83-8E3D-5D49-8091-AF6E8B5EB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 wish list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4FBBB-F28C-AA4D-BA45-ED19DBFDE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143000"/>
            <a:ext cx="8763000" cy="4648200"/>
          </a:xfrm>
        </p:spPr>
        <p:txBody>
          <a:bodyPr/>
          <a:lstStyle/>
          <a:p>
            <a:r>
              <a:rPr lang="en-US" sz="2800" dirty="0"/>
              <a:t>All CPU in CA to benefit from SoCal disks.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Why replicate if data can be accessed via the network?</a:t>
            </a:r>
          </a:p>
          <a:p>
            <a:pPr lvl="1"/>
            <a:r>
              <a:rPr lang="en-US" sz="2400" dirty="0"/>
              <a:t>Caltech/UCSD/UCR and maybe HPC at SDSC and NERSC could all read our cache directly?</a:t>
            </a:r>
          </a:p>
          <a:p>
            <a:r>
              <a:rPr lang="en-US" sz="2800" dirty="0">
                <a:solidFill>
                  <a:srgbClr val="FF0000"/>
                </a:solidFill>
              </a:rPr>
              <a:t>Want </a:t>
            </a:r>
            <a:r>
              <a:rPr lang="en-US" sz="2800" dirty="0" err="1">
                <a:solidFill>
                  <a:srgbClr val="FF0000"/>
                </a:solidFill>
              </a:rPr>
              <a:t>Xrootd</a:t>
            </a:r>
            <a:r>
              <a:rPr lang="en-US" sz="2800" dirty="0">
                <a:solidFill>
                  <a:srgbClr val="FF0000"/>
                </a:solidFill>
              </a:rPr>
              <a:t> cache software that works wel</a:t>
            </a:r>
            <a:r>
              <a:rPr lang="en-US" sz="2800" dirty="0"/>
              <a:t>l</a:t>
            </a:r>
          </a:p>
          <a:p>
            <a:pPr lvl="1"/>
            <a:r>
              <a:rPr lang="en-US" sz="2400" dirty="0"/>
              <a:t>Is operationally stable &amp; performs well enough</a:t>
            </a:r>
          </a:p>
          <a:p>
            <a:pPr lvl="1"/>
            <a:r>
              <a:rPr lang="en-US" sz="2400" dirty="0"/>
              <a:t>Accounting that I can use to understand system performance &amp; use.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C8AF6F-8A0B-464D-96D7-2ADBCE4E3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D22288-295D-3B48-98DB-8683DCCF1ADA}"/>
              </a:ext>
            </a:extLst>
          </p:cNvPr>
          <p:cNvSpPr txBox="1"/>
          <p:nvPr/>
        </p:nvSpPr>
        <p:spPr>
          <a:xfrm>
            <a:off x="76200" y="4937343"/>
            <a:ext cx="9067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Overall, want to spend T2 funds on increasing events/sec we can process. We think this means buying more CPU less disk.</a:t>
            </a:r>
          </a:p>
        </p:txBody>
      </p:sp>
    </p:spTree>
    <p:extLst>
      <p:ext uri="{BB962C8B-B14F-4D97-AF65-F5344CB8AC3E}">
        <p14:creationId xmlns:p14="http://schemas.microsoft.com/office/powerpoint/2010/main" val="2802284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095B7-1CDB-E24D-8293-A2B293D32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Cache Misses?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F8595-F6D8-454D-9514-BCBDB3558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447800"/>
            <a:ext cx="9067800" cy="46482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Not my problem as a site operator.</a:t>
            </a:r>
          </a:p>
          <a:p>
            <a:r>
              <a:rPr lang="en-US" dirty="0"/>
              <a:t>Am willing to start with what </a:t>
            </a:r>
            <a:r>
              <a:rPr lang="en-US" dirty="0" err="1"/>
              <a:t>XRootD</a:t>
            </a:r>
            <a:r>
              <a:rPr lang="en-US" dirty="0"/>
              <a:t> provides out of the box. </a:t>
            </a:r>
          </a:p>
          <a:p>
            <a:pPr lvl="1"/>
            <a:r>
              <a:rPr lang="en-US" dirty="0"/>
              <a:t>Gain experience with model of less disk per site.</a:t>
            </a:r>
          </a:p>
          <a:p>
            <a:pPr lvl="1"/>
            <a:r>
              <a:rPr lang="en-US" dirty="0"/>
              <a:t>Disk bought now will still be in use by HL-LHC !!!</a:t>
            </a:r>
          </a:p>
          <a:p>
            <a:r>
              <a:rPr lang="en-US" dirty="0"/>
              <a:t>Adjust later to more clever schemes.</a:t>
            </a:r>
          </a:p>
          <a:p>
            <a:pPr lvl="1"/>
            <a:r>
              <a:rPr lang="en-US" dirty="0"/>
              <a:t>Have </a:t>
            </a:r>
            <a:r>
              <a:rPr lang="en-US" dirty="0" err="1"/>
              <a:t>Rucio</a:t>
            </a:r>
            <a:r>
              <a:rPr lang="en-US" dirty="0"/>
              <a:t> manage cache misses via </a:t>
            </a:r>
            <a:r>
              <a:rPr lang="en-US" dirty="0" err="1"/>
              <a:t>XRootD</a:t>
            </a:r>
            <a:r>
              <a:rPr lang="en-US" dirty="0"/>
              <a:t> plug-in ?</a:t>
            </a:r>
          </a:p>
          <a:p>
            <a:pPr lvl="2"/>
            <a:r>
              <a:rPr lang="en-US" dirty="0"/>
              <a:t>Have block replication scheme as proposed by </a:t>
            </a:r>
            <a:r>
              <a:rPr lang="en-US" dirty="0">
                <a:hlinkClick r:id="rId2"/>
              </a:rPr>
              <a:t>Lammel talk in DOMA Access on Ja. 29</a:t>
            </a:r>
            <a:r>
              <a:rPr lang="en-US" baseline="30000" dirty="0">
                <a:hlinkClick r:id="rId2"/>
              </a:rPr>
              <a:t>th</a:t>
            </a:r>
            <a:r>
              <a:rPr lang="en-US" dirty="0">
                <a:hlinkClick r:id="rId2"/>
              </a:rPr>
              <a:t> 2019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D8F85-DE7D-C541-A59E-815B21A2F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9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ADB39-E627-AF42-8CB9-4611CD572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3BEFC-A5E5-EF48-A7C2-F36B2306E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HDD we buy today, could be obsolete by HL-LHC if the experiment switches to analysis facility based on NVME deployments of storage &amp; NANO.</a:t>
            </a:r>
          </a:p>
          <a:p>
            <a:r>
              <a:rPr lang="en-US" dirty="0"/>
              <a:t>This seems to also argue for being conservative with our HDD purchases going forward.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670A1E-0B62-1C47-BF50-D4710E597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16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F8D72-3DF9-AA40-9E8B-A11196BA5B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458200" cy="1470025"/>
          </a:xfrm>
        </p:spPr>
        <p:txBody>
          <a:bodyPr/>
          <a:lstStyle/>
          <a:p>
            <a:r>
              <a:rPr lang="en-US" dirty="0"/>
              <a:t>Recap of what to expect for the HL-LHC from CMS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DE3FA-20BD-A04A-865B-494677F12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CDBBB-A877-914B-A815-97F0E97183F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66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6F4DD-ACA4-614B-9676-2CFD3D92D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52400"/>
            <a:ext cx="7239000" cy="838200"/>
          </a:xfrm>
        </p:spPr>
        <p:txBody>
          <a:bodyPr/>
          <a:lstStyle/>
          <a:p>
            <a:r>
              <a:rPr lang="en-US" sz="4000" dirty="0"/>
              <a:t>Start with CMS Data Formats and their expected 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149B2-6E48-E14B-8BA2-633D3666F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B22229-3F1F-3E45-8DAD-91AF412D7E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956017"/>
              </p:ext>
            </p:extLst>
          </p:nvPr>
        </p:nvGraphicFramePr>
        <p:xfrm>
          <a:off x="0" y="1295400"/>
          <a:ext cx="2590800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66900">
                  <a:extLst>
                    <a:ext uri="{9D8B030D-6E8A-4147-A177-3AD203B41FA5}">
                      <a16:colId xmlns:a16="http://schemas.microsoft.com/office/drawing/2014/main" val="1526463210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41347045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 Tier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603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RAW [MB]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4930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AOD [MB]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926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MiniAOD</a:t>
                      </a:r>
                      <a:r>
                        <a:rPr lang="en-US" dirty="0"/>
                        <a:t> [kB]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655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NanoAOD</a:t>
                      </a:r>
                      <a:r>
                        <a:rPr lang="en-US" dirty="0"/>
                        <a:t> [kB]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30476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3A9D538-BA64-5F4A-BA22-8278E4C54AF1}"/>
              </a:ext>
            </a:extLst>
          </p:cNvPr>
          <p:cNvSpPr txBox="1"/>
          <p:nvPr/>
        </p:nvSpPr>
        <p:spPr>
          <a:xfrm>
            <a:off x="3581400" y="2260421"/>
            <a:ext cx="4200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Primary Processing:</a:t>
            </a:r>
          </a:p>
          <a:p>
            <a:pPr algn="ctr"/>
            <a:r>
              <a:rPr lang="en-US" dirty="0"/>
              <a:t>RAW -&gt; AOD -&gt; Mini -&gt; Nano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E374AD-7571-A34C-BA60-4AAF06433EFD}"/>
              </a:ext>
            </a:extLst>
          </p:cNvPr>
          <p:cNvSpPr txBox="1"/>
          <p:nvPr/>
        </p:nvSpPr>
        <p:spPr>
          <a:xfrm>
            <a:off x="0" y="5715000"/>
            <a:ext cx="8988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Data formats span x1000 in size per event.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Files in large data formats are touched at most twice a year.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F62A69-96F7-6543-ABA0-3577902EA3EE}"/>
              </a:ext>
            </a:extLst>
          </p:cNvPr>
          <p:cNvSpPr txBox="1"/>
          <p:nvPr/>
        </p:nvSpPr>
        <p:spPr>
          <a:xfrm>
            <a:off x="2564130" y="1213525"/>
            <a:ext cx="29161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Courtesy David Lange</a:t>
            </a:r>
          </a:p>
          <a:p>
            <a:r>
              <a:rPr lang="en-US" sz="1800" dirty="0"/>
              <a:t>Present Model of CMS</a:t>
            </a:r>
          </a:p>
          <a:p>
            <a:r>
              <a:rPr lang="en-US" sz="1800" dirty="0"/>
              <a:t>HL-LHC resource planning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9016B7-8E46-5A46-A967-D222BA7E024A}"/>
              </a:ext>
            </a:extLst>
          </p:cNvPr>
          <p:cNvSpPr txBox="1"/>
          <p:nvPr/>
        </p:nvSpPr>
        <p:spPr>
          <a:xfrm>
            <a:off x="162608" y="3283110"/>
            <a:ext cx="866378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Another way of looking at it:</a:t>
            </a:r>
          </a:p>
          <a:p>
            <a:r>
              <a:rPr lang="en-US" dirty="0"/>
              <a:t>80+160 Billion events/year (</a:t>
            </a:r>
            <a:r>
              <a:rPr lang="en-US" dirty="0" err="1"/>
              <a:t>Data+MC</a:t>
            </a:r>
            <a:r>
              <a:rPr lang="en-US" dirty="0"/>
              <a:t>) = 240B events/year</a:t>
            </a:r>
          </a:p>
          <a:p>
            <a:pPr marL="342900" indent="-342900">
              <a:buFont typeface="Symbol" pitchFamily="2" charset="2"/>
              <a:buChar char="Þ"/>
            </a:pPr>
            <a:r>
              <a:rPr lang="en-US" dirty="0"/>
              <a:t>7.4MB x 8e10 ~ 6e11 MB ~ 0.5 Exabytes/year of RAW</a:t>
            </a:r>
          </a:p>
          <a:p>
            <a:pPr marL="342900" indent="-342900">
              <a:buFont typeface="Symbol" pitchFamily="2" charset="2"/>
              <a:buChar char="Þ"/>
            </a:pPr>
            <a:r>
              <a:rPr lang="en-US" dirty="0"/>
              <a:t>2.0MB x 2.4e11 ~ 5e11 MB ~ 0.5 Exabytes/year of AOD</a:t>
            </a:r>
          </a:p>
          <a:p>
            <a:pPr marL="342900" indent="-342900">
              <a:buFont typeface="Symbol" pitchFamily="2" charset="2"/>
              <a:buChar char="Þ"/>
            </a:pPr>
            <a:r>
              <a:rPr lang="en-US" dirty="0"/>
              <a:t>0.2MB x 2.4e11 ~ 0.5e11 MB ~ 50 Petabytes/year of Mini</a:t>
            </a:r>
          </a:p>
          <a:p>
            <a:pPr marL="342900" indent="-342900">
              <a:buFont typeface="Symbol" pitchFamily="2" charset="2"/>
              <a:buChar char="Þ"/>
            </a:pPr>
            <a:r>
              <a:rPr lang="en-US" dirty="0"/>
              <a:t>0.004MB x 2.4e11 ~ 0.01e11 MB ~ 1 Petabyte/year of Nano</a:t>
            </a:r>
          </a:p>
        </p:txBody>
      </p:sp>
    </p:spTree>
    <p:extLst>
      <p:ext uri="{BB962C8B-B14F-4D97-AF65-F5344CB8AC3E}">
        <p14:creationId xmlns:p14="http://schemas.microsoft.com/office/powerpoint/2010/main" val="2585361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0881-3178-1A48-A7CD-1075C2736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Buffers &amp; 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2AB26-6B57-7E41-8997-25FFDEFD7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seems very likely that the size and expected use of data at HL-LHC motivates a clear distinction between disk use for “buffers” and “caches”.</a:t>
            </a:r>
          </a:p>
          <a:p>
            <a:r>
              <a:rPr lang="en-US" dirty="0"/>
              <a:t>All processing done via buffers</a:t>
            </a:r>
          </a:p>
          <a:p>
            <a:r>
              <a:rPr lang="en-US" dirty="0"/>
              <a:t>All analysis done via caches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C0CC7-AB8C-8D41-AB7F-A9D4F0F15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2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CF90D-5F4C-C04C-A56D-E74F5E531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D801F-853A-8740-9F95-129BFECC92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295400"/>
            <a:ext cx="8839200" cy="4648200"/>
          </a:xfrm>
        </p:spPr>
        <p:txBody>
          <a:bodyPr/>
          <a:lstStyle/>
          <a:p>
            <a:r>
              <a:rPr lang="en-US" sz="2800" dirty="0"/>
              <a:t>Managed as an integral part of workflows from tape recall to tape store of output.</a:t>
            </a:r>
          </a:p>
          <a:p>
            <a:r>
              <a:rPr lang="en-US" sz="2800" dirty="0"/>
              <a:t>Minimize disk for buffers by tight integration of processing and buffer management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Technical challenges lie in workflow integration with data handling.</a:t>
            </a:r>
          </a:p>
          <a:p>
            <a:r>
              <a:rPr lang="en-US" sz="2800" dirty="0"/>
              <a:t>Processing requires lots of CPU and very little disk space because reconstruction is slow.</a:t>
            </a:r>
          </a:p>
          <a:p>
            <a:r>
              <a:rPr lang="en-US" sz="2800" dirty="0"/>
              <a:t>Special case:</a:t>
            </a:r>
          </a:p>
          <a:p>
            <a:pPr lvl="1"/>
            <a:r>
              <a:rPr lang="en-US" sz="2400" dirty="0"/>
              <a:t>Re-making MINIAOD from AOD is a processing step that is entirely tape recall bandwidth limited.</a:t>
            </a:r>
          </a:p>
          <a:p>
            <a:pPr lvl="2"/>
            <a:r>
              <a:rPr lang="en-US" sz="2000" dirty="0"/>
              <a:t>Again, modest disk space requirement for this buffer.</a:t>
            </a:r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A531F-BCFE-8E43-851C-8D042642B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60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7FFDC-E589-984C-A9FF-9A3F443AA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C7AE73-1FB6-AE46-BF2B-7DB057462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Analysis use of data </a:t>
            </a:r>
            <a:r>
              <a:rPr lang="en-US" dirty="0"/>
              <a:t>is:</a:t>
            </a:r>
          </a:p>
          <a:p>
            <a:pPr lvl="1"/>
            <a:r>
              <a:rPr lang="en-US" dirty="0"/>
              <a:t>Heavy reuse of the same data by many people</a:t>
            </a:r>
          </a:p>
          <a:p>
            <a:pPr lvl="1"/>
            <a:r>
              <a:rPr lang="en-US" dirty="0"/>
              <a:t>Transient in that data is versioned and has a life cycle going in and out of “fashion”.</a:t>
            </a:r>
          </a:p>
          <a:p>
            <a:pPr lvl="1"/>
            <a:r>
              <a:rPr lang="en-US" dirty="0"/>
              <a:t>Dominated by MINI and NANO, and thus modest in size.</a:t>
            </a:r>
          </a:p>
          <a:p>
            <a:r>
              <a:rPr lang="en-US" b="1" dirty="0">
                <a:solidFill>
                  <a:srgbClr val="FF0000"/>
                </a:solidFill>
              </a:rPr>
              <a:t>A priori, this is a perfect use case for “caching”.</a:t>
            </a:r>
          </a:p>
          <a:p>
            <a:pPr lvl="1"/>
            <a:r>
              <a:rPr lang="en-US" dirty="0"/>
              <a:t>How exactly cache misses are handled is a detail we’ll get back to later.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231210-C102-9949-9CFF-1E042B563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302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8F356-C902-F44A-A6E7-E078F6E0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Cache “Simulation”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8A6B4-4063-BA4A-A2EF-66E5417C9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Andrea </a:t>
            </a:r>
            <a:r>
              <a:rPr lang="en-US" dirty="0" err="1"/>
              <a:t>Sciaba</a:t>
            </a:r>
            <a:r>
              <a:rPr lang="en-US" dirty="0"/>
              <a:t> analyzed the CRAB use of data for 2018. </a:t>
            </a:r>
            <a:r>
              <a:rPr lang="en-US" sz="2400" dirty="0"/>
              <a:t>(See backup for details of methodology)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07777-7FE9-714D-A3B0-C212D7453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Google Shape;211;p29">
            <a:extLst>
              <a:ext uri="{FF2B5EF4-FFF2-40B4-BE49-F238E27FC236}">
                <a16:creationId xmlns:a16="http://schemas.microsoft.com/office/drawing/2014/main" id="{91C3A63B-7B61-1F4D-8F57-EDE33FBC3D4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4800" y="2590800"/>
            <a:ext cx="4032251" cy="21150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C761E9B-46BC-3744-AEC0-BE19438CD9C2}"/>
              </a:ext>
            </a:extLst>
          </p:cNvPr>
          <p:cNvSpPr txBox="1"/>
          <p:nvPr/>
        </p:nvSpPr>
        <p:spPr>
          <a:xfrm>
            <a:off x="3597115" y="2817315"/>
            <a:ext cx="49878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A 1 Petabyte cache leads to &gt;90% hit rate in SoCal T2s.</a:t>
            </a:r>
          </a:p>
        </p:txBody>
      </p:sp>
      <p:pic>
        <p:nvPicPr>
          <p:cNvPr id="8" name="Google Shape;214;p29">
            <a:extLst>
              <a:ext uri="{FF2B5EF4-FFF2-40B4-BE49-F238E27FC236}">
                <a16:creationId xmlns:a16="http://schemas.microsoft.com/office/drawing/2014/main" id="{5B34CC44-7041-E649-89E6-6F34B070AC5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990" y="4705825"/>
            <a:ext cx="2905125" cy="20289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361F3F-47DF-2D48-B070-D49DBEFAC412}"/>
              </a:ext>
            </a:extLst>
          </p:cNvPr>
          <p:cNvSpPr txBox="1"/>
          <p:nvPr/>
        </p:nvSpPr>
        <p:spPr>
          <a:xfrm>
            <a:off x="4056645" y="4876800"/>
            <a:ext cx="44015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Distribution of # of times a file is read peaks at 0 and has an average of 22. </a:t>
            </a:r>
          </a:p>
          <a:p>
            <a:r>
              <a:rPr lang="en-US" dirty="0">
                <a:solidFill>
                  <a:srgbClr val="FF0000"/>
                </a:solidFill>
              </a:rPr>
              <a:t>Very wide distribution !</a:t>
            </a:r>
          </a:p>
        </p:txBody>
      </p:sp>
    </p:spTree>
    <p:extLst>
      <p:ext uri="{BB962C8B-B14F-4D97-AF65-F5344CB8AC3E}">
        <p14:creationId xmlns:p14="http://schemas.microsoft.com/office/powerpoint/2010/main" val="1938005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BD5C1-8D7C-2C4A-A40A-2C6C9E717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Remote Reads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CEB78-91B2-7946-A1C6-48525FC27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219200"/>
            <a:ext cx="8534400" cy="4648200"/>
          </a:xfrm>
        </p:spPr>
        <p:txBody>
          <a:bodyPr/>
          <a:lstStyle/>
          <a:p>
            <a:r>
              <a:rPr lang="en-US" dirty="0"/>
              <a:t>CMS invested a lot of effort into optimizing our IO stack such that we can do remote reads for analysis without significant loss of CPU efficiency.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249B8-3DF2-0A42-A5A3-6AD0AF13B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5BE1CE-B31E-714C-A168-B1FF518C39E5}"/>
              </a:ext>
            </a:extLst>
          </p:cNvPr>
          <p:cNvSpPr txBox="1"/>
          <p:nvPr/>
        </p:nvSpPr>
        <p:spPr>
          <a:xfrm>
            <a:off x="3626428" y="2971800"/>
            <a:ext cx="4214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Details of Ciangottini's study.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9071C8-E82E-DB4E-BE14-BD7B1C941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428" y="3594100"/>
            <a:ext cx="3213100" cy="28829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6C007C-90D3-8F43-AE52-E27F5D00BFA9}"/>
              </a:ext>
            </a:extLst>
          </p:cNvPr>
          <p:cNvSpPr txBox="1"/>
          <p:nvPr/>
        </p:nvSpPr>
        <p:spPr>
          <a:xfrm>
            <a:off x="3810000" y="3657600"/>
            <a:ext cx="4961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Overflow = Regional remote read in US or Italy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9F0883-16AA-3E41-AFE1-7EAC9CC70936}"/>
              </a:ext>
            </a:extLst>
          </p:cNvPr>
          <p:cNvSpPr txBox="1"/>
          <p:nvPr/>
        </p:nvSpPr>
        <p:spPr>
          <a:xfrm>
            <a:off x="4033590" y="4107696"/>
            <a:ext cx="3807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IgnoreLocality</a:t>
            </a:r>
            <a:r>
              <a:rPr lang="en-US" sz="1800" dirty="0"/>
              <a:t> = global remote read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CE107CC-3A1B-4F47-8103-4CD2E130194D}"/>
              </a:ext>
            </a:extLst>
          </p:cNvPr>
          <p:cNvCxnSpPr>
            <a:stCxn id="9" idx="1"/>
          </p:cNvCxnSpPr>
          <p:nvPr/>
        </p:nvCxnSpPr>
        <p:spPr bwMode="auto">
          <a:xfrm flipH="1">
            <a:off x="3276600" y="4292362"/>
            <a:ext cx="756990" cy="47013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EE67595-15E7-F24B-92B6-BC9CD082A780}"/>
              </a:ext>
            </a:extLst>
          </p:cNvPr>
          <p:cNvCxnSpPr>
            <a:cxnSpLocks/>
          </p:cNvCxnSpPr>
          <p:nvPr/>
        </p:nvCxnSpPr>
        <p:spPr bwMode="auto">
          <a:xfrm flipH="1">
            <a:off x="2362200" y="3810000"/>
            <a:ext cx="1447800" cy="53431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59DFCA7-D854-4746-836E-97314317DBC6}"/>
              </a:ext>
            </a:extLst>
          </p:cNvPr>
          <p:cNvSpPr txBox="1"/>
          <p:nvPr/>
        </p:nvSpPr>
        <p:spPr>
          <a:xfrm>
            <a:off x="4126231" y="4949190"/>
            <a:ext cx="4484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Caches can span regions to maximize CPU per disk.</a:t>
            </a:r>
          </a:p>
        </p:txBody>
      </p:sp>
    </p:spTree>
    <p:extLst>
      <p:ext uri="{BB962C8B-B14F-4D97-AF65-F5344CB8AC3E}">
        <p14:creationId xmlns:p14="http://schemas.microsoft.com/office/powerpoint/2010/main" val="55926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27984-3F72-BE4B-B26D-32952E2DA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Distances in EU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E7FFFA-6BBE-824A-A806-C2865A25A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4AEF5-2457-E340-B8A9-293D4EE75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1139190"/>
            <a:ext cx="6350000" cy="51435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F45819D-C2EE-D245-AC30-CE96E14671E0}"/>
              </a:ext>
            </a:extLst>
          </p:cNvPr>
          <p:cNvCxnSpPr/>
          <p:nvPr/>
        </p:nvCxnSpPr>
        <p:spPr bwMode="auto">
          <a:xfrm>
            <a:off x="3124200" y="381000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B00FF5C-0B30-854A-A679-72EAE2DD02AC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2663190" y="304800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6CD1EF3-90A2-1943-BCAB-1AC874D15E23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33601" y="464820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04FA42-9E39-8F45-B200-AC6D9F1DEFCC}"/>
              </a:ext>
            </a:extLst>
          </p:cNvPr>
          <p:cNvCxnSpPr>
            <a:cxnSpLocks/>
          </p:cNvCxnSpPr>
          <p:nvPr/>
        </p:nvCxnSpPr>
        <p:spPr bwMode="auto">
          <a:xfrm rot="3000000">
            <a:off x="3581400" y="469392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3B1D35B-8E8A-9541-9361-D93E27EF37E5}"/>
              </a:ext>
            </a:extLst>
          </p:cNvPr>
          <p:cNvSpPr txBox="1"/>
          <p:nvPr/>
        </p:nvSpPr>
        <p:spPr>
          <a:xfrm>
            <a:off x="3276600" y="1337311"/>
            <a:ext cx="47500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500 Miles is an interesting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distance for merging caches !!!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56EB2D-F921-9940-8D9E-C46E262F4AFB}"/>
              </a:ext>
            </a:extLst>
          </p:cNvPr>
          <p:cNvSpPr txBox="1"/>
          <p:nvPr/>
        </p:nvSpPr>
        <p:spPr>
          <a:xfrm>
            <a:off x="1085037" y="5486400"/>
            <a:ext cx="7013458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Good goal to set for IO stack to be sufficiently </a:t>
            </a:r>
          </a:p>
          <a:p>
            <a:pPr algn="ctr"/>
            <a:r>
              <a:rPr lang="en-US" dirty="0"/>
              <a:t>latency tolerant to lose less than 10% in CPU time</a:t>
            </a:r>
          </a:p>
          <a:p>
            <a:pPr algn="ctr"/>
            <a:r>
              <a:rPr lang="en-US" dirty="0"/>
              <a:t>for access distances of 500-1000 Miles.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4B57B32-2A0C-5341-ACC9-4DB667FBDF87}"/>
              </a:ext>
            </a:extLst>
          </p:cNvPr>
          <p:cNvCxnSpPr/>
          <p:nvPr/>
        </p:nvCxnSpPr>
        <p:spPr bwMode="auto">
          <a:xfrm>
            <a:off x="3744717" y="251460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3C342B4-EC40-8E44-8528-ED0588D50434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4114800" y="381000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0908914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01939D"/>
      </a:folHlink>
    </a:clrScheme>
    <a:fontScheme name="Blank Presentation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  <a:cs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  <a:cs typeface="ヒラギノ角ゴ Pro W3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54816</TotalTime>
  <Words>996</Words>
  <Application>Microsoft Macintosh PowerPoint</Application>
  <PresentationFormat>On-screen Show (4:3)</PresentationFormat>
  <Paragraphs>128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ヒラギノ角ゴ Pro W3</vt:lpstr>
      <vt:lpstr>Arial</vt:lpstr>
      <vt:lpstr>Symbol</vt:lpstr>
      <vt:lpstr>Blank Presentation</vt:lpstr>
      <vt:lpstr>Xcache Initiatives and experiences</vt:lpstr>
      <vt:lpstr>Recap of what to expect for the HL-LHC from CMS</vt:lpstr>
      <vt:lpstr>Start with CMS Data Formats and their expected use</vt:lpstr>
      <vt:lpstr>Buffers &amp; Caches</vt:lpstr>
      <vt:lpstr>Buffer</vt:lpstr>
      <vt:lpstr>Caches</vt:lpstr>
      <vt:lpstr>Cache “Simulation”</vt:lpstr>
      <vt:lpstr>Remote Reads</vt:lpstr>
      <vt:lpstr>Distances in EU</vt:lpstr>
      <vt:lpstr>Risk Assessment</vt:lpstr>
      <vt:lpstr>Southern California</vt:lpstr>
      <vt:lpstr>Southern California (SoCal)</vt:lpstr>
      <vt:lpstr>SoCal XRootD Cache</vt:lpstr>
      <vt:lpstr>T2 wish list (I)</vt:lpstr>
      <vt:lpstr>T2 wish list (II)</vt:lpstr>
      <vt:lpstr>Handling Cache Misses?</vt:lpstr>
      <vt:lpstr>Analysis Facility</vt:lpstr>
    </vt:vector>
  </TitlesOfParts>
  <Company>Physics UCSD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Tevatron vs CMS@7TeV</dc:title>
  <dc:creator>Physics UCSD</dc:creator>
  <cp:lastModifiedBy>Microsoft Office User</cp:lastModifiedBy>
  <cp:revision>1484</cp:revision>
  <cp:lastPrinted>2018-03-27T04:45:53Z</cp:lastPrinted>
  <dcterms:created xsi:type="dcterms:W3CDTF">2009-08-12T21:22:03Z</dcterms:created>
  <dcterms:modified xsi:type="dcterms:W3CDTF">2019-07-07T19:45:36Z</dcterms:modified>
</cp:coreProperties>
</file>