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49" r:id="rId2"/>
  </p:sldMasterIdLst>
  <p:notesMasterIdLst>
    <p:notesMasterId r:id="rId24"/>
  </p:notesMasterIdLst>
  <p:handoutMasterIdLst>
    <p:handoutMasterId r:id="rId25"/>
  </p:handoutMasterIdLst>
  <p:sldIdLst>
    <p:sldId id="256" r:id="rId3"/>
    <p:sldId id="460" r:id="rId4"/>
    <p:sldId id="455" r:id="rId5"/>
    <p:sldId id="456" r:id="rId6"/>
    <p:sldId id="418" r:id="rId7"/>
    <p:sldId id="436" r:id="rId8"/>
    <p:sldId id="444" r:id="rId9"/>
    <p:sldId id="462" r:id="rId10"/>
    <p:sldId id="453" r:id="rId11"/>
    <p:sldId id="458" r:id="rId12"/>
    <p:sldId id="461" r:id="rId13"/>
    <p:sldId id="465" r:id="rId14"/>
    <p:sldId id="454" r:id="rId15"/>
    <p:sldId id="448" r:id="rId16"/>
    <p:sldId id="449" r:id="rId17"/>
    <p:sldId id="468" r:id="rId18"/>
    <p:sldId id="452" r:id="rId19"/>
    <p:sldId id="467" r:id="rId20"/>
    <p:sldId id="414" r:id="rId21"/>
    <p:sldId id="466" r:id="rId22"/>
    <p:sldId id="445" r:id="rId23"/>
  </p:sldIdLst>
  <p:sldSz cx="9144000" cy="6858000" type="screen4x3"/>
  <p:notesSz cx="6858000" cy="9945688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orient="horz" pos="572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5" orient="horz" pos="2115" userDrawn="1">
          <p15:clr>
            <a:srgbClr val="A4A3A4"/>
          </p15:clr>
        </p15:guide>
        <p15:guide id="6" pos="567" userDrawn="1">
          <p15:clr>
            <a:srgbClr val="A4A3A4"/>
          </p15:clr>
        </p15:guide>
        <p15:guide id="7" pos="2903" userDrawn="1">
          <p15:clr>
            <a:srgbClr val="A4A3A4"/>
          </p15:clr>
        </p15:guide>
        <p15:guide id="8" pos="4468" userDrawn="1">
          <p15:clr>
            <a:srgbClr val="A4A3A4"/>
          </p15:clr>
        </p15:guide>
        <p15:guide id="9" pos="612" userDrawn="1">
          <p15:clr>
            <a:srgbClr val="A4A3A4"/>
          </p15:clr>
        </p15:guide>
        <p15:guide id="10" pos="17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9933"/>
    <a:srgbClr val="00AAE6"/>
    <a:srgbClr val="FFFF66"/>
    <a:srgbClr val="FEFEFE"/>
    <a:srgbClr val="EFF6FC"/>
    <a:srgbClr val="00CC66"/>
    <a:srgbClr val="FF0000"/>
    <a:srgbClr val="00FF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82513" autoAdjust="0"/>
  </p:normalViewPr>
  <p:slideViewPr>
    <p:cSldViewPr snapToGrid="0">
      <p:cViewPr varScale="1">
        <p:scale>
          <a:sx n="65" d="100"/>
          <a:sy n="65" d="100"/>
        </p:scale>
        <p:origin x="1152" y="48"/>
      </p:cViewPr>
      <p:guideLst>
        <p:guide orient="horz" pos="709"/>
        <p:guide orient="horz" pos="572"/>
        <p:guide orient="horz" pos="3249"/>
        <p:guide orient="horz" pos="2115"/>
        <p:guide pos="567"/>
        <p:guide pos="2903"/>
        <p:guide pos="4468"/>
        <p:guide pos="612"/>
        <p:guide pos="17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90" d="100"/>
          <a:sy n="90" d="100"/>
        </p:scale>
        <p:origin x="-3732" y="-114"/>
      </p:cViewPr>
      <p:guideLst>
        <p:guide orient="horz" pos="313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5EDF64-290E-466B-8327-1C6A847F8D63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E4CC9B8D-D35C-4F6F-AD10-81E1450E4F36}">
      <dgm:prSet phldrT="[Text]"/>
      <dgm:spPr/>
      <dgm:t>
        <a:bodyPr/>
        <a:lstStyle/>
        <a:p>
          <a:r>
            <a:rPr lang="en-GB" dirty="0" smtClean="0"/>
            <a:t>May 2019 Tender open</a:t>
          </a:r>
          <a:endParaRPr lang="en-GB" dirty="0"/>
        </a:p>
      </dgm:t>
    </dgm:pt>
    <dgm:pt modelId="{CA2C6082-754F-4C84-9DEA-A154F2439909}" type="parTrans" cxnId="{CB8F9F81-9422-48B9-9311-91416186AFEF}">
      <dgm:prSet/>
      <dgm:spPr/>
      <dgm:t>
        <a:bodyPr/>
        <a:lstStyle/>
        <a:p>
          <a:endParaRPr lang="en-GB"/>
        </a:p>
      </dgm:t>
    </dgm:pt>
    <dgm:pt modelId="{9C04EA20-1C67-40CF-9FE1-5F43E74EDBB8}" type="sibTrans" cxnId="{CB8F9F81-9422-48B9-9311-91416186AFEF}">
      <dgm:prSet/>
      <dgm:spPr/>
      <dgm:t>
        <a:bodyPr/>
        <a:lstStyle/>
        <a:p>
          <a:endParaRPr lang="en-GB"/>
        </a:p>
      </dgm:t>
    </dgm:pt>
    <dgm:pt modelId="{6A475506-8D65-4601-9437-467037618C79}">
      <dgm:prSet phldrT="[Text]"/>
      <dgm:spPr/>
      <dgm:t>
        <a:bodyPr/>
        <a:lstStyle/>
        <a:p>
          <a:r>
            <a:rPr lang="en-GB" dirty="0" smtClean="0"/>
            <a:t>Sept 2019 Manufacture begins</a:t>
          </a:r>
          <a:endParaRPr lang="en-GB" dirty="0"/>
        </a:p>
      </dgm:t>
    </dgm:pt>
    <dgm:pt modelId="{0E1E6588-B413-446C-B57E-79B5E11F7D47}" type="parTrans" cxnId="{5C12E29C-444F-4A56-B8A7-E49637EDF82A}">
      <dgm:prSet/>
      <dgm:spPr/>
      <dgm:t>
        <a:bodyPr/>
        <a:lstStyle/>
        <a:p>
          <a:endParaRPr lang="en-GB"/>
        </a:p>
      </dgm:t>
    </dgm:pt>
    <dgm:pt modelId="{67FE007D-6D6A-43FB-87D8-FA3EE7B9CF44}" type="sibTrans" cxnId="{5C12E29C-444F-4A56-B8A7-E49637EDF82A}">
      <dgm:prSet/>
      <dgm:spPr/>
      <dgm:t>
        <a:bodyPr/>
        <a:lstStyle/>
        <a:p>
          <a:endParaRPr lang="en-GB"/>
        </a:p>
      </dgm:t>
    </dgm:pt>
    <dgm:pt modelId="{230F519C-51DC-4674-B775-60DF036B126A}">
      <dgm:prSet phldrT="[Text]"/>
      <dgm:spPr/>
      <dgm:t>
        <a:bodyPr/>
        <a:lstStyle/>
        <a:p>
          <a:r>
            <a:rPr lang="en-GB" dirty="0" smtClean="0"/>
            <a:t>Sept 2020 1</a:t>
          </a:r>
          <a:r>
            <a:rPr lang="en-GB" baseline="30000" dirty="0" smtClean="0"/>
            <a:t>st</a:t>
          </a:r>
          <a:r>
            <a:rPr lang="en-GB" dirty="0" smtClean="0"/>
            <a:t> 1.5 GHz prototypes</a:t>
          </a:r>
          <a:endParaRPr lang="en-GB" dirty="0"/>
        </a:p>
      </dgm:t>
    </dgm:pt>
    <dgm:pt modelId="{70B9B84E-27EB-406F-B270-DFDE11CC67C6}" type="parTrans" cxnId="{29119E5B-1016-4FB9-9921-A7269C791FD8}">
      <dgm:prSet/>
      <dgm:spPr/>
      <dgm:t>
        <a:bodyPr/>
        <a:lstStyle/>
        <a:p>
          <a:endParaRPr lang="en-GB"/>
        </a:p>
      </dgm:t>
    </dgm:pt>
    <dgm:pt modelId="{BCA339B1-5D30-4BA8-AA97-9F898F53302B}" type="sibTrans" cxnId="{29119E5B-1016-4FB9-9921-A7269C791FD8}">
      <dgm:prSet/>
      <dgm:spPr/>
      <dgm:t>
        <a:bodyPr/>
        <a:lstStyle/>
        <a:p>
          <a:endParaRPr lang="en-GB"/>
        </a:p>
      </dgm:t>
    </dgm:pt>
    <dgm:pt modelId="{A3F3EBAA-1F1E-4B8F-A683-E518AAC92D45}">
      <dgm:prSet/>
      <dgm:spPr/>
      <dgm:t>
        <a:bodyPr/>
        <a:lstStyle/>
        <a:p>
          <a:r>
            <a:rPr lang="en-GB" dirty="0" smtClean="0"/>
            <a:t>June 2021 1.5 GHz series</a:t>
          </a:r>
          <a:endParaRPr lang="en-GB" dirty="0"/>
        </a:p>
      </dgm:t>
    </dgm:pt>
    <dgm:pt modelId="{9352866F-C1B6-49BC-9A8D-3F184F265583}" type="parTrans" cxnId="{8A09F20D-BA89-44D5-9159-9CB04C5ABA8B}">
      <dgm:prSet/>
      <dgm:spPr/>
      <dgm:t>
        <a:bodyPr/>
        <a:lstStyle/>
        <a:p>
          <a:endParaRPr lang="en-GB"/>
        </a:p>
      </dgm:t>
    </dgm:pt>
    <dgm:pt modelId="{158A2B92-124E-47A5-AB40-4DD93346D327}" type="sibTrans" cxnId="{8A09F20D-BA89-44D5-9159-9CB04C5ABA8B}">
      <dgm:prSet/>
      <dgm:spPr/>
      <dgm:t>
        <a:bodyPr/>
        <a:lstStyle/>
        <a:p>
          <a:endParaRPr lang="en-GB"/>
        </a:p>
      </dgm:t>
    </dgm:pt>
    <dgm:pt modelId="{7DA931DF-73A0-4129-A2B1-46CE13BE44F7}">
      <dgm:prSet/>
      <dgm:spPr/>
      <dgm:t>
        <a:bodyPr/>
        <a:lstStyle/>
        <a:p>
          <a:r>
            <a:rPr lang="en-GB" dirty="0" smtClean="0"/>
            <a:t>Oct 2021 1.75 GHz Prototypes</a:t>
          </a:r>
          <a:endParaRPr lang="en-GB" dirty="0"/>
        </a:p>
      </dgm:t>
    </dgm:pt>
    <dgm:pt modelId="{2712CC51-DBFE-4667-964B-CA029A2EC465}" type="parTrans" cxnId="{1E5F1652-079D-4511-B835-9E1BAE935DF0}">
      <dgm:prSet/>
      <dgm:spPr/>
      <dgm:t>
        <a:bodyPr/>
        <a:lstStyle/>
        <a:p>
          <a:endParaRPr lang="en-GB"/>
        </a:p>
      </dgm:t>
    </dgm:pt>
    <dgm:pt modelId="{601AA1D5-E096-4F17-A837-08EF089C7E83}" type="sibTrans" cxnId="{1E5F1652-079D-4511-B835-9E1BAE935DF0}">
      <dgm:prSet/>
      <dgm:spPr/>
      <dgm:t>
        <a:bodyPr/>
        <a:lstStyle/>
        <a:p>
          <a:endParaRPr lang="en-GB"/>
        </a:p>
      </dgm:t>
    </dgm:pt>
    <dgm:pt modelId="{75D51FB8-9CB2-43AC-8CB0-E477DED3AFB3}">
      <dgm:prSet/>
      <dgm:spPr/>
      <dgm:t>
        <a:bodyPr/>
        <a:lstStyle/>
        <a:p>
          <a:r>
            <a:rPr lang="en-GB" dirty="0" smtClean="0"/>
            <a:t>Sept 2022 1.75 GHz series expected</a:t>
          </a:r>
          <a:endParaRPr lang="en-GB" dirty="0"/>
        </a:p>
      </dgm:t>
    </dgm:pt>
    <dgm:pt modelId="{3BB7340E-B7E7-469D-8EE9-A16E8188CDE6}" type="parTrans" cxnId="{89478F6B-E30A-44C7-811A-0BF7BD8467C6}">
      <dgm:prSet/>
      <dgm:spPr/>
      <dgm:t>
        <a:bodyPr/>
        <a:lstStyle/>
        <a:p>
          <a:endParaRPr lang="en-GB"/>
        </a:p>
      </dgm:t>
    </dgm:pt>
    <dgm:pt modelId="{C9893F91-B7B7-4182-ADC2-9B2F9A679427}" type="sibTrans" cxnId="{89478F6B-E30A-44C7-811A-0BF7BD8467C6}">
      <dgm:prSet/>
      <dgm:spPr/>
      <dgm:t>
        <a:bodyPr/>
        <a:lstStyle/>
        <a:p>
          <a:endParaRPr lang="en-GB"/>
        </a:p>
      </dgm:t>
    </dgm:pt>
    <dgm:pt modelId="{48D42106-FC7E-49BD-91B5-27BE47C9EBCC}" type="pres">
      <dgm:prSet presAssocID="{CF5EDF64-290E-466B-8327-1C6A847F8D63}" presName="Name0" presStyleCnt="0">
        <dgm:presLayoutVars>
          <dgm:dir/>
          <dgm:animLvl val="lvl"/>
          <dgm:resizeHandles val="exact"/>
        </dgm:presLayoutVars>
      </dgm:prSet>
      <dgm:spPr/>
    </dgm:pt>
    <dgm:pt modelId="{30BCB4B0-6A7C-49C1-8603-030432657A33}" type="pres">
      <dgm:prSet presAssocID="{E4CC9B8D-D35C-4F6F-AD10-81E1450E4F3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4F372051-A1C2-4F60-8B2C-703E5DCF80DB}" type="pres">
      <dgm:prSet presAssocID="{9C04EA20-1C67-40CF-9FE1-5F43E74EDBB8}" presName="parTxOnlySpace" presStyleCnt="0"/>
      <dgm:spPr/>
    </dgm:pt>
    <dgm:pt modelId="{D451B6DC-0F01-492B-A358-1754CF300442}" type="pres">
      <dgm:prSet presAssocID="{6A475506-8D65-4601-9437-467037618C79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2B07FD-9006-4C6E-B8E0-58E17F119A42}" type="pres">
      <dgm:prSet presAssocID="{67FE007D-6D6A-43FB-87D8-FA3EE7B9CF44}" presName="parTxOnlySpace" presStyleCnt="0"/>
      <dgm:spPr/>
    </dgm:pt>
    <dgm:pt modelId="{92CBFF6D-3338-47C8-9C06-62E2B2198A78}" type="pres">
      <dgm:prSet presAssocID="{230F519C-51DC-4674-B775-60DF036B126A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CC48C921-54FF-4DF6-9630-E23BA14D9670}" type="pres">
      <dgm:prSet presAssocID="{BCA339B1-5D30-4BA8-AA97-9F898F53302B}" presName="parTxOnlySpace" presStyleCnt="0"/>
      <dgm:spPr/>
    </dgm:pt>
    <dgm:pt modelId="{3E4EA328-08C8-4F02-AA05-A1D7C3BF5A0D}" type="pres">
      <dgm:prSet presAssocID="{A3F3EBAA-1F1E-4B8F-A683-E518AAC92D45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B3BBFA84-AFBA-4E17-B277-5A39957F86DA}" type="pres">
      <dgm:prSet presAssocID="{158A2B92-124E-47A5-AB40-4DD93346D327}" presName="parTxOnlySpace" presStyleCnt="0"/>
      <dgm:spPr/>
    </dgm:pt>
    <dgm:pt modelId="{AAC0963E-5F37-4FD9-A714-BDA64177EF2B}" type="pres">
      <dgm:prSet presAssocID="{7DA931DF-73A0-4129-A2B1-46CE13BE44F7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12DD70BC-C698-4C20-A214-118EC3825E07}" type="pres">
      <dgm:prSet presAssocID="{601AA1D5-E096-4F17-A837-08EF089C7E83}" presName="parTxOnlySpace" presStyleCnt="0"/>
      <dgm:spPr/>
    </dgm:pt>
    <dgm:pt modelId="{E78C2BDD-1D14-429C-94EE-E683012F7E1D}" type="pres">
      <dgm:prSet presAssocID="{75D51FB8-9CB2-43AC-8CB0-E477DED3AFB3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4415744-1573-482C-947D-D348BB1F561B}" type="presOf" srcId="{7DA931DF-73A0-4129-A2B1-46CE13BE44F7}" destId="{AAC0963E-5F37-4FD9-A714-BDA64177EF2B}" srcOrd="0" destOrd="0" presId="urn:microsoft.com/office/officeart/2005/8/layout/chevron1"/>
    <dgm:cxn modelId="{CB8F9F81-9422-48B9-9311-91416186AFEF}" srcId="{CF5EDF64-290E-466B-8327-1C6A847F8D63}" destId="{E4CC9B8D-D35C-4F6F-AD10-81E1450E4F36}" srcOrd="0" destOrd="0" parTransId="{CA2C6082-754F-4C84-9DEA-A154F2439909}" sibTransId="{9C04EA20-1C67-40CF-9FE1-5F43E74EDBB8}"/>
    <dgm:cxn modelId="{1E5F1652-079D-4511-B835-9E1BAE935DF0}" srcId="{CF5EDF64-290E-466B-8327-1C6A847F8D63}" destId="{7DA931DF-73A0-4129-A2B1-46CE13BE44F7}" srcOrd="4" destOrd="0" parTransId="{2712CC51-DBFE-4667-964B-CA029A2EC465}" sibTransId="{601AA1D5-E096-4F17-A837-08EF089C7E83}"/>
    <dgm:cxn modelId="{43EFF3A0-83A5-44F2-8049-CE1E9416A99C}" type="presOf" srcId="{CF5EDF64-290E-466B-8327-1C6A847F8D63}" destId="{48D42106-FC7E-49BD-91B5-27BE47C9EBCC}" srcOrd="0" destOrd="0" presId="urn:microsoft.com/office/officeart/2005/8/layout/chevron1"/>
    <dgm:cxn modelId="{8A09F20D-BA89-44D5-9159-9CB04C5ABA8B}" srcId="{CF5EDF64-290E-466B-8327-1C6A847F8D63}" destId="{A3F3EBAA-1F1E-4B8F-A683-E518AAC92D45}" srcOrd="3" destOrd="0" parTransId="{9352866F-C1B6-49BC-9A8D-3F184F265583}" sibTransId="{158A2B92-124E-47A5-AB40-4DD93346D327}"/>
    <dgm:cxn modelId="{794771ED-571B-4AD3-BD66-1B07A4F1E0A4}" type="presOf" srcId="{A3F3EBAA-1F1E-4B8F-A683-E518AAC92D45}" destId="{3E4EA328-08C8-4F02-AA05-A1D7C3BF5A0D}" srcOrd="0" destOrd="0" presId="urn:microsoft.com/office/officeart/2005/8/layout/chevron1"/>
    <dgm:cxn modelId="{B4CD7769-BC97-4739-AD3E-7917824CE2C7}" type="presOf" srcId="{230F519C-51DC-4674-B775-60DF036B126A}" destId="{92CBFF6D-3338-47C8-9C06-62E2B2198A78}" srcOrd="0" destOrd="0" presId="urn:microsoft.com/office/officeart/2005/8/layout/chevron1"/>
    <dgm:cxn modelId="{A52388E3-4891-4935-AF73-0D18E518506E}" type="presOf" srcId="{6A475506-8D65-4601-9437-467037618C79}" destId="{D451B6DC-0F01-492B-A358-1754CF300442}" srcOrd="0" destOrd="0" presId="urn:microsoft.com/office/officeart/2005/8/layout/chevron1"/>
    <dgm:cxn modelId="{5C12E29C-444F-4A56-B8A7-E49637EDF82A}" srcId="{CF5EDF64-290E-466B-8327-1C6A847F8D63}" destId="{6A475506-8D65-4601-9437-467037618C79}" srcOrd="1" destOrd="0" parTransId="{0E1E6588-B413-446C-B57E-79B5E11F7D47}" sibTransId="{67FE007D-6D6A-43FB-87D8-FA3EE7B9CF44}"/>
    <dgm:cxn modelId="{29119E5B-1016-4FB9-9921-A7269C791FD8}" srcId="{CF5EDF64-290E-466B-8327-1C6A847F8D63}" destId="{230F519C-51DC-4674-B775-60DF036B126A}" srcOrd="2" destOrd="0" parTransId="{70B9B84E-27EB-406F-B270-DFDE11CC67C6}" sibTransId="{BCA339B1-5D30-4BA8-AA97-9F898F53302B}"/>
    <dgm:cxn modelId="{E69541A3-F86F-4C29-A654-EC942BCF2FB4}" type="presOf" srcId="{75D51FB8-9CB2-43AC-8CB0-E477DED3AFB3}" destId="{E78C2BDD-1D14-429C-94EE-E683012F7E1D}" srcOrd="0" destOrd="0" presId="urn:microsoft.com/office/officeart/2005/8/layout/chevron1"/>
    <dgm:cxn modelId="{2DBA0E1D-832A-4D7A-BD06-4C991EEEC57A}" type="presOf" srcId="{E4CC9B8D-D35C-4F6F-AD10-81E1450E4F36}" destId="{30BCB4B0-6A7C-49C1-8603-030432657A33}" srcOrd="0" destOrd="0" presId="urn:microsoft.com/office/officeart/2005/8/layout/chevron1"/>
    <dgm:cxn modelId="{89478F6B-E30A-44C7-811A-0BF7BD8467C6}" srcId="{CF5EDF64-290E-466B-8327-1C6A847F8D63}" destId="{75D51FB8-9CB2-43AC-8CB0-E477DED3AFB3}" srcOrd="5" destOrd="0" parTransId="{3BB7340E-B7E7-469D-8EE9-A16E8188CDE6}" sibTransId="{C9893F91-B7B7-4182-ADC2-9B2F9A679427}"/>
    <dgm:cxn modelId="{AA6DB133-43CD-4472-A7C3-CE5BD3E49AC4}" type="presParOf" srcId="{48D42106-FC7E-49BD-91B5-27BE47C9EBCC}" destId="{30BCB4B0-6A7C-49C1-8603-030432657A33}" srcOrd="0" destOrd="0" presId="urn:microsoft.com/office/officeart/2005/8/layout/chevron1"/>
    <dgm:cxn modelId="{D8C30110-A224-4C1E-8C82-1BF126B63A6E}" type="presParOf" srcId="{48D42106-FC7E-49BD-91B5-27BE47C9EBCC}" destId="{4F372051-A1C2-4F60-8B2C-703E5DCF80DB}" srcOrd="1" destOrd="0" presId="urn:microsoft.com/office/officeart/2005/8/layout/chevron1"/>
    <dgm:cxn modelId="{64CD8368-9F53-4849-BB75-39DA2D5BA33C}" type="presParOf" srcId="{48D42106-FC7E-49BD-91B5-27BE47C9EBCC}" destId="{D451B6DC-0F01-492B-A358-1754CF300442}" srcOrd="2" destOrd="0" presId="urn:microsoft.com/office/officeart/2005/8/layout/chevron1"/>
    <dgm:cxn modelId="{7BC796DE-AD1F-4C32-B064-373CA2D4DEAD}" type="presParOf" srcId="{48D42106-FC7E-49BD-91B5-27BE47C9EBCC}" destId="{382B07FD-9006-4C6E-B8E0-58E17F119A42}" srcOrd="3" destOrd="0" presId="urn:microsoft.com/office/officeart/2005/8/layout/chevron1"/>
    <dgm:cxn modelId="{7FC1A5FC-CE9E-4AF1-8F38-1284B76A65E7}" type="presParOf" srcId="{48D42106-FC7E-49BD-91B5-27BE47C9EBCC}" destId="{92CBFF6D-3338-47C8-9C06-62E2B2198A78}" srcOrd="4" destOrd="0" presId="urn:microsoft.com/office/officeart/2005/8/layout/chevron1"/>
    <dgm:cxn modelId="{3D63098C-9750-46CA-A7FE-B054C6F25915}" type="presParOf" srcId="{48D42106-FC7E-49BD-91B5-27BE47C9EBCC}" destId="{CC48C921-54FF-4DF6-9630-E23BA14D9670}" srcOrd="5" destOrd="0" presId="urn:microsoft.com/office/officeart/2005/8/layout/chevron1"/>
    <dgm:cxn modelId="{4214FA28-BDEC-447F-AD61-C15F10191E95}" type="presParOf" srcId="{48D42106-FC7E-49BD-91B5-27BE47C9EBCC}" destId="{3E4EA328-08C8-4F02-AA05-A1D7C3BF5A0D}" srcOrd="6" destOrd="0" presId="urn:microsoft.com/office/officeart/2005/8/layout/chevron1"/>
    <dgm:cxn modelId="{C8BBEAC7-3E79-4F99-88C9-743CBFB747DA}" type="presParOf" srcId="{48D42106-FC7E-49BD-91B5-27BE47C9EBCC}" destId="{B3BBFA84-AFBA-4E17-B277-5A39957F86DA}" srcOrd="7" destOrd="0" presId="urn:microsoft.com/office/officeart/2005/8/layout/chevron1"/>
    <dgm:cxn modelId="{CC8894C6-C947-4E01-AE1F-15E81BFBB5EC}" type="presParOf" srcId="{48D42106-FC7E-49BD-91B5-27BE47C9EBCC}" destId="{AAC0963E-5F37-4FD9-A714-BDA64177EF2B}" srcOrd="8" destOrd="0" presId="urn:microsoft.com/office/officeart/2005/8/layout/chevron1"/>
    <dgm:cxn modelId="{DDE333A2-ED0E-42A2-BFBF-43EF6CA0CD44}" type="presParOf" srcId="{48D42106-FC7E-49BD-91B5-27BE47C9EBCC}" destId="{12DD70BC-C698-4C20-A214-118EC3825E07}" srcOrd="9" destOrd="0" presId="urn:microsoft.com/office/officeart/2005/8/layout/chevron1"/>
    <dgm:cxn modelId="{06FEBF7D-1EA1-4FC2-B264-A8A2F09EC632}" type="presParOf" srcId="{48D42106-FC7E-49BD-91B5-27BE47C9EBCC}" destId="{E78C2BDD-1D14-429C-94EE-E683012F7E1D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CB4B0-6A7C-49C1-8603-030432657A33}">
      <dsp:nvSpPr>
        <dsp:cNvPr id="0" name=""/>
        <dsp:cNvSpPr/>
      </dsp:nvSpPr>
      <dsp:spPr>
        <a:xfrm>
          <a:off x="4333" y="575759"/>
          <a:ext cx="1611980" cy="64479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May 2019 Tender open</a:t>
          </a:r>
          <a:endParaRPr lang="en-GB" sz="1100" kern="1200" dirty="0"/>
        </a:p>
      </dsp:txBody>
      <dsp:txXfrm>
        <a:off x="326729" y="575759"/>
        <a:ext cx="967188" cy="644792"/>
      </dsp:txXfrm>
    </dsp:sp>
    <dsp:sp modelId="{D451B6DC-0F01-492B-A358-1754CF300442}">
      <dsp:nvSpPr>
        <dsp:cNvPr id="0" name=""/>
        <dsp:cNvSpPr/>
      </dsp:nvSpPr>
      <dsp:spPr>
        <a:xfrm>
          <a:off x="1455115" y="575759"/>
          <a:ext cx="1611980" cy="644792"/>
        </a:xfrm>
        <a:prstGeom prst="chevron">
          <a:avLst/>
        </a:prstGeom>
        <a:solidFill>
          <a:schemeClr val="accent5">
            <a:hueOff val="-2596013"/>
            <a:satOff val="1385"/>
            <a:lumOff val="-60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Sept 2019 Manufacture begins</a:t>
          </a:r>
          <a:endParaRPr lang="en-GB" sz="1100" kern="1200" dirty="0"/>
        </a:p>
      </dsp:txBody>
      <dsp:txXfrm>
        <a:off x="1777511" y="575759"/>
        <a:ext cx="967188" cy="644792"/>
      </dsp:txXfrm>
    </dsp:sp>
    <dsp:sp modelId="{92CBFF6D-3338-47C8-9C06-62E2B2198A78}">
      <dsp:nvSpPr>
        <dsp:cNvPr id="0" name=""/>
        <dsp:cNvSpPr/>
      </dsp:nvSpPr>
      <dsp:spPr>
        <a:xfrm>
          <a:off x="2905897" y="575759"/>
          <a:ext cx="1611980" cy="644792"/>
        </a:xfrm>
        <a:prstGeom prst="chevron">
          <a:avLst/>
        </a:prstGeom>
        <a:solidFill>
          <a:schemeClr val="accent5">
            <a:hueOff val="-5192025"/>
            <a:satOff val="2770"/>
            <a:lumOff val="-12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Sept 2020 1</a:t>
          </a:r>
          <a:r>
            <a:rPr lang="en-GB" sz="1100" kern="1200" baseline="30000" dirty="0" smtClean="0"/>
            <a:t>st</a:t>
          </a:r>
          <a:r>
            <a:rPr lang="en-GB" sz="1100" kern="1200" dirty="0" smtClean="0"/>
            <a:t> 1.5 GHz prototypes</a:t>
          </a:r>
          <a:endParaRPr lang="en-GB" sz="1100" kern="1200" dirty="0"/>
        </a:p>
      </dsp:txBody>
      <dsp:txXfrm>
        <a:off x="3228293" y="575759"/>
        <a:ext cx="967188" cy="644792"/>
      </dsp:txXfrm>
    </dsp:sp>
    <dsp:sp modelId="{3E4EA328-08C8-4F02-AA05-A1D7C3BF5A0D}">
      <dsp:nvSpPr>
        <dsp:cNvPr id="0" name=""/>
        <dsp:cNvSpPr/>
      </dsp:nvSpPr>
      <dsp:spPr>
        <a:xfrm>
          <a:off x="4356679" y="575759"/>
          <a:ext cx="1611980" cy="644792"/>
        </a:xfrm>
        <a:prstGeom prst="chevron">
          <a:avLst/>
        </a:prstGeom>
        <a:solidFill>
          <a:schemeClr val="accent5">
            <a:hueOff val="-7788038"/>
            <a:satOff val="4156"/>
            <a:lumOff val="-18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June 2021 1.5 GHz series</a:t>
          </a:r>
          <a:endParaRPr lang="en-GB" sz="1100" kern="1200" dirty="0"/>
        </a:p>
      </dsp:txBody>
      <dsp:txXfrm>
        <a:off x="4679075" y="575759"/>
        <a:ext cx="967188" cy="644792"/>
      </dsp:txXfrm>
    </dsp:sp>
    <dsp:sp modelId="{AAC0963E-5F37-4FD9-A714-BDA64177EF2B}">
      <dsp:nvSpPr>
        <dsp:cNvPr id="0" name=""/>
        <dsp:cNvSpPr/>
      </dsp:nvSpPr>
      <dsp:spPr>
        <a:xfrm>
          <a:off x="5807461" y="575759"/>
          <a:ext cx="1611980" cy="644792"/>
        </a:xfrm>
        <a:prstGeom prst="chevron">
          <a:avLst/>
        </a:prstGeom>
        <a:solidFill>
          <a:schemeClr val="accent5">
            <a:hueOff val="-10384050"/>
            <a:satOff val="5541"/>
            <a:lumOff val="-24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Oct 2021 1.75 GHz Prototypes</a:t>
          </a:r>
          <a:endParaRPr lang="en-GB" sz="1100" kern="1200" dirty="0"/>
        </a:p>
      </dsp:txBody>
      <dsp:txXfrm>
        <a:off x="6129857" y="575759"/>
        <a:ext cx="967188" cy="644792"/>
      </dsp:txXfrm>
    </dsp:sp>
    <dsp:sp modelId="{E78C2BDD-1D14-429C-94EE-E683012F7E1D}">
      <dsp:nvSpPr>
        <dsp:cNvPr id="0" name=""/>
        <dsp:cNvSpPr/>
      </dsp:nvSpPr>
      <dsp:spPr>
        <a:xfrm>
          <a:off x="7258243" y="575759"/>
          <a:ext cx="1611980" cy="644792"/>
        </a:xfrm>
        <a:prstGeom prst="chevron">
          <a:avLst/>
        </a:prstGeom>
        <a:solidFill>
          <a:schemeClr val="accent5">
            <a:hueOff val="-12980063"/>
            <a:satOff val="6926"/>
            <a:lumOff val="-3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Sept 2022 1.75 GHz series expected</a:t>
          </a:r>
          <a:endParaRPr lang="en-GB" sz="1100" kern="1200" dirty="0"/>
        </a:p>
      </dsp:txBody>
      <dsp:txXfrm>
        <a:off x="7580639" y="575759"/>
        <a:ext cx="967188" cy="644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065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065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3AA1AEC-CBE5-4DAB-BA1D-FC5A4663E8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19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065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4538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839"/>
            <a:ext cx="5486400" cy="447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065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4BFDF9E-FFF0-4D86-90E4-1271FF9B492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676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6D1E93-ECCA-4DF7-A885-21E28BAF0675}" type="slidenum">
              <a:rPr lang="en-GB"/>
              <a:pPr/>
              <a:t>1</a:t>
            </a:fld>
            <a:endParaRPr lang="en-GB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545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045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 well as space, installing into the</a:t>
            </a:r>
            <a:r>
              <a:rPr lang="en-GB" baseline="0" dirty="0" smtClean="0"/>
              <a:t> existing ring means me must deal with the fact it’s not design for SRF and so there is a chance of radiation being incident on the module and we need to shield against this or we run the risk of a quench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965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Here is the full Bessy VSR module as viewed from a horizontal cut through. </a:t>
            </a:r>
          </a:p>
          <a:p>
            <a:r>
              <a:rPr lang="en-GB" dirty="0" smtClean="0"/>
              <a:t>All this must fit in that space shown before (don’t talk too much)</a:t>
            </a:r>
          </a:p>
          <a:p>
            <a:r>
              <a:rPr lang="en-GB" dirty="0" smtClean="0"/>
              <a:t>Here you see the cold string, with </a:t>
            </a:r>
            <a:r>
              <a:rPr lang="en-GB" dirty="0" err="1" smtClean="0"/>
              <a:t>cavitities</a:t>
            </a:r>
            <a:r>
              <a:rPr lang="en-GB" baseline="0" dirty="0" smtClean="0"/>
              <a:t> couplers , </a:t>
            </a:r>
            <a:r>
              <a:rPr lang="en-GB" baseline="0" dirty="0" err="1" smtClean="0"/>
              <a:t>hom</a:t>
            </a:r>
            <a:r>
              <a:rPr lang="en-GB" baseline="0" dirty="0" smtClean="0"/>
              <a:t> loads and shielded bellows, but also the other components that make up the module, the support </a:t>
            </a:r>
            <a:r>
              <a:rPr lang="en-GB" baseline="0" dirty="0" err="1" smtClean="0"/>
              <a:t>fram</a:t>
            </a:r>
            <a:r>
              <a:rPr lang="en-GB" baseline="0" dirty="0" smtClean="0"/>
              <a:t>, the </a:t>
            </a:r>
            <a:r>
              <a:rPr lang="en-GB" baseline="0" dirty="0" err="1" smtClean="0"/>
              <a:t>sheilds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950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</a:t>
            </a:r>
            <a:r>
              <a:rPr lang="en-US" baseline="0" dirty="0" smtClean="0"/>
              <a:t> RF design </a:t>
            </a:r>
            <a:r>
              <a:rPr lang="en-US" baseline="0" dirty="0" err="1" smtClean="0"/>
              <a:t>straighforwards</a:t>
            </a:r>
            <a:r>
              <a:rPr lang="en-US" baseline="0" dirty="0" smtClean="0"/>
              <a:t> scaling and changing of the matching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278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u="sng" dirty="0" smtClean="0">
                <a:latin typeface="Calibri" panose="020F0502020204030204" pitchFamily="34" charset="0"/>
              </a:rPr>
              <a:t>Longer warm part</a:t>
            </a:r>
            <a:r>
              <a:rPr lang="en-GB" b="0" dirty="0" smtClean="0">
                <a:latin typeface="Calibri" panose="020F0502020204030204" pitchFamily="34" charset="0"/>
              </a:rPr>
              <a:t>: length of warm part increased by </a:t>
            </a:r>
            <a:r>
              <a:rPr lang="el-GR" b="0" dirty="0" smtClean="0">
                <a:latin typeface="Calibri" panose="020F0502020204030204" pitchFamily="34" charset="0"/>
              </a:rPr>
              <a:t>λ</a:t>
            </a:r>
            <a:r>
              <a:rPr lang="en-US" b="0" dirty="0" smtClean="0">
                <a:latin typeface="Calibri" panose="020F0502020204030204" pitchFamily="34" charset="0"/>
              </a:rPr>
              <a:t>/2 (100mm), to ensure the coupler fits in the module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u="sng" dirty="0" smtClean="0">
                <a:latin typeface="Calibri" panose="020F0502020204030204" pitchFamily="34" charset="0"/>
              </a:rPr>
              <a:t>Larger warm coax</a:t>
            </a:r>
            <a:r>
              <a:rPr lang="en-US" b="0" dirty="0" smtClean="0">
                <a:latin typeface="Calibri" panose="020F0502020204030204" pitchFamily="34" charset="0"/>
              </a:rPr>
              <a:t>: Warm part coax increased to allow for sufficient cross section for air cooling of inner bellow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u="sng" dirty="0" smtClean="0">
                <a:latin typeface="Calibri" panose="020F0502020204030204" pitchFamily="34" charset="0"/>
              </a:rPr>
              <a:t>Shorter warm bellows</a:t>
            </a:r>
            <a:r>
              <a:rPr lang="en-US" b="0" dirty="0" smtClean="0">
                <a:latin typeface="Calibri" panose="020F0502020204030204" pitchFamily="34" charset="0"/>
              </a:rPr>
              <a:t>: To reduce heating peak that occurs at warm bellow. Copper coating on all bellows increased to 30</a:t>
            </a:r>
            <a:r>
              <a:rPr lang="el-GR" b="0" dirty="0" smtClean="0">
                <a:latin typeface="Calibri" panose="020F0502020204030204" pitchFamily="34" charset="0"/>
              </a:rPr>
              <a:t>μ</a:t>
            </a:r>
            <a:r>
              <a:rPr lang="en-US" b="0" dirty="0" smtClean="0">
                <a:latin typeface="Calibri" panose="020F0502020204030204" pitchFamily="34" charset="0"/>
              </a:rPr>
              <a:t>m to improve thermal transport.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u="sng" dirty="0" smtClean="0">
                <a:latin typeface="Calibri" panose="020F0502020204030204" pitchFamily="34" charset="0"/>
              </a:rPr>
              <a:t>Tip shape changed: </a:t>
            </a:r>
            <a:r>
              <a:rPr lang="en-US" b="0" dirty="0" smtClean="0">
                <a:latin typeface="Calibri" panose="020F0502020204030204" pitchFamily="34" charset="0"/>
              </a:rPr>
              <a:t>Shifted to the hollow conical tip to ensure </a:t>
            </a:r>
            <a:r>
              <a:rPr lang="en-US" b="0" dirty="0" err="1" smtClean="0">
                <a:latin typeface="Calibri" panose="020F0502020204030204" pitchFamily="34" charset="0"/>
              </a:rPr>
              <a:t>Qext</a:t>
            </a:r>
            <a:r>
              <a:rPr lang="en-US" b="0" dirty="0" smtClean="0">
                <a:latin typeface="Calibri" panose="020F0502020204030204" pitchFamily="34" charset="0"/>
              </a:rPr>
              <a:t> range can be met with the reduced coupler stroke as a result of the shorter warm bellows</a:t>
            </a:r>
            <a:endParaRPr lang="en-US" b="0" u="sng" dirty="0" smtClean="0">
              <a:latin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u="sng" dirty="0" smtClean="0">
                <a:latin typeface="Calibri" panose="020F0502020204030204" pitchFamily="34" charset="0"/>
              </a:rPr>
              <a:t>IR camera ports shifted: </a:t>
            </a:r>
            <a:r>
              <a:rPr lang="en-US" b="0" dirty="0" smtClean="0">
                <a:latin typeface="Calibri" panose="020F0502020204030204" pitchFamily="34" charset="0"/>
              </a:rPr>
              <a:t>Position of the IR cameras changed to give better view of cold window.</a:t>
            </a:r>
            <a:endParaRPr lang="en-US" b="0" u="sng" dirty="0" smtClean="0">
              <a:latin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b="0" dirty="0" smtClean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098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Heat load on inner bellow 56W with this inner conductor the air flow would be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75 m/s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Need to reduce this to much lower. Can be done wit higher pressure 6bar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or much greater inner diameter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223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Heat load on inner conductor 56W</a:t>
            </a:r>
          </a:p>
          <a:p>
            <a:r>
              <a:rPr lang="en-GB" dirty="0" smtClean="0"/>
              <a:t>Increase in diameter means lower pressure required and more manageable</a:t>
            </a:r>
            <a:r>
              <a:rPr lang="en-GB" baseline="0" dirty="0" smtClean="0"/>
              <a:t> flow rate. We wanted a diameter of at leas 18 mm we </a:t>
            </a:r>
            <a:r>
              <a:rPr lang="en-GB" baseline="0" smtClean="0"/>
              <a:t>have that now.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384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PT100s: 2-4 @ 80K and 300K intercept, 2-4 around cold window, 4-6 at WG/coax transition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err="1" smtClean="0">
                <a:latin typeface="Calibri"/>
                <a:cs typeface="Calibri"/>
              </a:rPr>
              <a:t>Cernox</a:t>
            </a:r>
            <a:r>
              <a:rPr lang="en-GB" b="0" dirty="0" smtClean="0">
                <a:latin typeface="Calibri"/>
                <a:cs typeface="Calibri"/>
              </a:rPr>
              <a:t>/PT1000: 2-4 at both the 5K and 2K flanges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Biased electron pickups: 2 as shown in figure. None on Cavity side due to lack of space and discussions at last WWFPC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IR cameras: 4 around the cold window, position determined by diagnostic prototype.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Arc detector: Above warm window on the WG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571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HOM mode is a TEM mode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6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82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0774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32613" y="142875"/>
            <a:ext cx="2190750" cy="13541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188" y="142875"/>
            <a:ext cx="6423025" cy="13541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85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852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36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09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55980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8105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577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276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963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463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149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410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352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508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5568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8884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7188" y="1019175"/>
            <a:ext cx="4306887" cy="477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16475" y="1019175"/>
            <a:ext cx="4306888" cy="477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648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2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35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8900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064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Grafik 8" descr="Wissenschaftl_Info_a_Kopf.bmp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Grafik 6" descr="Wissenschaftl_Info_ab_Willkommen.bmp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itelplatzhalter 1"/>
          <p:cNvSpPr>
            <a:spLocks noGrp="1"/>
          </p:cNvSpPr>
          <p:nvPr>
            <p:ph type="title"/>
          </p:nvPr>
        </p:nvSpPr>
        <p:spPr bwMode="auto">
          <a:xfrm>
            <a:off x="800100" y="142875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7188" y="1019175"/>
            <a:ext cx="8766175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Grafik 8" descr="Wissenschaftl_Info_a_Kopf.bmp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647113" y="6583363"/>
            <a:ext cx="496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fld id="{C25F018E-331F-414F-B88A-F5D74E51130C}" type="slidenum">
              <a:rPr lang="en-GB" sz="1200"/>
              <a:pPr algn="r"/>
              <a:t>‹#›</a:t>
            </a:fld>
            <a:endParaRPr lang="en-GB" sz="1200"/>
          </a:p>
        </p:txBody>
      </p:sp>
      <p:sp>
        <p:nvSpPr>
          <p:cNvPr id="5" name="Textfeld 4"/>
          <p:cNvSpPr txBox="1"/>
          <p:nvPr userDrawn="1"/>
        </p:nvSpPr>
        <p:spPr>
          <a:xfrm>
            <a:off x="1717693" y="6611779"/>
            <a:ext cx="5708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0" noProof="0" dirty="0" smtClean="0"/>
              <a:t>Emmy Sharples, World Wide Fundamental Power Coupler meeting </a:t>
            </a:r>
            <a:r>
              <a:rPr lang="en-GB" sz="1000" b="0" noProof="0" dirty="0" smtClean="0"/>
              <a:t>#5, </a:t>
            </a:r>
            <a:r>
              <a:rPr lang="en-GB" sz="1000" b="0" noProof="0" dirty="0" smtClean="0"/>
              <a:t>CERN, June </a:t>
            </a:r>
            <a:r>
              <a:rPr lang="en-GB" sz="1000" b="0" noProof="0" dirty="0" smtClean="0"/>
              <a:t>25-26</a:t>
            </a:r>
            <a:r>
              <a:rPr lang="en-GB" sz="1000" b="0" noProof="0" dirty="0" smtClean="0"/>
              <a:t>, </a:t>
            </a:r>
            <a:r>
              <a:rPr lang="en-GB" sz="1000" b="0" noProof="0" dirty="0" smtClean="0"/>
              <a:t>2019. </a:t>
            </a:r>
            <a:endParaRPr lang="en-GB" sz="1000" b="0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97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9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8" descr="Wissenschaftl_Info_a_Kopf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6" descr="Wissenschaftl_Info_ab_Willkommen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>
            <a:spLocks/>
          </p:cNvSpPr>
          <p:nvPr/>
        </p:nvSpPr>
        <p:spPr bwMode="auto">
          <a:xfrm>
            <a:off x="1190625" y="1846263"/>
            <a:ext cx="761523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endParaRPr lang="de-DE" sz="2400" dirty="0">
              <a:latin typeface="Calibri" panose="020F0502020204030204" pitchFamily="34" charset="0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4479634" y="-1692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998" y="125613"/>
            <a:ext cx="2440002" cy="1449298"/>
          </a:xfrm>
          <a:prstGeom prst="rect">
            <a:avLst/>
          </a:prstGeom>
        </p:spPr>
      </p:pic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190625" y="4487500"/>
            <a:ext cx="444063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Emmy Sharples </a:t>
            </a:r>
          </a:p>
          <a:p>
            <a:pPr algn="l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25.06.2019</a:t>
            </a:r>
            <a:endParaRPr lang="en-US" sz="18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endParaRPr lang="en-US" sz="18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FG-ISRF, Helmholtz-Zentrum Berlin / BESSY II</a:t>
            </a:r>
          </a:p>
        </p:txBody>
      </p:sp>
      <p:sp>
        <p:nvSpPr>
          <p:cNvPr id="2" name="Rectangle 1"/>
          <p:cNvSpPr/>
          <p:nvPr/>
        </p:nvSpPr>
        <p:spPr>
          <a:xfrm>
            <a:off x="2537460" y="614911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World Wide Fundamental Power Coupler meeting </a:t>
            </a:r>
            <a:r>
              <a:rPr lang="en-GB" dirty="0" smtClean="0">
                <a:solidFill>
                  <a:schemeClr val="bg1"/>
                </a:solidFill>
              </a:rPr>
              <a:t>#5, </a:t>
            </a:r>
            <a:r>
              <a:rPr lang="en-GB" dirty="0">
                <a:solidFill>
                  <a:schemeClr val="bg1"/>
                </a:solidFill>
              </a:rPr>
              <a:t>CERN, June </a:t>
            </a:r>
            <a:r>
              <a:rPr lang="en-GB" dirty="0" smtClean="0">
                <a:solidFill>
                  <a:schemeClr val="bg1"/>
                </a:solidFill>
              </a:rPr>
              <a:t>25-26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chemeClr val="bg1"/>
                </a:solidFill>
              </a:rPr>
              <a:t>2019.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t="19880"/>
          <a:stretch/>
        </p:blipFill>
        <p:spPr>
          <a:xfrm>
            <a:off x="1441094" y="0"/>
            <a:ext cx="4586793" cy="2527182"/>
          </a:xfrm>
          <a:prstGeom prst="rect">
            <a:avLst/>
          </a:prstGeom>
        </p:spPr>
      </p:pic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1140860" y="2672487"/>
            <a:ext cx="6783139" cy="90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Higher power couplers at Helmholtz-Zentrum Berlin</a:t>
            </a:r>
          </a:p>
          <a:p>
            <a:pPr algn="l">
              <a:spcAft>
                <a:spcPts val="600"/>
              </a:spcAft>
            </a:pPr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BESSY </a:t>
            </a:r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VSR and </a:t>
            </a:r>
            <a:r>
              <a:rPr lang="en-GB" sz="24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bERLinPro</a:t>
            </a:r>
            <a:endParaRPr lang="en-GB" sz="24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8760" y="60960"/>
            <a:ext cx="4898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The coupler and cavity: Coupler kicks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207819" y="754965"/>
            <a:ext cx="872836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/>
            <a:r>
              <a:rPr lang="en-GB" sz="1800" dirty="0" smtClean="0">
                <a:latin typeface="Calibri" panose="020F0502020204030204" pitchFamily="34" charset="0"/>
              </a:rPr>
              <a:t>Coupler kicks: Disruptions in the cavity electromagnetic field as a result of the coupler.</a:t>
            </a:r>
            <a:endParaRPr lang="en-GB" sz="1800" dirty="0">
              <a:latin typeface="Calibri" panose="020F050202020403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3948667" y="1268566"/>
            <a:ext cx="5281709" cy="4064215"/>
            <a:chOff x="4871864" y="654761"/>
            <a:chExt cx="7200800" cy="5540934"/>
          </a:xfrm>
        </p:grpSpPr>
        <p:grpSp>
          <p:nvGrpSpPr>
            <p:cNvPr id="37" name="Group 36"/>
            <p:cNvGrpSpPr/>
            <p:nvPr/>
          </p:nvGrpSpPr>
          <p:grpSpPr>
            <a:xfrm>
              <a:off x="4871864" y="654761"/>
              <a:ext cx="7200800" cy="5540934"/>
              <a:chOff x="4583832" y="494105"/>
              <a:chExt cx="7200800" cy="5540934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832" y="494105"/>
                <a:ext cx="7200800" cy="2770663"/>
              </a:xfrm>
              <a:prstGeom prst="rect">
                <a:avLst/>
              </a:prstGeom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832" y="3284984"/>
                <a:ext cx="7200800" cy="2750055"/>
              </a:xfrm>
              <a:prstGeom prst="rect">
                <a:avLst/>
              </a:prstGeom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7896200" y="764704"/>
              <a:ext cx="936104" cy="36326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Calibri" panose="020F0502020204030204" pitchFamily="34" charset="0"/>
                </a:rPr>
                <a:t>Ey</a:t>
              </a:r>
              <a:r>
                <a:rPr lang="en-US" sz="1200" b="1" dirty="0" smtClean="0">
                  <a:latin typeface="Calibri" panose="020F0502020204030204" pitchFamily="34" charset="0"/>
                </a:rPr>
                <a:t> field</a:t>
              </a:r>
              <a:endParaRPr lang="de-DE" sz="1200" b="1" dirty="0">
                <a:latin typeface="Calibri" panose="020F050202020403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896200" y="3475146"/>
              <a:ext cx="936104" cy="36326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Calibri" panose="020F0502020204030204" pitchFamily="34" charset="0"/>
                </a:rPr>
                <a:t>Bx</a:t>
              </a:r>
              <a:r>
                <a:rPr lang="en-US" sz="1200" b="1" dirty="0" smtClean="0">
                  <a:latin typeface="Calibri" panose="020F0502020204030204" pitchFamily="34" charset="0"/>
                </a:rPr>
                <a:t> field</a:t>
              </a:r>
              <a:endParaRPr lang="de-DE" sz="1200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6611779"/>
            <a:ext cx="1600921" cy="2462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Courtesy</a:t>
            </a:r>
            <a:r>
              <a:rPr lang="en-US" sz="10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of A. Tsakanian</a:t>
            </a:r>
            <a:endParaRPr lang="de-DE" sz="1000" b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14" y="1268566"/>
            <a:ext cx="3786272" cy="32836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5414" y="4457336"/>
            <a:ext cx="3786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dirty="0">
                <a:latin typeface="Calibri" panose="020F0502020204030204" pitchFamily="34" charset="0"/>
              </a:rPr>
              <a:t>On axis transverse field profiles of TM010 π-mode</a:t>
            </a:r>
          </a:p>
          <a:p>
            <a:r>
              <a:rPr lang="en-GB" sz="1400" b="0" dirty="0">
                <a:latin typeface="Calibri" panose="020F0502020204030204" pitchFamily="34" charset="0"/>
              </a:rPr>
              <a:t>contributing to horizontal (top) and vertical (bottom) kicks</a:t>
            </a:r>
          </a:p>
        </p:txBody>
      </p:sp>
      <p:sp>
        <p:nvSpPr>
          <p:cNvPr id="7" name="Rectangle 6"/>
          <p:cNvSpPr/>
          <p:nvPr/>
        </p:nvSpPr>
        <p:spPr>
          <a:xfrm>
            <a:off x="54864" y="5579010"/>
            <a:ext cx="9034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dirty="0" smtClean="0">
                <a:latin typeface="Calibri" panose="020F0502020204030204" pitchFamily="34" charset="0"/>
              </a:rPr>
              <a:t>The FPC Induces horizontal </a:t>
            </a:r>
            <a:r>
              <a:rPr lang="en-GB" sz="1400" b="0" dirty="0">
                <a:latin typeface="Calibri" panose="020F0502020204030204" pitchFamily="34" charset="0"/>
              </a:rPr>
              <a:t>transverse kicks to the beam </a:t>
            </a:r>
            <a:r>
              <a:rPr lang="en-GB" sz="1400" b="0" dirty="0" smtClean="0">
                <a:latin typeface="Calibri" panose="020F0502020204030204" pitchFamily="34" charset="0"/>
              </a:rPr>
              <a:t>with amplitudes </a:t>
            </a:r>
            <a:r>
              <a:rPr lang="en-GB" sz="1400" b="0" dirty="0">
                <a:latin typeface="Calibri" panose="020F0502020204030204" pitchFamily="34" charset="0"/>
              </a:rPr>
              <a:t>of </a:t>
            </a:r>
            <a:r>
              <a:rPr lang="en-GB" sz="1400" b="0" dirty="0" smtClean="0">
                <a:latin typeface="Calibri" panose="020F0502020204030204" pitchFamily="34" charset="0"/>
              </a:rPr>
              <a:t>6.24x10^3 m</a:t>
            </a:r>
            <a:r>
              <a:rPr lang="el-GR" sz="1400" b="0" dirty="0" smtClean="0">
                <a:latin typeface="Calibri" panose="020F0502020204030204" pitchFamily="34" charset="0"/>
              </a:rPr>
              <a:t>π</a:t>
            </a:r>
            <a:r>
              <a:rPr lang="en-GB" sz="1400" b="0" dirty="0" smtClean="0">
                <a:latin typeface="Calibri" panose="020F0502020204030204" pitchFamily="34" charset="0"/>
              </a:rPr>
              <a:t>rad </a:t>
            </a:r>
            <a:r>
              <a:rPr lang="en-GB" sz="1400" b="0" dirty="0">
                <a:latin typeface="Calibri" panose="020F0502020204030204" pitchFamily="34" charset="0"/>
              </a:rPr>
              <a:t>and </a:t>
            </a:r>
            <a:r>
              <a:rPr lang="en-GB" sz="1400" b="0" dirty="0" smtClean="0">
                <a:latin typeface="Calibri" panose="020F0502020204030204" pitchFamily="34" charset="0"/>
              </a:rPr>
              <a:t>of 7.06x10^3 </a:t>
            </a:r>
            <a:r>
              <a:rPr lang="en-GB" sz="1400" b="0" dirty="0">
                <a:latin typeface="Calibri" panose="020F0502020204030204" pitchFamily="34" charset="0"/>
              </a:rPr>
              <a:t>m</a:t>
            </a:r>
            <a:r>
              <a:rPr lang="el-GR" sz="1400" b="0" dirty="0">
                <a:latin typeface="Calibri" panose="020F0502020204030204" pitchFamily="34" charset="0"/>
              </a:rPr>
              <a:t>π</a:t>
            </a:r>
            <a:r>
              <a:rPr lang="en-GB" sz="1400" b="0" dirty="0">
                <a:latin typeface="Calibri" panose="020F0502020204030204" pitchFamily="34" charset="0"/>
              </a:rPr>
              <a:t>rad </a:t>
            </a:r>
            <a:r>
              <a:rPr lang="en-GB" sz="1400" b="0" dirty="0" smtClean="0">
                <a:latin typeface="Calibri" panose="020F0502020204030204" pitchFamily="34" charset="0"/>
              </a:rPr>
              <a:t>for the 1.5 </a:t>
            </a:r>
            <a:r>
              <a:rPr lang="en-GB" sz="1400" b="0" dirty="0">
                <a:latin typeface="Calibri" panose="020F0502020204030204" pitchFamily="34" charset="0"/>
              </a:rPr>
              <a:t>GHz and </a:t>
            </a:r>
            <a:r>
              <a:rPr lang="en-GB" sz="1400" b="0" dirty="0" smtClean="0">
                <a:latin typeface="Calibri" panose="020F0502020204030204" pitchFamily="34" charset="0"/>
              </a:rPr>
              <a:t>1.75 </a:t>
            </a:r>
            <a:r>
              <a:rPr lang="en-GB" sz="1400" b="0" dirty="0">
                <a:latin typeface="Calibri" panose="020F0502020204030204" pitchFamily="34" charset="0"/>
              </a:rPr>
              <a:t>GHz cavities respectively. The </a:t>
            </a:r>
            <a:r>
              <a:rPr lang="en-GB" sz="1400" b="0" dirty="0" smtClean="0">
                <a:latin typeface="Calibri" panose="020F0502020204030204" pitchFamily="34" charset="0"/>
              </a:rPr>
              <a:t>signs or </a:t>
            </a:r>
            <a:r>
              <a:rPr lang="en-GB" sz="1400" b="0" dirty="0">
                <a:latin typeface="Calibri" panose="020F0502020204030204" pitchFamily="34" charset="0"/>
              </a:rPr>
              <a:t>directions of these kicks depend on the orientation of </a:t>
            </a:r>
            <a:r>
              <a:rPr lang="en-GB" sz="1400" b="0" dirty="0" smtClean="0">
                <a:latin typeface="Calibri" panose="020F0502020204030204" pitchFamily="34" charset="0"/>
              </a:rPr>
              <a:t>the FPCs </a:t>
            </a:r>
            <a:r>
              <a:rPr lang="en-GB" sz="1400" b="0" dirty="0">
                <a:latin typeface="Calibri" panose="020F0502020204030204" pitchFamily="34" charset="0"/>
              </a:rPr>
              <a:t>and on the local RF phase when the bunch </a:t>
            </a:r>
            <a:r>
              <a:rPr lang="en-GB" sz="1400" b="0" dirty="0" smtClean="0">
                <a:latin typeface="Calibri" panose="020F0502020204030204" pitchFamily="34" charset="0"/>
              </a:rPr>
              <a:t>passes, providing some alternation between the coupler positions should cancel the kicks effects out. </a:t>
            </a:r>
            <a:endParaRPr lang="en-GB" sz="1400" b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397151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65"/>
          <p:cNvSpPr txBox="1">
            <a:spLocks/>
          </p:cNvSpPr>
          <p:nvPr/>
        </p:nvSpPr>
        <p:spPr>
          <a:xfrm>
            <a:off x="800460" y="75999"/>
            <a:ext cx="6858762" cy="319894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2100" dirty="0" smtClean="0">
                <a:latin typeface="Century Gothic" panose="020B0502020202020204" pitchFamily="34" charset="0"/>
                <a:ea typeface="+mn-ea"/>
                <a:cs typeface="Arial" charset="0"/>
              </a:rPr>
              <a:t>Coupler kicks and HOM power levels</a:t>
            </a:r>
            <a:endParaRPr lang="en-US" sz="2100" baseline="30000" dirty="0"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5697" y="2106778"/>
            <a:ext cx="2491469" cy="450500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78520" y="5137595"/>
            <a:ext cx="5782391" cy="138499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US" sz="1200" dirty="0">
                <a:latin typeface="Century Gothic" panose="020B0502020202020204" pitchFamily="34" charset="0"/>
              </a:rPr>
              <a:t>Layout 2 is the optimal setup in terms of equally distributed HOM power portions along the SRF module.</a:t>
            </a:r>
          </a:p>
          <a:p>
            <a:pPr algn="just"/>
            <a:endParaRPr lang="en-US" sz="1200" dirty="0">
              <a:latin typeface="Century Gothic" panose="020B0502020202020204" pitchFamily="34" charset="0"/>
            </a:endParaRPr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US" sz="1200" dirty="0">
                <a:latin typeface="Century Gothic" panose="020B0502020202020204" pitchFamily="34" charset="0"/>
              </a:rPr>
              <a:t>Low HOM power at FPC to protect RF windows.</a:t>
            </a:r>
          </a:p>
          <a:p>
            <a:pPr algn="just"/>
            <a:endParaRPr lang="en-US" sz="1200" dirty="0">
              <a:latin typeface="Century Gothic" panose="020B0502020202020204" pitchFamily="34" charset="0"/>
            </a:endParaRPr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US" sz="1200" dirty="0">
                <a:latin typeface="Century Gothic" panose="020B0502020202020204" pitchFamily="34" charset="0"/>
              </a:rPr>
              <a:t>Technically difficult to achieve due to the limited space in the low-beta straight of the ring.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63215" y="1191310"/>
            <a:ext cx="5647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FF"/>
                </a:solidFill>
                <a:latin typeface="Century Gothic" panose="020B0502020202020204" pitchFamily="34" charset="0"/>
              </a:rPr>
              <a:t>Different FPC positions of the 4-cell cavity arrangement in SRF module</a:t>
            </a:r>
            <a:endParaRPr lang="de-DE" sz="1050" dirty="0">
              <a:latin typeface="Century Gothic" panose="020B0502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475" y="1543731"/>
            <a:ext cx="6198914" cy="1674186"/>
            <a:chOff x="35780" y="1503010"/>
            <a:chExt cx="6198914" cy="16741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780" y="1503010"/>
              <a:ext cx="6198914" cy="167418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45333" y="1533909"/>
              <a:ext cx="8612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+mn-lt"/>
                </a:rPr>
                <a:t>Layout 2</a:t>
              </a:r>
              <a:endParaRPr lang="de-DE" sz="1200" dirty="0">
                <a:latin typeface="+mn-lt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75" y="3172164"/>
            <a:ext cx="5913436" cy="18356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6611779"/>
            <a:ext cx="1600921" cy="2462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Courtesy</a:t>
            </a:r>
            <a:r>
              <a:rPr lang="en-US" sz="10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of A. Tsakanian</a:t>
            </a:r>
            <a:endParaRPr lang="de-DE" sz="1000" b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3586" y="0"/>
            <a:ext cx="2677262" cy="2009887"/>
          </a:xfrm>
          <a:prstGeom prst="rect">
            <a:avLst/>
          </a:prstGeom>
        </p:spPr>
      </p:pic>
      <p:sp>
        <p:nvSpPr>
          <p:cNvPr id="15" name="TextBox 8"/>
          <p:cNvSpPr txBox="1"/>
          <p:nvPr/>
        </p:nvSpPr>
        <p:spPr>
          <a:xfrm>
            <a:off x="121074" y="763567"/>
            <a:ext cx="6198914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GB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Space constraints limit coupler position to all on the one side. </a:t>
            </a:r>
            <a:endParaRPr lang="en-GB" b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42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590" y="0"/>
            <a:ext cx="8229600" cy="1143000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Drawings</a:t>
            </a:r>
            <a:endParaRPr lang="en-GB" sz="28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20" t="9226" r="4880"/>
          <a:stretch/>
        </p:blipFill>
        <p:spPr>
          <a:xfrm>
            <a:off x="281636" y="703634"/>
            <a:ext cx="8591702" cy="3241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9907" y="3679392"/>
            <a:ext cx="4247283" cy="27214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559"/>
          <a:stretch/>
        </p:blipFill>
        <p:spPr>
          <a:xfrm>
            <a:off x="87783" y="3744697"/>
            <a:ext cx="4879237" cy="290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67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5340" y="76518"/>
            <a:ext cx="8229600" cy="1143000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Project Status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55234" y="782726"/>
            <a:ext cx="3591763" cy="30469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1800" u="sng" dirty="0" smtClean="0">
                <a:latin typeface="Calibri" panose="020F0502020204030204" pitchFamily="34" charset="0"/>
              </a:rPr>
              <a:t>On going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err="1" smtClean="0">
                <a:latin typeface="Calibri" panose="020F0502020204030204" pitchFamily="34" charset="0"/>
              </a:rPr>
              <a:t>Multipacting</a:t>
            </a:r>
            <a:r>
              <a:rPr lang="en-GB" b="0" dirty="0" smtClean="0">
                <a:latin typeface="Calibri" panose="020F0502020204030204" pitchFamily="34" charset="0"/>
              </a:rPr>
              <a:t> studies on the 1.5 GHz coupler design.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Design of the coupler test stand.</a:t>
            </a:r>
          </a:p>
          <a:p>
            <a:pPr marL="742950" lvl="1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b="0" dirty="0" smtClean="0">
                <a:latin typeface="Calibri" panose="020F0502020204030204" pitchFamily="34" charset="0"/>
              </a:rPr>
              <a:t> RF design: complete</a:t>
            </a:r>
          </a:p>
          <a:p>
            <a:pPr marL="742950" lvl="1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b="0" dirty="0" smtClean="0">
                <a:latin typeface="Calibri" panose="020F0502020204030204" pitchFamily="34" charset="0"/>
              </a:rPr>
              <a:t>Mechanical design: awaiting an engineer 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Finalisation of 1.5 GHz drawings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Procurement of sample ceramics for testing</a:t>
            </a:r>
            <a:endParaRPr lang="en-GB" b="0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443" y="854659"/>
            <a:ext cx="458784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1800" u="sng" dirty="0" smtClean="0">
                <a:latin typeface="Calibri" panose="020F0502020204030204" pitchFamily="34" charset="0"/>
              </a:rPr>
              <a:t>Procurement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latin typeface="Calibri" panose="020F0502020204030204" pitchFamily="34" charset="0"/>
              </a:rPr>
              <a:t>Tender opened May 2019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latin typeface="Calibri" panose="020F0502020204030204" pitchFamily="34" charset="0"/>
              </a:rPr>
              <a:t>Company selection for bidding opened June 17</a:t>
            </a:r>
            <a:r>
              <a:rPr lang="en-GB" sz="1800" b="0" baseline="30000" dirty="0" smtClean="0">
                <a:latin typeface="Calibri" panose="020F0502020204030204" pitchFamily="34" charset="0"/>
              </a:rPr>
              <a:t>th</a:t>
            </a:r>
            <a:endParaRPr lang="en-GB" sz="1800" b="0" dirty="0" smtClean="0">
              <a:latin typeface="Calibri" panose="020F0502020204030204" pitchFamily="34" charset="0"/>
            </a:endParaRP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latin typeface="Calibri" panose="020F0502020204030204" pitchFamily="34" charset="0"/>
              </a:rPr>
              <a:t>Bids in on July 21</a:t>
            </a:r>
            <a:r>
              <a:rPr lang="en-GB" sz="1800" b="0" baseline="30000" dirty="0" smtClean="0">
                <a:latin typeface="Calibri" panose="020F0502020204030204" pitchFamily="34" charset="0"/>
              </a:rPr>
              <a:t>st</a:t>
            </a:r>
            <a:endParaRPr lang="en-GB" sz="1800" b="0" dirty="0" smtClean="0">
              <a:latin typeface="Calibri" panose="020F0502020204030204" pitchFamily="34" charset="0"/>
            </a:endParaRP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latin typeface="Calibri" panose="020F0502020204030204" pitchFamily="34" charset="0"/>
              </a:rPr>
              <a:t>Manufacture set to start September 2019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latin typeface="Calibri" panose="020F0502020204030204" pitchFamily="34" charset="0"/>
              </a:rPr>
              <a:t>First 1.5 GHz prototypes expected September 2020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latin typeface="Calibri" panose="020F0502020204030204" pitchFamily="34" charset="0"/>
              </a:rPr>
              <a:t>Series 1.5 GHz couplers expected June 2021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latin typeface="Calibri" panose="020F0502020204030204" pitchFamily="34" charset="0"/>
              </a:rPr>
              <a:t>Prototypes for 1.75 GHz Couplers expected October 2021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latin typeface="Calibri" panose="020F0502020204030204" pitchFamily="34" charset="0"/>
              </a:rPr>
              <a:t>Series 1.75 GHz couplers expected September 2022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 smtClean="0">
              <a:latin typeface="Calibri" panose="020F0502020204030204" pitchFamily="34" charset="0"/>
            </a:endParaRPr>
          </a:p>
          <a:p>
            <a:pPr algn="l">
              <a:spcAft>
                <a:spcPts val="600"/>
              </a:spcAft>
            </a:pPr>
            <a:endParaRPr lang="en-GB" sz="1800" b="0" dirty="0">
              <a:latin typeface="Calibri" panose="020F050202020403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80380018"/>
              </p:ext>
            </p:extLst>
          </p:nvPr>
        </p:nvGraphicFramePr>
        <p:xfrm>
          <a:off x="170383" y="5142985"/>
          <a:ext cx="8874557" cy="179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155233" y="3966535"/>
            <a:ext cx="3591763" cy="13388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1800" u="sng" dirty="0" smtClean="0">
                <a:latin typeface="Calibri" panose="020F0502020204030204" pitchFamily="34" charset="0"/>
              </a:rPr>
              <a:t>To do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Design of the 1.75 GHz coupler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Procurement of coupler test stand.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Testing of </a:t>
            </a:r>
            <a:r>
              <a:rPr lang="en-GB" b="0" dirty="0" err="1" smtClean="0">
                <a:latin typeface="Calibri" panose="020F0502020204030204" pitchFamily="34" charset="0"/>
              </a:rPr>
              <a:t>bERLinPro</a:t>
            </a:r>
            <a:r>
              <a:rPr lang="en-GB" b="0" dirty="0" smtClean="0">
                <a:latin typeface="Calibri" panose="020F0502020204030204" pitchFamily="34" charset="0"/>
              </a:rPr>
              <a:t> couplers</a:t>
            </a:r>
            <a:endParaRPr lang="en-GB" b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02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0415" y="2509113"/>
            <a:ext cx="7772400" cy="7813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40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bERLinPro</a:t>
            </a:r>
            <a:r>
              <a:rPr lang="en-GB" sz="4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sz="4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Couplers</a:t>
            </a:r>
            <a:endParaRPr lang="en-GB" sz="4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761" y="3410565"/>
            <a:ext cx="4670642" cy="3297473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5" y="87708"/>
            <a:ext cx="3841015" cy="247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12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99378"/>
            <a:ext cx="8229600" cy="395922"/>
          </a:xfrm>
        </p:spPr>
        <p:txBody>
          <a:bodyPr/>
          <a:lstStyle/>
          <a:p>
            <a:r>
              <a:rPr lang="en-GB" sz="2800" dirty="0" err="1" smtClean="0">
                <a:latin typeface="Calibri" panose="020F0502020204030204" pitchFamily="34" charset="0"/>
              </a:rPr>
              <a:t>bERLinPro</a:t>
            </a:r>
            <a:r>
              <a:rPr lang="en-GB" sz="2800" dirty="0" smtClean="0">
                <a:latin typeface="Calibri" panose="020F0502020204030204" pitchFamily="34" charset="0"/>
              </a:rPr>
              <a:t> couplers Overview</a:t>
            </a:r>
            <a:endParaRPr lang="en-GB" sz="2800" dirty="0">
              <a:latin typeface="Calibri" panose="020F0502020204030204" pitchFamily="34" charset="0"/>
            </a:endParaRP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240" y="665609"/>
            <a:ext cx="4323208" cy="278797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203694"/>
              </p:ext>
            </p:extLst>
          </p:nvPr>
        </p:nvGraphicFramePr>
        <p:xfrm>
          <a:off x="106998" y="755182"/>
          <a:ext cx="418069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7244"/>
                <a:gridCol w="108344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Value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Central Frequency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1.3 GHz 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Bandwidth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± 1 MHz 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Max RF power supplied by the amplifier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120 kW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Mean power per coupler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Calibri" panose="020F0502020204030204" pitchFamily="34" charset="0"/>
                        </a:rPr>
                        <a:t>110 kW </a:t>
                      </a:r>
                      <a:endParaRPr lang="en-GB" sz="14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Number of ceramic windows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GB" sz="1400" baseline="-25000" dirty="0" err="1" smtClean="0">
                          <a:latin typeface="Calibri" panose="020F0502020204030204" pitchFamily="34" charset="0"/>
                        </a:rPr>
                        <a:t>loaded</a:t>
                      </a:r>
                      <a:endParaRPr lang="en-GB" sz="1400" baseline="-25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1.05 × 10</a:t>
                      </a:r>
                      <a:r>
                        <a:rPr lang="en-GB" sz="1400" baseline="30000" dirty="0" smtClean="0"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Total Heat Leak to 2 K 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&lt; 1 W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Total Heat Leak to 5 K 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&lt; 5 W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Total Heat Leak to 80 K 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&lt; 80 W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03269" y="4877388"/>
            <a:ext cx="3974885" cy="155427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Calibri" panose="020F0502020204030204" pitchFamily="34" charset="0"/>
              </a:rPr>
              <a:t>In standing wave operation the coupler  will only experience ¼ of the total </a:t>
            </a:r>
            <a:r>
              <a:rPr lang="en-GB" b="0" dirty="0" smtClean="0">
                <a:latin typeface="Calibri" panose="020F0502020204030204" pitchFamily="34" charset="0"/>
              </a:rPr>
              <a:t>power.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Water </a:t>
            </a:r>
            <a:r>
              <a:rPr lang="en-GB" b="0" dirty="0" smtClean="0">
                <a:latin typeface="Calibri" panose="020F0502020204030204" pitchFamily="34" charset="0"/>
              </a:rPr>
              <a:t>cooling of inner conductor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Calibri" panose="020F0502020204030204" pitchFamily="34" charset="0"/>
              </a:rPr>
              <a:t>Currently </a:t>
            </a:r>
            <a:r>
              <a:rPr lang="en-GB" b="0" dirty="0" smtClean="0">
                <a:latin typeface="Calibri" panose="020F0502020204030204" pitchFamily="34" charset="0"/>
              </a:rPr>
              <a:t>Status: Cold part- Delivered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Warm part sent back for re machining</a:t>
            </a:r>
            <a:r>
              <a:rPr lang="en-GB" b="0" dirty="0" smtClean="0">
                <a:latin typeface="Calibri" panose="020F0502020204030204" pitchFamily="34" charset="0"/>
              </a:rPr>
              <a:t> </a:t>
            </a:r>
            <a:endParaRPr lang="en-GB" b="0" dirty="0"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525" y="3216428"/>
            <a:ext cx="3169301" cy="18869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714" y="4984822"/>
            <a:ext cx="4590286" cy="167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3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21" y="747712"/>
            <a:ext cx="8789633" cy="58562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8465694" y="6184900"/>
            <a:ext cx="454660" cy="3048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4516" y="1790700"/>
            <a:ext cx="880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Not yet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2016" y="3858796"/>
            <a:ext cx="880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Not yet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" y="61158"/>
            <a:ext cx="8229600" cy="395922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2800" kern="0" dirty="0" smtClean="0">
                <a:latin typeface="Calibri" panose="020F0502020204030204" pitchFamily="34" charset="0"/>
              </a:rPr>
              <a:t>Status of </a:t>
            </a:r>
            <a:r>
              <a:rPr lang="en-GB" sz="2800" kern="0" dirty="0" err="1" smtClean="0">
                <a:latin typeface="Calibri" panose="020F0502020204030204" pitchFamily="34" charset="0"/>
              </a:rPr>
              <a:t>bERLinPro</a:t>
            </a:r>
            <a:endParaRPr lang="en-GB" sz="2800" kern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3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99378"/>
            <a:ext cx="8229600" cy="395922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Production of cold part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4527" y="723227"/>
            <a:ext cx="5301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>
                <a:latin typeface="Calibri" panose="020F0502020204030204" pitchFamily="34" charset="0"/>
              </a:rPr>
              <a:t>All parts of cold part manufactured and awaiting final braze.</a:t>
            </a:r>
            <a:endParaRPr lang="en-GB" b="0" dirty="0">
              <a:latin typeface="Calibri" panose="020F0502020204030204" pitchFamily="34" charset="0"/>
            </a:endParaRPr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" y="3890931"/>
            <a:ext cx="2790754" cy="2085605"/>
          </a:xfrm>
          <a:prstGeom prst="rect">
            <a:avLst/>
          </a:prstGeom>
        </p:spPr>
      </p:pic>
      <p:pic>
        <p:nvPicPr>
          <p:cNvPr id="9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531" y="3893387"/>
            <a:ext cx="2788585" cy="20831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064" y="1237041"/>
            <a:ext cx="2787467" cy="20831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" y="1223642"/>
            <a:ext cx="2790754" cy="20856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531" y="1223642"/>
            <a:ext cx="2805396" cy="20965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064" y="3890931"/>
            <a:ext cx="2822855" cy="21095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61390" y="3435080"/>
            <a:ext cx="1691489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0" dirty="0" smtClean="0">
                <a:latin typeface="Calibri" panose="020F0502020204030204" pitchFamily="34" charset="0"/>
              </a:rPr>
              <a:t>Coupler tips outer</a:t>
            </a:r>
            <a:endParaRPr lang="en-GB" b="0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7513" y="6073140"/>
            <a:ext cx="2797406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0" dirty="0" smtClean="0">
                <a:latin typeface="Calibri" panose="020F0502020204030204" pitchFamily="34" charset="0"/>
              </a:rPr>
              <a:t>Coupler tips inner part showing cooling channels</a:t>
            </a:r>
            <a:endParaRPr lang="en-GB" b="0" dirty="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08883" y="6073140"/>
            <a:ext cx="2785892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0" dirty="0" smtClean="0">
                <a:latin typeface="Calibri" panose="020F0502020204030204" pitchFamily="34" charset="0"/>
              </a:rPr>
              <a:t>Ceramic windows and supports</a:t>
            </a:r>
            <a:endParaRPr lang="en-GB" b="0" dirty="0"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56651" y="3395837"/>
            <a:ext cx="279288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0" dirty="0" smtClean="0">
                <a:latin typeface="Calibri" panose="020F0502020204030204" pitchFamily="34" charset="0"/>
              </a:rPr>
              <a:t>Warm to cold transition flange</a:t>
            </a:r>
            <a:endParaRPr lang="en-GB" b="0" dirty="0"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7640" y="6073140"/>
            <a:ext cx="2790754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0" dirty="0" smtClean="0">
                <a:latin typeface="Calibri" panose="020F0502020204030204" pitchFamily="34" charset="0"/>
              </a:rPr>
              <a:t>Outer conductor including cavity flange (including cooling)</a:t>
            </a:r>
            <a:endParaRPr lang="en-GB" b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60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99378"/>
            <a:ext cx="8229600" cy="395922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Production of </a:t>
            </a:r>
            <a:r>
              <a:rPr lang="en-GB" sz="2800" dirty="0" smtClean="0">
                <a:latin typeface="Calibri" panose="020F0502020204030204" pitchFamily="34" charset="0"/>
              </a:rPr>
              <a:t>the parts</a:t>
            </a:r>
            <a:endParaRPr lang="en-GB" sz="280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67" y="701908"/>
            <a:ext cx="9028233" cy="59401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8597900" y="6311900"/>
            <a:ext cx="454660" cy="3048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2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6653" y="1763713"/>
            <a:ext cx="7772400" cy="150018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40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Thank you for your attention</a:t>
            </a:r>
          </a:p>
          <a:p>
            <a:pPr>
              <a:lnSpc>
                <a:spcPct val="100000"/>
              </a:lnSpc>
            </a:pPr>
            <a:r>
              <a:rPr lang="en-GB" sz="4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Any Questions?</a:t>
            </a:r>
            <a:endParaRPr lang="en-GB" sz="4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22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818" t="4848" r="17015" b="10438"/>
          <a:stretch/>
        </p:blipFill>
        <p:spPr>
          <a:xfrm>
            <a:off x="3774463" y="998287"/>
            <a:ext cx="5369537" cy="47937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3120" y="85517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Outline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870" y="934455"/>
            <a:ext cx="460962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BESSY </a:t>
            </a:r>
            <a:r>
              <a:rPr lang="en-GB" sz="2400" dirty="0" smtClean="0">
                <a:latin typeface="Calibri" panose="020F0502020204030204" pitchFamily="34" charset="0"/>
              </a:rPr>
              <a:t>VSR a brief intro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Coupler design</a:t>
            </a:r>
          </a:p>
          <a:p>
            <a:pPr marL="914400" lvl="1" indent="-457200" algn="l">
              <a:spcBef>
                <a:spcPts val="1200"/>
              </a:spcBef>
              <a:buFont typeface="Calibri" panose="020F0502020204030204" pitchFamily="34" charset="0"/>
              <a:buChar char="→"/>
            </a:pPr>
            <a:r>
              <a:rPr lang="en-GB" sz="2000" dirty="0" smtClean="0">
                <a:latin typeface="Calibri" panose="020F0502020204030204" pitchFamily="34" charset="0"/>
              </a:rPr>
              <a:t>RF response</a:t>
            </a:r>
          </a:p>
          <a:p>
            <a:pPr marL="914400" lvl="1" indent="-457200" algn="l">
              <a:spcBef>
                <a:spcPts val="1200"/>
              </a:spcBef>
              <a:buFont typeface="Calibri" panose="020F0502020204030204" pitchFamily="34" charset="0"/>
              <a:buChar char="→"/>
            </a:pPr>
            <a:r>
              <a:rPr lang="en-GB" sz="2000" dirty="0" smtClean="0">
                <a:latin typeface="Calibri" panose="020F0502020204030204" pitchFamily="34" charset="0"/>
              </a:rPr>
              <a:t>Mechanic design</a:t>
            </a:r>
          </a:p>
          <a:p>
            <a:pPr marL="914400" lvl="1" indent="-457200" algn="l">
              <a:spcBef>
                <a:spcPts val="1200"/>
              </a:spcBef>
              <a:buFont typeface="Calibri" panose="020F0502020204030204" pitchFamily="34" charset="0"/>
              <a:buChar char="→"/>
            </a:pPr>
            <a:r>
              <a:rPr lang="en-GB" sz="2000" dirty="0" smtClean="0">
                <a:latin typeface="Calibri" panose="020F0502020204030204" pitchFamily="34" charset="0"/>
              </a:rPr>
              <a:t>Thermal analysis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Diagnostic prototype and testing</a:t>
            </a:r>
            <a:endParaRPr lang="en-GB" sz="2400" dirty="0" smtClean="0">
              <a:latin typeface="Calibri" panose="020F0502020204030204" pitchFamily="34" charset="0"/>
            </a:endParaRP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Coupler kicks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Status update</a:t>
            </a:r>
            <a:endParaRPr lang="en-GB" sz="2400" dirty="0" smtClean="0">
              <a:latin typeface="Calibri" panose="020F0502020204030204" pitchFamily="34" charset="0"/>
            </a:endParaRP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err="1" smtClean="0">
                <a:latin typeface="Calibri" panose="020F0502020204030204" pitchFamily="34" charset="0"/>
              </a:rPr>
              <a:t>bERLinPro</a:t>
            </a:r>
            <a:r>
              <a:rPr lang="en-GB" sz="2400" dirty="0" smtClean="0">
                <a:latin typeface="Calibri" panose="020F0502020204030204" pitchFamily="34" charset="0"/>
              </a:rPr>
              <a:t> brief intro</a:t>
            </a:r>
            <a:endParaRPr lang="en-GB" sz="2400" dirty="0" smtClean="0">
              <a:latin typeface="Calibri" panose="020F0502020204030204" pitchFamily="34" charset="0"/>
            </a:endParaRP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err="1" smtClean="0">
                <a:latin typeface="Calibri" panose="020F0502020204030204" pitchFamily="34" charset="0"/>
              </a:rPr>
              <a:t>bERLin</a:t>
            </a:r>
            <a:r>
              <a:rPr lang="en-GB" sz="2400" dirty="0" err="1">
                <a:latin typeface="Calibri" panose="020F0502020204030204" pitchFamily="34" charset="0"/>
              </a:rPr>
              <a:t>P</a:t>
            </a:r>
            <a:r>
              <a:rPr lang="en-GB" sz="2400" dirty="0" err="1" smtClean="0">
                <a:latin typeface="Calibri" panose="020F0502020204030204" pitchFamily="34" charset="0"/>
              </a:rPr>
              <a:t>ro</a:t>
            </a:r>
            <a:r>
              <a:rPr lang="en-GB" sz="2400" dirty="0" smtClean="0">
                <a:latin typeface="Calibri" panose="020F0502020204030204" pitchFamily="34" charset="0"/>
              </a:rPr>
              <a:t> coupler update</a:t>
            </a:r>
            <a:endParaRPr lang="en-GB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12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99378"/>
            <a:ext cx="8229600" cy="395922"/>
          </a:xfrm>
        </p:spPr>
        <p:txBody>
          <a:bodyPr/>
          <a:lstStyle/>
          <a:p>
            <a:r>
              <a:rPr lang="en-GB" sz="2800" dirty="0" err="1" smtClean="0">
                <a:latin typeface="Calibri" panose="020F0502020204030204" pitchFamily="34" charset="0"/>
              </a:rPr>
              <a:t>bERLinPro</a:t>
            </a:r>
            <a:r>
              <a:rPr lang="en-GB" sz="2800" dirty="0" smtClean="0">
                <a:latin typeface="Calibri" panose="020F0502020204030204" pitchFamily="34" charset="0"/>
              </a:rPr>
              <a:t> Horror stories</a:t>
            </a:r>
            <a:endParaRPr lang="en-GB" sz="2800" dirty="0"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76" r="5735" b="18064"/>
          <a:stretch/>
        </p:blipFill>
        <p:spPr>
          <a:xfrm>
            <a:off x="63497" y="2668121"/>
            <a:ext cx="3987804" cy="398780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05335" y="2749719"/>
            <a:ext cx="3014159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b="0" dirty="0" smtClean="0">
                <a:latin typeface="Calibri" panose="020F0502020204030204" pitchFamily="34" charset="0"/>
              </a:rPr>
              <a:t>Damaged ceramic from </a:t>
            </a:r>
            <a:r>
              <a:rPr lang="en-GB" b="0" dirty="0" err="1" smtClean="0">
                <a:latin typeface="Calibri" panose="020F0502020204030204" pitchFamily="34" charset="0"/>
              </a:rPr>
              <a:t>bERLinPro</a:t>
            </a:r>
            <a:endParaRPr lang="en-GB" b="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6218"/>
          <a:stretch/>
        </p:blipFill>
        <p:spPr>
          <a:xfrm>
            <a:off x="4508500" y="2732193"/>
            <a:ext cx="4318000" cy="300820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171956" y="6019800"/>
            <a:ext cx="4654544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b="0" dirty="0" smtClean="0">
                <a:latin typeface="Calibri" panose="020F0502020204030204" pitchFamily="34" charset="0"/>
              </a:rPr>
              <a:t>E-beam weld mess up with the port on the warm part</a:t>
            </a:r>
            <a:endParaRPr lang="en-GB" b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6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5340" y="76518"/>
            <a:ext cx="8229600" cy="1143000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Ceramic window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312" y="764221"/>
            <a:ext cx="8750808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0" dirty="0" smtClean="0">
                <a:latin typeface="Calibri" panose="020F0502020204030204" pitchFamily="34" charset="0"/>
              </a:rPr>
              <a:t>We have fixed the ceramic window design for the cold window, but are still going back and forth with the design of the warm window. </a:t>
            </a:r>
            <a:endParaRPr lang="en-GB" b="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8834"/>
          <a:stretch/>
        </p:blipFill>
        <p:spPr>
          <a:xfrm>
            <a:off x="56559" y="1356897"/>
            <a:ext cx="3154507" cy="3126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3287"/>
          <a:stretch/>
        </p:blipFill>
        <p:spPr>
          <a:xfrm>
            <a:off x="5978850" y="1425780"/>
            <a:ext cx="2982270" cy="26636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259" t="12197" b="20081"/>
          <a:stretch/>
        </p:blipFill>
        <p:spPr>
          <a:xfrm>
            <a:off x="137160" y="4581698"/>
            <a:ext cx="2371954" cy="24505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62" t="44081" r="8319" b="25072"/>
          <a:stretch/>
        </p:blipFill>
        <p:spPr>
          <a:xfrm>
            <a:off x="6217920" y="4471891"/>
            <a:ext cx="2053771" cy="20274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09114" y="4727364"/>
            <a:ext cx="3528475" cy="123110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0" dirty="0" smtClean="0">
                <a:latin typeface="Calibri" panose="020F0502020204030204" pitchFamily="34" charset="0"/>
              </a:rPr>
              <a:t>All will be AL2O3</a:t>
            </a:r>
          </a:p>
          <a:p>
            <a:pPr>
              <a:spcBef>
                <a:spcPts val="600"/>
              </a:spcBef>
            </a:pPr>
            <a:r>
              <a:rPr lang="en-GB" b="0" dirty="0" smtClean="0">
                <a:latin typeface="Calibri" panose="020F0502020204030204" pitchFamily="34" charset="0"/>
              </a:rPr>
              <a:t>All will be coated with </a:t>
            </a:r>
            <a:r>
              <a:rPr lang="en-GB" b="0" dirty="0" err="1" smtClean="0">
                <a:latin typeface="Calibri" panose="020F0502020204030204" pitchFamily="34" charset="0"/>
              </a:rPr>
              <a:t>TiN</a:t>
            </a:r>
            <a:endParaRPr lang="en-GB" b="0" dirty="0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b="0" dirty="0" smtClean="0">
                <a:latin typeface="Calibri" panose="020F0502020204030204" pitchFamily="34" charset="0"/>
              </a:rPr>
              <a:t>Just the connector and connection method that are different</a:t>
            </a:r>
            <a:endParaRPr lang="en-GB" b="0" dirty="0"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6758" t="8270" r="19746"/>
          <a:stretch/>
        </p:blipFill>
        <p:spPr>
          <a:xfrm>
            <a:off x="3154579" y="1612116"/>
            <a:ext cx="2824271" cy="292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4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255" y="474931"/>
            <a:ext cx="6203911" cy="28938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" name="Group 17"/>
          <p:cNvGrpSpPr/>
          <p:nvPr/>
        </p:nvGrpSpPr>
        <p:grpSpPr>
          <a:xfrm>
            <a:off x="4242985" y="2229882"/>
            <a:ext cx="2476801" cy="1285064"/>
            <a:chOff x="1037344" y="4679576"/>
            <a:chExt cx="3626864" cy="1902544"/>
          </a:xfrm>
        </p:grpSpPr>
        <p:pic>
          <p:nvPicPr>
            <p:cNvPr id="19" name="Grafik 63"/>
            <p:cNvPicPr>
              <a:picLocks noChangeAspect="1"/>
            </p:cNvPicPr>
            <p:nvPr/>
          </p:nvPicPr>
          <p:blipFill rotWithShape="1">
            <a:blip r:embed="rId4"/>
            <a:srcRect l="10338" t="19881" r="15285"/>
            <a:stretch/>
          </p:blipFill>
          <p:spPr>
            <a:xfrm>
              <a:off x="1037344" y="4679576"/>
              <a:ext cx="3626864" cy="190254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auto">
            <a:xfrm>
              <a:off x="2896881" y="4694945"/>
              <a:ext cx="1751959" cy="230521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6308499" y="2000535"/>
            <a:ext cx="1535514" cy="199834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3062" y="51180"/>
            <a:ext cx="3674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400" dirty="0">
                <a:solidFill>
                  <a:srgbClr val="FFFFFF"/>
                </a:solidFill>
                <a:latin typeface="Calibri" panose="020F0502020204030204" pitchFamily="34" charset="0"/>
              </a:rPr>
              <a:t>BESSY VSR: An SRF upgrade</a:t>
            </a:r>
            <a:endParaRPr lang="en-GB" sz="2400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5385" t="20666" r="3052"/>
          <a:stretch/>
        </p:blipFill>
        <p:spPr>
          <a:xfrm>
            <a:off x="5680802" y="1380007"/>
            <a:ext cx="2790908" cy="8648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23961" y="563691"/>
            <a:ext cx="13045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latin typeface="Calibri" panose="020F0502020204030204" pitchFamily="34" charset="0"/>
              </a:rPr>
              <a:t>VSR</a:t>
            </a:r>
            <a:endParaRPr lang="en-GB" sz="5400" dirty="0"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10553" y="2117452"/>
            <a:ext cx="30846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latin typeface="Calibri" panose="020F0502020204030204" pitchFamily="34" charset="0"/>
              </a:rPr>
              <a:t>Into BESSY II</a:t>
            </a:r>
            <a:endParaRPr lang="en-GB" sz="4400" dirty="0">
              <a:latin typeface="Calibri" panose="020F050202020403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6998" y="1251335"/>
            <a:ext cx="761099" cy="720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4920944" y="1245622"/>
            <a:ext cx="795485" cy="72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980" y="3486150"/>
            <a:ext cx="4191000" cy="3143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43" y="3497580"/>
            <a:ext cx="4209663" cy="315724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480291" y="4886037"/>
            <a:ext cx="3268280" cy="517236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5821680" y="4882285"/>
            <a:ext cx="2133600" cy="382557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-101603" y="2560839"/>
            <a:ext cx="41664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Upgrade requires four SRF cavities, two </a:t>
            </a:r>
            <a:r>
              <a:rPr lang="en-GB" sz="1400" dirty="0" smtClean="0">
                <a:latin typeface="Calibri" panose="020F0502020204030204" pitchFamily="34" charset="0"/>
              </a:rPr>
              <a:t>1.5 GHz cavities and two 1.75 GHz cavities</a:t>
            </a:r>
            <a:r>
              <a:rPr lang="en-GB" sz="1400" dirty="0">
                <a:latin typeface="Calibri" panose="020F0502020204030204" pitchFamily="34" charset="0"/>
              </a:rPr>
              <a:t>. </a:t>
            </a:r>
            <a:r>
              <a:rPr lang="en-GB" sz="1400" dirty="0" smtClean="0">
                <a:latin typeface="Calibri" panose="020F0502020204030204" pitchFamily="34" charset="0"/>
              </a:rPr>
              <a:t>The RF </a:t>
            </a:r>
            <a:r>
              <a:rPr lang="en-GB" sz="1400" dirty="0">
                <a:latin typeface="Calibri" panose="020F0502020204030204" pitchFamily="34" charset="0"/>
              </a:rPr>
              <a:t>beating </a:t>
            </a:r>
            <a:r>
              <a:rPr lang="en-GB" sz="1400" dirty="0" smtClean="0">
                <a:latin typeface="Calibri" panose="020F0502020204030204" pitchFamily="34" charset="0"/>
              </a:rPr>
              <a:t>produces simultaneously </a:t>
            </a:r>
            <a:r>
              <a:rPr lang="en-GB" sz="1400" dirty="0">
                <a:latin typeface="Calibri" panose="020F0502020204030204" pitchFamily="34" charset="0"/>
              </a:rPr>
              <a:t>long and short </a:t>
            </a:r>
            <a:r>
              <a:rPr lang="en-GB" sz="1400" dirty="0" smtClean="0">
                <a:latin typeface="Calibri" panose="020F0502020204030204" pitchFamily="34" charset="0"/>
              </a:rPr>
              <a:t>bunches.</a:t>
            </a:r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96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877444" y="83820"/>
            <a:ext cx="22560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BESSY VSR: Module</a:t>
            </a:r>
            <a:endParaRPr lang="en-GB" sz="2000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3" t="6517" r="5000" b="17738"/>
          <a:stretch/>
        </p:blipFill>
        <p:spPr>
          <a:xfrm>
            <a:off x="49537" y="762899"/>
            <a:ext cx="9044927" cy="542867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 bwMode="auto">
          <a:xfrm>
            <a:off x="877445" y="2177511"/>
            <a:ext cx="2059484" cy="3533614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655363" y="2177511"/>
            <a:ext cx="2022529" cy="3533614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88217" y="6022295"/>
            <a:ext cx="4231037" cy="3693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Calibri" panose="020F0502020204030204" pitchFamily="34" charset="0"/>
              </a:rPr>
              <a:t>1.5 GHz cavity and coupler</a:t>
            </a:r>
            <a:endParaRPr lang="en-GB" sz="1800" dirty="0">
              <a:latin typeface="Calibri" panose="020F050202020403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2936929" y="5711125"/>
            <a:ext cx="929898" cy="29446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5764211" y="5711125"/>
            <a:ext cx="929898" cy="29446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8083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5340" y="76518"/>
            <a:ext cx="8229600" cy="1143000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Coupler specs: 1.5 GHz coupler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0799" y="1054194"/>
            <a:ext cx="49189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latin typeface="Calibri" panose="020F0502020204030204" pitchFamily="34" charset="0"/>
              </a:rPr>
              <a:t>Since the coupler </a:t>
            </a:r>
            <a:r>
              <a:rPr lang="en-GB" b="0" dirty="0">
                <a:latin typeface="Calibri" panose="020F0502020204030204" pitchFamily="34" charset="0"/>
              </a:rPr>
              <a:t>is inspired by an </a:t>
            </a:r>
            <a:r>
              <a:rPr lang="en-GB" b="0" dirty="0" smtClean="0">
                <a:latin typeface="Calibri" panose="020F0502020204030204" pitchFamily="34" charset="0"/>
              </a:rPr>
              <a:t>existing coupler </a:t>
            </a:r>
            <a:r>
              <a:rPr lang="en-GB" b="0" dirty="0">
                <a:latin typeface="Calibri" panose="020F0502020204030204" pitchFamily="34" charset="0"/>
              </a:rPr>
              <a:t>design that has shown reliability in </a:t>
            </a:r>
            <a:r>
              <a:rPr lang="en-GB" b="0" dirty="0" smtClean="0">
                <a:latin typeface="Calibri" panose="020F0502020204030204" pitchFamily="34" charset="0"/>
              </a:rPr>
              <a:t>operation, the basic RF design was </a:t>
            </a:r>
            <a:r>
              <a:rPr lang="en-GB" b="0" dirty="0">
                <a:latin typeface="Calibri" panose="020F0502020204030204" pitchFamily="34" charset="0"/>
              </a:rPr>
              <a:t> </a:t>
            </a:r>
            <a:r>
              <a:rPr lang="en-GB" b="0" dirty="0" smtClean="0">
                <a:latin typeface="Calibri" panose="020F0502020204030204" pitchFamily="34" charset="0"/>
              </a:rPr>
              <a:t>very straightforward. </a:t>
            </a:r>
          </a:p>
          <a:p>
            <a:endParaRPr lang="en-GB" b="0" dirty="0">
              <a:latin typeface="Calibri" panose="020F0502020204030204" pitchFamily="34" charset="0"/>
            </a:endParaRPr>
          </a:p>
          <a:p>
            <a:r>
              <a:rPr lang="en-GB" b="0" dirty="0" smtClean="0">
                <a:latin typeface="Calibri" panose="020F0502020204030204" pitchFamily="34" charset="0"/>
              </a:rPr>
              <a:t>The challenge with the couplers for VSR is the realisation of an operational mechanical design. The </a:t>
            </a:r>
            <a:r>
              <a:rPr lang="en-GB" b="0" dirty="0">
                <a:latin typeface="Calibri" panose="020F0502020204030204" pitchFamily="34" charset="0"/>
              </a:rPr>
              <a:t>specifications for BESSY VSR impose a </a:t>
            </a:r>
            <a:r>
              <a:rPr lang="en-GB" b="0" dirty="0" smtClean="0">
                <a:latin typeface="Calibri" panose="020F0502020204030204" pitchFamily="34" charset="0"/>
              </a:rPr>
              <a:t>higher operation </a:t>
            </a:r>
            <a:r>
              <a:rPr lang="en-GB" b="0" dirty="0">
                <a:latin typeface="Calibri" panose="020F0502020204030204" pitchFamily="34" charset="0"/>
              </a:rPr>
              <a:t>frequency and thus require smaller </a:t>
            </a:r>
            <a:r>
              <a:rPr lang="en-GB" b="0" dirty="0" smtClean="0">
                <a:latin typeface="Calibri" panose="020F0502020204030204" pitchFamily="34" charset="0"/>
              </a:rPr>
              <a:t>dimensions. These smaller dimension posed the greatest challenge in creating the coupler design. </a:t>
            </a:r>
            <a:endParaRPr lang="en-GB" b="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20" t="2608" r="2577" b="5367"/>
          <a:stretch/>
        </p:blipFill>
        <p:spPr>
          <a:xfrm>
            <a:off x="241402" y="1155802"/>
            <a:ext cx="3694176" cy="279440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68994" y="738061"/>
            <a:ext cx="3453253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Key parameters of the 1.5 GHz coupler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69" y="4006989"/>
            <a:ext cx="5205295" cy="22182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664" y="3741489"/>
            <a:ext cx="3807336" cy="248374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35610" y="6326583"/>
            <a:ext cx="3276090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 panose="020F0502020204030204" pitchFamily="34" charset="0"/>
              </a:rPr>
              <a:t>Initial coupler design as presented at WWFPC #4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54956" y="6326582"/>
            <a:ext cx="3061928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 panose="020F0502020204030204" pitchFamily="34" charset="0"/>
              </a:rPr>
              <a:t>Desired S11 response for the 1.5 GHz coupler</a:t>
            </a:r>
            <a:endParaRPr lang="en-GB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01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5340" y="76518"/>
            <a:ext cx="8229600" cy="1143000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Final Mechanical </a:t>
            </a:r>
            <a:r>
              <a:rPr lang="en-GB" sz="2800" dirty="0" smtClean="0">
                <a:latin typeface="Calibri" panose="020F0502020204030204" pitchFamily="34" charset="0"/>
              </a:rPr>
              <a:t>design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6623" y="3786587"/>
            <a:ext cx="7378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Final engineering </a:t>
            </a:r>
            <a:r>
              <a:rPr lang="en-GB" dirty="0" smtClean="0"/>
              <a:t>model of the 1.5 GHz coupler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6734" y="4051989"/>
            <a:ext cx="884157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u="sng" dirty="0" smtClean="0">
                <a:latin typeface="Calibri" panose="020F0502020204030204" pitchFamily="34" charset="0"/>
              </a:rPr>
              <a:t>Changes since WWFPC #4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u="sng" dirty="0" smtClean="0">
                <a:latin typeface="Calibri" panose="020F0502020204030204" pitchFamily="34" charset="0"/>
              </a:rPr>
              <a:t>Longer warm part</a:t>
            </a:r>
            <a:r>
              <a:rPr lang="en-GB" b="0" dirty="0" smtClean="0">
                <a:latin typeface="Calibri" panose="020F0502020204030204" pitchFamily="34" charset="0"/>
              </a:rPr>
              <a:t>: length of warm part increased by </a:t>
            </a:r>
            <a:r>
              <a:rPr lang="el-GR" b="0" dirty="0" smtClean="0">
                <a:latin typeface="Calibri" panose="020F0502020204030204" pitchFamily="34" charset="0"/>
              </a:rPr>
              <a:t>λ</a:t>
            </a:r>
            <a:r>
              <a:rPr lang="en-US" b="0" dirty="0" smtClean="0">
                <a:latin typeface="Calibri" panose="020F0502020204030204" pitchFamily="34" charset="0"/>
              </a:rPr>
              <a:t>/2 (100mm).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u="sng" dirty="0" smtClean="0">
                <a:latin typeface="Calibri" panose="020F0502020204030204" pitchFamily="34" charset="0"/>
              </a:rPr>
              <a:t>Larger warm coax</a:t>
            </a:r>
            <a:r>
              <a:rPr lang="en-US" b="0" dirty="0" smtClean="0">
                <a:latin typeface="Calibri" panose="020F0502020204030204" pitchFamily="34" charset="0"/>
              </a:rPr>
              <a:t>: Radii increased to allow for sufficient cross section for air cooling of inner bellow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u="sng" dirty="0" smtClean="0">
                <a:latin typeface="Calibri" panose="020F0502020204030204" pitchFamily="34" charset="0"/>
              </a:rPr>
              <a:t>Shorter warm bellows</a:t>
            </a:r>
            <a:r>
              <a:rPr lang="en-US" b="0" dirty="0" smtClean="0">
                <a:latin typeface="Calibri" panose="020F0502020204030204" pitchFamily="34" charset="0"/>
              </a:rPr>
              <a:t>: To reduce heating peak that occurs at warm bellow.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u="sng" dirty="0" smtClean="0">
                <a:latin typeface="Calibri" panose="020F0502020204030204" pitchFamily="34" charset="0"/>
              </a:rPr>
              <a:t>Bellows copper coating increased</a:t>
            </a:r>
            <a:r>
              <a:rPr lang="en-US" b="0" dirty="0" smtClean="0">
                <a:latin typeface="Calibri" panose="020F0502020204030204" pitchFamily="34" charset="0"/>
              </a:rPr>
              <a:t>:  New coating 30</a:t>
            </a:r>
            <a:r>
              <a:rPr lang="el-GR" b="0" dirty="0" smtClean="0">
                <a:latin typeface="Calibri" panose="020F0502020204030204" pitchFamily="34" charset="0"/>
              </a:rPr>
              <a:t>μ</a:t>
            </a:r>
            <a:r>
              <a:rPr lang="en-US" b="0" dirty="0" smtClean="0">
                <a:latin typeface="Calibri" panose="020F0502020204030204" pitchFamily="34" charset="0"/>
              </a:rPr>
              <a:t>m to improve thermal transport.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u="sng" dirty="0" smtClean="0">
                <a:latin typeface="Calibri" panose="020F0502020204030204" pitchFamily="34" charset="0"/>
              </a:rPr>
              <a:t>Tip shape changed: </a:t>
            </a:r>
            <a:r>
              <a:rPr lang="en-US" b="0" dirty="0" smtClean="0">
                <a:latin typeface="Calibri" panose="020F0502020204030204" pitchFamily="34" charset="0"/>
              </a:rPr>
              <a:t>Shifted to the hollow conical tip to ensure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u="sng" dirty="0" smtClean="0">
                <a:latin typeface="Calibri" panose="020F0502020204030204" pitchFamily="34" charset="0"/>
              </a:rPr>
              <a:t>IR camera ports shifted: </a:t>
            </a:r>
            <a:r>
              <a:rPr lang="en-US" b="0" dirty="0" smtClean="0">
                <a:latin typeface="Calibri" panose="020F0502020204030204" pitchFamily="34" charset="0"/>
              </a:rPr>
              <a:t>Position of the IR cameras changed to give better view of cold window.</a:t>
            </a:r>
            <a:endParaRPr lang="en-US" b="0" u="sng" dirty="0" smtClean="0">
              <a:latin typeface="Calibri" panose="020F050202020403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0" dirty="0"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9521"/>
            <a:ext cx="9144000" cy="308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98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5340" y="76518"/>
            <a:ext cx="8229600" cy="1143000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Thermal analysis</a:t>
            </a:r>
            <a:endParaRPr lang="en-GB" sz="2800" dirty="0">
              <a:latin typeface="Calibri" panose="020F0502020204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56032" y="648018"/>
            <a:ext cx="8635446" cy="3691029"/>
            <a:chOff x="219456" y="838213"/>
            <a:chExt cx="8635446" cy="3691029"/>
          </a:xfrm>
        </p:grpSpPr>
        <p:grpSp>
          <p:nvGrpSpPr>
            <p:cNvPr id="13" name="Group 12"/>
            <p:cNvGrpSpPr/>
            <p:nvPr/>
          </p:nvGrpSpPr>
          <p:grpSpPr>
            <a:xfrm>
              <a:off x="219456" y="838213"/>
              <a:ext cx="8635446" cy="3691029"/>
              <a:chOff x="17119" y="635430"/>
              <a:chExt cx="9101130" cy="384358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424" r="7226" b="15710"/>
              <a:stretch/>
            </p:blipFill>
            <p:spPr>
              <a:xfrm>
                <a:off x="17119" y="635430"/>
                <a:ext cx="9101130" cy="384358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4538130" y="2456561"/>
                <a:ext cx="512894" cy="272415"/>
              </a:xfrm>
              <a:prstGeom prst="round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330K</a:t>
                </a:r>
                <a:endParaRPr lang="en-GB" sz="10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056494" y="1974875"/>
                <a:ext cx="512895" cy="272415"/>
              </a:xfrm>
              <a:prstGeom prst="round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319K</a:t>
                </a:r>
                <a:endParaRPr lang="en-GB" sz="1000" dirty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6550305" y="4177799"/>
              <a:ext cx="21655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Thermal analysis by Marc Dirsat</a:t>
              </a:r>
              <a:endParaRPr lang="en-GB" sz="1200" b="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81653" y="4450172"/>
            <a:ext cx="91281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Two hot spots: Warm bellows and warm window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Heating on warm bellows significantly reduced since results last year</a:t>
            </a:r>
          </a:p>
          <a:p>
            <a:pPr marL="742950" lvl="1" indent="-285750" algn="l">
              <a:spcBef>
                <a:spcPts val="600"/>
              </a:spcBef>
              <a:buFont typeface="Arial"/>
              <a:buChar char="•"/>
            </a:pPr>
            <a:r>
              <a:rPr lang="en-GB" sz="1400" b="0" dirty="0" smtClean="0">
                <a:latin typeface="Calibri"/>
                <a:cs typeface="Calibri"/>
              </a:rPr>
              <a:t>Bellows shortened, thicker copper coating, shifted off a field peak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Heating on window mitigated by compressed air and water cooling around waveguide 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Compressed air cooling of the inner coax bellows</a:t>
            </a:r>
          </a:p>
          <a:p>
            <a:pPr marL="742950" lvl="1" indent="-285750" algn="l">
              <a:spcBef>
                <a:spcPts val="600"/>
              </a:spcBef>
              <a:buFont typeface="Arial"/>
              <a:buChar char="•"/>
            </a:pPr>
            <a:r>
              <a:rPr lang="en-GB" sz="1400" b="0" dirty="0" smtClean="0">
                <a:latin typeface="Calibri"/>
                <a:cs typeface="Calibri"/>
              </a:rPr>
              <a:t>Not realisable without a change to the coax dimension (air flow speed </a:t>
            </a:r>
            <a:r>
              <a:rPr lang="en-US" sz="1400" b="0" dirty="0">
                <a:latin typeface="Calibri" panose="020F0502020204030204" pitchFamily="34" charset="0"/>
              </a:rPr>
              <a:t>75 </a:t>
            </a:r>
            <a:r>
              <a:rPr lang="en-US" sz="1400" b="0" dirty="0" smtClean="0">
                <a:latin typeface="Calibri" panose="020F0502020204030204" pitchFamily="34" charset="0"/>
              </a:rPr>
              <a:t>m/s!!!)</a:t>
            </a:r>
            <a:endParaRPr lang="en-GB" sz="1400" b="0" dirty="0" smtClean="0">
              <a:latin typeface="Calibri" panose="020F0502020204030204" pitchFamily="34" charset="0"/>
              <a:cs typeface="Calibri"/>
            </a:endParaRPr>
          </a:p>
          <a:p>
            <a:pPr marL="742950" lvl="1" indent="-285750" algn="l">
              <a:spcBef>
                <a:spcPts val="600"/>
              </a:spcBef>
              <a:buFont typeface="Arial"/>
              <a:buChar char="•"/>
            </a:pPr>
            <a:r>
              <a:rPr lang="en-GB" sz="1400" b="0" dirty="0" smtClean="0">
                <a:latin typeface="Calibri"/>
                <a:cs typeface="Calibri"/>
              </a:rPr>
              <a:t>Dimensions shown too small and would cause overpressure in system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endParaRPr lang="en-GB" b="0" dirty="0" smtClean="0">
              <a:latin typeface="Calibri"/>
              <a:cs typeface="Calibri"/>
            </a:endParaRP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endParaRPr lang="en-GB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98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5600" y="3491435"/>
            <a:ext cx="4264327" cy="1965894"/>
          </a:xfrm>
          <a:prstGeom prst="rect">
            <a:avLst/>
          </a:prstGeom>
        </p:spPr>
      </p:pic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815340" y="76518"/>
            <a:ext cx="8229600" cy="501383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Coaxial dimension constraints</a:t>
            </a:r>
            <a:endParaRPr lang="en-GB" sz="2800" dirty="0"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58007" y="867278"/>
            <a:ext cx="1656184" cy="2169532"/>
            <a:chOff x="8832304" y="2564904"/>
            <a:chExt cx="1656184" cy="2169532"/>
          </a:xfrm>
        </p:grpSpPr>
        <p:sp>
          <p:nvSpPr>
            <p:cNvPr id="6" name="Oval 5"/>
            <p:cNvSpPr/>
            <p:nvPr/>
          </p:nvSpPr>
          <p:spPr>
            <a:xfrm>
              <a:off x="8832304" y="2564904"/>
              <a:ext cx="1584176" cy="1584176"/>
            </a:xfrm>
            <a:prstGeom prst="ellipse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9338887" y="3071487"/>
              <a:ext cx="571010" cy="571010"/>
            </a:xfrm>
            <a:prstGeom prst="ellipse">
              <a:avLst/>
            </a:prstGeom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8832304" y="4365104"/>
              <a:ext cx="1656184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9338887" y="3789040"/>
              <a:ext cx="607014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9406223" y="4365104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baseline="-25000" dirty="0" smtClean="0"/>
                <a:t>o</a:t>
              </a:r>
              <a:endParaRPr lang="en-GB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457519" y="3750228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baseline="-25000" dirty="0" smtClean="0"/>
                <a:t>i</a:t>
              </a:r>
              <a:endParaRPr lang="en-GB" baseline="-250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6771" y="790041"/>
            <a:ext cx="338693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u="sng" dirty="0" smtClean="0">
                <a:latin typeface="Calibri" panose="020F0502020204030204" pitchFamily="34" charset="0"/>
              </a:rPr>
              <a:t>Cold coax</a:t>
            </a:r>
          </a:p>
          <a:p>
            <a:pPr algn="l"/>
            <a:r>
              <a:rPr lang="en-GB" b="0" dirty="0" smtClean="0">
                <a:latin typeface="Calibri" panose="020F0502020204030204" pitchFamily="34" charset="0"/>
              </a:rPr>
              <a:t>D</a:t>
            </a:r>
            <a:r>
              <a:rPr lang="en-GB" b="0" baseline="-25000" dirty="0" smtClean="0">
                <a:latin typeface="Calibri" panose="020F0502020204030204" pitchFamily="34" charset="0"/>
              </a:rPr>
              <a:t>i</a:t>
            </a:r>
            <a:r>
              <a:rPr lang="en-GB" b="0" dirty="0" smtClean="0">
                <a:latin typeface="Calibri" panose="020F0502020204030204" pitchFamily="34" charset="0"/>
              </a:rPr>
              <a:t>= 20 mm</a:t>
            </a:r>
          </a:p>
          <a:p>
            <a:pPr algn="l"/>
            <a:r>
              <a:rPr lang="en-GB" b="0" dirty="0" smtClean="0">
                <a:latin typeface="Calibri" panose="020F0502020204030204" pitchFamily="34" charset="0"/>
              </a:rPr>
              <a:t>D</a:t>
            </a:r>
            <a:r>
              <a:rPr lang="en-GB" b="0" baseline="-25000" dirty="0" smtClean="0">
                <a:latin typeface="Calibri" panose="020F0502020204030204" pitchFamily="34" charset="0"/>
              </a:rPr>
              <a:t>o</a:t>
            </a:r>
            <a:r>
              <a:rPr lang="en-GB" b="0" dirty="0" smtClean="0">
                <a:latin typeface="Calibri" panose="020F0502020204030204" pitchFamily="34" charset="0"/>
              </a:rPr>
              <a:t>= 49 mm</a:t>
            </a:r>
          </a:p>
          <a:p>
            <a:pPr algn="l"/>
            <a:endParaRPr lang="en-GB" b="0" dirty="0" smtClean="0">
              <a:latin typeface="Calibri" panose="020F0502020204030204" pitchFamily="34" charset="0"/>
            </a:endParaRPr>
          </a:p>
          <a:p>
            <a:pPr algn="l"/>
            <a:r>
              <a:rPr lang="en-GB" b="0" dirty="0" smtClean="0">
                <a:latin typeface="Calibri" panose="020F0502020204030204" pitchFamily="34" charset="0"/>
              </a:rPr>
              <a:t>Reason: Minimise possibility of HOM propagation from the cavity to the cold window.</a:t>
            </a:r>
          </a:p>
          <a:p>
            <a:pPr algn="l"/>
            <a:endParaRPr lang="en-GB" b="0" dirty="0"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60815" y="641384"/>
            <a:ext cx="3883186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u="sng" dirty="0" smtClean="0">
                <a:latin typeface="Calibri" panose="020F0502020204030204" pitchFamily="34" charset="0"/>
              </a:rPr>
              <a:t>Warm Coax</a:t>
            </a:r>
          </a:p>
          <a:p>
            <a:pPr algn="l"/>
            <a:r>
              <a:rPr lang="en-GB" b="0" dirty="0" smtClean="0">
                <a:latin typeface="Calibri" panose="020F0502020204030204" pitchFamily="34" charset="0"/>
              </a:rPr>
              <a:t>D</a:t>
            </a:r>
            <a:r>
              <a:rPr lang="en-GB" b="0" baseline="-25000" dirty="0" smtClean="0">
                <a:latin typeface="Calibri" panose="020F0502020204030204" pitchFamily="34" charset="0"/>
              </a:rPr>
              <a:t>i</a:t>
            </a:r>
            <a:r>
              <a:rPr lang="en-GB" b="0" dirty="0" smtClean="0">
                <a:latin typeface="Calibri" panose="020F0502020204030204" pitchFamily="34" charset="0"/>
              </a:rPr>
              <a:t>= 33 mm</a:t>
            </a:r>
          </a:p>
          <a:p>
            <a:pPr algn="l"/>
            <a:r>
              <a:rPr lang="en-GB" b="0" dirty="0" smtClean="0">
                <a:latin typeface="Calibri" panose="020F0502020204030204" pitchFamily="34" charset="0"/>
              </a:rPr>
              <a:t>D</a:t>
            </a:r>
            <a:r>
              <a:rPr lang="en-GB" b="0" baseline="-25000" dirty="0" smtClean="0">
                <a:latin typeface="Calibri" panose="020F0502020204030204" pitchFamily="34" charset="0"/>
              </a:rPr>
              <a:t>o</a:t>
            </a:r>
            <a:r>
              <a:rPr lang="en-GB" b="0" dirty="0" smtClean="0">
                <a:latin typeface="Calibri" panose="020F0502020204030204" pitchFamily="34" charset="0"/>
              </a:rPr>
              <a:t>= 64 mm</a:t>
            </a:r>
          </a:p>
          <a:p>
            <a:pPr algn="l"/>
            <a:endParaRPr lang="en-GB" b="0" dirty="0" smtClean="0">
              <a:latin typeface="Calibri" panose="020F0502020204030204" pitchFamily="34" charset="0"/>
            </a:endParaRPr>
          </a:p>
          <a:p>
            <a:pPr algn="l"/>
            <a:r>
              <a:rPr lang="en-GB" b="0" dirty="0" smtClean="0">
                <a:latin typeface="Calibri" panose="020F0502020204030204" pitchFamily="34" charset="0"/>
              </a:rPr>
              <a:t>Reasons: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Provide sufficient cross section for air cooling of the inner bellow.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Provide sufficient space for tooling to assemble coupler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 smtClean="0">
                <a:latin typeface="Calibri" panose="020F0502020204030204" pitchFamily="34" charset="0"/>
              </a:rPr>
              <a:t>Limited my size of 70 K flange and connection to </a:t>
            </a:r>
            <a:r>
              <a:rPr lang="en-GB" b="0" dirty="0" err="1" smtClean="0">
                <a:latin typeface="Calibri" panose="020F0502020204030204" pitchFamily="34" charset="0"/>
              </a:rPr>
              <a:t>cryomodule</a:t>
            </a:r>
            <a:r>
              <a:rPr lang="en-GB" b="0" dirty="0" smtClean="0">
                <a:latin typeface="Calibri" panose="020F0502020204030204" pitchFamily="34" charset="0"/>
              </a:rPr>
              <a:t> at this point.</a:t>
            </a:r>
          </a:p>
          <a:p>
            <a:pPr algn="l"/>
            <a:endParaRPr lang="en-GB" b="0" dirty="0">
              <a:latin typeface="Calibri" panose="020F050202020403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8696" y="3064284"/>
            <a:ext cx="4297403" cy="2023714"/>
            <a:chOff x="4345129" y="3570167"/>
            <a:chExt cx="4723315" cy="2160403"/>
          </a:xfrm>
        </p:grpSpPr>
        <p:pic>
          <p:nvPicPr>
            <p:cNvPr id="15" name="FPC_1500MHz_test1_02_Converted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4345129" y="3570167"/>
              <a:ext cx="4723315" cy="216040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446647" y="3601499"/>
              <a:ext cx="2520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alibri" panose="020F0502020204030204" pitchFamily="34" charset="0"/>
                </a:rPr>
                <a:t>HOM-mode, 2.75GHz</a:t>
              </a:r>
              <a:endParaRPr lang="de-DE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88696" y="5457329"/>
            <a:ext cx="43808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Calibri" panose="020F0502020204030204" pitchFamily="34" charset="0"/>
              </a:rPr>
              <a:t>For HOMs the </a:t>
            </a:r>
            <a:r>
              <a:rPr lang="en-GB" sz="1200" dirty="0">
                <a:latin typeface="Calibri" panose="020F0502020204030204" pitchFamily="34" charset="0"/>
              </a:rPr>
              <a:t>EM waves are mainly reflected back from first RF windows – </a:t>
            </a:r>
            <a:r>
              <a:rPr lang="en-GB" sz="1200" dirty="0" smtClean="0">
                <a:latin typeface="Calibri" panose="020F0502020204030204" pitchFamily="34" charset="0"/>
              </a:rPr>
              <a:t>forming a </a:t>
            </a:r>
            <a:r>
              <a:rPr lang="en-GB" sz="1200" dirty="0">
                <a:latin typeface="Calibri" panose="020F0502020204030204" pitchFamily="34" charset="0"/>
              </a:rPr>
              <a:t>standing wave.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668" y="5918993"/>
            <a:ext cx="4572000" cy="73866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sz="1400" b="0" dirty="0">
                <a:latin typeface="Calibri" panose="020F0502020204030204" pitchFamily="34" charset="0"/>
              </a:rPr>
              <a:t>HOM power at FPCs are mainly concentrated at higher coaxial mode TE11 while the cavity will be fed by the TEM mode. </a:t>
            </a:r>
            <a:r>
              <a:rPr lang="en-GB" sz="1400" b="0" dirty="0" smtClean="0">
                <a:latin typeface="Calibri" panose="020F0502020204030204" pitchFamily="34" charset="0"/>
              </a:rPr>
              <a:t> Fixing the coax reduces propagation</a:t>
            </a:r>
            <a:endParaRPr lang="en-GB" sz="1400" b="0" dirty="0"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8506" y="4662803"/>
            <a:ext cx="2241805" cy="226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972306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018"/>
            <a:ext cx="9144000" cy="424694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5340" y="76518"/>
            <a:ext cx="8229600" cy="1143000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Diagnostic prototype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1138" y="4657353"/>
            <a:ext cx="8670757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Two diagnostic prototypes ordered, only for testing on the test stand not module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Replacement warm outer conductor w/o IR sensors for RF conditioning on the test stand and module tests.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Additional thermal stress tests for seen to ensure critical components able to handle cool down</a:t>
            </a: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r>
              <a:rPr lang="en-GB" b="0" dirty="0" smtClean="0">
                <a:latin typeface="Calibri"/>
                <a:cs typeface="Calibri"/>
              </a:rPr>
              <a:t>Spare ceramic windows in different design to be ordered and tested according to</a:t>
            </a:r>
          </a:p>
          <a:p>
            <a:pPr>
              <a:spcBef>
                <a:spcPts val="600"/>
              </a:spcBef>
            </a:pPr>
            <a:r>
              <a:rPr lang="en-GB" b="0" dirty="0" smtClean="0">
                <a:latin typeface="Calibri"/>
                <a:cs typeface="Calibri"/>
              </a:rPr>
              <a:t>Leak test =&gt; Thermal Shock =&gt; Visual </a:t>
            </a:r>
            <a:r>
              <a:rPr lang="en-GB" b="0" dirty="0">
                <a:latin typeface="Calibri"/>
                <a:cs typeface="Calibri"/>
              </a:rPr>
              <a:t>I</a:t>
            </a:r>
            <a:r>
              <a:rPr lang="en-GB" b="0" dirty="0" smtClean="0">
                <a:latin typeface="Calibri"/>
                <a:cs typeface="Calibri"/>
              </a:rPr>
              <a:t>nspection =&gt; Leak </a:t>
            </a:r>
            <a:r>
              <a:rPr lang="en-GB" b="0" dirty="0">
                <a:latin typeface="Calibri"/>
                <a:cs typeface="Calibri"/>
              </a:rPr>
              <a:t>T</a:t>
            </a:r>
            <a:r>
              <a:rPr lang="en-GB" b="0" dirty="0" smtClean="0">
                <a:latin typeface="Calibri"/>
                <a:cs typeface="Calibri"/>
              </a:rPr>
              <a:t>est</a:t>
            </a:r>
            <a:endParaRPr lang="en-GB" b="0" dirty="0" smtClean="0">
              <a:latin typeface="Calibri"/>
              <a:cs typeface="Calibri"/>
            </a:endParaRP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endParaRPr lang="en-GB" b="0" dirty="0" smtClean="0">
              <a:latin typeface="Calibri"/>
              <a:cs typeface="Calibri"/>
            </a:endParaRPr>
          </a:p>
          <a:p>
            <a:pPr marL="285750" indent="-285750" algn="l">
              <a:spcBef>
                <a:spcPts val="600"/>
              </a:spcBef>
              <a:buFont typeface="Arial"/>
              <a:buChar char="•"/>
            </a:pPr>
            <a:endParaRPr lang="en-GB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906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-Design">
  <a:themeElements>
    <a:clrScheme name="1_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1589</Words>
  <Application>Microsoft Office PowerPoint</Application>
  <PresentationFormat>On-screen Show (4:3)</PresentationFormat>
  <Paragraphs>200</Paragraphs>
  <Slides>21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Wingdings</vt:lpstr>
      <vt:lpstr>1_Larissa-Design</vt:lpstr>
      <vt:lpstr>Larissa-Design</vt:lpstr>
      <vt:lpstr>PowerPoint Presentation</vt:lpstr>
      <vt:lpstr>PowerPoint Presentation</vt:lpstr>
      <vt:lpstr>PowerPoint Presentation</vt:lpstr>
      <vt:lpstr>PowerPoint Presentation</vt:lpstr>
      <vt:lpstr>Coupler specs: 1.5 GHz coupler</vt:lpstr>
      <vt:lpstr>Final Mechanical design</vt:lpstr>
      <vt:lpstr>Thermal analysis</vt:lpstr>
      <vt:lpstr>Coaxial dimension constraints</vt:lpstr>
      <vt:lpstr>Diagnostic prototype</vt:lpstr>
      <vt:lpstr>PowerPoint Presentation</vt:lpstr>
      <vt:lpstr>PowerPoint Presentation</vt:lpstr>
      <vt:lpstr>Drawings</vt:lpstr>
      <vt:lpstr>Project Status</vt:lpstr>
      <vt:lpstr>PowerPoint Presentation</vt:lpstr>
      <vt:lpstr>bERLinPro couplers Overview</vt:lpstr>
      <vt:lpstr>PowerPoint Presentation</vt:lpstr>
      <vt:lpstr>Production of cold part</vt:lpstr>
      <vt:lpstr>Production of the parts</vt:lpstr>
      <vt:lpstr>PowerPoint Presentation</vt:lpstr>
      <vt:lpstr>bERLinPro Horror stories</vt:lpstr>
      <vt:lpstr>Ceramic window</vt:lpstr>
    </vt:vector>
  </TitlesOfParts>
  <Company>Institut für Kernphysik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Andreas Jankowiak</dc:creator>
  <cp:lastModifiedBy>Sharples, Emmy</cp:lastModifiedBy>
  <cp:revision>1474</cp:revision>
  <cp:lastPrinted>2011-05-08T20:34:20Z</cp:lastPrinted>
  <dcterms:created xsi:type="dcterms:W3CDTF">2018-06-05T07:26:09Z</dcterms:created>
  <dcterms:modified xsi:type="dcterms:W3CDTF">2019-06-25T09:26:32Z</dcterms:modified>
</cp:coreProperties>
</file>