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4"/>
  </p:notesMasterIdLst>
  <p:sldIdLst>
    <p:sldId id="256" r:id="rId2"/>
    <p:sldId id="257" r:id="rId3"/>
    <p:sldId id="258" r:id="rId4"/>
    <p:sldId id="286" r:id="rId5"/>
    <p:sldId id="261" r:id="rId6"/>
    <p:sldId id="259" r:id="rId7"/>
    <p:sldId id="262" r:id="rId8"/>
    <p:sldId id="260" r:id="rId9"/>
    <p:sldId id="266" r:id="rId10"/>
    <p:sldId id="265" r:id="rId11"/>
    <p:sldId id="267" r:id="rId12"/>
    <p:sldId id="263" r:id="rId13"/>
    <p:sldId id="289" r:id="rId14"/>
    <p:sldId id="298" r:id="rId15"/>
    <p:sldId id="294" r:id="rId16"/>
    <p:sldId id="299" r:id="rId17"/>
    <p:sldId id="297" r:id="rId18"/>
    <p:sldId id="285" r:id="rId19"/>
    <p:sldId id="264" r:id="rId20"/>
    <p:sldId id="268" r:id="rId21"/>
    <p:sldId id="300" r:id="rId22"/>
    <p:sldId id="290" r:id="rId23"/>
    <p:sldId id="284" r:id="rId24"/>
    <p:sldId id="281" r:id="rId25"/>
    <p:sldId id="269" r:id="rId26"/>
    <p:sldId id="270" r:id="rId27"/>
    <p:sldId id="295" r:id="rId28"/>
    <p:sldId id="271" r:id="rId29"/>
    <p:sldId id="274" r:id="rId30"/>
    <p:sldId id="272" r:id="rId31"/>
    <p:sldId id="275" r:id="rId32"/>
    <p:sldId id="273" r:id="rId33"/>
    <p:sldId id="276" r:id="rId34"/>
    <p:sldId id="280" r:id="rId35"/>
    <p:sldId id="288" r:id="rId36"/>
    <p:sldId id="287" r:id="rId37"/>
    <p:sldId id="282" r:id="rId38"/>
    <p:sldId id="278" r:id="rId39"/>
    <p:sldId id="293" r:id="rId40"/>
    <p:sldId id="296" r:id="rId41"/>
    <p:sldId id="291" r:id="rId42"/>
    <p:sldId id="279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04282"/>
    <a:srgbClr val="0C377B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91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95E64-DA41-41AF-8499-F3566F1046F6}" type="datetimeFigureOut">
              <a:rPr lang="en-GB" smtClean="0"/>
              <a:t>24/06/2019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FBC-C85C-405F-AFD9-31C59C6836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87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 smtClean="0"/>
              <a:t>Drag </a:t>
            </a:r>
            <a:r>
              <a:rPr kumimoji="0" lang="fr-CH" dirty="0" err="1" smtClean="0"/>
              <a:t>picture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placeholder</a:t>
            </a:r>
            <a:r>
              <a:rPr kumimoji="0" lang="fr-CH" dirty="0" smtClean="0"/>
              <a:t> or click </a:t>
            </a:r>
            <a:r>
              <a:rPr kumimoji="0" lang="fr-CH" dirty="0" err="1" smtClean="0"/>
              <a:t>icon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JIRA Gantt-Chart Tutorial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tags" Target="../tags/tag76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slideLayout" Target="../slideLayouts/slideLayout1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ernforge.web.cern.ch/jira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ern.service-now.com/service-portal/article.do?n=KB0005975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forge.web.cern.ch/jira/notificationschemes/" TargetMode="External"/><Relationship Id="rId2" Type="http://schemas.openxmlformats.org/officeDocument/2006/relationships/hyperlink" Target="https://cernforge.web.cern.ch/jira/myprojects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/article.do?n=KB0001729" TargetMode="External"/><Relationship Id="rId2" Type="http://schemas.openxmlformats.org/officeDocument/2006/relationships/hyperlink" Target="https://cern.service-now.com/service-portal/article.do?n=KB0002999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forge.web.cern.ch/jira/permissionschemes/0/" TargetMode="External"/><Relationship Id="rId2" Type="http://schemas.openxmlformats.org/officeDocument/2006/relationships/hyperlink" Target="https://cernforge.web.cern.ch/jira/myprojects/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forge.web.cern.ch/jira/egroup/sync/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rssupport.atlassian.net/wiki/spaces/WGCE0909/pages/350290112/Information+on+analysis+tools+and+functions#Informationonanalysistoolsandfunctions-Viewingthecriticalpath" TargetMode="External"/><Relationship Id="rId2" Type="http://schemas.openxmlformats.org/officeDocument/2006/relationships/hyperlink" Target="https://rssupport.atlassian.net/wiki/spaces/WGCE0909/pages/350289943/Configuring+the+holiday+calenda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ssupport.atlassian.net/wiki/spaces/WGCE0909/overview" TargetMode="External"/><Relationship Id="rId5" Type="http://schemas.openxmlformats.org/officeDocument/2006/relationships/hyperlink" Target="https://rssupport.atlassian.net/wiki/spaces/WGCE0909/pages/350289989/Configuring+additional+columns" TargetMode="External"/><Relationship Id="rId4" Type="http://schemas.openxmlformats.org/officeDocument/2006/relationships/hyperlink" Target="https://rssupport.atlassian.net/wiki/spaces/WGCE0909/pages/350290112/Information+on+analysis+tools+and+functions#Informationonanalysistoolsandfunctions-Viewingtheprogress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it-dep-cda/jira-api-utils" TargetMode="External"/><Relationship Id="rId2" Type="http://schemas.openxmlformats.org/officeDocument/2006/relationships/hyperlink" Target="https://pypi.org/project/jira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cern.service-now.com/service-portal/article.do?n=KB0002188" TargetMode="Externa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discourse.web.cern.ch/c/pm-jira-gantt-chart" TargetMode="Externa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kUbKEaveXA" TargetMode="External"/><Relationship Id="rId2" Type="http://schemas.openxmlformats.org/officeDocument/2006/relationships/hyperlink" Target="https://cern.service-now.com/service-portal/article.do?n=KB0005904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ts.cern.ch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732" name="OTLSHAPE_M_04bb9861eb4a4f9ca0a64155804f743c_Connector1"/>
          <p:cNvCxnSpPr/>
          <p:nvPr>
            <p:custDataLst>
              <p:tags r:id="rId2"/>
            </p:custDataLst>
          </p:nvPr>
        </p:nvCxnSpPr>
        <p:spPr>
          <a:xfrm>
            <a:off x="3284029" y="1761107"/>
            <a:ext cx="15735" cy="946828"/>
          </a:xfrm>
          <a:prstGeom prst="line">
            <a:avLst/>
          </a:prstGeom>
          <a:ln w="7620" cap="flat" cmpd="sng" algn="ctr">
            <a:solidFill>
              <a:srgbClr val="1F497E">
                <a:alpha val="4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1" name="OTLSHAPE_M_a5bb4237ff0f41eb8aac6d08e9c314f9_Connector1"/>
          <p:cNvCxnSpPr/>
          <p:nvPr>
            <p:custDataLst>
              <p:tags r:id="rId3"/>
            </p:custDataLst>
          </p:nvPr>
        </p:nvCxnSpPr>
        <p:spPr>
          <a:xfrm>
            <a:off x="2382329" y="2259413"/>
            <a:ext cx="0" cy="448522"/>
          </a:xfrm>
          <a:prstGeom prst="line">
            <a:avLst/>
          </a:prstGeom>
          <a:ln w="7620" cap="flat" cmpd="sng" algn="ctr">
            <a:solidFill>
              <a:srgbClr val="1F497E">
                <a:alpha val="4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0" name="OTLSHAPE_M_fbca93c37eb04c9bbb5c0ff109521313_Connector1"/>
          <p:cNvCxnSpPr/>
          <p:nvPr>
            <p:custDataLst>
              <p:tags r:id="rId4"/>
            </p:custDataLst>
          </p:nvPr>
        </p:nvCxnSpPr>
        <p:spPr>
          <a:xfrm>
            <a:off x="1777203" y="1794170"/>
            <a:ext cx="0" cy="913765"/>
          </a:xfrm>
          <a:prstGeom prst="line">
            <a:avLst/>
          </a:prstGeom>
          <a:ln w="7620" cap="flat" cmpd="sng" algn="ctr">
            <a:solidFill>
              <a:srgbClr val="1F497E">
                <a:alpha val="4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1" name="OTLSHAPE_TB_00000000000000000000000000000000_LeftEndCaps" hidden="1"/>
          <p:cNvSpPr txBox="1"/>
          <p:nvPr>
            <p:custDataLst>
              <p:tags r:id="rId5"/>
            </p:custDataLst>
          </p:nvPr>
        </p:nvSpPr>
        <p:spPr>
          <a:xfrm>
            <a:off x="254000" y="3098969"/>
            <a:ext cx="46990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b="1" dirty="0" smtClean="0">
                <a:solidFill>
                  <a:srgbClr val="ED7D31"/>
                </a:solidFill>
                <a:latin typeface="Calibri" panose="020F0502020204030204" pitchFamily="34" charset="0"/>
              </a:rPr>
              <a:t>2018</a:t>
            </a:r>
            <a:endParaRPr lang="fr-FR" b="1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02" name="OTLSHAPE_TB_00000000000000000000000000000000_RightEndCaps"/>
          <p:cNvSpPr txBox="1"/>
          <p:nvPr>
            <p:custDataLst>
              <p:tags r:id="rId6"/>
            </p:custDataLst>
          </p:nvPr>
        </p:nvSpPr>
        <p:spPr>
          <a:xfrm>
            <a:off x="8426534" y="2758904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b="1" spc="-38" dirty="0" smtClean="0">
                <a:solidFill>
                  <a:srgbClr val="ED7D31"/>
                </a:solidFill>
                <a:latin typeface="Calibri" panose="020F0502020204030204" pitchFamily="34" charset="0"/>
              </a:rPr>
              <a:t>2019</a:t>
            </a:r>
            <a:endParaRPr lang="fr-FR" b="1" spc="-38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03" name="OTLSHAPE_TB_00000000000000000000000000000000_ScaleContainer"/>
          <p:cNvSpPr/>
          <p:nvPr>
            <p:custDataLst>
              <p:tags r:id="rId7"/>
            </p:custDataLst>
          </p:nvPr>
        </p:nvSpPr>
        <p:spPr>
          <a:xfrm>
            <a:off x="844465" y="2707935"/>
            <a:ext cx="7467600" cy="381000"/>
          </a:xfrm>
          <a:prstGeom prst="roundRect">
            <a:avLst>
              <a:gd name="adj" fmla="val 100000"/>
            </a:avLst>
          </a:prstGeom>
          <a:gradFill flip="none" rotWithShape="1">
            <a:gsLst>
              <a:gs pos="0">
                <a:srgbClr val="0055A0"/>
              </a:gs>
              <a:gs pos="0">
                <a:schemeClr val="dk1"/>
              </a:gs>
            </a:gsLst>
            <a:lin ang="5400000" scaled="1"/>
            <a:tileRect/>
          </a:grad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04" name="OTLSHAPE_TB_00000000000000000000000000000000_ElapsedTime" hidden="1"/>
          <p:cNvSpPr/>
          <p:nvPr>
            <p:custDataLst>
              <p:tags r:id="rId8"/>
            </p:custDataLst>
          </p:nvPr>
        </p:nvSpPr>
        <p:spPr>
          <a:xfrm>
            <a:off x="0" y="3429000"/>
            <a:ext cx="0" cy="0"/>
          </a:xfrm>
          <a:prstGeom prst="roundRect">
            <a:avLst>
              <a:gd name="adj" fmla="val 100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05" name="OTLSHAPE_TB_00000000000000000000000000000000_TodayMarkerShape"/>
          <p:cNvSpPr/>
          <p:nvPr>
            <p:custDataLst>
              <p:tags r:id="rId9"/>
            </p:custDataLst>
          </p:nvPr>
        </p:nvSpPr>
        <p:spPr>
          <a:xfrm>
            <a:off x="6127177" y="3088935"/>
            <a:ext cx="114300" cy="127000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06" name="OTLSHAPE_TB_00000000000000000000000000000000_TodayMarkerText"/>
          <p:cNvSpPr txBox="1"/>
          <p:nvPr>
            <p:custDataLst>
              <p:tags r:id="rId10"/>
            </p:custDataLst>
          </p:nvPr>
        </p:nvSpPr>
        <p:spPr>
          <a:xfrm>
            <a:off x="6042741" y="3209854"/>
            <a:ext cx="368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sz="1200" spc="-12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Today</a:t>
            </a:r>
            <a:endParaRPr lang="fr-FR" sz="1200" spc="-12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07" name="OTLSHAPE_TB_00000000000000000000000000000000_TimescaleInterval1"/>
          <p:cNvSpPr txBox="1"/>
          <p:nvPr>
            <p:custDataLst>
              <p:tags r:id="rId11"/>
            </p:custDataLst>
          </p:nvPr>
        </p:nvSpPr>
        <p:spPr>
          <a:xfrm>
            <a:off x="1073065" y="2805408"/>
            <a:ext cx="25577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8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Mar</a:t>
            </a:r>
            <a:endParaRPr lang="fr-FR" sz="1200" spc="-18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08" name="OTLSHAPE_TB_00000000000000000000000000000000_Separator1"/>
          <p:cNvCxnSpPr/>
          <p:nvPr>
            <p:custDataLst>
              <p:tags r:id="rId12"/>
            </p:custDataLst>
          </p:nvPr>
        </p:nvCxnSpPr>
        <p:spPr>
          <a:xfrm>
            <a:off x="1614691" y="2771435"/>
            <a:ext cx="0" cy="254000"/>
          </a:xfrm>
          <a:prstGeom prst="line">
            <a:avLst/>
          </a:prstGeom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9" name="OTLSHAPE_TB_00000000000000000000000000000000_TimescaleInterval2"/>
          <p:cNvSpPr txBox="1"/>
          <p:nvPr>
            <p:custDataLst>
              <p:tags r:id="rId13"/>
            </p:custDataLst>
          </p:nvPr>
        </p:nvSpPr>
        <p:spPr>
          <a:xfrm>
            <a:off x="1678191" y="2805408"/>
            <a:ext cx="21974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8" dirty="0" smtClean="0">
                <a:solidFill>
                  <a:srgbClr val="000000"/>
                </a:solidFill>
                <a:latin typeface="Calibri" panose="020F0502020204030204" pitchFamily="34" charset="0"/>
              </a:rPr>
              <a:t>Apr</a:t>
            </a:r>
            <a:endParaRPr lang="fr-FR" sz="1200" spc="-18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10" name="OTLSHAPE_TB_00000000000000000000000000000000_Separator2"/>
          <p:cNvCxnSpPr/>
          <p:nvPr>
            <p:custDataLst>
              <p:tags r:id="rId14"/>
            </p:custDataLst>
          </p:nvPr>
        </p:nvCxnSpPr>
        <p:spPr>
          <a:xfrm>
            <a:off x="2200297" y="2771435"/>
            <a:ext cx="0" cy="254000"/>
          </a:xfrm>
          <a:prstGeom prst="line">
            <a:avLst/>
          </a:prstGeom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1" name="OTLSHAPE_TB_00000000000000000000000000000000_TimescaleInterval3"/>
          <p:cNvSpPr txBox="1"/>
          <p:nvPr>
            <p:custDataLst>
              <p:tags r:id="rId15"/>
            </p:custDataLst>
          </p:nvPr>
        </p:nvSpPr>
        <p:spPr>
          <a:xfrm>
            <a:off x="2263797" y="2805408"/>
            <a:ext cx="26815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8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May</a:t>
            </a:r>
            <a:endParaRPr lang="fr-FR" sz="1200" spc="-18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12" name="OTLSHAPE_TB_00000000000000000000000000000000_Separator3"/>
          <p:cNvCxnSpPr/>
          <p:nvPr>
            <p:custDataLst>
              <p:tags r:id="rId16"/>
            </p:custDataLst>
          </p:nvPr>
        </p:nvCxnSpPr>
        <p:spPr>
          <a:xfrm>
            <a:off x="2805423" y="2771435"/>
            <a:ext cx="0" cy="254000"/>
          </a:xfrm>
          <a:prstGeom prst="line">
            <a:avLst/>
          </a:prstGeom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3" name="OTLSHAPE_TB_00000000000000000000000000000000_TimescaleInterval4"/>
          <p:cNvSpPr txBox="1"/>
          <p:nvPr>
            <p:custDataLst>
              <p:tags r:id="rId17"/>
            </p:custDataLst>
          </p:nvPr>
        </p:nvSpPr>
        <p:spPr>
          <a:xfrm>
            <a:off x="2868923" y="2805408"/>
            <a:ext cx="206916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8" dirty="0" smtClean="0">
                <a:solidFill>
                  <a:srgbClr val="000000"/>
                </a:solidFill>
                <a:latin typeface="Calibri" panose="020F0502020204030204" pitchFamily="34" charset="0"/>
              </a:rPr>
              <a:t>Jun</a:t>
            </a:r>
            <a:endParaRPr lang="fr-FR" sz="1200" spc="-18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14" name="OTLSHAPE_TB_00000000000000000000000000000000_Separator4"/>
          <p:cNvCxnSpPr/>
          <p:nvPr>
            <p:custDataLst>
              <p:tags r:id="rId18"/>
            </p:custDataLst>
          </p:nvPr>
        </p:nvCxnSpPr>
        <p:spPr>
          <a:xfrm>
            <a:off x="3391028" y="2771435"/>
            <a:ext cx="0" cy="254000"/>
          </a:xfrm>
          <a:prstGeom prst="line">
            <a:avLst/>
          </a:prstGeom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5" name="OTLSHAPE_TB_00000000000000000000000000000000_TimescaleInterval5"/>
          <p:cNvSpPr txBox="1"/>
          <p:nvPr>
            <p:custDataLst>
              <p:tags r:id="rId19"/>
            </p:custDataLst>
          </p:nvPr>
        </p:nvSpPr>
        <p:spPr>
          <a:xfrm>
            <a:off x="3454529" y="2805408"/>
            <a:ext cx="15818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0" dirty="0" smtClean="0">
                <a:solidFill>
                  <a:srgbClr val="000000"/>
                </a:solidFill>
                <a:latin typeface="Calibri" panose="020F0502020204030204" pitchFamily="34" charset="0"/>
              </a:rPr>
              <a:t>Jul</a:t>
            </a:r>
            <a:endParaRPr lang="fr-FR" sz="1200" spc="-2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16" name="OTLSHAPE_TB_00000000000000000000000000000000_Separator5"/>
          <p:cNvCxnSpPr/>
          <p:nvPr>
            <p:custDataLst>
              <p:tags r:id="rId20"/>
            </p:custDataLst>
          </p:nvPr>
        </p:nvCxnSpPr>
        <p:spPr>
          <a:xfrm>
            <a:off x="3996154" y="2771435"/>
            <a:ext cx="0" cy="254000"/>
          </a:xfrm>
          <a:prstGeom prst="line">
            <a:avLst/>
          </a:prstGeom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" name="OTLSHAPE_TB_00000000000000000000000000000000_TimescaleInterval6"/>
          <p:cNvSpPr txBox="1"/>
          <p:nvPr>
            <p:custDataLst>
              <p:tags r:id="rId21"/>
            </p:custDataLst>
          </p:nvPr>
        </p:nvSpPr>
        <p:spPr>
          <a:xfrm>
            <a:off x="4059655" y="2805408"/>
            <a:ext cx="2413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Aug</a:t>
            </a:r>
            <a:endParaRPr lang="fr-FR" sz="1200" spc="-2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18" name="OTLSHAPE_TB_00000000000000000000000000000000_Separator6"/>
          <p:cNvCxnSpPr/>
          <p:nvPr>
            <p:custDataLst>
              <p:tags r:id="rId22"/>
            </p:custDataLst>
          </p:nvPr>
        </p:nvCxnSpPr>
        <p:spPr>
          <a:xfrm>
            <a:off x="4601280" y="2771435"/>
            <a:ext cx="0" cy="254000"/>
          </a:xfrm>
          <a:prstGeom prst="line">
            <a:avLst/>
          </a:prstGeom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9" name="OTLSHAPE_TB_00000000000000000000000000000000_TimescaleInterval7"/>
          <p:cNvSpPr txBox="1"/>
          <p:nvPr>
            <p:custDataLst>
              <p:tags r:id="rId23"/>
            </p:custDataLst>
          </p:nvPr>
        </p:nvSpPr>
        <p:spPr>
          <a:xfrm>
            <a:off x="4664780" y="2805408"/>
            <a:ext cx="2286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8" dirty="0" smtClean="0">
                <a:solidFill>
                  <a:srgbClr val="000000"/>
                </a:solidFill>
                <a:latin typeface="Calibri" panose="020F0502020204030204" pitchFamily="34" charset="0"/>
              </a:rPr>
              <a:t>Sep</a:t>
            </a:r>
            <a:endParaRPr lang="fr-FR" sz="1200" spc="-18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20" name="OTLSHAPE_TB_00000000000000000000000000000000_Separator7"/>
          <p:cNvCxnSpPr/>
          <p:nvPr>
            <p:custDataLst>
              <p:tags r:id="rId24"/>
            </p:custDataLst>
          </p:nvPr>
        </p:nvCxnSpPr>
        <p:spPr>
          <a:xfrm>
            <a:off x="5186886" y="2771435"/>
            <a:ext cx="0" cy="254000"/>
          </a:xfrm>
          <a:prstGeom prst="line">
            <a:avLst/>
          </a:prstGeom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1" name="OTLSHAPE_TB_00000000000000000000000000000000_TimescaleInterval8"/>
          <p:cNvSpPr txBox="1"/>
          <p:nvPr>
            <p:custDataLst>
              <p:tags r:id="rId25"/>
            </p:custDataLst>
          </p:nvPr>
        </p:nvSpPr>
        <p:spPr>
          <a:xfrm>
            <a:off x="5250386" y="2805408"/>
            <a:ext cx="21114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2" dirty="0" smtClean="0">
                <a:solidFill>
                  <a:srgbClr val="000000"/>
                </a:solidFill>
                <a:latin typeface="Calibri" panose="020F0502020204030204" pitchFamily="34" charset="0"/>
              </a:rPr>
              <a:t>Oct</a:t>
            </a:r>
            <a:endParaRPr lang="fr-FR" sz="1200" spc="-22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22" name="OTLSHAPE_TB_00000000000000000000000000000000_Separator8"/>
          <p:cNvCxnSpPr/>
          <p:nvPr>
            <p:custDataLst>
              <p:tags r:id="rId26"/>
            </p:custDataLst>
          </p:nvPr>
        </p:nvCxnSpPr>
        <p:spPr>
          <a:xfrm>
            <a:off x="5792012" y="2771435"/>
            <a:ext cx="0" cy="254000"/>
          </a:xfrm>
          <a:prstGeom prst="line">
            <a:avLst/>
          </a:prstGeom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3" name="OTLSHAPE_TB_00000000000000000000000000000000_TimescaleInterval9"/>
          <p:cNvSpPr txBox="1"/>
          <p:nvPr>
            <p:custDataLst>
              <p:tags r:id="rId27"/>
            </p:custDataLst>
          </p:nvPr>
        </p:nvSpPr>
        <p:spPr>
          <a:xfrm>
            <a:off x="5855512" y="2805408"/>
            <a:ext cx="24397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Nov</a:t>
            </a:r>
            <a:endParaRPr lang="fr-FR" sz="1200" spc="-2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24" name="OTLSHAPE_TB_00000000000000000000000000000000_Separator9"/>
          <p:cNvCxnSpPr/>
          <p:nvPr>
            <p:custDataLst>
              <p:tags r:id="rId28"/>
            </p:custDataLst>
          </p:nvPr>
        </p:nvCxnSpPr>
        <p:spPr>
          <a:xfrm>
            <a:off x="6377618" y="2771435"/>
            <a:ext cx="0" cy="254000"/>
          </a:xfrm>
          <a:prstGeom prst="line">
            <a:avLst/>
          </a:prstGeom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5" name="OTLSHAPE_TB_00000000000000000000000000000000_TimescaleInterval10"/>
          <p:cNvSpPr txBox="1"/>
          <p:nvPr>
            <p:custDataLst>
              <p:tags r:id="rId29"/>
            </p:custDataLst>
          </p:nvPr>
        </p:nvSpPr>
        <p:spPr>
          <a:xfrm>
            <a:off x="6441118" y="2805408"/>
            <a:ext cx="231858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2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Dec</a:t>
            </a:r>
            <a:endParaRPr lang="fr-FR" sz="1200" spc="-22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26" name="OTLSHAPE_TB_00000000000000000000000000000000_Separator10"/>
          <p:cNvCxnSpPr/>
          <p:nvPr>
            <p:custDataLst>
              <p:tags r:id="rId30"/>
            </p:custDataLst>
          </p:nvPr>
        </p:nvCxnSpPr>
        <p:spPr>
          <a:xfrm>
            <a:off x="6982744" y="2771435"/>
            <a:ext cx="0" cy="254000"/>
          </a:xfrm>
          <a:prstGeom prst="line">
            <a:avLst/>
          </a:prstGeom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7" name="OTLSHAPE_TB_00000000000000000000000000000000_TimescaleInterval11"/>
          <p:cNvSpPr txBox="1"/>
          <p:nvPr>
            <p:custDataLst>
              <p:tags r:id="rId31"/>
            </p:custDataLst>
          </p:nvPr>
        </p:nvSpPr>
        <p:spPr>
          <a:xfrm>
            <a:off x="7046244" y="2805408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2019</a:t>
            </a:r>
            <a:endParaRPr lang="fr-FR" sz="1200" spc="-2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28" name="OTLSHAPE_TB_00000000000000000000000000000000_Separator11"/>
          <p:cNvCxnSpPr/>
          <p:nvPr>
            <p:custDataLst>
              <p:tags r:id="rId32"/>
            </p:custDataLst>
          </p:nvPr>
        </p:nvCxnSpPr>
        <p:spPr>
          <a:xfrm>
            <a:off x="7587869" y="2771435"/>
            <a:ext cx="0" cy="254000"/>
          </a:xfrm>
          <a:prstGeom prst="line">
            <a:avLst/>
          </a:prstGeom>
          <a:ln w="19050" cap="flat" cmpd="sng" algn="ctr">
            <a:solidFill>
              <a:srgbClr val="000000">
                <a:alpha val="29804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9" name="OTLSHAPE_TB_00000000000000000000000000000000_TimescaleInterval12"/>
          <p:cNvSpPr txBox="1"/>
          <p:nvPr>
            <p:custDataLst>
              <p:tags r:id="rId33"/>
            </p:custDataLst>
          </p:nvPr>
        </p:nvSpPr>
        <p:spPr>
          <a:xfrm>
            <a:off x="7651369" y="2805408"/>
            <a:ext cx="219227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8" dirty="0" smtClean="0">
                <a:solidFill>
                  <a:srgbClr val="000000"/>
                </a:solidFill>
                <a:latin typeface="Calibri" panose="020F0502020204030204" pitchFamily="34" charset="0"/>
              </a:rPr>
              <a:t>Feb</a:t>
            </a:r>
            <a:endParaRPr lang="fr-FR" sz="1200" spc="-18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33" name="OTLSHAPE_M_fbca93c37eb04c9bbb5c0ff109521313_Title"/>
          <p:cNvSpPr txBox="1"/>
          <p:nvPr>
            <p:custDataLst>
              <p:tags r:id="rId34"/>
            </p:custDataLst>
          </p:nvPr>
        </p:nvSpPr>
        <p:spPr>
          <a:xfrm>
            <a:off x="1999453" y="1675848"/>
            <a:ext cx="711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100" b="1" spc="-8" dirty="0" smtClean="0">
                <a:solidFill>
                  <a:srgbClr val="000000"/>
                </a:solidFill>
                <a:latin typeface="Calibri" panose="020F0502020204030204" pitchFamily="34" charset="0"/>
              </a:rPr>
              <a:t>Survey Start</a:t>
            </a:r>
            <a:endParaRPr lang="fr-FR" sz="1100" b="1" spc="-8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34" name="OTLSHAPE_M_fbca93c37eb04c9bbb5c0ff109521313_Date"/>
          <p:cNvSpPr txBox="1"/>
          <p:nvPr>
            <p:custDataLst>
              <p:tags r:id="rId35"/>
            </p:custDataLst>
          </p:nvPr>
        </p:nvSpPr>
        <p:spPr>
          <a:xfrm>
            <a:off x="1999453" y="1871767"/>
            <a:ext cx="495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4/9/2018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35" name="OTLSHAPE_M_fbca93c37eb04c9bbb5c0ff109521313_Shape"/>
          <p:cNvSpPr/>
          <p:nvPr>
            <p:custDataLst>
              <p:tags r:id="rId36"/>
            </p:custDataLst>
          </p:nvPr>
        </p:nvSpPr>
        <p:spPr>
          <a:xfrm rot="16200000">
            <a:off x="1802603" y="1794170"/>
            <a:ext cx="165100" cy="165100"/>
          </a:xfrm>
          <a:prstGeom prst="flowChartMerge">
            <a:avLst/>
          </a:prstGeom>
          <a:solidFill>
            <a:srgbClr val="FEBA0A"/>
          </a:solid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36" name="OTLSHAPE_M_a5bb4237ff0f41eb8aac6d08e9c314f9_Title"/>
          <p:cNvSpPr txBox="1"/>
          <p:nvPr>
            <p:custDataLst>
              <p:tags r:id="rId37"/>
            </p:custDataLst>
          </p:nvPr>
        </p:nvSpPr>
        <p:spPr>
          <a:xfrm>
            <a:off x="2604579" y="2141092"/>
            <a:ext cx="647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100" b="1" spc="-6" dirty="0" smtClean="0">
                <a:solidFill>
                  <a:srgbClr val="000000"/>
                </a:solidFill>
                <a:latin typeface="Calibri" panose="020F0502020204030204" pitchFamily="34" charset="0"/>
              </a:rPr>
              <a:t>Survey End</a:t>
            </a:r>
            <a:endParaRPr lang="fr-FR" sz="1100" b="1" spc="-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37" name="OTLSHAPE_M_a5bb4237ff0f41eb8aac6d08e9c314f9_Date"/>
          <p:cNvSpPr txBox="1"/>
          <p:nvPr>
            <p:custDataLst>
              <p:tags r:id="rId38"/>
            </p:custDataLst>
          </p:nvPr>
        </p:nvSpPr>
        <p:spPr>
          <a:xfrm>
            <a:off x="2604579" y="2337010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5/10/2018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38" name="OTLSHAPE_M_a5bb4237ff0f41eb8aac6d08e9c314f9_Shape"/>
          <p:cNvSpPr/>
          <p:nvPr>
            <p:custDataLst>
              <p:tags r:id="rId39"/>
            </p:custDataLst>
          </p:nvPr>
        </p:nvSpPr>
        <p:spPr>
          <a:xfrm rot="16200000">
            <a:off x="2407729" y="2259413"/>
            <a:ext cx="165100" cy="165100"/>
          </a:xfrm>
          <a:prstGeom prst="flowChartMerge">
            <a:avLst/>
          </a:prstGeom>
          <a:solidFill>
            <a:srgbClr val="FEBA0A"/>
          </a:solid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39" name="OTLSHAPE_M_04bb9861eb4a4f9ca0a64155804f743c_Title"/>
          <p:cNvSpPr txBox="1"/>
          <p:nvPr>
            <p:custDataLst>
              <p:tags r:id="rId40"/>
            </p:custDataLst>
          </p:nvPr>
        </p:nvSpPr>
        <p:spPr>
          <a:xfrm>
            <a:off x="3522014" y="1641663"/>
            <a:ext cx="812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100" b="1" spc="-12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Tool Selection</a:t>
            </a:r>
            <a:endParaRPr lang="fr-FR" sz="1100" b="1" spc="-12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40" name="OTLSHAPE_M_04bb9861eb4a4f9ca0a64155804f743c_Date"/>
          <p:cNvSpPr txBox="1"/>
          <p:nvPr>
            <p:custDataLst>
              <p:tags r:id="rId41"/>
            </p:custDataLst>
          </p:nvPr>
        </p:nvSpPr>
        <p:spPr>
          <a:xfrm>
            <a:off x="3522014" y="1822256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6/25/2018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41" name="OTLSHAPE_M_04bb9861eb4a4f9ca0a64155804f743c_Shape"/>
          <p:cNvSpPr/>
          <p:nvPr>
            <p:custDataLst>
              <p:tags r:id="rId42"/>
            </p:custDataLst>
          </p:nvPr>
        </p:nvSpPr>
        <p:spPr>
          <a:xfrm rot="16200000">
            <a:off x="3325164" y="1754031"/>
            <a:ext cx="165100" cy="165100"/>
          </a:xfrm>
          <a:prstGeom prst="flowChartMerge">
            <a:avLst/>
          </a:prstGeom>
          <a:solidFill>
            <a:srgbClr val="1AAA42"/>
          </a:solid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42" name="OTLSHAPE_T_a3eac3ad5a9741e19ed00d55996cdf8f_Shape"/>
          <p:cNvSpPr/>
          <p:nvPr>
            <p:custDataLst>
              <p:tags r:id="rId43"/>
            </p:custDataLst>
          </p:nvPr>
        </p:nvSpPr>
        <p:spPr>
          <a:xfrm>
            <a:off x="1009565" y="3605190"/>
            <a:ext cx="2679700" cy="203200"/>
          </a:xfrm>
          <a:prstGeom prst="roundRect">
            <a:avLst>
              <a:gd name="adj" fmla="val 100000"/>
            </a:avLst>
          </a:prstGeom>
          <a:solidFill>
            <a:srgbClr val="1AAA42"/>
          </a:solid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43" name="OTLSHAPE_T_a3eac3ad5a9741e19ed00d55996cdf8f_ShapePercentage" hidden="1"/>
          <p:cNvSpPr/>
          <p:nvPr>
            <p:custDataLst>
              <p:tags r:id="rId44"/>
            </p:custDataLst>
          </p:nvPr>
        </p:nvSpPr>
        <p:spPr>
          <a:xfrm>
            <a:off x="1009565" y="3945255"/>
            <a:ext cx="0" cy="0"/>
          </a:xfrm>
          <a:prstGeom prst="roundRect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44" name="OTLSHAPE_T_a3eac3ad5a9741e19ed00d55996cdf8f_Duration" hidden="1"/>
          <p:cNvSpPr txBox="1"/>
          <p:nvPr>
            <p:custDataLst>
              <p:tags r:id="rId45"/>
            </p:custDataLst>
          </p:nvPr>
        </p:nvSpPr>
        <p:spPr>
          <a:xfrm>
            <a:off x="0" y="3945255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dirty="0" smtClean="0">
                <a:solidFill>
                  <a:srgbClr val="ED7D31"/>
                </a:solidFill>
                <a:latin typeface="Calibri" panose="020F0502020204030204" pitchFamily="34" charset="0"/>
              </a:rPr>
              <a:t>137 days</a:t>
            </a:r>
            <a:endParaRPr lang="fr-FR" sz="1000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45" name="OTLSHAPE_T_a3eac3ad5a9741e19ed00d55996cdf8f_TextPercentage" hidden="1"/>
          <p:cNvSpPr txBox="1"/>
          <p:nvPr>
            <p:custDataLst>
              <p:tags r:id="rId46"/>
            </p:custDataLst>
          </p:nvPr>
        </p:nvSpPr>
        <p:spPr>
          <a:xfrm>
            <a:off x="0" y="41002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46" name="OTLSHAPE_T_a3eac3ad5a9741e19ed00d55996cdf8f_JoinedDate" hidden="1"/>
          <p:cNvSpPr txBox="1"/>
          <p:nvPr>
            <p:custDataLst>
              <p:tags r:id="rId47"/>
            </p:custDataLst>
          </p:nvPr>
        </p:nvSpPr>
        <p:spPr>
          <a:xfrm>
            <a:off x="0" y="41002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47" name="OTLSHAPE_T_a3eac3ad5a9741e19ed00d55996cdf8f_StartDate"/>
          <p:cNvSpPr txBox="1"/>
          <p:nvPr>
            <p:custDataLst>
              <p:tags r:id="rId48"/>
            </p:custDataLst>
          </p:nvPr>
        </p:nvSpPr>
        <p:spPr>
          <a:xfrm>
            <a:off x="474303" y="3629278"/>
            <a:ext cx="495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3/1/2018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48" name="OTLSHAPE_T_a3eac3ad5a9741e19ed00d55996cdf8f_EndDate"/>
          <p:cNvSpPr txBox="1"/>
          <p:nvPr>
            <p:custDataLst>
              <p:tags r:id="rId49"/>
            </p:custDataLst>
          </p:nvPr>
        </p:nvSpPr>
        <p:spPr>
          <a:xfrm>
            <a:off x="3734618" y="3629278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7/15/2018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49" name="OTLSHAPE_T_a3eac3ad5a9741e19ed00d55996cdf8f_Title"/>
          <p:cNvSpPr txBox="1"/>
          <p:nvPr>
            <p:custDataLst>
              <p:tags r:id="rId50"/>
            </p:custDataLst>
          </p:nvPr>
        </p:nvSpPr>
        <p:spPr>
          <a:xfrm>
            <a:off x="1936503" y="3621531"/>
            <a:ext cx="825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100" b="1" spc="-16" dirty="0" smtClean="0">
                <a:solidFill>
                  <a:srgbClr val="000000"/>
                </a:solidFill>
                <a:latin typeface="Calibri" panose="020F0502020204030204" pitchFamily="34" charset="0"/>
              </a:rPr>
              <a:t>Evaluate Tools</a:t>
            </a:r>
            <a:endParaRPr lang="fr-FR" sz="1100" b="1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50" name="OTLSHAPE_T_aee00047aaa74eda8769d59ce8c09a89_Shape"/>
          <p:cNvSpPr/>
          <p:nvPr>
            <p:custDataLst>
              <p:tags r:id="rId51"/>
            </p:custDataLst>
          </p:nvPr>
        </p:nvSpPr>
        <p:spPr>
          <a:xfrm>
            <a:off x="1009565" y="3871890"/>
            <a:ext cx="1485900" cy="203200"/>
          </a:xfrm>
          <a:prstGeom prst="roundRect">
            <a:avLst>
              <a:gd name="adj" fmla="val 100000"/>
            </a:avLst>
          </a:prstGeom>
          <a:solidFill>
            <a:srgbClr val="FEBA0A"/>
          </a:solid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51" name="OTLSHAPE_T_aee00047aaa74eda8769d59ce8c09a89_ShapePercentage" hidden="1"/>
          <p:cNvSpPr/>
          <p:nvPr>
            <p:custDataLst>
              <p:tags r:id="rId52"/>
            </p:custDataLst>
          </p:nvPr>
        </p:nvSpPr>
        <p:spPr>
          <a:xfrm>
            <a:off x="1009565" y="4211955"/>
            <a:ext cx="0" cy="0"/>
          </a:xfrm>
          <a:prstGeom prst="roundRect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52" name="OTLSHAPE_T_aee00047aaa74eda8769d59ce8c09a89_Duration" hidden="1"/>
          <p:cNvSpPr txBox="1"/>
          <p:nvPr>
            <p:custDataLst>
              <p:tags r:id="rId53"/>
            </p:custDataLst>
          </p:nvPr>
        </p:nvSpPr>
        <p:spPr>
          <a:xfrm>
            <a:off x="0" y="4211955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dirty="0" smtClean="0">
                <a:solidFill>
                  <a:srgbClr val="ED7D31"/>
                </a:solidFill>
                <a:latin typeface="Calibri" panose="020F0502020204030204" pitchFamily="34" charset="0"/>
              </a:rPr>
              <a:t>76 days</a:t>
            </a:r>
            <a:endParaRPr lang="fr-FR" sz="1000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53" name="OTLSHAPE_T_aee00047aaa74eda8769d59ce8c09a89_TextPercentage" hidden="1"/>
          <p:cNvSpPr txBox="1"/>
          <p:nvPr>
            <p:custDataLst>
              <p:tags r:id="rId54"/>
            </p:custDataLst>
          </p:nvPr>
        </p:nvSpPr>
        <p:spPr>
          <a:xfrm>
            <a:off x="0" y="43669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54" name="OTLSHAPE_T_aee00047aaa74eda8769d59ce8c09a89_JoinedDate" hidden="1"/>
          <p:cNvSpPr txBox="1"/>
          <p:nvPr>
            <p:custDataLst>
              <p:tags r:id="rId55"/>
            </p:custDataLst>
          </p:nvPr>
        </p:nvSpPr>
        <p:spPr>
          <a:xfrm>
            <a:off x="0" y="43669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55" name="OTLSHAPE_T_aee00047aaa74eda8769d59ce8c09a89_StartDate"/>
          <p:cNvSpPr txBox="1"/>
          <p:nvPr>
            <p:custDataLst>
              <p:tags r:id="rId56"/>
            </p:custDataLst>
          </p:nvPr>
        </p:nvSpPr>
        <p:spPr>
          <a:xfrm>
            <a:off x="474303" y="3895978"/>
            <a:ext cx="495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3/1/2018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56" name="OTLSHAPE_T_aee00047aaa74eda8769d59ce8c09a89_EndDate"/>
          <p:cNvSpPr txBox="1"/>
          <p:nvPr>
            <p:custDataLst>
              <p:tags r:id="rId57"/>
            </p:custDataLst>
          </p:nvPr>
        </p:nvSpPr>
        <p:spPr>
          <a:xfrm>
            <a:off x="2543886" y="3895978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5/15/2018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57" name="OTLSHAPE_T_aee00047aaa74eda8769d59ce8c09a89_Title"/>
          <p:cNvSpPr txBox="1"/>
          <p:nvPr>
            <p:custDataLst>
              <p:tags r:id="rId58"/>
            </p:custDataLst>
          </p:nvPr>
        </p:nvSpPr>
        <p:spPr>
          <a:xfrm>
            <a:off x="1555365" y="3888231"/>
            <a:ext cx="393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100" b="1" spc="-1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Survey</a:t>
            </a:r>
            <a:endParaRPr lang="fr-FR" sz="1100" b="1" spc="-1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58" name="OTLSHAPE_T_0e87cc48e3b44bbaa5af4e09cde028d3_Shape"/>
          <p:cNvSpPr/>
          <p:nvPr>
            <p:custDataLst>
              <p:tags r:id="rId59"/>
            </p:custDataLst>
          </p:nvPr>
        </p:nvSpPr>
        <p:spPr>
          <a:xfrm>
            <a:off x="3293428" y="4138590"/>
            <a:ext cx="1905000" cy="203200"/>
          </a:xfrm>
          <a:prstGeom prst="roundRect">
            <a:avLst>
              <a:gd name="adj" fmla="val 100000"/>
            </a:avLst>
          </a:prstGeom>
          <a:solidFill>
            <a:srgbClr val="02B2EE"/>
          </a:solid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59" name="OTLSHAPE_T_0e87cc48e3b44bbaa5af4e09cde028d3_ShapePercentage" hidden="1"/>
          <p:cNvSpPr/>
          <p:nvPr>
            <p:custDataLst>
              <p:tags r:id="rId60"/>
            </p:custDataLst>
          </p:nvPr>
        </p:nvSpPr>
        <p:spPr>
          <a:xfrm>
            <a:off x="3293428" y="4478655"/>
            <a:ext cx="0" cy="0"/>
          </a:xfrm>
          <a:prstGeom prst="roundRect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60" name="OTLSHAPE_T_0e87cc48e3b44bbaa5af4e09cde028d3_Duration" hidden="1"/>
          <p:cNvSpPr txBox="1"/>
          <p:nvPr>
            <p:custDataLst>
              <p:tags r:id="rId61"/>
            </p:custDataLst>
          </p:nvPr>
        </p:nvSpPr>
        <p:spPr>
          <a:xfrm>
            <a:off x="0" y="4478655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dirty="0" smtClean="0">
                <a:solidFill>
                  <a:srgbClr val="ED7D31"/>
                </a:solidFill>
                <a:latin typeface="Calibri" panose="020F0502020204030204" pitchFamily="34" charset="0"/>
              </a:rPr>
              <a:t>97 days</a:t>
            </a:r>
            <a:endParaRPr lang="fr-FR" sz="1000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61" name="OTLSHAPE_T_0e87cc48e3b44bbaa5af4e09cde028d3_TextPercentage" hidden="1"/>
          <p:cNvSpPr txBox="1"/>
          <p:nvPr>
            <p:custDataLst>
              <p:tags r:id="rId62"/>
            </p:custDataLst>
          </p:nvPr>
        </p:nvSpPr>
        <p:spPr>
          <a:xfrm>
            <a:off x="0" y="46336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62" name="OTLSHAPE_T_0e87cc48e3b44bbaa5af4e09cde028d3_JoinedDate" hidden="1"/>
          <p:cNvSpPr txBox="1"/>
          <p:nvPr>
            <p:custDataLst>
              <p:tags r:id="rId63"/>
            </p:custDataLst>
          </p:nvPr>
        </p:nvSpPr>
        <p:spPr>
          <a:xfrm>
            <a:off x="0" y="46336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63" name="OTLSHAPE_T_0e87cc48e3b44bbaa5af4e09cde028d3_StartDate"/>
          <p:cNvSpPr txBox="1"/>
          <p:nvPr>
            <p:custDataLst>
              <p:tags r:id="rId64"/>
            </p:custDataLst>
          </p:nvPr>
        </p:nvSpPr>
        <p:spPr>
          <a:xfrm>
            <a:off x="2693776" y="4162678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6/26/2018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64" name="OTLSHAPE_T_0e87cc48e3b44bbaa5af4e09cde028d3_EndDate"/>
          <p:cNvSpPr txBox="1"/>
          <p:nvPr>
            <p:custDataLst>
              <p:tags r:id="rId65"/>
            </p:custDataLst>
          </p:nvPr>
        </p:nvSpPr>
        <p:spPr>
          <a:xfrm>
            <a:off x="5237673" y="4162678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9/30/2018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65" name="OTLSHAPE_T_0e87cc48e3b44bbaa5af4e09cde028d3_Title"/>
          <p:cNvSpPr txBox="1"/>
          <p:nvPr>
            <p:custDataLst>
              <p:tags r:id="rId66"/>
            </p:custDataLst>
          </p:nvPr>
        </p:nvSpPr>
        <p:spPr>
          <a:xfrm>
            <a:off x="3810107" y="4154931"/>
            <a:ext cx="863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100" b="1" spc="-16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Tool Validation</a:t>
            </a:r>
            <a:endParaRPr lang="fr-FR" sz="1100" b="1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66" name="OTLSHAPE_T_63e1ae2e3d5c42a5828190d11a5179f8_Shape"/>
          <p:cNvSpPr/>
          <p:nvPr>
            <p:custDataLst>
              <p:tags r:id="rId67"/>
            </p:custDataLst>
          </p:nvPr>
        </p:nvSpPr>
        <p:spPr>
          <a:xfrm>
            <a:off x="4874563" y="4405290"/>
            <a:ext cx="1803400" cy="203200"/>
          </a:xfrm>
          <a:prstGeom prst="roundRect">
            <a:avLst>
              <a:gd name="adj" fmla="val 100000"/>
            </a:avLst>
          </a:prstGeom>
          <a:solidFill>
            <a:srgbClr val="6F3198"/>
          </a:solid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67" name="OTLSHAPE_T_63e1ae2e3d5c42a5828190d11a5179f8_ShapePercentage" hidden="1"/>
          <p:cNvSpPr/>
          <p:nvPr>
            <p:custDataLst>
              <p:tags r:id="rId68"/>
            </p:custDataLst>
          </p:nvPr>
        </p:nvSpPr>
        <p:spPr>
          <a:xfrm>
            <a:off x="4874563" y="4745355"/>
            <a:ext cx="0" cy="0"/>
          </a:xfrm>
          <a:prstGeom prst="roundRect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68" name="OTLSHAPE_T_63e1ae2e3d5c42a5828190d11a5179f8_Duration" hidden="1"/>
          <p:cNvSpPr txBox="1"/>
          <p:nvPr>
            <p:custDataLst>
              <p:tags r:id="rId69"/>
            </p:custDataLst>
          </p:nvPr>
        </p:nvSpPr>
        <p:spPr>
          <a:xfrm>
            <a:off x="0" y="4745355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dirty="0" smtClean="0">
                <a:solidFill>
                  <a:srgbClr val="ED7D31"/>
                </a:solidFill>
                <a:latin typeface="Calibri" panose="020F0502020204030204" pitchFamily="34" charset="0"/>
              </a:rPr>
              <a:t>92 days</a:t>
            </a:r>
            <a:endParaRPr lang="fr-FR" sz="1000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69" name="OTLSHAPE_T_63e1ae2e3d5c42a5828190d11a5179f8_TextPercentage" hidden="1"/>
          <p:cNvSpPr txBox="1"/>
          <p:nvPr>
            <p:custDataLst>
              <p:tags r:id="rId70"/>
            </p:custDataLst>
          </p:nvPr>
        </p:nvSpPr>
        <p:spPr>
          <a:xfrm>
            <a:off x="0" y="49003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70" name="OTLSHAPE_T_63e1ae2e3d5c42a5828190d11a5179f8_JoinedDate" hidden="1"/>
          <p:cNvSpPr txBox="1"/>
          <p:nvPr>
            <p:custDataLst>
              <p:tags r:id="rId71"/>
            </p:custDataLst>
          </p:nvPr>
        </p:nvSpPr>
        <p:spPr>
          <a:xfrm>
            <a:off x="0" y="49003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71" name="OTLSHAPE_T_63e1ae2e3d5c42a5828190d11a5179f8_StartDate"/>
          <p:cNvSpPr txBox="1"/>
          <p:nvPr>
            <p:custDataLst>
              <p:tags r:id="rId72"/>
            </p:custDataLst>
          </p:nvPr>
        </p:nvSpPr>
        <p:spPr>
          <a:xfrm>
            <a:off x="4274912" y="4429378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9/15/2018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72" name="OTLSHAPE_T_63e1ae2e3d5c42a5828190d11a5179f8_EndDate"/>
          <p:cNvSpPr txBox="1"/>
          <p:nvPr>
            <p:custDataLst>
              <p:tags r:id="rId73"/>
            </p:custDataLst>
          </p:nvPr>
        </p:nvSpPr>
        <p:spPr>
          <a:xfrm>
            <a:off x="6721207" y="4429378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12/15/2018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73" name="OTLSHAPE_T_63e1ae2e3d5c42a5828190d11a5179f8_Title"/>
          <p:cNvSpPr txBox="1"/>
          <p:nvPr>
            <p:custDataLst>
              <p:tags r:id="rId74"/>
            </p:custDataLst>
          </p:nvPr>
        </p:nvSpPr>
        <p:spPr>
          <a:xfrm>
            <a:off x="5541303" y="4421631"/>
            <a:ext cx="469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100" b="1" spc="-16" dirty="0" smtClean="0">
                <a:solidFill>
                  <a:srgbClr val="000000"/>
                </a:solidFill>
                <a:latin typeface="Calibri" panose="020F0502020204030204" pitchFamily="34" charset="0"/>
              </a:rPr>
              <a:t>Training</a:t>
            </a:r>
            <a:endParaRPr lang="fr-FR" sz="1100" b="1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74" name="OTLSHAPE_T_cc5098f9c8ed4e13af3f8b68d303e604_Shape"/>
          <p:cNvSpPr/>
          <p:nvPr>
            <p:custDataLst>
              <p:tags r:id="rId75"/>
            </p:custDataLst>
          </p:nvPr>
        </p:nvSpPr>
        <p:spPr>
          <a:xfrm>
            <a:off x="5460169" y="4671990"/>
            <a:ext cx="2679700" cy="203200"/>
          </a:xfrm>
          <a:prstGeom prst="roundRect">
            <a:avLst>
              <a:gd name="adj" fmla="val 100000"/>
            </a:avLst>
          </a:prstGeom>
          <a:solidFill>
            <a:srgbClr val="FFF525"/>
          </a:solidFill>
          <a:ln w="9525" cap="flat" cmpd="sng" algn="ctr">
            <a:noFill/>
            <a:prstDash val="solid"/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60000"/>
                    <a:satMod val="300000"/>
                  </a:schemeClr>
                </a:solidFill>
                <a:prstDash val="solid"/>
              </a14:hiddenLine>
            </a:ext>
            <a:ext uri="{AF507438-7753-43E0-B8FC-AC1667EBCBE1}">
              <a14:hiddenEffects xmlns:a14="http://schemas.microsoft.com/office/drawing/2010/main">
                <a:effectLst>
                  <a:glow rad="700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  <a:outerShdw>
                    <a:scrgbClr r="0" g="0" b="0">
                      <a:alpha val="50000"/>
                    </a:sc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75" name="OTLSHAPE_T_cc5098f9c8ed4e13af3f8b68d303e604_ShapePercentage" hidden="1"/>
          <p:cNvSpPr/>
          <p:nvPr>
            <p:custDataLst>
              <p:tags r:id="rId76"/>
            </p:custDataLst>
          </p:nvPr>
        </p:nvSpPr>
        <p:spPr>
          <a:xfrm>
            <a:off x="5460169" y="5012055"/>
            <a:ext cx="0" cy="0"/>
          </a:xfrm>
          <a:prstGeom prst="roundRect">
            <a:avLst>
              <a:gd name="adj" fmla="val 10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76" name="OTLSHAPE_T_cc5098f9c8ed4e13af3f8b68d303e604_Duration" hidden="1"/>
          <p:cNvSpPr txBox="1"/>
          <p:nvPr>
            <p:custDataLst>
              <p:tags r:id="rId77"/>
            </p:custDataLst>
          </p:nvPr>
        </p:nvSpPr>
        <p:spPr>
          <a:xfrm>
            <a:off x="0" y="5012055"/>
            <a:ext cx="457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dirty="0" smtClean="0">
                <a:solidFill>
                  <a:srgbClr val="ED7D31"/>
                </a:solidFill>
                <a:latin typeface="Calibri" panose="020F0502020204030204" pitchFamily="34" charset="0"/>
              </a:rPr>
              <a:t>137 days</a:t>
            </a:r>
            <a:endParaRPr lang="fr-FR" sz="1000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77" name="OTLSHAPE_T_cc5098f9c8ed4e13af3f8b68d303e604_TextPercentage" hidden="1"/>
          <p:cNvSpPr txBox="1"/>
          <p:nvPr>
            <p:custDataLst>
              <p:tags r:id="rId78"/>
            </p:custDataLst>
          </p:nvPr>
        </p:nvSpPr>
        <p:spPr>
          <a:xfrm>
            <a:off x="0" y="51670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ED7D31"/>
              </a:solidFill>
              <a:latin typeface="Calibri" panose="020F0502020204030204" pitchFamily="34" charset="0"/>
            </a:endParaRPr>
          </a:p>
        </p:txBody>
      </p:sp>
      <p:sp>
        <p:nvSpPr>
          <p:cNvPr id="778" name="OTLSHAPE_T_cc5098f9c8ed4e13af3f8b68d303e604_JoinedDate" hidden="1"/>
          <p:cNvSpPr txBox="1"/>
          <p:nvPr>
            <p:custDataLst>
              <p:tags r:id="rId79"/>
            </p:custDataLst>
          </p:nvPr>
        </p:nvSpPr>
        <p:spPr>
          <a:xfrm>
            <a:off x="0" y="5167080"/>
            <a:ext cx="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79" name="OTLSHAPE_T_cc5098f9c8ed4e13af3f8b68d303e604_StartDate"/>
          <p:cNvSpPr txBox="1"/>
          <p:nvPr>
            <p:custDataLst>
              <p:tags r:id="rId80"/>
            </p:custDataLst>
          </p:nvPr>
        </p:nvSpPr>
        <p:spPr>
          <a:xfrm>
            <a:off x="4796128" y="4696078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10/15/2018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80" name="OTLSHAPE_T_cc5098f9c8ed4e13af3f8b68d303e604_EndDate"/>
          <p:cNvSpPr txBox="1"/>
          <p:nvPr>
            <p:custDataLst>
              <p:tags r:id="rId81"/>
            </p:custDataLst>
          </p:nvPr>
        </p:nvSpPr>
        <p:spPr>
          <a:xfrm>
            <a:off x="8185221" y="4696078"/>
            <a:ext cx="558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000" spc="-8" dirty="0" smtClean="0">
                <a:solidFill>
                  <a:srgbClr val="44546A"/>
                </a:solidFill>
                <a:latin typeface="Calibri" panose="020F0502020204030204" pitchFamily="34" charset="0"/>
              </a:rPr>
              <a:t>2/28/2019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81" name="OTLSHAPE_T_cc5098f9c8ed4e13af3f8b68d303e604_Title"/>
          <p:cNvSpPr txBox="1"/>
          <p:nvPr>
            <p:custDataLst>
              <p:tags r:id="rId82"/>
            </p:custDataLst>
          </p:nvPr>
        </p:nvSpPr>
        <p:spPr>
          <a:xfrm>
            <a:off x="6512921" y="4688331"/>
            <a:ext cx="571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100" b="1" spc="-1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Migration</a:t>
            </a:r>
            <a:endParaRPr lang="fr-FR" sz="1100" b="1" spc="-1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85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Project Master Schedule</a:t>
            </a:r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8491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Master Schedule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Starting point before defining the coordination schedule (Gantt Chart)</a:t>
            </a:r>
          </a:p>
          <a:p>
            <a:r>
              <a:rPr lang="en-GB" dirty="0" smtClean="0"/>
              <a:t>The master schedule is a summary</a:t>
            </a:r>
          </a:p>
          <a:p>
            <a:r>
              <a:rPr lang="en-GB" dirty="0" smtClean="0"/>
              <a:t>It should be intuitive</a:t>
            </a:r>
          </a:p>
          <a:p>
            <a:r>
              <a:rPr lang="en-GB" dirty="0" smtClean="0"/>
              <a:t>It should contain the whole project overview</a:t>
            </a:r>
          </a:p>
          <a:p>
            <a:r>
              <a:rPr lang="en-GB" dirty="0" smtClean="0"/>
              <a:t>Starting from the main phases of the master schedule, the remaining tasks can be defined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24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WBS Gantt-Chart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9513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Create</a:t>
            </a:r>
            <a:r>
              <a:rPr lang="fr-FR" dirty="0" smtClean="0"/>
              <a:t> a JIRA </a:t>
            </a:r>
            <a:br>
              <a:rPr lang="fr-FR" dirty="0" smtClean="0"/>
            </a:br>
            <a:r>
              <a:rPr lang="fr-FR" dirty="0" smtClean="0"/>
              <a:t>Project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4946073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fr-FR" sz="2400" dirty="0">
                <a:hlinkClick r:id="rId2"/>
              </a:rPr>
              <a:t>https://</a:t>
            </a:r>
            <a:r>
              <a:rPr lang="fr-FR" sz="2400" dirty="0" smtClean="0">
                <a:hlinkClick r:id="rId2"/>
              </a:rPr>
              <a:t>cernforge.web.cern.ch/jira</a:t>
            </a:r>
            <a:endParaRPr lang="fr-FR" sz="2400" dirty="0" smtClean="0"/>
          </a:p>
          <a:p>
            <a:pPr marL="36576" indent="0">
              <a:buNone/>
            </a:pPr>
            <a:endParaRPr lang="fr-FR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66" y="1856736"/>
            <a:ext cx="1553198" cy="43445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2860" y="0"/>
            <a:ext cx="3441140" cy="62012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82379" y="5220119"/>
            <a:ext cx="1695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Select </a:t>
            </a:r>
            <a:r>
              <a:rPr lang="en-GB" sz="1600" i="1" dirty="0" smtClean="0"/>
              <a:t>Advanced</a:t>
            </a:r>
            <a:r>
              <a:rPr lang="en-GB" sz="1600" dirty="0" smtClean="0"/>
              <a:t> to see all the options</a:t>
            </a:r>
            <a:endParaRPr lang="en-GB" sz="1600" dirty="0"/>
          </a:p>
        </p:txBody>
      </p:sp>
      <p:sp>
        <p:nvSpPr>
          <p:cNvPr id="13" name="Down Arrow 12"/>
          <p:cNvSpPr/>
          <p:nvPr/>
        </p:nvSpPr>
        <p:spPr>
          <a:xfrm rot="16200000">
            <a:off x="5678340" y="5635617"/>
            <a:ext cx="506329" cy="4154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699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Template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385" y="1325606"/>
            <a:ext cx="4031673" cy="44018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Projects should be created with:</a:t>
            </a:r>
          </a:p>
          <a:p>
            <a:pPr lvl="1"/>
            <a:r>
              <a:rPr lang="en-GB" u="sng" dirty="0" smtClean="0"/>
              <a:t>Project Management template</a:t>
            </a:r>
          </a:p>
          <a:p>
            <a:r>
              <a:rPr lang="en-GB" dirty="0" smtClean="0"/>
              <a:t>More information about project templates:</a:t>
            </a:r>
          </a:p>
          <a:p>
            <a:pPr marL="448056" lvl="1" indent="0">
              <a:buNone/>
            </a:pPr>
            <a:r>
              <a:rPr lang="en-GB" sz="1800" dirty="0">
                <a:hlinkClick r:id="rId2"/>
              </a:rPr>
              <a:t>https://</a:t>
            </a:r>
            <a:r>
              <a:rPr lang="en-GB" sz="1800" dirty="0" smtClean="0">
                <a:hlinkClick r:id="rId2"/>
              </a:rPr>
              <a:t>cern.service-now.com/service-portal/article.do?n=KB0005975</a:t>
            </a:r>
            <a:endParaRPr lang="en-GB" sz="1800" dirty="0" smtClean="0"/>
          </a:p>
          <a:p>
            <a:pPr marL="448056" lvl="1" indent="0">
              <a:buNone/>
            </a:pP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645" y="1239896"/>
            <a:ext cx="4575706" cy="436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025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Who will be notified in your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Projects are created with: </a:t>
            </a:r>
          </a:p>
          <a:p>
            <a:pPr lvl="1"/>
            <a:r>
              <a:rPr lang="en-GB" u="sng" dirty="0" smtClean="0"/>
              <a:t>Default notification scheme</a:t>
            </a:r>
          </a:p>
          <a:p>
            <a:r>
              <a:rPr lang="en-GB" dirty="0" smtClean="0"/>
              <a:t>You can change this in:</a:t>
            </a:r>
          </a:p>
          <a:p>
            <a:pPr marL="448056" lvl="1" indent="0">
              <a:buNone/>
            </a:pPr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://cernforge.web.cern.ch/jira/myprojects/</a:t>
            </a:r>
            <a:endParaRPr lang="en-GB" dirty="0"/>
          </a:p>
          <a:p>
            <a:r>
              <a:rPr lang="en-GB" dirty="0" smtClean="0"/>
              <a:t>For more details on notification schemes:</a:t>
            </a:r>
          </a:p>
          <a:p>
            <a:pPr marL="448056" lvl="1" indent="0">
              <a:buNone/>
            </a:pPr>
            <a:r>
              <a:rPr lang="en-GB" sz="2400" dirty="0">
                <a:hlinkClick r:id="rId3"/>
              </a:rPr>
              <a:t>https://cernforge.web.cern.ch/jira/notificationschemes</a:t>
            </a:r>
            <a:r>
              <a:rPr lang="en-GB" sz="2400" dirty="0" smtClean="0">
                <a:hlinkClick r:id="rId3"/>
              </a:rPr>
              <a:t>/</a:t>
            </a:r>
            <a:endParaRPr lang="en-GB" sz="2400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211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Task workflow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Projects</a:t>
            </a:r>
            <a:r>
              <a:rPr lang="es-ES" dirty="0" smtClean="0"/>
              <a:t> are </a:t>
            </a:r>
            <a:r>
              <a:rPr lang="es-ES" dirty="0" err="1" smtClean="0"/>
              <a:t>created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default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workflow</a:t>
            </a:r>
            <a:r>
              <a:rPr lang="es-ES" dirty="0" smtClean="0"/>
              <a:t> </a:t>
            </a:r>
            <a:r>
              <a:rPr lang="es-ES" dirty="0" err="1" smtClean="0"/>
              <a:t>defined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Project </a:t>
            </a:r>
            <a:r>
              <a:rPr lang="es-ES" dirty="0" err="1" smtClean="0"/>
              <a:t>Template</a:t>
            </a:r>
            <a:endParaRPr lang="es-ES" dirty="0" smtClean="0"/>
          </a:p>
          <a:p>
            <a:r>
              <a:rPr lang="es-ES" dirty="0" err="1" smtClean="0"/>
              <a:t>However</a:t>
            </a:r>
            <a:r>
              <a:rPr lang="es-ES" dirty="0" smtClean="0"/>
              <a:t>,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workflow</a:t>
            </a:r>
            <a:r>
              <a:rPr lang="es-ES" dirty="0" smtClean="0"/>
              <a:t> can be </a:t>
            </a:r>
            <a:r>
              <a:rPr lang="es-ES" dirty="0" err="1" smtClean="0"/>
              <a:t>reconfigured</a:t>
            </a:r>
            <a:endParaRPr lang="es-ES" dirty="0" smtClean="0"/>
          </a:p>
          <a:p>
            <a:pPr lvl="1"/>
            <a:r>
              <a:rPr lang="es-ES" dirty="0" err="1" smtClean="0"/>
              <a:t>For</a:t>
            </a:r>
            <a:r>
              <a:rPr lang="es-ES" dirty="0" smtClean="0"/>
              <a:t> more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please</a:t>
            </a:r>
            <a:r>
              <a:rPr lang="es-ES" dirty="0" smtClean="0"/>
              <a:t> </a:t>
            </a:r>
            <a:r>
              <a:rPr lang="es-ES" dirty="0" err="1" smtClean="0"/>
              <a:t>check</a:t>
            </a:r>
            <a:r>
              <a:rPr lang="es-ES" dirty="0" smtClean="0"/>
              <a:t>:</a:t>
            </a:r>
          </a:p>
          <a:p>
            <a:pPr marL="928116" lvl="3" indent="0">
              <a:buNone/>
            </a:pPr>
            <a:r>
              <a:rPr lang="es-ES" sz="1800" dirty="0">
                <a:hlinkClick r:id="rId2"/>
              </a:rPr>
              <a:t>https://</a:t>
            </a:r>
            <a:r>
              <a:rPr lang="es-ES" sz="1800" dirty="0" smtClean="0">
                <a:hlinkClick r:id="rId2"/>
              </a:rPr>
              <a:t>cern.service-now.com/service-portal/article.do?n=KB0002999</a:t>
            </a:r>
            <a:endParaRPr lang="es-ES" sz="1800" dirty="0" smtClean="0"/>
          </a:p>
          <a:p>
            <a:r>
              <a:rPr lang="es-ES" dirty="0" err="1" smtClean="0"/>
              <a:t>Learn</a:t>
            </a:r>
            <a:r>
              <a:rPr lang="es-ES" dirty="0" smtClean="0"/>
              <a:t> more </a:t>
            </a:r>
            <a:r>
              <a:rPr lang="es-ES" dirty="0" err="1" smtClean="0"/>
              <a:t>also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</a:t>
            </a:r>
            <a:r>
              <a:rPr lang="es-ES" dirty="0" err="1"/>
              <a:t>b</a:t>
            </a:r>
            <a:r>
              <a:rPr lang="es-ES" dirty="0" err="1" smtClean="0"/>
              <a:t>oard</a:t>
            </a:r>
            <a:r>
              <a:rPr lang="es-ES" dirty="0" smtClean="0"/>
              <a:t> </a:t>
            </a:r>
            <a:r>
              <a:rPr lang="es-ES" dirty="0" err="1" smtClean="0"/>
              <a:t>workflows</a:t>
            </a:r>
            <a:endParaRPr lang="es-ES" dirty="0" smtClean="0"/>
          </a:p>
          <a:p>
            <a:pPr marL="448056" lvl="1" indent="0">
              <a:buNone/>
            </a:pPr>
            <a:r>
              <a:rPr lang="en-GB" sz="1800" dirty="0">
                <a:hlinkClick r:id="rId3"/>
              </a:rPr>
              <a:t>https://</a:t>
            </a:r>
            <a:r>
              <a:rPr lang="en-GB" sz="1800" dirty="0" smtClean="0">
                <a:hlinkClick r:id="rId3"/>
              </a:rPr>
              <a:t>cern.service-now.com/service-portal/article.do?n=KB0001729</a:t>
            </a:r>
            <a:endParaRPr lang="en-GB" sz="1800" dirty="0" smtClean="0"/>
          </a:p>
          <a:p>
            <a:pPr lvl="1"/>
            <a:r>
              <a:rPr lang="es-ES" sz="1800" dirty="0" err="1" smtClean="0"/>
              <a:t>You</a:t>
            </a:r>
            <a:r>
              <a:rPr lang="es-ES" sz="1800" dirty="0" smtClean="0"/>
              <a:t> can </a:t>
            </a:r>
            <a:r>
              <a:rPr lang="es-ES" sz="1800" dirty="0" err="1" smtClean="0"/>
              <a:t>create</a:t>
            </a:r>
            <a:r>
              <a:rPr lang="es-ES" sz="1800" dirty="0" smtClean="0"/>
              <a:t> </a:t>
            </a:r>
            <a:r>
              <a:rPr lang="es-ES" sz="1800" dirty="0" err="1" smtClean="0"/>
              <a:t>your</a:t>
            </a:r>
            <a:r>
              <a:rPr lang="es-ES" sz="1800" dirty="0" smtClean="0"/>
              <a:t> </a:t>
            </a:r>
            <a:r>
              <a:rPr lang="es-ES" sz="1800" dirty="0" err="1" smtClean="0"/>
              <a:t>own</a:t>
            </a:r>
            <a:r>
              <a:rPr lang="es-ES" sz="1800" dirty="0" smtClean="0"/>
              <a:t> </a:t>
            </a:r>
            <a:r>
              <a:rPr lang="es-ES" sz="1800" dirty="0" err="1" smtClean="0"/>
              <a:t>workflow</a:t>
            </a:r>
            <a:r>
              <a:rPr lang="es-ES" sz="1800" dirty="0" smtClean="0"/>
              <a:t> in </a:t>
            </a:r>
            <a:r>
              <a:rPr lang="es-ES" sz="1800" dirty="0" err="1" smtClean="0"/>
              <a:t>the</a:t>
            </a:r>
            <a:r>
              <a:rPr lang="es-ES" sz="1800" dirty="0" smtClean="0"/>
              <a:t> </a:t>
            </a:r>
            <a:r>
              <a:rPr lang="es-ES" sz="1800" dirty="0" err="1" smtClean="0"/>
              <a:t>board</a:t>
            </a:r>
            <a:r>
              <a:rPr lang="es-ES" sz="1800" dirty="0" smtClean="0"/>
              <a:t> </a:t>
            </a:r>
            <a:r>
              <a:rPr lang="es-ES" sz="1800" dirty="0" err="1" smtClean="0"/>
              <a:t>configuration</a:t>
            </a:r>
            <a:r>
              <a:rPr lang="es-ES" sz="1800" dirty="0" smtClean="0"/>
              <a:t> </a:t>
            </a:r>
            <a:r>
              <a:rPr lang="es-ES" sz="1800" dirty="0" err="1" smtClean="0"/>
              <a:t>by</a:t>
            </a:r>
            <a:r>
              <a:rPr lang="es-ES" sz="1800" dirty="0" smtClean="0"/>
              <a:t> </a:t>
            </a:r>
            <a:r>
              <a:rPr lang="es-ES" sz="1800" dirty="0" err="1" smtClean="0"/>
              <a:t>adding</a:t>
            </a:r>
            <a:r>
              <a:rPr lang="es-ES" sz="1800" dirty="0" smtClean="0"/>
              <a:t> status and </a:t>
            </a:r>
            <a:r>
              <a:rPr lang="es-ES" sz="1800" dirty="0" err="1" smtClean="0"/>
              <a:t>columns</a:t>
            </a:r>
            <a:endParaRPr lang="en-GB" sz="1800" dirty="0" smtClean="0"/>
          </a:p>
          <a:p>
            <a:pPr marL="448056" lvl="1" indent="0">
              <a:buNone/>
            </a:pP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25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 display Gantt Chart fields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Projects should be created with:</a:t>
            </a:r>
          </a:p>
          <a:p>
            <a:pPr lvl="1"/>
            <a:r>
              <a:rPr lang="en-GB" dirty="0" smtClean="0"/>
              <a:t> </a:t>
            </a:r>
            <a:r>
              <a:rPr lang="en-GB" u="sng" dirty="0"/>
              <a:t>Project management issue type screen </a:t>
            </a:r>
            <a:r>
              <a:rPr lang="en-GB" u="sng" dirty="0" smtClean="0"/>
              <a:t>scheme</a:t>
            </a:r>
          </a:p>
          <a:p>
            <a:pPr lvl="2"/>
            <a:r>
              <a:rPr lang="en-GB" dirty="0" smtClean="0"/>
              <a:t>This allows to display Gantt Chart fields in the JIRA task</a:t>
            </a:r>
          </a:p>
          <a:p>
            <a:r>
              <a:rPr lang="en-GB" dirty="0" smtClean="0"/>
              <a:t>This screen type is available for all project templates</a:t>
            </a:r>
          </a:p>
          <a:p>
            <a:pPr lvl="1"/>
            <a:r>
              <a:rPr lang="en-GB" dirty="0" smtClean="0"/>
              <a:t>Not only for Project Management template!</a:t>
            </a:r>
          </a:p>
          <a:p>
            <a:r>
              <a:rPr lang="en-GB" dirty="0" smtClean="0"/>
              <a:t>For existing projects</a:t>
            </a:r>
          </a:p>
          <a:p>
            <a:pPr lvl="1"/>
            <a:r>
              <a:rPr lang="en-GB" dirty="0" smtClean="0"/>
              <a:t>Open a SNOW ticket requesting this type of screen to be activated for your project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22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Who can watch your Gantt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Projects are created </a:t>
            </a:r>
            <a:r>
              <a:rPr lang="en-GB" dirty="0" smtClean="0"/>
              <a:t>with:</a:t>
            </a:r>
          </a:p>
          <a:p>
            <a:pPr lvl="1"/>
            <a:r>
              <a:rPr lang="en-GB" dirty="0" smtClean="0"/>
              <a:t> </a:t>
            </a:r>
            <a:r>
              <a:rPr lang="en-GB" u="sng" dirty="0"/>
              <a:t>Default Permission Scheme</a:t>
            </a:r>
          </a:p>
          <a:p>
            <a:pPr lvl="2"/>
            <a:r>
              <a:rPr lang="en-GB" dirty="0"/>
              <a:t>This means the project is only visible to project </a:t>
            </a:r>
            <a:r>
              <a:rPr lang="en-GB" dirty="0" smtClean="0"/>
              <a:t>members</a:t>
            </a:r>
          </a:p>
          <a:p>
            <a:pPr lvl="2"/>
            <a:r>
              <a:rPr lang="en-GB" dirty="0" smtClean="0"/>
              <a:t>The same for the Gantt Chart</a:t>
            </a:r>
            <a:endParaRPr lang="en-GB" dirty="0"/>
          </a:p>
          <a:p>
            <a:r>
              <a:rPr lang="en-GB" dirty="0" smtClean="0"/>
              <a:t>You can change this in:</a:t>
            </a:r>
          </a:p>
          <a:p>
            <a:pPr marL="448056" lvl="1" indent="0">
              <a:buNone/>
            </a:pPr>
            <a:r>
              <a:rPr lang="en-GB" dirty="0" smtClean="0">
                <a:hlinkClick r:id="rId2"/>
              </a:rPr>
              <a:t>https://cernforge.web.cern.ch/jira/myprojects/</a:t>
            </a:r>
            <a:endParaRPr lang="en-GB" dirty="0" smtClean="0"/>
          </a:p>
          <a:p>
            <a:r>
              <a:rPr lang="en-GB" dirty="0" smtClean="0"/>
              <a:t>For more details on permission schemes: </a:t>
            </a:r>
            <a:r>
              <a:rPr lang="en-GB" sz="2400" dirty="0" smtClean="0">
                <a:hlinkClick r:id="rId3"/>
              </a:rPr>
              <a:t>https://cernforge.web.cern.ch/jira/permissionschemes/0/</a:t>
            </a:r>
            <a:endParaRPr lang="en-GB" sz="2400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287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Create a Gantt Chart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69" y="1020946"/>
            <a:ext cx="4429125" cy="4619625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972" y="1746993"/>
            <a:ext cx="4859167" cy="1583765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627" y="3583010"/>
            <a:ext cx="4057493" cy="2773340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030640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835" y="1313794"/>
            <a:ext cx="8226854" cy="207146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Manage Small and Medium projects with JIRA </a:t>
            </a:r>
            <a:r>
              <a:rPr lang="en-GB" dirty="0" smtClean="0"/>
              <a:t>WBS Gantt Chart Plugin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872835" y="3207704"/>
            <a:ext cx="3978442" cy="824221"/>
          </a:xfrm>
        </p:spPr>
        <p:txBody>
          <a:bodyPr>
            <a:noAutofit/>
          </a:bodyPr>
          <a:lstStyle/>
          <a:p>
            <a:r>
              <a:rPr lang="en-GB" sz="2000" dirty="0" smtClean="0"/>
              <a:t>White Area Lectures - June </a:t>
            </a:r>
            <a:r>
              <a:rPr lang="en-GB" sz="2000" dirty="0" smtClean="0"/>
              <a:t>2019</a:t>
            </a:r>
          </a:p>
          <a:p>
            <a:r>
              <a:rPr lang="en-GB" sz="2000" dirty="0" smtClean="0"/>
              <a:t>Maria Alandes – IT/CDA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290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 Tasks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723" y="2558879"/>
            <a:ext cx="1380633" cy="311157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943" y="1183500"/>
            <a:ext cx="8021342" cy="114166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057983" y="1360264"/>
            <a:ext cx="332510" cy="394067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063068" y="2558879"/>
            <a:ext cx="2508932" cy="343414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Task Name</a:t>
            </a:r>
          </a:p>
          <a:p>
            <a:r>
              <a:rPr lang="en-GB" dirty="0" smtClean="0"/>
              <a:t>Assignee</a:t>
            </a:r>
          </a:p>
          <a:p>
            <a:r>
              <a:rPr lang="en-GB" dirty="0" smtClean="0"/>
              <a:t>% of time allocated to the task</a:t>
            </a:r>
          </a:p>
          <a:p>
            <a:r>
              <a:rPr lang="en-GB" dirty="0" smtClean="0"/>
              <a:t>Start and Finish date or Duration</a:t>
            </a:r>
          </a:p>
          <a:p>
            <a:r>
              <a:rPr lang="en-GB" dirty="0" smtClean="0"/>
              <a:t>Percentage completed</a:t>
            </a:r>
            <a:endParaRPr lang="fr-F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8070" y="2671265"/>
            <a:ext cx="4443732" cy="38309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07199" y="665642"/>
            <a:ext cx="2177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Edit the values directly here or in the JIRA classic view</a:t>
            </a:r>
            <a:endParaRPr lang="fr-FR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478070" y="1036296"/>
            <a:ext cx="270619" cy="582975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2"/>
            <a:endCxn id="11" idx="0"/>
          </p:cNvCxnSpPr>
          <p:nvPr/>
        </p:nvCxnSpPr>
        <p:spPr>
          <a:xfrm>
            <a:off x="5796093" y="1127307"/>
            <a:ext cx="903843" cy="154395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8215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Gantt Chart </a:t>
            </a:r>
            <a:r>
              <a:rPr lang="es-ES" dirty="0" err="1" smtClean="0"/>
              <a:t>Fields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166" y="1325606"/>
            <a:ext cx="3705672" cy="466742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Note that Gantt Chart fields are visible in the task only if the project was created with the right screen template </a:t>
            </a:r>
          </a:p>
          <a:p>
            <a:r>
              <a:rPr lang="en-US" sz="2400" dirty="0" smtClean="0"/>
              <a:t>The fields are displayed in the task screen only if they have some value:</a:t>
            </a:r>
          </a:p>
          <a:p>
            <a:pPr lvl="1"/>
            <a:r>
              <a:rPr lang="en-US" sz="2000" dirty="0"/>
              <a:t>Edit the task</a:t>
            </a:r>
          </a:p>
          <a:p>
            <a:pPr lvl="1"/>
            <a:r>
              <a:rPr lang="en-US" sz="2000" dirty="0"/>
              <a:t>Check the Gantt tab</a:t>
            </a:r>
          </a:p>
          <a:p>
            <a:pPr lvl="1"/>
            <a:r>
              <a:rPr lang="en-US" sz="2000" dirty="0" smtClean="0"/>
              <a:t>Fill in the fields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739" y="1030015"/>
            <a:ext cx="5351261" cy="4632927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836781" y="1449603"/>
            <a:ext cx="532308" cy="3258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959366" y="290304"/>
            <a:ext cx="2118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Gantt Chart related fields</a:t>
            </a:r>
            <a:endParaRPr lang="en-GB" dirty="0"/>
          </a:p>
        </p:txBody>
      </p:sp>
      <p:cxnSp>
        <p:nvCxnSpPr>
          <p:cNvPr id="13" name="Straight Arrow Connector 12"/>
          <p:cNvCxnSpPr>
            <a:endCxn id="10" idx="7"/>
          </p:cNvCxnSpPr>
          <p:nvPr/>
        </p:nvCxnSpPr>
        <p:spPr>
          <a:xfrm flipH="1">
            <a:off x="5291134" y="1003957"/>
            <a:ext cx="854565" cy="4933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8932" y="2755188"/>
            <a:ext cx="4759973" cy="3783724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stCxn id="10" idx="4"/>
          </p:cNvCxnSpPr>
          <p:nvPr/>
        </p:nvCxnSpPr>
        <p:spPr>
          <a:xfrm>
            <a:off x="5102935" y="1775424"/>
            <a:ext cx="79821" cy="13198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2663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Task</a:t>
            </a:r>
            <a:r>
              <a:rPr lang="fr-FR" dirty="0" smtClean="0"/>
              <a:t> </a:t>
            </a:r>
            <a:r>
              <a:rPr lang="fr-FR" dirty="0" err="1" smtClean="0"/>
              <a:t>depencies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easiest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drag and drop </a:t>
            </a:r>
            <a:r>
              <a:rPr lang="fr-FR" dirty="0" err="1" smtClean="0"/>
              <a:t>directly</a:t>
            </a:r>
            <a:r>
              <a:rPr lang="fr-FR" dirty="0" smtClean="0"/>
              <a:t> in the Gantt chart to </a:t>
            </a:r>
            <a:r>
              <a:rPr lang="fr-FR" dirty="0" err="1" smtClean="0"/>
              <a:t>create</a:t>
            </a:r>
            <a:r>
              <a:rPr lang="fr-FR" dirty="0" smtClean="0"/>
              <a:t> </a:t>
            </a:r>
            <a:r>
              <a:rPr lang="fr-FR" dirty="0" err="1" smtClean="0"/>
              <a:t>task</a:t>
            </a:r>
            <a:r>
              <a:rPr lang="fr-FR" dirty="0" smtClean="0"/>
              <a:t> </a:t>
            </a:r>
            <a:r>
              <a:rPr lang="fr-FR" dirty="0" err="1" smtClean="0"/>
              <a:t>dependencies</a:t>
            </a:r>
            <a:endParaRPr lang="fr-FR" dirty="0" smtClean="0"/>
          </a:p>
          <a:p>
            <a:pPr lvl="1"/>
            <a:r>
              <a:rPr lang="fr-FR" dirty="0" smtClean="0"/>
              <a:t>Start to End</a:t>
            </a:r>
          </a:p>
          <a:p>
            <a:pPr lvl="1"/>
            <a:r>
              <a:rPr lang="fr-FR" dirty="0" smtClean="0"/>
              <a:t>End to Start</a:t>
            </a:r>
          </a:p>
          <a:p>
            <a:pPr lvl="1"/>
            <a:r>
              <a:rPr lang="fr-FR" dirty="0" smtClean="0"/>
              <a:t>Start to Start</a:t>
            </a:r>
          </a:p>
          <a:p>
            <a:pPr lvl="1"/>
            <a:r>
              <a:rPr lang="fr-FR" dirty="0" smtClean="0"/>
              <a:t>End to End</a:t>
            </a:r>
          </a:p>
          <a:p>
            <a:r>
              <a:rPr lang="fr-FR" dirty="0" smtClean="0"/>
              <a:t>In the </a:t>
            </a:r>
            <a:r>
              <a:rPr lang="fr-FR" u="sng" dirty="0" smtClean="0"/>
              <a:t>Edit</a:t>
            </a:r>
            <a:r>
              <a:rPr lang="fr-FR" dirty="0" smtClean="0"/>
              <a:t> Menu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endParaRPr lang="fr-FR" dirty="0" smtClean="0"/>
          </a:p>
          <a:p>
            <a:pPr lvl="1"/>
            <a:r>
              <a:rPr lang="fr-FR" dirty="0" err="1" smtClean="0"/>
              <a:t>Indent</a:t>
            </a:r>
            <a:r>
              <a:rPr lang="fr-FR" dirty="0" smtClean="0"/>
              <a:t>/</a:t>
            </a:r>
            <a:r>
              <a:rPr lang="fr-FR" dirty="0" err="1" smtClean="0"/>
              <a:t>Outdent</a:t>
            </a:r>
            <a:r>
              <a:rPr lang="fr-FR" dirty="0" smtClean="0"/>
              <a:t> to </a:t>
            </a:r>
            <a:r>
              <a:rPr lang="fr-FR" dirty="0" err="1" smtClean="0"/>
              <a:t>modify</a:t>
            </a:r>
            <a:r>
              <a:rPr lang="fr-FR" dirty="0" smtClean="0"/>
              <a:t> the </a:t>
            </a:r>
            <a:r>
              <a:rPr lang="fr-FR" dirty="0" err="1" smtClean="0"/>
              <a:t>task</a:t>
            </a:r>
            <a:r>
              <a:rPr lang="fr-FR" dirty="0" smtClean="0"/>
              <a:t> </a:t>
            </a:r>
            <a:r>
              <a:rPr lang="fr-FR" dirty="0" err="1" smtClean="0"/>
              <a:t>hierarchy</a:t>
            </a:r>
            <a:endParaRPr lang="fr-FR" dirty="0" smtClean="0"/>
          </a:p>
          <a:p>
            <a:pPr lvl="1"/>
            <a:r>
              <a:rPr lang="fr-FR" dirty="0" smtClean="0"/>
              <a:t>Move up or down to </a:t>
            </a:r>
            <a:r>
              <a:rPr lang="fr-FR" dirty="0" err="1" smtClean="0"/>
              <a:t>reorganise</a:t>
            </a:r>
            <a:r>
              <a:rPr lang="fr-FR" dirty="0" smtClean="0"/>
              <a:t> the </a:t>
            </a:r>
            <a:r>
              <a:rPr lang="fr-FR" dirty="0" err="1" smtClean="0"/>
              <a:t>task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953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Task bars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Colours</a:t>
            </a:r>
          </a:p>
          <a:p>
            <a:pPr lvl="1"/>
            <a:r>
              <a:rPr lang="en-GB" dirty="0" smtClean="0"/>
              <a:t>Parent bars: blue</a:t>
            </a:r>
          </a:p>
          <a:p>
            <a:pPr lvl="1"/>
            <a:r>
              <a:rPr lang="en-GB" dirty="0" smtClean="0"/>
              <a:t>Children bars: green</a:t>
            </a:r>
          </a:p>
          <a:p>
            <a:pPr lvl="1"/>
            <a:r>
              <a:rPr lang="en-GB" dirty="0" smtClean="0"/>
              <a:t>Completed issues: light blue or green</a:t>
            </a:r>
          </a:p>
          <a:p>
            <a:pPr lvl="1"/>
            <a:r>
              <a:rPr lang="en-GB" dirty="0" smtClean="0"/>
              <a:t>Baselines (see later): light grey bar</a:t>
            </a:r>
          </a:p>
          <a:p>
            <a:r>
              <a:rPr lang="en-GB" dirty="0" smtClean="0"/>
              <a:t>Task Names</a:t>
            </a:r>
          </a:p>
          <a:p>
            <a:pPr lvl="1"/>
            <a:r>
              <a:rPr lang="en-GB" dirty="0" smtClean="0"/>
              <a:t>They appear on the left</a:t>
            </a:r>
          </a:p>
          <a:p>
            <a:pPr lvl="1"/>
            <a:r>
              <a:rPr lang="en-GB" dirty="0" smtClean="0"/>
              <a:t>Feature request to allow to drag and drop: WGC-856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836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Create first a Task</a:t>
            </a:r>
          </a:p>
          <a:p>
            <a:r>
              <a:rPr lang="en-GB" dirty="0" smtClean="0"/>
              <a:t>Then convert to Milestone from </a:t>
            </a:r>
            <a:r>
              <a:rPr lang="en-GB" u="sng" dirty="0" smtClean="0"/>
              <a:t>Edit</a:t>
            </a:r>
            <a:r>
              <a:rPr lang="en-GB" dirty="0" smtClean="0"/>
              <a:t> Menu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660" y="2619438"/>
            <a:ext cx="19716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362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Add Users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24" y="1173935"/>
            <a:ext cx="3066350" cy="874019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24" y="2140075"/>
            <a:ext cx="7372160" cy="358815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518962" y="5025421"/>
            <a:ext cx="1262023" cy="18892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08373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Add Users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81" y="1173935"/>
            <a:ext cx="7360542" cy="331776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196759" y="1710483"/>
            <a:ext cx="921957" cy="18892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302281" y="4405745"/>
            <a:ext cx="85243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 users to Developers role (permissions to modify issues)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Note that Users role are users who can create issues. Maybe this is not what you want if using JIRA for project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Note that you can change the permissions of each user type anyway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 aware that CERN users need to have logged in at least once in JIRA to be able to see them as JIRA users!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91532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Adding users through e-groups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can add all the users of an e-group by adding the e-group to a role</a:t>
            </a:r>
          </a:p>
          <a:p>
            <a:pPr lvl="1"/>
            <a:r>
              <a:rPr lang="en-GB" dirty="0" smtClean="0"/>
              <a:t>But please, note that tasks can only be assigned to a single user</a:t>
            </a:r>
          </a:p>
          <a:p>
            <a:r>
              <a:rPr lang="en-GB" dirty="0" smtClean="0"/>
              <a:t>If your e-group is not recognised by JIRA</a:t>
            </a:r>
          </a:p>
          <a:p>
            <a:pPr lvl="1"/>
            <a:r>
              <a:rPr lang="en-GB" dirty="0"/>
              <a:t>Go to </a:t>
            </a:r>
            <a:r>
              <a:rPr lang="en-GB" dirty="0">
                <a:hlinkClick r:id="rId2"/>
              </a:rPr>
              <a:t>https://cernforge.web.cern.ch/jira/egroup/sync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 lvl="1"/>
            <a:r>
              <a:rPr lang="en-GB" dirty="0" smtClean="0"/>
              <a:t>Add the e-group</a:t>
            </a:r>
          </a:p>
          <a:p>
            <a:pPr lvl="1"/>
            <a:r>
              <a:rPr lang="en-GB" dirty="0" smtClean="0"/>
              <a:t>You should now be able to see it in JIRA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3010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Dummy Users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Dummy users may be needed for your project</a:t>
            </a:r>
          </a:p>
          <a:p>
            <a:pPr lvl="1"/>
            <a:r>
              <a:rPr lang="en-GB" dirty="0" smtClean="0"/>
              <a:t>For short term tasks</a:t>
            </a:r>
          </a:p>
          <a:p>
            <a:pPr lvl="1"/>
            <a:r>
              <a:rPr lang="en-GB" dirty="0" smtClean="0"/>
              <a:t>To calculate needed resources and estimate effort</a:t>
            </a:r>
          </a:p>
          <a:p>
            <a:r>
              <a:rPr lang="en-GB" dirty="0" smtClean="0"/>
              <a:t>In order to create dummy users:</a:t>
            </a:r>
          </a:p>
          <a:p>
            <a:pPr lvl="1"/>
            <a:r>
              <a:rPr lang="en-GB" dirty="0" smtClean="0"/>
              <a:t>Create a service account</a:t>
            </a:r>
          </a:p>
          <a:p>
            <a:pPr lvl="1"/>
            <a:r>
              <a:rPr lang="en-GB" dirty="0" smtClean="0"/>
              <a:t>Log in once in JIRA with the new account</a:t>
            </a:r>
          </a:p>
          <a:p>
            <a:pPr lvl="1"/>
            <a:r>
              <a:rPr lang="en-GB" dirty="0" smtClean="0"/>
              <a:t>You can now assign that account to your project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5740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 View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28" y="1173935"/>
            <a:ext cx="5965723" cy="357943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1435835" y="1928048"/>
            <a:ext cx="438307" cy="18892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7623" y="4836495"/>
            <a:ext cx="8336431" cy="1322480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B</a:t>
            </a:r>
            <a:r>
              <a:rPr lang="en-GB" dirty="0" smtClean="0"/>
              <a:t>asic resource management and allocation</a:t>
            </a:r>
          </a:p>
          <a:p>
            <a:r>
              <a:rPr lang="en-GB" dirty="0" smtClean="0"/>
              <a:t>Tasks have fixed duration: changing units won’t have an impact on the duration of the tasks</a:t>
            </a:r>
          </a:p>
          <a:p>
            <a:r>
              <a:rPr lang="en-GB" dirty="0" smtClean="0"/>
              <a:t>Tip: calculate the duration of the tasks taking into account the availability of the resources and adjust both units and duration if necessary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9081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JIRA Introduction</a:t>
            </a:r>
          </a:p>
          <a:p>
            <a:r>
              <a:rPr lang="en-GB" dirty="0" smtClean="0"/>
              <a:t>Planning and Scheduling tips</a:t>
            </a:r>
          </a:p>
          <a:p>
            <a:r>
              <a:rPr lang="en-GB" dirty="0" smtClean="0"/>
              <a:t>WBS Gantt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029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130" y="1778005"/>
            <a:ext cx="6613748" cy="396824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017725" y="3056960"/>
            <a:ext cx="438307" cy="18892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876614" y="2782091"/>
            <a:ext cx="11411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Right-Click on the project task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1885916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476" y="1234391"/>
            <a:ext cx="6218804" cy="37312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74140" y="5026129"/>
            <a:ext cx="5478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grey bars show the baseline: your original plan</a:t>
            </a:r>
          </a:p>
          <a:p>
            <a:r>
              <a:rPr lang="en-GB" sz="1400" dirty="0" smtClean="0"/>
              <a:t>Enable/Disable it in the </a:t>
            </a:r>
            <a:r>
              <a:rPr lang="en-GB" sz="1400" u="sng" dirty="0" smtClean="0"/>
              <a:t>View Menu</a:t>
            </a:r>
            <a:endParaRPr lang="fr-FR" sz="1400" u="sng" dirty="0"/>
          </a:p>
        </p:txBody>
      </p:sp>
      <p:sp>
        <p:nvSpPr>
          <p:cNvPr id="11" name="Oval 10"/>
          <p:cNvSpPr/>
          <p:nvPr/>
        </p:nvSpPr>
        <p:spPr>
          <a:xfrm>
            <a:off x="1654987" y="2019915"/>
            <a:ext cx="438307" cy="18892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81781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2920257"/>
          </a:xfrm>
        </p:spPr>
        <p:txBody>
          <a:bodyPr>
            <a:normAutofit/>
          </a:bodyPr>
          <a:lstStyle/>
          <a:p>
            <a:r>
              <a:rPr lang="en-GB" dirty="0" smtClean="0"/>
              <a:t>Warnings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Tasks about to start</a:t>
            </a:r>
          </a:p>
          <a:p>
            <a:pPr lvl="1"/>
            <a:r>
              <a:rPr lang="en-GB" dirty="0" smtClean="0">
                <a:solidFill>
                  <a:srgbClr val="FFC000"/>
                </a:solidFill>
              </a:rPr>
              <a:t>Task not started by the start date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Task not finished by the end date</a:t>
            </a:r>
          </a:p>
          <a:p>
            <a:r>
              <a:rPr lang="en-GB" dirty="0"/>
              <a:t>Percent done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70" y="4335218"/>
            <a:ext cx="8647532" cy="124319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649904" y="1685217"/>
            <a:ext cx="287167" cy="296991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408218" y="4012780"/>
            <a:ext cx="2372906" cy="64234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7073375" y="4760926"/>
            <a:ext cx="1004981" cy="906843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4231934" y="5704282"/>
            <a:ext cx="4912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Current date: see whether you are late or ahead of schedule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0687472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Criteria to update progress needs to be defined</a:t>
            </a:r>
          </a:p>
          <a:p>
            <a:pPr lvl="1"/>
            <a:r>
              <a:rPr lang="en-GB" dirty="0" smtClean="0"/>
              <a:t>Frequency</a:t>
            </a:r>
          </a:p>
          <a:p>
            <a:pPr lvl="2"/>
            <a:r>
              <a:rPr lang="en-GB" dirty="0" smtClean="0"/>
              <a:t>Every week?</a:t>
            </a:r>
          </a:p>
          <a:p>
            <a:pPr lvl="2"/>
            <a:r>
              <a:rPr lang="en-GB" dirty="0" smtClean="0"/>
              <a:t>Every project review?</a:t>
            </a:r>
          </a:p>
          <a:p>
            <a:pPr lvl="1"/>
            <a:r>
              <a:rPr lang="en-GB" dirty="0" smtClean="0"/>
              <a:t>Who?</a:t>
            </a:r>
          </a:p>
          <a:p>
            <a:pPr lvl="2"/>
            <a:r>
              <a:rPr lang="en-GB" dirty="0" smtClean="0"/>
              <a:t>Any user?</a:t>
            </a:r>
          </a:p>
          <a:p>
            <a:pPr lvl="2"/>
            <a:r>
              <a:rPr lang="en-GB" dirty="0" smtClean="0"/>
              <a:t>Project leader?</a:t>
            </a:r>
            <a:endParaRPr lang="fr-FR" dirty="0" smtClean="0"/>
          </a:p>
          <a:p>
            <a:r>
              <a:rPr lang="en-GB" dirty="0" smtClean="0"/>
              <a:t>Accuracy depends on the criticality of this information</a:t>
            </a:r>
          </a:p>
          <a:p>
            <a:pPr lvl="1"/>
            <a:r>
              <a:rPr lang="en-GB" dirty="0" smtClean="0"/>
              <a:t>Find a balance between progress reporting overhead and usefulness for project control and follow-up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5354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Export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0407"/>
            <a:ext cx="8226854" cy="4667421"/>
          </a:xfrm>
        </p:spPr>
        <p:txBody>
          <a:bodyPr/>
          <a:lstStyle/>
          <a:p>
            <a:r>
              <a:rPr lang="en-GB" dirty="0" smtClean="0"/>
              <a:t>In the Data Menu</a:t>
            </a:r>
          </a:p>
          <a:p>
            <a:pPr lvl="1"/>
            <a:r>
              <a:rPr lang="en-GB" dirty="0" smtClean="0"/>
              <a:t>Export to Excel</a:t>
            </a:r>
          </a:p>
          <a:p>
            <a:pPr lvl="1"/>
            <a:r>
              <a:rPr lang="en-GB" dirty="0" smtClean="0"/>
              <a:t>Export to MS Project (xml)</a:t>
            </a:r>
          </a:p>
          <a:p>
            <a:pPr lvl="2"/>
            <a:r>
              <a:rPr lang="en-GB" dirty="0" smtClean="0"/>
              <a:t>It could be useful for people working with subcontractors who may use MS Project</a:t>
            </a:r>
          </a:p>
          <a:p>
            <a:pPr lvl="1"/>
            <a:r>
              <a:rPr lang="en-GB" dirty="0" smtClean="0"/>
              <a:t>Import from MS Project (see next slides)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9104" y="543159"/>
            <a:ext cx="1504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7790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Export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Print Button suggested by some users</a:t>
            </a:r>
          </a:p>
          <a:p>
            <a:pPr lvl="1"/>
            <a:r>
              <a:rPr lang="en-GB" dirty="0" smtClean="0"/>
              <a:t>To print on paper? on PDF? </a:t>
            </a:r>
          </a:p>
          <a:p>
            <a:pPr lvl="1"/>
            <a:r>
              <a:rPr lang="en-GB" dirty="0" smtClean="0"/>
              <a:t>Feature request for printing: WGC-855</a:t>
            </a:r>
          </a:p>
          <a:p>
            <a:r>
              <a:rPr lang="en-GB" dirty="0" smtClean="0"/>
              <a:t>Several Workarounds:</a:t>
            </a:r>
          </a:p>
          <a:p>
            <a:pPr lvl="1"/>
            <a:r>
              <a:rPr lang="en-GB" dirty="0" smtClean="0"/>
              <a:t>Export to Excel and then print from PDF (From the Data Menu)</a:t>
            </a:r>
          </a:p>
          <a:p>
            <a:pPr lvl="2"/>
            <a:r>
              <a:rPr lang="en-GB" dirty="0" smtClean="0"/>
              <a:t>Feature request to display task names in the Gantt Chart: WGC-859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198" y="4948103"/>
            <a:ext cx="8196341" cy="6999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02" y="5648066"/>
            <a:ext cx="8782050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4771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Export (III)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DHTMLX viewer tool that will be soon available in CERNbox</a:t>
            </a:r>
          </a:p>
          <a:p>
            <a:pPr lvl="1"/>
            <a:r>
              <a:rPr lang="en-GB" dirty="0" smtClean="0"/>
              <a:t>Export to MS Project (XML)</a:t>
            </a:r>
          </a:p>
          <a:p>
            <a:pPr lvl="1"/>
            <a:r>
              <a:rPr lang="en-GB" dirty="0" smtClean="0"/>
              <a:t>Open on CERNbox</a:t>
            </a:r>
          </a:p>
          <a:p>
            <a:pPr lvl="1"/>
            <a:r>
              <a:rPr lang="en-GB" dirty="0" smtClean="0"/>
              <a:t>Export to PDF, PNG, etc…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69" y="3912432"/>
            <a:ext cx="8623970" cy="223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0910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Importing MS Project files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6590"/>
            <a:ext cx="5089161" cy="4606437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Make sure user importing MS Project file has « Assignable » permission</a:t>
            </a:r>
          </a:p>
          <a:p>
            <a:pPr lvl="1"/>
            <a:r>
              <a:rPr lang="en-GB" dirty="0" smtClean="0"/>
              <a:t>User needs to have a Developer role!</a:t>
            </a:r>
          </a:p>
          <a:p>
            <a:r>
              <a:rPr lang="en-GB" dirty="0" smtClean="0"/>
              <a:t>Be patient, the progress bar displays status per task!</a:t>
            </a:r>
          </a:p>
          <a:p>
            <a:r>
              <a:rPr lang="en-GB" dirty="0" smtClean="0"/>
              <a:t>When start or finish dates are not defined</a:t>
            </a:r>
          </a:p>
          <a:p>
            <a:pPr lvl="1"/>
            <a:r>
              <a:rPr lang="en-GB" dirty="0" smtClean="0"/>
              <a:t>WGC-858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2255" y="2130648"/>
            <a:ext cx="3216874" cy="319231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598827" y="2690731"/>
            <a:ext cx="966865" cy="3072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6707629" y="1159786"/>
            <a:ext cx="1521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Make sure to select Task type!</a:t>
            </a:r>
            <a:endParaRPr lang="fr-FR" dirty="0"/>
          </a:p>
        </p:txBody>
      </p:sp>
      <p:cxnSp>
        <p:nvCxnSpPr>
          <p:cNvPr id="11" name="Straight Arrow Connector 10"/>
          <p:cNvCxnSpPr>
            <a:stCxn id="8" idx="0"/>
            <a:endCxn id="9" idx="1"/>
          </p:cNvCxnSpPr>
          <p:nvPr/>
        </p:nvCxnSpPr>
        <p:spPr>
          <a:xfrm flipV="1">
            <a:off x="6082260" y="1621451"/>
            <a:ext cx="625369" cy="10692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7042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Useful Functionality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Holiday calendar</a:t>
            </a:r>
          </a:p>
          <a:p>
            <a:pPr lvl="1"/>
            <a:r>
              <a:rPr lang="en-GB" sz="2200" dirty="0">
                <a:hlinkClick r:id="rId2"/>
              </a:rPr>
              <a:t>https://</a:t>
            </a:r>
            <a:r>
              <a:rPr lang="en-GB" sz="2200" dirty="0" smtClean="0">
                <a:hlinkClick r:id="rId2"/>
              </a:rPr>
              <a:t>rssupport.atlassian.net/wiki/spaces/WGCE0909/pages/350289943/Configuring+the+holiday+calendar</a:t>
            </a:r>
            <a:endParaRPr lang="en-GB" sz="2200" dirty="0" smtClean="0"/>
          </a:p>
          <a:p>
            <a:r>
              <a:rPr lang="en-GB" dirty="0" smtClean="0"/>
              <a:t>Critical Path</a:t>
            </a:r>
          </a:p>
          <a:p>
            <a:pPr lvl="1"/>
            <a:r>
              <a:rPr lang="en-GB" sz="1900" dirty="0">
                <a:hlinkClick r:id="rId3"/>
              </a:rPr>
              <a:t>https://</a:t>
            </a:r>
            <a:r>
              <a:rPr lang="en-GB" sz="1900" dirty="0" smtClean="0">
                <a:hlinkClick r:id="rId3"/>
              </a:rPr>
              <a:t>rssupport.atlassian.net/wiki/spaces/WGCE0909/pages/350290112/Information+on+analysis+tools+and+functions#Informationonanalysistoolsandfunctions-Viewingthecriticalpath</a:t>
            </a:r>
            <a:endParaRPr lang="en-GB" sz="1900" dirty="0" smtClean="0"/>
          </a:p>
          <a:p>
            <a:r>
              <a:rPr lang="en-GB" dirty="0" smtClean="0"/>
              <a:t>Progress line</a:t>
            </a:r>
          </a:p>
          <a:p>
            <a:pPr lvl="1"/>
            <a:r>
              <a:rPr lang="en-GB" sz="1900" dirty="0">
                <a:hlinkClick r:id="rId4"/>
              </a:rPr>
              <a:t>https://</a:t>
            </a:r>
            <a:r>
              <a:rPr lang="en-GB" sz="1900" dirty="0" smtClean="0">
                <a:hlinkClick r:id="rId4"/>
              </a:rPr>
              <a:t>rssupport.atlassian.net/wiki/spaces/WGCE0909/pages/350290112/Information+on+analysis+tools+and+functions#Informationonanalysistoolsandfunctions-Viewingtheprogress</a:t>
            </a:r>
            <a:endParaRPr lang="en-GB" sz="1900" dirty="0" smtClean="0"/>
          </a:p>
          <a:p>
            <a:r>
              <a:rPr lang="en-GB" dirty="0" smtClean="0"/>
              <a:t>Adding more columns</a:t>
            </a:r>
          </a:p>
          <a:p>
            <a:pPr lvl="1"/>
            <a:r>
              <a:rPr lang="en-GB" sz="1900" dirty="0">
                <a:hlinkClick r:id="rId5"/>
              </a:rPr>
              <a:t>https://</a:t>
            </a:r>
            <a:r>
              <a:rPr lang="en-GB" sz="1900" dirty="0" smtClean="0">
                <a:hlinkClick r:id="rId5"/>
              </a:rPr>
              <a:t>rssupport.atlassian.net/wiki/spaces/WGCE0909/pages/350289989/Configuring+additional+columns</a:t>
            </a:r>
            <a:endParaRPr lang="en-GB" sz="1900" dirty="0" smtClean="0"/>
          </a:p>
          <a:p>
            <a:r>
              <a:rPr lang="en-GB" sz="3100" dirty="0"/>
              <a:t>Complete </a:t>
            </a:r>
            <a:r>
              <a:rPr lang="en-GB" sz="3100" dirty="0" smtClean="0"/>
              <a:t>documentation</a:t>
            </a:r>
          </a:p>
          <a:p>
            <a:pPr lvl="1"/>
            <a:r>
              <a:rPr lang="en-GB" sz="1900" dirty="0" smtClean="0">
                <a:hlinkClick r:id="rId6"/>
              </a:rPr>
              <a:t>https</a:t>
            </a:r>
            <a:r>
              <a:rPr lang="en-GB" sz="1900" dirty="0">
                <a:hlinkClick r:id="rId6"/>
              </a:rPr>
              <a:t>://</a:t>
            </a:r>
            <a:r>
              <a:rPr lang="en-GB" sz="1900" dirty="0" smtClean="0">
                <a:hlinkClick r:id="rId6"/>
              </a:rPr>
              <a:t>rssupport.atlassian.net/wiki/spaces/WGCE0909/overview</a:t>
            </a:r>
            <a:endParaRPr lang="en-GB" sz="1900" dirty="0" smtClean="0"/>
          </a:p>
          <a:p>
            <a:pPr marL="36576" indent="0">
              <a:buNone/>
            </a:pPr>
            <a:endParaRPr lang="en-GB" sz="2300" dirty="0" smtClean="0"/>
          </a:p>
          <a:p>
            <a:pPr marL="448056" lvl="1" indent="0">
              <a:buNone/>
            </a:pPr>
            <a:endParaRPr lang="en-GB" sz="1600" dirty="0" smtClean="0"/>
          </a:p>
          <a:p>
            <a:pPr marL="36576" indent="0">
              <a:buNone/>
            </a:pPr>
            <a:endParaRPr lang="fr-FR" dirty="0" smtClean="0"/>
          </a:p>
          <a:p>
            <a:pPr marL="36576" indent="0">
              <a:buNone/>
            </a:pPr>
            <a:endParaRPr lang="fr-FR" dirty="0" smtClean="0"/>
          </a:p>
          <a:p>
            <a:pPr marL="36576" indent="0"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8393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JIRA </a:t>
            </a:r>
            <a:r>
              <a:rPr lang="en-GB" dirty="0" smtClean="0"/>
              <a:t>Python API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Python API</a:t>
            </a:r>
            <a:endParaRPr lang="fr-FR" dirty="0">
              <a:hlinkClick r:id="rId2"/>
            </a:endParaRPr>
          </a:p>
          <a:p>
            <a:pPr lvl="1"/>
            <a:r>
              <a:rPr lang="fr-FR" dirty="0" smtClean="0">
                <a:hlinkClick r:id="rId2"/>
              </a:rPr>
              <a:t>https</a:t>
            </a:r>
            <a:r>
              <a:rPr lang="fr-FR" dirty="0">
                <a:hlinkClick r:id="rId2"/>
              </a:rPr>
              <a:t>://pypi.org/project/jira</a:t>
            </a:r>
            <a:r>
              <a:rPr lang="fr-FR" dirty="0" smtClean="0">
                <a:hlinkClick r:id="rId2"/>
              </a:rPr>
              <a:t>/</a:t>
            </a:r>
            <a:endParaRPr lang="fr-FR" dirty="0" smtClean="0"/>
          </a:p>
          <a:p>
            <a:r>
              <a:rPr lang="fr-FR" dirty="0" err="1" smtClean="0"/>
              <a:t>Gitlab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endParaRPr lang="fr-FR" dirty="0" smtClean="0"/>
          </a:p>
          <a:p>
            <a:pPr lvl="1"/>
            <a:r>
              <a:rPr lang="fr-FR" dirty="0">
                <a:hlinkClick r:id="rId3"/>
              </a:rPr>
              <a:t>https://</a:t>
            </a:r>
            <a:r>
              <a:rPr lang="fr-FR" dirty="0" smtClean="0">
                <a:hlinkClick r:id="rId3"/>
              </a:rPr>
              <a:t>gitlab.cern.ch/it-dep-cda/jira-api-utils</a:t>
            </a:r>
            <a:endParaRPr lang="fr-FR" dirty="0" smtClean="0"/>
          </a:p>
          <a:p>
            <a:pPr lvl="1"/>
            <a:r>
              <a:rPr lang="fr-FR" dirty="0" smtClean="0"/>
              <a:t>Python </a:t>
            </a:r>
            <a:r>
              <a:rPr lang="fr-FR" dirty="0" err="1" smtClean="0"/>
              <a:t>libraries</a:t>
            </a:r>
            <a:r>
              <a:rPr lang="fr-FR" dirty="0" smtClean="0"/>
              <a:t> and </a:t>
            </a:r>
            <a:r>
              <a:rPr lang="fr-FR" dirty="0" err="1" smtClean="0"/>
              <a:t>functions</a:t>
            </a:r>
            <a:r>
              <a:rPr lang="fr-FR" dirty="0" smtClean="0"/>
              <a:t> to </a:t>
            </a:r>
            <a:r>
              <a:rPr lang="fr-FR" dirty="0" err="1" smtClean="0"/>
              <a:t>interact</a:t>
            </a:r>
            <a:r>
              <a:rPr lang="fr-FR" dirty="0" smtClean="0"/>
              <a:t> and </a:t>
            </a:r>
            <a:r>
              <a:rPr lang="fr-FR" dirty="0" err="1" smtClean="0"/>
              <a:t>manipulate</a:t>
            </a:r>
            <a:r>
              <a:rPr lang="fr-FR" dirty="0" smtClean="0"/>
              <a:t> JIRA </a:t>
            </a:r>
            <a:r>
              <a:rPr lang="fr-FR" dirty="0" err="1" smtClean="0"/>
              <a:t>projects</a:t>
            </a:r>
            <a:endParaRPr lang="fr-FR" dirty="0" smtClean="0"/>
          </a:p>
          <a:p>
            <a:pPr lvl="1"/>
            <a:r>
              <a:rPr lang="fr-FR" dirty="0" smtClean="0"/>
              <a:t>I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to </a:t>
            </a:r>
            <a:r>
              <a:rPr lang="fr-FR" dirty="0" err="1" smtClean="0"/>
              <a:t>offer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SWAN service (work in </a:t>
            </a:r>
            <a:r>
              <a:rPr lang="fr-FR" dirty="0" err="1" smtClean="0"/>
              <a:t>progress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438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Who is a MS Project user?</a:t>
            </a:r>
          </a:p>
          <a:p>
            <a:r>
              <a:rPr lang="en-GB" dirty="0" smtClean="0"/>
              <a:t>Who has followed MS Project courses?</a:t>
            </a:r>
          </a:p>
          <a:p>
            <a:r>
              <a:rPr lang="en-GB" dirty="0" smtClean="0"/>
              <a:t>Who has followed Open SE courses?</a:t>
            </a:r>
          </a:p>
          <a:p>
            <a:r>
              <a:rPr lang="en-GB" dirty="0" smtClean="0"/>
              <a:t>Who needs planning and scheduling to do their job?</a:t>
            </a:r>
          </a:p>
          <a:p>
            <a:r>
              <a:rPr lang="en-GB" dirty="0" smtClean="0"/>
              <a:t>Who uses already JIRA</a:t>
            </a:r>
            <a:r>
              <a:rPr lang="en-GB" dirty="0" smtClean="0"/>
              <a:t>?</a:t>
            </a:r>
          </a:p>
          <a:p>
            <a:r>
              <a:rPr lang="en-US" dirty="0" smtClean="0"/>
              <a:t>Who uses a tool for planning and scheduling different from MS Project/JIRA?</a:t>
            </a:r>
          </a:p>
          <a:p>
            <a:r>
              <a:rPr lang="en-US" dirty="0" smtClean="0"/>
              <a:t>Which one?</a:t>
            </a:r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7960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JIRA </a:t>
            </a:r>
            <a:r>
              <a:rPr lang="en-GB" dirty="0" smtClean="0"/>
              <a:t>REST API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683601"/>
          </a:xfrm>
        </p:spPr>
        <p:txBody>
          <a:bodyPr>
            <a:normAutofit/>
          </a:bodyPr>
          <a:lstStyle/>
          <a:p>
            <a:r>
              <a:rPr lang="fr-FR" dirty="0" smtClean="0"/>
              <a:t>REST API</a:t>
            </a:r>
          </a:p>
          <a:p>
            <a:pPr lvl="1"/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cern.service-now.com/service-portal/article.do?n=KB0002188</a:t>
            </a:r>
            <a:endParaRPr lang="fr-FR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313" y="2898862"/>
            <a:ext cx="6257637" cy="37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2023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Keeping up to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86278" cy="2173296"/>
          </a:xfrm>
        </p:spPr>
        <p:txBody>
          <a:bodyPr>
            <a:normAutofit/>
          </a:bodyPr>
          <a:lstStyle/>
          <a:p>
            <a:r>
              <a:rPr lang="en-US" dirty="0" err="1" smtClean="0"/>
              <a:t>Egroup</a:t>
            </a:r>
            <a:r>
              <a:rPr lang="en-US" dirty="0" smtClean="0"/>
              <a:t> </a:t>
            </a:r>
            <a:r>
              <a:rPr lang="en-GB" b="1" i="1" dirty="0" err="1" smtClean="0"/>
              <a:t>jira</a:t>
            </a:r>
            <a:r>
              <a:rPr lang="en-GB" b="1" i="1" dirty="0" smtClean="0"/>
              <a:t>-</a:t>
            </a:r>
            <a:r>
              <a:rPr lang="en-GB" b="1" i="1" dirty="0" err="1" smtClean="0"/>
              <a:t>gantt</a:t>
            </a:r>
            <a:r>
              <a:rPr lang="en-GB" b="1" i="1" dirty="0" smtClean="0"/>
              <a:t>-chart-plugin-forum</a:t>
            </a:r>
            <a:r>
              <a:rPr lang="en-US" dirty="0" smtClean="0"/>
              <a:t>:</a:t>
            </a:r>
          </a:p>
          <a:p>
            <a:r>
              <a:rPr lang="en-US" dirty="0" smtClean="0"/>
              <a:t>Community </a:t>
            </a:r>
            <a:r>
              <a:rPr lang="en-US" dirty="0" smtClean="0"/>
              <a:t>forum:</a:t>
            </a:r>
          </a:p>
          <a:p>
            <a:pPr lvl="1"/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discourse.web.cern.ch/c/pm-jira-gantt-chart</a:t>
            </a:r>
            <a:endParaRPr lang="en-US" sz="2400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050" y="3334538"/>
            <a:ext cx="5637540" cy="352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00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Documentation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Get started with JIRA KB</a:t>
            </a:r>
          </a:p>
          <a:p>
            <a:pPr marL="448056" lvl="1" indent="0">
              <a:buNone/>
            </a:pPr>
            <a:r>
              <a:rPr lang="fr-FR" sz="1800" dirty="0">
                <a:hlinkClick r:id="rId2"/>
              </a:rPr>
              <a:t>https://</a:t>
            </a:r>
            <a:r>
              <a:rPr lang="fr-FR" sz="1800" dirty="0" smtClean="0">
                <a:hlinkClick r:id="rId2"/>
              </a:rPr>
              <a:t>cern.service-now.com/service-portal/article.do?n=KB0005904</a:t>
            </a:r>
            <a:endParaRPr lang="fr-FR" sz="1800" dirty="0" smtClean="0"/>
          </a:p>
          <a:p>
            <a:pPr marL="493776" lvl="1">
              <a:buSzPct val="80000"/>
            </a:pPr>
            <a:r>
              <a:rPr lang="en-GB" sz="3000" dirty="0"/>
              <a:t>WBS Gantt Chart for JIRA Demo</a:t>
            </a:r>
          </a:p>
          <a:p>
            <a:pPr marL="448056" lvl="1" indent="0">
              <a:buNone/>
            </a:pPr>
            <a:r>
              <a:rPr lang="fr-FR" sz="1800" dirty="0">
                <a:hlinkClick r:id="rId3"/>
              </a:rPr>
              <a:t>https://</a:t>
            </a:r>
            <a:r>
              <a:rPr lang="fr-FR" sz="1800" dirty="0" smtClean="0">
                <a:hlinkClick r:id="rId3"/>
              </a:rPr>
              <a:t>www.youtube.com/watch?v=nkUbKEaveXA</a:t>
            </a:r>
            <a:endParaRPr lang="fr-FR" sz="1800" dirty="0" smtClean="0"/>
          </a:p>
          <a:p>
            <a:pPr marL="448056" lvl="1" indent="0">
              <a:buNone/>
            </a:pPr>
            <a:endParaRPr lang="fr-FR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50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words about JIRA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1726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JIRA Introduction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What is JIRA?</a:t>
            </a:r>
          </a:p>
          <a:p>
            <a:pPr lvl="1"/>
            <a:r>
              <a:rPr lang="en-GB" dirty="0" smtClean="0"/>
              <a:t>Gojira </a:t>
            </a:r>
            <a:r>
              <a:rPr lang="en-GB" dirty="0" smtClean="0">
                <a:sym typeface="Wingdings" panose="05000000000000000000" pitchFamily="2" charset="2"/>
              </a:rPr>
              <a:t> Japanese word for Godzilla</a:t>
            </a:r>
            <a:endParaRPr lang="en-GB" dirty="0" smtClean="0"/>
          </a:p>
          <a:p>
            <a:pPr lvl="1"/>
            <a:r>
              <a:rPr lang="en-GB" dirty="0" smtClean="0"/>
              <a:t>Issue Tracking and Project Management</a:t>
            </a:r>
          </a:p>
          <a:p>
            <a:pPr lvl="1"/>
            <a:r>
              <a:rPr lang="en-GB" dirty="0" smtClean="0"/>
              <a:t>Developed by Atlassian</a:t>
            </a:r>
          </a:p>
          <a:p>
            <a:pPr lvl="1"/>
            <a:r>
              <a:rPr lang="en-GB" dirty="0" smtClean="0"/>
              <a:t>CERN runs JIRA </a:t>
            </a:r>
            <a:r>
              <a:rPr lang="en-GB" dirty="0" smtClean="0"/>
              <a:t>8.0.2 </a:t>
            </a:r>
            <a:r>
              <a:rPr lang="en-GB" dirty="0"/>
              <a:t>in 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its.cern.ch</a:t>
            </a:r>
            <a:endParaRPr lang="en-GB" dirty="0" smtClean="0"/>
          </a:p>
          <a:p>
            <a:pPr lvl="1"/>
            <a:r>
              <a:rPr lang="en-GB" dirty="0" smtClean="0"/>
              <a:t>Three products</a:t>
            </a:r>
          </a:p>
          <a:p>
            <a:pPr lvl="2"/>
            <a:r>
              <a:rPr lang="en-GB" dirty="0" smtClean="0"/>
              <a:t>JIRA Core</a:t>
            </a:r>
          </a:p>
          <a:p>
            <a:pPr lvl="2"/>
            <a:r>
              <a:rPr lang="en-GB" dirty="0" smtClean="0"/>
              <a:t>JIRA Software</a:t>
            </a:r>
          </a:p>
          <a:p>
            <a:pPr lvl="2"/>
            <a:r>
              <a:rPr lang="en-GB" dirty="0" smtClean="0"/>
              <a:t>JIRA Service Desk</a:t>
            </a:r>
          </a:p>
          <a:p>
            <a:pPr lvl="1"/>
            <a:r>
              <a:rPr lang="en-GB" dirty="0" smtClean="0"/>
              <a:t>CERN has unlimited number of licenses for  JIRA Software Licenses that contains JIRA Core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286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WBS Gantt-Chart plugin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What is Gantt-Chart plugin?</a:t>
            </a:r>
          </a:p>
          <a:p>
            <a:pPr lvl="1"/>
            <a:r>
              <a:rPr lang="en-GB" dirty="0" smtClean="0"/>
              <a:t>Third Party tool developed by Ricksoft</a:t>
            </a:r>
          </a:p>
          <a:p>
            <a:pPr lvl="1"/>
            <a:r>
              <a:rPr lang="en-GB" dirty="0" smtClean="0"/>
              <a:t>It provides visual </a:t>
            </a:r>
            <a:r>
              <a:rPr lang="en-GB" dirty="0"/>
              <a:t>project planning </a:t>
            </a:r>
            <a:r>
              <a:rPr lang="en-GB" dirty="0" smtClean="0"/>
              <a:t>through Gantt charts</a:t>
            </a:r>
          </a:p>
          <a:p>
            <a:pPr lvl="1"/>
            <a:r>
              <a:rPr lang="en-GB" dirty="0" smtClean="0"/>
              <a:t>Some interesting functionality</a:t>
            </a:r>
            <a:endParaRPr lang="en-GB" dirty="0"/>
          </a:p>
          <a:p>
            <a:pPr lvl="2"/>
            <a:r>
              <a:rPr lang="en-GB" dirty="0" smtClean="0"/>
              <a:t>Task </a:t>
            </a:r>
            <a:r>
              <a:rPr lang="en-GB" dirty="0"/>
              <a:t>dependencies </a:t>
            </a:r>
            <a:r>
              <a:rPr lang="en-GB" dirty="0" smtClean="0"/>
              <a:t>with </a:t>
            </a:r>
            <a:r>
              <a:rPr lang="en-GB" dirty="0"/>
              <a:t>drag-and-drop interface</a:t>
            </a:r>
          </a:p>
          <a:p>
            <a:pPr lvl="2"/>
            <a:r>
              <a:rPr lang="en-GB" dirty="0" smtClean="0"/>
              <a:t>Modify schedules and </a:t>
            </a:r>
            <a:r>
              <a:rPr lang="en-GB" dirty="0"/>
              <a:t>dependent issues update automatically</a:t>
            </a:r>
          </a:p>
          <a:p>
            <a:pPr lvl="2"/>
            <a:r>
              <a:rPr lang="en-GB" dirty="0"/>
              <a:t>Smart workload allocation with resource </a:t>
            </a:r>
            <a:r>
              <a:rPr lang="en-GB" dirty="0" smtClean="0"/>
              <a:t>monitoring</a:t>
            </a:r>
          </a:p>
          <a:p>
            <a:pPr lvl="2"/>
            <a:r>
              <a:rPr lang="en-GB" dirty="0" smtClean="0"/>
              <a:t>Critical path</a:t>
            </a:r>
          </a:p>
          <a:p>
            <a:pPr lvl="2"/>
            <a:r>
              <a:rPr lang="en-GB" dirty="0" smtClean="0"/>
              <a:t>Baseline plan</a:t>
            </a:r>
          </a:p>
          <a:p>
            <a:pPr lvl="1"/>
            <a:r>
              <a:rPr lang="en-GB" dirty="0" smtClean="0"/>
              <a:t>CERN has now unlimited number of licenses for this plugin</a:t>
            </a:r>
          </a:p>
          <a:p>
            <a:pPr lvl="1"/>
            <a:r>
              <a:rPr lang="en-GB" dirty="0" smtClean="0"/>
              <a:t>CERN runs now version 9.9</a:t>
            </a:r>
            <a:endParaRPr lang="en-GB" dirty="0"/>
          </a:p>
          <a:p>
            <a:pPr lvl="1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16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JIRA Basics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JIRA issues</a:t>
            </a:r>
          </a:p>
          <a:p>
            <a:pPr lvl="1"/>
            <a:r>
              <a:rPr lang="en-GB" dirty="0" smtClean="0"/>
              <a:t>JIRA building blocks</a:t>
            </a:r>
          </a:p>
          <a:p>
            <a:pPr lvl="1"/>
            <a:r>
              <a:rPr lang="en-GB" dirty="0" smtClean="0"/>
              <a:t>They could </a:t>
            </a:r>
            <a:r>
              <a:rPr lang="en-GB" dirty="0"/>
              <a:t>represent a story, a bug, a task, or another issue type in your </a:t>
            </a:r>
            <a:r>
              <a:rPr lang="en-GB" dirty="0" smtClean="0"/>
              <a:t>project</a:t>
            </a:r>
          </a:p>
          <a:p>
            <a:pPr lvl="1"/>
            <a:r>
              <a:rPr lang="en-GB" dirty="0" smtClean="0"/>
              <a:t>For planning and scheduling</a:t>
            </a:r>
          </a:p>
          <a:p>
            <a:pPr lvl="2"/>
            <a:r>
              <a:rPr lang="en-GB" dirty="0" smtClean="0"/>
              <a:t>We will use them as </a:t>
            </a:r>
            <a:r>
              <a:rPr lang="en-GB" u="sng" dirty="0" smtClean="0"/>
              <a:t>tasks</a:t>
            </a:r>
          </a:p>
          <a:p>
            <a:pPr lvl="2"/>
            <a:r>
              <a:rPr lang="en-GB" dirty="0" smtClean="0"/>
              <a:t>Issues = Tasks or sub-tasks from now on</a:t>
            </a:r>
          </a:p>
          <a:p>
            <a:pPr lvl="2"/>
            <a:r>
              <a:rPr lang="en-GB" dirty="0" smtClean="0"/>
              <a:t>Tasks and sub-tasks are treated in the same way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731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and scheduling tips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March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JIRA Gantt-Chart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44280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R0IiLCJTdHlsZU5hbWUiOm51bGwsIlZlcnNpb24iOnsiJGlkIjoiMiIsIlZlcnNpb24iOiIzLjEuMyIsIk9yaWdpbmFsQXNzZW1ibHlWZXJzaW9uIjoiMy42Mi4wMS4wMCIsIkVkaXRpb24iOiJCYXNpYyIsIklzUGx1c0VkaXRpb24iOmZhbHNlfSwiRWZmZWN0IjoxLCJTdHlsZSI6eyIkaWQiOiIzIiwiVGltZWJhbmRTdHlsZSI6eyIkaWQiOiI0IiwiU2NhbGVNYXJraW5nIjowLCJTaGFwZSI6MTMsIlNoYXBlU3R5bGUiOnsiJGlkIjoiNSIsIk1hcmdpbiI6eyIkaWQiOiI2IiwiVG9wIjowLCJMZWZ0IjoxMCwiUmlnaHQiOjEwLCJCb3R0b20iOjB9LCJQYWRkaW5nIjp7IiRpZCI6IjciLCJUb3AiOjUsIkxlZnQiOjEzLCJSaWdodCI6MTMsIkJvdHRvbSI6NX0sIkJhY2tncm91bmQiOnsiJGlkIjoiOCIsIkNvbG9yIjp7IiRpZCI6IjkiLCJBIjoyNTUsIlIiOjAsIkciOjg1LCJCIjoxNjB9fSwiSXNWaXNpYmxlIjp0cnVlLCJXaWR0aCI6ODU4LjAsIkhlaWdodCI6Mz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IzNywiRyI6MTI1LCJCIjo0OX19LCJNYXhXaWR0aCI6IkluZmluaXR5IiwiTWF4SGVpZ2h0IjoiSW5maW5pdHkiLCJTbWFydEZvcmVncm91bmRJc0FjdGl2ZSI6ZmFsc2UsIkhvcml6b250YWxBbGlnbm1lbnQiOjAsIlZlcnRpY2FsQWxpZ25tZW50IjowLCJTbWFydEZvcmVncm91bmQiOm51bGwsIkJhY2tncm91bmRGaWxsVHlwZSI6MCwiTWFyZ2luIjp7IiRpZCI6IjE3IiwiVG9wIjowLCJMZWZ0IjowLCJSaWdodCI6MjAsIkJvdHRvbSI6MH0sIlBhZGRpbmciOnsiJGlkIjoiMTgiLCJUb3AiOjAsIkxlZnQiOjAsIlJpZ2h0IjowLCJCb3R0b20iOjB9LCJCYWNrZ3JvdW5kIjp7IiRpZCI6IjE5IiwiQ29sb3IiOnsiJGlkIjoiMjAiLCJBIjo4OSwiUiI6MCwiRyI6MCwiQiI6MH19LCJJc1Zpc2libGUiOnRydWUsIldpZHRoIjowLjAsIkhlaWdodCI6MC4wLCJCb3JkZXJTdHlsZSI6bnVsbCwiUGFyZW50U3R5bGUiOm51bGx9LCJMZWZ0RW5kQ2Fwc1N0eWxlIjp7IiRpZCI6IjIxIiwiRm9udFNldHRpbmdzIjp7IiRpZCI6IjIyIiwiRm9udFNpemUiOjE4LCJGb250TmFtZSI6IkNhbGlicmkiLCJJc0JvbGQiOnRydWUsIklzSXRhbGljIjpmYWxzZSwiSXNVbmRlcmxpbmVkIjpmYWxzZSwiUGFyZW50U3R5bGUiOm51bGx9LCJBdXRvU2l6ZSI6MCwiRm9yZWdyb3VuZCI6eyIkaWQiOiIyMyIsIkNvbG9yIjp7IiRpZCI6IjI0IiwiQSI6MjU1LCJSIjoyMzcsIkciOjEyNSwiQiI6NDl9fSwiTWF4V2lkdGgiOiJJbmZpbml0eSIsIk1heEhlaWdodCI6IkluZmluaXR5IiwiU21hcnRGb3JlZ3JvdW5kSXNBY3RpdmUiOmZhbHNlLCJIb3Jpem9udGFsQWxpZ25tZW50IjowLCJWZXJ0aWNhbEFsaWdubWVudCI6MCwiU21hcnRGb3JlZ3JvdW5kIjpudWxsLCJCYWNrZ3JvdW5kRmlsbFR5cGUiOjAsIk1hcmdpbiI6eyIkaWQiOiIyNSIsIlRvcCI6MCwiTGVmdCI6MjAsIlJpZ2h0IjowLCJCb3R0b20iOjB9LCJQYWRkaW5nIjp7IiRpZCI6IjI2IiwiVG9wIjowLCJMZWZ0IjowLCJSaWdodCI6MCwiQm90dG9tIjowfSwiQmFja2dyb3VuZCI6eyIkaWQiOiIyNyIsIkNvbG9yIjp7IiRyZWYiOiIyMCJ9fSwiSXNWaXNpYmxlIjpmYWxzZSwiV2lkdGgiOjAuMCwiSGVpZ2h0IjowLjAsIkJvcmRlclN0eWxlIjpudWxsLCJQYXJlbnRTdHlsZSI6bnVsbH0sIlRvZGF5VGV4dFN0eWxlIjp7IiRpZCI6IjI4IiwiRm9udFNldHRpbmdzIjp7IiRpZCI6IjI5IiwiRm9udFNpemUiOjEyLCJGb250TmFtZSI6IkNhbGlicmk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zMiIsIlRvcCI6MCwiTGVmdCI6MCwiUmlnaHQiOjAsIkJvdHRvbSI6MH0sIlBhZGRpbmciOnsiJGlkIjoiMzMiLCJUb3AiOjAsIkxlZnQiOjAsIlJpZ2h0IjowLCJCb3R0b20iOjB9LCJCYWNrZ3JvdW5kIjp7IiRpZCI6IjM0IiwiQ29sb3IiOnsiJHJlZiI6IjIwIn19LCJJc1Zpc2libGUiOnRydWUsIldpZHRoIjowLjAsIkhlaWdodCI6MC4wLCJCb3JkZXJTdHlsZSI6bnVsbCwiUGFyZW50U3R5bGUiOm51bGx9LCJUb2RheU1hcmtlclN0eWxlIjp7IiRpZCI6IjM1IiwiTWFyZ2luIjp7IiRpZCI6IjM2IiwiVG9wIjowLCJMZWZ0IjowLCJSaWdodCI6MCwiQm90dG9tIjowfSwiUGFkZGluZyI6eyIkaWQiOiIzNyIsIlRvcCI6MCwiTGVmdCI6MCwiUmlnaHQiOjAsIkJvdHRvbSI6MH0sIkJhY2tncm91bmQiOnsiJGlkIjoiMzgiLCJDb2xvciI6eyIkaWQiOiIzOSIsIkEiOjI1NSwiUiI6MjU1LCJHIjowLCJCIjowfX0sIklzVmlzaWJsZSI6dHJ1ZSwiV2lkdGgiOjAuMCwiSGVpZ2h0IjowLjAsIkJvcmRlclN0eWxlIjpudWxsLCJQYXJlbnRTdHlsZSI6bnVsbH0sIlNjYWxlU3R5bGUiOnsiJGlkIjoiNDAiLCJTaG93U2VnbWVudFNlcGFyYXRvcnMiOnRydW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CwiRyI6MCwiQiI6MH19LCJNYXhXaWR0aCI6MjAwLjAsIk1heEhlaWdodCI6IkluZmluaXR5IiwiU21hcnRGb3JlZ3JvdW5kSXNBY3RpdmUiOmZhbHNlLCJIb3Jpem9udGFsQWxpZ25tZW50IjowLCJWZXJ0aWNhbEFsaWdubWVudCI6MSwiU21hcnRGb3JlZ3JvdW5kIjpudWxsLCJCYWNrZ3JvdW5kRmlsbFR5cGUiOjA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c3LCJSIjoyNTUsIkciOjE5MiwiQiI6MH19LCJBcHBlbmRZZWFyT25ZZWFyQ2hhbmdlIjp0cnVlLCJFbGFwc2VkVGltZUZvcm1hdCI6MCwiVG9kYXlNYXJrZXJQb3NpdGlvbiI6MywiUXVpY2tQb3NpdGlvbiI6MSwiQWJzb2x1dGVQb3NpdGlvbiI6MjQwLjAsIk1hcmdpbiI6eyIkaWQiOiI0OSIsIlRvcCI6MCwiTGVmdCI6MTAsIlJpZ2h0IjoxMCwiQm90dG9tIjowfSwiUGFkZGluZyI6eyIkaWQiOiI1MCIsIlRvcCI6MCwiTGVmdCI6MCwiUmlnaHQiOjAsIkJvdHRvbSI6MH0sIkJhY2tncm91bmQiOnsiJGlkIjoiNTEiLCJDb2xvciI6eyIkaWQiOiI1MiIsIkEiOjI1NSwiUiI6MTc4LCJHIjoxNzgsIkIiOjE3OH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xMjcsIlIiOjMxLCJHIjo3MywiQiI6MTI2fX0sIkxpbmVXZWlnaHQiOjEuMCwiTGluZVR5cGUiOjAsIlBhcmVudFN0eWxlIjpudWxsfSwiSXNCZWxvd1RpbWViYW5kIjpmYWxzZSwiSGlkZURhdGUiOmZhbHNlLCJTaGFwZVNpemUiOjEsIlNwYWNpbmciOjI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eyIkaWQiOiI2MiIsIkNvbG9yIjp7IiRpZCI6IjYzIiwiQSI6MjU1LCJSIjowLCJHIjoxMTQsIkIiOjE4OH19LCJJc1Zpc2libGUiOnRydWUsIldpZHRoIjoxOC4wLCJIZWlnaHQiOjIwLjAsIkJvcmRlclN0eWxlIjp7IiRpZCI6IjY0IiwiTGluZUNvbG9yIjp7IiRpZCI6IjY1IiwiJHR5cGUiOiJOTFJFLkNvbW1vbi5Eb20uU29saWRDb2xvckJydXNoLCBOTFJFLkNvbW1vbiIsIkNvbG9yIjp7IiRpZCI6IjY2IiwiQSI6MjU1LCJSIjoyNTUsIkciOjAsIkIiOjB9fSwiTGluZVdlaWdodCI6MC4wLCJMaW5lVHlwZSI6MCwiUGFyZW50U3R5bGUiOm51bGx9LCJQYXJlbnRTdHlsZSI6bnVsbH0sIlRpdGxlU3R5bGUiOnsiJGlkIjoiNjciLCJGb250U2V0dGluZ3MiOnsiJGlkIjoiNjgiLCJGb250U2l6ZSI6MTEsIkZvbnROYW1lIjoiQ2FsaWJyaSIsIklzQm9sZCI6dHJ1ZSwiSXNJdGFsaWMiOmZhbHNlLCJJc1VuZGVybGluZWQiOmZhbHNlLCJQYXJlbnRTdHlsZSI6bnVsbH0sIkF1dG9TaXplIjowLCJGb3JlZ3JvdW5kIjp7IiRpZCI6IjY5IiwiQ29sb3IiOnsiJGlkIjoiNzA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NzEiLCJUb3AiOjAsIkxlZnQiOjAsIlJpZ2h0IjowLCJCb3R0b20iOjB9LCJQYWRkaW5nIjp7IiRpZCI6IjcyIiwiVG9wIjowLCJMZWZ0IjowLCJSaWdodCI6MCwiQm90dG9tIjowfSwiQmFja2dyb3VuZCI6eyIkaWQiOiI3MyIsIkNvbG9yIjp7IiRyZWYiOiIyMCJ9fSwiSXNWaXNpYmxlIjp0cnVlLCJXaWR0aCI6MC4wLCJIZWlnaHQiOjAuMCwiQm9yZGVyU3R5bGUiOm51bGwsIlBhcmVudFN0eWxlIjpudWxsfSwiRGF0ZVN0eWxlIjp7IiRpZCI6Ijc0IiwiRm9udFNldHRpbmdzIjp7IiRpZCI6Ijc1IiwiRm9udFNpemUiOjEwLCJGb250TmFtZSI6IkNhbGlicmkiLCJJc0JvbGQiOmZhbHNlLCJJc0l0YWxpYyI6ZmFsc2UsIklzVW5kZXJsaW5lZCI6ZmFsc2UsIlBhcmVudFN0eWxlIjpudWxsfSwiQXV0b1NpemUiOjAsIkZvcmVncm91bmQiOnsiJGlkIjoiNzYiLCJDb2xvciI6eyIkaWQiOiI3N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zgiLCJUb3AiOjAsIkxlZnQiOjAsIlJpZ2h0IjowLCJCb3R0b20iOjB9LCJQYWRkaW5nIjp7IiRpZCI6Ijc5IiwiVG9wIjowLCJMZWZ0IjowLCJSaWdodCI6MCwiQm90dG9tIjowfSwiQmFja2dyb3VuZCI6eyIkaWQiOiI4MCIsIkNvbG9yIjp7IiRyZWYiOiIyMCJ9fSwiSXNWaXNpYmxlIjp0cnVlLCJXaWR0aCI6MC4wLCJIZWlnaHQiOjAuMCwiQm9yZGVyU3R5bGUiOm51bGwsIlBhcmVudFN0eWxlIjpudWxsfSwiRGF0ZUZvcm1hdCI6eyIkaWQiOiI4MSIsIkZvcm1hdFN0cmluZyI6Ik0vZC95eXl5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H0sIkRlZmF1bHRUYXNrU3R5bGUiOnsiJGlkIjoiODIiLCJTaGFwZSI6MiwiU2hhcGVUaGlja25lc3MiOjEsIkR1cmF0aW9uRm9ybWF0IjowLCJJbmNsdWRlTm9uV29ya2luZ0RheXNJbkR1cmF0aW9uIjpmYWxzZSwiUGVyY2VudGFnZUNvbXBsZXRlU3R5bGUiOnsiJGlkIjoiODMiLCJGb250U2V0dGluZ3MiOnsiJGlkIjoiODQiLCJGb250U2l6ZSI6MTAsIkZvbnROYW1lIjoiQ2FsaWJyaSIsIklzQm9sZCI6ZmFsc2UsIklzSXRhbGljIjpmYWxzZSwiSXNVbmRlcmxpbmVkIjpmYWxzZSwiUGFyZW50U3R5bGUiOm51bGx9LCJBdXRvU2l6ZSI6MCwiRm9yZWdyb3VuZCI6eyIkaWQiOiI4NSIsIkNvbG9yIjp7IiRpZCI6Ijg2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DciLCJUb3AiOjAsIkxlZnQiOjAsIlJpZ2h0IjowLCJCb3R0b20iOjB9LCJQYWRkaW5nIjp7IiRpZCI6Ijg4IiwiVG9wIjowLCJMZWZ0IjowLCJSaWdodCI6MCwiQm90dG9tIjowfSwiQmFja2dyb3VuZCI6eyIkaWQiOiI4OSIsIkNvbG9yIjp7IiRyZWYiOiIyMCJ9fSwiSXNWaXNpYmxlIjp0cnVlLCJXaWR0aCI6MC4wLCJIZWlnaHQiOjAuMCwiQm9yZGVyU3R5bGUiOm51bGwsIlBhcmVudFN0eWxlIjpudWxsfSwiRHVyYXRpb25TdHlsZSI6eyIkaWQiOiI5MCIsIkZvbnRTZXR0aW5ncyI6eyIkaWQiOiI5MSIsIkZvbnRTaXplIjoxMCwiRm9udE5hbWUiOiJDYWxpYnJpIiwiSXNCb2xkIjpmYWxzZSwiSXNJdGFsaWMiOmZhbHNlLCJJc1VuZGVybGluZWQiOmZhbHNlLCJQYXJlbnRTdHlsZSI6bnVsbH0sIkF1dG9TaXplIjowLCJGb3JlZ3JvdW5kIjp7IiRpZCI6IjkyIiwiQ29sb3IiOnsiJGlkIjoiOTM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5NCIsIlRvcCI6MCwiTGVmdCI6MCwiUmlnaHQiOjAsIkJvdHRvbSI6MH0sIlBhZGRpbmciOnsiJGlkIjoiOTUiLCJUb3AiOjAsIkxlZnQiOjAsIlJpZ2h0IjowLCJCb3R0b20iOjB9LCJCYWNrZ3JvdW5kIjp7IiRpZCI6Ijk2IiwiQ29sb3IiOnsiJHJlZiI6IjIwIn19LCJJc1Zpc2libGUiOnRydWUsIldpZHRoIjowLjAsIkhlaWdodCI6MC4wLCJCb3JkZXJTdHlsZSI6bnVsbCwiUGFyZW50U3R5bGUiOm51bGx9LCJIb3Jpem9udGFsQ29ubmVjdG9yU3R5bGUiOnsiJGlkIjoiOTciLCJMaW5lQ29sb3IiOnsiJGlkIjoiOTgiLCIkdHlwZSI6Ik5MUkUuQ29tbW9uLkRvbS5Tb2xpZENvbG9yQnJ1c2gsIE5MUkUuQ29tbW9uIiwiQ29sb3IiOnsiJGlkIjoiOTkiLCJBIjoyNTUsIlIiOjIwNCwiRyI6MjA0LCJCIjoyMDR9fSwiTGluZVdlaWdodCI6MS4wLCJMaW5lVHlwZSI6MCwiUGFyZW50U3R5bGUiOm51bGx9LCJWZXJ0aWNhbENvbm5lY3RvclN0eWxlIjp7IiRpZCI6IjEwMCIsIkxpbmVDb2xvciI6eyIkaWQiOiIxMDEiLCIkdHlwZSI6Ik5MUkUuQ29tbW9uLkRvbS5Tb2xpZENvbG9yQnJ1c2gsIE5MUkUuQ29tbW9uIiwiQ29sb3IiOnsiJGlkIjoiMTAyIiwiQSI6MjU1LCJSIjoyMDQsIkciOjIwNCwiQiI6MjA0fX0sIkxpbmVXZWlnaHQiOjAuMCwiTGluZVR5cGUiOjAsIlBhcmVudFN0eWxlIjpudWxsfSwiTWFyZ2luIjpudWxsLCJTdGFydERhdGVQb3NpdGlvbiI6MywiRW5kRGF0ZVBvc2l0aW9uIjo0LCJEYXRlSXNWaXNpYmxlIjp0cnVlLCJUaXRsZVBvc2l0aW9uIjoyLCJEdXJhdGlvblBvc2l0aW9uIjo2LCJQZXJjZW50YWdlQ29tcGxldGVkUG9zaXRpb24iOjYsIlNwYWNpbmciOjUsIklzQmVsb3dUaW1lYmFuZCI6dHJ1ZSwiUGVyY2VudGFnZUNvbXBsZXRlU2hhcGVPcGFjaXR5IjozNSwiU2hhcGVTdHlsZSI6eyIkaWQiOiIxMDMiLCJNYXJnaW4iOnsiJGlkIjoiMTA0IiwiVG9wIjowLCJMZWZ0Ijo0LCJSaWdodCI6NCwiQm90dG9tIjowfSwiUGFkZGluZyI6eyIkaWQiOiIxMDUiLCJUb3AiOjAsIkxlZnQiOjAsIlJpZ2h0IjowLCJCb3R0b20iOjB9LCJCYWNrZ3JvdW5kIjp7IiRpZCI6IjEwNiIsIkNvbG9yIjp7IiRpZCI6IjEwNyIsIkEiOjI1NSwiUiI6MCwiRyI6MTE0LCJCIjoxODh9fSwiSXNWaXNpYmxlIjp0cnVlLCJXaWR0aCI6MC4wLCJIZWlnaHQiOjE2LjAsIkJvcmRlclN0eWxlIjp7IiRpZCI6IjEwOCIsIkxpbmVDb2xvciI6eyIkaWQiOiIxMDkiLCIkdHlwZSI6Ik5MUkUuQ29tbW9uLkRvbS5Tb2xpZENvbG9yQnJ1c2gsIE5MUkUuQ29tbW9uIiwiQ29sb3IiOnsiJGlkIjoiMTEwIiwiQSI6MjU1LCJSIjoyNTUsIkciOjAsIkIiOjB9fSwiTGluZVdlaWdodCI6MC4wLCJMaW5lVHlwZSI6MCwiUGFyZW50U3R5bGUiOm51bGx9LCJQYXJlbnRTdHlsZSI6bnVsbH0sIlRpdGxlU3R5bGUiOnsiJGlkIjoiMTExIiwiRm9udFNldHRpbmdzIjp7IiRpZCI6IjExMiIsIkZvbnRTaXplIjoxMSwiRm9udE5hbWUiOiJDYWxpYnJpIiwiSXNCb2xkIjp0cnVlLCJJc0l0YWxpYyI6ZmFsc2UsIklzVW5kZXJsaW5lZCI6ZmFsc2UsIlBhcmVudFN0eWxlIjpudWxsfSwiQXV0b1NpemUiOjAsIkZvcmVncm91bmQiOnsiJGlkIjoiMTEzIiwiQ29sb3IiOnsiJGlkIjoiMTE0IiwiQSI6MjU1LCJSIjowLCJHIjowLCJCIjowfX0sIk1heFdpZHRoIjo3MjAuMCwiTWF4SGVpZ2h0IjoiSW5maW5pdHkiLCJTbWFydEZvcmVncm91bmRJc0FjdGl2ZSI6ZmFsc2UsIkhvcml6b250YWxBbGlnbm1lbnQiOjEsIlZlcnRpY2FsQWxpZ25tZW50IjowLCJTbWFydEZvcmVncm91bmQiOm51bGwsIkJhY2tncm91bmRGaWxsVHlwZSI6MCwiTWFyZ2luIjp7IiRpZCI6IjExNSIsIlRvcCI6MCwiTGVmdCI6MCwiUmlnaHQiOjAsIkJvdHRvbSI6MH0sIlBhZGRpbmciOnsiJGlkIjoiMTE2IiwiVG9wIjowLCJMZWZ0IjowLCJSaWdodCI6MCwiQm90dG9tIjowfSwiQmFja2dyb3VuZCI6eyIkaWQiOiIxMTciLCJDb2xvciI6eyIkcmVmIjoiMjAifX0sIklzVmlzaWJsZSI6dHJ1ZSwiV2lkdGgiOjAuMCwiSGVpZ2h0IjowLjAsIkJvcmRlclN0eWxlIjpudWxsLCJQYXJlbnRTdHlsZSI6bnVsbH0sIkRhdGVTdHlsZSI6eyIkaWQiOiIxMTgiLCJGb250U2V0dGluZ3MiOnsiJGlkIjoiMTE5IiwiRm9udFNpemUiOjEwLCJGb250TmFtZSI6IkNhbGlicmkiLCJJc0JvbGQiOmZhbHNlLCJJc0l0YWxpYyI6ZmFsc2UsIklzVW5kZXJsaW5lZCI6ZmFsc2UsIlBhcmVudFN0eWxlIjpudWxsfSwiQXV0b1NpemUiOjAsIkZvcmVncm91bmQiOnsiJGlkIjoiMTIwIiwiQ29sb3IiOnsiJGlkIjoiMTI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jIiLCJUb3AiOjAsIkxlZnQiOjAsIlJpZ2h0IjowLCJCb3R0b20iOjB9LCJQYWRkaW5nIjp7IiRpZCI6IjEyMyIsIlRvcCI6MCwiTGVmdCI6MCwiUmlnaHQiOjAsIkJvdHRvbSI6MH0sIkJhY2tncm91bmQiOnsiJGlkIjoiMTI0IiwiQ29sb3IiOnsiJHJlZiI6IjIwIn19LCJJc1Zpc2libGUiOnRydWUsIldpZHRoIjowLjAsIkhlaWdodCI6MC4wLCJCb3JkZXJTdHlsZSI6bnVsbCwiUGFyZW50U3R5bGUiOm51bGx9LCJEYXRlRm9ybWF0Ijp7IiRpZCI6IjEyNSIsIkZvcm1hdFN0cmluZyI6Ik0vZC95eXl5IiwiU2VwYXJhdG9yIjoiLyIsIlVzZUludGVybmF0aW9uYWxEYXRlRm9ybWF0IjpmYWxzZSwiRGF0ZUlzVmlzaWJsZSI6dHJ1ZSwiVGltZUlzVmlzaWJsZSI6ZmFsc2UsIkhvdXJEaWdpdHMiOjEsIkFtUG1EZXNpZ25hdG9yIjoyLCJUcmltMDBNaW51dGVzIjpmYWxzZSwiTGFzdEtub3duVmlzaWJpbGl0eVN0YXRlIjpudWxsfSwiSXNWaXNpYmxlIjp0cnVlLCJQYXJlbnRTdHlsZSI6bnVsbCwiX2V4cGxpY2l0bHlTZXQiOnsiJGlkIjoiMTI2IiwiU2hhcGVTdHlsZSI6ZmFsc2UsIlRpdGxlU3R5bGUiOmZhbHNlLCJEYXRlU3R5bGUiOmZhbHNlLCJIb3Jpem9udGFsQ29ubmVjdG9yU3R5bGUiOmZhbHNlLCJWZXJ0aWNhbENvbm5lY3RvclN0eWxlIjpmYWxzZSwiUGVyY2VudGFnZUNvbXBsZXRlU2hhcGVPcGFjaXR5IjpmYWxzZSwiRHVyYXRpb25Gb3JtYXQiOmZhbHNlLCJEdXJhdGlvblBvc2l0aW9uIjpmYWxzZSwiRW5kRGF0ZVBvc2l0aW9uIjpmYWxzZSwiSXNCZWxvd1RpbWViYW5kIjpmYWxzZSwiUGVyY2VudGFnZUNvbXBsZXRlZFBvc2l0aW9uIjpmYWxzZSwiU2hhcGUiOmZhbHNlLCJTaGFwZVRoaWNrbmVzcyI6ZmFsc2UsIlNwYWNpbmciOmZhbHNlLCJTdGFydERhdGVQb3NpdGlvbiI6ZmFsc2UsIlRpdGxlUG9zaXRpb24iOmZhbHNlLCJEYXRlRm9ybWF0IjpmYWxzZSwiSXNWaXNpYmxlIjpmYWxzZSwiTWFyZ2luIjpmYWxzZX19LCJTaG93RWxhcHNlZFRpbWVHcmFkaWVudFN0eWxlIjpmYWxzZX0sIlNjYWxlIjp7IiRpZCI6IjEyNyIsIlN0YXJ0RGF0ZSI6IjIwMTgtMDMtMDFUMDA6MDA6MDAiLCJFbmREYXRlIjoiMjAxOS0wMi0yOFQyMzo1OTowMCIsIkZvcm1hdCI6Ik1NTSIsIlR5cGUiOjIsIkF1dG9EYXRlUmFuZ2UiOnRydWUsIldvcmtpbmdEYXlzIjoxMjcsIlRvZGF5TWFya2VyVGV4dCI6IlRvZGF5IiwiQXV0b1NjYWxlVHlwZSI6dHJ1ZX0sIk1pbGVzdG9uZXMiOlt7IiRpZCI6IjEyOCIsIkRhdGUiOiIyMDE4LTA0LTA5VDAwOjAwOjAwWiIsIlN0eWxlIjp7IiRpZCI6IjEyOSIsIlNoYXBlIjoyLCJDb25uZWN0b3JNYXJnaW4iOnsiJHJlZiI6IjU0In0sIkNvbm5lY3RvclN0eWxlIjp7IiRpZCI6IjEzMCIsIkxpbmVDb2xvciI6eyIkcmVmIjoiNTYifSwiTGluZVdlaWdodCI6MS4wLCJMaW5lVHlwZSI6MCwiUGFyZW50U3R5bGUiOm51bGx9LCJJc0JlbG93VGltZWJhbmQiOmZhbHNlLCJIaWRlRGF0ZSI6ZmFsc2UsIlNoYXBlU2l6ZSI6MSwiU3BhY2luZyI6Mi4wLCJQYWRkaW5nIjp7IiRyZWYiOiI1OCJ9LCJTaGFwZVN0eWxlIjp7IiRpZCI6IjEzMSIsIk1hcmdpbiI6eyIkcmVmIjoiNjAifSwiUGFkZGluZyI6eyIkcmVmIjoiNjEifSwiQmFja2dyb3VuZCI6eyIkaWQiOiIxMzIiLCJDb2xvciI6eyIkaWQiOiIxMzMiLCJBIjoyNTUsIlIiOjI1NCwiRyI6MTg2LCJCIjoxMH19LCJJc1Zpc2libGUiOnRydWUsIldpZHRoIjoxOC4wLCJIZWlnaHQiOjIwLjAsIkJvcmRlclN0eWxlIjp7IiRpZCI6IjEzNCIsIkxpbmVDb2xvciI6eyIkcmVmIjoiNjUifSwiTGluZVdlaWdodCI6MC4wLCJMaW5lVHlwZSI6MCwiUGFyZW50U3R5bGUiOm51bGx9LCJQYXJlbnRTdHlsZSI6bnVsbH0sIlRpdGxlU3R5bGUiOnsiJGlkIjoiMTM1IiwiRm9udFNldHRpbmdzIjp7IiRpZCI6IjEzNiIsIkZvbnRTaXplIjoxMSwiRm9udE5hbWUiOiJDYWxpYnJpIiwiSXNCb2xkIjp0cnVlLCJJc0l0YWxpYyI6ZmFsc2UsIklzVW5kZXJsaW5lZCI6ZmFsc2UsIlBhcmVudFN0eWxlIjpudWxsfSwiQXV0b1NpemUiOjAsIkZvcmVncm91bmQiOnsiJHJlZiI6IjY5In0sIk1heFdpZHRoIjoyMDAuMCwiTWF4SGVpZ2h0IjoiSW5maW5pdHkiLCJTbWFydEZvcmVncm91bmRJc0FjdGl2ZSI6ZmFsc2UsIkhvcml6b250YWxBbGlnbm1lbnQiOjAsIlZlcnRpY2FsQWxpZ25tZW50IjowLCJTbWFydEZvcmVncm91bmQiOm51bGwsIkJhY2tncm91bmRGaWxsVHlwZSI6MCwiTWFyZ2luIjp7IiRyZWYiOiI3MSJ9LCJQYWRkaW5nIjp7IiRyZWYiOiI3MiJ9LCJCYWNrZ3JvdW5kIjp7IiRyZWYiOiI3MyJ9LCJJc1Zpc2libGUiOnRydWUsIldpZHRoIjowLjAsIkhlaWdodCI6MC4wLCJCb3JkZXJTdHlsZSI6eyIkaWQiOiIxMzciLCJMaW5lQ29sb3IiOm51bGwsIkxpbmVXZWlnaHQiOjAuMCwiTGluZVR5cGUiOjAsIlBhcmVudFN0eWxlIjpudWxsfSwiUGFyZW50U3R5bGUiOm51bGx9LCJEYXRlU3R5bGUiOnsiJGlkIjoiMTM4IiwiRm9udFNldHRpbmdzIjp7IiRpZCI6IjEzOSIsIkZvbnRTaXplIjoxMCwiRm9udE5hbWUiOiJDYWxpYnJpIiwiSXNCb2xkIjpmYWxzZSwiSXNJdGFsaWMiOmZhbHNlLCJJc1VuZGVybGluZWQiOmZhbHNlLCJQYXJlbnRTdHlsZSI6bnVsbH0sIkF1dG9TaXplIjowLCJGb3JlZ3JvdW5kIjp7IiRyZWYiOiI3NiJ9LCJNYXhXaWR0aCI6MjAwLjAsIk1heEhlaWdodCI6IkluZmluaXR5IiwiU21hcnRGb3JlZ3JvdW5kSXNBY3RpdmUiOmZhbHNlLCJIb3Jpem9udGFsQWxpZ25tZW50IjowLCJWZXJ0aWNhbEFsaWdubWVudCI6MCwiU21hcnRGb3JlZ3JvdW5kIjpudWxsLCJCYWNrZ3JvdW5kRmlsbFR5cGUiOjAsIk1hcmdpbiI6eyIkcmVmIjoiNzgifSwiUGFkZGluZyI6eyIkcmVmIjoiNzkifSwiQmFja2dyb3VuZCI6eyIkcmVmIjoiODAifSwiSXNWaXNpYmxlIjp0cnVlLCJXaWR0aCI6MC4wLCJIZWlnaHQiOjAuMCwiQm9yZGVyU3R5bGUiOnsiJGlkIjoiMTQwIiwiTGluZUNvbG9yIjpudWxsLCJMaW5lV2VpZ2h0IjowLjAsIkxpbmVUeXBlIjowLCJQYXJlbnRTdHlsZSI6bnVsbH0sIlBhcmVudFN0eWxlIjpudWxsfSwiRGF0ZUZvcm1hdCI6eyIkcmVmIjoiODEifSwiSXNWaXNpYmxlIjp0cnVlLCJQYXJlbnRTdHlsZSI6bnVsbH0sIkluZGV4Ijo2LCJQZXJjZW50YWdlQ29tcGxldGUiOm51bGwsIlBvc2l0aW9uIjp7IlJhdGlvIjowLjAsIklzQ3VzdG9tIjpmYWxzZX0sIkRhdGVGb3JtYXQiOnsiJHJlZiI6IjgxIn0sIklkIjoiZmJjYTkzYzMtN2ViMC00YzliLWJiNWMtMGZmMTA5NTIxMzEzIiwiSW1wb3J0SWQiOm51bGwsIlRpdGxlIjoiU3VydmV5IFN0YXJ0IiwiTm90ZSI6bnVsbCwiSHlwZXJsaW5rIjpudWxsLCJJc0NoYW5nZWQiOmZhbHNlLCJJc05ldyI6ZmFsc2V9LHsiJGlkIjoiMTQxIiwiRGF0ZSI6IjIwMTgtMDUtMTBUMDA6MDA6MDBaIiwiU3R5bGUiOnsiJGlkIjoiMTQyIiwiU2hhcGUiOjIsIkNvbm5lY3Rvck1hcmdpbiI6eyIkcmVmIjoiNTQifSwiQ29ubmVjdG9yU3R5bGUiOnsiJGlkIjoiMTQzIiwiTGluZUNvbG9yIjp7IiRyZWYiOiI1NiJ9LCJMaW5lV2VpZ2h0IjoxLjAsIkxpbmVUeXBlIjowLCJQYXJlbnRTdHlsZSI6bnVsbH0sIklzQmVsb3dUaW1lYmFuZCI6ZmFsc2UsIkhpZGVEYXRlIjpmYWxzZSwiU2hhcGVTaXplIjoxLCJTcGFjaW5nIjoyLjAsIlBhZGRpbmciOnsiJHJlZiI6IjU4In0sIlNoYXBlU3R5bGUiOnsiJGlkIjoiMTQ0IiwiTWFyZ2luIjp7IiRyZWYiOiI2MCJ9LCJQYWRkaW5nIjp7IiRyZWYiOiI2MSJ9LCJCYWNrZ3JvdW5kIjp7IiRpZCI6IjE0NSIsIkNvbG9yIjp7IiRpZCI6IjE0NiIsIkEiOjI1NSwiUiI6MjU0LCJHIjoxODYsIkIiOjEwfX0sIklzVmlzaWJsZSI6dHJ1ZSwiV2lkdGgiOjE4LjAsIkhlaWdodCI6MjAuMCwiQm9yZGVyU3R5bGUiOnsiJGlkIjoiMTQ3IiwiTGluZUNvbG9yIjp7IiRyZWYiOiI2NSJ9LCJMaW5lV2VpZ2h0IjowLjAsIkxpbmVUeXBlIjowLCJQYXJlbnRTdHlsZSI6bnVsbH0sIlBhcmVudFN0eWxlIjpudWxsfSwiVGl0bGVTdHlsZSI6eyIkaWQiOiIxNDgiLCJGb250U2V0dGluZ3MiOnsiJGlkIjoiMTQ5IiwiRm9udFNpemUiOjExLCJGb250TmFtZSI6IkNhbGlicmkiLCJJc0JvbGQiOnRydWUsIklzSXRhbGljIjpmYWxzZSwiSXNVbmRlcmxpbmVkIjpmYWxzZSwiUGFyZW50U3R5bGUiOm51bGx9LCJBdXRvU2l6ZSI6MCwiRm9yZWdyb3VuZCI6eyIkcmVmIjoiNjkifSwiTWF4V2lkdGgiOjIwMC4wLCJNYXhIZWlnaHQiOiJJbmZpbml0eSIsIlNtYXJ0Rm9yZWdyb3VuZElzQWN0aXZlIjpmYWxzZSwiSG9yaXpvbnRhbEFsaWdubWVudCI6MCwiVmVydGljYWxBbGlnbm1lbnQiOjAsIlNtYXJ0Rm9yZWdyb3VuZCI6bnVsbCwiQmFja2dyb3VuZEZpbGxUeXBlIjowLCJNYXJnaW4iOnsiJHJlZiI6IjcxIn0sIlBhZGRpbmciOnsiJHJlZiI6IjcyIn0sIkJhY2tncm91bmQiOnsiJHJlZiI6IjczIn0sIklzVmlzaWJsZSI6dHJ1ZSwiV2lkdGgiOjAuMCwiSGVpZ2h0IjowLjAsIkJvcmRlclN0eWxlIjp7IiRpZCI6IjE1MCIsIkxpbmVDb2xvciI6bnVsbCwiTGluZVdlaWdodCI6MC4wLCJMaW5lVHlwZSI6MCwiUGFyZW50U3R5bGUiOm51bGx9LCJQYXJlbnRTdHlsZSI6bnVsbH0sIkRhdGVTdHlsZSI6eyIkaWQiOiIxNTEiLCJGb250U2V0dGluZ3MiOnsiJGlkIjoiMTUyIiwiRm9udFNpemUiOjEwLCJGb250TmFtZSI6IkNhbGlicmkiLCJJc0JvbGQiOmZhbHNlLCJJc0l0YWxpYyI6ZmFsc2UsIklzVW5kZXJsaW5lZCI6ZmFsc2UsIlBhcmVudFN0eWxlIjpudWxsfSwiQXV0b1NpemUiOjAsIkZvcmVncm91bmQiOnsiJHJlZiI6Ijc2In0sIk1heFdpZHRoIjoyMDAuMCwiTWF4SGVpZ2h0IjoiSW5maW5pdHkiLCJTbWFydEZvcmVncm91bmRJc0FjdGl2ZSI6ZmFsc2UsIkhvcml6b250YWxBbGlnbm1lbnQiOjAsIlZlcnRpY2FsQWxpZ25tZW50IjowLCJTbWFydEZvcmVncm91bmQiOm51bGwsIkJhY2tncm91bmRGaWxsVHlwZSI6MCwiTWFyZ2luIjp7IiRyZWYiOiI3OCJ9LCJQYWRkaW5nIjp7IiRyZWYiOiI3OSJ9LCJCYWNrZ3JvdW5kIjp7IiRyZWYiOiI4MCJ9LCJJc1Zpc2libGUiOnRydWUsIldpZHRoIjowLjAsIkhlaWdodCI6MC4wLCJCb3JkZXJTdHlsZSI6eyIkaWQiOiIxNTMiLCJMaW5lQ29sb3IiOm51bGwsIkxpbmVXZWlnaHQiOjAuMCwiTGluZVR5cGUiOjAsIlBhcmVudFN0eWxlIjpudWxsfSwiUGFyZW50U3R5bGUiOm51bGx9LCJEYXRlRm9ybWF0Ijp7IiRyZWYiOiI4MSJ9LCJJc1Zpc2libGUiOnRydWUsIlBhcmVudFN0eWxlIjpudWxsfSwiSW5kZXgiOjcsIlBlcmNlbnRhZ2VDb21wbGV0ZSI6bnVsbCwiUG9zaXRpb24iOnsiUmF0aW8iOjAuMCwiSXNDdXN0b20iOmZhbHNlfSwiRGF0ZUZvcm1hdCI6eyIkcmVmIjoiODEifSwiSWQiOiJhNWJiNDIzNy1mZjBmLTQxZWItOGFhYy02ZDA4ZTljMzE0ZjkiLCJJbXBvcnRJZCI6bnVsbCwiVGl0bGUiOiJTdXJ2ZXkgRW5kIiwiTm90ZSI6bnVsbCwiSHlwZXJsaW5rIjpudWxsLCJJc0NoYW5nZWQiOmZhbHNlLCJJc05ldyI6ZmFsc2V9LHsiJGlkIjoiMTU0IiwiRGF0ZSI6IjIwMTgtMDYtMjVUMjM6NTk6MDBaIiwiU3R5bGUiOnsiJGlkIjoiMTU1IiwiU2hhcGUiOjIsIkNvbm5lY3Rvck1hcmdpbiI6eyIkcmVmIjoiNTQifSwiQ29ubmVjdG9yU3R5bGUiOnsiJGlkIjoiMTU2IiwiTGluZUNvbG9yIjp7IiRyZWYiOiI1NiJ9LCJMaW5lV2VpZ2h0IjoxLjAsIkxpbmVUeXBlIjowLCJQYXJlbnRTdHlsZSI6bnVsbH0sIklzQmVsb3dUaW1lYmFuZCI6ZmFsc2UsIkhpZGVEYXRlIjpmYWxzZSwiU2hhcGVTaXplIjoxLCJTcGFjaW5nIjoyLjAsIlBhZGRpbmciOnsiJHJlZiI6IjU4In0sIlNoYXBlU3R5bGUiOnsiJGlkIjoiMTU3IiwiTWFyZ2luIjp7IiRyZWYiOiI2MCJ9LCJQYWRkaW5nIjp7IiRyZWYiOiI2MSJ9LCJCYWNrZ3JvdW5kIjp7IiRpZCI6IjE1OCIsIkNvbG9yIjp7IiRpZCI6IjE1OSIsIkEiOjI1NSwiUiI6MjYsIkciOjE3MCwiQiI6NjZ9fSwiSXNWaXNpYmxlIjp0cnVlLCJXaWR0aCI6MTguMCwiSGVpZ2h0IjoyMC4wLCJCb3JkZXJTdHlsZSI6eyIkaWQiOiIxNjAiLCJMaW5lQ29sb3IiOnsiJHJlZiI6IjY1In0sIkxpbmVXZWlnaHQiOjAuMCwiTGluZVR5cGUiOjAsIlBhcmVudFN0eWxlIjpudWxsfSwiUGFyZW50U3R5bGUiOm51bGx9LCJUaXRsZVN0eWxlIjp7IiRpZCI6IjE2MSIsIkZvbnRTZXR0aW5ncyI6eyIkaWQiOiIxNjIiLCJGb250U2l6ZSI6MTEsIkZvbnROYW1lIjoiQ2FsaWJyaSIsIklzQm9sZCI6dHJ1ZSwiSXNJdGFsaWMiOmZhbHNlLCJJc1VuZGVybGluZWQiOmZhbHNlLCJQYXJlbnRTdHlsZSI6bnVsbH0sIkF1dG9TaXplIjowLCJGb3JlZ3JvdW5kIjp7IiRyZWYiOiI2OSJ9LCJNYXhXaWR0aCI6MjAwLjAsIk1heEhlaWdodCI6IkluZmluaXR5IiwiU21hcnRGb3JlZ3JvdW5kSXNBY3RpdmUiOmZhbHNlLCJIb3Jpem9udGFsQWxpZ25tZW50IjowLCJWZXJ0aWNhbEFsaWdubWVudCI6MCwiU21hcnRGb3JlZ3JvdW5kIjpudWxsLCJCYWNrZ3JvdW5kRmlsbFR5cGUiOjAsIk1hcmdpbiI6eyIkcmVmIjoiNzEifSwiUGFkZGluZyI6eyIkcmVmIjoiNzIifSwiQmFja2dyb3VuZCI6eyIkcmVmIjoiNzMifSwiSXNWaXNpYmxlIjp0cnVlLCJXaWR0aCI6MC4wLCJIZWlnaHQiOjAuMCwiQm9yZGVyU3R5bGUiOnsiJGlkIjoiMTYzIiwiTGluZUNvbG9yIjpudWxsLCJMaW5lV2VpZ2h0IjowLjAsIkxpbmVUeXBlIjowLCJQYXJlbnRTdHlsZSI6bnVsbH0sIlBhcmVudFN0eWxlIjpudWxsfSwiRGF0ZVN0eWxlIjp7IiRpZCI6IjE2NCIsIkZvbnRTZXR0aW5ncyI6eyIkaWQiOiIxNjUiLCJGb250U2l6ZSI6MTAsIkZvbnROYW1lIjoiQ2FsaWJyaSIsIklzQm9sZCI6ZmFsc2UsIklzSXRhbGljIjpmYWxzZSwiSXNVbmRlcmxpbmVkIjpmYWxzZSwiUGFyZW50U3R5bGUiOm51bGx9LCJBdXRvU2l6ZSI6MCwiRm9yZWdyb3VuZCI6eyIkcmVmIjoiNzYifSwiTWF4V2lkdGgiOjIwMC4wLCJNYXhIZWlnaHQiOiJJbmZpbml0eSIsIlNtYXJ0Rm9yZWdyb3VuZElzQWN0aXZlIjpmYWxzZSwiSG9yaXpvbnRhbEFsaWdubWVudCI6MCwiVmVydGljYWxBbGlnbm1lbnQiOjAsIlNtYXJ0Rm9yZWdyb3VuZCI6bnVsbCwiQmFja2dyb3VuZEZpbGxUeXBlIjowLCJNYXJnaW4iOnsiJHJlZiI6Ijc4In0sIlBhZGRpbmciOnsiJHJlZiI6Ijc5In0sIkJhY2tncm91bmQiOnsiJHJlZiI6IjgwIn0sIklzVmlzaWJsZSI6dHJ1ZSwiV2lkdGgiOjAuMCwiSGVpZ2h0IjowLjAsIkJvcmRlclN0eWxlIjp7IiRpZCI6IjE2NiIsIkxpbmVDb2xvciI6bnVsbCwiTGluZVdlaWdodCI6MC4wLCJMaW5lVHlwZSI6MCwiUGFyZW50U3R5bGUiOm51bGx9LCJQYXJlbnRTdHlsZSI6bnVsbH0sIkRhdGVGb3JtYXQiOnsiJHJlZiI6IjgxIn0sIklzVmlzaWJsZSI6dHJ1ZSwiUGFyZW50U3R5bGUiOm51bGx9LCJJbmRleCI6OCwiUGVyY2VudGFnZUNvbXBsZXRlIjpudWxsLCJQb3NpdGlvbiI6eyJSYXRpbyI6MC4wLCJJc0N1c3RvbSI6ZmFsc2V9LCJEYXRlRm9ybWF0Ijp7IiRyZWYiOiI4MSJ9LCJJZCI6IjA0YmI5ODYxLWViNGEtNGY5Yy1hMGE2LTQxNTU4MDRmNzQzYyIsIkltcG9ydElkIjpudWxsLCJUaXRsZSI6IlRvb2wgU2VsZWN0aW9uIiwiTm90ZSI6bnVsbCwiSHlwZXJsaW5rIjpudWxsLCJJc0NoYW5nZWQiOmZhbHNlLCJJc05ldyI6ZmFsc2V9XSwiVGFza3MiOlt7IiRpZCI6IjE2NyIsIkdyb3VwTmFtZSI6bnVsbCwiU3RhcnREYXRlIjoiMjAxOC0wMy0wMVQwMDowMDowMFoiLCJFbmREYXRlIjoiMjAxOC0wNy0xNVQyMzo1OTowMFoiLCJQZXJjZW50YWdlQ29tcGxldGUiOm51bGwsIlN0eWxlIjp7IiRpZCI6IjE2OCIsIlNoYXBlIjoyLCJTaGFwZVRoaWNrbmVzcyI6MSwiRHVyYXRpb25Gb3JtYXQiOjAsIkluY2x1ZGVOb25Xb3JraW5nRGF5c0luRHVyYXRpb24iOmZhbHNlLCJQZXJjZW50YWdlQ29tcGxldGVTdHlsZSI6eyIkaWQiOiIxNjkiLCJGb250U2V0dGluZ3MiOnsiJGlkIjoiMTcwIiwiRm9udFNpemUiOjEwLCJGb250TmFtZSI6IkNhbGlicmkiLCJJc0JvbGQiOmZhbHNlLCJJc0l0YWxpYyI6ZmFsc2UsIklzVW5kZXJsaW5lZCI6ZmFsc2UsIlBhcmVudFN0eWxlIjpudWxsfSwiQXV0b1NpemUiOjAsIkZvcmVncm91bmQiOnsiJGlkIjoiMTcxIiwiQ29sb3IiOnsiJHJlZiI6Ijg2In19LCJNYXhXaWR0aCI6MjAwLjAsIk1heEhlaWdodCI6IkluZmluaXR5IiwiU21hcnRGb3JlZ3JvdW5kSXNBY3RpdmUiOmZhbHNlLCJIb3Jpem9udGFsQWxpZ25tZW50IjowLCJWZXJ0aWNhbEFsaWdubWVudCI6MCwiU21hcnRGb3JlZ3JvdW5kIjpudWxsLCJCYWNrZ3JvdW5kRmlsbFR5cGUiOjAsIk1hcmdpbiI6eyIkcmVmIjoiODcifSwiUGFkZGluZyI6eyIkcmVmIjoiODgifSwiQmFja2dyb3VuZCI6eyIkcmVmIjoiODkifSwiSXNWaXNpYmxlIjp0cnVlLCJXaWR0aCI6MC4wLCJIZWlnaHQiOjAuMCwiQm9yZGVyU3R5bGUiOnsiJGlkIjoiMTcyIiwiTGluZUNvbG9yIjpudWxsLCJMaW5lV2VpZ2h0IjowLjAsIkxpbmVUeXBlIjowLCJQYXJlbnRTdHlsZSI6bnVsbH0sIlBhcmVudFN0eWxlIjpudWxsfSwiRHVyYXRpb25TdHlsZSI6eyIkaWQiOiIxNzMiLCJGb250U2V0dGluZ3MiOnsiJGlkIjoiMTc0IiwiRm9udFNpemUiOjEwLCJGb250TmFtZSI6IkNhbGlicmkiLCJJc0JvbGQiOmZhbHNlLCJJc0l0YWxpYyI6ZmFsc2UsIklzVW5kZXJsaW5lZCI6ZmFsc2UsIlBhcmVudFN0eWxlIjpudWxsfSwiQXV0b1NpemUiOjAsIkZvcmVncm91bmQiOnsiJGlkIjoiMTc1IiwiQ29sb3IiOnsiJHJlZiI6IjkzIn19LCJNYXhXaWR0aCI6MjAwLjAsIk1heEhlaWdodCI6IkluZmluaXR5IiwiU21hcnRGb3JlZ3JvdW5kSXNBY3RpdmUiOmZhbHNlLCJIb3Jpem9udGFsQWxpZ25tZW50IjowLCJWZXJ0aWNhbEFsaWdubWVudCI6MCwiU21hcnRGb3JlZ3JvdW5kIjpudWxsLCJCYWNrZ3JvdW5kRmlsbFR5cGUiOjAsIk1hcmdpbiI6eyIkcmVmIjoiOTQifSwiUGFkZGluZyI6eyIkcmVmIjoiOTUifSwiQmFja2dyb3VuZCI6eyIkcmVmIjoiOTYifSwiSXNWaXNpYmxlIjp0cnVlLCJXaWR0aCI6MC4wLCJIZWlnaHQiOjAuMCwiQm9yZGVyU3R5bGUiOnsiJGlkIjoiMTc2IiwiTGluZUNvbG9yIjpudWxsLCJMaW5lV2VpZ2h0IjowLjAsIkxpbmVUeXBlIjowLCJQYXJlbnRTdHlsZSI6bnVsbH0sIlBhcmVudFN0eWxlIjpudWxsfSwiSG9yaXpvbnRhbENvbm5lY3RvclN0eWxlIjp7IiRpZCI6IjE3NyIsIkxpbmVDb2xvciI6eyIkcmVmIjoiOTgifSwiTGluZVdlaWdodCI6MS4wLCJMaW5lVHlwZSI6MCwiUGFyZW50U3R5bGUiOm51bGx9LCJWZXJ0aWNhbENvbm5lY3RvclN0eWxlIjp7IiRpZCI6IjE3OCIsIkxpbmVDb2xvciI6eyIkcmVmIjoiMTAxIn0sIkxpbmVXZWlnaHQiOjAuMCwiTGluZVR5cGUiOjAsIlBhcmVudFN0eWxlIjpudWxsfSwiTWFyZ2luIjpudWxsLCJTdGFydERhdGVQb3NpdGlvbiI6MywiRW5kRGF0ZVBvc2l0aW9uIjo0LCJEYXRlSXNWaXNpYmxlIjp0cnVlLCJUaXRsZVBvc2l0aW9uIjoyLCJEdXJhdGlvblBvc2l0aW9uIjo2LCJQZXJjZW50YWdlQ29tcGxldGVkUG9zaXRpb24iOjYsIlNwYWNpbmciOjUsIklzQmVsb3dUaW1lYmFuZCI6dHJ1ZSwiUGVyY2VudGFnZUNvbXBsZXRlU2hhcGVPcGFjaXR5IjozNSwiU2hhcGVTdHlsZSI6eyIkaWQiOiIxNzkiLCJNYXJnaW4iOnsiJHJlZiI6IjEwNCJ9LCJQYWRkaW5nIjp7IiRyZWYiOiIxMDUifSwiQmFja2dyb3VuZCI6eyIkaWQiOiIxODAiLCJDb2xvciI6eyIkaWQiOiIxODEiLCJBIjoyNTUsIlIiOjI2LCJHIjoxNzAsIkIiOjY2fX0sIklzVmlzaWJsZSI6dHJ1ZSwiV2lkdGgiOjAuMCwiSGVpZ2h0IjoxNi4wLCJCb3JkZXJTdHlsZSI6eyIkaWQiOiIxODIiLCJMaW5lQ29sb3IiOnsiJHJlZiI6IjEwOSJ9LCJMaW5lV2VpZ2h0IjowLjAsIkxpbmVUeXBlIjowLCJQYXJlbnRTdHlsZSI6bnVsbH0sIlBhcmVudFN0eWxlIjpudWxsfSwiVGl0bGVTdHlsZSI6eyIkaWQiOiIxODMiLCJGb250U2V0dGluZ3MiOnsiJGlkIjoiMTg0IiwiRm9udFNpemUiOjExLCJGb250TmFtZSI6IkNhbGlicmkiLCJJc0JvbGQiOnRydWUsIklzSXRhbGljIjpmYWxzZSwiSXNVbmRlcmxpbmVkIjpmYWxzZSwiUGFyZW50U3R5bGUiOm51bGx9LCJBdXRvU2l6ZSI6MCwiRm9yZWdyb3VuZCI6eyIkaWQiOiIxODUiLCJDb2xvciI6eyIkcmVmIjoiMTE0In19LCJNYXhXaWR0aCI6NzIwLjAsIk1heEhlaWdodCI6IkluZmluaXR5IiwiU21hcnRGb3JlZ3JvdW5kSXNBY3RpdmUiOmZhbHNlLCJIb3Jpem9udGFsQWxpZ25tZW50IjoxLCJWZXJ0aWNhbEFsaWdubWVudCI6MCwiU21hcnRGb3JlZ3JvdW5kIjpudWxsLCJCYWNrZ3JvdW5kRmlsbFR5cGUiOjAsIk1hcmdpbiI6eyIkcmVmIjoiMTE1In0sIlBhZGRpbmciOnsiJHJlZiI6IjExNiJ9LCJCYWNrZ3JvdW5kIjp7IiRyZWYiOiIxMTcifSwiSXNWaXNpYmxlIjp0cnVlLCJXaWR0aCI6MC4wLCJIZWlnaHQiOjAuMCwiQm9yZGVyU3R5bGUiOnsiJGlkIjoiMTg2IiwiTGluZUNvbG9yIjpudWxsLCJMaW5lV2VpZ2h0IjowLjAsIkxpbmVUeXBlIjowLCJQYXJlbnRTdHlsZSI6bnVsbH0sIlBhcmVudFN0eWxlIjpudWxsfSwiRGF0ZVN0eWxlIjp7IiRpZCI6IjE4NyIsIkZvbnRTZXR0aW5ncyI6eyIkaWQiOiIxODgiLCJGb250U2l6ZSI6MTAsIkZvbnROYW1lIjoiQ2FsaWJyaSIsIklzQm9sZCI6ZmFsc2UsIklzSXRhbGljIjpmYWxzZSwiSXNVbmRlcmxpbmVkIjpmYWxzZSwiUGFyZW50U3R5bGUiOm51bGx9LCJBdXRvU2l6ZSI6MCwiRm9yZWdyb3VuZCI6eyIkaWQiOiIxODkiLCJDb2xvciI6eyIkcmVmIjoiMTIxIn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0cnVlLCJXaWR0aCI6MC4wLCJIZWlnaHQiOjAuMCwiQm9yZGVyU3R5bGUiOnsiJGlkIjoiMTkwIiwiTGluZUNvbG9yIjpudWxsLCJMaW5lV2VpZ2h0IjowLjAsIkxpbmVUeXBlIjowLCJQYXJlbnRTdHlsZSI6bnVsbH0sIlBhcmVudFN0eWxlIjpudWxsfSwiRGF0ZUZvcm1hdCI6eyIkcmVmIjoiMTI1In0sIklzVmlzaWJsZSI6dHJ1ZSwiUGFyZW50U3R5bGUiOm51bGx9LCJJbmRleCI6MSwiU21hcnREdXJhdGlvbkFjdGl2YXRlZCI6ZmFsc2UsIkRhdGVGb3JtYXQiOnsiJHJlZiI6IjEyNSJ9LCJJZCI6ImEzZWFjM2FkLTVhOTctNDFlMS05ZWQwLTBkNTU5OTZjZGY4ZiIsIkltcG9ydElkIjpudWxsLCJUaXRsZSI6IkV2YWx1YXRlIFRvb2xzIiwiTm90ZSI6bnVsbCwiSHlwZXJsaW5rIjpudWxsLCJJc0NoYW5nZWQiOmZhbHNlLCJJc05ldyI6ZmFsc2V9LHsiJGlkIjoiMTkxIiwiR3JvdXBOYW1lIjpudWxsLCJTdGFydERhdGUiOiIyMDE4LTAzLTAxVDAwOjAwOjAwWiIsIkVuZERhdGUiOiIyMDE4LTA1LTE1VDIzOjU5OjAwWiIsIlBlcmNlbnRhZ2VDb21wbGV0ZSI6bnVsbCwiU3R5bGUiOnsiJGlkIjoiMTkyIiwiU2hhcGUiOjIsIlNoYXBlVGhpY2tuZXNzIjoxLCJEdXJhdGlvbkZvcm1hdCI6MCwiSW5jbHVkZU5vbldvcmtpbmdEYXlzSW5EdXJhdGlvbiI6ZmFsc2UsIlBlcmNlbnRhZ2VDb21wbGV0ZVN0eWxlIjp7IiRpZCI6IjE5MyIsIkZvbnRTZXR0aW5ncyI6eyIkaWQiOiIxOTQ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E5NSIsIkxpbmVDb2xvciI6bnVsbCwiTGluZVdlaWdodCI6MC4wLCJMaW5lVHlwZSI6MCwiUGFyZW50U3R5bGUiOm51bGx9LCJQYXJlbnRTdHlsZSI6bnVsbH0sIkR1cmF0aW9uU3R5bGUiOnsiJGlkIjoiMTk2IiwiRm9udFNldHRpbmdzIjp7IiRpZCI6IjE5Ny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CYWNrZ3JvdW5kRmlsbFR5cGUiOjAsIk1hcmdpbiI6eyIkcmVmIjoiOTQifSwiUGFkZGluZyI6eyIkcmVmIjoiOTUifSwiQmFja2dyb3VuZCI6eyIkcmVmIjoiOTYifSwiSXNWaXNpYmxlIjp0cnVlLCJXaWR0aCI6MC4wLCJIZWlnaHQiOjAuMCwiQm9yZGVyU3R5bGUiOnsiJGlkIjoiMTk4IiwiTGluZUNvbG9yIjpudWxsLCJMaW5lV2VpZ2h0IjowLjAsIkxpbmVUeXBlIjowLCJQYXJlbnRTdHlsZSI6bnVsbH0sIlBhcmVudFN0eWxlIjpudWxsfSwiSG9yaXpvbnRhbENvbm5lY3RvclN0eWxlIjp7IiRpZCI6IjE5OSIsIkxpbmVDb2xvciI6eyIkcmVmIjoiOTgifSwiTGluZVdlaWdodCI6MS4wLCJMaW5lVHlwZSI6MCwiUGFyZW50U3R5bGUiOm51bGx9LCJWZXJ0aWNhbENvbm5lY3RvclN0eWxlIjp7IiRpZCI6IjIwMCIsIkxpbmVDb2xvciI6eyIkcmVmIjoiMTAxIn0sIkxpbmVXZWlnaHQiOjAuMCwiTGluZVR5cGUiOjAsIlBhcmVudFN0eWxlIjpudWxsfSwiTWFyZ2luIjpudWxsLCJTdGFydERhdGVQb3NpdGlvbiI6MywiRW5kRGF0ZVBvc2l0aW9uIjo0LCJEYXRlSXNWaXNpYmxlIjp0cnVlLCJUaXRsZVBvc2l0aW9uIjoyLCJEdXJhdGlvblBvc2l0aW9uIjo2LCJQZXJjZW50YWdlQ29tcGxldGVkUG9zaXRpb24iOjYsIlNwYWNpbmciOjUsIklzQmVsb3dUaW1lYmFuZCI6dHJ1ZSwiUGVyY2VudGFnZUNvbXBsZXRlU2hhcGVPcGFjaXR5IjozNSwiU2hhcGVTdHlsZSI6eyIkaWQiOiIyMDEiLCJNYXJnaW4iOnsiJHJlZiI6IjEwNCJ9LCJQYWRkaW5nIjp7IiRyZWYiOiIxMDUifSwiQmFja2dyb3VuZCI6eyIkaWQiOiIyMDIiLCJDb2xvciI6eyIkaWQiOiIyMDMiLCJBIjoyNTUsIlIiOjI1NCwiRyI6MTg2LCJCIjoxMH19LCJJc1Zpc2libGUiOnRydWUsIldpZHRoIjowLjAsIkhlaWdodCI6MTYuMCwiQm9yZGVyU3R5bGUiOnsiJGlkIjoiMjA0IiwiTGluZUNvbG9yIjp7IiRyZWYiOiIxMDkifSwiTGluZVdlaWdodCI6MC4wLCJMaW5lVHlwZSI6MCwiUGFyZW50U3R5bGUiOm51bGx9LCJQYXJlbnRTdHlsZSI6bnVsbH0sIlRpdGxlU3R5bGUiOnsiJGlkIjoiMjA1IiwiRm9udFNldHRpbmdzIjp7IiRpZCI6IjIwNiIsIkZvbnRTaXplIjoxMSwiRm9udE5hbWUiOiJDYWxpYnJpIiwiSXNCb2xkIjp0cnVlLCJJc0l0YWxpYyI6ZmFsc2UsIklzVW5kZXJsaW5lZCI6ZmFsc2UsIlBhcmVudFN0eWxlIjpudWxsfSwiQXV0b1NpemUiOjAsIkZvcmVncm91bmQiOnsiJHJlZiI6IjExMyJ9LCJNYXhXaWR0aCI6NzIwLjAsIk1heEhlaWdodCI6IkluZmluaXR5IiwiU21hcnRGb3JlZ3JvdW5kSXNBY3RpdmUiOmZhbHNlLCJIb3Jpem9udGFsQWxpZ25tZW50IjoxLCJWZXJ0aWNhbEFsaWdubWVudCI6MCwiU21hcnRGb3JlZ3JvdW5kIjpudWxsLCJCYWNrZ3JvdW5kRmlsbFR5cGUiOjAsIk1hcmdpbiI6eyIkcmVmIjoiMTE1In0sIlBhZGRpbmciOnsiJHJlZiI6IjExNiJ9LCJCYWNrZ3JvdW5kIjp7IiRyZWYiOiIxMTcifSwiSXNWaXNpYmxlIjp0cnVlLCJXaWR0aCI6MC4wLCJIZWlnaHQiOjAuMCwiQm9yZGVyU3R5bGUiOnsiJGlkIjoiMjA3IiwiTGluZUNvbG9yIjpudWxsLCJMaW5lV2VpZ2h0IjowLjAsIkxpbmVUeXBlIjowLCJQYXJlbnRTdHlsZSI6bnVsbH0sIlBhcmVudFN0eWxlIjpudWxsfSwiRGF0ZVN0eWxlIjp7IiRpZCI6IjIwOCIsIkZvbnRTZXR0aW5ncyI6eyIkaWQiOiIyMDkiLCJGb250U2l6ZSI6MTAsIkZvbnROYW1lIjoiQ2FsaWJyaSIsIklzQm9sZCI6ZmFsc2UsIklzSXRhbGljIjpmYWxzZSwiSXNVbmRlcmxpbmVkIjpmYWxzZSwiUGFyZW50U3R5bGUiOm51bGx9LCJBdXRvU2l6ZSI6MCwiRm9yZWdyb3VuZCI6eyIkcmVmIjoiMTIwIn0sIk1heFdpZHRoIjoyMDAuMCwiTWF4SGVpZ2h0IjoiSW5maW5pdHkiLCJTbWFydEZvcmVncm91bmRJc0FjdGl2ZSI6ZmFsc2UsIkhvcml6b250YWxBbGlnbm1lbnQiOjAsIlZlcnRpY2FsQWxpZ25tZW50IjowLCJTbWFydEZvcmVncm91bmQiOm51bGwsIkJhY2tncm91bmRGaWxsVHlwZSI6MCwiTWFyZ2luIjp7IiRyZWYiOiIxMjIifSwiUGFkZGluZyI6eyIkcmVmIjoiMTIzIn0sIkJhY2tncm91bmQiOnsiJHJlZiI6IjEyNCJ9LCJJc1Zpc2libGUiOnRydWUsIldpZHRoIjowLjAsIkhlaWdodCI6MC4wLCJCb3JkZXJTdHlsZSI6eyIkaWQiOiIyMTAiLCJMaW5lQ29sb3IiOm51bGwsIkxpbmVXZWlnaHQiOjAuMCwiTGluZVR5cGUiOjAsIlBhcmVudFN0eWxlIjpudWxsfSwiUGFyZW50U3R5bGUiOm51bGx9LCJEYXRlRm9ybWF0Ijp7IiRyZWYiOiIxMjUifSwiSXNWaXNpYmxlIjp0cnVlLCJQYXJlbnRTdHlsZSI6bnVsbH0sIkluZGV4IjoyLCJTbWFydER1cmF0aW9uQWN0aXZhdGVkIjpmYWxzZSwiRGF0ZUZvcm1hdCI6eyIkcmVmIjoiMTI1In0sIklkIjoiYWVlMDAwNDctYWFhNy00ZWRhLTg3NjktZDU5Y2U4YzA5YTg5IiwiSW1wb3J0SWQiOm51bGwsIlRpdGxlIjoiU3VydmV5IiwiTm90ZSI6bnVsbCwiSHlwZXJsaW5rIjpudWxsLCJJc0NoYW5nZWQiOmZhbHNlLCJJc05ldyI6ZmFsc2V9LHsiJGlkIjoiMjExIiwiR3JvdXBOYW1lIjpudWxsLCJTdGFydERhdGUiOiIyMDE4LTA2LTI2VDAwOjAwOjAwWiIsIkVuZERhdGUiOiIyMDE4LTA5LTMwVDIzOjU5OjAwWiIsIlBlcmNlbnRhZ2VDb21wbGV0ZSI6bnVsbCwiU3R5bGUiOnsiJGlkIjoiMjEyIiwiU2hhcGUiOjIsIlNoYXBlVGhpY2tuZXNzIjoxLCJEdXJhdGlvbkZvcm1hdCI6MCwiSW5jbHVkZU5vbldvcmtpbmdEYXlzSW5EdXJhdGlvbiI6ZmFsc2UsIlBlcmNlbnRhZ2VDb21wbGV0ZVN0eWxlIjp7IiRpZCI6IjIxMyIsIkZvbnRTZXR0aW5ncyI6eyIkaWQiOiIyMTQ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IxNSIsIkxpbmVDb2xvciI6bnVsbCwiTGluZVdlaWdodCI6MC4wLCJMaW5lVHlwZSI6MCwiUGFyZW50U3R5bGUiOm51bGx9LCJQYXJlbnRTdHlsZSI6bnVsbH0sIkR1cmF0aW9uU3R5bGUiOnsiJGlkIjoiMjE2IiwiRm9udFNldHRpbmdzIjp7IiRpZCI6IjIxNy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CYWNrZ3JvdW5kRmlsbFR5cGUiOjAsIk1hcmdpbiI6eyIkcmVmIjoiOTQifSwiUGFkZGluZyI6eyIkcmVmIjoiOTUifSwiQmFja2dyb3VuZCI6eyIkcmVmIjoiOTYifSwiSXNWaXNpYmxlIjp0cnVlLCJXaWR0aCI6MC4wLCJIZWlnaHQiOjAuMCwiQm9yZGVyU3R5bGUiOnsiJGlkIjoiMjE4IiwiTGluZUNvbG9yIjpudWxsLCJMaW5lV2VpZ2h0IjowLjAsIkxpbmVUeXBlIjowLCJQYXJlbnRTdHlsZSI6bnVsbH0sIlBhcmVudFN0eWxlIjpudWxsfSwiSG9yaXpvbnRhbENvbm5lY3RvclN0eWxlIjp7IiRpZCI6IjIxOSIsIkxpbmVDb2xvciI6eyIkcmVmIjoiOTgifSwiTGluZVdlaWdodCI6MS4wLCJMaW5lVHlwZSI6MCwiUGFyZW50U3R5bGUiOm51bGx9LCJWZXJ0aWNhbENvbm5lY3RvclN0eWxlIjp7IiRpZCI6IjIyMCIsIkxpbmVDb2xvciI6eyIkcmVmIjoiMTAxIn0sIkxpbmVXZWlnaHQiOjAuMCwiTGluZVR5cGUiOjAsIlBhcmVudFN0eWxlIjpudWxsfSwiTWFyZ2luIjpudWxsLCJTdGFydERhdGVQb3NpdGlvbiI6MywiRW5kRGF0ZVBvc2l0aW9uIjo0LCJEYXRlSXNWaXNpYmxlIjp0cnVlLCJUaXRsZVBvc2l0aW9uIjoyLCJEdXJhdGlvblBvc2l0aW9uIjo2LCJQZXJjZW50YWdlQ29tcGxldGVkUG9zaXRpb24iOjYsIlNwYWNpbmciOjUsIklzQmVsb3dUaW1lYmFuZCI6dHJ1ZSwiUGVyY2VudGFnZUNvbXBsZXRlU2hhcGVPcGFjaXR5IjozNSwiU2hhcGVTdHlsZSI6eyIkaWQiOiIyMjEiLCJNYXJnaW4iOnsiJHJlZiI6IjEwNCJ9LCJQYWRkaW5nIjp7IiRyZWYiOiIxMDUifSwiQmFja2dyb3VuZCI6eyIkaWQiOiIyMjIiLCJDb2xvciI6eyIkaWQiOiIyMjMiLCJBIjoyNTUsIlIiOjIsIkciOjE3OCwiQiI6MjM4fX0sIklzVmlzaWJsZSI6dHJ1ZSwiV2lkdGgiOjAuMCwiSGVpZ2h0IjoxNi4wLCJCb3JkZXJTdHlsZSI6eyIkaWQiOiIyMjQiLCJMaW5lQ29sb3IiOnsiJHJlZiI6IjEwOSJ9LCJMaW5lV2VpZ2h0IjowLjAsIkxpbmVUeXBlIjowLCJQYXJlbnRTdHlsZSI6bnVsbH0sIlBhcmVudFN0eWxlIjpudWxsfSwiVGl0bGVTdHlsZSI6eyIkaWQiOiIyMjUiLCJGb250U2V0dGluZ3MiOnsiJGlkIjoiMjI2IiwiRm9udFNpemUiOjExLCJGb250TmFtZSI6IkNhbGlicmkiLCJJc0JvbGQiOnRydWUsIklzSXRhbGljIjpmYWxzZSwiSXNVbmRlcmxpbmVkIjpmYWxzZSwiUGFyZW50U3R5bGUiOm51bGx9LCJBdXRvU2l6ZSI6MCwiRm9yZWdyb3VuZCI6eyIkcmVmIjoiMTEzIn0sIk1heFdpZHRoIjo3MjAuMCwiTWF4SGVpZ2h0IjoiSW5maW5pdHkiLCJTbWFydEZvcmVncm91bmRJc0FjdGl2ZSI6ZmFsc2UsIkhvcml6b250YWxBbGlnbm1lbnQiOjE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yMjciLCJMaW5lQ29sb3IiOm51bGwsIkxpbmVXZWlnaHQiOjAuMCwiTGluZVR5cGUiOjAsIlBhcmVudFN0eWxlIjpudWxsfSwiUGFyZW50U3R5bGUiOm51bGx9LCJEYXRlU3R5bGUiOnsiJGlkIjoiMjI4IiwiRm9udFNldHRpbmdzIjp7IiRpZCI6IjIyOSIsIkZvbnRTaXplIjoxMCwiRm9udE5hbWUiOiJDYWxpYnJpIiwiSXNCb2xkIjpmYWxzZSwiSXNJdGFsaWMiOmZhbHNlLCJJc1VuZGVybGluZWQiOmZhbHNlLCJQYXJlbnRTdHlsZSI6bnVsbH0sIkF1dG9TaXplIjowLCJGb3JlZ3JvdW5kIjp7IiRyZWYiOiIxMjAifSwiTWF4V2lkdGgiOjIwMC4wLCJNYXhIZWlnaHQiOiJJbmZpbml0eSIsIlNtYXJ0Rm9yZWdyb3VuZElzQWN0aXZlIjpmYWxzZSwiSG9yaXpvbnRhbEFsaWdubWVudCI6MCwiVmVydGljYWxBbGlnbm1lbnQiOjAsIlNtYXJ0Rm9yZWdyb3VuZCI6bnVsbCwiQmFja2dyb3VuZEZpbGxUeXBlIjowLCJNYXJnaW4iOnsiJHJlZiI6IjEyMiJ9LCJQYWRkaW5nIjp7IiRyZWYiOiIxMjMifSwiQmFja2dyb3VuZCI6eyIkcmVmIjoiMTI0In0sIklzVmlzaWJsZSI6dHJ1ZSwiV2lkdGgiOjAuMCwiSGVpZ2h0IjowLjAsIkJvcmRlclN0eWxlIjp7IiRpZCI6IjIzMCIsIkxpbmVDb2xvciI6bnVsbCwiTGluZVdlaWdodCI6MC4wLCJMaW5lVHlwZSI6MCwiUGFyZW50U3R5bGUiOm51bGx9LCJQYXJlbnRTdHlsZSI6bnVsbH0sIkRhdGVGb3JtYXQiOnsiJHJlZiI6IjEyNSJ9LCJJc1Zpc2libGUiOnRydWUsIlBhcmVudFN0eWxlIjpudWxsfSwiSW5kZXgiOjMsIlNtYXJ0RHVyYXRpb25BY3RpdmF0ZWQiOmZhbHNlLCJEYXRlRm9ybWF0Ijp7IiRyZWYiOiIxMjUifSwiSWQiOiIwZTg3Y2M0OC1lM2I0LTRiYmEtYTVhZi00ZTA5Y2RlMDI4ZDMiLCJJbXBvcnRJZCI6bnVsbCwiVGl0bGUiOiJUb29sIFZhbGlkYXRpb24iLCJOb3RlIjpudWxsLCJIeXBlcmxpbmsiOm51bGwsIklzQ2hhbmdlZCI6ZmFsc2UsIklzTmV3IjpmYWxzZX0seyIkaWQiOiIyMzEiLCJHcm91cE5hbWUiOm51bGwsIlN0YXJ0RGF0ZSI6IjIwMTgtMDktMTVUMDA6MDA6MDBaIiwiRW5kRGF0ZSI6IjIwMTgtMTItMTVUMjM6NTk6MDBaIiwiUGVyY2VudGFnZUNvbXBsZXRlIjpudWxsLCJTdHlsZSI6eyIkaWQiOiIyMzIiLCJTaGFwZSI6MiwiU2hhcGVUaGlja25lc3MiOjEsIkR1cmF0aW9uRm9ybWF0IjowLCJJbmNsdWRlTm9uV29ya2luZ0RheXNJbkR1cmF0aW9uIjpmYWxzZSwiUGVyY2VudGFnZUNvbXBsZXRlU3R5bGUiOnsiJGlkIjoiMjMzIiwiRm9udFNldHRpbmdzIjp7IiRpZCI6IjIzNCIsIkZvbnRTaXplIjoxMCwiRm9udE5hbWUiOiJDYWxpYnJpIiwiSXNCb2xkIjpmYWxzZSwiSXNJdGFsaWMiOmZhbHNlLCJJc1VuZGVybGluZWQiOmZhbHNlLCJQYXJlbnRTdHlsZSI6bnVsbH0sIkF1dG9TaXplIjowLCJGb3JlZ3JvdW5kIjp7IiRyZWYiOiI4NSJ9LCJNYXhXaWR0aCI6MjAwLjAsIk1heEhlaWdodCI6IkluZmluaXR5IiwiU21hcnRGb3JlZ3JvdW5kSXNBY3RpdmUiOmZhbHNlLCJIb3Jpem9udGFsQWxpZ25tZW50IjowLCJWZXJ0aWNhbEFsaWdubWVudCI6MCwiU21hcnRGb3JlZ3JvdW5kIjpudWxsLCJCYWNrZ3JvdW5kRmlsbFR5cGUiOjAsIk1hcmdpbiI6eyIkcmVmIjoiODcifSwiUGFkZGluZyI6eyIkcmVmIjoiODgifSwiQmFja2dyb3VuZCI6eyIkcmVmIjoiODkifSwiSXNWaXNpYmxlIjp0cnVlLCJXaWR0aCI6MC4wLCJIZWlnaHQiOjAuMCwiQm9yZGVyU3R5bGUiOnsiJGlkIjoiMjM1IiwiTGluZUNvbG9yIjpudWxsLCJMaW5lV2VpZ2h0IjowLjAsIkxpbmVUeXBlIjowLCJQYXJlbnRTdHlsZSI6bnVsbH0sIlBhcmVudFN0eWxlIjpudWxsfSwiRHVyYXRpb25TdHlsZSI6eyIkaWQiOiIyMzYiLCJGb250U2V0dGluZ3MiOnsiJGlkIjoiMjM3IiwiRm9udFNpemUiOjEwLCJGb250TmFtZSI6IkNhbGlicmkiLCJJc0JvbGQiOmZhbHNlLCJJc0l0YWxpYyI6ZmFsc2UsIklzVW5kZXJsaW5lZCI6ZmFsc2UsIlBhcmVudFN0eWxlIjpudWxsfSwiQXV0b1NpemUiOjAsIkZvcmVncm91bmQiOnsiJHJlZiI6IjkyIn0sIk1heFdpZHRoIjoyMDAuMCwiTWF4SGVpZ2h0IjoiSW5maW5pdHkiLCJTbWFydEZvcmVncm91bmRJc0FjdGl2ZSI6ZmFsc2UsIkhvcml6b250YWxBbGlnbm1lbnQiOjAsIlZlcnRpY2FsQWxpZ25tZW50IjowLCJTbWFydEZvcmVncm91bmQiOm51bGwsIkJhY2tncm91bmRGaWxsVHlwZSI6MCwiTWFyZ2luIjp7IiRyZWYiOiI5NCJ9LCJQYWRkaW5nIjp7IiRyZWYiOiI5NSJ9LCJCYWNrZ3JvdW5kIjp7IiRyZWYiOiI5NiJ9LCJJc1Zpc2libGUiOnRydWUsIldpZHRoIjowLjAsIkhlaWdodCI6MC4wLCJCb3JkZXJTdHlsZSI6eyIkaWQiOiIyMzgiLCJMaW5lQ29sb3IiOm51bGwsIkxpbmVXZWlnaHQiOjAuMCwiTGluZVR5cGUiOjAsIlBhcmVudFN0eWxlIjpudWxsfSwiUGFyZW50U3R5bGUiOm51bGx9LCJIb3Jpem9udGFsQ29ubmVjdG9yU3R5bGUiOnsiJGlkIjoiMjM5IiwiTGluZUNvbG9yIjp7IiRyZWYiOiI5OCJ9LCJMaW5lV2VpZ2h0IjoxLjAsIkxpbmVUeXBlIjowLCJQYXJlbnRTdHlsZSI6bnVsbH0sIlZlcnRpY2FsQ29ubmVjdG9yU3R5bGUiOnsiJGlkIjoiMjQwIiwiTGluZUNvbG9yIjp7IiRyZWYiOiIxMDEifSwiTGluZVdlaWdodCI6MC4wLCJMaW5lVHlwZSI6MCwiUGFyZW50U3R5bGUiOm51bGx9LCJNYXJnaW4iOm51bGwsIlN0YXJ0RGF0ZVBvc2l0aW9uIjozLCJFbmREYXRlUG9zaXRpb24iOjQsIkRhdGVJc1Zpc2libGUiOnRydWUsIlRpdGxlUG9zaXRpb24iOjIsIkR1cmF0aW9uUG9zaXRpb24iOjYsIlBlcmNlbnRhZ2VDb21wbGV0ZWRQb3NpdGlvbiI6NiwiU3BhY2luZyI6NSwiSXNCZWxvd1RpbWViYW5kIjp0cnVlLCJQZXJjZW50YWdlQ29tcGxldGVTaGFwZU9wYWNpdHkiOjM1LCJTaGFwZVN0eWxlIjp7IiRpZCI6IjI0MSIsIk1hcmdpbiI6eyIkcmVmIjoiMTA0In0sIlBhZGRpbmciOnsiJHJlZiI6IjEwNSJ9LCJCYWNrZ3JvdW5kIjp7IiRpZCI6IjI0MiIsIkNvbG9yIjp7IiRpZCI6IjI0MyIsIkEiOjI1NSwiUiI6MTExLCJHIjo0OSwiQiI6MTUyfX0sIklzVmlzaWJsZSI6dHJ1ZSwiV2lkdGgiOjAuMCwiSGVpZ2h0IjoxNi4wLCJCb3JkZXJTdHlsZSI6eyIkaWQiOiIyNDQiLCJMaW5lQ29sb3IiOnsiJHJlZiI6IjEwOSJ9LCJMaW5lV2VpZ2h0IjowLjAsIkxpbmVUeXBlIjowLCJQYXJlbnRTdHlsZSI6bnVsbH0sIlBhcmVudFN0eWxlIjpudWxsfSwiVGl0bGVTdHlsZSI6eyIkaWQiOiIyNDUiLCJGb250U2V0dGluZ3MiOnsiJGlkIjoiMjQ2IiwiRm9udFNpemUiOjExLCJGb250TmFtZSI6IkNhbGlicmkiLCJJc0JvbGQiOnRydWUsIklzSXRhbGljIjpmYWxzZSwiSXNVbmRlcmxpbmVkIjpmYWxzZSwiUGFyZW50U3R5bGUiOm51bGx9LCJBdXRvU2l6ZSI6MCwiRm9yZWdyb3VuZCI6eyIkcmVmIjoiMTEzIn0sIk1heFdpZHRoIjo3MjAuMCwiTWF4SGVpZ2h0IjoiSW5maW5pdHkiLCJTbWFydEZvcmVncm91bmRJc0FjdGl2ZSI6ZmFsc2UsIkhvcml6b250YWxBbGlnbm1lbnQiOjE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yNDciLCJMaW5lQ29sb3IiOm51bGwsIkxpbmVXZWlnaHQiOjAuMCwiTGluZVR5cGUiOjAsIlBhcmVudFN0eWxlIjpudWxsfSwiUGFyZW50U3R5bGUiOm51bGx9LCJEYXRlU3R5bGUiOnsiJGlkIjoiMjQ4IiwiRm9udFNldHRpbmdzIjp7IiRpZCI6IjI0OSIsIkZvbnRTaXplIjoxMCwiRm9udE5hbWUiOiJDYWxpYnJpIiwiSXNCb2xkIjpmYWxzZSwiSXNJdGFsaWMiOmZhbHNlLCJJc1VuZGVybGluZWQiOmZhbHNlLCJQYXJlbnRTdHlsZSI6bnVsbH0sIkF1dG9TaXplIjowLCJGb3JlZ3JvdW5kIjp7IiRyZWYiOiIxMjAifSwiTWF4V2lkdGgiOjIwMC4wLCJNYXhIZWlnaHQiOiJJbmZpbml0eSIsIlNtYXJ0Rm9yZWdyb3VuZElzQWN0aXZlIjpmYWxzZSwiSG9yaXpvbnRhbEFsaWdubWVudCI6MCwiVmVydGljYWxBbGlnbm1lbnQiOjAsIlNtYXJ0Rm9yZWdyb3VuZCI6bnVsbCwiQmFja2dyb3VuZEZpbGxUeXBlIjowLCJNYXJnaW4iOnsiJHJlZiI6IjEyMiJ9LCJQYWRkaW5nIjp7IiRyZWYiOiIxMjMifSwiQmFja2dyb3VuZCI6eyIkcmVmIjoiMTI0In0sIklzVmlzaWJsZSI6dHJ1ZSwiV2lkdGgiOjAuMCwiSGVpZ2h0IjowLjAsIkJvcmRlclN0eWxlIjp7IiRpZCI6IjI1MCIsIkxpbmVDb2xvciI6bnVsbCwiTGluZVdlaWdodCI6MC4wLCJMaW5lVHlwZSI6MCwiUGFyZW50U3R5bGUiOm51bGx9LCJQYXJlbnRTdHlsZSI6bnVsbH0sIkRhdGVGb3JtYXQiOnsiJHJlZiI6IjEyNSJ9LCJJc1Zpc2libGUiOnRydWUsIlBhcmVudFN0eWxlIjpudWxsfSwiSW5kZXgiOjQsIlNtYXJ0RHVyYXRpb25BY3RpdmF0ZWQiOmZhbHNlLCJEYXRlRm9ybWF0Ijp7IiRyZWYiOiIxMjUifSwiSWQiOiI2M2UxYWUyZS0zZDVjLTQyYTUtODI4MS05MGQxMWE1MTc5ZjgiLCJJbXBvcnRJZCI6bnVsbCwiVGl0bGUiOiJUcmFpbmluZyIsIk5vdGUiOm51bGwsIkh5cGVybGluayI6bnVsbCwiSXNDaGFuZ2VkIjpmYWxzZSwiSXNOZXciOmZhbHNlfSx7IiRpZCI6IjI1MSIsIkdyb3VwTmFtZSI6bnVsbCwiU3RhcnREYXRlIjoiMjAxOC0xMC0xNVQwMDowMDowMFoiLCJFbmREYXRlIjoiMjAxOS0wMi0yOFQyMzo1OTowMFoiLCJQZXJjZW50YWdlQ29tcGxldGUiOm51bGwsIlN0eWxlIjp7IiRpZCI6IjI1MiIsIlNoYXBlIjoyLCJTaGFwZVRoaWNrbmVzcyI6MSwiRHVyYXRpb25Gb3JtYXQiOjAsIkluY2x1ZGVOb25Xb3JraW5nRGF5c0luRHVyYXRpb24iOmZhbHNlLCJQZXJjZW50YWdlQ29tcGxldGVTdHlsZSI6eyIkaWQiOiIyNTMiLCJGb250U2V0dGluZ3MiOnsiJGlkIjoiMjU0IiwiRm9udFNpemUiOjEwLCJGb250TmFtZSI6IkNhbGlicmkiLCJJc0JvbGQiOmZhbHNlLCJJc0l0YWxpYyI6ZmFsc2UsIklzVW5kZXJsaW5lZCI6ZmFsc2UsIlBhcmVudFN0eWxlIjpudWxsfSwiQXV0b1NpemUiOjAsIkZvcmVncm91bmQiOnsiJHJlZiI6Ijg1In0sIk1heFdpZHRoIjoyMDAuMCwiTWF4SGVpZ2h0IjoiSW5maW5pdHkiLCJTbWFydEZvcmVncm91bmRJc0FjdGl2ZSI6ZmFsc2UsIkhvcml6b250YWxBbGlnbm1lbnQiOjAsIlZlcnRpY2FsQWxpZ25tZW50IjowLCJTbWFydEZvcmVncm91bmQiOm51bGwsIkJhY2tncm91bmRGaWxsVHlwZSI6MCwiTWFyZ2luIjp7IiRyZWYiOiI4NyJ9LCJQYWRkaW5nIjp7IiRyZWYiOiI4OCJ9LCJCYWNrZ3JvdW5kIjp7IiRyZWYiOiI4OSJ9LCJJc1Zpc2libGUiOnRydWUsIldpZHRoIjowLjAsIkhlaWdodCI6MC4wLCJCb3JkZXJTdHlsZSI6eyIkaWQiOiIyNTUiLCJMaW5lQ29sb3IiOm51bGwsIkxpbmVXZWlnaHQiOjAuMCwiTGluZVR5cGUiOjAsIlBhcmVudFN0eWxlIjpudWxsfSwiUGFyZW50U3R5bGUiOm51bGx9LCJEdXJhdGlvblN0eWxlIjp7IiRpZCI6IjI1NiIsIkZvbnRTZXR0aW5ncyI6eyIkaWQiOiIyNTciLCJGb250U2l6ZSI6MTAsIkZvbnROYW1lIjoiQ2FsaWJyaSIsIklzQm9sZCI6ZmFsc2UsIklzSXRhbGljIjpmYWxzZSwiSXNVbmRlcmxpbmVkIjpmYWxzZSwiUGFyZW50U3R5bGUiOm51bGx9LCJBdXRvU2l6ZSI6MCwiRm9yZWdyb3VuZCI6eyIkcmVmIjoiOTIifSwiTWF4V2lkdGgiOjIwMC4wLCJNYXhIZWlnaHQiOiJJbmZpbml0eSIsIlNtYXJ0Rm9yZWdyb3VuZElzQWN0aXZlIjpmYWxzZSwiSG9yaXpvbnRhbEFsaWdubWVudCI6MCwiVmVydGljYWxBbGlnbm1lbnQiOjAsIlNtYXJ0Rm9yZWdyb3VuZCI6bnVsbCwiQmFja2dyb3VuZEZpbGxUeXBlIjowLCJNYXJnaW4iOnsiJHJlZiI6Ijk0In0sIlBhZGRpbmciOnsiJHJlZiI6Ijk1In0sIkJhY2tncm91bmQiOnsiJHJlZiI6Ijk2In0sIklzVmlzaWJsZSI6dHJ1ZSwiV2lkdGgiOjAuMCwiSGVpZ2h0IjowLjAsIkJvcmRlclN0eWxlIjp7IiRpZCI6IjI1OCIsIkxpbmVDb2xvciI6bnVsbCwiTGluZVdlaWdodCI6MC4wLCJMaW5lVHlwZSI6MCwiUGFyZW50U3R5bGUiOm51bGx9LCJQYXJlbnRTdHlsZSI6bnVsbH0sIkhvcml6b250YWxDb25uZWN0b3JTdHlsZSI6eyIkaWQiOiIyNTkiLCJMaW5lQ29sb3IiOnsiJHJlZiI6Ijk4In0sIkxpbmVXZWlnaHQiOjEuMCwiTGluZVR5cGUiOjAsIlBhcmVudFN0eWxlIjpudWxsfSwiVmVydGljYWxDb25uZWN0b3JTdHlsZSI6eyIkaWQiOiIyNjAiLCJMaW5lQ29sb3IiOnsiJHJlZiI6IjEwMSJ9LCJMaW5lV2VpZ2h0IjowLjAsIkxpbmVUeXBlIjowLCJQYXJlbnRTdHlsZSI6bnVsbH0sIk1hcmdpbiI6bnVsbCwiU3RhcnREYXRlUG9zaXRpb24iOjMsIkVuZERhdGVQb3NpdGlvbiI6NCwiRGF0ZUlzVmlzaWJsZSI6dHJ1ZSwiVGl0bGVQb3NpdGlvbiI6MiwiRHVyYXRpb25Qb3NpdGlvbiI6NiwiUGVyY2VudGFnZUNvbXBsZXRlZFBvc2l0aW9uIjo2LCJTcGFjaW5nIjo1LCJJc0JlbG93VGltZWJhbmQiOnRydWUsIlBlcmNlbnRhZ2VDb21wbGV0ZVNoYXBlT3BhY2l0eSI6MzUsIlNoYXBlU3R5bGUiOnsiJGlkIjoiMjYxIiwiTWFyZ2luIjp7IiRyZWYiOiIxMDQifSwiUGFkZGluZyI6eyIkcmVmIjoiMTA1In0sIkJhY2tncm91bmQiOnsiJGlkIjoiMjYyIiwiQ29sb3IiOnsiJGlkIjoiMjYzIiwiQSI6MjU1LCJSIjoyNTUsIkciOjI0NSwiQiI6Mzd9fSwiSXNWaXNpYmxlIjp0cnVlLCJXaWR0aCI6MC4wLCJIZWlnaHQiOjE2LjAsIkJvcmRlclN0eWxlIjp7IiRpZCI6IjI2NCIsIkxpbmVDb2xvciI6eyIkcmVmIjoiMTA5In0sIkxpbmVXZWlnaHQiOjAuMCwiTGluZVR5cGUiOjAsIlBhcmVudFN0eWxlIjpudWxsfSwiUGFyZW50U3R5bGUiOm51bGx9LCJUaXRsZVN0eWxlIjp7IiRpZCI6IjI2NSIsIkZvbnRTZXR0aW5ncyI6eyIkaWQiOiIyNjYiLCJGb250U2l6ZSI6MTEsIkZvbnROYW1lIjoiQ2FsaWJyaSIsIklzQm9sZCI6dHJ1ZSwiSXNJdGFsaWMiOmZhbHNlLCJJc1VuZGVybGluZWQiOmZhbHNlLCJQYXJlbnRTdHlsZSI6bnVsbH0sIkF1dG9TaXplIjowLCJGb3JlZ3JvdW5kIjp7IiRyZWYiOiIxMTMifSwiTWF4V2lkdGgiOjcyMC4wLCJNYXhIZWlnaHQiOiJJbmZpbml0eSIsIlNtYXJ0Rm9yZWdyb3VuZElzQWN0aXZlIjpmYWxzZSwiSG9yaXpvbnRhbEFsaWdubWVudCI6MSwiVmVydGljYWxBbGlnbm1lbnQiOjAsIlNtYXJ0Rm9yZWdyb3VuZCI6bnVsbCwiQmFja2dyb3VuZEZpbGxUeXBlIjowLCJNYXJnaW4iOnsiJHJlZiI6IjExNSJ9LCJQYWRkaW5nIjp7IiRyZWYiOiIxMTYifSwiQmFja2dyb3VuZCI6eyIkcmVmIjoiMTE3In0sIklzVmlzaWJsZSI6dHJ1ZSwiV2lkdGgiOjAuMCwiSGVpZ2h0IjowLjAsIkJvcmRlclN0eWxlIjp7IiRpZCI6IjI2NyIsIkxpbmVDb2xvciI6bnVsbCwiTGluZVdlaWdodCI6MC4wLCJMaW5lVHlwZSI6MCwiUGFyZW50U3R5bGUiOm51bGx9LCJQYXJlbnRTdHlsZSI6bnVsbH0sIkRhdGVTdHlsZSI6eyIkaWQiOiIyNjgiLCJGb250U2V0dGluZ3MiOnsiJGlkIjoiMjY5IiwiRm9udFNpemUiOjEwLCJGb250TmFtZSI6IkNhbGlicmkiLCJJc0JvbGQiOmZhbHNlLCJJc0l0YWxpYyI6ZmFsc2UsIklzVW5kZXJsaW5lZCI6ZmFsc2UsIlBhcmVudFN0eWxlIjpudWxsfSwiQXV0b1NpemUiOjAsIkZvcmVncm91bmQiOnsiJHJlZiI6IjEyMCJ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0cnVlLCJXaWR0aCI6MC4wLCJIZWlnaHQiOjAuMCwiQm9yZGVyU3R5bGUiOnsiJGlkIjoiMjcwIiwiTGluZUNvbG9yIjpudWxsLCJMaW5lV2VpZ2h0IjowLjAsIkxpbmVUeXBlIjowLCJQYXJlbnRTdHlsZSI6bnVsbH0sIlBhcmVudFN0eWxlIjpudWxsfSwiRGF0ZUZvcm1hdCI6eyIkcmVmIjoiMTI1In0sIklzVmlzaWJsZSI6dHJ1ZSwiUGFyZW50U3R5bGUiOm51bGx9LCJJbmRleCI6NSwiU21hcnREdXJhdGlvbkFjdGl2YXRlZCI6ZmFsc2UsIkRhdGVGb3JtYXQiOnsiJHJlZiI6IjEyNSJ9LCJJZCI6ImNjNTA5OGY5LWM4ZWQtNGUxMy1hZjNmLThiNjhkMzAzZTYwNCIsIkltcG9ydElkIjpudWxsLCJUaXRsZSI6Ik1pZ3JhdGlvbiIsIk5vdGUiOm51bGwsIkh5cGVybGluayI6bnVsbCwiSXNDaGFuZ2VkIjpmYWxzZSwiSXNOZXciOmZhbHNlfV0sIk1zUHJvamVjdEl0ZW1zVHJlZSI6eyIkaWQiOiIyNzEiLCJSb290Ijp7IkltcG9ydElkIjpudWxsLCJJc0ltcG9ydGVkIjpmYWxzZSwiQ2hpbGRyZW4iOltdfX0sIk1ldGFkYXRhIjp7IiRpZCI6IjI3MiIsIlJlY2VudENvbG9yc0NvbGxlY3Rpb24iOiJbXSJ9LCJTZXR0aW5ncyI6eyIkaWQiOiIyNzMiLCJJbXBhT3B0aW9ucyI6eyIkaWQiOiIyNzQiLCJMZWZ0VG9SaWdodCI6ZmFsc2UsIlBheWxvYWRPcHRpb25zIjoyfSwiVXNlQ29tcHJlc3Npb24iOmZhbHNlLCJDb21wcmVzaW9uUGVyY2VudGFnZSI6NTAuMCwiSW5hY3RpdmVJbnRlcnZhbFdpZHRoVGhyZXNob2xkIjozMC4wLCJJbmFjdGl2ZUludGVydmFsV2lkdGgiOjEuMCwiU3BsaXRUYXNrcyI6ZmFsc2UsIlVzZUNsdXN0ZXIiOmZhbHNlLCJFcHNpbG9uIjowLjAsIk1pblBvaW50c1RvRm9ybUFDbHVzdGVyIjoyLCJHZW5lcmF0ZUludmlzaWJsZVNoYXBlcyI6ZmFsc2UsIlNtYXJ0VGltZWxpbmVUYXNrUGVyY2VudGFnZUZpdCI6ZmFsc2V9LCJJc05ldyI6dHJ1ZSwiSW1wb3J0VHlwZSI6MCwiRmlsZVBhdGgiOm51bGwsIlRpbWVDb25maWd1cmF0aW9uIjp7IiRpZCI6IjI3NSIsIlVzZVRpbWUiOmZhbHNlLCJXb3JrRGF5U3RhcnQiOiIwMDowMDowMCIsIldvcmtEYXlFbmQiOiIyMzo1OTowMCJ9LCJMYXN0VXNlZFRlbXBsYXRlSWQiOiI5NWZiZjBmNy1jYTZjLTRiYjktYWU3OC0xYWFmMmNhOTYwZWIi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6748</TotalTime>
  <Words>1628</Words>
  <Application>Microsoft Office PowerPoint</Application>
  <PresentationFormat>On-screen Show (4:3)</PresentationFormat>
  <Paragraphs>397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Arial</vt:lpstr>
      <vt:lpstr>Calibri</vt:lpstr>
      <vt:lpstr>Optima</vt:lpstr>
      <vt:lpstr>Wingdings</vt:lpstr>
      <vt:lpstr>CERNCorporate4-3</vt:lpstr>
      <vt:lpstr>PowerPoint Presentation</vt:lpstr>
      <vt:lpstr>Manage Small and Medium projects with JIRA WBS Gantt Chart Plugin</vt:lpstr>
      <vt:lpstr>Outline</vt:lpstr>
      <vt:lpstr>Some questions</vt:lpstr>
      <vt:lpstr>Some words about JIRA</vt:lpstr>
      <vt:lpstr>JIRA Introduction</vt:lpstr>
      <vt:lpstr>WBS Gantt-Chart plugin</vt:lpstr>
      <vt:lpstr>JIRA Basics</vt:lpstr>
      <vt:lpstr>Planning and scheduling tips</vt:lpstr>
      <vt:lpstr>PowerPoint Presentation</vt:lpstr>
      <vt:lpstr>Project Master Schedule</vt:lpstr>
      <vt:lpstr>WBS Gantt-Chart</vt:lpstr>
      <vt:lpstr>Create a JIRA  Project</vt:lpstr>
      <vt:lpstr>Project Template</vt:lpstr>
      <vt:lpstr>Who will be notified in your project</vt:lpstr>
      <vt:lpstr>Task workflow</vt:lpstr>
      <vt:lpstr>To display Gantt Chart fields</vt:lpstr>
      <vt:lpstr>Who can watch your Gantt</vt:lpstr>
      <vt:lpstr>Create a Gantt Chart</vt:lpstr>
      <vt:lpstr>Add Tasks</vt:lpstr>
      <vt:lpstr>Gantt Chart Fields</vt:lpstr>
      <vt:lpstr>Task depencies</vt:lpstr>
      <vt:lpstr>About Task bars</vt:lpstr>
      <vt:lpstr>Milestones</vt:lpstr>
      <vt:lpstr>Add Users</vt:lpstr>
      <vt:lpstr>Add Users</vt:lpstr>
      <vt:lpstr>Adding users through e-groups</vt:lpstr>
      <vt:lpstr>Dummy Users</vt:lpstr>
      <vt:lpstr>Resource View</vt:lpstr>
      <vt:lpstr>Baseline</vt:lpstr>
      <vt:lpstr>Baseline</vt:lpstr>
      <vt:lpstr>Progress</vt:lpstr>
      <vt:lpstr>Progress</vt:lpstr>
      <vt:lpstr>Export (I)</vt:lpstr>
      <vt:lpstr>Export (II)</vt:lpstr>
      <vt:lpstr>Export (III)</vt:lpstr>
      <vt:lpstr>Importing MS Project files</vt:lpstr>
      <vt:lpstr>Other Useful Functionality</vt:lpstr>
      <vt:lpstr>JIRA Python API</vt:lpstr>
      <vt:lpstr>JIRA REST API</vt:lpstr>
      <vt:lpstr>Keeping up to date</vt:lpstr>
      <vt:lpstr>Documentation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Maria Alandes Pradillo</cp:lastModifiedBy>
  <cp:revision>277</cp:revision>
  <dcterms:created xsi:type="dcterms:W3CDTF">2012-11-30T11:04:26Z</dcterms:created>
  <dcterms:modified xsi:type="dcterms:W3CDTF">2019-06-24T12:12:17Z</dcterms:modified>
</cp:coreProperties>
</file>