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413" r:id="rId2"/>
    <p:sldId id="500" r:id="rId3"/>
    <p:sldId id="514" r:id="rId4"/>
    <p:sldId id="505" r:id="rId5"/>
    <p:sldId id="532" r:id="rId6"/>
    <p:sldId id="545" r:id="rId7"/>
    <p:sldId id="529" r:id="rId8"/>
    <p:sldId id="533" r:id="rId9"/>
    <p:sldId id="540" r:id="rId10"/>
    <p:sldId id="534" r:id="rId11"/>
    <p:sldId id="549" r:id="rId12"/>
    <p:sldId id="548" r:id="rId13"/>
    <p:sldId id="543" r:id="rId14"/>
    <p:sldId id="544" r:id="rId15"/>
    <p:sldId id="542" r:id="rId16"/>
    <p:sldId id="536" r:id="rId17"/>
  </p:sldIdLst>
  <p:sldSz cx="9144000" cy="6858000" type="screen4x3"/>
  <p:notesSz cx="6797675" cy="9926638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53" autoAdjust="0"/>
    <p:restoredTop sz="94508" autoAdjust="0"/>
  </p:normalViewPr>
  <p:slideViewPr>
    <p:cSldViewPr snapToGrid="0">
      <p:cViewPr varScale="1">
        <p:scale>
          <a:sx n="53" d="100"/>
          <a:sy n="53" d="100"/>
        </p:scale>
        <p:origin x="-122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28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39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4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6ECEDA-1F1D-E046-855D-E9D86B1DB7C6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7D1A9-83A6-2641-8812-7E85392B2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4353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64059-89E1-BA44-859F-D6FA5C9F3A15}" type="datetimeFigureOut">
              <a:rPr lang="en-US" smtClean="0"/>
              <a:t>6/11/2019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04435-46F8-A24C-8311-CDD952793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018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905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283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947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347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55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388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216" y="2099733"/>
            <a:ext cx="6619244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216" y="4777380"/>
            <a:ext cx="6619244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443788" y="1830388"/>
            <a:ext cx="990600" cy="228600"/>
          </a:xfrm>
        </p:spPr>
        <p:txBody>
          <a:bodyPr/>
          <a:lstStyle>
            <a:lvl1pPr algn="l">
              <a:defRPr b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0DD8B64-AA05-C149-922B-578EFDCC46C4}" type="datetime1">
              <a:rPr lang="en-US" smtClean="0"/>
              <a:t>6/11/2019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238082" y="3264694"/>
            <a:ext cx="3859212" cy="228600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2875" y="292100"/>
            <a:ext cx="628650" cy="7683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8E0C7E-C224-2A47-A0BE-E2A4D1CDD4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78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>
                <a:gd name="T0" fmla="*/ 0 w 7104"/>
                <a:gd name="T1" fmla="*/ 0 h 2856"/>
                <a:gd name="T2" fmla="*/ 0 w 7104"/>
                <a:gd name="T3" fmla="*/ 2147483647 h 2856"/>
                <a:gd name="T4" fmla="*/ 2147483647 w 7104"/>
                <a:gd name="T5" fmla="*/ 2147483647 h 2856"/>
                <a:gd name="T6" fmla="*/ 2147483647 w 7104"/>
                <a:gd name="T7" fmla="*/ 2520950 h 2856"/>
                <a:gd name="T8" fmla="*/ 2147483647 w 7104"/>
                <a:gd name="T9" fmla="*/ 2520950 h 2856"/>
                <a:gd name="T10" fmla="*/ 2147483647 w 7104"/>
                <a:gd name="T11" fmla="*/ 65524063 h 2856"/>
                <a:gd name="T12" fmla="*/ 2147483647 w 7104"/>
                <a:gd name="T13" fmla="*/ 126007813 h 2856"/>
                <a:gd name="T14" fmla="*/ 2147483647 w 7104"/>
                <a:gd name="T15" fmla="*/ 183972200 h 2856"/>
                <a:gd name="T16" fmla="*/ 2147483647 w 7104"/>
                <a:gd name="T17" fmla="*/ 234375325 h 2856"/>
                <a:gd name="T18" fmla="*/ 2147483647 w 7104"/>
                <a:gd name="T19" fmla="*/ 284778450 h 2856"/>
                <a:gd name="T20" fmla="*/ 2147483647 w 7104"/>
                <a:gd name="T21" fmla="*/ 332660625 h 2856"/>
                <a:gd name="T22" fmla="*/ 2147483647 w 7104"/>
                <a:gd name="T23" fmla="*/ 372983125 h 2856"/>
                <a:gd name="T24" fmla="*/ 2147483647 w 7104"/>
                <a:gd name="T25" fmla="*/ 410786263 h 2856"/>
                <a:gd name="T26" fmla="*/ 2147483647 w 7104"/>
                <a:gd name="T27" fmla="*/ 446068450 h 2856"/>
                <a:gd name="T28" fmla="*/ 2147483647 w 7104"/>
                <a:gd name="T29" fmla="*/ 476310325 h 2856"/>
                <a:gd name="T30" fmla="*/ 2147483647 w 7104"/>
                <a:gd name="T31" fmla="*/ 506552200 h 2856"/>
                <a:gd name="T32" fmla="*/ 2147483647 w 7104"/>
                <a:gd name="T33" fmla="*/ 531753763 h 2856"/>
                <a:gd name="T34" fmla="*/ 2147483647 w 7104"/>
                <a:gd name="T35" fmla="*/ 551915013 h 2856"/>
                <a:gd name="T36" fmla="*/ 2147483647 w 7104"/>
                <a:gd name="T37" fmla="*/ 572076263 h 2856"/>
                <a:gd name="T38" fmla="*/ 2147483647 w 7104"/>
                <a:gd name="T39" fmla="*/ 589716563 h 2856"/>
                <a:gd name="T40" fmla="*/ 2147483647 w 7104"/>
                <a:gd name="T41" fmla="*/ 602318138 h 2856"/>
                <a:gd name="T42" fmla="*/ 2147483647 w 7104"/>
                <a:gd name="T43" fmla="*/ 612398763 h 2856"/>
                <a:gd name="T44" fmla="*/ 2147483647 w 7104"/>
                <a:gd name="T45" fmla="*/ 622479388 h 2856"/>
                <a:gd name="T46" fmla="*/ 2147483647 w 7104"/>
                <a:gd name="T47" fmla="*/ 627519700 h 2856"/>
                <a:gd name="T48" fmla="*/ 2147483647 w 7104"/>
                <a:gd name="T49" fmla="*/ 632560013 h 2856"/>
                <a:gd name="T50" fmla="*/ 2147483647 w 7104"/>
                <a:gd name="T51" fmla="*/ 635079375 h 2856"/>
                <a:gd name="T52" fmla="*/ 2147483647 w 7104"/>
                <a:gd name="T53" fmla="*/ 632560013 h 2856"/>
                <a:gd name="T54" fmla="*/ 2147483647 w 7104"/>
                <a:gd name="T55" fmla="*/ 632560013 h 2856"/>
                <a:gd name="T56" fmla="*/ 2147483647 w 7104"/>
                <a:gd name="T57" fmla="*/ 627519700 h 2856"/>
                <a:gd name="T58" fmla="*/ 2147483647 w 7104"/>
                <a:gd name="T59" fmla="*/ 619958438 h 2856"/>
                <a:gd name="T60" fmla="*/ 2147483647 w 7104"/>
                <a:gd name="T61" fmla="*/ 612398763 h 2856"/>
                <a:gd name="T62" fmla="*/ 2147483647 w 7104"/>
                <a:gd name="T63" fmla="*/ 604837500 h 2856"/>
                <a:gd name="T64" fmla="*/ 2147483647 w 7104"/>
                <a:gd name="T65" fmla="*/ 592237513 h 2856"/>
                <a:gd name="T66" fmla="*/ 2147483647 w 7104"/>
                <a:gd name="T67" fmla="*/ 579635938 h 2856"/>
                <a:gd name="T68" fmla="*/ 2147483647 w 7104"/>
                <a:gd name="T69" fmla="*/ 567035950 h 2856"/>
                <a:gd name="T70" fmla="*/ 2147483647 w 7104"/>
                <a:gd name="T71" fmla="*/ 534273125 h 2856"/>
                <a:gd name="T72" fmla="*/ 2147483647 w 7104"/>
                <a:gd name="T73" fmla="*/ 498990938 h 2856"/>
                <a:gd name="T74" fmla="*/ 2147483647 w 7104"/>
                <a:gd name="T75" fmla="*/ 461189388 h 2856"/>
                <a:gd name="T76" fmla="*/ 2147483647 w 7104"/>
                <a:gd name="T77" fmla="*/ 420866888 h 2856"/>
                <a:gd name="T78" fmla="*/ 2147483647 w 7104"/>
                <a:gd name="T79" fmla="*/ 378023438 h 2856"/>
                <a:gd name="T80" fmla="*/ 2147483647 w 7104"/>
                <a:gd name="T81" fmla="*/ 332660625 h 2856"/>
                <a:gd name="T82" fmla="*/ 2147483647 w 7104"/>
                <a:gd name="T83" fmla="*/ 287297813 h 2856"/>
                <a:gd name="T84" fmla="*/ 1978323450 w 7104"/>
                <a:gd name="T85" fmla="*/ 241935000 h 2856"/>
                <a:gd name="T86" fmla="*/ 1580138763 w 7104"/>
                <a:gd name="T87" fmla="*/ 199093138 h 2856"/>
                <a:gd name="T88" fmla="*/ 1227316888 w 7104"/>
                <a:gd name="T89" fmla="*/ 158770638 h 2856"/>
                <a:gd name="T90" fmla="*/ 909777200 w 7104"/>
                <a:gd name="T91" fmla="*/ 120967500 h 2856"/>
                <a:gd name="T92" fmla="*/ 640119688 w 7104"/>
                <a:gd name="T93" fmla="*/ 88206263 h 2856"/>
                <a:gd name="T94" fmla="*/ 415826575 w 7104"/>
                <a:gd name="T95" fmla="*/ 57964388 h 2856"/>
                <a:gd name="T96" fmla="*/ 105846563 w 7104"/>
                <a:gd name="T97" fmla="*/ 15120938 h 2856"/>
                <a:gd name="T98" fmla="*/ 0 w 7104"/>
                <a:gd name="T99" fmla="*/ 0 h 2856"/>
                <a:gd name="T100" fmla="*/ 0 w 7104"/>
                <a:gd name="T101" fmla="*/ 0 h 285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7" y="4966674"/>
            <a:ext cx="6619243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216" y="685800"/>
            <a:ext cx="661924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217" y="5536665"/>
            <a:ext cx="6619242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DBA073-3640-504C-918F-00A53DFF4BCA}" type="datetime1">
              <a:rPr lang="en-US" smtClean="0"/>
              <a:t>6/11/2019</a:t>
            </a:fld>
            <a:endParaRPr lang="en-US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84678A2-4B13-C644-8EE9-F9A96FDFAF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281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-589932">
              <a:off x="8490951" y="2714874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>
                <a:gd name="T0" fmla="*/ 0 w 10000"/>
                <a:gd name="T1" fmla="*/ 0 h 7946"/>
                <a:gd name="T2" fmla="*/ 0 w 10000"/>
                <a:gd name="T3" fmla="*/ 1633194231 h 7946"/>
                <a:gd name="T4" fmla="*/ 2147483647 w 10000"/>
                <a:gd name="T5" fmla="*/ 1633399617 h 7946"/>
                <a:gd name="T6" fmla="*/ 2147483647 w 10000"/>
                <a:gd name="T7" fmla="*/ 822449 h 7946"/>
                <a:gd name="T8" fmla="*/ 2147483647 w 10000"/>
                <a:gd name="T9" fmla="*/ 822449 h 7946"/>
                <a:gd name="T10" fmla="*/ 2147483647 w 10000"/>
                <a:gd name="T11" fmla="*/ 18705965 h 7946"/>
                <a:gd name="T12" fmla="*/ 2147483647 w 10000"/>
                <a:gd name="T13" fmla="*/ 35973323 h 7946"/>
                <a:gd name="T14" fmla="*/ 2147483647 w 10000"/>
                <a:gd name="T15" fmla="*/ 52624071 h 7946"/>
                <a:gd name="T16" fmla="*/ 2147483647 w 10000"/>
                <a:gd name="T17" fmla="*/ 67013310 h 7946"/>
                <a:gd name="T18" fmla="*/ 2147483647 w 10000"/>
                <a:gd name="T19" fmla="*/ 81402549 h 7946"/>
                <a:gd name="T20" fmla="*/ 2147483647 w 10000"/>
                <a:gd name="T21" fmla="*/ 94969791 h 7946"/>
                <a:gd name="T22" fmla="*/ 2147483647 w 10000"/>
                <a:gd name="T23" fmla="*/ 106481364 h 7946"/>
                <a:gd name="T24" fmla="*/ 2147483647 w 10000"/>
                <a:gd name="T25" fmla="*/ 117376325 h 7946"/>
                <a:gd name="T26" fmla="*/ 2147483647 w 10000"/>
                <a:gd name="T27" fmla="*/ 127448838 h 7946"/>
                <a:gd name="T28" fmla="*/ 2147483647 w 10000"/>
                <a:gd name="T29" fmla="*/ 136082290 h 7946"/>
                <a:gd name="T30" fmla="*/ 2147483647 w 10000"/>
                <a:gd name="T31" fmla="*/ 144716196 h 7946"/>
                <a:gd name="T32" fmla="*/ 2147483647 w 10000"/>
                <a:gd name="T33" fmla="*/ 151910589 h 7946"/>
                <a:gd name="T34" fmla="*/ 2147483647 w 10000"/>
                <a:gd name="T35" fmla="*/ 157666375 h 7946"/>
                <a:gd name="T36" fmla="*/ 2147483647 w 10000"/>
                <a:gd name="T37" fmla="*/ 163422161 h 7946"/>
                <a:gd name="T38" fmla="*/ 2147483647 w 10000"/>
                <a:gd name="T39" fmla="*/ 168355498 h 7946"/>
                <a:gd name="T40" fmla="*/ 2147483647 w 10000"/>
                <a:gd name="T41" fmla="*/ 172055614 h 7946"/>
                <a:gd name="T42" fmla="*/ 2147483647 w 10000"/>
                <a:gd name="T43" fmla="*/ 174933734 h 7946"/>
                <a:gd name="T44" fmla="*/ 2147483647 w 10000"/>
                <a:gd name="T45" fmla="*/ 177811400 h 7946"/>
                <a:gd name="T46" fmla="*/ 2147483647 w 10000"/>
                <a:gd name="T47" fmla="*/ 179250460 h 7946"/>
                <a:gd name="T48" fmla="*/ 2147483647 w 10000"/>
                <a:gd name="T49" fmla="*/ 180689520 h 7946"/>
                <a:gd name="T50" fmla="*/ 2147483647 w 10000"/>
                <a:gd name="T51" fmla="*/ 181306130 h 7946"/>
                <a:gd name="T52" fmla="*/ 2147483647 w 10000"/>
                <a:gd name="T53" fmla="*/ 180689520 h 7946"/>
                <a:gd name="T54" fmla="*/ 2147483647 w 10000"/>
                <a:gd name="T55" fmla="*/ 180689520 h 7946"/>
                <a:gd name="T56" fmla="*/ 2147483647 w 10000"/>
                <a:gd name="T57" fmla="*/ 179250460 h 7946"/>
                <a:gd name="T58" fmla="*/ 2147483647 w 10000"/>
                <a:gd name="T59" fmla="*/ 176989404 h 7946"/>
                <a:gd name="T60" fmla="*/ 2147483647 w 10000"/>
                <a:gd name="T61" fmla="*/ 174933734 h 7946"/>
                <a:gd name="T62" fmla="*/ 2147483647 w 10000"/>
                <a:gd name="T63" fmla="*/ 172672678 h 7946"/>
                <a:gd name="T64" fmla="*/ 2147483647 w 10000"/>
                <a:gd name="T65" fmla="*/ 169177947 h 7946"/>
                <a:gd name="T66" fmla="*/ 2147483647 w 10000"/>
                <a:gd name="T67" fmla="*/ 165477832 h 7946"/>
                <a:gd name="T68" fmla="*/ 2147483647 w 10000"/>
                <a:gd name="T69" fmla="*/ 161983101 h 7946"/>
                <a:gd name="T70" fmla="*/ 2147483647 w 10000"/>
                <a:gd name="T71" fmla="*/ 152527199 h 7946"/>
                <a:gd name="T72" fmla="*/ 2147483647 w 10000"/>
                <a:gd name="T73" fmla="*/ 142454687 h 7946"/>
                <a:gd name="T74" fmla="*/ 2147483647 w 10000"/>
                <a:gd name="T75" fmla="*/ 131765564 h 7946"/>
                <a:gd name="T76" fmla="*/ 2147483647 w 10000"/>
                <a:gd name="T77" fmla="*/ 120253992 h 7946"/>
                <a:gd name="T78" fmla="*/ 2147483647 w 10000"/>
                <a:gd name="T79" fmla="*/ 107920423 h 7946"/>
                <a:gd name="T80" fmla="*/ 2047667065 w 10000"/>
                <a:gd name="T81" fmla="*/ 94969791 h 7946"/>
                <a:gd name="T82" fmla="*/ 1713172322 w 10000"/>
                <a:gd name="T83" fmla="*/ 82019613 h 7946"/>
                <a:gd name="T84" fmla="*/ 1405386318 w 10000"/>
                <a:gd name="T85" fmla="*/ 69068980 h 7946"/>
                <a:gd name="T86" fmla="*/ 1123036941 w 10000"/>
                <a:gd name="T87" fmla="*/ 56940798 h 7946"/>
                <a:gd name="T88" fmla="*/ 872483630 w 10000"/>
                <a:gd name="T89" fmla="*/ 45429225 h 7946"/>
                <a:gd name="T90" fmla="*/ 646095960 w 10000"/>
                <a:gd name="T91" fmla="*/ 34534717 h 7946"/>
                <a:gd name="T92" fmla="*/ 455319567 w 10000"/>
                <a:gd name="T93" fmla="*/ 25284201 h 7946"/>
                <a:gd name="T94" fmla="*/ 295067126 w 10000"/>
                <a:gd name="T95" fmla="*/ 16650748 h 7946"/>
                <a:gd name="T96" fmla="*/ 75038895 w 10000"/>
                <a:gd name="T97" fmla="*/ 4316726 h 7946"/>
                <a:gd name="T98" fmla="*/ 0 w 10000"/>
                <a:gd name="T99" fmla="*/ 0 h 7946"/>
                <a:gd name="T100" fmla="*/ 0 w 10000"/>
                <a:gd name="T101" fmla="*/ 0 h 794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1063416"/>
            <a:ext cx="6619244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3543300"/>
            <a:ext cx="6619244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9CB26BD-14C6-6540-BF35-AB5CF559CE65}" type="datetime1">
              <a:rPr lang="en-US" smtClean="0"/>
              <a:t>6/11/2019</a:t>
            </a:fld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255524-2B5A-064E-913B-FA0E1EA4EC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7039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-589932">
              <a:off x="8490951" y="4185117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/>
            </p:cNvSpPr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680229833 h 8000"/>
                <a:gd name="T4" fmla="*/ 2147483647 w 10000"/>
                <a:gd name="T5" fmla="*/ 682790192 h 8000"/>
                <a:gd name="T6" fmla="*/ 2147483647 w 10000"/>
                <a:gd name="T7" fmla="*/ 597437 h 8000"/>
                <a:gd name="T8" fmla="*/ 2147483647 w 10000"/>
                <a:gd name="T9" fmla="*/ 597437 h 8000"/>
                <a:gd name="T10" fmla="*/ 2147483647 w 10000"/>
                <a:gd name="T11" fmla="*/ 13314514 h 8000"/>
                <a:gd name="T12" fmla="*/ 2147483647 w 10000"/>
                <a:gd name="T13" fmla="*/ 25433862 h 8000"/>
                <a:gd name="T14" fmla="*/ 2147483647 w 10000"/>
                <a:gd name="T15" fmla="*/ 37297292 h 8000"/>
                <a:gd name="T16" fmla="*/ 2147483647 w 10000"/>
                <a:gd name="T17" fmla="*/ 47454009 h 8000"/>
                <a:gd name="T18" fmla="*/ 2147483647 w 10000"/>
                <a:gd name="T19" fmla="*/ 57695741 h 8000"/>
                <a:gd name="T20" fmla="*/ 2147483647 w 10000"/>
                <a:gd name="T21" fmla="*/ 67254729 h 8000"/>
                <a:gd name="T22" fmla="*/ 2147483647 w 10000"/>
                <a:gd name="T23" fmla="*/ 75448231 h 8000"/>
                <a:gd name="T24" fmla="*/ 2147483647 w 10000"/>
                <a:gd name="T25" fmla="*/ 83214910 h 8000"/>
                <a:gd name="T26" fmla="*/ 2147483647 w 10000"/>
                <a:gd name="T27" fmla="*/ 90299137 h 8000"/>
                <a:gd name="T28" fmla="*/ 2147483647 w 10000"/>
                <a:gd name="T29" fmla="*/ 96444117 h 8000"/>
                <a:gd name="T30" fmla="*/ 2147483647 w 10000"/>
                <a:gd name="T31" fmla="*/ 102589098 h 8000"/>
                <a:gd name="T32" fmla="*/ 2147483647 w 10000"/>
                <a:gd name="T33" fmla="*/ 107710110 h 8000"/>
                <a:gd name="T34" fmla="*/ 2147483647 w 10000"/>
                <a:gd name="T35" fmla="*/ 111721554 h 8000"/>
                <a:gd name="T36" fmla="*/ 2147483647 w 10000"/>
                <a:gd name="T37" fmla="*/ 115903612 h 8000"/>
                <a:gd name="T38" fmla="*/ 2147483647 w 10000"/>
                <a:gd name="T39" fmla="*/ 119402926 h 8000"/>
                <a:gd name="T40" fmla="*/ 2147483647 w 10000"/>
                <a:gd name="T41" fmla="*/ 121877980 h 8000"/>
                <a:gd name="T42" fmla="*/ 2147483647 w 10000"/>
                <a:gd name="T43" fmla="*/ 124011808 h 8000"/>
                <a:gd name="T44" fmla="*/ 2147483647 w 10000"/>
                <a:gd name="T45" fmla="*/ 126060037 h 8000"/>
                <a:gd name="T46" fmla="*/ 2147483647 w 10000"/>
                <a:gd name="T47" fmla="*/ 126998992 h 8000"/>
                <a:gd name="T48" fmla="*/ 2147483647 w 10000"/>
                <a:gd name="T49" fmla="*/ 128023252 h 8000"/>
                <a:gd name="T50" fmla="*/ 2147483647 w 10000"/>
                <a:gd name="T51" fmla="*/ 128535383 h 8000"/>
                <a:gd name="T52" fmla="*/ 2147483647 w 10000"/>
                <a:gd name="T53" fmla="*/ 128023252 h 8000"/>
                <a:gd name="T54" fmla="*/ 2147483647 w 10000"/>
                <a:gd name="T55" fmla="*/ 128023252 h 8000"/>
                <a:gd name="T56" fmla="*/ 2147483647 w 10000"/>
                <a:gd name="T57" fmla="*/ 126998992 h 8000"/>
                <a:gd name="T58" fmla="*/ 2147483647 w 10000"/>
                <a:gd name="T59" fmla="*/ 125462600 h 8000"/>
                <a:gd name="T60" fmla="*/ 2147483647 w 10000"/>
                <a:gd name="T61" fmla="*/ 124011808 h 8000"/>
                <a:gd name="T62" fmla="*/ 2147483647 w 10000"/>
                <a:gd name="T63" fmla="*/ 122390110 h 8000"/>
                <a:gd name="T64" fmla="*/ 2147483647 w 10000"/>
                <a:gd name="T65" fmla="*/ 119915057 h 8000"/>
                <a:gd name="T66" fmla="*/ 2147483647 w 10000"/>
                <a:gd name="T67" fmla="*/ 117269098 h 8000"/>
                <a:gd name="T68" fmla="*/ 2147483647 w 10000"/>
                <a:gd name="T69" fmla="*/ 114879351 h 8000"/>
                <a:gd name="T70" fmla="*/ 2147483647 w 10000"/>
                <a:gd name="T71" fmla="*/ 108136934 h 8000"/>
                <a:gd name="T72" fmla="*/ 2147483647 w 10000"/>
                <a:gd name="T73" fmla="*/ 100967692 h 8000"/>
                <a:gd name="T74" fmla="*/ 2147483647 w 10000"/>
                <a:gd name="T75" fmla="*/ 93456933 h 8000"/>
                <a:gd name="T76" fmla="*/ 2147483647 w 10000"/>
                <a:gd name="T77" fmla="*/ 85178125 h 8000"/>
                <a:gd name="T78" fmla="*/ 2147483647 w 10000"/>
                <a:gd name="T79" fmla="*/ 76557799 h 8000"/>
                <a:gd name="T80" fmla="*/ 2047667065 w 10000"/>
                <a:gd name="T81" fmla="*/ 67254729 h 8000"/>
                <a:gd name="T82" fmla="*/ 1713172322 w 10000"/>
                <a:gd name="T83" fmla="*/ 58122565 h 8000"/>
                <a:gd name="T84" fmla="*/ 1405386318 w 10000"/>
                <a:gd name="T85" fmla="*/ 48990108 h 8000"/>
                <a:gd name="T86" fmla="*/ 1123036941 w 10000"/>
                <a:gd name="T87" fmla="*/ 40370074 h 8000"/>
                <a:gd name="T88" fmla="*/ 872483630 w 10000"/>
                <a:gd name="T89" fmla="*/ 32176572 h 8000"/>
                <a:gd name="T90" fmla="*/ 646095960 w 10000"/>
                <a:gd name="T91" fmla="*/ 24409894 h 8000"/>
                <a:gd name="T92" fmla="*/ 455319567 w 10000"/>
                <a:gd name="T93" fmla="*/ 17923103 h 8000"/>
                <a:gd name="T94" fmla="*/ 295067126 w 10000"/>
                <a:gd name="T95" fmla="*/ 11778123 h 8000"/>
                <a:gd name="T96" fmla="*/ 75038895 w 10000"/>
                <a:gd name="T97" fmla="*/ 29871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289007" y="2632075"/>
            <a:ext cx="602456" cy="157003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9600">
                <a:solidFill>
                  <a:schemeClr val="accent1"/>
                </a:solidFill>
                <a:latin typeface="Arial" charset="0"/>
                <a:cs typeface="Arial" charset="0"/>
              </a:rPr>
              <a:t>”</a:t>
            </a:r>
            <a:endParaRPr lang="en-US" sz="9600">
              <a:solidFill>
                <a:schemeClr val="accent1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3894" y="590550"/>
            <a:ext cx="601266" cy="157003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9600">
                <a:solidFill>
                  <a:schemeClr val="accent1"/>
                </a:solidFill>
                <a:latin typeface="Arial" charset="0"/>
                <a:cs typeface="Arial" charset="0"/>
              </a:rPr>
              <a:t>“</a:t>
            </a:r>
            <a:endParaRPr lang="en-US" sz="9600">
              <a:solidFill>
                <a:schemeClr val="accent1"/>
              </a:solidFill>
              <a:latin typeface="Arial" charset="0"/>
              <a:cs typeface="Arial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6408" y="980518"/>
            <a:ext cx="6340430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459459" y="3678766"/>
            <a:ext cx="5794329" cy="342174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4350657"/>
            <a:ext cx="6619244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209AAE-5DD7-424C-977E-EC7D0B2DEAEE}" type="datetime1">
              <a:rPr lang="en-US" smtClean="0"/>
              <a:t>6/11/2019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08204A-3A7C-9343-A211-C1990EE2F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396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-589932">
              <a:off x="8490951" y="4193583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680229833 h 8000"/>
                <a:gd name="T4" fmla="*/ 2147483647 w 10000"/>
                <a:gd name="T5" fmla="*/ 682790192 h 8000"/>
                <a:gd name="T6" fmla="*/ 2147483647 w 10000"/>
                <a:gd name="T7" fmla="*/ 597437 h 8000"/>
                <a:gd name="T8" fmla="*/ 2147483647 w 10000"/>
                <a:gd name="T9" fmla="*/ 597437 h 8000"/>
                <a:gd name="T10" fmla="*/ 2147483647 w 10000"/>
                <a:gd name="T11" fmla="*/ 13314514 h 8000"/>
                <a:gd name="T12" fmla="*/ 2147483647 w 10000"/>
                <a:gd name="T13" fmla="*/ 25433862 h 8000"/>
                <a:gd name="T14" fmla="*/ 2147483647 w 10000"/>
                <a:gd name="T15" fmla="*/ 37297292 h 8000"/>
                <a:gd name="T16" fmla="*/ 2147483647 w 10000"/>
                <a:gd name="T17" fmla="*/ 47454009 h 8000"/>
                <a:gd name="T18" fmla="*/ 2147483647 w 10000"/>
                <a:gd name="T19" fmla="*/ 57695741 h 8000"/>
                <a:gd name="T20" fmla="*/ 2147483647 w 10000"/>
                <a:gd name="T21" fmla="*/ 67254729 h 8000"/>
                <a:gd name="T22" fmla="*/ 2147483647 w 10000"/>
                <a:gd name="T23" fmla="*/ 75448231 h 8000"/>
                <a:gd name="T24" fmla="*/ 2147483647 w 10000"/>
                <a:gd name="T25" fmla="*/ 83214910 h 8000"/>
                <a:gd name="T26" fmla="*/ 2147483647 w 10000"/>
                <a:gd name="T27" fmla="*/ 90299137 h 8000"/>
                <a:gd name="T28" fmla="*/ 2147483647 w 10000"/>
                <a:gd name="T29" fmla="*/ 96444117 h 8000"/>
                <a:gd name="T30" fmla="*/ 2147483647 w 10000"/>
                <a:gd name="T31" fmla="*/ 102589098 h 8000"/>
                <a:gd name="T32" fmla="*/ 2147483647 w 10000"/>
                <a:gd name="T33" fmla="*/ 107710110 h 8000"/>
                <a:gd name="T34" fmla="*/ 2147483647 w 10000"/>
                <a:gd name="T35" fmla="*/ 111721554 h 8000"/>
                <a:gd name="T36" fmla="*/ 2147483647 w 10000"/>
                <a:gd name="T37" fmla="*/ 115903612 h 8000"/>
                <a:gd name="T38" fmla="*/ 2147483647 w 10000"/>
                <a:gd name="T39" fmla="*/ 119402926 h 8000"/>
                <a:gd name="T40" fmla="*/ 2147483647 w 10000"/>
                <a:gd name="T41" fmla="*/ 121877980 h 8000"/>
                <a:gd name="T42" fmla="*/ 2147483647 w 10000"/>
                <a:gd name="T43" fmla="*/ 124011808 h 8000"/>
                <a:gd name="T44" fmla="*/ 2147483647 w 10000"/>
                <a:gd name="T45" fmla="*/ 126060037 h 8000"/>
                <a:gd name="T46" fmla="*/ 2147483647 w 10000"/>
                <a:gd name="T47" fmla="*/ 126998992 h 8000"/>
                <a:gd name="T48" fmla="*/ 2147483647 w 10000"/>
                <a:gd name="T49" fmla="*/ 128023252 h 8000"/>
                <a:gd name="T50" fmla="*/ 2147483647 w 10000"/>
                <a:gd name="T51" fmla="*/ 128535383 h 8000"/>
                <a:gd name="T52" fmla="*/ 2147483647 w 10000"/>
                <a:gd name="T53" fmla="*/ 128023252 h 8000"/>
                <a:gd name="T54" fmla="*/ 2147483647 w 10000"/>
                <a:gd name="T55" fmla="*/ 128023252 h 8000"/>
                <a:gd name="T56" fmla="*/ 2147483647 w 10000"/>
                <a:gd name="T57" fmla="*/ 126998992 h 8000"/>
                <a:gd name="T58" fmla="*/ 2147483647 w 10000"/>
                <a:gd name="T59" fmla="*/ 125462600 h 8000"/>
                <a:gd name="T60" fmla="*/ 2147483647 w 10000"/>
                <a:gd name="T61" fmla="*/ 124011808 h 8000"/>
                <a:gd name="T62" fmla="*/ 2147483647 w 10000"/>
                <a:gd name="T63" fmla="*/ 122390110 h 8000"/>
                <a:gd name="T64" fmla="*/ 2147483647 w 10000"/>
                <a:gd name="T65" fmla="*/ 119915057 h 8000"/>
                <a:gd name="T66" fmla="*/ 2147483647 w 10000"/>
                <a:gd name="T67" fmla="*/ 117269098 h 8000"/>
                <a:gd name="T68" fmla="*/ 2147483647 w 10000"/>
                <a:gd name="T69" fmla="*/ 114879351 h 8000"/>
                <a:gd name="T70" fmla="*/ 2147483647 w 10000"/>
                <a:gd name="T71" fmla="*/ 108136934 h 8000"/>
                <a:gd name="T72" fmla="*/ 2147483647 w 10000"/>
                <a:gd name="T73" fmla="*/ 100967692 h 8000"/>
                <a:gd name="T74" fmla="*/ 2147483647 w 10000"/>
                <a:gd name="T75" fmla="*/ 93456933 h 8000"/>
                <a:gd name="T76" fmla="*/ 2147483647 w 10000"/>
                <a:gd name="T77" fmla="*/ 85178125 h 8000"/>
                <a:gd name="T78" fmla="*/ 2147483647 w 10000"/>
                <a:gd name="T79" fmla="*/ 76557799 h 8000"/>
                <a:gd name="T80" fmla="*/ 2047667065 w 10000"/>
                <a:gd name="T81" fmla="*/ 67254729 h 8000"/>
                <a:gd name="T82" fmla="*/ 1713172322 w 10000"/>
                <a:gd name="T83" fmla="*/ 58122565 h 8000"/>
                <a:gd name="T84" fmla="*/ 1405386318 w 10000"/>
                <a:gd name="T85" fmla="*/ 48990108 h 8000"/>
                <a:gd name="T86" fmla="*/ 1123036941 w 10000"/>
                <a:gd name="T87" fmla="*/ 40370074 h 8000"/>
                <a:gd name="T88" fmla="*/ 872483630 w 10000"/>
                <a:gd name="T89" fmla="*/ 32176572 h 8000"/>
                <a:gd name="T90" fmla="*/ 646095960 w 10000"/>
                <a:gd name="T91" fmla="*/ 24409894 h 8000"/>
                <a:gd name="T92" fmla="*/ 455319567 w 10000"/>
                <a:gd name="T93" fmla="*/ 17923103 h 8000"/>
                <a:gd name="T94" fmla="*/ 295067126 w 10000"/>
                <a:gd name="T95" fmla="*/ 11778123 h 8000"/>
                <a:gd name="T96" fmla="*/ 75038895 w 10000"/>
                <a:gd name="T97" fmla="*/ 29871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2370667"/>
            <a:ext cx="6619245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5033068"/>
            <a:ext cx="6619244" cy="860400"/>
          </a:xfrm>
        </p:spPr>
        <p:txBody>
          <a:bodyPr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07E0241-5EB3-F24A-A625-8C0E3D0F7AFB}" type="datetime1">
              <a:rPr lang="en-US" smtClean="0"/>
              <a:t>6/11/2019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43A9E7-8BFB-224C-BECF-DC8B2B8B0D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929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302794" y="2570163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829300" y="2570163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2617299"/>
            <a:ext cx="23468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216" y="3193561"/>
            <a:ext cx="2346876" cy="283349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4541" y="2603502"/>
            <a:ext cx="235903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4541" y="3193562"/>
            <a:ext cx="2359035" cy="283349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15025" y="2617300"/>
            <a:ext cx="2370772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15026" y="3193562"/>
            <a:ext cx="2373539" cy="283349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A061AF-47FB-684A-8ADC-B025FE62DA10}" type="datetime1">
              <a:rPr lang="en-US" smtClean="0"/>
              <a:t>6/11/2019</a:t>
            </a:fld>
            <a:endParaRPr lang="en-U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137331-88D3-EA4D-A570-F30215C0CB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1582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3290888" y="2603500"/>
            <a:ext cx="0" cy="35179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851922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5" y="4532845"/>
            <a:ext cx="228782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00914" y="2603500"/>
            <a:ext cx="201843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215" y="5109108"/>
            <a:ext cx="2287828" cy="9179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9403" y="4532846"/>
            <a:ext cx="2285075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61348" y="2603500"/>
            <a:ext cx="201843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6649" y="5184002"/>
            <a:ext cx="2287829" cy="84305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7575" y="4532847"/>
            <a:ext cx="2287829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22273" y="2603500"/>
            <a:ext cx="201843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87576" y="5184001"/>
            <a:ext cx="2287828" cy="843054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7C4B4B-2161-C748-93F0-7CA53B2EB1F5}" type="datetime1">
              <a:rPr lang="en-US" smtClean="0"/>
              <a:t>6/11/2019</a:t>
            </a:fld>
            <a:endParaRPr lang="en-US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FB5A21-E720-714C-9CA5-DC6EDBDCB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330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5" y="973668"/>
            <a:ext cx="6619245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8C98B-BF8F-8348-8175-9E5E805C20BE}" type="datetime1">
              <a:rPr lang="en-US" smtClean="0"/>
              <a:t>6/11/2019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84F99-EB57-BC4C-BBC9-1C7F331846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320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14338" y="402504"/>
              <a:ext cx="6511925" cy="60540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196001635 h 8000"/>
                <a:gd name="T4" fmla="*/ 2147483647 w 10000"/>
                <a:gd name="T5" fmla="*/ 196739472 h 8000"/>
                <a:gd name="T6" fmla="*/ 2147483647 w 10000"/>
                <a:gd name="T7" fmla="*/ 172188 h 8000"/>
                <a:gd name="T8" fmla="*/ 2147483647 w 10000"/>
                <a:gd name="T9" fmla="*/ 172188 h 8000"/>
                <a:gd name="T10" fmla="*/ 2147483647 w 10000"/>
                <a:gd name="T11" fmla="*/ 3836438 h 8000"/>
                <a:gd name="T12" fmla="*/ 2147483647 w 10000"/>
                <a:gd name="T13" fmla="*/ 7328501 h 8000"/>
                <a:gd name="T14" fmla="*/ 2147483647 w 10000"/>
                <a:gd name="T15" fmla="*/ 10746857 h 8000"/>
                <a:gd name="T16" fmla="*/ 2147483647 w 10000"/>
                <a:gd name="T17" fmla="*/ 13673428 h 8000"/>
                <a:gd name="T18" fmla="*/ 2147483647 w 10000"/>
                <a:gd name="T19" fmla="*/ 16624462 h 8000"/>
                <a:gd name="T20" fmla="*/ 2147483647 w 10000"/>
                <a:gd name="T21" fmla="*/ 19378844 h 8000"/>
                <a:gd name="T22" fmla="*/ 2147483647 w 10000"/>
                <a:gd name="T23" fmla="*/ 21739765 h 8000"/>
                <a:gd name="T24" fmla="*/ 2147483647 w 10000"/>
                <a:gd name="T25" fmla="*/ 23977583 h 8000"/>
                <a:gd name="T26" fmla="*/ 2147483647 w 10000"/>
                <a:gd name="T27" fmla="*/ 26018749 h 8000"/>
                <a:gd name="T28" fmla="*/ 2147483647 w 10000"/>
                <a:gd name="T29" fmla="*/ 27789401 h 8000"/>
                <a:gd name="T30" fmla="*/ 2147483647 w 10000"/>
                <a:gd name="T31" fmla="*/ 29560052 h 8000"/>
                <a:gd name="T32" fmla="*/ 2147483647 w 10000"/>
                <a:gd name="T33" fmla="*/ 31035726 h 8000"/>
                <a:gd name="T34" fmla="*/ 2147483647 w 10000"/>
                <a:gd name="T35" fmla="*/ 32191488 h 8000"/>
                <a:gd name="T36" fmla="*/ 2147483647 w 10000"/>
                <a:gd name="T37" fmla="*/ 33396491 h 8000"/>
                <a:gd name="T38" fmla="*/ 2147483647 w 10000"/>
                <a:gd name="T39" fmla="*/ 34404842 h 8000"/>
                <a:gd name="T40" fmla="*/ 2147483647 w 10000"/>
                <a:gd name="T41" fmla="*/ 35118058 h 8000"/>
                <a:gd name="T42" fmla="*/ 2147483647 w 10000"/>
                <a:gd name="T43" fmla="*/ 35732791 h 8000"/>
                <a:gd name="T44" fmla="*/ 2147483647 w 10000"/>
                <a:gd name="T45" fmla="*/ 36323061 h 8000"/>
                <a:gd name="T46" fmla="*/ 2109030222 w 10000"/>
                <a:gd name="T47" fmla="*/ 36593575 h 8000"/>
                <a:gd name="T48" fmla="*/ 2030972384 w 10000"/>
                <a:gd name="T49" fmla="*/ 36888710 h 8000"/>
                <a:gd name="T50" fmla="*/ 1954013894 w 10000"/>
                <a:gd name="T51" fmla="*/ 37036277 h 8000"/>
                <a:gd name="T52" fmla="*/ 1877788503 w 10000"/>
                <a:gd name="T53" fmla="*/ 36888710 h 8000"/>
                <a:gd name="T54" fmla="*/ 1802295606 w 10000"/>
                <a:gd name="T55" fmla="*/ 36888710 h 8000"/>
                <a:gd name="T56" fmla="*/ 1727535808 w 10000"/>
                <a:gd name="T57" fmla="*/ 36593575 h 8000"/>
                <a:gd name="T58" fmla="*/ 1654242209 w 10000"/>
                <a:gd name="T59" fmla="*/ 36150873 h 8000"/>
                <a:gd name="T60" fmla="*/ 1581681104 w 10000"/>
                <a:gd name="T61" fmla="*/ 35732791 h 8000"/>
                <a:gd name="T62" fmla="*/ 1510586199 w 10000"/>
                <a:gd name="T63" fmla="*/ 35265625 h 8000"/>
                <a:gd name="T64" fmla="*/ 1439857540 w 10000"/>
                <a:gd name="T65" fmla="*/ 34552409 h 8000"/>
                <a:gd name="T66" fmla="*/ 1370228227 w 10000"/>
                <a:gd name="T67" fmla="*/ 33789952 h 8000"/>
                <a:gd name="T68" fmla="*/ 1302065114 w 10000"/>
                <a:gd name="T69" fmla="*/ 33101356 h 8000"/>
                <a:gd name="T70" fmla="*/ 1169036926 w 10000"/>
                <a:gd name="T71" fmla="*/ 31158673 h 8000"/>
                <a:gd name="T72" fmla="*/ 1041505471 w 10000"/>
                <a:gd name="T73" fmla="*/ 29092886 h 8000"/>
                <a:gd name="T74" fmla="*/ 919104501 w 10000"/>
                <a:gd name="T75" fmla="*/ 26928774 h 8000"/>
                <a:gd name="T76" fmla="*/ 803300216 w 10000"/>
                <a:gd name="T77" fmla="*/ 24543232 h 8000"/>
                <a:gd name="T78" fmla="*/ 692627021 w 10000"/>
                <a:gd name="T79" fmla="*/ 22059364 h 8000"/>
                <a:gd name="T80" fmla="*/ 590015498 w 10000"/>
                <a:gd name="T81" fmla="*/ 19378844 h 8000"/>
                <a:gd name="T82" fmla="*/ 493633807 w 10000"/>
                <a:gd name="T83" fmla="*/ 16747408 h 8000"/>
                <a:gd name="T84" fmla="*/ 404948753 w 10000"/>
                <a:gd name="T85" fmla="*/ 14116130 h 8000"/>
                <a:gd name="T86" fmla="*/ 323592271 w 10000"/>
                <a:gd name="T87" fmla="*/ 11632262 h 8000"/>
                <a:gd name="T88" fmla="*/ 251398018 w 10000"/>
                <a:gd name="T89" fmla="*/ 9271340 h 8000"/>
                <a:gd name="T90" fmla="*/ 186166092 w 10000"/>
                <a:gd name="T91" fmla="*/ 7033366 h 8000"/>
                <a:gd name="T92" fmla="*/ 131195742 w 10000"/>
                <a:gd name="T93" fmla="*/ 5164388 h 8000"/>
                <a:gd name="T94" fmla="*/ 85020768 w 10000"/>
                <a:gd name="T95" fmla="*/ 3393736 h 8000"/>
                <a:gd name="T96" fmla="*/ 21621893 w 10000"/>
                <a:gd name="T97" fmla="*/ 8607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32567" y="1278468"/>
            <a:ext cx="1060450" cy="4748589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215" y="1278468"/>
            <a:ext cx="4685660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3FCEE9B-1B30-F64E-9778-048CC8E9833A}" type="datetime1">
              <a:rPr lang="en-US" smtClean="0"/>
              <a:t>6/11/2019</a:t>
            </a:fld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C3EEA3-52B9-E04A-843A-B78333D21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43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349B1-F051-9E42-838B-16DD5B2F2515}" type="datetime1">
              <a:rPr lang="en-US" smtClean="0"/>
              <a:t>6/11/2019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AAF74-2E20-E041-8021-52145EF68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106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7289800" y="402504"/>
              <a:ext cx="4478338" cy="60540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-5677511">
              <a:off x="4698352" y="1826078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-5400000">
              <a:off x="3787244" y="2801721"/>
              <a:ext cx="6053670" cy="1254558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196001635 h 8000"/>
                <a:gd name="T4" fmla="*/ 2147483647 w 10000"/>
                <a:gd name="T5" fmla="*/ 196739472 h 8000"/>
                <a:gd name="T6" fmla="*/ 2147483647 w 10000"/>
                <a:gd name="T7" fmla="*/ 172188 h 8000"/>
                <a:gd name="T8" fmla="*/ 2147483647 w 10000"/>
                <a:gd name="T9" fmla="*/ 172188 h 8000"/>
                <a:gd name="T10" fmla="*/ 2147483647 w 10000"/>
                <a:gd name="T11" fmla="*/ 3836438 h 8000"/>
                <a:gd name="T12" fmla="*/ 2147483647 w 10000"/>
                <a:gd name="T13" fmla="*/ 7328501 h 8000"/>
                <a:gd name="T14" fmla="*/ 2147483647 w 10000"/>
                <a:gd name="T15" fmla="*/ 10746857 h 8000"/>
                <a:gd name="T16" fmla="*/ 2147483647 w 10000"/>
                <a:gd name="T17" fmla="*/ 13673428 h 8000"/>
                <a:gd name="T18" fmla="*/ 2147483647 w 10000"/>
                <a:gd name="T19" fmla="*/ 16624462 h 8000"/>
                <a:gd name="T20" fmla="*/ 2147483647 w 10000"/>
                <a:gd name="T21" fmla="*/ 19378844 h 8000"/>
                <a:gd name="T22" fmla="*/ 2147483647 w 10000"/>
                <a:gd name="T23" fmla="*/ 21739765 h 8000"/>
                <a:gd name="T24" fmla="*/ 2147483647 w 10000"/>
                <a:gd name="T25" fmla="*/ 23977583 h 8000"/>
                <a:gd name="T26" fmla="*/ 2147483647 w 10000"/>
                <a:gd name="T27" fmla="*/ 26018749 h 8000"/>
                <a:gd name="T28" fmla="*/ 2147483647 w 10000"/>
                <a:gd name="T29" fmla="*/ 27789401 h 8000"/>
                <a:gd name="T30" fmla="*/ 2147483647 w 10000"/>
                <a:gd name="T31" fmla="*/ 29560052 h 8000"/>
                <a:gd name="T32" fmla="*/ 2147483647 w 10000"/>
                <a:gd name="T33" fmla="*/ 31035726 h 8000"/>
                <a:gd name="T34" fmla="*/ 2147483647 w 10000"/>
                <a:gd name="T35" fmla="*/ 32191488 h 8000"/>
                <a:gd name="T36" fmla="*/ 2147483647 w 10000"/>
                <a:gd name="T37" fmla="*/ 33396491 h 8000"/>
                <a:gd name="T38" fmla="*/ 2147483647 w 10000"/>
                <a:gd name="T39" fmla="*/ 34404842 h 8000"/>
                <a:gd name="T40" fmla="*/ 2147483647 w 10000"/>
                <a:gd name="T41" fmla="*/ 35118058 h 8000"/>
                <a:gd name="T42" fmla="*/ 2147483647 w 10000"/>
                <a:gd name="T43" fmla="*/ 35732791 h 8000"/>
                <a:gd name="T44" fmla="*/ 2147483647 w 10000"/>
                <a:gd name="T45" fmla="*/ 36323061 h 8000"/>
                <a:gd name="T46" fmla="*/ 2109030222 w 10000"/>
                <a:gd name="T47" fmla="*/ 36593575 h 8000"/>
                <a:gd name="T48" fmla="*/ 2030972384 w 10000"/>
                <a:gd name="T49" fmla="*/ 36888710 h 8000"/>
                <a:gd name="T50" fmla="*/ 1954013894 w 10000"/>
                <a:gd name="T51" fmla="*/ 37036277 h 8000"/>
                <a:gd name="T52" fmla="*/ 1877788503 w 10000"/>
                <a:gd name="T53" fmla="*/ 36888710 h 8000"/>
                <a:gd name="T54" fmla="*/ 1802295606 w 10000"/>
                <a:gd name="T55" fmla="*/ 36888710 h 8000"/>
                <a:gd name="T56" fmla="*/ 1727535808 w 10000"/>
                <a:gd name="T57" fmla="*/ 36593575 h 8000"/>
                <a:gd name="T58" fmla="*/ 1654242209 w 10000"/>
                <a:gd name="T59" fmla="*/ 36150873 h 8000"/>
                <a:gd name="T60" fmla="*/ 1581681104 w 10000"/>
                <a:gd name="T61" fmla="*/ 35732791 h 8000"/>
                <a:gd name="T62" fmla="*/ 1510586199 w 10000"/>
                <a:gd name="T63" fmla="*/ 35265625 h 8000"/>
                <a:gd name="T64" fmla="*/ 1439857540 w 10000"/>
                <a:gd name="T65" fmla="*/ 34552409 h 8000"/>
                <a:gd name="T66" fmla="*/ 1370228227 w 10000"/>
                <a:gd name="T67" fmla="*/ 33789952 h 8000"/>
                <a:gd name="T68" fmla="*/ 1302065114 w 10000"/>
                <a:gd name="T69" fmla="*/ 33101356 h 8000"/>
                <a:gd name="T70" fmla="*/ 1169036926 w 10000"/>
                <a:gd name="T71" fmla="*/ 31158673 h 8000"/>
                <a:gd name="T72" fmla="*/ 1041505471 w 10000"/>
                <a:gd name="T73" fmla="*/ 29092886 h 8000"/>
                <a:gd name="T74" fmla="*/ 919104501 w 10000"/>
                <a:gd name="T75" fmla="*/ 26928774 h 8000"/>
                <a:gd name="T76" fmla="*/ 803300216 w 10000"/>
                <a:gd name="T77" fmla="*/ 24543232 h 8000"/>
                <a:gd name="T78" fmla="*/ 692627021 w 10000"/>
                <a:gd name="T79" fmla="*/ 22059364 h 8000"/>
                <a:gd name="T80" fmla="*/ 590015498 w 10000"/>
                <a:gd name="T81" fmla="*/ 19378844 h 8000"/>
                <a:gd name="T82" fmla="*/ 493633807 w 10000"/>
                <a:gd name="T83" fmla="*/ 16747408 h 8000"/>
                <a:gd name="T84" fmla="*/ 404948753 w 10000"/>
                <a:gd name="T85" fmla="*/ 14116130 h 8000"/>
                <a:gd name="T86" fmla="*/ 323592271 w 10000"/>
                <a:gd name="T87" fmla="*/ 11632262 h 8000"/>
                <a:gd name="T88" fmla="*/ 251398018 w 10000"/>
                <a:gd name="T89" fmla="*/ 9271340 h 8000"/>
                <a:gd name="T90" fmla="*/ 186166092 w 10000"/>
                <a:gd name="T91" fmla="*/ 7033366 h 8000"/>
                <a:gd name="T92" fmla="*/ 131195742 w 10000"/>
                <a:gd name="T93" fmla="*/ 5164388 h 8000"/>
                <a:gd name="T94" fmla="*/ 85020768 w 10000"/>
                <a:gd name="T95" fmla="*/ 3393736 h 8000"/>
                <a:gd name="T96" fmla="*/ 21621893 w 10000"/>
                <a:gd name="T97" fmla="*/ 8607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8" y="2677645"/>
            <a:ext cx="3263267" cy="2283824"/>
          </a:xfrm>
        </p:spPr>
        <p:txBody>
          <a:bodyPr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71669" y="2677645"/>
            <a:ext cx="2816534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3C0204-6E7A-0546-9683-C8966E6814E5}" type="datetime1">
              <a:rPr lang="en-US" smtClean="0"/>
              <a:t>6/11/2019</a:t>
            </a:fld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9AA7C4E-B63F-9D42-A6E9-E0606FA0D6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269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215" y="2603501"/>
            <a:ext cx="3618869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6535" y="2603500"/>
            <a:ext cx="361886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B1C9A-5EA5-7D48-8C00-29FE90D0E130}" type="datetime1">
              <a:rPr lang="en-US" smtClean="0"/>
              <a:t>6/11/2019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0678A-8B09-3443-AAE4-DF27EBE7F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646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2603500"/>
            <a:ext cx="36188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215" y="3179763"/>
            <a:ext cx="3618869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6535" y="2603500"/>
            <a:ext cx="361886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6533" y="3179763"/>
            <a:ext cx="3618869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B6D17-D34F-3842-8854-E5FE2C84947A}" type="datetime1">
              <a:rPr lang="en-US" smtClean="0"/>
              <a:t>6/11/2019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FC03C-AAB2-F547-86A9-DFF062F103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33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5E21B-44FD-EF4A-9053-818D079FB94E}" type="datetime1">
              <a:rPr lang="en-US" smtClean="0"/>
              <a:t>6/11/2019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5CA83-F2B1-9A4E-AD30-67FBEC3D7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548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CD7FB9D-2A57-F749-B3A7-93C3DB47C1B7}" type="datetime1">
              <a:rPr lang="en-US" smtClean="0"/>
              <a:t>6/11/2019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BEDB279-A4A4-814E-BF3E-2F6866B080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349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5713413" y="402504"/>
              <a:ext cx="6054725" cy="60540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-5677511">
              <a:off x="3140485" y="1826078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gray">
            <a:xfrm rot="-5400000">
              <a:off x="2229377" y="2801721"/>
              <a:ext cx="6053670" cy="1254558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196001635 h 8000"/>
                <a:gd name="T4" fmla="*/ 2147483647 w 10000"/>
                <a:gd name="T5" fmla="*/ 196739472 h 8000"/>
                <a:gd name="T6" fmla="*/ 2147483647 w 10000"/>
                <a:gd name="T7" fmla="*/ 172188 h 8000"/>
                <a:gd name="T8" fmla="*/ 2147483647 w 10000"/>
                <a:gd name="T9" fmla="*/ 172188 h 8000"/>
                <a:gd name="T10" fmla="*/ 2147483647 w 10000"/>
                <a:gd name="T11" fmla="*/ 3836438 h 8000"/>
                <a:gd name="T12" fmla="*/ 2147483647 w 10000"/>
                <a:gd name="T13" fmla="*/ 7328501 h 8000"/>
                <a:gd name="T14" fmla="*/ 2147483647 w 10000"/>
                <a:gd name="T15" fmla="*/ 10746857 h 8000"/>
                <a:gd name="T16" fmla="*/ 2147483647 w 10000"/>
                <a:gd name="T17" fmla="*/ 13673428 h 8000"/>
                <a:gd name="T18" fmla="*/ 2147483647 w 10000"/>
                <a:gd name="T19" fmla="*/ 16624462 h 8000"/>
                <a:gd name="T20" fmla="*/ 2147483647 w 10000"/>
                <a:gd name="T21" fmla="*/ 19378844 h 8000"/>
                <a:gd name="T22" fmla="*/ 2147483647 w 10000"/>
                <a:gd name="T23" fmla="*/ 21739765 h 8000"/>
                <a:gd name="T24" fmla="*/ 2147483647 w 10000"/>
                <a:gd name="T25" fmla="*/ 23977583 h 8000"/>
                <a:gd name="T26" fmla="*/ 2147483647 w 10000"/>
                <a:gd name="T27" fmla="*/ 26018749 h 8000"/>
                <a:gd name="T28" fmla="*/ 2147483647 w 10000"/>
                <a:gd name="T29" fmla="*/ 27789401 h 8000"/>
                <a:gd name="T30" fmla="*/ 2147483647 w 10000"/>
                <a:gd name="T31" fmla="*/ 29560052 h 8000"/>
                <a:gd name="T32" fmla="*/ 2147483647 w 10000"/>
                <a:gd name="T33" fmla="*/ 31035726 h 8000"/>
                <a:gd name="T34" fmla="*/ 2147483647 w 10000"/>
                <a:gd name="T35" fmla="*/ 32191488 h 8000"/>
                <a:gd name="T36" fmla="*/ 2147483647 w 10000"/>
                <a:gd name="T37" fmla="*/ 33396491 h 8000"/>
                <a:gd name="T38" fmla="*/ 2147483647 w 10000"/>
                <a:gd name="T39" fmla="*/ 34404842 h 8000"/>
                <a:gd name="T40" fmla="*/ 2147483647 w 10000"/>
                <a:gd name="T41" fmla="*/ 35118058 h 8000"/>
                <a:gd name="T42" fmla="*/ 2147483647 w 10000"/>
                <a:gd name="T43" fmla="*/ 35732791 h 8000"/>
                <a:gd name="T44" fmla="*/ 2147483647 w 10000"/>
                <a:gd name="T45" fmla="*/ 36323061 h 8000"/>
                <a:gd name="T46" fmla="*/ 2109030222 w 10000"/>
                <a:gd name="T47" fmla="*/ 36593575 h 8000"/>
                <a:gd name="T48" fmla="*/ 2030972384 w 10000"/>
                <a:gd name="T49" fmla="*/ 36888710 h 8000"/>
                <a:gd name="T50" fmla="*/ 1954013894 w 10000"/>
                <a:gd name="T51" fmla="*/ 37036277 h 8000"/>
                <a:gd name="T52" fmla="*/ 1877788503 w 10000"/>
                <a:gd name="T53" fmla="*/ 36888710 h 8000"/>
                <a:gd name="T54" fmla="*/ 1802295606 w 10000"/>
                <a:gd name="T55" fmla="*/ 36888710 h 8000"/>
                <a:gd name="T56" fmla="*/ 1727535808 w 10000"/>
                <a:gd name="T57" fmla="*/ 36593575 h 8000"/>
                <a:gd name="T58" fmla="*/ 1654242209 w 10000"/>
                <a:gd name="T59" fmla="*/ 36150873 h 8000"/>
                <a:gd name="T60" fmla="*/ 1581681104 w 10000"/>
                <a:gd name="T61" fmla="*/ 35732791 h 8000"/>
                <a:gd name="T62" fmla="*/ 1510586199 w 10000"/>
                <a:gd name="T63" fmla="*/ 35265625 h 8000"/>
                <a:gd name="T64" fmla="*/ 1439857540 w 10000"/>
                <a:gd name="T65" fmla="*/ 34552409 h 8000"/>
                <a:gd name="T66" fmla="*/ 1370228227 w 10000"/>
                <a:gd name="T67" fmla="*/ 33789952 h 8000"/>
                <a:gd name="T68" fmla="*/ 1302065114 w 10000"/>
                <a:gd name="T69" fmla="*/ 33101356 h 8000"/>
                <a:gd name="T70" fmla="*/ 1169036926 w 10000"/>
                <a:gd name="T71" fmla="*/ 31158673 h 8000"/>
                <a:gd name="T72" fmla="*/ 1041505471 w 10000"/>
                <a:gd name="T73" fmla="*/ 29092886 h 8000"/>
                <a:gd name="T74" fmla="*/ 919104501 w 10000"/>
                <a:gd name="T75" fmla="*/ 26928774 h 8000"/>
                <a:gd name="T76" fmla="*/ 803300216 w 10000"/>
                <a:gd name="T77" fmla="*/ 24543232 h 8000"/>
                <a:gd name="T78" fmla="*/ 692627021 w 10000"/>
                <a:gd name="T79" fmla="*/ 22059364 h 8000"/>
                <a:gd name="T80" fmla="*/ 590015498 w 10000"/>
                <a:gd name="T81" fmla="*/ 19378844 h 8000"/>
                <a:gd name="T82" fmla="*/ 493633807 w 10000"/>
                <a:gd name="T83" fmla="*/ 16747408 h 8000"/>
                <a:gd name="T84" fmla="*/ 404948753 w 10000"/>
                <a:gd name="T85" fmla="*/ 14116130 h 8000"/>
                <a:gd name="T86" fmla="*/ 323592271 w 10000"/>
                <a:gd name="T87" fmla="*/ 11632262 h 8000"/>
                <a:gd name="T88" fmla="*/ 251398018 w 10000"/>
                <a:gd name="T89" fmla="*/ 9271340 h 8000"/>
                <a:gd name="T90" fmla="*/ 186166092 w 10000"/>
                <a:gd name="T91" fmla="*/ 7033366 h 8000"/>
                <a:gd name="T92" fmla="*/ 131195742 w 10000"/>
                <a:gd name="T93" fmla="*/ 5164388 h 8000"/>
                <a:gd name="T94" fmla="*/ 85020768 w 10000"/>
                <a:gd name="T95" fmla="*/ 3393736 h 8000"/>
                <a:gd name="T96" fmla="*/ 21621893 w 10000"/>
                <a:gd name="T97" fmla="*/ 8607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1295400"/>
            <a:ext cx="209486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5860" y="1447800"/>
            <a:ext cx="3892549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216" y="2895601"/>
            <a:ext cx="2094869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5EC964F-212F-1749-91FE-8EDCB7FA90C9}" type="datetime1">
              <a:rPr lang="en-US" smtClean="0"/>
              <a:t>6/11/2019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A4356D-66E3-D543-89D7-2F22E1B7BC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227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6172200" y="402504"/>
              <a:ext cx="5595938" cy="60540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-5400000">
              <a:off x="3295432" y="2801721"/>
              <a:ext cx="6053670" cy="1254558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196001635 h 8000"/>
                <a:gd name="T4" fmla="*/ 2147483647 w 10000"/>
                <a:gd name="T5" fmla="*/ 196739472 h 8000"/>
                <a:gd name="T6" fmla="*/ 2147483647 w 10000"/>
                <a:gd name="T7" fmla="*/ 172188 h 8000"/>
                <a:gd name="T8" fmla="*/ 2147483647 w 10000"/>
                <a:gd name="T9" fmla="*/ 172188 h 8000"/>
                <a:gd name="T10" fmla="*/ 2147483647 w 10000"/>
                <a:gd name="T11" fmla="*/ 3836438 h 8000"/>
                <a:gd name="T12" fmla="*/ 2147483647 w 10000"/>
                <a:gd name="T13" fmla="*/ 7328501 h 8000"/>
                <a:gd name="T14" fmla="*/ 2147483647 w 10000"/>
                <a:gd name="T15" fmla="*/ 10746857 h 8000"/>
                <a:gd name="T16" fmla="*/ 2147483647 w 10000"/>
                <a:gd name="T17" fmla="*/ 13673428 h 8000"/>
                <a:gd name="T18" fmla="*/ 2147483647 w 10000"/>
                <a:gd name="T19" fmla="*/ 16624462 h 8000"/>
                <a:gd name="T20" fmla="*/ 2147483647 w 10000"/>
                <a:gd name="T21" fmla="*/ 19378844 h 8000"/>
                <a:gd name="T22" fmla="*/ 2147483647 w 10000"/>
                <a:gd name="T23" fmla="*/ 21739765 h 8000"/>
                <a:gd name="T24" fmla="*/ 2147483647 w 10000"/>
                <a:gd name="T25" fmla="*/ 23977583 h 8000"/>
                <a:gd name="T26" fmla="*/ 2147483647 w 10000"/>
                <a:gd name="T27" fmla="*/ 26018749 h 8000"/>
                <a:gd name="T28" fmla="*/ 2147483647 w 10000"/>
                <a:gd name="T29" fmla="*/ 27789401 h 8000"/>
                <a:gd name="T30" fmla="*/ 2147483647 w 10000"/>
                <a:gd name="T31" fmla="*/ 29560052 h 8000"/>
                <a:gd name="T32" fmla="*/ 2147483647 w 10000"/>
                <a:gd name="T33" fmla="*/ 31035726 h 8000"/>
                <a:gd name="T34" fmla="*/ 2147483647 w 10000"/>
                <a:gd name="T35" fmla="*/ 32191488 h 8000"/>
                <a:gd name="T36" fmla="*/ 2147483647 w 10000"/>
                <a:gd name="T37" fmla="*/ 33396491 h 8000"/>
                <a:gd name="T38" fmla="*/ 2147483647 w 10000"/>
                <a:gd name="T39" fmla="*/ 34404842 h 8000"/>
                <a:gd name="T40" fmla="*/ 2147483647 w 10000"/>
                <a:gd name="T41" fmla="*/ 35118058 h 8000"/>
                <a:gd name="T42" fmla="*/ 2147483647 w 10000"/>
                <a:gd name="T43" fmla="*/ 35732791 h 8000"/>
                <a:gd name="T44" fmla="*/ 2147483647 w 10000"/>
                <a:gd name="T45" fmla="*/ 36323061 h 8000"/>
                <a:gd name="T46" fmla="*/ 2109030222 w 10000"/>
                <a:gd name="T47" fmla="*/ 36593575 h 8000"/>
                <a:gd name="T48" fmla="*/ 2030972384 w 10000"/>
                <a:gd name="T49" fmla="*/ 36888710 h 8000"/>
                <a:gd name="T50" fmla="*/ 1954013894 w 10000"/>
                <a:gd name="T51" fmla="*/ 37036277 h 8000"/>
                <a:gd name="T52" fmla="*/ 1877788503 w 10000"/>
                <a:gd name="T53" fmla="*/ 36888710 h 8000"/>
                <a:gd name="T54" fmla="*/ 1802295606 w 10000"/>
                <a:gd name="T55" fmla="*/ 36888710 h 8000"/>
                <a:gd name="T56" fmla="*/ 1727535808 w 10000"/>
                <a:gd name="T57" fmla="*/ 36593575 h 8000"/>
                <a:gd name="T58" fmla="*/ 1654242209 w 10000"/>
                <a:gd name="T59" fmla="*/ 36150873 h 8000"/>
                <a:gd name="T60" fmla="*/ 1581681104 w 10000"/>
                <a:gd name="T61" fmla="*/ 35732791 h 8000"/>
                <a:gd name="T62" fmla="*/ 1510586199 w 10000"/>
                <a:gd name="T63" fmla="*/ 35265625 h 8000"/>
                <a:gd name="T64" fmla="*/ 1439857540 w 10000"/>
                <a:gd name="T65" fmla="*/ 34552409 h 8000"/>
                <a:gd name="T66" fmla="*/ 1370228227 w 10000"/>
                <a:gd name="T67" fmla="*/ 33789952 h 8000"/>
                <a:gd name="T68" fmla="*/ 1302065114 w 10000"/>
                <a:gd name="T69" fmla="*/ 33101356 h 8000"/>
                <a:gd name="T70" fmla="*/ 1169036926 w 10000"/>
                <a:gd name="T71" fmla="*/ 31158673 h 8000"/>
                <a:gd name="T72" fmla="*/ 1041505471 w 10000"/>
                <a:gd name="T73" fmla="*/ 29092886 h 8000"/>
                <a:gd name="T74" fmla="*/ 919104501 w 10000"/>
                <a:gd name="T75" fmla="*/ 26928774 h 8000"/>
                <a:gd name="T76" fmla="*/ 803300216 w 10000"/>
                <a:gd name="T77" fmla="*/ 24543232 h 8000"/>
                <a:gd name="T78" fmla="*/ 692627021 w 10000"/>
                <a:gd name="T79" fmla="*/ 22059364 h 8000"/>
                <a:gd name="T80" fmla="*/ 590015498 w 10000"/>
                <a:gd name="T81" fmla="*/ 19378844 h 8000"/>
                <a:gd name="T82" fmla="*/ 493633807 w 10000"/>
                <a:gd name="T83" fmla="*/ 16747408 h 8000"/>
                <a:gd name="T84" fmla="*/ 404948753 w 10000"/>
                <a:gd name="T85" fmla="*/ 14116130 h 8000"/>
                <a:gd name="T86" fmla="*/ 323592271 w 10000"/>
                <a:gd name="T87" fmla="*/ 11632262 h 8000"/>
                <a:gd name="T88" fmla="*/ 251398018 w 10000"/>
                <a:gd name="T89" fmla="*/ 9271340 h 8000"/>
                <a:gd name="T90" fmla="*/ 186166092 w 10000"/>
                <a:gd name="T91" fmla="*/ 7033366 h 8000"/>
                <a:gd name="T92" fmla="*/ 131195742 w 10000"/>
                <a:gd name="T93" fmla="*/ 5164388 h 8000"/>
                <a:gd name="T94" fmla="*/ 85020768 w 10000"/>
                <a:gd name="T95" fmla="*/ 3393736 h 8000"/>
                <a:gd name="T96" fmla="*/ 21621893 w 10000"/>
                <a:gd name="T97" fmla="*/ 8607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gray">
            <a:xfrm rot="-5677511">
              <a:off x="4203594" y="1826078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430" y="1693332"/>
            <a:ext cx="2895195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10903" y="1143000"/>
            <a:ext cx="242039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216" y="3657600"/>
            <a:ext cx="2894409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8AA0B2D-F998-6C46-8150-9EF249DACA8C}" type="datetime1">
              <a:rPr lang="en-US" smtClean="0"/>
              <a:t>6/11/2019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65E8FD3-5192-F048-B64C-C6141F1901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165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51" name="Freeform 5"/>
            <p:cNvSpPr>
              <a:spLocks/>
            </p:cNvSpPr>
            <p:nvPr/>
          </p:nvSpPr>
          <p:spPr bwMode="gray">
            <a:xfrm rot="-589932">
              <a:off x="8490951" y="1797517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5"/>
            <p:cNvSpPr>
              <a:spLocks/>
            </p:cNvSpPr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>
                <a:gd name="T0" fmla="*/ 0 w 7104"/>
                <a:gd name="T1" fmla="*/ 0 h 2856"/>
                <a:gd name="T2" fmla="*/ 0 w 7104"/>
                <a:gd name="T3" fmla="*/ 2147483647 h 2856"/>
                <a:gd name="T4" fmla="*/ 2147483647 w 7104"/>
                <a:gd name="T5" fmla="*/ 2147483647 h 2856"/>
                <a:gd name="T6" fmla="*/ 2147483647 w 7104"/>
                <a:gd name="T7" fmla="*/ 2520950 h 2856"/>
                <a:gd name="T8" fmla="*/ 2147483647 w 7104"/>
                <a:gd name="T9" fmla="*/ 2520950 h 2856"/>
                <a:gd name="T10" fmla="*/ 2147483647 w 7104"/>
                <a:gd name="T11" fmla="*/ 65524063 h 2856"/>
                <a:gd name="T12" fmla="*/ 2147483647 w 7104"/>
                <a:gd name="T13" fmla="*/ 126007813 h 2856"/>
                <a:gd name="T14" fmla="*/ 2147483647 w 7104"/>
                <a:gd name="T15" fmla="*/ 183972200 h 2856"/>
                <a:gd name="T16" fmla="*/ 2147483647 w 7104"/>
                <a:gd name="T17" fmla="*/ 234375325 h 2856"/>
                <a:gd name="T18" fmla="*/ 2147483647 w 7104"/>
                <a:gd name="T19" fmla="*/ 284778450 h 2856"/>
                <a:gd name="T20" fmla="*/ 2147483647 w 7104"/>
                <a:gd name="T21" fmla="*/ 332660625 h 2856"/>
                <a:gd name="T22" fmla="*/ 2147483647 w 7104"/>
                <a:gd name="T23" fmla="*/ 372983125 h 2856"/>
                <a:gd name="T24" fmla="*/ 2147483647 w 7104"/>
                <a:gd name="T25" fmla="*/ 410786263 h 2856"/>
                <a:gd name="T26" fmla="*/ 2147483647 w 7104"/>
                <a:gd name="T27" fmla="*/ 446068450 h 2856"/>
                <a:gd name="T28" fmla="*/ 2147483647 w 7104"/>
                <a:gd name="T29" fmla="*/ 476310325 h 2856"/>
                <a:gd name="T30" fmla="*/ 2147483647 w 7104"/>
                <a:gd name="T31" fmla="*/ 506552200 h 2856"/>
                <a:gd name="T32" fmla="*/ 2147483647 w 7104"/>
                <a:gd name="T33" fmla="*/ 531753763 h 2856"/>
                <a:gd name="T34" fmla="*/ 2147483647 w 7104"/>
                <a:gd name="T35" fmla="*/ 551915013 h 2856"/>
                <a:gd name="T36" fmla="*/ 2147483647 w 7104"/>
                <a:gd name="T37" fmla="*/ 572076263 h 2856"/>
                <a:gd name="T38" fmla="*/ 2147483647 w 7104"/>
                <a:gd name="T39" fmla="*/ 589716563 h 2856"/>
                <a:gd name="T40" fmla="*/ 2147483647 w 7104"/>
                <a:gd name="T41" fmla="*/ 602318138 h 2856"/>
                <a:gd name="T42" fmla="*/ 2147483647 w 7104"/>
                <a:gd name="T43" fmla="*/ 612398763 h 2856"/>
                <a:gd name="T44" fmla="*/ 2147483647 w 7104"/>
                <a:gd name="T45" fmla="*/ 622479388 h 2856"/>
                <a:gd name="T46" fmla="*/ 2147483647 w 7104"/>
                <a:gd name="T47" fmla="*/ 627519700 h 2856"/>
                <a:gd name="T48" fmla="*/ 2147483647 w 7104"/>
                <a:gd name="T49" fmla="*/ 632560013 h 2856"/>
                <a:gd name="T50" fmla="*/ 2147483647 w 7104"/>
                <a:gd name="T51" fmla="*/ 635079375 h 2856"/>
                <a:gd name="T52" fmla="*/ 2147483647 w 7104"/>
                <a:gd name="T53" fmla="*/ 632560013 h 2856"/>
                <a:gd name="T54" fmla="*/ 2147483647 w 7104"/>
                <a:gd name="T55" fmla="*/ 632560013 h 2856"/>
                <a:gd name="T56" fmla="*/ 2147483647 w 7104"/>
                <a:gd name="T57" fmla="*/ 627519700 h 2856"/>
                <a:gd name="T58" fmla="*/ 2147483647 w 7104"/>
                <a:gd name="T59" fmla="*/ 619958438 h 2856"/>
                <a:gd name="T60" fmla="*/ 2147483647 w 7104"/>
                <a:gd name="T61" fmla="*/ 612398763 h 2856"/>
                <a:gd name="T62" fmla="*/ 2147483647 w 7104"/>
                <a:gd name="T63" fmla="*/ 604837500 h 2856"/>
                <a:gd name="T64" fmla="*/ 2147483647 w 7104"/>
                <a:gd name="T65" fmla="*/ 592237513 h 2856"/>
                <a:gd name="T66" fmla="*/ 2147483647 w 7104"/>
                <a:gd name="T67" fmla="*/ 579635938 h 2856"/>
                <a:gd name="T68" fmla="*/ 2147483647 w 7104"/>
                <a:gd name="T69" fmla="*/ 567035950 h 2856"/>
                <a:gd name="T70" fmla="*/ 2147483647 w 7104"/>
                <a:gd name="T71" fmla="*/ 534273125 h 2856"/>
                <a:gd name="T72" fmla="*/ 2147483647 w 7104"/>
                <a:gd name="T73" fmla="*/ 498990938 h 2856"/>
                <a:gd name="T74" fmla="*/ 2147483647 w 7104"/>
                <a:gd name="T75" fmla="*/ 461189388 h 2856"/>
                <a:gd name="T76" fmla="*/ 2147483647 w 7104"/>
                <a:gd name="T77" fmla="*/ 420866888 h 2856"/>
                <a:gd name="T78" fmla="*/ 2147483647 w 7104"/>
                <a:gd name="T79" fmla="*/ 378023438 h 2856"/>
                <a:gd name="T80" fmla="*/ 2147483647 w 7104"/>
                <a:gd name="T81" fmla="*/ 332660625 h 2856"/>
                <a:gd name="T82" fmla="*/ 2147483647 w 7104"/>
                <a:gd name="T83" fmla="*/ 287297813 h 2856"/>
                <a:gd name="T84" fmla="*/ 1978323450 w 7104"/>
                <a:gd name="T85" fmla="*/ 241935000 h 2856"/>
                <a:gd name="T86" fmla="*/ 1580138763 w 7104"/>
                <a:gd name="T87" fmla="*/ 199093138 h 2856"/>
                <a:gd name="T88" fmla="*/ 1227316888 w 7104"/>
                <a:gd name="T89" fmla="*/ 158770638 h 2856"/>
                <a:gd name="T90" fmla="*/ 909777200 w 7104"/>
                <a:gd name="T91" fmla="*/ 120967500 h 2856"/>
                <a:gd name="T92" fmla="*/ 640119688 w 7104"/>
                <a:gd name="T93" fmla="*/ 88206263 h 2856"/>
                <a:gd name="T94" fmla="*/ 415826575 w 7104"/>
                <a:gd name="T95" fmla="*/ 57964388 h 2856"/>
                <a:gd name="T96" fmla="*/ 105846563 w 7104"/>
                <a:gd name="T97" fmla="*/ 15120938 h 2856"/>
                <a:gd name="T98" fmla="*/ 0 w 7104"/>
                <a:gd name="T99" fmla="*/ 0 h 2856"/>
                <a:gd name="T100" fmla="*/ 0 w 7104"/>
                <a:gd name="T101" fmla="*/ 0 h 285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gray">
          <a:xfrm>
            <a:off x="866775" y="973139"/>
            <a:ext cx="657106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66775" y="2603500"/>
            <a:ext cx="657106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87904" y="6394450"/>
            <a:ext cx="74295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1" smtClean="0">
                <a:solidFill>
                  <a:schemeClr val="accent1"/>
                </a:solidFill>
                <a:cs typeface="+mn-cs"/>
              </a:defRPr>
            </a:lvl1pPr>
          </a:lstStyle>
          <a:p>
            <a:pPr>
              <a:defRPr/>
            </a:pPr>
            <a:fld id="{AE221A2E-730A-E544-A56B-A5A9381321D0}" type="datetime1">
              <a:rPr lang="en-US" smtClean="0"/>
              <a:t>6/11/2019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6479" y="6391275"/>
            <a:ext cx="2894409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b="1" i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4066" y="295275"/>
            <a:ext cx="628650" cy="7683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2800" smtClean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2BF447C5-E4F2-D84D-B474-2096C93ADA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1" r:id="rId2"/>
    <p:sldLayoutId id="2147483747" r:id="rId3"/>
    <p:sldLayoutId id="2147483742" r:id="rId4"/>
    <p:sldLayoutId id="2147483743" r:id="rId5"/>
    <p:sldLayoutId id="2147483744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45" r:id="rId16"/>
    <p:sldLayoutId id="2147483757" r:id="rId17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bg2"/>
          </a:solidFill>
          <a:latin typeface="+mj-lt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Century Gothic" panose="020B0502020202020204" pitchFamily="34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Century Gothic" panose="020B0502020202020204" pitchFamily="34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Century Gothic" panose="020B0502020202020204" pitchFamily="34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Century Gothic" panose="020B0502020202020204" pitchFamily="34" charset="0"/>
          <a:ea typeface="ＭＳ Ｐゴシック" charset="0"/>
          <a:cs typeface="ＭＳ Ｐゴシック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0"/>
        <a:buChar char=""/>
        <a:defRPr kern="1200">
          <a:solidFill>
            <a:srgbClr val="404040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0"/>
        <a:buChar char=""/>
        <a:defRPr sz="1600" kern="1200">
          <a:solidFill>
            <a:srgbClr val="404040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0"/>
        <a:buChar char=""/>
        <a:defRPr sz="1400" kern="1200">
          <a:solidFill>
            <a:srgbClr val="404040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0"/>
        <a:buChar char=""/>
        <a:defRPr sz="1200" kern="1200">
          <a:solidFill>
            <a:srgbClr val="404040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0"/>
        <a:buChar char=""/>
        <a:defRPr sz="1200" kern="1200">
          <a:solidFill>
            <a:srgbClr val="404040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40.png"/><Relationship Id="rId7" Type="http://schemas.openxmlformats.org/officeDocument/2006/relationships/image" Target="../media/image37.wmf"/><Relationship Id="rId12" Type="http://schemas.openxmlformats.org/officeDocument/2006/relationships/image" Target="../media/image3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4.bin"/><Relationship Id="rId5" Type="http://schemas.openxmlformats.org/officeDocument/2006/relationships/image" Target="../media/image36.wmf"/><Relationship Id="rId10" Type="http://schemas.openxmlformats.org/officeDocument/2006/relationships/image" Target="../media/image38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5.wmf"/><Relationship Id="rId4" Type="http://schemas.openxmlformats.org/officeDocument/2006/relationships/oleObject" Target="../embeddings/oleObject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47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6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1.png"/><Relationship Id="rId3" Type="http://schemas.openxmlformats.org/officeDocument/2006/relationships/image" Target="../media/image261.png"/><Relationship Id="rId7" Type="http://schemas.openxmlformats.org/officeDocument/2006/relationships/image" Target="../media/image27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0.png"/><Relationship Id="rId5" Type="http://schemas.openxmlformats.org/officeDocument/2006/relationships/image" Target="../media/image280.png"/><Relationship Id="rId4" Type="http://schemas.openxmlformats.org/officeDocument/2006/relationships/image" Target="../media/image27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866774" y="973139"/>
            <a:ext cx="7342947" cy="708025"/>
          </a:xfrm>
        </p:spPr>
        <p:txBody>
          <a:bodyPr/>
          <a:lstStyle/>
          <a:p>
            <a:pPr algn="ctr" eaLnBrk="1" hangingPunct="1"/>
            <a:r>
              <a:rPr lang="en-GB" sz="2800" dirty="0" err="1" smtClean="0">
                <a:latin typeface="Century Gothic" charset="0"/>
              </a:rPr>
              <a:t>ChDR</a:t>
            </a:r>
            <a:r>
              <a:rPr lang="en-GB" sz="2800" dirty="0" smtClean="0">
                <a:latin typeface="Century Gothic" charset="0"/>
              </a:rPr>
              <a:t> Point Spread Function</a:t>
            </a:r>
            <a:r>
              <a:rPr lang="ru-RU" sz="2800" dirty="0" smtClean="0">
                <a:latin typeface="Century Gothic" charset="0"/>
              </a:rPr>
              <a:t> (</a:t>
            </a:r>
            <a:r>
              <a:rPr lang="en-US" sz="2800" dirty="0" smtClean="0">
                <a:latin typeface="Century Gothic" charset="0"/>
              </a:rPr>
              <a:t>4</a:t>
            </a:r>
            <a:r>
              <a:rPr lang="ru-RU" sz="2800" dirty="0" smtClean="0">
                <a:latin typeface="Century Gothic" charset="0"/>
              </a:rPr>
              <a:t>)</a:t>
            </a:r>
            <a:r>
              <a:rPr lang="en-GB" sz="2800" dirty="0" smtClean="0">
                <a:latin typeface="Century Gothic" charset="0"/>
              </a:rPr>
              <a:t> 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1</a:t>
            </a:r>
            <a:endParaRPr lang="en-US" dirty="0"/>
          </a:p>
        </p:txBody>
      </p:sp>
      <p:sp>
        <p:nvSpPr>
          <p:cNvPr id="121" name="Content Placeholder 2"/>
          <p:cNvSpPr txBox="1">
            <a:spLocks/>
          </p:cNvSpPr>
          <p:nvPr/>
        </p:nvSpPr>
        <p:spPr bwMode="auto">
          <a:xfrm>
            <a:off x="3649326" y="3363089"/>
            <a:ext cx="3655755" cy="522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a14="http://schemas.microsoft.com/office/drawing/2010/main"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400" b="1" dirty="0" smtClean="0">
                <a:latin typeface="Century Gothic" charset="0"/>
              </a:rPr>
              <a:t>Outline</a:t>
            </a:r>
            <a:endParaRPr lang="en-US" sz="2400" b="1" dirty="0"/>
          </a:p>
        </p:txBody>
      </p:sp>
      <p:sp>
        <p:nvSpPr>
          <p:cNvPr id="49" name="Content Placeholder 2"/>
          <p:cNvSpPr txBox="1">
            <a:spLocks/>
          </p:cNvSpPr>
          <p:nvPr/>
        </p:nvSpPr>
        <p:spPr bwMode="auto">
          <a:xfrm>
            <a:off x="839448" y="4073323"/>
            <a:ext cx="7637801" cy="188932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c="http://schemas.openxmlformats.org/markup-compatibility/2006" xmlns:a14="http://schemas.microsoft.com/office/drawing/2010/main"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2326" indent="-285750"/>
            <a:r>
              <a:rPr lang="en-US" sz="2000" dirty="0" smtClean="0">
                <a:latin typeface="Century Gothic" charset="0"/>
              </a:rPr>
              <a:t>KEK ATF experiment</a:t>
            </a:r>
            <a:endParaRPr lang="en-GB" sz="2000" dirty="0" smtClean="0">
              <a:latin typeface="Century Gothic" charset="0"/>
            </a:endParaRPr>
          </a:p>
          <a:p>
            <a:pPr marL="322326" indent="-285750"/>
            <a:r>
              <a:rPr lang="en-GB" sz="2000" dirty="0" smtClean="0">
                <a:latin typeface="Century Gothic" charset="0"/>
              </a:rPr>
              <a:t>Simulations of the ChDR PSF</a:t>
            </a:r>
          </a:p>
          <a:p>
            <a:pPr marL="322326" indent="-285750"/>
            <a:r>
              <a:rPr lang="en-GB" sz="2000" dirty="0" smtClean="0">
                <a:latin typeface="Century Gothic" charset="0"/>
              </a:rPr>
              <a:t>Conclusion</a:t>
            </a:r>
            <a:endParaRPr lang="en-US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1107" y="2413187"/>
            <a:ext cx="3758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Potylitsyn, D. Shkitov, S. 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Gogolev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56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Beam profile images</a:t>
            </a:r>
            <a:endParaRPr lang="ru-RU" sz="2800" dirty="0"/>
          </a:p>
        </p:txBody>
      </p:sp>
      <p:pic>
        <p:nvPicPr>
          <p:cNvPr id="13" name="Рисунок 12" descr="E:\CERN\hg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08" b="8359"/>
          <a:stretch/>
        </p:blipFill>
        <p:spPr bwMode="auto">
          <a:xfrm>
            <a:off x="277086" y="4637680"/>
            <a:ext cx="2948305" cy="19799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 descr="E:\CERN\hg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77" b="6374"/>
          <a:stretch/>
        </p:blipFill>
        <p:spPr bwMode="auto">
          <a:xfrm>
            <a:off x="3128409" y="3469930"/>
            <a:ext cx="2868930" cy="19799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E:\CERN\hg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77" b="7367"/>
          <a:stretch/>
        </p:blipFill>
        <p:spPr bwMode="auto">
          <a:xfrm>
            <a:off x="6201042" y="2494454"/>
            <a:ext cx="2902585" cy="19799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866775" y="2485945"/>
                <a:ext cx="251863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smtClean="0">
                        <a:solidFill>
                          <a:srgbClr val="FF0000"/>
                        </a:solidFill>
                        <a:latin typeface="Cambria Math"/>
                      </a:rPr>
                      <m:t>γ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  <a:latin typeface="Cambria Math"/>
                  </a:rPr>
                  <a:t> = </a:t>
                </a:r>
                <a:r>
                  <a:rPr lang="en-US" sz="1600" dirty="0" smtClean="0">
                    <a:solidFill>
                      <a:srgbClr val="FF0000"/>
                    </a:solidFill>
                    <a:latin typeface="Cambria Math"/>
                  </a:rPr>
                  <a:t>2500;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 smtClean="0">
                        <a:solidFill>
                          <a:srgbClr val="FF0000"/>
                        </a:solidFill>
                        <a:latin typeface="Cambria Math"/>
                      </a:rPr>
                      <m:t>λ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  <a:latin typeface="Cambria Math"/>
                  </a:rPr>
                  <a:t>= </a:t>
                </a:r>
                <a:r>
                  <a:rPr lang="en-US" sz="1600" dirty="0" smtClean="0">
                    <a:solidFill>
                      <a:srgbClr val="FF0000"/>
                    </a:solidFill>
                    <a:latin typeface="Cambria Math"/>
                  </a:rPr>
                  <a:t>0.7 um; M=1</a:t>
                </a:r>
                <a:endParaRPr lang="en-US" sz="1600" dirty="0">
                  <a:solidFill>
                    <a:srgbClr val="FF0000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775" y="2485945"/>
                <a:ext cx="2518638" cy="338554"/>
              </a:xfrm>
              <a:prstGeom prst="rect">
                <a:avLst/>
              </a:prstGeom>
              <a:blipFill>
                <a:blip r:embed="rId5"/>
                <a:stretch>
                  <a:fillRect t="-7273" r="-484" b="-218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345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168356" y="2878964"/>
            <a:ext cx="6120000" cy="3550276"/>
            <a:chOff x="2657475" y="2601873"/>
            <a:chExt cx="6120000" cy="355027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7475" y="2601873"/>
              <a:ext cx="6120000" cy="3550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Прямоугольник 17"/>
                <p:cNvSpPr/>
                <p:nvPr/>
              </p:nvSpPr>
              <p:spPr>
                <a:xfrm>
                  <a:off x="7852853" y="5457531"/>
                  <a:ext cx="810735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l-GR" sz="1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/>
                              </a:rPr>
                              <m:t>𝐷</m:t>
                            </m:r>
                            <m:r>
                              <a:rPr lang="en-US" sz="1400" b="0" i="1" smtClean="0">
                                <a:latin typeface="Cambria Math"/>
                              </a:rPr>
                              <m:t> 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sz="1400" dirty="0">
                            <a:latin typeface="Times" panose="02020603050405020304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sz="1400" b="0" i="0" dirty="0" smtClean="0">
                            <a:latin typeface="Times" panose="02020603050405020304" pitchFamily="18" charset="0"/>
                          </a:rPr>
                          <m:t>um</m:t>
                        </m:r>
                        <m:r>
                          <m:rPr>
                            <m:nor/>
                          </m:rPr>
                          <a:rPr lang="en-US" sz="1400" dirty="0">
                            <a:latin typeface="Times" panose="02020603050405020304" pitchFamily="18" charset="0"/>
                          </a:rPr>
                          <m:t>)</m:t>
                        </m:r>
                      </m:oMath>
                    </m:oMathPara>
                  </a14:m>
                  <a:endParaRPr lang="ru-RU" sz="1400" dirty="0"/>
                </a:p>
              </p:txBody>
            </p:sp>
          </mc:Choice>
          <mc:Fallback xmlns="">
            <p:sp>
              <p:nvSpPr>
                <p:cNvPr id="18" name="Прямоугольник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52853" y="5457531"/>
                  <a:ext cx="810735" cy="307777"/>
                </a:xfrm>
                <a:prstGeom prst="rect">
                  <a:avLst/>
                </a:prstGeom>
                <a:blipFill>
                  <a:blip r:embed="rId4"/>
                  <a:stretch>
                    <a:fillRect b="-12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Прямоугольник 18"/>
                <p:cNvSpPr/>
                <p:nvPr/>
              </p:nvSpPr>
              <p:spPr>
                <a:xfrm>
                  <a:off x="2754149" y="3017708"/>
                  <a:ext cx="1089657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</a:rPr>
                        <m:t>𝐼</m:t>
                      </m:r>
                    </m:oMath>
                  </a14:m>
                  <a:r>
                    <a:rPr lang="en-US" sz="1400" dirty="0" smtClean="0">
                      <a:latin typeface="Times" panose="02020603050405020304" pitchFamily="18" charset="0"/>
                    </a:rPr>
                    <a:t> (arb. units)</a:t>
                  </a:r>
                  <a:endParaRPr lang="ru-RU" sz="1400" dirty="0"/>
                </a:p>
              </p:txBody>
            </p:sp>
          </mc:Choice>
          <mc:Fallback xmlns="">
            <p:sp>
              <p:nvSpPr>
                <p:cNvPr id="19" name="Прямоугольник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54149" y="3017708"/>
                  <a:ext cx="1089657" cy="307777"/>
                </a:xfrm>
                <a:prstGeom prst="rect">
                  <a:avLst/>
                </a:prstGeom>
                <a:blipFill>
                  <a:blip r:embed="rId5"/>
                  <a:stretch>
                    <a:fillRect t="-1961" r="-562" b="-1960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Прямоугольник 15"/>
            <p:cNvSpPr/>
            <p:nvPr/>
          </p:nvSpPr>
          <p:spPr>
            <a:xfrm>
              <a:off x="4001685" y="5567454"/>
              <a:ext cx="66717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Times" panose="02020603050405020304" pitchFamily="18" charset="0"/>
                </a:rPr>
                <a:t>h </a:t>
              </a:r>
              <a:r>
                <a:rPr lang="en-US" sz="1400" dirty="0" smtClean="0">
                  <a:latin typeface="Times" panose="02020603050405020304" pitchFamily="18" charset="0"/>
                </a:rPr>
                <a:t>(um</a:t>
              </a:r>
              <a:r>
                <a:rPr lang="en-US" sz="1400" dirty="0">
                  <a:latin typeface="Times" panose="02020603050405020304" pitchFamily="18" charset="0"/>
                </a:rPr>
                <a:t>)</a:t>
              </a:r>
              <a:endParaRPr lang="ru-RU" sz="1400" dirty="0">
                <a:latin typeface="Times" panose="02020603050405020304" pitchFamily="18" charset="0"/>
              </a:endParaRPr>
            </a:p>
          </p:txBody>
        </p:sp>
      </p:grp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11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algn="ctr" eaLnBrk="1" hangingPunct="1"/>
            <a:r>
              <a:rPr lang="en-US" altLang="en-US" sz="2800" dirty="0" err="1" smtClean="0">
                <a:latin typeface="Century Gothic" charset="0"/>
              </a:rPr>
              <a:t>ChDR</a:t>
            </a:r>
            <a:r>
              <a:rPr lang="en-US" altLang="en-US" sz="2800" dirty="0" smtClean="0">
                <a:latin typeface="Century Gothic" charset="0"/>
              </a:rPr>
              <a:t> </a:t>
            </a:r>
            <a:r>
              <a:rPr lang="en-US" sz="2800" dirty="0">
                <a:latin typeface="Century Gothic" charset="0"/>
              </a:rPr>
              <a:t>PSF (vertical polarization)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3838" y="2569886"/>
            <a:ext cx="29796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PSF for vertical component </a:t>
            </a:r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01739" y="2384154"/>
            <a:ext cx="10727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2500</a:t>
            </a:r>
          </a:p>
          <a:p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0.7 um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61624" y="3429631"/>
            <a:ext cx="27856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Exponential “decay” with impact-parameter rise</a:t>
            </a:r>
            <a:endParaRPr lang="ru-RU" sz="1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87770" y="6290700"/>
            <a:ext cx="3810659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4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(dimensionless)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X</a:t>
            </a:r>
            <a:r>
              <a:rPr lang="en-US" sz="1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l-G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γλ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r>
              <a:rPr lang="el-G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280 um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153638" y="6429240"/>
            <a:ext cx="35892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52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12</a:t>
            </a:fld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-207304" y="971222"/>
            <a:ext cx="8991600" cy="708025"/>
          </a:xfrm>
        </p:spPr>
        <p:txBody>
          <a:bodyPr/>
          <a:lstStyle/>
          <a:p>
            <a:pPr algn="ctr" eaLnBrk="1" hangingPunct="1"/>
            <a:r>
              <a:rPr lang="en-US" altLang="en-US" sz="2800" dirty="0" err="1" smtClean="0">
                <a:latin typeface="Century Gothic" charset="0"/>
              </a:rPr>
              <a:t>ChDR</a:t>
            </a:r>
            <a:r>
              <a:rPr lang="en-US" altLang="en-US" sz="2800" dirty="0" smtClean="0">
                <a:latin typeface="Century Gothic" charset="0"/>
              </a:rPr>
              <a:t> </a:t>
            </a:r>
            <a:r>
              <a:rPr lang="en-US" sz="2800" dirty="0">
                <a:latin typeface="Century Gothic" charset="0"/>
              </a:rPr>
              <a:t>PSF (vertical </a:t>
            </a:r>
            <a:r>
              <a:rPr lang="en-US" sz="2800" dirty="0" smtClean="0">
                <a:latin typeface="Century Gothic" charset="0"/>
              </a:rPr>
              <a:t>polarization, log scale)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5666" y="2320469"/>
            <a:ext cx="29796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PSF for vertical component </a:t>
            </a:r>
            <a:endParaRPr lang="ru-RU" sz="1400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2077528" y="2732689"/>
            <a:ext cx="6526659" cy="3720316"/>
            <a:chOff x="2645564" y="2566434"/>
            <a:chExt cx="6526659" cy="3720316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7975" y="2566434"/>
              <a:ext cx="6120000" cy="3720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Прямоугольник 17"/>
                <p:cNvSpPr/>
                <p:nvPr/>
              </p:nvSpPr>
              <p:spPr>
                <a:xfrm>
                  <a:off x="8361488" y="5290935"/>
                  <a:ext cx="810735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l-GR" sz="1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/>
                              </a:rPr>
                              <m:t>𝐷</m:t>
                            </m:r>
                            <m:r>
                              <a:rPr lang="en-US" sz="1400" b="0" i="1" smtClean="0">
                                <a:latin typeface="Cambria Math"/>
                              </a:rPr>
                              <m:t> 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sz="1400" dirty="0">
                            <a:latin typeface="Times" panose="02020603050405020304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sz="1400" b="0" i="0" dirty="0" smtClean="0">
                            <a:latin typeface="Times" panose="02020603050405020304" pitchFamily="18" charset="0"/>
                          </a:rPr>
                          <m:t>um</m:t>
                        </m:r>
                        <m:r>
                          <m:rPr>
                            <m:nor/>
                          </m:rPr>
                          <a:rPr lang="en-US" sz="1400" dirty="0">
                            <a:latin typeface="Times" panose="02020603050405020304" pitchFamily="18" charset="0"/>
                          </a:rPr>
                          <m:t>)</m:t>
                        </m:r>
                      </m:oMath>
                    </m:oMathPara>
                  </a14:m>
                  <a:endParaRPr lang="ru-RU" sz="1400" dirty="0"/>
                </a:p>
              </p:txBody>
            </p:sp>
          </mc:Choice>
          <mc:Fallback xmlns="">
            <p:sp>
              <p:nvSpPr>
                <p:cNvPr id="18" name="Прямоугольник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61488" y="5290935"/>
                  <a:ext cx="810735" cy="307777"/>
                </a:xfrm>
                <a:prstGeom prst="rect">
                  <a:avLst/>
                </a:prstGeom>
                <a:blipFill>
                  <a:blip r:embed="rId4"/>
                  <a:stretch>
                    <a:fillRect b="-9804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Прямоугольник 18"/>
                <p:cNvSpPr/>
                <p:nvPr/>
              </p:nvSpPr>
              <p:spPr>
                <a:xfrm>
                  <a:off x="2645564" y="2943413"/>
                  <a:ext cx="1229119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r>
                    <a:rPr lang="en-US" sz="1400" dirty="0" err="1" smtClean="0">
                      <a:latin typeface="Times" panose="02020603050405020304" pitchFamily="18" charset="0"/>
                    </a:rPr>
                    <a:t>lg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latin typeface="Cambria Math"/>
                        </a:rPr>
                        <m:t>I</m:t>
                      </m:r>
                    </m:oMath>
                  </a14:m>
                  <a:r>
                    <a:rPr lang="en-US" sz="1400" dirty="0" smtClean="0">
                      <a:latin typeface="Times" panose="02020603050405020304" pitchFamily="18" charset="0"/>
                    </a:rPr>
                    <a:t> (arb. units)</a:t>
                  </a:r>
                  <a:endParaRPr lang="ru-RU" sz="1400" dirty="0"/>
                </a:p>
              </p:txBody>
            </p:sp>
          </mc:Choice>
          <mc:Fallback xmlns="">
            <p:sp>
              <p:nvSpPr>
                <p:cNvPr id="19" name="Прямоугольник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45564" y="2943413"/>
                  <a:ext cx="1229119" cy="307777"/>
                </a:xfrm>
                <a:prstGeom prst="rect">
                  <a:avLst/>
                </a:prstGeom>
                <a:blipFill>
                  <a:blip r:embed="rId5"/>
                  <a:stretch>
                    <a:fillRect l="-1493" t="-3922" b="-1960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Прямоугольник 15"/>
            <p:cNvSpPr/>
            <p:nvPr/>
          </p:nvSpPr>
          <p:spPr>
            <a:xfrm>
              <a:off x="4037880" y="5809357"/>
              <a:ext cx="66717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Times" panose="02020603050405020304" pitchFamily="18" charset="0"/>
                </a:rPr>
                <a:t>h </a:t>
              </a:r>
              <a:r>
                <a:rPr lang="en-US" sz="1400" dirty="0" smtClean="0">
                  <a:latin typeface="Times" panose="02020603050405020304" pitchFamily="18" charset="0"/>
                </a:rPr>
                <a:t>(um</a:t>
              </a:r>
              <a:r>
                <a:rPr lang="en-US" sz="1400" dirty="0">
                  <a:latin typeface="Times" panose="02020603050405020304" pitchFamily="18" charset="0"/>
                </a:rPr>
                <a:t>)</a:t>
              </a:r>
              <a:endParaRPr lang="ru-RU" sz="1400" dirty="0">
                <a:latin typeface="Times" panose="02020603050405020304" pitchFamily="18" charset="0"/>
              </a:endParaRPr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6318364" y="2471079"/>
            <a:ext cx="10727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2500</a:t>
            </a:r>
          </a:p>
          <a:p>
            <a:r>
              <a:rPr lang="el-G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0.7 um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37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866775" y="973139"/>
            <a:ext cx="6571060" cy="708025"/>
          </a:xfrm>
        </p:spPr>
        <p:txBody>
          <a:bodyPr/>
          <a:lstStyle/>
          <a:p>
            <a:r>
              <a:rPr lang="en-US" sz="2800" dirty="0" smtClean="0"/>
              <a:t>“Decay” dependence of the image maxima on the impact-parameter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134" y="2704388"/>
            <a:ext cx="3722876" cy="222261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01431" y="2227403"/>
            <a:ext cx="16626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KEK experiments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2133" y="2227403"/>
            <a:ext cx="7216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7220656"/>
              </p:ext>
            </p:extLst>
          </p:nvPr>
        </p:nvGraphicFramePr>
        <p:xfrm>
          <a:off x="387565" y="5137693"/>
          <a:ext cx="3416424" cy="12522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" name="Equation" r:id="rId4" imgW="2679700" imgH="977900" progId="Equation.DSMT4">
                  <p:embed/>
                </p:oleObj>
              </mc:Choice>
              <mc:Fallback>
                <p:oleObj name="Equation" r:id="rId4" imgW="2679700" imgH="9779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565" y="5137693"/>
                        <a:ext cx="3416424" cy="12522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483805" y="5763835"/>
            <a:ext cx="64812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“decay” parameter            is mush “shorter” than the experimental value</a:t>
            </a:r>
          </a:p>
          <a:p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in our model decreases much quicker than in experiment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95376"/>
              </p:ext>
            </p:extLst>
          </p:nvPr>
        </p:nvGraphicFramePr>
        <p:xfrm>
          <a:off x="4502975" y="5819256"/>
          <a:ext cx="520700" cy="26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2" name="Equation" r:id="rId6" imgW="431640" imgH="215640" progId="Equation.DSMT4">
                  <p:embed/>
                </p:oleObj>
              </mc:Choice>
              <mc:Fallback>
                <p:oleObj name="Equation" r:id="rId6" imgW="431640" imgH="215640" progId="Equation.DSMT4">
                  <p:embed/>
                  <p:pic>
                    <p:nvPicPr>
                      <p:cNvPr id="3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2975" y="5819256"/>
                        <a:ext cx="520700" cy="2619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65" y="2597945"/>
            <a:ext cx="3880721" cy="2329055"/>
          </a:xfrm>
          <a:prstGeom prst="rect">
            <a:avLst/>
          </a:prstGeom>
        </p:spPr>
      </p:pic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9141130"/>
              </p:ext>
            </p:extLst>
          </p:nvPr>
        </p:nvGraphicFramePr>
        <p:xfrm>
          <a:off x="387565" y="2431813"/>
          <a:ext cx="315913" cy="268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3" name="Equation" r:id="rId9" imgW="241200" imgH="203040" progId="Equation.DSMT4">
                  <p:embed/>
                </p:oleObj>
              </mc:Choice>
              <mc:Fallback>
                <p:oleObj name="Equation" r:id="rId9" imgW="241200" imgH="203040" progId="Equation.DSMT4">
                  <p:embed/>
                  <p:pic>
                    <p:nvPicPr>
                      <p:cNvPr id="3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565" y="2431813"/>
                        <a:ext cx="315913" cy="2682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1737239"/>
              </p:ext>
            </p:extLst>
          </p:nvPr>
        </p:nvGraphicFramePr>
        <p:xfrm>
          <a:off x="2622838" y="6056222"/>
          <a:ext cx="315913" cy="268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4" name="Equation" r:id="rId11" imgW="241200" imgH="203040" progId="Equation.DSMT4">
                  <p:embed/>
                </p:oleObj>
              </mc:Choice>
              <mc:Fallback>
                <p:oleObj name="Equation" r:id="rId11" imgW="241200" imgH="203040" progId="Equation.DSMT4">
                  <p:embed/>
                  <p:pic>
                    <p:nvPicPr>
                      <p:cNvPr id="3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2838" y="6056222"/>
                        <a:ext cx="315913" cy="2682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819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6084" y="2335253"/>
            <a:ext cx="3608997" cy="23001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6774" y="973139"/>
            <a:ext cx="6677025" cy="708025"/>
          </a:xfrm>
        </p:spPr>
        <p:txBody>
          <a:bodyPr/>
          <a:lstStyle/>
          <a:p>
            <a:pPr algn="ctr"/>
            <a:r>
              <a:rPr lang="en-US" sz="2800" dirty="0" smtClean="0"/>
              <a:t>Averaging of the image over impact-parameter in the range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±</a:t>
            </a:r>
            <a:r>
              <a:rPr lang="el-G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>
            <a:off x="5556023" y="3245310"/>
            <a:ext cx="7216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839" y="4635387"/>
            <a:ext cx="3836851" cy="2222613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5085542" y="5749221"/>
            <a:ext cx="16626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KEK experiments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5001186"/>
              </p:ext>
            </p:extLst>
          </p:nvPr>
        </p:nvGraphicFramePr>
        <p:xfrm>
          <a:off x="824301" y="2333092"/>
          <a:ext cx="2859087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Equation" r:id="rId5" imgW="1917360" imgH="723600" progId="Equation.DSMT4">
                  <p:embed/>
                </p:oleObj>
              </mc:Choice>
              <mc:Fallback>
                <p:oleObj name="Equation" r:id="rId5" imgW="1917360" imgH="7236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01" y="2333092"/>
                        <a:ext cx="2859087" cy="1081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Рисунок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96" y="3414179"/>
            <a:ext cx="3881494" cy="2588180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915967" y="5277449"/>
            <a:ext cx="5661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um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6241" y="6095084"/>
            <a:ext cx="35309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Averaged impact-parameter is remained 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almost the same (no “stretching”)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109625" y="4266181"/>
            <a:ext cx="5661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um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241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66775" y="973139"/>
            <a:ext cx="6571060" cy="708025"/>
          </a:xfrm>
        </p:spPr>
        <p:txBody>
          <a:bodyPr/>
          <a:lstStyle/>
          <a:p>
            <a:pPr algn="ctr"/>
            <a:r>
              <a:rPr lang="en-US" sz="2800" dirty="0" smtClean="0"/>
              <a:t>Dependence of the image sizes on the beam size after averaging</a:t>
            </a:r>
            <a:endParaRPr lang="ru-RU" sz="2800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1013734" y="2466111"/>
            <a:ext cx="7210186" cy="2949196"/>
            <a:chOff x="1055297" y="2743202"/>
            <a:chExt cx="7210186" cy="2949196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631" b="12991"/>
            <a:stretch/>
          </p:blipFill>
          <p:spPr>
            <a:xfrm>
              <a:off x="1055297" y="2743202"/>
              <a:ext cx="7130671" cy="2949196"/>
            </a:xfrm>
            <a:prstGeom prst="rect">
              <a:avLst/>
            </a:prstGeom>
          </p:spPr>
        </p:pic>
        <p:sp>
          <p:nvSpPr>
            <p:cNvPr id="6" name="Прямоугольник 5"/>
            <p:cNvSpPr/>
            <p:nvPr/>
          </p:nvSpPr>
          <p:spPr>
            <a:xfrm>
              <a:off x="7610932" y="3310217"/>
              <a:ext cx="223138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ru-RU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7638638" y="3545744"/>
              <a:ext cx="223138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ru-RU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8042345" y="4139322"/>
              <a:ext cx="223138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ru-RU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7988733" y="4419953"/>
              <a:ext cx="223138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ru-RU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7953592" y="4705236"/>
              <a:ext cx="223138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ru-RU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5315105"/>
              </p:ext>
            </p:extLst>
          </p:nvPr>
        </p:nvGraphicFramePr>
        <p:xfrm>
          <a:off x="1226272" y="5597525"/>
          <a:ext cx="4823467" cy="332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Equation" r:id="rId4" imgW="2958840" imgH="203040" progId="Equation.DSMT4">
                  <p:embed/>
                </p:oleObj>
              </mc:Choice>
              <mc:Fallback>
                <p:oleObj name="Equation" r:id="rId4" imgW="2958840" imgH="203040" progId="Equation.DSMT4">
                  <p:embed/>
                  <p:pic>
                    <p:nvPicPr>
                      <p:cNvPr id="3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6272" y="5597525"/>
                        <a:ext cx="4823467" cy="3322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1722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>
                <a:latin typeface="Century Gothic" charset="0"/>
              </a:rPr>
              <a:t>Conclusions</a:t>
            </a:r>
            <a:endParaRPr lang="ru-RU" sz="2800" dirty="0">
              <a:latin typeface="Century Gothic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6775" y="2603499"/>
            <a:ext cx="7124700" cy="3711575"/>
          </a:xfrm>
        </p:spPr>
        <p:txBody>
          <a:bodyPr/>
          <a:lstStyle/>
          <a:p>
            <a:r>
              <a:rPr lang="en-US" dirty="0" err="1" smtClean="0"/>
              <a:t>ChDR</a:t>
            </a:r>
            <a:r>
              <a:rPr lang="en-US" dirty="0" smtClean="0"/>
              <a:t> angular distributions were simulated with taking into account </a:t>
            </a:r>
            <a:r>
              <a:rPr lang="en-US" i="1" dirty="0" err="1" smtClean="0"/>
              <a:t>Re</a:t>
            </a:r>
            <a:r>
              <a:rPr lang="en-US" dirty="0" err="1" smtClean="0"/>
              <a:t>E</a:t>
            </a:r>
            <a:r>
              <a:rPr lang="en-US" sz="1400" dirty="0" err="1" smtClean="0"/>
              <a:t>v</a:t>
            </a:r>
            <a:r>
              <a:rPr lang="en-US" sz="1400" dirty="0" smtClean="0"/>
              <a:t>, </a:t>
            </a:r>
            <a:r>
              <a:rPr lang="en-US" i="1" dirty="0" err="1" smtClean="0"/>
              <a:t>Im</a:t>
            </a:r>
            <a:r>
              <a:rPr lang="en-US" dirty="0" err="1" smtClean="0"/>
              <a:t>E</a:t>
            </a:r>
            <a:r>
              <a:rPr lang="en-US" sz="1400" dirty="0" err="1" smtClean="0"/>
              <a:t>v</a:t>
            </a:r>
            <a:r>
              <a:rPr lang="en-US" sz="1400" dirty="0" smtClean="0"/>
              <a:t>  </a:t>
            </a:r>
            <a:r>
              <a:rPr lang="en-US" dirty="0" smtClean="0"/>
              <a:t>in the far-fields zone;</a:t>
            </a:r>
          </a:p>
          <a:p>
            <a:r>
              <a:rPr lang="en-US" dirty="0" smtClean="0"/>
              <a:t>Comparison of the </a:t>
            </a:r>
            <a:r>
              <a:rPr lang="en-US" dirty="0"/>
              <a:t>b</a:t>
            </a:r>
            <a:r>
              <a:rPr lang="en-US" dirty="0" smtClean="0"/>
              <a:t>eam image sizes with initial beam sizes shows significant broadening;</a:t>
            </a:r>
          </a:p>
          <a:p>
            <a:r>
              <a:rPr lang="en-US" dirty="0"/>
              <a:t>Beam </a:t>
            </a:r>
            <a:r>
              <a:rPr lang="en-US" dirty="0" smtClean="0"/>
              <a:t>images averaged over beam size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±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50 um</a:t>
            </a:r>
            <a:r>
              <a:rPr lang="en-US" dirty="0" smtClean="0"/>
              <a:t>) was simulated;</a:t>
            </a:r>
          </a:p>
          <a:p>
            <a:r>
              <a:rPr lang="en-US" dirty="0" smtClean="0"/>
              <a:t>The calculated “decay” parameter is changed weekly in comparison with fixed impact-parameter (without averaging);</a:t>
            </a:r>
          </a:p>
          <a:p>
            <a:r>
              <a:rPr lang="en-US" dirty="0" smtClean="0"/>
              <a:t>The model </a:t>
            </a:r>
            <a:r>
              <a:rPr lang="en-US" dirty="0"/>
              <a:t>“decay” </a:t>
            </a:r>
            <a:r>
              <a:rPr lang="en-US" dirty="0" smtClean="0"/>
              <a:t>parameter                            is much less than the experimental value                           ;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1952286"/>
              </p:ext>
            </p:extLst>
          </p:nvPr>
        </p:nvGraphicFramePr>
        <p:xfrm>
          <a:off x="4819433" y="5623550"/>
          <a:ext cx="1650640" cy="3061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Equation" r:id="rId3" imgW="1168200" imgH="215640" progId="Equation.DSMT4">
                  <p:embed/>
                </p:oleObj>
              </mc:Choice>
              <mc:Fallback>
                <p:oleObj name="Equation" r:id="rId3" imgW="1168200" imgH="215640" progId="Equation.DSMT4">
                  <p:embed/>
                  <p:pic>
                    <p:nvPicPr>
                      <p:cNvPr id="3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9433" y="5623550"/>
                        <a:ext cx="1650640" cy="3061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5024863"/>
              </p:ext>
            </p:extLst>
          </p:nvPr>
        </p:nvGraphicFramePr>
        <p:xfrm>
          <a:off x="4532817" y="5915889"/>
          <a:ext cx="1660165" cy="3340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Equation" r:id="rId5" imgW="1206360" imgH="241200" progId="Equation.DSMT4">
                  <p:embed/>
                </p:oleObj>
              </mc:Choice>
              <mc:Fallback>
                <p:oleObj name="Equation" r:id="rId5" imgW="1206360" imgH="241200" progId="Equation.DSMT4">
                  <p:embed/>
                  <p:pic>
                    <p:nvPicPr>
                      <p:cNvPr id="5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2817" y="5915889"/>
                        <a:ext cx="1660165" cy="3340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326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2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algn="ctr" eaLnBrk="1" hangingPunct="1"/>
            <a:r>
              <a:rPr lang="en-US" sz="2800" dirty="0">
                <a:latin typeface="Century Gothic" charset="0"/>
              </a:rPr>
              <a:t>Impact </a:t>
            </a:r>
            <a:r>
              <a:rPr lang="en-US" sz="2800" dirty="0" smtClean="0">
                <a:latin typeface="Century Gothic" charset="0"/>
              </a:rPr>
              <a:t>parameter scan</a:t>
            </a:r>
            <a:endParaRPr lang="en-GB" sz="2800" dirty="0">
              <a:latin typeface="Century Gothic" charset="0"/>
            </a:endParaRPr>
          </a:p>
        </p:txBody>
      </p:sp>
      <p:pic>
        <p:nvPicPr>
          <p:cNvPr id="11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482" y="2030179"/>
            <a:ext cx="3360000" cy="2520000"/>
          </a:xfrm>
          <a:prstGeom prst="rect">
            <a:avLst/>
          </a:prstGeom>
        </p:spPr>
      </p:pic>
      <p:pic>
        <p:nvPicPr>
          <p:cNvPr id="12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391" y="2030179"/>
            <a:ext cx="3360000" cy="252000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7743" y="4338000"/>
            <a:ext cx="3784145" cy="2520000"/>
          </a:xfrm>
          <a:prstGeom prst="rect">
            <a:avLst/>
          </a:prstGeom>
        </p:spPr>
      </p:pic>
      <p:pic>
        <p:nvPicPr>
          <p:cNvPr id="9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303" y="4289561"/>
            <a:ext cx="3521095" cy="2520000"/>
          </a:xfrm>
          <a:prstGeom prst="rect">
            <a:avLst/>
          </a:prstGeom>
        </p:spPr>
      </p:pic>
      <p:sp>
        <p:nvSpPr>
          <p:cNvPr id="13" name="Rectangle 8"/>
          <p:cNvSpPr/>
          <p:nvPr/>
        </p:nvSpPr>
        <p:spPr>
          <a:xfrm>
            <a:off x="675494" y="3943289"/>
            <a:ext cx="2648731" cy="276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/>
              <a:t>Total intensity </a:t>
            </a:r>
            <a:r>
              <a:rPr lang="en-GB" sz="1200" b="1" u="sng" dirty="0" smtClean="0"/>
              <a:t>linear scale</a:t>
            </a:r>
            <a:endParaRPr lang="en-GB" sz="1200" u="sng" dirty="0"/>
          </a:p>
        </p:txBody>
      </p:sp>
      <p:sp>
        <p:nvSpPr>
          <p:cNvPr id="14" name="Rectangle 11"/>
          <p:cNvSpPr/>
          <p:nvPr/>
        </p:nvSpPr>
        <p:spPr>
          <a:xfrm>
            <a:off x="4283177" y="3943288"/>
            <a:ext cx="27766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/>
              <a:t>Total intensity </a:t>
            </a:r>
            <a:r>
              <a:rPr lang="en-GB" sz="1200" b="1" u="sng" dirty="0" smtClean="0"/>
              <a:t>log scale</a:t>
            </a:r>
            <a:endParaRPr lang="en-GB" sz="1200" u="sng" dirty="0"/>
          </a:p>
        </p:txBody>
      </p:sp>
      <p:sp>
        <p:nvSpPr>
          <p:cNvPr id="2" name="Овал 1"/>
          <p:cNvSpPr/>
          <p:nvPr/>
        </p:nvSpPr>
        <p:spPr>
          <a:xfrm rot="1989867">
            <a:off x="5931212" y="5339728"/>
            <a:ext cx="1419594" cy="3513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6029332" y="5044072"/>
            <a:ext cx="0" cy="127360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7216254" y="5806072"/>
            <a:ext cx="15755" cy="51160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7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3</a:t>
            </a:fld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016029" y="897076"/>
            <a:ext cx="7129037" cy="708025"/>
          </a:xfrm>
        </p:spPr>
        <p:txBody>
          <a:bodyPr/>
          <a:lstStyle/>
          <a:p>
            <a:pPr algn="ctr" eaLnBrk="1" hangingPunct="1"/>
            <a:r>
              <a:rPr lang="en-GB" sz="2800" dirty="0">
                <a:latin typeface="Century Gothic" charset="0"/>
              </a:rPr>
              <a:t>Simulation of </a:t>
            </a:r>
            <a:r>
              <a:rPr lang="en-GB" sz="2800" dirty="0" smtClean="0">
                <a:latin typeface="Century Gothic" charset="0"/>
              </a:rPr>
              <a:t>1-D </a:t>
            </a:r>
            <a:r>
              <a:rPr lang="en-GB" sz="2800" dirty="0" err="1" smtClean="0">
                <a:latin typeface="Century Gothic" charset="0"/>
              </a:rPr>
              <a:t>ChDR</a:t>
            </a:r>
            <a:r>
              <a:rPr lang="en-GB" sz="2800" dirty="0" smtClean="0">
                <a:latin typeface="Century Gothic" charset="0"/>
              </a:rPr>
              <a:t> PSF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1475" y="2691869"/>
            <a:ext cx="8391525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Assumptions: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Cross-section of the LSF at the fixed position of the trajectory trace is considered as one-dimensional PSF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Both polarization components of the ChDR field are simulated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polarization currents method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neglecting by refraction and attenuation effects;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ChDR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fields are simulated for far field zone;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Unit magnification of the optical system.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46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4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2800" dirty="0">
                <a:latin typeface="Century Gothic" charset="0"/>
              </a:rPr>
              <a:t>ChDR in a vacuum</a:t>
            </a:r>
            <a:endParaRPr lang="ru-RU" sz="2800" dirty="0">
              <a:latin typeface="Century Gothic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30" y="2697672"/>
            <a:ext cx="3960000" cy="2972600"/>
          </a:xfrm>
          <a:prstGeom prst="rect">
            <a:avLst/>
          </a:prstGeom>
        </p:spPr>
      </p:pic>
      <p:pic>
        <p:nvPicPr>
          <p:cNvPr id="7" name="Рисунок 6" descr="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5057" y="2654171"/>
            <a:ext cx="4320000" cy="276981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79208" y="2262920"/>
            <a:ext cx="6397817" cy="493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Polarization currents </a:t>
            </a:r>
            <a:r>
              <a:rPr lang="en-US" dirty="0">
                <a:latin typeface="Century Gothic" charset="0"/>
              </a:rPr>
              <a:t>model in the </a:t>
            </a:r>
            <a:r>
              <a:rPr lang="en-US" u="sng" dirty="0">
                <a:latin typeface="Century Gothic" charset="0"/>
              </a:rPr>
              <a:t>far field zone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623336" y="5790998"/>
            <a:ext cx="3654294" cy="638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Clr>
                <a:schemeClr val="tx2"/>
              </a:buClr>
              <a:buNone/>
            </a:pPr>
            <a:r>
              <a:rPr lang="en-US" sz="1400" dirty="0"/>
              <a:t>Scheme of the generation of polarization </a:t>
            </a:r>
            <a:r>
              <a:rPr lang="en-US" sz="1400" dirty="0" smtClean="0"/>
              <a:t>radiation</a:t>
            </a:r>
            <a:endParaRPr lang="en-US" altLang="en-US" sz="14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102521" y="5967142"/>
            <a:ext cx="3575812" cy="342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Clr>
                <a:schemeClr val="tx2"/>
              </a:buClr>
              <a:buNone/>
            </a:pPr>
            <a:r>
              <a:rPr lang="en-US" sz="1400" dirty="0" err="1" smtClean="0"/>
              <a:t>ChDR</a:t>
            </a:r>
            <a:r>
              <a:rPr lang="en-US" sz="1400" dirty="0" smtClean="0"/>
              <a:t> angular distribution</a:t>
            </a:r>
            <a:endParaRPr lang="en-US" alt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6881118" y="2768728"/>
                <a:ext cx="148521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 dirty="0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1400" i="1" dirty="0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US" sz="1400" b="0" i="1" dirty="0" smtClean="0">
                            <a:latin typeface="Cambria Math"/>
                          </a:rPr>
                          <m:t>𝐶h</m:t>
                        </m:r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>
                        <m:r>
                          <a:rPr lang="en-US" sz="1400" b="0" i="1" dirty="0" smtClean="0">
                            <a:latin typeface="Cambria Math"/>
                          </a:rPr>
                          <m:t>𝑚𝑎𝑥</m:t>
                        </m:r>
                      </m:sup>
                    </m:sSubSup>
                  </m:oMath>
                </a14:m>
                <a:r>
                  <a:rPr lang="en-US" sz="1400" dirty="0" smtClean="0">
                    <a:latin typeface="Times" panose="02020603050405020304" pitchFamily="18" charset="0"/>
                  </a:rPr>
                  <a:t> = </a:t>
                </a:r>
                <a:r>
                  <a:rPr lang="ru-RU" sz="1400" dirty="0" smtClean="0">
                    <a:latin typeface="Times" panose="02020603050405020304" pitchFamily="18" charset="0"/>
                  </a:rPr>
                  <a:t>33</a:t>
                </a:r>
                <a:r>
                  <a:rPr lang="en-US" sz="1400" dirty="0" smtClean="0">
                    <a:latin typeface="Times" panose="02020603050405020304" pitchFamily="18" charset="0"/>
                  </a:rPr>
                  <a:t>.</a:t>
                </a:r>
                <a:r>
                  <a:rPr lang="ru-RU" sz="1400" dirty="0" smtClean="0">
                    <a:latin typeface="Times" panose="02020603050405020304" pitchFamily="18" charset="0"/>
                  </a:rPr>
                  <a:t>68</a:t>
                </a:r>
                <a:r>
                  <a:rPr lang="en-US" sz="1400" dirty="0" smtClean="0">
                    <a:latin typeface="Times" panose="02020603050405020304" pitchFamily="18" charset="0"/>
                  </a:rPr>
                  <a:t> deg</a:t>
                </a:r>
                <a:endParaRPr lang="ru-RU" sz="1400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1118" y="2768728"/>
                <a:ext cx="1485215" cy="307777"/>
              </a:xfrm>
              <a:prstGeom prst="rect">
                <a:avLst/>
              </a:prstGeom>
              <a:blipFill>
                <a:blip r:embed="rId5"/>
                <a:stretch>
                  <a:fillRect t="-3922" b="-196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5102521" y="2722562"/>
                <a:ext cx="1040670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200">
                        <a:latin typeface="Cambria Math"/>
                      </a:rPr>
                      <m:t>γ</m:t>
                    </m:r>
                  </m:oMath>
                </a14:m>
                <a:r>
                  <a:rPr lang="en-US" sz="1200" dirty="0">
                    <a:latin typeface="Cambria Math"/>
                  </a:rPr>
                  <a:t> = 2500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200">
                        <a:latin typeface="Cambria Math"/>
                      </a:rPr>
                      <m:t>ε</m:t>
                    </m:r>
                  </m:oMath>
                </a14:m>
                <a:r>
                  <a:rPr lang="en-US" sz="1200" dirty="0">
                    <a:latin typeface="Cambria Math"/>
                  </a:rPr>
                  <a:t> = 2.1</a:t>
                </a:r>
              </a:p>
              <a:p>
                <a:r>
                  <a:rPr lang="en-US" sz="1200" dirty="0" smtClean="0">
                    <a:latin typeface="Cambria Math"/>
                  </a:rPr>
                  <a:t>A = </a:t>
                </a:r>
                <a:r>
                  <a:rPr lang="en-US" sz="1200" dirty="0">
                    <a:latin typeface="Cambria Math"/>
                  </a:rPr>
                  <a:t>18.5 </a:t>
                </a:r>
                <a:r>
                  <a:rPr lang="en-US" sz="1200" dirty="0" smtClean="0">
                    <a:latin typeface="Cambria Math"/>
                  </a:rPr>
                  <a:t>mm</a:t>
                </a:r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2521" y="2722562"/>
                <a:ext cx="1040670" cy="646331"/>
              </a:xfrm>
              <a:prstGeom prst="rect">
                <a:avLst/>
              </a:prstGeom>
              <a:blipFill>
                <a:blip r:embed="rId6"/>
                <a:stretch>
                  <a:fillRect t="-943" b="-66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6573674" y="5441549"/>
                <a:ext cx="633507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200" i="1" smtClean="0">
                        <a:latin typeface="Cambria Math"/>
                      </a:rPr>
                      <m:t>θ</m:t>
                    </m:r>
                  </m:oMath>
                </a14:m>
                <a:r>
                  <a:rPr lang="en-US" sz="1200" dirty="0" smtClean="0">
                    <a:latin typeface="Times" panose="02020603050405020304" pitchFamily="18" charset="0"/>
                  </a:rPr>
                  <a:t> (</a:t>
                </a:r>
                <a:r>
                  <a:rPr lang="en-US" sz="1200" dirty="0" err="1" smtClean="0">
                    <a:latin typeface="Times" panose="02020603050405020304" pitchFamily="18" charset="0"/>
                  </a:rPr>
                  <a:t>deg</a:t>
                </a:r>
                <a:r>
                  <a:rPr lang="en-US" sz="1200" dirty="0" smtClean="0">
                    <a:latin typeface="Times" panose="02020603050405020304" pitchFamily="18" charset="0"/>
                  </a:rPr>
                  <a:t>)</a:t>
                </a:r>
                <a:endParaRPr lang="ru-RU" sz="1200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3674" y="5441549"/>
                <a:ext cx="633507" cy="276999"/>
              </a:xfrm>
              <a:prstGeom prst="rect">
                <a:avLst/>
              </a:prstGeom>
              <a:blipFill rotWithShape="1">
                <a:blip r:embed="rId7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 rot="16200000">
                <a:off x="4171101" y="3900580"/>
                <a:ext cx="962186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/>
                      </a:rPr>
                      <m:t>𝐼</m:t>
                    </m:r>
                  </m:oMath>
                </a14:m>
                <a:r>
                  <a:rPr lang="en-US" sz="1200" dirty="0" smtClean="0">
                    <a:latin typeface="Times" panose="02020603050405020304" pitchFamily="18" charset="0"/>
                  </a:rPr>
                  <a:t> (arb. units)</a:t>
                </a:r>
                <a:endParaRPr lang="ru-RU" sz="1200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171101" y="3900580"/>
                <a:ext cx="962186" cy="276999"/>
              </a:xfrm>
              <a:prstGeom prst="rect">
                <a:avLst/>
              </a:prstGeom>
              <a:blipFill rotWithShape="1">
                <a:blip r:embed="rId8"/>
                <a:stretch>
                  <a:fillRect r="-15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1784350" y="5105400"/>
            <a:ext cx="241300" cy="146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809750" y="5047620"/>
            <a:ext cx="21828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  <a:latin typeface="Cambria Math"/>
              </a:rPr>
              <a:t>A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09396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>
                <a:latin typeface="Century Gothic" charset="0"/>
              </a:rPr>
              <a:t>ChDR generation scheme</a:t>
            </a:r>
            <a:endParaRPr lang="ru-RU" sz="2800" dirty="0">
              <a:latin typeface="Century Gothic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28850" y="6263759"/>
            <a:ext cx="463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 is defocusing effect due to </a:t>
            </a:r>
            <a:r>
              <a:rPr lang="el-GR" dirty="0" smtClean="0"/>
              <a:t>Δ</a:t>
            </a:r>
            <a:r>
              <a:rPr lang="en-US" dirty="0" smtClean="0"/>
              <a:t>a ≠ 0</a:t>
            </a:r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417132" y="2244949"/>
            <a:ext cx="7904050" cy="4320000"/>
            <a:chOff x="417132" y="2244949"/>
            <a:chExt cx="7904050" cy="4320000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1071661" y="2244949"/>
              <a:ext cx="6801322" cy="4320000"/>
              <a:chOff x="1071661" y="2244949"/>
              <a:chExt cx="6801322" cy="4320000"/>
            </a:xfrm>
          </p:grpSpPr>
          <p:pic>
            <p:nvPicPr>
              <p:cNvPr id="14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71661" y="2244949"/>
                <a:ext cx="6801322" cy="432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5" name="Группа 14"/>
              <p:cNvGrpSpPr/>
              <p:nvPr/>
            </p:nvGrpSpPr>
            <p:grpSpPr>
              <a:xfrm>
                <a:off x="1870492" y="5261199"/>
                <a:ext cx="4096125" cy="946150"/>
                <a:chOff x="1870492" y="5261199"/>
                <a:chExt cx="4096125" cy="946150"/>
              </a:xfrm>
            </p:grpSpPr>
            <p:cxnSp>
              <p:nvCxnSpPr>
                <p:cNvPr id="16" name="Прямая со стрелкой 15"/>
                <p:cNvCxnSpPr/>
                <p:nvPr/>
              </p:nvCxnSpPr>
              <p:spPr>
                <a:xfrm>
                  <a:off x="1916211" y="5921599"/>
                  <a:ext cx="3857625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TextBox 16"/>
                <p:cNvSpPr txBox="1"/>
                <p:nvPr/>
              </p:nvSpPr>
              <p:spPr>
                <a:xfrm>
                  <a:off x="5623253" y="5542087"/>
                  <a:ext cx="34336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e</a:t>
                  </a:r>
                  <a:r>
                    <a:rPr lang="en-US" sz="16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-</a:t>
                  </a:r>
                  <a:endParaRPr lang="ru-RU" sz="1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8" name="Прямая со стрелкой 17"/>
                <p:cNvCxnSpPr/>
                <p:nvPr/>
              </p:nvCxnSpPr>
              <p:spPr>
                <a:xfrm>
                  <a:off x="5018186" y="5261199"/>
                  <a:ext cx="0" cy="66040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Прямая соединительная линия 18"/>
                <p:cNvCxnSpPr>
                  <a:stCxn id="21" idx="0"/>
                </p:cNvCxnSpPr>
                <p:nvPr/>
              </p:nvCxnSpPr>
              <p:spPr>
                <a:xfrm flipH="1">
                  <a:off x="2725836" y="5642199"/>
                  <a:ext cx="40005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Прямая соединительная линия 19"/>
                <p:cNvCxnSpPr>
                  <a:stCxn id="21" idx="4"/>
                </p:cNvCxnSpPr>
                <p:nvPr/>
              </p:nvCxnSpPr>
              <p:spPr>
                <a:xfrm flipH="1" flipV="1">
                  <a:off x="2725836" y="6200999"/>
                  <a:ext cx="400050" cy="63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Овал 20"/>
                <p:cNvSpPr/>
                <p:nvPr/>
              </p:nvSpPr>
              <p:spPr>
                <a:xfrm>
                  <a:off x="3011586" y="5642199"/>
                  <a:ext cx="228600" cy="56515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22" name="Прямая со стрелкой 21"/>
                <p:cNvCxnSpPr/>
                <p:nvPr/>
              </p:nvCxnSpPr>
              <p:spPr>
                <a:xfrm>
                  <a:off x="2782986" y="5630531"/>
                  <a:ext cx="0" cy="57046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Прямая со стрелкой 22"/>
                <p:cNvCxnSpPr/>
                <p:nvPr/>
              </p:nvCxnSpPr>
              <p:spPr>
                <a:xfrm flipH="1">
                  <a:off x="3007618" y="5840604"/>
                  <a:ext cx="232568" cy="16199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 flipV="1">
                  <a:off x="3238499" y="5701891"/>
                  <a:ext cx="204987" cy="13871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Прямая соединительная линия 24"/>
                <p:cNvCxnSpPr/>
                <p:nvPr/>
              </p:nvCxnSpPr>
              <p:spPr>
                <a:xfrm flipV="1">
                  <a:off x="2916087" y="6000282"/>
                  <a:ext cx="97533" cy="6380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25"/>
                <p:cNvSpPr txBox="1"/>
                <p:nvPr/>
              </p:nvSpPr>
              <p:spPr>
                <a:xfrm>
                  <a:off x="2265461" y="5865481"/>
                  <a:ext cx="49404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r>
                    <a:rPr lang="el-GR" sz="1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σ</a:t>
                  </a:r>
                  <a:r>
                    <a:rPr lang="en-US" sz="1600" baseline="-25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y</a:t>
                  </a:r>
                  <a:endParaRPr lang="ru-RU" sz="1600" baseline="-25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3423543" y="5495633"/>
                  <a:ext cx="49404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r>
                    <a:rPr lang="el-GR" sz="1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σ</a:t>
                  </a:r>
                  <a:r>
                    <a:rPr lang="en-US" sz="1600" baseline="-25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x</a:t>
                  </a:r>
                  <a:endParaRPr lang="ru-RU" sz="1600" baseline="-25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" name="Овал 27"/>
                <p:cNvSpPr/>
                <p:nvPr/>
              </p:nvSpPr>
              <p:spPr>
                <a:xfrm>
                  <a:off x="1870492" y="5892112"/>
                  <a:ext cx="45719" cy="50244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4975553" y="5379160"/>
                  <a:ext cx="29848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h</a:t>
                  </a:r>
                  <a:endParaRPr lang="ru-RU" sz="16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1" name="TextBox 10"/>
            <p:cNvSpPr txBox="1"/>
            <p:nvPr/>
          </p:nvSpPr>
          <p:spPr>
            <a:xfrm>
              <a:off x="417132" y="3410395"/>
              <a:ext cx="15100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Trajectory image</a:t>
              </a:r>
              <a:endParaRPr lang="ru-RU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24783" y="5740108"/>
              <a:ext cx="8963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/>
                <a:t>Δ</a:t>
              </a:r>
              <a:r>
                <a:rPr lang="en-US" dirty="0" smtClean="0"/>
                <a:t>a ≠ 0</a:t>
              </a:r>
              <a:endParaRPr lang="ru-RU" dirty="0"/>
            </a:p>
          </p:txBody>
        </p:sp>
        <p:cxnSp>
          <p:nvCxnSpPr>
            <p:cNvPr id="13" name="Прямая со стрелкой 12"/>
            <p:cNvCxnSpPr>
              <a:stCxn id="11" idx="3"/>
            </p:cNvCxnSpPr>
            <p:nvPr/>
          </p:nvCxnSpPr>
          <p:spPr>
            <a:xfrm>
              <a:off x="1927225" y="3564284"/>
              <a:ext cx="385382" cy="51941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3040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86"/>
          <a:stretch/>
        </p:blipFill>
        <p:spPr>
          <a:xfrm>
            <a:off x="866775" y="4558144"/>
            <a:ext cx="3150000" cy="2286000"/>
          </a:xfrm>
          <a:prstGeom prst="rect">
            <a:avLst/>
          </a:prstGeom>
        </p:spPr>
      </p:pic>
      <p:sp>
        <p:nvSpPr>
          <p:cNvPr id="9" name="Заголовок 2"/>
          <p:cNvSpPr>
            <a:spLocks noGrp="1"/>
          </p:cNvSpPr>
          <p:nvPr>
            <p:ph type="title"/>
          </p:nvPr>
        </p:nvSpPr>
        <p:spPr>
          <a:xfrm>
            <a:off x="866775" y="973139"/>
            <a:ext cx="6571060" cy="708025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latin typeface="Century Gothic" charset="0"/>
              </a:rPr>
              <a:t>Dependence of the field </a:t>
            </a:r>
            <a:r>
              <a:rPr lang="en-US" sz="2800" dirty="0" err="1" smtClean="0">
                <a:latin typeface="Century Gothic" charset="0"/>
              </a:rPr>
              <a:t>E</a:t>
            </a:r>
            <a:r>
              <a:rPr lang="en-US" sz="1600" dirty="0" err="1" smtClean="0">
                <a:latin typeface="Century Gothic" charset="0"/>
              </a:rPr>
              <a:t>v</a:t>
            </a:r>
            <a:r>
              <a:rPr lang="en-US" sz="2800" dirty="0" smtClean="0">
                <a:latin typeface="Century Gothic" charset="0"/>
              </a:rPr>
              <a:t> on the polar angle </a:t>
            </a:r>
            <a:r>
              <a:rPr lang="el-GR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72" b="10554"/>
          <a:stretch/>
        </p:blipFill>
        <p:spPr>
          <a:xfrm>
            <a:off x="820128" y="2401236"/>
            <a:ext cx="3196647" cy="20094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3" b="10765"/>
          <a:stretch/>
        </p:blipFill>
        <p:spPr>
          <a:xfrm>
            <a:off x="4841595" y="2337956"/>
            <a:ext cx="3377247" cy="211148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72" b="10342"/>
          <a:stretch/>
        </p:blipFill>
        <p:spPr>
          <a:xfrm>
            <a:off x="4951828" y="4558144"/>
            <a:ext cx="3108960" cy="195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11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25837" y="4547063"/>
            <a:ext cx="8049491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6" name="Рисунок 15" descr="E:\CERN\h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5" b="6158"/>
          <a:stretch/>
        </p:blipFill>
        <p:spPr bwMode="auto">
          <a:xfrm>
            <a:off x="1060745" y="2258291"/>
            <a:ext cx="3153410" cy="2258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E:\CERN\h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87" b="7936"/>
          <a:stretch/>
        </p:blipFill>
        <p:spPr bwMode="auto">
          <a:xfrm>
            <a:off x="4851380" y="2279072"/>
            <a:ext cx="3153410" cy="2216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E:\CERN\h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76" b="6597"/>
          <a:stretch/>
        </p:blipFill>
        <p:spPr bwMode="auto">
          <a:xfrm>
            <a:off x="977615" y="4572000"/>
            <a:ext cx="3153410" cy="2258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E:\CERN\h.pn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6" b="8487"/>
          <a:stretch/>
        </p:blipFill>
        <p:spPr bwMode="auto">
          <a:xfrm>
            <a:off x="4851380" y="4606636"/>
            <a:ext cx="3153410" cy="218901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Заголовок 2"/>
          <p:cNvSpPr>
            <a:spLocks noGrp="1"/>
          </p:cNvSpPr>
          <p:nvPr>
            <p:ph type="title"/>
          </p:nvPr>
        </p:nvSpPr>
        <p:spPr>
          <a:xfrm>
            <a:off x="866775" y="973139"/>
            <a:ext cx="6571060" cy="708025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latin typeface="Century Gothic" charset="0"/>
              </a:rPr>
              <a:t>Dependence of the field </a:t>
            </a:r>
            <a:r>
              <a:rPr lang="en-US" sz="2800" dirty="0" err="1" smtClean="0">
                <a:latin typeface="Century Gothic" charset="0"/>
              </a:rPr>
              <a:t>E</a:t>
            </a:r>
            <a:r>
              <a:rPr lang="en-US" sz="1600" dirty="0" err="1" smtClean="0">
                <a:latin typeface="Century Gothic" charset="0"/>
              </a:rPr>
              <a:t>v</a:t>
            </a:r>
            <a:r>
              <a:rPr lang="en-US" sz="2800" dirty="0" smtClean="0">
                <a:latin typeface="Century Gothic" charset="0"/>
              </a:rPr>
              <a:t> on the azimuthal angle </a:t>
            </a:r>
            <a:r>
              <a:rPr lang="el-GR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ϕ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66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8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49354" y="992950"/>
            <a:ext cx="7129037" cy="708025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latin typeface="Century Gothic" charset="0"/>
              </a:rPr>
              <a:t>PSF simulation.</a:t>
            </a:r>
            <a:br>
              <a:rPr lang="en-US" sz="2800" dirty="0" smtClean="0">
                <a:latin typeface="Century Gothic" charset="0"/>
              </a:rPr>
            </a:br>
            <a:r>
              <a:rPr lang="en-US" sz="2800" dirty="0" smtClean="0">
                <a:latin typeface="Century Gothic" charset="0"/>
              </a:rPr>
              <a:t>Dimensionless </a:t>
            </a:r>
            <a:r>
              <a:rPr lang="en-US" sz="2800" dirty="0">
                <a:latin typeface="Century Gothic" charset="0"/>
              </a:rPr>
              <a:t>variables</a:t>
            </a:r>
            <a:endParaRPr lang="en-GB" sz="2800" dirty="0">
              <a:latin typeface="Century Gothic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1524000" y="2447329"/>
                <a:ext cx="6362700" cy="4235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ru-RU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𝐷</m:t>
                        </m:r>
                      </m:sup>
                    </m:sSubSup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  <m:r>
                          <a:rPr lang="ru-RU" i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e>
                    </m:d>
                    <m:r>
                      <a:rPr lang="ru-RU" i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subHide m:val="on"/>
                        <m:supHide m:val="on"/>
                        <m:ctrlPr>
                          <a:rPr lang="ru-RU" i="1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ru-RU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sSubSup>
                          <m:sSub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ru-RU" i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sub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𝐶h𝐷𝑅</m:t>
                            </m:r>
                          </m:sup>
                        </m:sSub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  <m:r>
                              <a:rPr lang="ru-RU" i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</m:e>
                        </m:d>
                      </m:e>
                    </m:nary>
                    <m:func>
                      <m:funcPr>
                        <m:ctrlPr>
                          <a:rPr lang="ru-RU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ru-RU" i="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sub>
                                </m:sSub>
                                <m:r>
                                  <a:rPr lang="ru-RU" i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</m:func>
                  </m:oMath>
                </a14:m>
                <a:r>
                  <a:rPr lang="en-US" dirty="0" smtClean="0"/>
                  <a:t>,</a:t>
                </a:r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2447329"/>
                <a:ext cx="6362700" cy="423514"/>
              </a:xfrm>
              <a:prstGeom prst="rect">
                <a:avLst/>
              </a:prstGeom>
              <a:blipFill rotWithShape="1">
                <a:blip r:embed="rId3"/>
                <a:stretch>
                  <a:fillRect t="-125714" b="-1857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3356028" y="3463741"/>
                <a:ext cx="1169487" cy="4629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ru-RU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𝛾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 smtClean="0"/>
                  <a:t>,</a:t>
                </a:r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6028" y="3463741"/>
                <a:ext cx="1169487" cy="462947"/>
              </a:xfrm>
              <a:prstGeom prst="rect">
                <a:avLst/>
              </a:prstGeom>
              <a:blipFill rotWithShape="1">
                <a:blip r:embed="rId4"/>
                <a:stretch>
                  <a:fillRect t="-1316" r="-3665" b="-5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5133975" y="3436841"/>
                <a:ext cx="1328505" cy="5167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ru-RU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𝛾𝜆</m:t>
                        </m:r>
                      </m:den>
                    </m:f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dirty="0" smtClean="0"/>
                  <a:t>,</a:t>
                </a:r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3975" y="3436841"/>
                <a:ext cx="1328505" cy="516745"/>
              </a:xfrm>
              <a:prstGeom prst="rect">
                <a:avLst/>
              </a:prstGeom>
              <a:blipFill rotWithShape="1">
                <a:blip r:embed="rId5"/>
                <a:stretch>
                  <a:fillRect r="-2752" b="-47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1004887" y="4149151"/>
                <a:ext cx="7515225" cy="401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  <m:sub>
                        <m:r>
                          <a:rPr lang="ru-RU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  <m:r>
                          <a:rPr lang="en-US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ru-RU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ru-RU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 in micrometers, </a:t>
                </a:r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is the distance between a source and a </a:t>
                </a:r>
                <a:r>
                  <a:rPr lang="en-US" sz="18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lens.</a:t>
                </a:r>
                <a:endParaRPr lang="ru-RU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887" y="4149151"/>
                <a:ext cx="7515225" cy="401777"/>
              </a:xfrm>
              <a:prstGeom prst="rect">
                <a:avLst/>
              </a:prstGeom>
              <a:blipFill rotWithShape="1">
                <a:blip r:embed="rId6"/>
                <a:stretch>
                  <a:fillRect l="-730" t="-4545" b="-181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1292709" y="4860338"/>
                <a:ext cx="6831037" cy="4603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ru-RU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ru-RU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𝐷</m:t>
                        </m:r>
                      </m:sup>
                    </m:sSubSup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  <m:r>
                          <a:rPr lang="ru-RU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ru-RU" i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  <m:r>
                                  <a:rPr lang="ru-RU" i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sub>
                              <m:sup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sub>
                                </m:sSub>
                                <m:r>
                                  <a:rPr lang="ru-RU" i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ru-RU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𝑅𝑒</m:t>
                                </m:r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  <m:r>
                                  <a:rPr lang="ru-RU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sub>
                              <m:sup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sub>
                                </m:sSub>
                                <m:r>
                                  <a:rPr lang="ru-RU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0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ru-RU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𝐼𝑚</m:t>
                                </m:r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  <m:r>
                                  <a:rPr lang="ru-RU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sub>
                              <m:sup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sub>
                                </m:sSub>
                                <m:r>
                                  <a:rPr lang="ru-RU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0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ru-RU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2709" y="4860338"/>
                <a:ext cx="6831037" cy="460382"/>
              </a:xfrm>
              <a:prstGeom prst="rect">
                <a:avLst/>
              </a:prstGeom>
              <a:blipFill>
                <a:blip r:embed="rId7"/>
                <a:stretch>
                  <a:fillRect b="-144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2820861" y="2875459"/>
            <a:ext cx="772969" cy="358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lens</a:t>
            </a:r>
          </a:p>
          <a:p>
            <a:pPr algn="ctr">
              <a:lnSpc>
                <a:spcPts val="1000"/>
              </a:lnSpc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aperture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92808" y="3510547"/>
            <a:ext cx="748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685924" y="5627374"/>
                <a:ext cx="5324150" cy="3960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Image from a single charge: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𝑃𝑆𝐹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ru-RU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⇒ 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ru-RU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𝐷</m:t>
                        </m:r>
                      </m:sup>
                    </m:sSubSup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  <m:r>
                          <a:rPr lang="ru-RU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5924" y="5627374"/>
                <a:ext cx="5324150" cy="396006"/>
              </a:xfrm>
              <a:prstGeom prst="rect">
                <a:avLst/>
              </a:prstGeom>
              <a:blipFill rotWithShape="1">
                <a:blip r:embed="rId8"/>
                <a:stretch>
                  <a:fillRect l="-1031" t="-7692" b="-184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370490" y="629776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246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PSF distributions </a:t>
            </a:r>
            <a:endParaRPr lang="ru-RU" sz="2800" dirty="0"/>
          </a:p>
        </p:txBody>
      </p:sp>
      <p:pic>
        <p:nvPicPr>
          <p:cNvPr id="13" name="Рисунок 12" descr="E:\CERN\hg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0"/>
          <a:stretch/>
        </p:blipFill>
        <p:spPr bwMode="auto">
          <a:xfrm>
            <a:off x="99807" y="2773509"/>
            <a:ext cx="3172313" cy="18495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E:\CERN\hg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03"/>
          <a:stretch/>
        </p:blipFill>
        <p:spPr bwMode="auto">
          <a:xfrm>
            <a:off x="3338143" y="2841048"/>
            <a:ext cx="2940468" cy="1714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E:\CERN\hg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44"/>
          <a:stretch/>
        </p:blipFill>
        <p:spPr bwMode="auto">
          <a:xfrm>
            <a:off x="6263192" y="2895599"/>
            <a:ext cx="2823823" cy="1685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E:\CERN\hg.pn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2" b="7830"/>
          <a:stretch/>
        </p:blipFill>
        <p:spPr bwMode="auto">
          <a:xfrm>
            <a:off x="128235" y="4689756"/>
            <a:ext cx="3048251" cy="192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E:\CERN\hg.pn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24" b="7798"/>
          <a:stretch/>
        </p:blipFill>
        <p:spPr bwMode="auto">
          <a:xfrm>
            <a:off x="3315754" y="4689756"/>
            <a:ext cx="2712032" cy="192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E:\CERN\hg.pn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42" b="8786"/>
          <a:stretch/>
        </p:blipFill>
        <p:spPr bwMode="auto">
          <a:xfrm>
            <a:off x="6237046" y="4675901"/>
            <a:ext cx="2673927" cy="19405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E:\CERN\hg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3" t="2400" b="76860"/>
          <a:stretch/>
        </p:blipFill>
        <p:spPr bwMode="auto">
          <a:xfrm>
            <a:off x="549703" y="2569156"/>
            <a:ext cx="2733864" cy="471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Рисунок 19" descr="E:\CERN\hg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4" b="75618"/>
          <a:stretch/>
        </p:blipFill>
        <p:spPr bwMode="auto">
          <a:xfrm>
            <a:off x="3807928" y="2537982"/>
            <a:ext cx="2376950" cy="5394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 descr="E:\CERN\hg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1" b="75388"/>
          <a:stretch/>
        </p:blipFill>
        <p:spPr bwMode="auto">
          <a:xfrm>
            <a:off x="6748396" y="2525628"/>
            <a:ext cx="2244925" cy="536403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Прямоугольник 22"/>
              <p:cNvSpPr/>
              <p:nvPr/>
            </p:nvSpPr>
            <p:spPr>
              <a:xfrm>
                <a:off x="549703" y="2223119"/>
                <a:ext cx="591431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with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taking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into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account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both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field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Ev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components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𝑅𝑒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Ev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𝐼𝑚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Ev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Прямоугольник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703" y="2223119"/>
                <a:ext cx="5914311" cy="338554"/>
              </a:xfrm>
              <a:prstGeom prst="rect">
                <a:avLst/>
              </a:prstGeom>
              <a:blipFill>
                <a:blip r:embed="rId8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765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16813</TotalTime>
  <Words>747</Words>
  <Application>Microsoft Office PowerPoint</Application>
  <PresentationFormat>Экран (4:3)</PresentationFormat>
  <Paragraphs>113</Paragraphs>
  <Slides>16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Ion Boardroom</vt:lpstr>
      <vt:lpstr>Equation</vt:lpstr>
      <vt:lpstr>ChDR Point Spread Function (4) </vt:lpstr>
      <vt:lpstr>Impact parameter scan</vt:lpstr>
      <vt:lpstr>Simulation of 1-D ChDR PSF</vt:lpstr>
      <vt:lpstr>ChDR in a vacuum</vt:lpstr>
      <vt:lpstr>ChDR generation scheme</vt:lpstr>
      <vt:lpstr>Dependence of the field Ev on the polar angle θ</vt:lpstr>
      <vt:lpstr>Dependence of the field Ev on the azimuthal angle ϕ</vt:lpstr>
      <vt:lpstr>PSF simulation. Dimensionless variables</vt:lpstr>
      <vt:lpstr>PSF distributions </vt:lpstr>
      <vt:lpstr>Beam profile images</vt:lpstr>
      <vt:lpstr>ChDR PSF (vertical polarization)</vt:lpstr>
      <vt:lpstr>ChDR PSF (vertical polarization, log scale)</vt:lpstr>
      <vt:lpstr>“Decay” dependence of the image maxima on the impact-parameter</vt:lpstr>
      <vt:lpstr>Averaging of the image over impact-parameter in the range h0±σy</vt:lpstr>
      <vt:lpstr>Dependence of the image sizes on the beam size after averaging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energy proton cooling by Diffraction Cherenkov radiation</dc:title>
  <dc:creator>Vitold Bleko</dc:creator>
  <cp:lastModifiedBy>Aleksandr P. Potylicyn</cp:lastModifiedBy>
  <cp:revision>808</cp:revision>
  <cp:lastPrinted>2019-01-11T04:58:23Z</cp:lastPrinted>
  <dcterms:created xsi:type="dcterms:W3CDTF">2016-01-14T16:53:15Z</dcterms:created>
  <dcterms:modified xsi:type="dcterms:W3CDTF">2019-06-11T10:47:08Z</dcterms:modified>
</cp:coreProperties>
</file>