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1251" r:id="rId2"/>
    <p:sldId id="1309" r:id="rId3"/>
    <p:sldId id="1308" r:id="rId4"/>
    <p:sldId id="1311" r:id="rId5"/>
    <p:sldId id="1299" r:id="rId6"/>
    <p:sldId id="1312" r:id="rId7"/>
  </p:sldIdLst>
  <p:sldSz cx="9144000" cy="6858000" type="screen4x3"/>
  <p:notesSz cx="6669088" cy="99282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1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ith, Stewart" initials="LS" lastIdx="4" clrIdx="0">
    <p:extLst>
      <p:ext uri="{19B8F6BF-5375-455C-9EA6-DF929625EA0E}">
        <p15:presenceInfo xmlns:p15="http://schemas.microsoft.com/office/powerpoint/2012/main" userId="S-1-5-21-3042223626-4235737765-3613385886-268253" providerId="AD"/>
      </p:ext>
    </p:extLst>
  </p:cmAuthor>
  <p:cmAuthor id="2" name="Michael Vogel" initials="MV" lastIdx="12" clrIdx="1">
    <p:extLst>
      <p:ext uri="{19B8F6BF-5375-455C-9EA6-DF929625EA0E}">
        <p15:presenceInfo xmlns:p15="http://schemas.microsoft.com/office/powerpoint/2012/main" userId="bf208664b78a6a9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CC0000"/>
    <a:srgbClr val="FF0066"/>
    <a:srgbClr val="FF00FF"/>
    <a:srgbClr val="FF6600"/>
    <a:srgbClr val="FF9933"/>
    <a:srgbClr val="008000"/>
    <a:srgbClr val="FF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89" autoAdjust="0"/>
    <p:restoredTop sz="96274" autoAdjust="0"/>
  </p:normalViewPr>
  <p:slideViewPr>
    <p:cSldViewPr snapToGrid="0">
      <p:cViewPr varScale="1">
        <p:scale>
          <a:sx n="110" d="100"/>
          <a:sy n="110" d="100"/>
        </p:scale>
        <p:origin x="1884" y="108"/>
      </p:cViewPr>
      <p:guideLst>
        <p:guide orient="horz" pos="2115"/>
        <p:guide pos="2880"/>
        <p:guide pos="1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924" y="6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2531C66-75D4-4EF7-82A2-7F721374D00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139787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531C66-75D4-4EF7-82A2-7F721374D00F}" type="slidenum">
              <a:rPr lang="de-DE" altLang="de-DE" smtClean="0"/>
              <a:pPr>
                <a:defRPr/>
              </a:pPr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41634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714375"/>
            <a:ext cx="4191000" cy="558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714375"/>
            <a:ext cx="4191000" cy="558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Vogel, </a:t>
            </a:r>
            <a:fld id="{3890CDEC-41F5-42F0-8A5A-1402CF40FBC0}" type="datetime1">
              <a:rPr lang="de-DE" smtClean="0"/>
              <a:pPr>
                <a:defRPr/>
              </a:pPr>
              <a:t>02.07.2019</a:t>
            </a:fld>
            <a:endParaRPr lang="en-US" altLang="zh-CN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54563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</a:t>
            </a:r>
            <a:r>
              <a:rPr lang="de-DE"/>
              <a:t>, </a:t>
            </a:r>
            <a:fld id="{415800F4-B5E0-4963-96AC-FCBDDC117056}" type="datetime1">
              <a:rPr lang="de-DE" smtClean="0"/>
              <a:t>02.07.2019</a:t>
            </a:fld>
            <a:endParaRPr lang="en-US" altLang="zh-CN" dirty="0"/>
          </a:p>
        </p:txBody>
      </p:sp>
      <p:sp>
        <p:nvSpPr>
          <p:cNvPr id="3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4500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4800" y="714375"/>
            <a:ext cx="4191000" cy="5583238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714375"/>
            <a:ext cx="4191000" cy="5583238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Vogel, </a:t>
            </a:r>
            <a:fld id="{529D9B41-9AC8-41B8-A3D9-8B7A47ACFC15}" type="datetime1">
              <a:rPr lang="de-DE" smtClean="0"/>
              <a:pPr>
                <a:defRPr/>
              </a:pPr>
              <a:t>02.07.2019</a:t>
            </a:fld>
            <a:endParaRPr lang="en-US" altLang="zh-CN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79209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714375"/>
            <a:ext cx="8534400" cy="558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/>
              <a:t>Textmasterformate durch Klicken bearbeiten</a:t>
            </a:r>
          </a:p>
          <a:p>
            <a:pPr lvl="1"/>
            <a:r>
              <a:rPr lang="de-DE" altLang="en-US" dirty="0"/>
              <a:t>Zweite Ebene</a:t>
            </a:r>
          </a:p>
          <a:p>
            <a:pPr lvl="2"/>
            <a:r>
              <a:rPr lang="de-DE" altLang="en-US" dirty="0"/>
              <a:t>Dritte Ebene</a:t>
            </a:r>
          </a:p>
          <a:p>
            <a:pPr lvl="3"/>
            <a:r>
              <a:rPr lang="de-DE" altLang="en-US" dirty="0"/>
              <a:t>Vierte Ebene</a:t>
            </a:r>
          </a:p>
          <a:p>
            <a:pPr lvl="4"/>
            <a:r>
              <a:rPr lang="de-DE" altLang="en-US" dirty="0"/>
              <a:t>Fünfte Ebene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61163" y="6513513"/>
            <a:ext cx="2408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itchFamily="34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de-DE" dirty="0"/>
              <a:t>               M. Vogel</a:t>
            </a:r>
            <a:r>
              <a:rPr lang="de-DE"/>
              <a:t>, </a:t>
            </a:r>
            <a:fld id="{8DEBCDD0-5C74-4F91-AC9F-9F4B7CAA4C61}" type="datetime1">
              <a:rPr lang="de-DE" smtClean="0"/>
              <a:t>02.07.2019</a:t>
            </a:fld>
            <a:endParaRPr lang="en-US" altLang="zh-CN" dirty="0"/>
          </a:p>
        </p:txBody>
      </p:sp>
      <p:sp>
        <p:nvSpPr>
          <p:cNvPr id="1028" name="Rectangle 20"/>
          <p:cNvSpPr>
            <a:spLocks noChangeArrowheads="1"/>
          </p:cNvSpPr>
          <p:nvPr userDrawn="1"/>
        </p:nvSpPr>
        <p:spPr bwMode="auto">
          <a:xfrm flipV="1">
            <a:off x="254000" y="6521450"/>
            <a:ext cx="8693150" cy="36513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29" name="Rectangle 21"/>
          <p:cNvSpPr>
            <a:spLocks noChangeArrowheads="1"/>
          </p:cNvSpPr>
          <p:nvPr userDrawn="1"/>
        </p:nvSpPr>
        <p:spPr bwMode="auto">
          <a:xfrm flipV="1">
            <a:off x="298450" y="504197"/>
            <a:ext cx="6591237" cy="59021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507" y="55226"/>
            <a:ext cx="581650" cy="517068"/>
          </a:xfrm>
          <a:prstGeom prst="rect">
            <a:avLst/>
          </a:prstGeom>
        </p:spPr>
      </p:pic>
      <p:sp>
        <p:nvSpPr>
          <p:cNvPr id="3" name="Textfeld 2"/>
          <p:cNvSpPr txBox="1"/>
          <p:nvPr userDrawn="1"/>
        </p:nvSpPr>
        <p:spPr>
          <a:xfrm>
            <a:off x="7582422" y="63920"/>
            <a:ext cx="13756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Lehrstuhl für </a:t>
            </a:r>
          </a:p>
          <a:p>
            <a:r>
              <a:rPr lang="de-DE" sz="1000" dirty="0"/>
              <a:t>Oberflächen-</a:t>
            </a:r>
            <a:r>
              <a:rPr lang="de-DE" sz="1000" baseline="0" dirty="0"/>
              <a:t> und</a:t>
            </a:r>
          </a:p>
          <a:p>
            <a:r>
              <a:rPr lang="de-DE" sz="1000" baseline="0" dirty="0"/>
              <a:t>Werkstofftechnologie</a:t>
            </a:r>
            <a:endParaRPr lang="de-DE" sz="10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  <p:pic>
        <p:nvPicPr>
          <p:cNvPr id="10" name="Bild 15" descr="logo_uni_si_rgb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74381"/>
            <a:ext cx="12334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5" r:id="rId1"/>
    <p:sldLayoutId id="2147484548" r:id="rId2"/>
    <p:sldLayoutId id="2147484556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1</a:t>
            </a:fld>
            <a:endParaRPr lang="de-DE" altLang="de-DE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" y="5796117"/>
            <a:ext cx="936689" cy="59721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1379914" y="5796117"/>
            <a:ext cx="607383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50" i="1" dirty="0"/>
              <a:t>Authors would like to acknowledge the support provided by European Union’s ARIES collaboration H2020 Research and Innovation Programme under Grant Agreement no. 730871.</a:t>
            </a:r>
            <a:endParaRPr lang="en-GB" sz="1050" i="1" dirty="0"/>
          </a:p>
        </p:txBody>
      </p:sp>
      <p:sp>
        <p:nvSpPr>
          <p:cNvPr id="10" name="Titel 3"/>
          <p:cNvSpPr txBox="1">
            <a:spLocks/>
          </p:cNvSpPr>
          <p:nvPr/>
        </p:nvSpPr>
        <p:spPr>
          <a:xfrm>
            <a:off x="265586" y="2056879"/>
            <a:ext cx="8708528" cy="1091604"/>
          </a:xfrm>
          <a:prstGeom prst="rect">
            <a:avLst/>
          </a:prstGeom>
        </p:spPr>
        <p:txBody>
          <a:bodyPr anchor="t" anchorCtr="0">
            <a:normAutofit fontScale="9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l"/>
            <a:r>
              <a:rPr lang="en-ZA" sz="4500" kern="0" dirty="0" err="1">
                <a:solidFill>
                  <a:schemeClr val="accent2"/>
                </a:solidFill>
              </a:rPr>
              <a:t>Universit</a:t>
            </a:r>
            <a:r>
              <a:rPr lang="de-DE" sz="4500" kern="0" dirty="0" err="1">
                <a:solidFill>
                  <a:schemeClr val="accent2"/>
                </a:solidFill>
              </a:rPr>
              <a:t>ät</a:t>
            </a:r>
            <a:r>
              <a:rPr lang="en-ZA" sz="4500" kern="0" dirty="0">
                <a:solidFill>
                  <a:schemeClr val="accent2"/>
                </a:solidFill>
              </a:rPr>
              <a:t> Siegen ARIES update</a:t>
            </a:r>
          </a:p>
          <a:p>
            <a:pPr algn="l"/>
            <a:r>
              <a:rPr lang="en-ZA" sz="3600" kern="0" dirty="0">
                <a:solidFill>
                  <a:schemeClr val="accent5">
                    <a:lumMod val="50000"/>
                  </a:schemeClr>
                </a:solidFill>
              </a:rPr>
              <a:t>Small Samples Update</a:t>
            </a:r>
            <a:endParaRPr lang="en-ZA" sz="3700" kern="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265586" y="3533033"/>
            <a:ext cx="8675664" cy="74252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ZA" sz="1600" b="1" kern="0" dirty="0"/>
              <a:t>Stewart Leith, </a:t>
            </a:r>
            <a:r>
              <a:rPr lang="en-ZA" sz="1600" kern="0" dirty="0"/>
              <a:t>Michael Vogel</a:t>
            </a:r>
            <a:endParaRPr lang="en-GB" sz="1200" kern="0" baseline="30000" dirty="0"/>
          </a:p>
        </p:txBody>
      </p:sp>
      <p:pic>
        <p:nvPicPr>
          <p:cNvPr id="12" name="Picture 2" descr="D:\ARIES\Aries-Logo-std-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166" y="5321179"/>
            <a:ext cx="1526229" cy="107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02.07.2019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804837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02.07.2019</a:t>
            </a:fld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2</a:t>
            </a:fld>
            <a:endParaRPr lang="de-DE" alt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76279"/>
            <a:ext cx="4748980" cy="3396552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955833"/>
              </p:ext>
            </p:extLst>
          </p:nvPr>
        </p:nvGraphicFramePr>
        <p:xfrm>
          <a:off x="4695550" y="3621115"/>
          <a:ext cx="4315953" cy="1706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9396">
                  <a:extLst>
                    <a:ext uri="{9D8B030D-6E8A-4147-A177-3AD203B41FA5}">
                      <a16:colId xmlns:a16="http://schemas.microsoft.com/office/drawing/2014/main" val="429549767"/>
                    </a:ext>
                  </a:extLst>
                </a:gridCol>
                <a:gridCol w="975997">
                  <a:extLst>
                    <a:ext uri="{9D8B030D-6E8A-4147-A177-3AD203B41FA5}">
                      <a16:colId xmlns:a16="http://schemas.microsoft.com/office/drawing/2014/main" val="1096234313"/>
                    </a:ext>
                  </a:extLst>
                </a:gridCol>
                <a:gridCol w="803520">
                  <a:extLst>
                    <a:ext uri="{9D8B030D-6E8A-4147-A177-3AD203B41FA5}">
                      <a16:colId xmlns:a16="http://schemas.microsoft.com/office/drawing/2014/main" val="2489158147"/>
                    </a:ext>
                  </a:extLst>
                </a:gridCol>
                <a:gridCol w="803520">
                  <a:extLst>
                    <a:ext uri="{9D8B030D-6E8A-4147-A177-3AD203B41FA5}">
                      <a16:colId xmlns:a16="http://schemas.microsoft.com/office/drawing/2014/main" val="1110609213"/>
                    </a:ext>
                  </a:extLst>
                </a:gridCol>
                <a:gridCol w="803520">
                  <a:extLst>
                    <a:ext uri="{9D8B030D-6E8A-4147-A177-3AD203B41FA5}">
                      <a16:colId xmlns:a16="http://schemas.microsoft.com/office/drawing/2014/main" val="24389424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0" kern="800" dirty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GB" sz="1600" b="0" kern="8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GB" sz="1600" b="0" kern="800" dirty="0">
                          <a:solidFill>
                            <a:schemeClr val="tx1"/>
                          </a:solidFill>
                          <a:effectLst/>
                        </a:rPr>
                        <a:t> flow %</a:t>
                      </a:r>
                      <a:endParaRPr lang="en-GB" sz="1600" b="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0" kern="800" dirty="0">
                          <a:solidFill>
                            <a:schemeClr val="tx1"/>
                          </a:solidFill>
                          <a:effectLst/>
                        </a:rPr>
                        <a:t>Nb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0" kern="800" dirty="0">
                          <a:solidFill>
                            <a:schemeClr val="tx1"/>
                          </a:solidFill>
                          <a:effectLst/>
                        </a:rPr>
                        <a:t>(at.%)</a:t>
                      </a:r>
                      <a:endParaRPr lang="en-GB" sz="1600" b="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0" kern="80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0" kern="800">
                          <a:solidFill>
                            <a:schemeClr val="tx1"/>
                          </a:solidFill>
                          <a:effectLst/>
                        </a:rPr>
                        <a:t>(at.%)</a:t>
                      </a:r>
                      <a:endParaRPr lang="en-GB" sz="1600" b="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0" kern="800" dirty="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0" kern="800" dirty="0">
                          <a:solidFill>
                            <a:schemeClr val="tx1"/>
                          </a:solidFill>
                          <a:effectLst/>
                        </a:rPr>
                        <a:t>(at.%)</a:t>
                      </a:r>
                      <a:endParaRPr lang="en-GB" sz="1600" b="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0" kern="8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GB" sz="1600" b="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2945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0" kern="8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GB" sz="1600" b="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48.8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46.2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 dirty="0">
                          <a:solidFill>
                            <a:schemeClr val="tx1"/>
                          </a:solidFill>
                          <a:effectLst/>
                        </a:rPr>
                        <a:t>0.95</a:t>
                      </a:r>
                      <a:endParaRPr lang="en-GB" sz="140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8796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0" kern="8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GB" sz="1600" b="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48.75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45.17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6.07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 dirty="0">
                          <a:solidFill>
                            <a:schemeClr val="tx1"/>
                          </a:solidFill>
                          <a:effectLst/>
                        </a:rPr>
                        <a:t>0.93</a:t>
                      </a:r>
                      <a:endParaRPr lang="en-GB" sz="140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0434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0" kern="8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GB" sz="1600" b="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48.30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45.75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0.95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20880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0" kern="800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GB" sz="1600" b="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45.71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51.37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2.90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 dirty="0">
                          <a:solidFill>
                            <a:schemeClr val="tx1"/>
                          </a:solidFill>
                          <a:effectLst/>
                        </a:rPr>
                        <a:t>1.12</a:t>
                      </a:r>
                      <a:endParaRPr lang="en-GB" sz="140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86015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0" kern="8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GB" sz="1600" b="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>
                          <a:solidFill>
                            <a:schemeClr val="tx1"/>
                          </a:solidFill>
                          <a:effectLst/>
                        </a:rPr>
                        <a:t>48.70</a:t>
                      </a:r>
                      <a:endParaRPr lang="en-GB" sz="1400" kern="80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 dirty="0">
                          <a:solidFill>
                            <a:schemeClr val="tx1"/>
                          </a:solidFill>
                          <a:effectLst/>
                        </a:rPr>
                        <a:t>50.86</a:t>
                      </a:r>
                      <a:endParaRPr lang="en-GB" sz="140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 dirty="0">
                          <a:solidFill>
                            <a:schemeClr val="tx1"/>
                          </a:solidFill>
                          <a:effectLst/>
                        </a:rPr>
                        <a:t>0.43</a:t>
                      </a:r>
                      <a:endParaRPr lang="en-GB" sz="140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400" kern="800" dirty="0">
                          <a:solidFill>
                            <a:schemeClr val="tx1"/>
                          </a:solidFill>
                          <a:effectLst/>
                        </a:rPr>
                        <a:t>1.04</a:t>
                      </a:r>
                      <a:endParaRPr lang="en-GB" sz="1400" kern="80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58827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1"/>
              <p:cNvSpPr>
                <a:spLocks noChangeArrowheads="1"/>
              </p:cNvSpPr>
              <p:nvPr/>
            </p:nvSpPr>
            <p:spPr bwMode="auto">
              <a:xfrm>
                <a:off x="185069" y="921104"/>
                <a:ext cx="8734070" cy="15696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kumimoji="0" lang="en-GB" altLang="en-US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RBS Analysis: 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GB" dirty="0"/>
                  <a:t> 20 % N flow rate are found to be under stoichiometric and within the range for 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dirty="0"/>
                  <a:t>-NbN 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GB" dirty="0"/>
                  <a:t>The high percentage of N within the films indicates a lack of the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-NbN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dirty="0"/>
                  <a:t>-NbN phases, x = 0.4 to 0.8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GB" dirty="0"/>
                  <a:t>The decrease in oxygen content in the films with increasing nitrogen flow will affect the absolute stoichiometry of the NbN films</a:t>
                </a:r>
                <a:r>
                  <a:rPr kumimoji="0" lang="en-GB" altLang="en-US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0" lang="en-GB" alt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5069" y="921104"/>
                <a:ext cx="8734070" cy="1569660"/>
              </a:xfrm>
              <a:prstGeom prst="rect">
                <a:avLst/>
              </a:prstGeom>
              <a:blipFill>
                <a:blip r:embed="rId3"/>
                <a:stretch>
                  <a:fillRect l="-279" t="-775" r="-419" b="-426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6405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3</a:t>
            </a:fld>
            <a:endParaRPr lang="de-DE" alt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312" y="39687"/>
            <a:ext cx="4734851" cy="3692434"/>
          </a:xfrm>
          <a:prstGeom prst="rect">
            <a:avLst/>
          </a:prstGeom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02.07.2019</a:t>
            </a:fld>
            <a:endParaRPr lang="en-US" altLang="zh-CN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803378-043A-4405-B3E2-A5C1E9845FD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099" y="3684781"/>
            <a:ext cx="5198896" cy="316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301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02.07.2019</a:t>
            </a:fld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4</a:t>
            </a:fld>
            <a:endParaRPr lang="de-DE" alt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196272" y="1519587"/>
                <a:ext cx="8751455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ZA" b="1" i="1" kern="80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b="1" i="1" kern="80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a:rPr lang="en-ZA" b="1" i="1" kern="80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GB" b="1" kern="8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Results: </a:t>
                </a:r>
                <a:r>
                  <a:rPr lang="en-GB" kern="8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All the investigated samples were found to be superconducting, with T</a:t>
                </a:r>
                <a:r>
                  <a:rPr lang="en-GB" kern="800" baseline="-250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GB" kern="8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ranging from 8.2 K to 14.8 K.</a:t>
                </a:r>
              </a:p>
              <a:p>
                <a:pPr marL="285750" indent="-285750" algn="just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kern="8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Larger Ar/N</a:t>
                </a:r>
                <a:r>
                  <a:rPr lang="en-GB" kern="800" baseline="-250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GB" kern="8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ratio films proved to be superior. </a:t>
                </a:r>
              </a:p>
              <a:p>
                <a:pPr marL="285750" indent="-285750" algn="just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kern="8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Sample (a) presents two distinct transition points at 8.2 K and 10.8 K, which indicates the presence of two separate superconducting phases, as confirmed by the XRD analysis. </a:t>
                </a:r>
              </a:p>
              <a:p>
                <a:pPr marL="285750" indent="-285750" algn="just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kern="8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Sample (b) shows the highest T</a:t>
                </a:r>
                <a:r>
                  <a:rPr lang="en-GB" kern="800" baseline="-250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GB" kern="8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which is in compliance with XRD and SEM results. </a:t>
                </a:r>
              </a:p>
              <a:p>
                <a:pPr marL="285750" indent="-285750" algn="just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kern="8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Crystal size and/or orientation seems to lead to a decrease in the T</a:t>
                </a:r>
                <a:r>
                  <a:rPr lang="en-GB" kern="800" baseline="-250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c,</a:t>
                </a:r>
                <a:r>
                  <a:rPr lang="en-GB" kern="800" dirty="0">
                    <a:latin typeface="Times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as revealed by sample (c). </a:t>
                </a: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272" y="1519587"/>
                <a:ext cx="8751455" cy="1815882"/>
              </a:xfrm>
              <a:prstGeom prst="rect">
                <a:avLst/>
              </a:prstGeom>
              <a:blipFill>
                <a:blip r:embed="rId2"/>
                <a:stretch>
                  <a:fillRect l="-279" t="-1007" r="-348" b="-3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4D8861E-F681-472B-9170-265D58069FAD}"/>
                  </a:ext>
                </a:extLst>
              </p:cNvPr>
              <p:cNvSpPr/>
              <p:nvPr/>
            </p:nvSpPr>
            <p:spPr>
              <a:xfrm>
                <a:off x="196272" y="3619519"/>
                <a:ext cx="8654902" cy="2062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b="1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XRD Results: </a:t>
                </a:r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Indicative samples shown</a:t>
                </a:r>
              </a:p>
              <a:p>
                <a:pPr marL="285750" indent="-285750" algn="just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Sample (a): phase mixture of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𝛿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𝜀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-NbN. Nb interlayer detected.</a:t>
                </a:r>
              </a:p>
              <a:p>
                <a:pPr marL="285750" indent="-285750" algn="just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Sample (b) and (c): cubic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𝛿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-NbN films. </a:t>
                </a:r>
              </a:p>
              <a:p>
                <a:pPr marL="285750" indent="-285750" algn="just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(b) shows relatively sharp NbN peaks which are oriented along the [111] growth direction</a:t>
                </a:r>
              </a:p>
              <a:p>
                <a:pPr marL="285750" indent="-285750" algn="just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(c) has broadened peaks and exhibits a different growth orientation in [200] direction. </a:t>
                </a:r>
              </a:p>
              <a:p>
                <a:pPr marL="285750" indent="-285750" algn="just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Sample (b) features a columnar growth. Diameter of more than 100nm, explaining the found orientation and sharp peaks</a:t>
                </a:r>
              </a:p>
              <a:p>
                <a:pPr marL="285750" indent="-285750" algn="just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(c) the columns are a few nm in diameter which, in turn, leads to broadened XRD peaks. </a:t>
                </a: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4D8861E-F681-472B-9170-265D58069F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272" y="3619519"/>
                <a:ext cx="8654902" cy="2062103"/>
              </a:xfrm>
              <a:prstGeom prst="rect">
                <a:avLst/>
              </a:prstGeom>
              <a:blipFill>
                <a:blip r:embed="rId3"/>
                <a:stretch>
                  <a:fillRect l="-282" t="-888" r="-423" b="-2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625E450-136E-41F5-9C33-16A7EDE7C530}"/>
              </a:ext>
            </a:extLst>
          </p:cNvPr>
          <p:cNvSpPr txBox="1"/>
          <p:nvPr/>
        </p:nvSpPr>
        <p:spPr>
          <a:xfrm>
            <a:off x="298450" y="896983"/>
            <a:ext cx="2388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later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788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5</a:t>
            </a:fld>
            <a:endParaRPr lang="de-DE" altLang="de-DE" dirty="0"/>
          </a:p>
        </p:txBody>
      </p:sp>
      <p:sp>
        <p:nvSpPr>
          <p:cNvPr id="5" name="Rechteck 4"/>
          <p:cNvSpPr/>
          <p:nvPr/>
        </p:nvSpPr>
        <p:spPr>
          <a:xfrm>
            <a:off x="3024822" y="-34378"/>
            <a:ext cx="5988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200" kern="0" dirty="0">
                <a:solidFill>
                  <a:schemeClr val="accent2"/>
                </a:solidFill>
              </a:rPr>
              <a:t>Film deposition</a:t>
            </a:r>
            <a:endParaRPr lang="en-ZA" sz="3200" kern="0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6"/>
              <p:cNvSpPr txBox="1"/>
              <p:nvPr/>
            </p:nvSpPr>
            <p:spPr>
              <a:xfrm>
                <a:off x="142570" y="1167909"/>
                <a:ext cx="5051555" cy="1110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NbN film deposited onto EP polished copper sample</a:t>
                </a:r>
              </a:p>
              <a:p>
                <a:pPr marL="7429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Z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ZA" b="0" i="0" smtClean="0">
                            <a:latin typeface="+mn-lt"/>
                          </a:rPr>
                          <m:t>S</m:t>
                        </m:r>
                      </m:e>
                      <m:sub>
                        <m:r>
                          <m:rPr>
                            <m:nor/>
                          </m:rPr>
                          <a:rPr lang="en-ZA" b="0" i="0" smtClean="0">
                            <a:latin typeface="+mn-lt"/>
                          </a:rPr>
                          <m:t>q</m:t>
                        </m:r>
                      </m:sub>
                    </m:sSub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 = 63 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nm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±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 7 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nm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vs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 844 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nm</m:t>
                    </m:r>
                  </m:oMath>
                </a14:m>
                <a:r>
                  <a:rPr lang="en-US" dirty="0">
                    <a:latin typeface="+mn-lt"/>
                  </a:rPr>
                  <a:t> </a:t>
                </a:r>
                <a:r>
                  <a:rPr lang="en-US" dirty="0"/>
                  <a:t>original (CFM scan size 257 x 257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ZA" i="0">
                        <a:latin typeface="+mn-lt"/>
                      </a:rPr>
                      <m:t>μm</m:t>
                    </m:r>
                  </m:oMath>
                </a14:m>
                <a:r>
                  <a:rPr lang="en-ZA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8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570" y="1167909"/>
                <a:ext cx="5051555" cy="1110945"/>
              </a:xfrm>
              <a:prstGeom prst="rect">
                <a:avLst/>
              </a:prstGeom>
              <a:blipFill>
                <a:blip r:embed="rId2"/>
                <a:stretch>
                  <a:fillRect l="-483" t="-1648" b="-65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928" y="620057"/>
            <a:ext cx="2356727" cy="197223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70" y="2881764"/>
            <a:ext cx="4278722" cy="320904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578" y="2881909"/>
            <a:ext cx="4278518" cy="3208888"/>
          </a:xfrm>
          <a:prstGeom prst="rect">
            <a:avLst/>
          </a:prstGeom>
        </p:spPr>
      </p:pic>
      <p:sp>
        <p:nvSpPr>
          <p:cNvPr id="15" name="Textfeld 6"/>
          <p:cNvSpPr txBox="1"/>
          <p:nvPr/>
        </p:nvSpPr>
        <p:spPr>
          <a:xfrm>
            <a:off x="142570" y="6160466"/>
            <a:ext cx="7772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ZA" sz="1400" dirty="0">
                <a:latin typeface="+mj-lt"/>
              </a:rPr>
              <a:t>Figure</a:t>
            </a:r>
            <a:r>
              <a:rPr lang="en-ZA" sz="1400" dirty="0">
                <a:latin typeface="+mj-lt"/>
                <a:cs typeface="Calibri" panose="020F0502020204030204" pitchFamily="34" charset="0"/>
              </a:rPr>
              <a:t>: (Left) Nitric Acid NbN/Cu. (Right) EP NbN/Cu</a:t>
            </a:r>
            <a:endParaRPr lang="en-US" sz="1400" dirty="0">
              <a:latin typeface="+mj-lt"/>
            </a:endParaRPr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02.07.2019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49438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02.07.2019</a:t>
            </a:fld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6</a:t>
            </a:fld>
            <a:endParaRPr lang="de-DE" altLang="de-DE" dirty="0"/>
          </a:p>
        </p:txBody>
      </p:sp>
      <p:sp>
        <p:nvSpPr>
          <p:cNvPr id="4" name="Rechteck 4"/>
          <p:cNvSpPr/>
          <p:nvPr/>
        </p:nvSpPr>
        <p:spPr>
          <a:xfrm>
            <a:off x="298450" y="655024"/>
            <a:ext cx="5988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200" kern="0" dirty="0">
                <a:solidFill>
                  <a:schemeClr val="accent2"/>
                </a:solidFill>
              </a:rPr>
              <a:t>Future Work</a:t>
            </a:r>
            <a:endParaRPr lang="en-ZA" sz="3200" kern="0" dirty="0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8449" y="1398311"/>
            <a:ext cx="810664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Investigate the use of interlayers and deposit optimised NbN films onto different surface treated copper surfaces 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Z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ZA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Deposit </a:t>
            </a:r>
            <a:r>
              <a:rPr lang="en-Z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HiPIMS</a:t>
            </a:r>
            <a:r>
              <a:rPr lang="en-Z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Z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Nb</a:t>
            </a:r>
            <a:r>
              <a:rPr lang="en-Z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en-Z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NbN</a:t>
            </a:r>
            <a:r>
              <a:rPr lang="en-Z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films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Z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ZA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Deposit multilayer samples onto copper (e.g. </a:t>
            </a:r>
            <a:r>
              <a:rPr lang="en-Z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Nb</a:t>
            </a:r>
            <a:r>
              <a:rPr lang="en-Z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en-Z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AlN</a:t>
            </a:r>
            <a:r>
              <a:rPr lang="en-Z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en-Z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NbN</a:t>
            </a:r>
            <a:r>
              <a:rPr lang="en-Z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or </a:t>
            </a:r>
            <a:r>
              <a:rPr lang="en-Z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Nb</a:t>
            </a:r>
            <a:r>
              <a:rPr lang="en-Z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en-Z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NbN</a:t>
            </a:r>
            <a:r>
              <a:rPr lang="en-ZA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Z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ZA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Investigate N-doped Nb thin films on copper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019183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364</Words>
  <Application>Microsoft Office PowerPoint</Application>
  <PresentationFormat>On-screen Show (4:3)</PresentationFormat>
  <Paragraphs>78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Cambria Math</vt:lpstr>
      <vt:lpstr>Times</vt:lpstr>
      <vt:lpstr>Times New Roman</vt:lpstr>
      <vt:lpstr>Verdana</vt:lpstr>
      <vt:lpstr>Standarddesign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Universität Siegen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Materialwissenschaft dünner Schichten</dc:title>
  <dc:subject/>
  <dc:creator>Michael.Vogel@uni-siegen.de</dc:creator>
  <cp:lastModifiedBy>Michael Vogel</cp:lastModifiedBy>
  <cp:revision>1253</cp:revision>
  <dcterms:created xsi:type="dcterms:W3CDTF">2004-01-16T15:04:16Z</dcterms:created>
  <dcterms:modified xsi:type="dcterms:W3CDTF">2019-07-02T19:02:50Z</dcterms:modified>
  <cp:category>Vorlesung</cp:category>
</cp:coreProperties>
</file>