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4v" ContentType="video/unknown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69" r:id="rId2"/>
    <p:sldId id="743" r:id="rId3"/>
    <p:sldId id="745" r:id="rId4"/>
    <p:sldId id="744" r:id="rId5"/>
    <p:sldId id="746" r:id="rId6"/>
    <p:sldId id="747" r:id="rId7"/>
    <p:sldId id="708" r:id="rId8"/>
    <p:sldId id="748" r:id="rId9"/>
    <p:sldId id="261" r:id="rId10"/>
    <p:sldId id="722" r:id="rId11"/>
    <p:sldId id="725" r:id="rId12"/>
    <p:sldId id="750" r:id="rId13"/>
    <p:sldId id="751" r:id="rId14"/>
    <p:sldId id="749" r:id="rId15"/>
    <p:sldId id="752" r:id="rId16"/>
    <p:sldId id="753" r:id="rId17"/>
    <p:sldId id="756" r:id="rId18"/>
    <p:sldId id="754" r:id="rId19"/>
    <p:sldId id="755" r:id="rId20"/>
    <p:sldId id="757" r:id="rId21"/>
    <p:sldId id="263" r:id="rId22"/>
    <p:sldId id="819" r:id="rId23"/>
    <p:sldId id="758" r:id="rId24"/>
    <p:sldId id="818" r:id="rId25"/>
    <p:sldId id="761" r:id="rId26"/>
    <p:sldId id="762" r:id="rId27"/>
    <p:sldId id="820" r:id="rId28"/>
    <p:sldId id="763" r:id="rId29"/>
    <p:sldId id="822" r:id="rId30"/>
    <p:sldId id="823" r:id="rId31"/>
    <p:sldId id="821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30B"/>
    <a:srgbClr val="FF6E12"/>
    <a:srgbClr val="FF5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24"/>
    <p:restoredTop sz="95964"/>
  </p:normalViewPr>
  <p:slideViewPr>
    <p:cSldViewPr snapToGrid="0" snapToObjects="1">
      <p:cViewPr>
        <p:scale>
          <a:sx n="120" d="100"/>
          <a:sy n="120" d="100"/>
        </p:scale>
        <p:origin x="688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C67FA-EE7A-CF48-ABC5-BE4474D9C0DD}" type="datetimeFigureOut">
              <a:rPr lang="en-US" smtClean="0"/>
              <a:t>12/3/19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C6393-6380-E54B-B80D-59747715E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59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BD8D9875-9C2A-6E48-8F98-8107AF53D7E0}" type="slidenum">
              <a:rPr lang="en-AU" sz="1200"/>
              <a:pPr eaLnBrk="1" hangingPunct="1"/>
              <a:t>7</a:t>
            </a:fld>
            <a:endParaRPr lang="en-AU" sz="1200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latin typeface="Calibri" charset="0"/>
              </a:rPr>
              <a:t>Ripples in the curvature of space-time. Spherically symmetric stars pulsating radially will not produce gravitational waves.</a:t>
            </a:r>
          </a:p>
        </p:txBody>
      </p:sp>
    </p:spTree>
    <p:extLst>
      <p:ext uri="{BB962C8B-B14F-4D97-AF65-F5344CB8AC3E}">
        <p14:creationId xmlns:p14="http://schemas.microsoft.com/office/powerpoint/2010/main" val="764430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the discovery paper!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182915-C490-8F4A-9779-401B4DFC6B1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485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D3F98-48AE-1340-B012-929B23A323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B845E1-F2BE-1048-A6CD-EFF4863C03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A434C-9696-2B4C-8E45-AB05FE799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8A477-E86F-6143-B613-98470239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FAF61-74F6-6F41-B019-67516E546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2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E1E0E-0035-0649-AD93-15B9A796A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B4B303-511E-8E40-B1D2-3B5069B8BA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01FBF-F3E6-214C-97BD-1F3B9E51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9D85-3A3E-2E42-A601-34A0820DA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75C5E-EFA5-4D41-84CC-02175F66D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15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BF699F-68D8-DB4D-B279-97B60E2CE3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08EEDF-FDB7-3E41-97ED-3B5582B191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F9FBE-9F62-8241-8F28-E5B641150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AEA34-26F2-6041-9354-9BFDEE818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29812-37A5-7047-8F7D-A2C69746B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3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37991-776D-E548-A912-B8CC9321C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5A5AE-B02C-ED46-8EA5-B732F4A82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FC6BC-CD10-B04C-839D-D86018A50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F0799-F9EC-F64A-89FE-5ABCBA811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158F5-3931-4F48-A9B7-C6607EF27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BED5B-1B1A-7640-80F4-14851374E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241020-69FF-FB4A-9903-601ECD9320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2EADA-2225-D642-97C4-60031630B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0CF1A-F161-784D-868F-6744ABE3D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CEF29-5CE0-6F4B-82C7-2BAB9D4D6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687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DB5DA-ED73-244E-8AAA-30E1AB5B0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B7F15-FE62-E142-A049-FA383C0EEE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979354-7004-6F4E-B021-A7170620C8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EABA8F-F11B-8A44-A124-8270CD4CB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22204C-2A8E-054C-908D-AD32BFF97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59B7A-0B96-4B46-8297-509A3764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2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E53C2-000A-DD40-B032-DD018CBA3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1DF67-0EEA-3744-84AB-DA6620CA4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185382-8F51-C74D-8CA2-0968E9D5CA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CD451E-183B-934B-9993-BBE1612F12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92EC77-D47D-BC48-ABB5-3C792ED03A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09952D-070B-6F42-9B62-B316DDCEE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1CFE84-5F6C-DC48-B024-8725E1CDB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1DA4A9-79C8-8F4B-94CF-70E644AB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5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A1C36-12D2-7743-BB56-0CC2F4399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C10FB2-2987-BB45-B798-8E2ED4ED0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D002BA-6858-4D42-A1FF-FCC7F8EDE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24CF4D-EBC7-1E43-984E-6386747C4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02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213252-FBE8-1F40-B9D6-55387C87A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F999A2-017E-D44F-B650-74FCA088B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D499CC-3835-6A4A-894D-4F40BEF91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98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E04F9-E1FB-244E-B58B-4F6A006E4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27FE5-D2D0-C44D-9995-C693F5080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F6C332-712F-684B-9988-F7F883AE67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BD5C15-D7E8-6D47-891B-6AD0919D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89B00C-775A-0B4D-AC87-5615E7D32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538641-5295-774A-9E84-E0723C545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493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D9789-3C35-4F4E-8F10-DD4F76FAE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875B96-324B-BA4B-BDF7-C14D6D2E8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6A083-D8C0-C145-8292-AD47614CF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077A71-BB2B-0249-8A65-EF700EA0D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055A67-AF6F-524F-96E8-5BF6F3AD5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EBF685-8425-FC40-ACF7-C83D34D13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9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2399B9-EA56-2E4E-B47D-C4FEC0AA7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6CAC15-6992-8F42-9D68-24CEE268B6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FAAFB-729E-794E-A3CC-C8E9104D19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54334-C9A7-D543-9470-E70CF5EEEA6C}" type="datetimeFigureOut">
              <a:rPr lang="en-US" smtClean="0"/>
              <a:t>12/3/19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E6D83-619D-6F46-9E0E-B839F0351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06683-8B1E-944E-B001-BC69A5A703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F1F75-D87D-C245-8DED-5676106D8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1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3.tif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5.wmf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3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5" Type="http://schemas.openxmlformats.org/officeDocument/2006/relationships/image" Target="../media/image29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3.tif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tiff"/><Relationship Id="rId5" Type="http://schemas.openxmlformats.org/officeDocument/2006/relationships/image" Target="../media/image13.tiff"/><Relationship Id="rId4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f"/><Relationship Id="rId5" Type="http://schemas.openxmlformats.org/officeDocument/2006/relationships/image" Target="../media/image2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f"/><Relationship Id="rId5" Type="http://schemas.openxmlformats.org/officeDocument/2006/relationships/image" Target="../media/image19.tiff"/><Relationship Id="rId4" Type="http://schemas.openxmlformats.org/officeDocument/2006/relationships/image" Target="../media/image1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A49181B-B390-864E-8B5B-6A9CFC51A7A5}"/>
              </a:ext>
            </a:extLst>
          </p:cNvPr>
          <p:cNvSpPr txBox="1"/>
          <p:nvPr/>
        </p:nvSpPr>
        <p:spPr>
          <a:xfrm>
            <a:off x="2191871" y="177214"/>
            <a:ext cx="86296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>
                <a:solidFill>
                  <a:schemeClr val="accent1">
                    <a:lumMod val="50000"/>
                  </a:schemeClr>
                </a:solidFill>
              </a:rPr>
              <a:t>Gravitational Wave Discoveries and Science from the First,</a:t>
            </a:r>
          </a:p>
          <a:p>
            <a:r>
              <a:rPr lang="en-AU" sz="2800" dirty="0">
                <a:solidFill>
                  <a:schemeClr val="accent1">
                    <a:lumMod val="50000"/>
                  </a:schemeClr>
                </a:solidFill>
              </a:rPr>
              <a:t>Second and Third Observing Runs of Advanced LIGO and</a:t>
            </a:r>
          </a:p>
          <a:p>
            <a:r>
              <a:rPr lang="en-AU" sz="2800" dirty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Advanced Virgo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DD5B80E-8B8A-124A-8A96-B698E37332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67" y="1394724"/>
            <a:ext cx="5831008" cy="450283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8ED6174-3CC5-DE4D-BECD-A6FF16903246}"/>
              </a:ext>
            </a:extLst>
          </p:cNvPr>
          <p:cNvSpPr txBox="1"/>
          <p:nvPr/>
        </p:nvSpPr>
        <p:spPr>
          <a:xfrm>
            <a:off x="161367" y="5916706"/>
            <a:ext cx="1702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Nutsinee</a:t>
            </a:r>
            <a:r>
              <a:rPr lang="en-US" sz="1400" dirty="0"/>
              <a:t> </a:t>
            </a:r>
            <a:r>
              <a:rPr lang="en-US" sz="1400" dirty="0" err="1"/>
              <a:t>Kijbunchoo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4F1B57-72B1-564D-BAA1-F5E047613B90}"/>
              </a:ext>
            </a:extLst>
          </p:cNvPr>
          <p:cNvSpPr txBox="1"/>
          <p:nvPr/>
        </p:nvSpPr>
        <p:spPr>
          <a:xfrm>
            <a:off x="8000834" y="1799635"/>
            <a:ext cx="2102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Susan Scott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1D67C7-BD2E-6E4A-A30D-3D59968A21E0}"/>
              </a:ext>
            </a:extLst>
          </p:cNvPr>
          <p:cNvSpPr txBox="1"/>
          <p:nvPr/>
        </p:nvSpPr>
        <p:spPr>
          <a:xfrm>
            <a:off x="6602506" y="2689412"/>
            <a:ext cx="44293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Research School of Physics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The Australian National University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E59EBB-992D-EC4D-8E35-C15D4A9452DA}"/>
              </a:ext>
            </a:extLst>
          </p:cNvPr>
          <p:cNvSpPr txBox="1"/>
          <p:nvPr/>
        </p:nvSpPr>
        <p:spPr>
          <a:xfrm>
            <a:off x="6615954" y="3711390"/>
            <a:ext cx="54607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Chief Investigator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ARC Centre of Excellence for Gravitational </a:t>
            </a: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Wave Discovery </a:t>
            </a:r>
            <a:r>
              <a:rPr lang="en-US" sz="2400" b="1" dirty="0">
                <a:sym typeface="Symbol" pitchFamily="2" charset="2"/>
              </a:rPr>
              <a:t>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OzGrav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89F631-28DE-E44A-A8ED-0372214B0AF9}"/>
              </a:ext>
            </a:extLst>
          </p:cNvPr>
          <p:cNvSpPr txBox="1"/>
          <p:nvPr/>
        </p:nvSpPr>
        <p:spPr>
          <a:xfrm>
            <a:off x="6615953" y="5150224"/>
            <a:ext cx="3729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LIGO Scientific Collaboration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B0335A-A8E8-AC44-90B6-96B8AA886657}"/>
              </a:ext>
            </a:extLst>
          </p:cNvPr>
          <p:cNvSpPr txBox="1"/>
          <p:nvPr/>
        </p:nvSpPr>
        <p:spPr>
          <a:xfrm>
            <a:off x="11942284" y="65330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29398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3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130" y="1145365"/>
            <a:ext cx="9388540" cy="5500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8338" name="TextBox 4"/>
          <p:cNvSpPr txBox="1">
            <a:spLocks noChangeArrowheads="1"/>
          </p:cNvSpPr>
          <p:nvPr/>
        </p:nvSpPr>
        <p:spPr bwMode="auto">
          <a:xfrm>
            <a:off x="4212668" y="5415"/>
            <a:ext cx="432400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ctr" eaLnBrk="1" hangingPunct="1"/>
            <a:r>
              <a:rPr lang="en-US" sz="3200" b="1" dirty="0">
                <a:solidFill>
                  <a:srgbClr val="FF6600"/>
                </a:solidFill>
                <a:latin typeface="+mn-lt"/>
                <a:cs typeface="Arial" charset="0"/>
              </a:rPr>
              <a:t>First Direct Detection of</a:t>
            </a:r>
          </a:p>
          <a:p>
            <a:pPr algn="ctr" eaLnBrk="1" hangingPunct="1"/>
            <a:r>
              <a:rPr lang="en-US" sz="3200" b="1" dirty="0">
                <a:solidFill>
                  <a:srgbClr val="FF6600"/>
                </a:solidFill>
                <a:latin typeface="+mn-lt"/>
                <a:cs typeface="Arial" charset="0"/>
              </a:rPr>
              <a:t>Gravitational Waves!</a:t>
            </a:r>
          </a:p>
        </p:txBody>
      </p:sp>
      <p:pic>
        <p:nvPicPr>
          <p:cNvPr id="5" name="Picture 4" descr="imgres.jpg">
            <a:extLst>
              <a:ext uri="{FF2B5EF4-FFF2-40B4-BE49-F238E27FC236}">
                <a16:creationId xmlns:a16="http://schemas.microsoft.com/office/drawing/2014/main" id="{66E209FE-A96B-124D-B079-9C13B97E788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2655A2-E1B4-A94D-AA1B-3859F963A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4C7C51-D0F8-A641-A611-32ED2CA5250D}"/>
              </a:ext>
            </a:extLst>
          </p:cNvPr>
          <p:cNvSpPr txBox="1"/>
          <p:nvPr/>
        </p:nvSpPr>
        <p:spPr>
          <a:xfrm>
            <a:off x="11799064" y="653300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523724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7554" name="Object 2"/>
          <p:cNvGraphicFramePr>
            <a:graphicFrameLocks noChangeAspect="1"/>
          </p:cNvGraphicFramePr>
          <p:nvPr/>
        </p:nvGraphicFramePr>
        <p:xfrm>
          <a:off x="1992313" y="1844676"/>
          <a:ext cx="19621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" name="Equation" r:id="rId3" imgW="939392" imgH="241195" progId="Equation.3">
                  <p:embed/>
                </p:oleObj>
              </mc:Choice>
              <mc:Fallback>
                <p:oleObj name="Equation" r:id="rId3" imgW="939392" imgH="241195" progId="Equation.3">
                  <p:embed/>
                  <p:pic>
                    <p:nvPicPr>
                      <p:cNvPr id="4075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2313" y="1844676"/>
                        <a:ext cx="1962150" cy="504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7555" name="Object 4"/>
          <p:cNvGraphicFramePr>
            <a:graphicFrameLocks noChangeAspect="1"/>
          </p:cNvGraphicFramePr>
          <p:nvPr/>
        </p:nvGraphicFramePr>
        <p:xfrm>
          <a:off x="5091336" y="1844676"/>
          <a:ext cx="20161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" name="Equation" r:id="rId5" imgW="965200" imgH="241300" progId="Equation.3">
                  <p:embed/>
                </p:oleObj>
              </mc:Choice>
              <mc:Fallback>
                <p:oleObj name="Equation" r:id="rId5" imgW="965200" imgH="241300" progId="Equation.3">
                  <p:embed/>
                  <p:pic>
                    <p:nvPicPr>
                      <p:cNvPr id="40755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1336" y="1844676"/>
                        <a:ext cx="2016125" cy="504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7556" name="Object 5"/>
          <p:cNvGraphicFramePr>
            <a:graphicFrameLocks noChangeAspect="1"/>
          </p:cNvGraphicFramePr>
          <p:nvPr/>
        </p:nvGraphicFramePr>
        <p:xfrm>
          <a:off x="8115963" y="1844676"/>
          <a:ext cx="2043112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" name="Equation" r:id="rId7" imgW="977900" imgH="241300" progId="Equation.3">
                  <p:embed/>
                </p:oleObj>
              </mc:Choice>
              <mc:Fallback>
                <p:oleObj name="Equation" r:id="rId7" imgW="977900" imgH="241300" progId="Equation.3">
                  <p:embed/>
                  <p:pic>
                    <p:nvPicPr>
                      <p:cNvPr id="40755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5963" y="1844676"/>
                        <a:ext cx="2043112" cy="504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7557" name="Object 6"/>
          <p:cNvGraphicFramePr>
            <a:graphicFrameLocks noChangeAspect="1"/>
          </p:cNvGraphicFramePr>
          <p:nvPr/>
        </p:nvGraphicFramePr>
        <p:xfrm>
          <a:off x="5034830" y="4455465"/>
          <a:ext cx="2228850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" name="Equation" r:id="rId9" imgW="1066800" imgH="241300" progId="Equation.3">
                  <p:embed/>
                </p:oleObj>
              </mc:Choice>
              <mc:Fallback>
                <p:oleObj name="Equation" r:id="rId9" imgW="1066800" imgH="241300" progId="Equation.3">
                  <p:embed/>
                  <p:pic>
                    <p:nvPicPr>
                      <p:cNvPr id="40755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4830" y="4455465"/>
                        <a:ext cx="2228850" cy="503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755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7844526"/>
              </p:ext>
            </p:extLst>
          </p:nvPr>
        </p:nvGraphicFramePr>
        <p:xfrm>
          <a:off x="7382528" y="3204279"/>
          <a:ext cx="267970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" name="Equation" r:id="rId11" imgW="1282700" imgH="241300" progId="Equation.3">
                  <p:embed/>
                </p:oleObj>
              </mc:Choice>
              <mc:Fallback>
                <p:oleObj name="Equation" r:id="rId11" imgW="1282700" imgH="241300" progId="Equation.3">
                  <p:embed/>
                  <p:pic>
                    <p:nvPicPr>
                      <p:cNvPr id="40755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2528" y="3204279"/>
                        <a:ext cx="2679700" cy="503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7559" name="Object 9"/>
          <p:cNvGraphicFramePr>
            <a:graphicFrameLocks noChangeAspect="1"/>
          </p:cNvGraphicFramePr>
          <p:nvPr/>
        </p:nvGraphicFramePr>
        <p:xfrm>
          <a:off x="2063751" y="3204279"/>
          <a:ext cx="3871913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" name="Equation" r:id="rId13" imgW="1854200" imgH="241300" progId="Equation.3">
                  <p:embed/>
                </p:oleObj>
              </mc:Choice>
              <mc:Fallback>
                <p:oleObj name="Equation" r:id="rId13" imgW="1854200" imgH="241300" progId="Equation.3">
                  <p:embed/>
                  <p:pic>
                    <p:nvPicPr>
                      <p:cNvPr id="40755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1" y="3204279"/>
                        <a:ext cx="3871913" cy="504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7562" name="Object 12"/>
          <p:cNvGraphicFramePr>
            <a:graphicFrameLocks noChangeAspect="1"/>
          </p:cNvGraphicFramePr>
          <p:nvPr/>
        </p:nvGraphicFramePr>
        <p:xfrm>
          <a:off x="2135188" y="5876926"/>
          <a:ext cx="79057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" name="Equation" r:id="rId15" imgW="3784600" imgH="241300" progId="Equation.3">
                  <p:embed/>
                </p:oleObj>
              </mc:Choice>
              <mc:Fallback>
                <p:oleObj name="Equation" r:id="rId15" imgW="3784600" imgH="241300" progId="Equation.3">
                  <p:embed/>
                  <p:pic>
                    <p:nvPicPr>
                      <p:cNvPr id="407562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8" y="5876926"/>
                        <a:ext cx="7905750" cy="504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imgres.jpg">
            <a:extLst>
              <a:ext uri="{FF2B5EF4-FFF2-40B4-BE49-F238E27FC236}">
                <a16:creationId xmlns:a16="http://schemas.microsoft.com/office/drawing/2014/main" id="{C405BD1F-46A7-AD4B-8463-01C9E185EF15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9E9B327-5564-FF40-AA07-769B04B36A0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FB7A555-0732-AB42-9F62-280EB84C6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5261" y="316088"/>
            <a:ext cx="5821139" cy="413927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6E12"/>
                </a:solidFill>
                <a:latin typeface="+mn-lt"/>
              </a:rPr>
              <a:t>Parameters for the binary system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E8E6D0-56A3-1B41-8C09-67C92BC9B3A2}"/>
              </a:ext>
            </a:extLst>
          </p:cNvPr>
          <p:cNvSpPr txBox="1"/>
          <p:nvPr/>
        </p:nvSpPr>
        <p:spPr>
          <a:xfrm>
            <a:off x="11789119" y="6500104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04963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AF570495-4707-BD43-9FFF-AE870D7A8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80" y="1387744"/>
            <a:ext cx="10416858" cy="4416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FAA15E-98CC-BB4B-9B72-4CE87F103F67}"/>
              </a:ext>
            </a:extLst>
          </p:cNvPr>
          <p:cNvSpPr txBox="1"/>
          <p:nvPr/>
        </p:nvSpPr>
        <p:spPr>
          <a:xfrm>
            <a:off x="4351276" y="114300"/>
            <a:ext cx="4136453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Binary black hole mergers:</a:t>
            </a:r>
          </a:p>
          <a:p>
            <a:pPr algn="ct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gravitational waves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6704978F-A579-7B42-9F6F-D47E96F04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6106" y="5912113"/>
            <a:ext cx="2078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>
              <a:defRPr/>
            </a:pPr>
            <a:r>
              <a:rPr lang="en-US" altLang="en-US" sz="1800" dirty="0">
                <a:solidFill>
                  <a:prstClr val="black"/>
                </a:solidFill>
                <a:ea typeface="+mn-ea"/>
              </a:rPr>
              <a:t>Image: Kip Thorne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486F60-9FC8-AD49-AE81-C4FDCD046E82}"/>
              </a:ext>
            </a:extLst>
          </p:cNvPr>
          <p:cNvSpPr txBox="1"/>
          <p:nvPr/>
        </p:nvSpPr>
        <p:spPr>
          <a:xfrm>
            <a:off x="11798300" y="64897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56361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6" name="LIGO Chirp.m4v">
            <a:hlinkClick r:id="" action="ppaction://media"/>
            <a:extLst>
              <a:ext uri="{FF2B5EF4-FFF2-40B4-BE49-F238E27FC236}">
                <a16:creationId xmlns:a16="http://schemas.microsoft.com/office/drawing/2014/main" id="{6711F87C-C219-6748-A24B-A2C256AEC378}"/>
              </a:ext>
            </a:extLst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4" y="952468"/>
            <a:ext cx="12192004" cy="6032532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024F843-FF0A-C045-8DB6-D53675F50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" y="0"/>
            <a:ext cx="12192004" cy="939012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ctr"/>
            <a:r>
              <a:rPr lang="en-US" sz="3300" b="1" dirty="0">
                <a:solidFill>
                  <a:schemeClr val="bg1"/>
                </a:solidFill>
                <a:latin typeface="+mn-lt"/>
              </a:rPr>
              <a:t>THE ‘SOUND’ SPREADING ACROSS THE UNIVERSE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EFF3DA-80AF-4548-908B-4DF0A8723EAC}"/>
              </a:ext>
            </a:extLst>
          </p:cNvPr>
          <p:cNvSpPr txBox="1"/>
          <p:nvPr/>
        </p:nvSpPr>
        <p:spPr>
          <a:xfrm>
            <a:off x="11811000" y="6581900"/>
            <a:ext cx="41870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32500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A820BB1A-F2A0-1D4A-BEFC-C1CE90BEB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189" y="793334"/>
            <a:ext cx="41814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A200FEAE-419C-DE4C-BA98-B01B3864A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38" y="791293"/>
            <a:ext cx="427672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7034B7C4-C56A-5044-904C-A9BED78DC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542" y="2872037"/>
            <a:ext cx="806323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FDCDEBE-F8EA-2941-A324-5A8AAE86D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3860" y="-22927"/>
            <a:ext cx="7694840" cy="763745"/>
          </a:xfrm>
        </p:spPr>
        <p:txBody>
          <a:bodyPr>
            <a:normAutofit/>
          </a:bodyPr>
          <a:lstStyle/>
          <a:p>
            <a:pPr algn="ctr"/>
            <a:r>
              <a:rPr lang="en-US" sz="3800" b="1" dirty="0">
                <a:solidFill>
                  <a:srgbClr val="A96606"/>
                </a:solidFill>
                <a:latin typeface="+mn-lt"/>
              </a:rPr>
              <a:t>Processed waveform of GW150914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8AD4FE-32CA-EA42-99F8-5600408607CC}"/>
              </a:ext>
            </a:extLst>
          </p:cNvPr>
          <p:cNvSpPr txBox="1"/>
          <p:nvPr/>
        </p:nvSpPr>
        <p:spPr>
          <a:xfrm>
            <a:off x="11798300" y="6502400"/>
            <a:ext cx="41870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125903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64D016-CD4A-0D40-BECB-99862E4ABEED}"/>
              </a:ext>
            </a:extLst>
          </p:cNvPr>
          <p:cNvSpPr txBox="1"/>
          <p:nvPr/>
        </p:nvSpPr>
        <p:spPr>
          <a:xfrm>
            <a:off x="1654149" y="1684966"/>
            <a:ext cx="893866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The first direct detection of a gravitational wave on Earth</a:t>
            </a:r>
          </a:p>
          <a:p>
            <a:pPr marL="457200" indent="-457200">
              <a:buFont typeface="Arial"/>
              <a:buChar char="•"/>
            </a:pP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The first detection of a black hole binary system</a:t>
            </a:r>
          </a:p>
          <a:p>
            <a:pPr marL="457200" indent="-457200">
              <a:buFont typeface="Arial"/>
              <a:buChar char="•"/>
            </a:pP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The first observation of black holes merging</a:t>
            </a:r>
          </a:p>
          <a:p>
            <a:pPr marL="457200" indent="-457200">
              <a:buFont typeface="Arial"/>
              <a:buChar char="•"/>
            </a:pPr>
            <a:endParaRPr lang="en-US" sz="2800" dirty="0">
              <a:solidFill>
                <a:schemeClr val="tx2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The first test of General Relativity when the gravitational </a:t>
            </a:r>
          </a:p>
          <a:p>
            <a:r>
              <a:rPr lang="en-US" sz="2800" dirty="0">
                <a:solidFill>
                  <a:schemeClr val="tx2"/>
                </a:solidFill>
              </a:rPr>
              <a:t>      field is very strong and highly dynamical during the black</a:t>
            </a:r>
          </a:p>
          <a:p>
            <a:r>
              <a:rPr lang="en-US" sz="2800" dirty="0">
                <a:solidFill>
                  <a:schemeClr val="tx2"/>
                </a:solidFill>
              </a:rPr>
              <a:t>      hole merger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01E630-0F28-CC4A-BFE7-4559E9FF2E62}"/>
              </a:ext>
            </a:extLst>
          </p:cNvPr>
          <p:cNvSpPr txBox="1"/>
          <p:nvPr/>
        </p:nvSpPr>
        <p:spPr>
          <a:xfrm>
            <a:off x="4191000" y="215900"/>
            <a:ext cx="456022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THE DISCOVERY EVENT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F7EB7A-E988-474C-89CA-13DE2536B281}"/>
              </a:ext>
            </a:extLst>
          </p:cNvPr>
          <p:cNvSpPr txBox="1"/>
          <p:nvPr/>
        </p:nvSpPr>
        <p:spPr>
          <a:xfrm>
            <a:off x="11798300" y="6502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025966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929073-A3A2-C643-B2EC-ECA9BF0930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600" y="953884"/>
            <a:ext cx="10464800" cy="609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075B2E-A066-DE43-93A1-5D7CF338E987}"/>
              </a:ext>
            </a:extLst>
          </p:cNvPr>
          <p:cNvSpPr txBox="1"/>
          <p:nvPr/>
        </p:nvSpPr>
        <p:spPr>
          <a:xfrm>
            <a:off x="3503363" y="99149"/>
            <a:ext cx="5149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4">
                    <a:lumMod val="50000"/>
                  </a:schemeClr>
                </a:solidFill>
              </a:rPr>
              <a:t>Binary system parameters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11D24A-98A8-3947-BAE9-6A0BBB58F5FB}"/>
              </a:ext>
            </a:extLst>
          </p:cNvPr>
          <p:cNvSpPr txBox="1"/>
          <p:nvPr/>
        </p:nvSpPr>
        <p:spPr>
          <a:xfrm>
            <a:off x="11788046" y="65109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457133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A795B72-1C24-9A4C-858D-A97DD2440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9568" y="870330"/>
            <a:ext cx="7491473" cy="59931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7E668C-DEB7-3D45-8963-0504319AEC4D}"/>
              </a:ext>
            </a:extLst>
          </p:cNvPr>
          <p:cNvSpPr txBox="1"/>
          <p:nvPr/>
        </p:nvSpPr>
        <p:spPr>
          <a:xfrm>
            <a:off x="11795330" y="64970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C7D88B-9FCB-2440-B679-64DA69EA51DD}"/>
              </a:ext>
            </a:extLst>
          </p:cNvPr>
          <p:cNvSpPr txBox="1"/>
          <p:nvPr/>
        </p:nvSpPr>
        <p:spPr>
          <a:xfrm>
            <a:off x="133027" y="6174956"/>
            <a:ext cx="20649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/>
              <a:t>NSF/LIGO/Sonoma State University/</a:t>
            </a:r>
          </a:p>
          <a:p>
            <a:r>
              <a:rPr lang="en-AU" sz="1000" dirty="0"/>
              <a:t>A. </a:t>
            </a:r>
            <a:r>
              <a:rPr lang="en-AU" sz="1000" dirty="0" err="1"/>
              <a:t>Simonnet</a:t>
            </a:r>
            <a:endParaRPr lang="en-US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364AAF-69B7-2A44-B301-33FE3E646FC1}"/>
              </a:ext>
            </a:extLst>
          </p:cNvPr>
          <p:cNvSpPr txBox="1"/>
          <p:nvPr/>
        </p:nvSpPr>
        <p:spPr>
          <a:xfrm>
            <a:off x="2599975" y="220337"/>
            <a:ext cx="7126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50000"/>
                  </a:schemeClr>
                </a:solidFill>
              </a:rPr>
              <a:t>First detection of a binary neutron star system merger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B96269-024C-6648-ABCE-83CD6E0F0B9E}"/>
              </a:ext>
            </a:extLst>
          </p:cNvPr>
          <p:cNvSpPr txBox="1"/>
          <p:nvPr/>
        </p:nvSpPr>
        <p:spPr>
          <a:xfrm>
            <a:off x="10212636" y="1762699"/>
            <a:ext cx="1590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50000"/>
                  </a:schemeClr>
                </a:solidFill>
              </a:rPr>
              <a:t>GW170817</a:t>
            </a:r>
          </a:p>
        </p:txBody>
      </p:sp>
    </p:spTree>
    <p:extLst>
      <p:ext uri="{BB962C8B-B14F-4D97-AF65-F5344CB8AC3E}">
        <p14:creationId xmlns:p14="http://schemas.microsoft.com/office/powerpoint/2010/main" val="3159243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69CDFA-8D73-7542-A9A5-5205BBD675DD}"/>
              </a:ext>
            </a:extLst>
          </p:cNvPr>
          <p:cNvSpPr txBox="1"/>
          <p:nvPr/>
        </p:nvSpPr>
        <p:spPr>
          <a:xfrm>
            <a:off x="5133863" y="198303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4">
                    <a:lumMod val="50000"/>
                  </a:schemeClr>
                </a:solidFill>
              </a:rPr>
              <a:t>GW170817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AF6D6F-865D-5041-B987-FD07ED1D8779}"/>
              </a:ext>
            </a:extLst>
          </p:cNvPr>
          <p:cNvSpPr txBox="1"/>
          <p:nvPr/>
        </p:nvSpPr>
        <p:spPr>
          <a:xfrm>
            <a:off x="426439" y="954430"/>
            <a:ext cx="11496096" cy="587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First observation of a binary neutron star </a:t>
            </a:r>
            <a:r>
              <a:rPr lang="en-US" sz="2000" dirty="0" err="1"/>
              <a:t>inspiral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component masses of the binary lie in the range 1.17 – 1.60 solar masses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Total mass of the system 2.74 solar masses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source was </a:t>
            </a:r>
            <a:r>
              <a:rPr lang="en-US" sz="2000" dirty="0" err="1"/>
              <a:t>localised</a:t>
            </a:r>
            <a:r>
              <a:rPr lang="en-US" sz="2000" dirty="0"/>
              <a:t> within a sky region of 28 deg</a:t>
            </a:r>
            <a:r>
              <a:rPr lang="en-US" sz="2000" baseline="30000" dirty="0"/>
              <a:t>2</a:t>
            </a:r>
            <a:r>
              <a:rPr lang="en-US" sz="2000" dirty="0"/>
              <a:t> (90% probability)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Luminosity distance of 40 </a:t>
            </a:r>
            <a:r>
              <a:rPr lang="en-US" sz="2000" dirty="0" err="1"/>
              <a:t>Mpc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This is the closest and most precisely </a:t>
            </a:r>
            <a:r>
              <a:rPr lang="en-US" sz="2000" dirty="0" err="1"/>
              <a:t>localised</a:t>
            </a:r>
            <a:r>
              <a:rPr lang="en-US" sz="2000" dirty="0"/>
              <a:t> gravitational wave signal yet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Associated with the gamma-ray burst GRB 170817A detected by Fermi GBM 1.7s after the </a:t>
            </a:r>
            <a:r>
              <a:rPr lang="en-US" sz="2000" dirty="0" err="1"/>
              <a:t>colalescence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First direct evidence of a link between neutron star mergers and short gamma-ray bursts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Subsequent identification of transient counterparts across the electromagnetic spectrum in same location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</a:rPr>
              <a:t>DAWN OF THE AGE OF GRAVITATIONAL WAVE ASTRONOMY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A20935-B013-7C4E-8F08-B0DAE04CFFEC}"/>
              </a:ext>
            </a:extLst>
          </p:cNvPr>
          <p:cNvSpPr txBox="1"/>
          <p:nvPr/>
        </p:nvSpPr>
        <p:spPr>
          <a:xfrm>
            <a:off x="11775688" y="650115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</a:t>
            </a:r>
          </a:p>
        </p:txBody>
      </p:sp>
      <p:pic>
        <p:nvPicPr>
          <p:cNvPr id="2049" name="Picture 1" descr="page1image1532550944">
            <a:extLst>
              <a:ext uri="{FF2B5EF4-FFF2-40B4-BE49-F238E27FC236}">
                <a16:creationId xmlns:a16="http://schemas.microsoft.com/office/drawing/2014/main" id="{885D3AC7-D7C2-F642-9B76-FC94D5EC8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00" cy="12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629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E30E6E-AA35-424C-A825-C88677807B77}"/>
              </a:ext>
            </a:extLst>
          </p:cNvPr>
          <p:cNvSpPr txBox="1"/>
          <p:nvPr/>
        </p:nvSpPr>
        <p:spPr>
          <a:xfrm>
            <a:off x="3111190" y="3144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31108DB5-F041-F94C-B7F4-CAFB52FBA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51" y="-2505227"/>
            <a:ext cx="11695508" cy="88524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51B99D-2A56-7F4F-8DE5-7774799828B9}"/>
              </a:ext>
            </a:extLst>
          </p:cNvPr>
          <p:cNvSpPr txBox="1"/>
          <p:nvPr/>
        </p:nvSpPr>
        <p:spPr>
          <a:xfrm>
            <a:off x="11786840" y="650116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C71339-5927-B740-8BFB-06B8180EBC1E}"/>
              </a:ext>
            </a:extLst>
          </p:cNvPr>
          <p:cNvSpPr txBox="1"/>
          <p:nvPr/>
        </p:nvSpPr>
        <p:spPr>
          <a:xfrm>
            <a:off x="4092493" y="6200081"/>
            <a:ext cx="3934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accent4">
                    <a:lumMod val="50000"/>
                  </a:schemeClr>
                </a:solidFill>
              </a:rPr>
              <a:t>SWOPE – 11 hours later</a:t>
            </a:r>
          </a:p>
        </p:txBody>
      </p:sp>
    </p:spTree>
    <p:extLst>
      <p:ext uri="{BB962C8B-B14F-4D97-AF65-F5344CB8AC3E}">
        <p14:creationId xmlns:p14="http://schemas.microsoft.com/office/powerpoint/2010/main" val="3493049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A1ADE0-D901-3E4D-970E-CC37076E4C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5557" y="1291759"/>
            <a:ext cx="2428875" cy="242887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B271EBD-4990-6A45-9E9D-B88B6B9F7ABB}"/>
              </a:ext>
            </a:extLst>
          </p:cNvPr>
          <p:cNvGrpSpPr>
            <a:grpSpLocks/>
          </p:cNvGrpSpPr>
          <p:nvPr/>
        </p:nvGrpSpPr>
        <p:grpSpPr bwMode="auto">
          <a:xfrm>
            <a:off x="1844090" y="3375297"/>
            <a:ext cx="8382000" cy="2514600"/>
            <a:chOff x="240" y="2160"/>
            <a:chExt cx="5280" cy="158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8E1D764-8C16-2543-8892-2417619998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6" y="2704"/>
              <a:ext cx="864" cy="864"/>
              <a:chOff x="3648" y="1488"/>
              <a:chExt cx="864" cy="864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39CD4B4-2893-094E-BB4E-B887B60F3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1488"/>
                <a:ext cx="576" cy="864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2400" kern="1200">
                  <a:solidFill>
                    <a:srgbClr val="CC0066"/>
                  </a:solidFill>
                  <a:latin typeface="Times New Roman" charset="0"/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72E9EC9-E3AD-9745-AE76-BF42F3913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2" y="1632"/>
                <a:ext cx="576" cy="576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2400" kern="1200">
                  <a:solidFill>
                    <a:srgbClr val="CC0066"/>
                  </a:solidFill>
                  <a:latin typeface="Times New Roman" charset="0"/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E734D1B2-1674-8845-BD3A-8AAD08AF6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1632"/>
                <a:ext cx="864" cy="576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sz="2400" kern="1200">
                  <a:solidFill>
                    <a:srgbClr val="CC0066"/>
                  </a:solidFill>
                  <a:latin typeface="Times New Roman" charset="0"/>
                </a:endParaRPr>
              </a:p>
            </p:txBody>
          </p:sp>
        </p:grpSp>
        <p:pic>
          <p:nvPicPr>
            <p:cNvPr id="11" name="Picture 10" descr="D:\00Research\Talks\binary2.jpg">
              <a:extLst>
                <a:ext uri="{FF2B5EF4-FFF2-40B4-BE49-F238E27FC236}">
                  <a16:creationId xmlns:a16="http://schemas.microsoft.com/office/drawing/2014/main" id="{BBB95D6C-FC53-6444-A352-00A125C763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160"/>
              <a:ext cx="1037" cy="1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K:\GDC\Pictures\gravity waves.bmp">
              <a:extLst>
                <a:ext uri="{FF2B5EF4-FFF2-40B4-BE49-F238E27FC236}">
                  <a16:creationId xmlns:a16="http://schemas.microsoft.com/office/drawing/2014/main" id="{58CB3DD8-83A7-C349-8A5A-13FA564BDE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0" y="2398"/>
              <a:ext cx="3099" cy="1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Text Box 12">
            <a:extLst>
              <a:ext uri="{FF2B5EF4-FFF2-40B4-BE49-F238E27FC236}">
                <a16:creationId xmlns:a16="http://schemas.microsoft.com/office/drawing/2014/main" id="{11F97433-F54F-4740-A670-54460495F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3075" y="6232525"/>
            <a:ext cx="741100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0" hangingPunct="0">
              <a:defRPr/>
            </a:pPr>
            <a:r>
              <a:rPr lang="en-US" sz="2200" i="1" dirty="0">
                <a:solidFill>
                  <a:srgbClr val="FFFFFF"/>
                </a:solidFill>
                <a:latin typeface="Tempus Sans ITC" charset="0"/>
                <a:ea typeface="ヒラギノ角ゴ ProN W3" charset="0"/>
              </a:rPr>
              <a:t>Not light waves!! But they also have different wavelengths…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78290E-747C-FA44-A0FA-5357D3AE28A9}"/>
              </a:ext>
            </a:extLst>
          </p:cNvPr>
          <p:cNvSpPr txBox="1"/>
          <p:nvPr/>
        </p:nvSpPr>
        <p:spPr>
          <a:xfrm>
            <a:off x="4162933" y="199074"/>
            <a:ext cx="38282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6600"/>
                </a:solidFill>
                <a:latin typeface="Tempus Sans ITC" charset="0"/>
              </a:rPr>
              <a:t>Gravitational Waves: </a:t>
            </a:r>
            <a:br>
              <a:rPr lang="en-US" sz="2800" dirty="0">
                <a:solidFill>
                  <a:srgbClr val="FF6600"/>
                </a:solidFill>
                <a:latin typeface="Tempus Sans ITC" charset="0"/>
              </a:rPr>
            </a:br>
            <a:r>
              <a:rPr lang="en-US" sz="2800" dirty="0">
                <a:solidFill>
                  <a:srgbClr val="FF6600"/>
                </a:solidFill>
                <a:latin typeface="Tempus Sans ITC" charset="0"/>
              </a:rPr>
              <a:t>a different kind of waves</a:t>
            </a:r>
            <a:endParaRPr lang="en-US" sz="2800" dirty="0"/>
          </a:p>
        </p:txBody>
      </p:sp>
      <p:sp>
        <p:nvSpPr>
          <p:cNvPr id="24" name="Text Box 11">
            <a:extLst>
              <a:ext uri="{FF2B5EF4-FFF2-40B4-BE49-F238E27FC236}">
                <a16:creationId xmlns:a16="http://schemas.microsoft.com/office/drawing/2014/main" id="{98438FCD-3EA3-6842-91AC-02CAE3FF3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132" y="1629912"/>
            <a:ext cx="7778744" cy="1384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0" hangingPunct="0">
              <a:lnSpc>
                <a:spcPct val="0"/>
              </a:lnSpc>
              <a:defRPr/>
            </a:pPr>
            <a:r>
              <a:rPr lang="en-US" sz="2200" dirty="0">
                <a:solidFill>
                  <a:srgbClr val="FFFFFF"/>
                </a:solidFill>
                <a:latin typeface="Arial" charset="0"/>
                <a:ea typeface="ヒラギノ角ゴ ProN W3" charset="0"/>
              </a:rPr>
              <a:t>They were predicted by Einstein in 1916</a:t>
            </a:r>
          </a:p>
          <a:p>
            <a:pPr algn="l" eaLnBrk="0" hangingPunct="0">
              <a:defRPr/>
            </a:pPr>
            <a:r>
              <a:rPr lang="en-US" sz="2200" dirty="0">
                <a:solidFill>
                  <a:srgbClr val="FFFFFF"/>
                </a:solidFill>
                <a:latin typeface="Arial" charset="0"/>
                <a:ea typeface="ヒラギノ角ゴ ProN W3" charset="0"/>
              </a:rPr>
              <a:t> </a:t>
            </a:r>
          </a:p>
          <a:p>
            <a:pPr algn="l" eaLnBrk="0" hangingPunct="0">
              <a:defRPr/>
            </a:pPr>
            <a:r>
              <a:rPr lang="en-US" sz="2200" dirty="0">
                <a:solidFill>
                  <a:srgbClr val="FFFFFF"/>
                </a:solidFill>
                <a:latin typeface="Arial" charset="0"/>
                <a:ea typeface="ヒラギノ角ゴ ProN W3" charset="0"/>
              </a:rPr>
              <a:t>Moving masses jiggle space-time around them!</a:t>
            </a:r>
          </a:p>
          <a:p>
            <a:pPr algn="l" eaLnBrk="0" hangingPunct="0">
              <a:lnSpc>
                <a:spcPts val="1000"/>
              </a:lnSpc>
              <a:spcBef>
                <a:spcPct val="50000"/>
              </a:spcBef>
              <a:defRPr/>
            </a:pPr>
            <a:endParaRPr lang="en-US" sz="2000" dirty="0">
              <a:solidFill>
                <a:srgbClr val="FFFFFF"/>
              </a:solidFill>
              <a:latin typeface="Arial" charset="0"/>
              <a:ea typeface="ヒラギノ角ゴ ProN W3" charset="0"/>
            </a:endParaRPr>
          </a:p>
          <a:p>
            <a:pPr algn="l" eaLnBrk="0" hangingPunct="0">
              <a:lnSpc>
                <a:spcPts val="1000"/>
              </a:lnSpc>
              <a:spcBef>
                <a:spcPct val="50000"/>
              </a:spcBef>
              <a:defRPr/>
            </a:pPr>
            <a:r>
              <a:rPr lang="en-US" sz="2200" dirty="0">
                <a:solidFill>
                  <a:srgbClr val="FFFFFF"/>
                </a:solidFill>
                <a:latin typeface="Arial" charset="0"/>
                <a:ea typeface="ヒラギノ角ゴ ProN W3" charset="0"/>
              </a:rPr>
              <a:t>Gravitational waves move as distortions of space-time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6292B7-CE49-9045-8971-EEEF97DC0155}"/>
              </a:ext>
            </a:extLst>
          </p:cNvPr>
          <p:cNvSpPr txBox="1"/>
          <p:nvPr/>
        </p:nvSpPr>
        <p:spPr>
          <a:xfrm>
            <a:off x="11887199" y="6521984"/>
            <a:ext cx="3016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0890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  <p:bldP spid="24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7233C9C-604C-2343-82E9-86DC29EB1DAA}"/>
              </a:ext>
            </a:extLst>
          </p:cNvPr>
          <p:cNvSpPr txBox="1"/>
          <p:nvPr/>
        </p:nvSpPr>
        <p:spPr>
          <a:xfrm>
            <a:off x="1222871" y="2552454"/>
            <a:ext cx="1046189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First LIGO-Virgo Gravitational-wave Transient Catalog (GWTC-1) released in December 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10 binary black hole (BBH) mergers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1 binary neutron star (BNS) merger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14 marginal candidates   &lt; 50% chance of being astrophysical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1FFA2-EDB9-BA4F-9939-20E637862328}"/>
              </a:ext>
            </a:extLst>
          </p:cNvPr>
          <p:cNvSpPr txBox="1"/>
          <p:nvPr/>
        </p:nvSpPr>
        <p:spPr>
          <a:xfrm>
            <a:off x="3712684" y="1377109"/>
            <a:ext cx="4717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Abbott et al.</a:t>
            </a:r>
          </a:p>
          <a:p>
            <a:r>
              <a:rPr lang="en-US" dirty="0">
                <a:solidFill>
                  <a:schemeClr val="bg1"/>
                </a:solidFill>
              </a:rPr>
              <a:t>GWTC-1: A Gravitational-Wave Transient Catalog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52CB39-4CB6-4746-BBAF-82CA0DD9F9B8}"/>
              </a:ext>
            </a:extLst>
          </p:cNvPr>
          <p:cNvSpPr txBox="1"/>
          <p:nvPr/>
        </p:nvSpPr>
        <p:spPr>
          <a:xfrm>
            <a:off x="5093314" y="165251"/>
            <a:ext cx="1893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GWTC-1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3E571A-E3D7-D64E-9EEF-9B017FEA58C3}"/>
              </a:ext>
            </a:extLst>
          </p:cNvPr>
          <p:cNvSpPr txBox="1"/>
          <p:nvPr/>
        </p:nvSpPr>
        <p:spPr>
          <a:xfrm>
            <a:off x="11764330" y="648556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4007926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253318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814187"/>
            <a:ext cx="3589394" cy="87826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E4318DA-2528-384F-9BF3-882EDCEC29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318848"/>
              </p:ext>
            </p:extLst>
          </p:nvPr>
        </p:nvGraphicFramePr>
        <p:xfrm>
          <a:off x="1124174" y="628226"/>
          <a:ext cx="9950824" cy="5091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3853">
                  <a:extLst>
                    <a:ext uri="{9D8B030D-6E8A-4147-A177-3AD203B41FA5}">
                      <a16:colId xmlns:a16="http://schemas.microsoft.com/office/drawing/2014/main" val="3861061081"/>
                    </a:ext>
                  </a:extLst>
                </a:gridCol>
                <a:gridCol w="1243853">
                  <a:extLst>
                    <a:ext uri="{9D8B030D-6E8A-4147-A177-3AD203B41FA5}">
                      <a16:colId xmlns:a16="http://schemas.microsoft.com/office/drawing/2014/main" val="3921268598"/>
                    </a:ext>
                  </a:extLst>
                </a:gridCol>
                <a:gridCol w="1243853">
                  <a:extLst>
                    <a:ext uri="{9D8B030D-6E8A-4147-A177-3AD203B41FA5}">
                      <a16:colId xmlns:a16="http://schemas.microsoft.com/office/drawing/2014/main" val="3633931537"/>
                    </a:ext>
                  </a:extLst>
                </a:gridCol>
                <a:gridCol w="1243853">
                  <a:extLst>
                    <a:ext uri="{9D8B030D-6E8A-4147-A177-3AD203B41FA5}">
                      <a16:colId xmlns:a16="http://schemas.microsoft.com/office/drawing/2014/main" val="2381906803"/>
                    </a:ext>
                  </a:extLst>
                </a:gridCol>
                <a:gridCol w="1243853">
                  <a:extLst>
                    <a:ext uri="{9D8B030D-6E8A-4147-A177-3AD203B41FA5}">
                      <a16:colId xmlns:a16="http://schemas.microsoft.com/office/drawing/2014/main" val="3960700179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1935220254"/>
                    </a:ext>
                  </a:extLst>
                </a:gridCol>
                <a:gridCol w="1047526">
                  <a:extLst>
                    <a:ext uri="{9D8B030D-6E8A-4147-A177-3AD203B41FA5}">
                      <a16:colId xmlns:a16="http://schemas.microsoft.com/office/drawing/2014/main" val="3859079611"/>
                    </a:ext>
                  </a:extLst>
                </a:gridCol>
                <a:gridCol w="1243853">
                  <a:extLst>
                    <a:ext uri="{9D8B030D-6E8A-4147-A177-3AD203B41FA5}">
                      <a16:colId xmlns:a16="http://schemas.microsoft.com/office/drawing/2014/main" val="1148269612"/>
                    </a:ext>
                  </a:extLst>
                </a:gridCol>
              </a:tblGrid>
              <a:tr h="4242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/>
                        <a:t>m</a:t>
                      </a:r>
                      <a:r>
                        <a:rPr lang="en-US" baseline="-25000" dirty="0"/>
                        <a:t>1</a:t>
                      </a:r>
                      <a:r>
                        <a:rPr lang="en-US" baseline="0" dirty="0"/>
                        <a:t>/M</a:t>
                      </a:r>
                      <a:r>
                        <a:rPr lang="en-US" baseline="-25000" dirty="0"/>
                        <a:t>☉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m</a:t>
                      </a:r>
                      <a:r>
                        <a:rPr lang="en-US" baseline="-25000" dirty="0"/>
                        <a:t>2</a:t>
                      </a:r>
                      <a:r>
                        <a:rPr lang="en-US" baseline="0" dirty="0"/>
                        <a:t>/M</a:t>
                      </a:r>
                      <a:r>
                        <a:rPr lang="en-US" baseline="-25000" dirty="0"/>
                        <a:t>☉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kern="1200" dirty="0">
                          <a:effectLst/>
                        </a:rPr>
                        <a:t>χ</a:t>
                      </a:r>
                      <a:r>
                        <a:rPr lang="en-AU" sz="1800" kern="1200" baseline="-25000" dirty="0">
                          <a:effectLst/>
                        </a:rPr>
                        <a:t>eff</a:t>
                      </a:r>
                      <a:r>
                        <a:rPr lang="en-AU" sz="1800" kern="1200" dirty="0">
                          <a:effectLst/>
                        </a:rPr>
                        <a:t>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/>
                        <a:t>M</a:t>
                      </a:r>
                      <a:r>
                        <a:rPr lang="en-US" baseline="-25000" dirty="0" err="1"/>
                        <a:t>f</a:t>
                      </a:r>
                      <a:r>
                        <a:rPr lang="en-US" baseline="0" dirty="0"/>
                        <a:t>/M</a:t>
                      </a:r>
                      <a:r>
                        <a:rPr lang="en-US" baseline="-25000" dirty="0"/>
                        <a:t>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 err="1">
                          <a:effectLst/>
                        </a:rPr>
                        <a:t>E</a:t>
                      </a:r>
                      <a:r>
                        <a:rPr lang="en-AU" sz="1800" kern="1200" baseline="-25000" dirty="0" err="1">
                          <a:effectLst/>
                        </a:rPr>
                        <a:t>rad</a:t>
                      </a:r>
                      <a:r>
                        <a:rPr lang="en-AU" sz="1800" kern="1200" dirty="0">
                          <a:effectLst/>
                        </a:rPr>
                        <a:t> /(M</a:t>
                      </a:r>
                      <a:r>
                        <a:rPr lang="en-US" baseline="-25000" dirty="0"/>
                        <a:t>☉</a:t>
                      </a:r>
                      <a:r>
                        <a:rPr lang="en-US" baseline="0" dirty="0"/>
                        <a:t>c</a:t>
                      </a:r>
                      <a:r>
                        <a:rPr lang="en-US" baseline="30000" dirty="0"/>
                        <a:t>2</a:t>
                      </a:r>
                      <a:r>
                        <a:rPr lang="en-AU" sz="1800" kern="1200" dirty="0">
                          <a:effectLst/>
                        </a:rPr>
                        <a:t>)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 err="1">
                          <a:effectLst/>
                        </a:rPr>
                        <a:t>d</a:t>
                      </a:r>
                      <a:r>
                        <a:rPr lang="en-AU" sz="1800" kern="1200" baseline="-25000" dirty="0" err="1">
                          <a:effectLst/>
                        </a:rPr>
                        <a:t>L</a:t>
                      </a:r>
                      <a:r>
                        <a:rPr lang="en-AU" sz="1800" kern="1200" dirty="0">
                          <a:effectLst/>
                        </a:rPr>
                        <a:t> /</a:t>
                      </a:r>
                      <a:r>
                        <a:rPr lang="en-AU" sz="1800" kern="1200" dirty="0" err="1">
                          <a:effectLst/>
                        </a:rPr>
                        <a:t>Mpc</a:t>
                      </a:r>
                      <a:r>
                        <a:rPr lang="en-AU" sz="1800" kern="1200" dirty="0">
                          <a:effectLst/>
                        </a:rPr>
                        <a:t>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kern="1200" dirty="0">
                          <a:effectLst/>
                        </a:rPr>
                        <a:t>∆Ω/</a:t>
                      </a:r>
                      <a:r>
                        <a:rPr lang="en-AU" sz="1800" kern="1200" dirty="0">
                          <a:effectLst/>
                        </a:rPr>
                        <a:t>deg</a:t>
                      </a:r>
                      <a:r>
                        <a:rPr lang="en-AU" sz="1800" kern="1200" baseline="30000" dirty="0">
                          <a:effectLst/>
                        </a:rPr>
                        <a:t>2</a:t>
                      </a:r>
                      <a:r>
                        <a:rPr lang="en-AU" sz="1800" kern="1200" dirty="0">
                          <a:effectLst/>
                        </a:rPr>
                        <a:t> 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03031"/>
                  </a:ext>
                </a:extLst>
              </a:tr>
              <a:tr h="424291">
                <a:tc>
                  <a:txBody>
                    <a:bodyPr/>
                    <a:lstStyle/>
                    <a:p>
                      <a:r>
                        <a:rPr lang="en-US" dirty="0"/>
                        <a:t>GW150914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35.6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30.6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 -0.01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63.1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3.1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430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179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956805"/>
                  </a:ext>
                </a:extLst>
              </a:tr>
              <a:tr h="4242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GW151012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23.3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13.6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0.04 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effectLst/>
                        </a:rPr>
                        <a:t>35.7</a:t>
                      </a:r>
                      <a:endParaRPr lang="en-US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1.5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1060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1555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037871"/>
                  </a:ext>
                </a:extLst>
              </a:tr>
              <a:tr h="4242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GW151226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13.7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7.7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0.18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20.5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1.0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440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1033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468298"/>
                  </a:ext>
                </a:extLst>
              </a:tr>
              <a:tr h="4242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GW170104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31.0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20.1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−0.04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49.1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2.2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960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924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13189"/>
                  </a:ext>
                </a:extLst>
              </a:tr>
              <a:tr h="4242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GW170608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10.9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7.6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0.03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17.8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0.9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320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396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136489"/>
                  </a:ext>
                </a:extLst>
              </a:tr>
              <a:tr h="4242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</a:rPr>
                        <a:t>GW170729 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</a:rPr>
                        <a:t>50.6 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</a:rPr>
                        <a:t>34.3 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</a:rPr>
                        <a:t>0.36 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</a:rPr>
                        <a:t>80.3 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</a:rPr>
                        <a:t>4.8 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</a:rPr>
                        <a:t>2750 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solidFill>
                            <a:schemeClr val="tx1"/>
                          </a:solidFill>
                          <a:effectLst/>
                        </a:rPr>
                        <a:t>1033 </a:t>
                      </a:r>
                      <a:endParaRPr lang="en-A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590109"/>
                  </a:ext>
                </a:extLst>
              </a:tr>
              <a:tr h="4242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GW170809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35.2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23.8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0.07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56.4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2.7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990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340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326446"/>
                  </a:ext>
                </a:extLst>
              </a:tr>
              <a:tr h="4242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GW170814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30.7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25.3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0.07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53.4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2.7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580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87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721141"/>
                  </a:ext>
                </a:extLst>
              </a:tr>
              <a:tr h="4242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GW170817 </a:t>
                      </a:r>
                      <a:endParaRPr lang="en-AU" dirty="0"/>
                    </a:p>
                  </a:txBody>
                  <a:tcPr>
                    <a:solidFill>
                      <a:srgbClr val="FFA0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1.46 </a:t>
                      </a:r>
                      <a:endParaRPr lang="en-AU" dirty="0"/>
                    </a:p>
                  </a:txBody>
                  <a:tcPr>
                    <a:solidFill>
                      <a:srgbClr val="FFA0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1.27 </a:t>
                      </a:r>
                      <a:endParaRPr lang="en-AU" dirty="0"/>
                    </a:p>
                  </a:txBody>
                  <a:tcPr>
                    <a:solidFill>
                      <a:srgbClr val="FFA0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0.00 </a:t>
                      </a:r>
                      <a:endParaRPr lang="en-AU" dirty="0"/>
                    </a:p>
                  </a:txBody>
                  <a:tcPr>
                    <a:solidFill>
                      <a:srgbClr val="FFA0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≤ 2.8 </a:t>
                      </a:r>
                      <a:endParaRPr lang="en-AU" dirty="0"/>
                    </a:p>
                  </a:txBody>
                  <a:tcPr>
                    <a:solidFill>
                      <a:srgbClr val="FFA0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≥ 0.04 </a:t>
                      </a:r>
                      <a:endParaRPr lang="en-AU" dirty="0"/>
                    </a:p>
                  </a:txBody>
                  <a:tcPr>
                    <a:solidFill>
                      <a:srgbClr val="FFA0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40 </a:t>
                      </a:r>
                      <a:endParaRPr lang="en-AU" dirty="0"/>
                    </a:p>
                  </a:txBody>
                  <a:tcPr>
                    <a:solidFill>
                      <a:srgbClr val="FFA0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16 </a:t>
                      </a:r>
                      <a:endParaRPr lang="en-AU" dirty="0"/>
                    </a:p>
                  </a:txBody>
                  <a:tcPr>
                    <a:solidFill>
                      <a:srgbClr val="FFA0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937871"/>
                  </a:ext>
                </a:extLst>
              </a:tr>
              <a:tr h="4242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GW170818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35.5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26.8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800" kern="1200" dirty="0">
                          <a:effectLst/>
                        </a:rPr>
                        <a:t>−</a:t>
                      </a:r>
                      <a:r>
                        <a:rPr lang="en-US" dirty="0"/>
                        <a:t>0.09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59.8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2.7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1020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39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977856"/>
                  </a:ext>
                </a:extLst>
              </a:tr>
              <a:tr h="4242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GW170823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39.6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29.4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0.08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65.6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3.3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1850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kern="1200" dirty="0">
                          <a:effectLst/>
                        </a:rPr>
                        <a:t>1651 </a:t>
                      </a:r>
                      <a:endParaRPr lang="en-A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29969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A74F957-6A39-7647-9B28-10C491B58B4C}"/>
              </a:ext>
            </a:extLst>
          </p:cNvPr>
          <p:cNvSpPr txBox="1"/>
          <p:nvPr/>
        </p:nvSpPr>
        <p:spPr>
          <a:xfrm>
            <a:off x="3796977" y="110976"/>
            <a:ext cx="465165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/>
              <a:t>CATALOGUE OF EVENTS FOR O1 AND O2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B87D8B-FD78-2B48-8E8B-6EF6642D8FEA}"/>
              </a:ext>
            </a:extLst>
          </p:cNvPr>
          <p:cNvSpPr txBox="1"/>
          <p:nvPr/>
        </p:nvSpPr>
        <p:spPr>
          <a:xfrm>
            <a:off x="11802425" y="65167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075207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01D8F9F-2282-E04E-BAF8-DB35922AE1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014" y="-76306"/>
            <a:ext cx="12296046" cy="7012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B9235C-3B17-D147-852C-62CE4126DABC}"/>
              </a:ext>
            </a:extLst>
          </p:cNvPr>
          <p:cNvSpPr txBox="1"/>
          <p:nvPr/>
        </p:nvSpPr>
        <p:spPr>
          <a:xfrm>
            <a:off x="11786838" y="65234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2963503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A2DD84-738A-714F-ABB9-F0F01D60E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716" y="-85622"/>
            <a:ext cx="11129490" cy="699442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223EFF-712A-1A4D-8FCB-D86915B8BAA2}"/>
              </a:ext>
            </a:extLst>
          </p:cNvPr>
          <p:cNvSpPr txBox="1"/>
          <p:nvPr/>
        </p:nvSpPr>
        <p:spPr>
          <a:xfrm rot="16200000">
            <a:off x="-2641600" y="3136900"/>
            <a:ext cx="6345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D30B"/>
                </a:solidFill>
              </a:rPr>
              <a:t>MASSES IN THE STELLAR GRAVEYARD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BE9AFF-47B1-6144-ADC2-D9C4F8FAAED6}"/>
              </a:ext>
            </a:extLst>
          </p:cNvPr>
          <p:cNvSpPr txBox="1"/>
          <p:nvPr/>
        </p:nvSpPr>
        <p:spPr>
          <a:xfrm>
            <a:off x="11785600" y="6502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0054184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253318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814187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D955DE-95A9-4F49-83F4-911E65D25467}"/>
              </a:ext>
            </a:extLst>
          </p:cNvPr>
          <p:cNvSpPr txBox="1"/>
          <p:nvPr/>
        </p:nvSpPr>
        <p:spPr>
          <a:xfrm>
            <a:off x="4222361" y="218169"/>
            <a:ext cx="37381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Inferred merger rates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8BE04A-1B47-8A42-BEA9-0681CBFC851F}"/>
              </a:ext>
            </a:extLst>
          </p:cNvPr>
          <p:cNvSpPr txBox="1"/>
          <p:nvPr/>
        </p:nvSpPr>
        <p:spPr>
          <a:xfrm>
            <a:off x="509286" y="1424587"/>
            <a:ext cx="106433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/>
              <a:t>The data for O1 and O2 include approximately one gravitational wave detection per </a:t>
            </a:r>
          </a:p>
          <a:p>
            <a:r>
              <a:rPr lang="en-AU" sz="2400" dirty="0"/>
              <a:t>15 days of data searched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969FDA-53BF-1D4F-B7E8-63999265B9ED}"/>
              </a:ext>
            </a:extLst>
          </p:cNvPr>
          <p:cNvSpPr txBox="1"/>
          <p:nvPr/>
        </p:nvSpPr>
        <p:spPr>
          <a:xfrm>
            <a:off x="520858" y="2570790"/>
            <a:ext cx="698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/>
              <a:t>Inferred merger rates at the 90% confidence intervals: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1C3211-C97D-A741-8B85-206565B9328C}"/>
              </a:ext>
            </a:extLst>
          </p:cNvPr>
          <p:cNvSpPr txBox="1"/>
          <p:nvPr/>
        </p:nvSpPr>
        <p:spPr>
          <a:xfrm>
            <a:off x="520857" y="3265569"/>
            <a:ext cx="5070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/>
              <a:t>9.7−101 Gpc</a:t>
            </a:r>
            <a:r>
              <a:rPr lang="en-AU" sz="2400" baseline="30000" dirty="0"/>
              <a:t>-3 </a:t>
            </a:r>
            <a:r>
              <a:rPr lang="en-AU" sz="2400" dirty="0"/>
              <a:t>y</a:t>
            </a:r>
            <a:r>
              <a:rPr lang="en-AU" sz="2400" baseline="30000" dirty="0"/>
              <a:t>-1</a:t>
            </a:r>
            <a:r>
              <a:rPr lang="en-AU" sz="2400" dirty="0"/>
              <a:t> for binary black holes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800D70-801B-8F42-985A-A63E6D542C08}"/>
              </a:ext>
            </a:extLst>
          </p:cNvPr>
          <p:cNvSpPr txBox="1"/>
          <p:nvPr/>
        </p:nvSpPr>
        <p:spPr>
          <a:xfrm>
            <a:off x="497710" y="3960345"/>
            <a:ext cx="5578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/>
              <a:t>110−3840 Gpc</a:t>
            </a:r>
            <a:r>
              <a:rPr lang="en-AU" sz="2400" baseline="30000" dirty="0"/>
              <a:t>-3 </a:t>
            </a:r>
            <a:r>
              <a:rPr lang="en-AU" sz="2400" dirty="0"/>
              <a:t>y</a:t>
            </a:r>
            <a:r>
              <a:rPr lang="en-AU" sz="2400" baseline="30000" dirty="0"/>
              <a:t>-1</a:t>
            </a:r>
            <a:r>
              <a:rPr lang="en-AU" sz="2400" dirty="0"/>
              <a:t> for binary neutron stars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89C552-C349-1844-B9D3-51A476FD348A}"/>
              </a:ext>
            </a:extLst>
          </p:cNvPr>
          <p:cNvSpPr txBox="1"/>
          <p:nvPr/>
        </p:nvSpPr>
        <p:spPr>
          <a:xfrm>
            <a:off x="520858" y="4655133"/>
            <a:ext cx="9110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/>
              <a:t>a neutron star – black hole merger rate 90% upper limit of 610 Gpc</a:t>
            </a:r>
            <a:r>
              <a:rPr lang="en-AU" sz="2400" baseline="30000" dirty="0"/>
              <a:t>-3</a:t>
            </a:r>
            <a:r>
              <a:rPr lang="en-AU" sz="2400" dirty="0"/>
              <a:t> y</a:t>
            </a:r>
            <a:r>
              <a:rPr lang="en-AU" sz="2400" baseline="30000" dirty="0"/>
              <a:t>-1</a:t>
            </a:r>
            <a:r>
              <a:rPr lang="en-AU" sz="2400" dirty="0"/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525AEB-5BE1-8C4D-BE4D-53DD208F8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CF9352E-B01C-0741-A802-4418C9DD2FBF}"/>
              </a:ext>
            </a:extLst>
          </p:cNvPr>
          <p:cNvSpPr txBox="1"/>
          <p:nvPr/>
        </p:nvSpPr>
        <p:spPr>
          <a:xfrm>
            <a:off x="11775689" y="650116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752381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FE828B-DDE6-334A-A47F-DFBDBBA56F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2723" y="216054"/>
            <a:ext cx="8699500" cy="65151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726734-A03A-CF49-A71B-31A64ED6A848}"/>
              </a:ext>
            </a:extLst>
          </p:cNvPr>
          <p:cNvSpPr txBox="1"/>
          <p:nvPr/>
        </p:nvSpPr>
        <p:spPr>
          <a:xfrm>
            <a:off x="11774723" y="650116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7783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EBF441-779F-2D47-99BC-34DFD2F8DB30}"/>
              </a:ext>
            </a:extLst>
          </p:cNvPr>
          <p:cNvSpPr txBox="1"/>
          <p:nvPr/>
        </p:nvSpPr>
        <p:spPr>
          <a:xfrm>
            <a:off x="3601156" y="26077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18F426-D229-A74D-9734-8DACF9CD61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4582" y="666059"/>
            <a:ext cx="8590844" cy="53253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9604FA-91E6-4444-A929-DD2F9CDB25E0}"/>
              </a:ext>
            </a:extLst>
          </p:cNvPr>
          <p:cNvSpPr txBox="1"/>
          <p:nvPr/>
        </p:nvSpPr>
        <p:spPr>
          <a:xfrm>
            <a:off x="4032250" y="185232"/>
            <a:ext cx="4175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O3 Alerts &amp; Retractions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4E5E2B-6EEA-2A49-88CC-85E33E602A37}"/>
              </a:ext>
            </a:extLst>
          </p:cNvPr>
          <p:cNvSpPr txBox="1"/>
          <p:nvPr/>
        </p:nvSpPr>
        <p:spPr>
          <a:xfrm>
            <a:off x="11772900" y="650446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9501052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8C1443-AA6D-D149-A262-0CED84C48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20" y="1074419"/>
            <a:ext cx="5852160" cy="53094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0F2EBB-4B74-DC49-8B5F-2E9889911267}"/>
              </a:ext>
            </a:extLst>
          </p:cNvPr>
          <p:cNvSpPr txBox="1"/>
          <p:nvPr/>
        </p:nvSpPr>
        <p:spPr>
          <a:xfrm>
            <a:off x="137160" y="697230"/>
            <a:ext cx="440825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Sum of probabilities in each category</a:t>
            </a:r>
          </a:p>
          <a:p>
            <a:r>
              <a:rPr lang="en-US" sz="2200" dirty="0"/>
              <a:t>~22.5 BBH</a:t>
            </a:r>
          </a:p>
          <a:p>
            <a:r>
              <a:rPr lang="en-US" sz="2200" dirty="0"/>
              <a:t>~3.5 NSBH</a:t>
            </a:r>
          </a:p>
          <a:p>
            <a:r>
              <a:rPr lang="en-US" sz="2200" dirty="0"/>
              <a:t>~3 BNS</a:t>
            </a:r>
          </a:p>
          <a:p>
            <a:r>
              <a:rPr lang="en-US" sz="2200" dirty="0"/>
              <a:t>~2.25 Gap</a:t>
            </a:r>
          </a:p>
          <a:p>
            <a:r>
              <a:rPr lang="en-US" sz="2200" dirty="0"/>
              <a:t>~3.75 Terr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BAE823-9473-4A48-A482-C5EC3A808656}"/>
              </a:ext>
            </a:extLst>
          </p:cNvPr>
          <p:cNvSpPr txBox="1"/>
          <p:nvPr/>
        </p:nvSpPr>
        <p:spPr>
          <a:xfrm>
            <a:off x="3749040" y="6309360"/>
            <a:ext cx="5262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No multi-messenger counterparts so far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D14522-32E7-0848-AC69-C5F41734E0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750" y="3554730"/>
            <a:ext cx="2176272" cy="17487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3C4F94-A5B2-7641-99FF-2CA7A18E4766}"/>
              </a:ext>
            </a:extLst>
          </p:cNvPr>
          <p:cNvSpPr txBox="1"/>
          <p:nvPr/>
        </p:nvSpPr>
        <p:spPr>
          <a:xfrm>
            <a:off x="1303020" y="5303520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S190425z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E16FA4-003F-3D45-AA32-B6CD13EC54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2430" y="1371600"/>
            <a:ext cx="2361184" cy="18973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DAE34DF-C163-3548-A2D6-C5401F81D0D1}"/>
              </a:ext>
            </a:extLst>
          </p:cNvPr>
          <p:cNvSpPr txBox="1"/>
          <p:nvPr/>
        </p:nvSpPr>
        <p:spPr>
          <a:xfrm>
            <a:off x="10344150" y="3246120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S190707q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91FE057-FF98-2E47-9B2E-276527AF5B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2430" y="3966209"/>
            <a:ext cx="2382520" cy="191452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D6AC13B-0360-4C46-AF78-932164A1BF9F}"/>
              </a:ext>
            </a:extLst>
          </p:cNvPr>
          <p:cNvSpPr txBox="1"/>
          <p:nvPr/>
        </p:nvSpPr>
        <p:spPr>
          <a:xfrm>
            <a:off x="10378440" y="5817870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S190814bv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8F585D-AE37-A844-A1C4-0752E09AB536}"/>
              </a:ext>
            </a:extLst>
          </p:cNvPr>
          <p:cNvSpPr txBox="1"/>
          <p:nvPr/>
        </p:nvSpPr>
        <p:spPr>
          <a:xfrm>
            <a:off x="4606290" y="251460"/>
            <a:ext cx="335553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dirty="0">
                <a:solidFill>
                  <a:schemeClr val="accent2">
                    <a:lumMod val="75000"/>
                  </a:schemeClr>
                </a:solidFill>
              </a:rPr>
              <a:t>Observing run O3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7A507E-9BE5-B84D-89ED-A6EA43B0572E}"/>
              </a:ext>
            </a:extLst>
          </p:cNvPr>
          <p:cNvSpPr txBox="1"/>
          <p:nvPr/>
        </p:nvSpPr>
        <p:spPr>
          <a:xfrm>
            <a:off x="11784330" y="65151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0372785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4FB868-9024-2C45-B2F3-97230E487D08}"/>
              </a:ext>
            </a:extLst>
          </p:cNvPr>
          <p:cNvSpPr txBox="1"/>
          <p:nvPr/>
        </p:nvSpPr>
        <p:spPr>
          <a:xfrm>
            <a:off x="4446270" y="205740"/>
            <a:ext cx="3232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PHYSICS QUESTIONS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831731-F176-6C4F-9AA6-4DF09F6FBBED}"/>
              </a:ext>
            </a:extLst>
          </p:cNvPr>
          <p:cNvSpPr txBox="1"/>
          <p:nvPr/>
        </p:nvSpPr>
        <p:spPr>
          <a:xfrm>
            <a:off x="1005840" y="971550"/>
            <a:ext cx="10164834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Determine the speed of gravitational waves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Probe alternative theories of gravity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Test the Post-Newtonian approximation during </a:t>
            </a:r>
            <a:r>
              <a:rPr lang="en-US" sz="2400" dirty="0" err="1"/>
              <a:t>inspiral</a:t>
            </a:r>
            <a:endParaRPr lang="en-US" sz="24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Use neutron star collisions to determine the rate of expansion of the Universe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Continue to refine compact binary coalescence rates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Theories of formation and evolution of compact binary systems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Probe the neutron star equation of state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Investigate the black hole mass gap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What is the most massive neutron star?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What is the least massive black hole?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406B31-985D-FB42-9C9A-EBC27625A335}"/>
              </a:ext>
            </a:extLst>
          </p:cNvPr>
          <p:cNvSpPr txBox="1"/>
          <p:nvPr/>
        </p:nvSpPr>
        <p:spPr>
          <a:xfrm>
            <a:off x="11772900" y="65036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3088975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C071AA-AE3D-2F46-9AF1-B053EABDB89D}"/>
              </a:ext>
            </a:extLst>
          </p:cNvPr>
          <p:cNvSpPr txBox="1"/>
          <p:nvPr/>
        </p:nvSpPr>
        <p:spPr>
          <a:xfrm>
            <a:off x="788670" y="1261080"/>
            <a:ext cx="107660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To test relativistic gravity and to develop gravitational wave detection as an astronomical probe</a:t>
            </a:r>
          </a:p>
          <a:p>
            <a:endParaRPr lang="en-US" sz="2400" dirty="0"/>
          </a:p>
          <a:p>
            <a:pPr>
              <a:spcAft>
                <a:spcPts val="600"/>
              </a:spcAft>
            </a:pP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</a:rPr>
              <a:t>Anticipated gravitational-wave signals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Transient signals: compact binary coalescence, supernovae, cosmic string kinks, black hole ringdown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Continuous signals: spinning neutron stars in isolation &amp; in binaries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Stochastic signals from cosmological sources</a:t>
            </a:r>
          </a:p>
          <a:p>
            <a:r>
              <a:rPr lang="en-US" sz="2400" dirty="0"/>
              <a:t>Serendipitous signals: unanticipated sources in all these categories</a:t>
            </a:r>
          </a:p>
          <a:p>
            <a:endParaRPr lang="en-US" sz="2400" dirty="0"/>
          </a:p>
          <a:p>
            <a:r>
              <a:rPr lang="en-US" sz="2400" dirty="0"/>
              <a:t>Gravitational waves carry information about the structure and dynamics of the sources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68C476-EE6E-5344-BE0A-5EF11C1BF2C6}"/>
              </a:ext>
            </a:extLst>
          </p:cNvPr>
          <p:cNvSpPr txBox="1"/>
          <p:nvPr/>
        </p:nvSpPr>
        <p:spPr>
          <a:xfrm>
            <a:off x="2777490" y="191919"/>
            <a:ext cx="7411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</a:rPr>
              <a:t>Objectives for ground-based observatories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C4D425-A659-6F4E-ABBC-CE55E185B89D}"/>
              </a:ext>
            </a:extLst>
          </p:cNvPr>
          <p:cNvSpPr txBox="1"/>
          <p:nvPr/>
        </p:nvSpPr>
        <p:spPr>
          <a:xfrm>
            <a:off x="11777682" y="65002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699783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7FE319-210C-284D-BA5E-4BCD556D40D7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252" y="1114216"/>
            <a:ext cx="4594027" cy="4571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995B49-E246-1B4E-9223-C0365A054F25}"/>
              </a:ext>
            </a:extLst>
          </p:cNvPr>
          <p:cNvSpPr txBox="1"/>
          <p:nvPr/>
        </p:nvSpPr>
        <p:spPr>
          <a:xfrm>
            <a:off x="3423920" y="264160"/>
            <a:ext cx="5329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The passage of a gravitational wave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24418C-5481-EA40-9805-4CC75B1B1154}"/>
              </a:ext>
            </a:extLst>
          </p:cNvPr>
          <p:cNvSpPr/>
          <p:nvPr/>
        </p:nvSpPr>
        <p:spPr>
          <a:xfrm>
            <a:off x="11929397" y="653617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835020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73EA3-ECFE-B74C-B01D-FEF266F87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52" y="735929"/>
            <a:ext cx="11847728" cy="66643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941AE9-CEB8-B14C-AA85-073B4C872DFB}"/>
              </a:ext>
            </a:extLst>
          </p:cNvPr>
          <p:cNvSpPr txBox="1"/>
          <p:nvPr/>
        </p:nvSpPr>
        <p:spPr>
          <a:xfrm>
            <a:off x="510352" y="106321"/>
            <a:ext cx="11284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International Gravitational-Wave Observatory Network (I-G-W-N)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926CC4-C732-E047-B9A9-4395F1F730EA}"/>
              </a:ext>
            </a:extLst>
          </p:cNvPr>
          <p:cNvSpPr txBox="1"/>
          <p:nvPr/>
        </p:nvSpPr>
        <p:spPr>
          <a:xfrm>
            <a:off x="11759602" y="650712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1870985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CE4F5F8-806A-E849-839B-6ED58C94D6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7203" y="0"/>
            <a:ext cx="687759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D8BDA8-4117-7540-8759-1C6587B7D34C}"/>
              </a:ext>
            </a:extLst>
          </p:cNvPr>
          <p:cNvSpPr txBox="1"/>
          <p:nvPr/>
        </p:nvSpPr>
        <p:spPr>
          <a:xfrm>
            <a:off x="9384030" y="1497330"/>
            <a:ext cx="2561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B0F0"/>
                </a:solidFill>
              </a:rPr>
              <a:t>THE FUTURE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281F24-5D11-0540-BA14-33B06B3F4F51}"/>
              </a:ext>
            </a:extLst>
          </p:cNvPr>
          <p:cNvSpPr txBox="1"/>
          <p:nvPr/>
        </p:nvSpPr>
        <p:spPr>
          <a:xfrm>
            <a:off x="11791502" y="648585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563692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36510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115" y="67768"/>
            <a:ext cx="1125269" cy="80985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CFFBBEC-9F58-2348-A761-687021BB22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4698" y="904762"/>
            <a:ext cx="9501802" cy="68194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111FB9-819F-9D43-A18A-32A3FDF3C997}"/>
              </a:ext>
            </a:extLst>
          </p:cNvPr>
          <p:cNvSpPr txBox="1"/>
          <p:nvPr/>
        </p:nvSpPr>
        <p:spPr>
          <a:xfrm>
            <a:off x="165254" y="6360667"/>
            <a:ext cx="10994833" cy="5967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6E9963-7895-9547-8AA6-486BDF6A8C9C}"/>
              </a:ext>
            </a:extLst>
          </p:cNvPr>
          <p:cNvSpPr txBox="1"/>
          <p:nvPr/>
        </p:nvSpPr>
        <p:spPr>
          <a:xfrm>
            <a:off x="3492353" y="209319"/>
            <a:ext cx="54763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</a:rPr>
              <a:t>Gravitational wave interferometry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60EEC0-E39E-0241-B7E3-CCFE89F1D904}"/>
              </a:ext>
            </a:extLst>
          </p:cNvPr>
          <p:cNvSpPr txBox="1"/>
          <p:nvPr/>
        </p:nvSpPr>
        <p:spPr>
          <a:xfrm>
            <a:off x="11931266" y="65330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72D09D6-F06A-DA46-A1A6-A088F1D2F7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4064" y="6401311"/>
            <a:ext cx="5987740" cy="37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312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A57F51-FC8F-CE41-95C5-27062B2600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5147" y="1445227"/>
            <a:ext cx="5380872" cy="30267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6B1F49-F4C0-9E46-854E-5D4C58ED32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274" y="990257"/>
            <a:ext cx="5380872" cy="36159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8166E3-0812-4143-963A-2D2903D1BF2A}"/>
              </a:ext>
            </a:extLst>
          </p:cNvPr>
          <p:cNvSpPr txBox="1"/>
          <p:nvPr/>
        </p:nvSpPr>
        <p:spPr>
          <a:xfrm>
            <a:off x="6766504" y="1062882"/>
            <a:ext cx="4698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LIGO Hanford, Washington State – LH1 4km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BC7C6C-CCC7-1940-9931-EAAFE4A8EACC}"/>
              </a:ext>
            </a:extLst>
          </p:cNvPr>
          <p:cNvSpPr txBox="1"/>
          <p:nvPr/>
        </p:nvSpPr>
        <p:spPr>
          <a:xfrm>
            <a:off x="1166007" y="4591442"/>
            <a:ext cx="3991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LIGO Livingston, Louisiana – LL1 4km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40582B-367C-F44A-8714-B3C7E7234460}"/>
              </a:ext>
            </a:extLst>
          </p:cNvPr>
          <p:cNvSpPr txBox="1"/>
          <p:nvPr/>
        </p:nvSpPr>
        <p:spPr>
          <a:xfrm>
            <a:off x="555180" y="5167782"/>
            <a:ext cx="50615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O1</a:t>
            </a:r>
            <a:r>
              <a:rPr lang="en-US" sz="2000" dirty="0"/>
              <a:t>    12 September 2015  </a:t>
            </a:r>
            <a:r>
              <a:rPr lang="en-GB" sz="2000" dirty="0">
                <a:sym typeface="Symbol" pitchFamily="2" charset="2"/>
              </a:rPr>
              <a:t> </a:t>
            </a:r>
            <a:r>
              <a:rPr lang="en-GB" sz="2000" b="1" dirty="0">
                <a:solidFill>
                  <a:srgbClr val="002060"/>
                </a:solidFill>
                <a:sym typeface="Symbol" pitchFamily="2" charset="2"/>
              </a:rPr>
              <a:t></a:t>
            </a:r>
            <a:r>
              <a:rPr lang="en-AU" sz="2000" dirty="0">
                <a:sym typeface="Symbol" pitchFamily="2" charset="2"/>
              </a:rPr>
              <a:t>   </a:t>
            </a:r>
            <a:r>
              <a:rPr lang="en-US" sz="2000" dirty="0"/>
              <a:t>19 January 2016</a:t>
            </a:r>
          </a:p>
          <a:p>
            <a:endParaRPr lang="en-US" sz="2000" dirty="0"/>
          </a:p>
          <a:p>
            <a:r>
              <a:rPr lang="en-US" sz="2000" b="1" dirty="0"/>
              <a:t>O2</a:t>
            </a:r>
            <a:r>
              <a:rPr lang="en-US" sz="2000" dirty="0"/>
              <a:t>    30 November 2016   </a:t>
            </a:r>
            <a:r>
              <a:rPr lang="en-GB" sz="2000" b="1" dirty="0">
                <a:solidFill>
                  <a:srgbClr val="002060"/>
                </a:solidFill>
                <a:sym typeface="Symbol" pitchFamily="2" charset="2"/>
              </a:rPr>
              <a:t></a:t>
            </a:r>
            <a:r>
              <a:rPr lang="en-US" sz="2000" dirty="0"/>
              <a:t>   25 August 2017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E7D023-ED4B-A54C-9B41-156E0271E4C6}"/>
              </a:ext>
            </a:extLst>
          </p:cNvPr>
          <p:cNvSpPr txBox="1"/>
          <p:nvPr/>
        </p:nvSpPr>
        <p:spPr>
          <a:xfrm>
            <a:off x="6731313" y="4902504"/>
            <a:ext cx="48070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O3a</a:t>
            </a:r>
            <a:r>
              <a:rPr lang="en-US" sz="2000" dirty="0"/>
              <a:t>    1 April 2019 </a:t>
            </a:r>
            <a:r>
              <a:rPr lang="en-GB" sz="2000" dirty="0">
                <a:sym typeface="Symbol" pitchFamily="2" charset="2"/>
              </a:rPr>
              <a:t>  </a:t>
            </a:r>
            <a:r>
              <a:rPr lang="en-GB" sz="2000" b="1" dirty="0">
                <a:solidFill>
                  <a:srgbClr val="002060"/>
                </a:solidFill>
                <a:sym typeface="Symbol" pitchFamily="2" charset="2"/>
              </a:rPr>
              <a:t></a:t>
            </a:r>
            <a:r>
              <a:rPr lang="en-AU" sz="2000" dirty="0">
                <a:sym typeface="Symbol" pitchFamily="2" charset="2"/>
              </a:rPr>
              <a:t>   30 September 2019</a:t>
            </a:r>
          </a:p>
          <a:p>
            <a:endParaRPr lang="en-AU" sz="2000" dirty="0">
              <a:sym typeface="Symbol" pitchFamily="2" charset="2"/>
            </a:endParaRPr>
          </a:p>
          <a:p>
            <a:r>
              <a:rPr lang="en-AU" sz="2000" b="1" dirty="0">
                <a:sym typeface="Symbol" pitchFamily="2" charset="2"/>
              </a:rPr>
              <a:t>O3b</a:t>
            </a:r>
            <a:r>
              <a:rPr lang="en-AU" sz="2000" dirty="0">
                <a:sym typeface="Symbol" pitchFamily="2" charset="2"/>
              </a:rPr>
              <a:t>    1 November 2019   </a:t>
            </a:r>
            <a:r>
              <a:rPr lang="en-GB" sz="2000" dirty="0">
                <a:solidFill>
                  <a:srgbClr val="002060"/>
                </a:solidFill>
                <a:sym typeface="Symbol" pitchFamily="2" charset="2"/>
              </a:rPr>
              <a:t>   30 April 2020</a:t>
            </a:r>
            <a:r>
              <a:rPr lang="en-AU" sz="2000" dirty="0">
                <a:sym typeface="Symbol" pitchFamily="2" charset="2"/>
              </a:rPr>
              <a:t> </a:t>
            </a: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B2E042-6F0A-494B-B17E-C7595F30FFEC}"/>
              </a:ext>
            </a:extLst>
          </p:cNvPr>
          <p:cNvSpPr txBox="1"/>
          <p:nvPr/>
        </p:nvSpPr>
        <p:spPr>
          <a:xfrm>
            <a:off x="11931268" y="65330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16628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C1139-D2AC-0243-8A22-DC37AFFCDB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90C44C-B560-9545-B431-3C0FA2BFF1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882" y="1190880"/>
            <a:ext cx="5825612" cy="34953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20C51BC-B946-8948-A9F0-DB2ED6548A61}"/>
              </a:ext>
            </a:extLst>
          </p:cNvPr>
          <p:cNvSpPr txBox="1"/>
          <p:nvPr/>
        </p:nvSpPr>
        <p:spPr>
          <a:xfrm>
            <a:off x="1688880" y="4638096"/>
            <a:ext cx="3127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Virgo Cascina, Italy </a:t>
            </a:r>
            <a:r>
              <a:rPr lang="en-US" dirty="0"/>
              <a:t>– V1 3 km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577BE54-F586-4C4A-ADF5-DA6114A7F2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8784" y="1051195"/>
            <a:ext cx="5118250" cy="378750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3C00F9D-8E36-5A4E-BFBB-0C02FB8F9AA9}"/>
              </a:ext>
            </a:extLst>
          </p:cNvPr>
          <p:cNvSpPr txBox="1"/>
          <p:nvPr/>
        </p:nvSpPr>
        <p:spPr>
          <a:xfrm>
            <a:off x="7014216" y="669912"/>
            <a:ext cx="3769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KAGRA  </a:t>
            </a:r>
            <a:r>
              <a:rPr lang="en-US" sz="2000" dirty="0" err="1"/>
              <a:t>Kamioka</a:t>
            </a:r>
            <a:r>
              <a:rPr lang="en-US" sz="2000" dirty="0"/>
              <a:t>, Japan – K1 3 km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B39769-0713-7D47-9F1D-3D820DA1AAE6}"/>
              </a:ext>
            </a:extLst>
          </p:cNvPr>
          <p:cNvSpPr txBox="1"/>
          <p:nvPr/>
        </p:nvSpPr>
        <p:spPr>
          <a:xfrm>
            <a:off x="7061814" y="4792336"/>
            <a:ext cx="43614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cryogenic and under 1,000 m of granite!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BC2EBF-3413-2645-9970-12BEEF4D61F6}"/>
              </a:ext>
            </a:extLst>
          </p:cNvPr>
          <p:cNvSpPr txBox="1"/>
          <p:nvPr/>
        </p:nvSpPr>
        <p:spPr>
          <a:xfrm>
            <a:off x="451692" y="5486401"/>
            <a:ext cx="570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Advanced Virgo detector joined O2 on 1 August 2017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38C68E-2485-2C4C-895F-72D622F0F329}"/>
              </a:ext>
            </a:extLst>
          </p:cNvPr>
          <p:cNvSpPr txBox="1"/>
          <p:nvPr/>
        </p:nvSpPr>
        <p:spPr>
          <a:xfrm>
            <a:off x="7194019" y="5464366"/>
            <a:ext cx="3967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KAGRA should join O3 later this year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1A9F12-A438-9A40-BDF7-C2FEF635F0BC}"/>
              </a:ext>
            </a:extLst>
          </p:cNvPr>
          <p:cNvSpPr txBox="1"/>
          <p:nvPr/>
        </p:nvSpPr>
        <p:spPr>
          <a:xfrm>
            <a:off x="11931267" y="65330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47538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2257426" y="6232525"/>
            <a:ext cx="71993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0" hangingPunct="0">
              <a:defRPr/>
            </a:pPr>
            <a:r>
              <a:rPr lang="en-US" sz="2200" i="1">
                <a:solidFill>
                  <a:srgbClr val="FFFFFF"/>
                </a:solidFill>
                <a:latin typeface="Tempus Sans ITC" charset="0"/>
                <a:ea typeface="ヒラギノ角ゴ ProN W3" charset="0"/>
              </a:rPr>
              <a:t>Not light waves!! But they also have different wavelengths…</a:t>
            </a: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1770649" y="2633560"/>
            <a:ext cx="576" cy="576"/>
          </a:xfrm>
          <a:prstGeom prst="ellips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CC0066"/>
              </a:solidFill>
              <a:latin typeface="Times New Roman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1911611" y="2645319"/>
            <a:ext cx="864" cy="576"/>
          </a:xfrm>
          <a:prstGeom prst="ellipse">
            <a:avLst/>
          </a:prstGeom>
          <a:noFill/>
          <a:ln w="3810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CC0066"/>
              </a:solidFill>
              <a:latin typeface="Times New Roman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94568" y="3423478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They travel at the speed of light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548940-7A64-1E4A-952C-A7D0DDA665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494" y="-280509"/>
            <a:ext cx="10777904" cy="72651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C2C8D0-0106-424B-BD75-FE27B05E05AC}"/>
              </a:ext>
            </a:extLst>
          </p:cNvPr>
          <p:cNvSpPr txBox="1"/>
          <p:nvPr/>
        </p:nvSpPr>
        <p:spPr>
          <a:xfrm>
            <a:off x="11922370" y="65180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651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428129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975551"/>
            <a:ext cx="3589394" cy="8782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688092-5A57-7249-9C93-1F27DCD6C543}"/>
              </a:ext>
            </a:extLst>
          </p:cNvPr>
          <p:cNvSpPr txBox="1"/>
          <p:nvPr/>
        </p:nvSpPr>
        <p:spPr>
          <a:xfrm>
            <a:off x="1359877" y="15357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6491C8-3FA4-4341-A71F-F60FDBE998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170" y="1020599"/>
            <a:ext cx="6294861" cy="38818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F560DC-4C17-F640-ACA4-08A0E35580C8}"/>
              </a:ext>
            </a:extLst>
          </p:cNvPr>
          <p:cNvSpPr txBox="1"/>
          <p:nvPr/>
        </p:nvSpPr>
        <p:spPr>
          <a:xfrm>
            <a:off x="7784123" y="6330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3F6F71-F3EB-ED44-83A1-EAB49D2CEE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585" y="1170782"/>
            <a:ext cx="5988423" cy="36928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F9BCE4-4073-F949-9400-AB053117F2F6}"/>
              </a:ext>
            </a:extLst>
          </p:cNvPr>
          <p:cNvSpPr txBox="1"/>
          <p:nvPr/>
        </p:nvSpPr>
        <p:spPr>
          <a:xfrm>
            <a:off x="971864" y="5134585"/>
            <a:ext cx="4383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Sensitive distance to binary neutron star</a:t>
            </a:r>
          </a:p>
          <a:p>
            <a:pPr algn="ctr"/>
            <a:r>
              <a:rPr lang="en-US" sz="2000" dirty="0"/>
              <a:t>mergers for each detector during O2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4F7D11-D1B1-1546-B04C-99C6C43C74DA}"/>
              </a:ext>
            </a:extLst>
          </p:cNvPr>
          <p:cNvSpPr txBox="1"/>
          <p:nvPr/>
        </p:nvSpPr>
        <p:spPr>
          <a:xfrm>
            <a:off x="7072129" y="5289659"/>
            <a:ext cx="45793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Total strain noise for each of the detectors</a:t>
            </a:r>
          </a:p>
        </p:txBody>
      </p:sp>
      <p:pic>
        <p:nvPicPr>
          <p:cNvPr id="14" name="Picture 13" descr="imgres.jpg">
            <a:extLst>
              <a:ext uri="{FF2B5EF4-FFF2-40B4-BE49-F238E27FC236}">
                <a16:creationId xmlns:a16="http://schemas.microsoft.com/office/drawing/2014/main" id="{DD8A227E-2BFB-A444-8990-1DA8AD9F542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ED88D50-4A71-B44B-A888-BB614ECA61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1FE4860-6086-0E48-A746-57FC6B59616D}"/>
              </a:ext>
            </a:extLst>
          </p:cNvPr>
          <p:cNvSpPr txBox="1"/>
          <p:nvPr/>
        </p:nvSpPr>
        <p:spPr>
          <a:xfrm>
            <a:off x="11921924" y="653969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A77615-A5D8-C54E-B7EF-262B75926E1D}"/>
              </a:ext>
            </a:extLst>
          </p:cNvPr>
          <p:cNvSpPr/>
          <p:nvPr/>
        </p:nvSpPr>
        <p:spPr>
          <a:xfrm>
            <a:off x="1416113" y="3244334"/>
            <a:ext cx="3919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b="1" dirty="0">
                <a:solidFill>
                  <a:srgbClr val="FB0207"/>
                </a:solidFill>
                <a:latin typeface="Helvetica Neue" panose="02000503000000020004" pitchFamily="2" charset="0"/>
              </a:rPr>
              <a:t>Earthquake in Montana (week 31) </a:t>
            </a:r>
            <a:endParaRPr lang="en-AU" dirty="0">
              <a:solidFill>
                <a:srgbClr val="FB0207"/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710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6330437"/>
            <a:ext cx="12192000" cy="756"/>
          </a:xfrm>
          <a:prstGeom prst="line">
            <a:avLst/>
          </a:prstGeom>
          <a:ln w="14986">
            <a:gradFill flip="none" rotWithShape="1">
              <a:gsLst>
                <a:gs pos="0">
                  <a:schemeClr val="bg1"/>
                </a:gs>
                <a:gs pos="22000">
                  <a:srgbClr val="FF8225"/>
                </a:gs>
                <a:gs pos="81826">
                  <a:srgbClr val="FF8225"/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2" b="38275"/>
          <a:stretch/>
        </p:blipFill>
        <p:spPr>
          <a:xfrm>
            <a:off x="4423897" y="5891306"/>
            <a:ext cx="3589394" cy="878261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9" y="69561"/>
            <a:ext cx="1890329" cy="8204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08D0CF9-9FB8-DE43-A12F-B84E4F448024}"/>
              </a:ext>
            </a:extLst>
          </p:cNvPr>
          <p:cNvSpPr txBox="1"/>
          <p:nvPr/>
        </p:nvSpPr>
        <p:spPr>
          <a:xfrm>
            <a:off x="3442444" y="233557"/>
            <a:ext cx="515397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rgbClr val="002060"/>
                </a:solidFill>
              </a:rPr>
              <a:t>Compact Binary Coalescences (CBCs)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6874B0-58EA-6741-A968-0FB7CAE47F75}"/>
              </a:ext>
            </a:extLst>
          </p:cNvPr>
          <p:cNvSpPr txBox="1"/>
          <p:nvPr/>
        </p:nvSpPr>
        <p:spPr>
          <a:xfrm>
            <a:off x="925167" y="1065003"/>
            <a:ext cx="10397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black hole – black hole		black hole – neutron star		neutron star – neutron star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27F024-9D56-B146-B22C-27FAF5BA13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741" y="1727458"/>
            <a:ext cx="4465103" cy="37488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63E5AD-0B18-D04E-925B-BDD8468816A8}"/>
              </a:ext>
            </a:extLst>
          </p:cNvPr>
          <p:cNvSpPr txBox="1"/>
          <p:nvPr/>
        </p:nvSpPr>
        <p:spPr>
          <a:xfrm>
            <a:off x="1764913" y="5640804"/>
            <a:ext cx="2741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binary black hole system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A2A693-57E1-2A47-98BB-F31FBDC31E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8586" y="1728055"/>
            <a:ext cx="5620973" cy="37473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3D5C3B-7D3E-5142-AE51-3F22084BC8A1}"/>
              </a:ext>
            </a:extLst>
          </p:cNvPr>
          <p:cNvSpPr txBox="1"/>
          <p:nvPr/>
        </p:nvSpPr>
        <p:spPr>
          <a:xfrm>
            <a:off x="7214832" y="5630965"/>
            <a:ext cx="2974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binary neutron star system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76F4F2-D5CD-B749-880A-CB8C5FFADB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60115" y="100819"/>
            <a:ext cx="1125269" cy="8098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13EA47C-9E39-CC4F-B6D0-CD0FA5B07A9A}"/>
              </a:ext>
            </a:extLst>
          </p:cNvPr>
          <p:cNvSpPr txBox="1"/>
          <p:nvPr/>
        </p:nvSpPr>
        <p:spPr>
          <a:xfrm>
            <a:off x="11920250" y="65440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74886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10094</TotalTime>
  <Words>995</Words>
  <Application>Microsoft Macintosh PowerPoint</Application>
  <PresentationFormat>Widescreen</PresentationFormat>
  <Paragraphs>272</Paragraphs>
  <Slides>31</Slides>
  <Notes>2</Notes>
  <HiddenSlides>0</HiddenSlides>
  <MMClips>1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Calibri Light</vt:lpstr>
      <vt:lpstr>Gill Sans</vt:lpstr>
      <vt:lpstr>Helvetica Neue</vt:lpstr>
      <vt:lpstr>Tempus Sans ITC</vt:lpstr>
      <vt:lpstr>Times New Roman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Parameters for the binary system</vt:lpstr>
      <vt:lpstr>PowerPoint Presentation</vt:lpstr>
      <vt:lpstr>THE ‘SOUND’ SPREADING ACROSS THE UNIVERSE</vt:lpstr>
      <vt:lpstr>Processed waveform of GW150914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117</cp:revision>
  <dcterms:created xsi:type="dcterms:W3CDTF">2019-10-27T22:31:53Z</dcterms:created>
  <dcterms:modified xsi:type="dcterms:W3CDTF">2019-12-04T07:35:47Z</dcterms:modified>
</cp:coreProperties>
</file>