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0"/>
  </p:notesMasterIdLst>
  <p:sldIdLst>
    <p:sldId id="406" r:id="rId3"/>
    <p:sldId id="407" r:id="rId4"/>
    <p:sldId id="509" r:id="rId5"/>
    <p:sldId id="408" r:id="rId6"/>
    <p:sldId id="451" r:id="rId7"/>
    <p:sldId id="507" r:id="rId8"/>
    <p:sldId id="508" r:id="rId9"/>
    <p:sldId id="452" r:id="rId10"/>
    <p:sldId id="455" r:id="rId11"/>
    <p:sldId id="457" r:id="rId12"/>
    <p:sldId id="459" r:id="rId13"/>
    <p:sldId id="420" r:id="rId14"/>
    <p:sldId id="419" r:id="rId15"/>
    <p:sldId id="478" r:id="rId16"/>
    <p:sldId id="422" r:id="rId17"/>
    <p:sldId id="424" r:id="rId18"/>
    <p:sldId id="439" r:id="rId19"/>
    <p:sldId id="468" r:id="rId20"/>
    <p:sldId id="440" r:id="rId21"/>
    <p:sldId id="441" r:id="rId22"/>
    <p:sldId id="463" r:id="rId23"/>
    <p:sldId id="464" r:id="rId24"/>
    <p:sldId id="337" r:id="rId25"/>
    <p:sldId id="462" r:id="rId26"/>
    <p:sldId id="345" r:id="rId27"/>
    <p:sldId id="490" r:id="rId28"/>
    <p:sldId id="499" r:id="rId29"/>
    <p:sldId id="461" r:id="rId30"/>
    <p:sldId id="400" r:id="rId31"/>
    <p:sldId id="471" r:id="rId32"/>
    <p:sldId id="472" r:id="rId33"/>
    <p:sldId id="496" r:id="rId34"/>
    <p:sldId id="483" r:id="rId35"/>
    <p:sldId id="487" r:id="rId36"/>
    <p:sldId id="473" r:id="rId37"/>
    <p:sldId id="488" r:id="rId38"/>
    <p:sldId id="495" r:id="rId39"/>
    <p:sldId id="486" r:id="rId40"/>
    <p:sldId id="350" r:id="rId41"/>
    <p:sldId id="404" r:id="rId42"/>
    <p:sldId id="502" r:id="rId43"/>
    <p:sldId id="510" r:id="rId44"/>
    <p:sldId id="511" r:id="rId45"/>
    <p:sldId id="503" r:id="rId46"/>
    <p:sldId id="504" r:id="rId47"/>
    <p:sldId id="505" r:id="rId48"/>
    <p:sldId id="506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5EB"/>
    <a:srgbClr val="008E4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97" autoAdjust="0"/>
    <p:restoredTop sz="94750" autoAdjust="0"/>
  </p:normalViewPr>
  <p:slideViewPr>
    <p:cSldViewPr>
      <p:cViewPr varScale="1">
        <p:scale>
          <a:sx n="71" d="100"/>
          <a:sy n="71" d="100"/>
        </p:scale>
        <p:origin x="-3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B0502-117B-4022-AB14-7F082157D180}" type="datetimeFigureOut">
              <a:rPr lang="en-US" smtClean="0"/>
              <a:pPr/>
              <a:t>7/1/2010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942D4-0676-4064-9798-E247B5FDFAA1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173134-3503-448C-9821-7AE8769F62EF}" type="slidenum">
              <a:rPr lang="en-US" smtClean="0">
                <a:solidFill>
                  <a:srgbClr val="000000"/>
                </a:solidFill>
                <a:ea typeface="MS PGothic" pitchFamily="34" charset="-128"/>
              </a:rPr>
              <a:pPr/>
              <a:t>4</a:t>
            </a:fld>
            <a:endParaRPr lang="en-US" dirty="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788D5-DD9B-4472-BEB0-58B6F4834852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42D4-0676-4064-9798-E247B5FDFAA1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42D4-0676-4064-9798-E247B5FDFAA1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42D4-0676-4064-9798-E247B5FDFAA1}" type="slidenum">
              <a:rPr lang="it-IT" smtClean="0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42D4-0676-4064-9798-E247B5FDFAA1}" type="slidenum">
              <a:rPr lang="it-IT" smtClean="0"/>
              <a:pPr/>
              <a:t>31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dirty="0" smtClean="0">
                <a:solidFill>
                  <a:prstClr val="black"/>
                </a:solidFill>
              </a:rPr>
              <a:t>SPL </a:t>
            </a:r>
            <a:r>
              <a:rPr lang="fr-FR" dirty="0" err="1" smtClean="0">
                <a:solidFill>
                  <a:prstClr val="black"/>
                </a:solidFill>
              </a:rPr>
              <a:t>seminar</a:t>
            </a:r>
            <a:r>
              <a:rPr lang="fr-FR" dirty="0" smtClean="0">
                <a:solidFill>
                  <a:prstClr val="black"/>
                </a:solidFill>
              </a:rPr>
              <a:t>, 18th </a:t>
            </a:r>
            <a:r>
              <a:rPr lang="fr-FR" dirty="0" err="1" smtClean="0">
                <a:solidFill>
                  <a:prstClr val="black"/>
                </a:solidFill>
              </a:rPr>
              <a:t>February</a:t>
            </a:r>
            <a:r>
              <a:rPr lang="fr-FR" dirty="0" smtClean="0">
                <a:solidFill>
                  <a:prstClr val="black"/>
                </a:solidFill>
              </a:rPr>
              <a:t> 2010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8E40B8-E4E8-4EF7-A676-BC9260943F6F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AE7C25-7730-4B6D-B946-7EAC04EB536B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84931"/>
            <a:ext cx="6781800" cy="396875"/>
          </a:xfrm>
        </p:spPr>
        <p:txBody>
          <a:bodyPr/>
          <a:lstStyle>
            <a:lvl1pPr>
              <a:defRPr sz="1400" b="1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Workshop on cryogenic and vacuum </a:t>
            </a:r>
            <a:r>
              <a:rPr lang="en-US" dirty="0" err="1" smtClean="0"/>
              <a:t>sectorisations</a:t>
            </a:r>
            <a:r>
              <a:rPr lang="en-US" dirty="0" smtClean="0"/>
              <a:t> of the SPL, CERN 9-10 November 2009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2" y="6416681"/>
            <a:ext cx="2133600" cy="365125"/>
          </a:xfrm>
        </p:spPr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3" y="152400"/>
            <a:ext cx="7772400" cy="7159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6"/>
            <a:ext cx="8229600" cy="5059363"/>
          </a:xfrm>
        </p:spPr>
        <p:txBody>
          <a:bodyPr/>
          <a:lstStyle>
            <a:lvl1pPr>
              <a:buClr>
                <a:srgbClr val="0070C0"/>
              </a:buClr>
              <a:buSzPct val="100000"/>
              <a:buFont typeface="Arial" pitchFamily="34" charset="0"/>
              <a:buChar char="•"/>
              <a:defRPr/>
            </a:lvl1pPr>
            <a:lvl2pPr>
              <a:defRPr>
                <a:solidFill>
                  <a:srgbClr val="0070C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4"/>
            <a:ext cx="4038600" cy="4525963"/>
          </a:xfrm>
        </p:spPr>
        <p:txBody>
          <a:bodyPr/>
          <a:lstStyle>
            <a:lvl1pPr>
              <a:buClr>
                <a:srgbClr val="0070C0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4"/>
            <a:ext cx="4038600" cy="4525963"/>
          </a:xfrm>
        </p:spPr>
        <p:txBody>
          <a:bodyPr/>
          <a:lstStyle>
            <a:lvl1pPr>
              <a:buClr>
                <a:srgbClr val="0070C0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35" y="181874"/>
            <a:ext cx="8680174" cy="83854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94" y="1166192"/>
            <a:ext cx="8693425" cy="523460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4EE8A0-4F87-4C8F-900F-16E43D55DFAB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22AE93-0312-4A0B-94D8-F09179FFF663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F544E5-AC16-4439-B100-4E6650A25848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17C84-C2CE-4F6D-9B4B-92BC46614281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02AFE-A3DB-4B3C-A39F-3A0EF318F188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513159-1971-42C2-944E-A0BF3C19BB54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A5C2EA-6F9B-43E8-94F6-BF1DDF37B9F1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dirty="0" smtClean="0">
                <a:solidFill>
                  <a:prstClr val="black"/>
                </a:solidFill>
              </a:rPr>
              <a:t>SPL </a:t>
            </a:r>
            <a:r>
              <a:rPr lang="fr-FR" dirty="0" err="1" smtClean="0">
                <a:solidFill>
                  <a:prstClr val="black"/>
                </a:solidFill>
              </a:rPr>
              <a:t>seminar</a:t>
            </a:r>
            <a:r>
              <a:rPr lang="fr-FR" dirty="0" smtClean="0">
                <a:solidFill>
                  <a:prstClr val="black"/>
                </a:solidFill>
              </a:rPr>
              <a:t>, 18th </a:t>
            </a:r>
            <a:r>
              <a:rPr lang="fr-FR" dirty="0" err="1" smtClean="0">
                <a:solidFill>
                  <a:prstClr val="black"/>
                </a:solidFill>
              </a:rPr>
              <a:t>February</a:t>
            </a:r>
            <a:r>
              <a:rPr lang="fr-FR" dirty="0" smtClean="0">
                <a:solidFill>
                  <a:prstClr val="black"/>
                </a:solidFill>
              </a:rPr>
              <a:t> 2010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6"/>
            <a:ext cx="8229600" cy="5059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7/1/2010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3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ill Sans M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SPL/SPLparameterLis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SPL/SPLparameterList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TimeTable.py?confId=86123#20100316" TargetMode="External"/><Relationship Id="rId2" Type="http://schemas.openxmlformats.org/officeDocument/2006/relationships/hyperlink" Target="http://indico.cern.ch/conferenceDisplay.py?confId=68499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twiki.cern.ch/twiki/bin/view/SPL/CryoModu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Status of the SPL </a:t>
            </a:r>
            <a:br>
              <a:rPr lang="it-IT" dirty="0" smtClean="0"/>
            </a:br>
            <a:r>
              <a:rPr lang="it-IT" dirty="0" smtClean="0"/>
              <a:t>cryo-module development</a:t>
            </a:r>
            <a:br>
              <a:rPr lang="it-IT" dirty="0" smtClean="0"/>
            </a:br>
            <a:r>
              <a:rPr lang="it-IT" sz="3600" i="1" dirty="0" smtClean="0"/>
              <a:t>(report from WG3)</a:t>
            </a:r>
            <a:endParaRPr lang="it-IT" sz="3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990600"/>
          </a:xfrm>
        </p:spPr>
        <p:txBody>
          <a:bodyPr/>
          <a:lstStyle/>
          <a:p>
            <a:r>
              <a:rPr lang="it-IT" sz="2000" dirty="0" smtClean="0"/>
              <a:t>V.Parma, TE-MSC</a:t>
            </a:r>
          </a:p>
          <a:p>
            <a:r>
              <a:rPr lang="it-IT" sz="2000" i="1" dirty="0" smtClean="0"/>
              <a:t>(with contributions from WG3 members)</a:t>
            </a:r>
          </a:p>
          <a:p>
            <a:endParaRPr lang="it-IT" sz="2000" dirty="0" smtClean="0"/>
          </a:p>
          <a:p>
            <a:endParaRPr lang="it-IT" sz="2000" dirty="0" smtClean="0"/>
          </a:p>
          <a:p>
            <a:endParaRPr lang="it-IT" sz="2000" dirty="0" smtClean="0"/>
          </a:p>
          <a:p>
            <a:endParaRPr lang="it-IT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6038"/>
            <a:ext cx="7772400" cy="715962"/>
          </a:xfrm>
        </p:spPr>
        <p:txBody>
          <a:bodyPr/>
          <a:lstStyle/>
          <a:p>
            <a:r>
              <a:rPr lang="it-IT" sz="3600" dirty="0" smtClean="0"/>
              <a:t>SPL parameters</a:t>
            </a:r>
            <a:br>
              <a:rPr lang="it-IT" sz="3600" dirty="0" smtClean="0"/>
            </a:br>
            <a:r>
              <a:rPr lang="it-IT" sz="2000" dirty="0" smtClean="0"/>
              <a:t>(</a:t>
            </a:r>
            <a:r>
              <a:rPr lang="it-IT" sz="2000" dirty="0" smtClean="0">
                <a:hlinkClick r:id="rId3"/>
              </a:rPr>
              <a:t>https://twiki.cern.ch/twiki/bin/view/SPL/SPLparameterList</a:t>
            </a:r>
            <a:r>
              <a:rPr lang="it-IT" sz="2000" dirty="0" smtClean="0"/>
              <a:t>, by F.Gerigk)</a:t>
            </a:r>
            <a:endParaRPr lang="it-IT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1149298"/>
          <a:ext cx="8458200" cy="5403902"/>
        </p:xfrm>
        <a:graphic>
          <a:graphicData uri="http://schemas.openxmlformats.org/drawingml/2006/table">
            <a:tbl>
              <a:tblPr/>
              <a:tblGrid>
                <a:gridCol w="1691640"/>
                <a:gridCol w="1691640"/>
                <a:gridCol w="1691640"/>
                <a:gridCol w="1691640"/>
                <a:gridCol w="1691640"/>
              </a:tblGrid>
              <a:tr h="2219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</a:rPr>
                        <a:t>Unit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</a:rPr>
                        <a:t>HP-SPL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</a:rPr>
                        <a:t>HP-SPL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</a:rPr>
                        <a:t>LP-SPL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</a:tr>
              <a:tr h="2219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low-current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high-current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</a:tr>
              <a:tr h="2219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Energy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[</a:t>
                      </a:r>
                      <a:r>
                        <a:rPr lang="en-US" sz="1400" dirty="0" err="1"/>
                        <a:t>GeV</a:t>
                      </a:r>
                      <a:r>
                        <a:rPr lang="en-US" sz="1400" dirty="0"/>
                        <a:t>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219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Beam power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[MW]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0.192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219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Repetition rate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[Hz]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329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Average pulse current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[mA]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00"/>
                          </a:solidFill>
                        </a:rPr>
                        <a:t>20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00"/>
                          </a:solidFill>
                        </a:rPr>
                        <a:t>40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0-20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219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Peak pulse current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[mA]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32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219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Source current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[mA]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40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80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219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Chopping ratio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[%]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62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62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62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329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Beam pulse length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[ms]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00"/>
                          </a:solidFill>
                        </a:rPr>
                        <a:t>0.8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00"/>
                          </a:solidFill>
                        </a:rPr>
                        <a:t>0.4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0.9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549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filling time constant tau</a:t>
                      </a:r>
                      <a:r>
                        <a:rPr lang="en-US" sz="1400" baseline="-25000"/>
                        <a:t>l</a:t>
                      </a:r>
                      <a:r>
                        <a:rPr lang="en-US" sz="1400"/>
                        <a:t> (b=0.65/1.0)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[ms]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0.54/0.55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0.27/0.27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0.54/0.55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549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actual cavity filling time: ln(4) x tau</a:t>
                      </a:r>
                      <a:r>
                        <a:rPr lang="en-US" sz="1400" baseline="-25000"/>
                        <a:t>l</a:t>
                      </a:r>
                      <a:r>
                        <a:rPr lang="en-US" sz="1400"/>
                        <a:t>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[ms]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0.75/0.76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0.37/0.38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0.75/0.76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549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RF pulse length (filling time + flat top)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[ms]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1.55/1.56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0.78/0.78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1.65/1.66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329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400"/>
                        <a:t>Protons per pulse for PS2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[10</a:t>
                      </a:r>
                      <a:r>
                        <a:rPr lang="en-US" sz="1400" baseline="30000"/>
                        <a:t>14</a:t>
                      </a:r>
                      <a:r>
                        <a:rPr lang="en-US" sz="1400"/>
                        <a:t>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1.0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1.13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219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Beam duty cycle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[%]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0.18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219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RF duty cycle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[%]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7.8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3.9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0.33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43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Cryogenics duty cycle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[%]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00"/>
                          </a:solidFill>
                        </a:rPr>
                        <a:t>8.2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00"/>
                          </a:solidFill>
                        </a:rPr>
                        <a:t>4.1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0.35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6038"/>
            <a:ext cx="7772400" cy="715962"/>
          </a:xfrm>
        </p:spPr>
        <p:txBody>
          <a:bodyPr/>
          <a:lstStyle/>
          <a:p>
            <a:r>
              <a:rPr lang="it-IT" sz="3600" dirty="0" smtClean="0"/>
              <a:t>Cryogenic-specific parameters</a:t>
            </a:r>
            <a:br>
              <a:rPr lang="it-IT" sz="3600" dirty="0" smtClean="0"/>
            </a:br>
            <a:r>
              <a:rPr lang="it-IT" sz="2000" dirty="0" smtClean="0"/>
              <a:t>(</a:t>
            </a:r>
            <a:r>
              <a:rPr lang="it-IT" sz="2000" dirty="0" smtClean="0">
                <a:hlinkClick r:id="rId2"/>
              </a:rPr>
              <a:t>https://twiki.cern.ch/twiki/bin/view/SPL/SPLparameterList</a:t>
            </a:r>
            <a:r>
              <a:rPr lang="it-IT" sz="2000" dirty="0" smtClean="0"/>
              <a:t>, by F.Gerigk)</a:t>
            </a:r>
            <a:endParaRPr lang="it-IT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1066794"/>
          <a:ext cx="7924800" cy="5181606"/>
        </p:xfrm>
        <a:graphic>
          <a:graphicData uri="http://schemas.openxmlformats.org/drawingml/2006/table">
            <a:tbl>
              <a:tblPr/>
              <a:tblGrid>
                <a:gridCol w="3060071"/>
                <a:gridCol w="902329"/>
                <a:gridCol w="1981200"/>
                <a:gridCol w="1981200"/>
              </a:tblGrid>
              <a:tr h="30086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none" strike="noStrike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none" strike="noStrike" dirty="0" smtClean="0">
                          <a:solidFill>
                            <a:schemeClr val="tx1"/>
                          </a:solidFill>
                        </a:rPr>
                        <a:t>Units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none" strike="noStrike" dirty="0" smtClean="0">
                          <a:solidFill>
                            <a:schemeClr val="tx1"/>
                          </a:solidFill>
                        </a:rPr>
                        <a:t>Beta = 0.65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none" strike="noStrike" dirty="0" smtClean="0">
                          <a:solidFill>
                            <a:schemeClr val="tx1"/>
                          </a:solidFill>
                        </a:rPr>
                        <a:t>Beta</a:t>
                      </a:r>
                      <a:r>
                        <a:rPr lang="en-US" sz="1800" b="1" u="none" strike="noStrike" baseline="0" dirty="0" smtClean="0">
                          <a:solidFill>
                            <a:schemeClr val="tx1"/>
                          </a:solidFill>
                        </a:rPr>
                        <a:t> = 1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</a:tr>
              <a:tr h="300868"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</a:rPr>
                        <a:t>nominal/ultimate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nominal/ultimate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66000"/>
                        <a:satMod val="160000"/>
                      </a:schemeClr>
                    </a:solidFill>
                  </a:tcPr>
                </a:tc>
              </a:tr>
              <a:tr h="2340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Cavity bath temperature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[K]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2.0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2.0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507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Beam loss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[W/m]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1.0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74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Static loss along cryo-modules at 2 K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[W/m]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TBD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TBD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40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Static loss at 5-280 K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[W/m]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TBD 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TBD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40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Accelerating </a:t>
                      </a:r>
                      <a:r>
                        <a:rPr lang="en-US" sz="1400" dirty="0" smtClean="0"/>
                        <a:t>gradient 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[MV/m]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1505EB"/>
                          </a:solidFill>
                        </a:rPr>
                        <a:t>19.3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1505EB"/>
                          </a:solidFill>
                        </a:rPr>
                        <a:t>25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40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Quality factor </a:t>
                      </a:r>
                      <a:r>
                        <a:rPr lang="en-US" sz="1400" dirty="0" smtClean="0"/>
                        <a:t>(x10^9)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1505EB"/>
                          </a:solidFill>
                        </a:rPr>
                        <a:t>6/3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1505EB"/>
                          </a:solidFill>
                        </a:rPr>
                        <a:t>10/5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40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R/Q value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1505EB"/>
                          </a:solidFill>
                        </a:rPr>
                        <a:t>290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1505EB"/>
                          </a:solidFill>
                        </a:rPr>
                        <a:t>570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40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Cryogenic duty cycle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[%]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1505EB"/>
                          </a:solidFill>
                        </a:rPr>
                        <a:t>4.09/8.17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1505EB"/>
                          </a:solidFill>
                        </a:rPr>
                        <a:t>4.11/8.22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40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Coupler loss at 2.0 K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[W]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&lt;0.2/0.2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&lt;0.2/0.2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34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HOM loss at 2.0 K in cavity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[W]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&lt;1/&lt;3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&lt;1/&lt;3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342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HOM coupler loss at 2.0 K (per coupler)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&lt;0.2 /0.2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&lt;0.2/0.2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507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HOM &amp; Coupler loss 5-280 K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[g/s]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0.05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0.05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40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Tunnel slope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[%]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1.7%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1.7%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7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Magnet operating temperature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[K]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ambient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ambient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40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No of cavities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60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200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40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No of cryostats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25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40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Cavities per cryostat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8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008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Dynamic heat load p. cavity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[W]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1505EB"/>
                          </a:solidFill>
                        </a:rPr>
                        <a:t>4.2/13.4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1505EB"/>
                          </a:solidFill>
                        </a:rPr>
                        <a:t>5.1/16.2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" y="63246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Nominal: </a:t>
            </a:r>
            <a:r>
              <a:rPr lang="de-DE" dirty="0" smtClean="0"/>
              <a:t>40 mA/0.4 ms beam pulse </a:t>
            </a:r>
            <a:r>
              <a:rPr lang="it-IT" dirty="0" smtClean="0"/>
              <a:t>; </a:t>
            </a:r>
            <a:r>
              <a:rPr lang="it-IT" b="1" dirty="0" smtClean="0"/>
              <a:t>Ultimate:</a:t>
            </a:r>
            <a:r>
              <a:rPr lang="de-DE" b="1" dirty="0" smtClean="0"/>
              <a:t> </a:t>
            </a:r>
            <a:r>
              <a:rPr lang="de-DE" dirty="0" smtClean="0"/>
              <a:t>20 mA/0.8 ms beam pulse.</a:t>
            </a:r>
            <a:r>
              <a:rPr lang="it-IT" dirty="0" smtClean="0"/>
              <a:t>   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6"/>
            <a:ext cx="7772400" cy="1362075"/>
          </a:xfrm>
        </p:spPr>
        <p:txBody>
          <a:bodyPr/>
          <a:lstStyle/>
          <a:p>
            <a:pPr algn="ctr"/>
            <a:r>
              <a:rPr lang="it-IT" dirty="0" smtClean="0"/>
              <a:t>Cryogenics and vacuum sectorisation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Rectangle 2"/>
          <p:cNvSpPr/>
          <p:nvPr/>
        </p:nvSpPr>
        <p:spPr>
          <a:xfrm>
            <a:off x="533400" y="4191004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en-US" b="1" i="1" dirty="0" smtClean="0"/>
              <a:t>Outcome of workshop on cryogenic and vacuum </a:t>
            </a:r>
            <a:r>
              <a:rPr lang="en-US" altLang="en-US" b="1" i="1" dirty="0" err="1" smtClean="0"/>
              <a:t>sectorisations</a:t>
            </a:r>
            <a:r>
              <a:rPr lang="en-US" altLang="en-US" b="1" i="1" dirty="0" smtClean="0"/>
              <a:t> of the SPL</a:t>
            </a:r>
          </a:p>
          <a:p>
            <a:pPr algn="ctr" eaLnBrk="0" hangingPunct="0"/>
            <a:r>
              <a:rPr lang="en-US" altLang="en-US" b="1" i="1" dirty="0" smtClean="0"/>
              <a:t>(November 9-10, 2009)</a:t>
            </a:r>
            <a:endParaRPr lang="it-IT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0027" y="1120146"/>
            <a:ext cx="8534400" cy="1958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430" y="4255776"/>
            <a:ext cx="8755886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-11430" y="1131570"/>
            <a:ext cx="9144000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11430" y="4255770"/>
            <a:ext cx="381000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74370" y="4255770"/>
            <a:ext cx="838200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17370" y="4255770"/>
            <a:ext cx="880110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998473" y="4254342"/>
            <a:ext cx="2397919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703570" y="4255770"/>
            <a:ext cx="2388870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69570" y="4255770"/>
            <a:ext cx="304800" cy="1981200"/>
          </a:xfrm>
          <a:prstGeom prst="rect">
            <a:avLst/>
          </a:prstGeom>
          <a:solidFill>
            <a:srgbClr val="D99694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12570" y="4255770"/>
            <a:ext cx="304800" cy="1981200"/>
          </a:xfrm>
          <a:prstGeom prst="rect">
            <a:avLst/>
          </a:prstGeom>
          <a:solidFill>
            <a:srgbClr val="D99694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696051" y="4252913"/>
            <a:ext cx="304800" cy="1981200"/>
          </a:xfrm>
          <a:prstGeom prst="rect">
            <a:avLst/>
          </a:prstGeom>
          <a:solidFill>
            <a:srgbClr val="D99694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394960" y="4252912"/>
            <a:ext cx="304800" cy="1981200"/>
          </a:xfrm>
          <a:prstGeom prst="rect">
            <a:avLst/>
          </a:prstGeom>
          <a:solidFill>
            <a:srgbClr val="D99694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8092440" y="4252912"/>
            <a:ext cx="304800" cy="1981200"/>
          </a:xfrm>
          <a:prstGeom prst="rect">
            <a:avLst/>
          </a:prstGeom>
          <a:solidFill>
            <a:srgbClr val="D99694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404860" y="4259580"/>
            <a:ext cx="727710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5741" y="613416"/>
            <a:ext cx="8500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Continuous</a:t>
            </a:r>
            <a:r>
              <a:rPr lang="fr-CH" sz="2400" dirty="0" smtClean="0"/>
              <a:t> cryostat "Compact" version (gain on interconnections):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1970" y="311277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ym typeface="Wingdings" pitchFamily="2" charset="2"/>
              </a:rPr>
              <a:t></a:t>
            </a:r>
            <a:r>
              <a:rPr lang="fr-CH" b="1" dirty="0" smtClean="0"/>
              <a:t> 5 </a:t>
            </a:r>
            <a:r>
              <a:rPr lang="fr-CH" b="1" dirty="0" err="1" smtClean="0"/>
              <a:t>Gev</a:t>
            </a:r>
            <a:r>
              <a:rPr lang="fr-CH" b="1" dirty="0" smtClean="0"/>
              <a:t> version (HP):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b="1" dirty="0" smtClean="0"/>
              <a:t>SPL length</a:t>
            </a:r>
            <a:r>
              <a:rPr lang="fr-CH" b="1" dirty="0" smtClean="0"/>
              <a:t> = 485 m    (550 m max </a:t>
            </a:r>
            <a:r>
              <a:rPr lang="fr-CH" b="1" dirty="0" err="1" smtClean="0"/>
              <a:t>available</a:t>
            </a:r>
            <a:r>
              <a:rPr lang="fr-CH" b="1" dirty="0" smtClean="0"/>
              <a:t> </a:t>
            </a:r>
            <a:r>
              <a:rPr lang="fr-CH" b="1" dirty="0" err="1" smtClean="0"/>
              <a:t>space</a:t>
            </a:r>
            <a:r>
              <a:rPr lang="fr-CH" b="1" dirty="0" smtClean="0"/>
              <a:t>)</a:t>
            </a:r>
            <a:endParaRPr lang="en-US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293370" y="3646170"/>
            <a:ext cx="6795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/>
              <a:t>"Warm </a:t>
            </a:r>
            <a:r>
              <a:rPr lang="fr-CH" sz="2400" dirty="0" err="1" smtClean="0"/>
              <a:t>quadrupole</a:t>
            </a:r>
            <a:r>
              <a:rPr lang="fr-CH" sz="2400" dirty="0" smtClean="0"/>
              <a:t>" version (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  <a:r>
              <a:rPr lang="fr-CH" sz="2400" dirty="0" err="1" smtClean="0"/>
              <a:t>separate</a:t>
            </a:r>
            <a:r>
              <a:rPr lang="fr-CH" sz="2400" dirty="0" smtClean="0"/>
              <a:t> </a:t>
            </a:r>
            <a:r>
              <a:rPr lang="fr-CH" sz="2400" dirty="0" err="1" smtClean="0"/>
              <a:t>cryoline</a:t>
            </a:r>
            <a:r>
              <a:rPr lang="fr-CH" sz="2400" dirty="0" smtClean="0"/>
              <a:t>):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521970" y="638937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ym typeface="Wingdings" pitchFamily="2" charset="2"/>
              </a:rPr>
              <a:t></a:t>
            </a:r>
            <a:r>
              <a:rPr lang="fr-CH" b="1" dirty="0" smtClean="0"/>
              <a:t> 5 </a:t>
            </a:r>
            <a:r>
              <a:rPr lang="fr-CH" b="1" dirty="0" err="1" smtClean="0"/>
              <a:t>Gev</a:t>
            </a:r>
            <a:r>
              <a:rPr lang="fr-CH" b="1" dirty="0" smtClean="0"/>
              <a:t> version (HP):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b="1" dirty="0" smtClean="0"/>
              <a:t>SPL length</a:t>
            </a:r>
            <a:r>
              <a:rPr lang="fr-CH" b="1" dirty="0" smtClean="0"/>
              <a:t> = 535  m 	(550 m max </a:t>
            </a:r>
            <a:r>
              <a:rPr lang="fr-CH" b="1" dirty="0" err="1" smtClean="0"/>
              <a:t>available</a:t>
            </a:r>
            <a:r>
              <a:rPr lang="fr-CH" b="1" dirty="0" smtClean="0"/>
              <a:t> </a:t>
            </a:r>
            <a:r>
              <a:rPr lang="fr-CH" b="1" dirty="0" err="1" smtClean="0"/>
              <a:t>space</a:t>
            </a:r>
            <a:r>
              <a:rPr lang="fr-CH" b="1" dirty="0" smtClean="0"/>
              <a:t>)</a:t>
            </a:r>
            <a:endParaRPr lang="en-US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990600" y="-76200"/>
            <a:ext cx="8153400" cy="83099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smtClean="0"/>
              <a:t>Longitudinal </a:t>
            </a:r>
            <a:r>
              <a:rPr lang="fr-CH" sz="2400" b="1" dirty="0" err="1" smtClean="0"/>
              <a:t>mechanical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layouts</a:t>
            </a:r>
            <a:endParaRPr lang="fr-CH" sz="2400" b="1" dirty="0" smtClean="0"/>
          </a:p>
          <a:p>
            <a:pPr algn="ctr"/>
            <a:r>
              <a:rPr lang="fr-CH" sz="2400" b="1" dirty="0" smtClean="0"/>
              <a:t>«</a:t>
            </a:r>
            <a:r>
              <a:rPr lang="fr-CH" sz="2400" b="1" dirty="0" err="1" smtClean="0"/>
              <a:t>Continuous</a:t>
            </a:r>
            <a:r>
              <a:rPr lang="fr-CH" sz="2400" b="1" dirty="0" smtClean="0"/>
              <a:t>» vs. «</a:t>
            </a:r>
            <a:r>
              <a:rPr lang="fr-CH" sz="2400" b="1" dirty="0" err="1" smtClean="0"/>
              <a:t>fully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segmented</a:t>
            </a:r>
            <a:r>
              <a:rPr lang="fr-CH" sz="2400" b="1" dirty="0" smtClean="0"/>
              <a:t>» cryostat SPL </a:t>
            </a:r>
            <a:r>
              <a:rPr lang="fr-CH" sz="2400" b="1" dirty="0" err="1" smtClean="0"/>
              <a:t>layouts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Main issues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610600" cy="5943600"/>
          </a:xfrm>
        </p:spPr>
        <p:txBody>
          <a:bodyPr>
            <a:normAutofit fontScale="70000" lnSpcReduction="20000"/>
          </a:bodyPr>
          <a:lstStyle/>
          <a:p>
            <a:r>
              <a:rPr lang="en-US" sz="2900" dirty="0" smtClean="0"/>
              <a:t>Machine availability:</a:t>
            </a:r>
          </a:p>
          <a:p>
            <a:pPr lvl="1"/>
            <a:r>
              <a:rPr lang="en-US" sz="2300" dirty="0" smtClean="0"/>
              <a:t> </a:t>
            </a:r>
            <a:r>
              <a:rPr lang="it-IT" sz="2300" dirty="0" smtClean="0"/>
              <a:t>“work-horse” in the injection chain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sz="2900" dirty="0" smtClean="0"/>
              <a:t>Reliability of built-in components and operational risks</a:t>
            </a:r>
          </a:p>
          <a:p>
            <a:pPr lvl="1"/>
            <a:r>
              <a:rPr lang="it-IT" sz="2300" dirty="0" smtClean="0"/>
              <a:t>Typical faults expected on:  cavities, couplers, tuners...</a:t>
            </a:r>
          </a:p>
          <a:p>
            <a:pPr lvl="1"/>
            <a:r>
              <a:rPr lang="it-IT" sz="2300" dirty="0" smtClean="0"/>
              <a:t>Operation with degraded performance (cavities, optics,  leaks...)</a:t>
            </a:r>
          </a:p>
          <a:p>
            <a:pPr lvl="1">
              <a:buNone/>
            </a:pPr>
            <a:endParaRPr lang="it-IT" dirty="0" smtClean="0"/>
          </a:p>
          <a:p>
            <a:r>
              <a:rPr lang="en-US" sz="2900" dirty="0" smtClean="0"/>
              <a:t>Maintainability:</a:t>
            </a:r>
          </a:p>
          <a:p>
            <a:pPr lvl="1"/>
            <a:r>
              <a:rPr lang="it-IT" sz="2300" dirty="0" smtClean="0"/>
              <a:t>Warm-up/cool-down . Time and reliability. </a:t>
            </a:r>
            <a:r>
              <a:rPr lang="en-US" sz="2300" dirty="0" smtClean="0"/>
              <a:t>Need for partial or complete warm-up of strings to replace built-in components or even one </a:t>
            </a:r>
            <a:r>
              <a:rPr lang="en-US" sz="2300" dirty="0" err="1" smtClean="0"/>
              <a:t>cryo</a:t>
            </a:r>
            <a:r>
              <a:rPr lang="en-US" sz="2300" dirty="0" smtClean="0"/>
              <a:t>-module</a:t>
            </a:r>
            <a:endParaRPr lang="it-IT" sz="2300" dirty="0" smtClean="0"/>
          </a:p>
          <a:p>
            <a:pPr lvl="1"/>
            <a:r>
              <a:rPr lang="it-IT" sz="2300" dirty="0" smtClean="0"/>
              <a:t>Accessability of components for regular maintenance or repair</a:t>
            </a:r>
          </a:p>
          <a:p>
            <a:pPr lvl="1">
              <a:buNone/>
            </a:pPr>
            <a:endParaRPr lang="it-IT" dirty="0" smtClean="0"/>
          </a:p>
          <a:p>
            <a:r>
              <a:rPr lang="en-US" sz="2900" dirty="0" smtClean="0"/>
              <a:t>Design complexity of compared solutions </a:t>
            </a:r>
          </a:p>
          <a:p>
            <a:endParaRPr lang="en-US" dirty="0" smtClean="0"/>
          </a:p>
          <a:p>
            <a:r>
              <a:rPr lang="en-US" sz="2900" dirty="0" smtClean="0"/>
              <a:t>Operational complexity (</a:t>
            </a:r>
            <a:r>
              <a:rPr lang="en-US" sz="2900" dirty="0" err="1" smtClean="0"/>
              <a:t>e.g.cryogenics</a:t>
            </a:r>
            <a:r>
              <a:rPr lang="en-US" sz="2900" dirty="0" smtClean="0"/>
              <a:t> with 1.7% slope)</a:t>
            </a:r>
          </a:p>
          <a:p>
            <a:endParaRPr lang="en-US" dirty="0" smtClean="0"/>
          </a:p>
          <a:p>
            <a:r>
              <a:rPr lang="en-US" sz="2900" dirty="0" smtClean="0"/>
              <a:t>Installation and commissioning</a:t>
            </a:r>
          </a:p>
          <a:p>
            <a:endParaRPr lang="it-IT" dirty="0" smtClean="0"/>
          </a:p>
          <a:p>
            <a:r>
              <a:rPr lang="it-IT" sz="2900" dirty="0" smtClean="0"/>
              <a:t>Safety. Coping with incidents (MCI): Loss of beam and/or insulation vacuum (helium and air leaks):</a:t>
            </a:r>
            <a:endParaRPr lang="en-US" sz="2900" dirty="0" smtClean="0"/>
          </a:p>
          <a:p>
            <a:endParaRPr lang="en-US" dirty="0" smtClean="0"/>
          </a:p>
          <a:p>
            <a:r>
              <a:rPr lang="en-US" sz="2900" dirty="0" smtClean="0"/>
              <a:t>Cost differences between options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5867403" y="1600200"/>
            <a:ext cx="152400" cy="3048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“continuous” cryostat</a:t>
            </a:r>
            <a:endParaRPr lang="it-IT" dirty="0"/>
          </a:p>
        </p:txBody>
      </p:sp>
      <p:sp>
        <p:nvSpPr>
          <p:cNvPr id="9" name="Rectangle 8"/>
          <p:cNvSpPr/>
          <p:nvPr/>
        </p:nvSpPr>
        <p:spPr>
          <a:xfrm>
            <a:off x="2667001" y="1600200"/>
            <a:ext cx="838200" cy="3048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3803" y="1600200"/>
            <a:ext cx="838200" cy="3048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38400" y="1600200"/>
            <a:ext cx="228600" cy="304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05203" y="1600200"/>
            <a:ext cx="228600" cy="304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00600" y="1600200"/>
            <a:ext cx="838200" cy="3048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72000" y="1600200"/>
            <a:ext cx="228600" cy="304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38801" y="1600200"/>
            <a:ext cx="228600" cy="304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286000" y="1600200"/>
            <a:ext cx="152400" cy="3048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86275" y="5562600"/>
            <a:ext cx="152400" cy="3048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68134" y="4648200"/>
            <a:ext cx="838200" cy="3048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68131" y="5105400"/>
            <a:ext cx="228600" cy="304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34934" y="4648200"/>
            <a:ext cx="3718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String of cryo-modules between TSM</a:t>
            </a:r>
            <a:endParaRPr lang="it-IT" b="1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53075" y="5105400"/>
            <a:ext cx="321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Technical Service Module (TSM)</a:t>
            </a:r>
            <a:endParaRPr lang="it-IT" b="1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49445" y="5562600"/>
            <a:ext cx="2906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Cold-Warm Transition (CWT)</a:t>
            </a:r>
            <a:endParaRPr lang="it-IT" b="1" dirty="0">
              <a:solidFill>
                <a:prstClr val="black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33403" y="2133607"/>
            <a:ext cx="8229600" cy="1676399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“Long” and “continuous” string of cavities in common cryostat</a:t>
            </a:r>
          </a:p>
          <a:p>
            <a:r>
              <a:rPr lang="it-IT" dirty="0" smtClean="0"/>
              <a:t>Cold beam tube</a:t>
            </a:r>
          </a:p>
          <a:p>
            <a:r>
              <a:rPr lang="it-IT" dirty="0" smtClean="0"/>
              <a:t>“straight” cryogenic lines in main cryostat</a:t>
            </a:r>
          </a:p>
          <a:p>
            <a:r>
              <a:rPr lang="it-IT" dirty="0" smtClean="0"/>
              <a:t>common insulation vacuum (between vacuum barriers, if any present)</a:t>
            </a:r>
          </a:p>
          <a:p>
            <a:endParaRPr lang="it-IT" dirty="0" smtClean="0"/>
          </a:p>
          <a:p>
            <a:endParaRPr lang="it-IT" dirty="0" smtClean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1752600" y="1752600"/>
            <a:ext cx="4724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33"/>
          <p:cNvGrpSpPr>
            <a:grpSpLocks noChangeAspect="1"/>
          </p:cNvGrpSpPr>
          <p:nvPr/>
        </p:nvGrpSpPr>
        <p:grpSpPr>
          <a:xfrm>
            <a:off x="2998470" y="1540689"/>
            <a:ext cx="125730" cy="411483"/>
            <a:chOff x="3810000" y="533400"/>
            <a:chExt cx="1524000" cy="6629415"/>
          </a:xfrm>
        </p:grpSpPr>
        <p:sp>
          <p:nvSpPr>
            <p:cNvPr id="35" name="Oval 34"/>
            <p:cNvSpPr/>
            <p:nvPr/>
          </p:nvSpPr>
          <p:spPr>
            <a:xfrm>
              <a:off x="4267200" y="1752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810000" y="1600200"/>
              <a:ext cx="990600" cy="1447800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 rot="5400000">
              <a:off x="4191000" y="1143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191000" y="35052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4267200" y="4800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810000" y="4648200"/>
              <a:ext cx="990600" cy="1447800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 rot="5400000">
              <a:off x="4191000" y="4191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4190998" y="6553213"/>
              <a:ext cx="121920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42"/>
          <p:cNvGrpSpPr>
            <a:grpSpLocks noChangeAspect="1"/>
          </p:cNvGrpSpPr>
          <p:nvPr/>
        </p:nvGrpSpPr>
        <p:grpSpPr>
          <a:xfrm>
            <a:off x="4065270" y="1538514"/>
            <a:ext cx="125730" cy="411483"/>
            <a:chOff x="3810000" y="533400"/>
            <a:chExt cx="1524000" cy="6629415"/>
          </a:xfrm>
        </p:grpSpPr>
        <p:sp>
          <p:nvSpPr>
            <p:cNvPr id="44" name="Oval 43"/>
            <p:cNvSpPr/>
            <p:nvPr/>
          </p:nvSpPr>
          <p:spPr>
            <a:xfrm>
              <a:off x="4267200" y="1752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810000" y="1600200"/>
              <a:ext cx="990600" cy="1447800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 rot="5400000">
              <a:off x="4191000" y="1143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>
              <a:off x="4191000" y="35052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4267200" y="4800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810000" y="4648200"/>
              <a:ext cx="990600" cy="1447800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 rot="5400000">
              <a:off x="4191000" y="4191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>
              <a:off x="4190998" y="6553213"/>
              <a:ext cx="121920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51"/>
          <p:cNvGrpSpPr>
            <a:grpSpLocks noChangeAspect="1"/>
          </p:cNvGrpSpPr>
          <p:nvPr/>
        </p:nvGrpSpPr>
        <p:grpSpPr>
          <a:xfrm>
            <a:off x="5132070" y="1538514"/>
            <a:ext cx="125730" cy="411483"/>
            <a:chOff x="3810000" y="533400"/>
            <a:chExt cx="1524000" cy="6629415"/>
          </a:xfrm>
        </p:grpSpPr>
        <p:sp>
          <p:nvSpPr>
            <p:cNvPr id="53" name="Oval 52"/>
            <p:cNvSpPr/>
            <p:nvPr/>
          </p:nvSpPr>
          <p:spPr>
            <a:xfrm>
              <a:off x="4267200" y="1752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810000" y="1600200"/>
              <a:ext cx="990600" cy="1447800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 rot="5400000">
              <a:off x="4191000" y="1143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4191000" y="35052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Oval 56"/>
            <p:cNvSpPr/>
            <p:nvPr/>
          </p:nvSpPr>
          <p:spPr>
            <a:xfrm>
              <a:off x="4267200" y="4800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810000" y="4648200"/>
              <a:ext cx="990600" cy="1447800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>
            <a:xfrm rot="5400000">
              <a:off x="4191000" y="4191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>
              <a:off x="4190998" y="6553213"/>
              <a:ext cx="121920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60"/>
          <p:cNvGrpSpPr>
            <a:grpSpLocks noChangeAspect="1"/>
          </p:cNvGrpSpPr>
          <p:nvPr/>
        </p:nvGrpSpPr>
        <p:grpSpPr>
          <a:xfrm>
            <a:off x="168131" y="5987148"/>
            <a:ext cx="125730" cy="411483"/>
            <a:chOff x="3810000" y="533400"/>
            <a:chExt cx="1524000" cy="6629415"/>
          </a:xfrm>
        </p:grpSpPr>
        <p:sp>
          <p:nvSpPr>
            <p:cNvPr id="62" name="Oval 61"/>
            <p:cNvSpPr/>
            <p:nvPr/>
          </p:nvSpPr>
          <p:spPr>
            <a:xfrm>
              <a:off x="4267200" y="1752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810000" y="1600200"/>
              <a:ext cx="990600" cy="1447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>
            <a:xfrm rot="5400000">
              <a:off x="4191000" y="1143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4191000" y="35052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/>
            <p:cNvSpPr/>
            <p:nvPr/>
          </p:nvSpPr>
          <p:spPr>
            <a:xfrm>
              <a:off x="4267200" y="4800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810000" y="4648200"/>
              <a:ext cx="990600" cy="1447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 rot="5400000">
              <a:off x="4191000" y="4191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>
              <a:off x="4190998" y="6553213"/>
              <a:ext cx="121920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/>
          <p:cNvSpPr txBox="1"/>
          <p:nvPr/>
        </p:nvSpPr>
        <p:spPr>
          <a:xfrm>
            <a:off x="1305479" y="6031468"/>
            <a:ext cx="2644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Insulation vacuum barrier</a:t>
            </a:r>
            <a:endParaRPr lang="it-IT" b="1" dirty="0">
              <a:solidFill>
                <a:prstClr val="black"/>
              </a:solidFill>
            </a:endParaRPr>
          </a:p>
        </p:txBody>
      </p:sp>
      <p:sp>
        <p:nvSpPr>
          <p:cNvPr id="71" name="Flowchart: Collate 70"/>
          <p:cNvSpPr>
            <a:spLocks noChangeAspect="1"/>
          </p:cNvSpPr>
          <p:nvPr/>
        </p:nvSpPr>
        <p:spPr>
          <a:xfrm>
            <a:off x="197940" y="6522543"/>
            <a:ext cx="183063" cy="183063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</a:endParaRPr>
          </a:p>
        </p:txBody>
      </p:sp>
      <p:sp>
        <p:nvSpPr>
          <p:cNvPr id="72" name="Flowchart: Collate 71"/>
          <p:cNvSpPr>
            <a:spLocks noChangeAspect="1"/>
          </p:cNvSpPr>
          <p:nvPr/>
        </p:nvSpPr>
        <p:spPr>
          <a:xfrm>
            <a:off x="6055059" y="1654796"/>
            <a:ext cx="183063" cy="183063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</a:endParaRPr>
          </a:p>
        </p:txBody>
      </p:sp>
      <p:sp>
        <p:nvSpPr>
          <p:cNvPr id="73" name="Flowchart: Collate 72"/>
          <p:cNvSpPr>
            <a:spLocks noChangeAspect="1"/>
          </p:cNvSpPr>
          <p:nvPr/>
        </p:nvSpPr>
        <p:spPr>
          <a:xfrm>
            <a:off x="2067684" y="1662756"/>
            <a:ext cx="183063" cy="183063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295400" y="6412468"/>
            <a:ext cx="3178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Warm beam vacuum gate valve</a:t>
            </a:r>
            <a:endParaRPr lang="it-IT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4648200" y="1600200"/>
            <a:ext cx="152400" cy="3048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867403" y="1600200"/>
            <a:ext cx="152400" cy="3048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286000" y="1600200"/>
            <a:ext cx="152400" cy="3048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505201" y="1600200"/>
            <a:ext cx="152400" cy="3048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029203" y="1600200"/>
            <a:ext cx="838200" cy="3048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800601" y="1600200"/>
            <a:ext cx="228600" cy="304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“segmented” cryostat</a:t>
            </a:r>
            <a:endParaRPr lang="it-IT" dirty="0"/>
          </a:p>
        </p:txBody>
      </p:sp>
      <p:sp>
        <p:nvSpPr>
          <p:cNvPr id="9" name="Rectangle 8"/>
          <p:cNvSpPr/>
          <p:nvPr/>
        </p:nvSpPr>
        <p:spPr>
          <a:xfrm>
            <a:off x="2667001" y="1600200"/>
            <a:ext cx="838200" cy="3048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38400" y="1600200"/>
            <a:ext cx="228600" cy="304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81003" y="5562600"/>
            <a:ext cx="152400" cy="3048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4800" y="4572000"/>
            <a:ext cx="838200" cy="3048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1003" y="5029200"/>
            <a:ext cx="228600" cy="304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47803" y="4572000"/>
            <a:ext cx="335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String of (or single) cryo-modules</a:t>
            </a:r>
            <a:endParaRPr lang="it-IT" b="1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47803" y="5029200"/>
            <a:ext cx="321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Technical Service Module (TSM)</a:t>
            </a:r>
            <a:endParaRPr lang="it-IT" b="1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7801" y="5562600"/>
            <a:ext cx="2906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Cold-Warm Transition (CWT)</a:t>
            </a:r>
            <a:endParaRPr lang="it-IT" b="1" dirty="0">
              <a:solidFill>
                <a:prstClr val="black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33403" y="2133607"/>
            <a:ext cx="8229600" cy="1523999"/>
          </a:xfrm>
        </p:spPr>
        <p:txBody>
          <a:bodyPr>
            <a:normAutofit fontScale="85000" lnSpcReduction="20000"/>
          </a:bodyPr>
          <a:lstStyle/>
          <a:p>
            <a:r>
              <a:rPr lang="it-IT" dirty="0" smtClean="0"/>
              <a:t>Cryostat is “segmented”: strings of (or single) cryo-modules, 2 CWT each</a:t>
            </a:r>
          </a:p>
          <a:p>
            <a:r>
              <a:rPr lang="it-IT" dirty="0" smtClean="0"/>
              <a:t>Warm beam zones (where warm quads can be)</a:t>
            </a:r>
          </a:p>
          <a:p>
            <a:r>
              <a:rPr lang="it-IT" dirty="0" smtClean="0"/>
              <a:t>Cryogenic Distributio Line (CDL) needed</a:t>
            </a:r>
          </a:p>
          <a:p>
            <a:r>
              <a:rPr lang="it-IT" dirty="0" smtClean="0"/>
              <a:t>Individual insulation vacuum on every string of cryo-module (Vacuum Barriers, w.r.t. CDL)  </a:t>
            </a:r>
          </a:p>
          <a:p>
            <a:endParaRPr lang="it-IT" dirty="0" smtClean="0"/>
          </a:p>
          <a:p>
            <a:endParaRPr lang="it-IT" dirty="0" smtClean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752600" y="1752600"/>
            <a:ext cx="5181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371600" y="1143000"/>
            <a:ext cx="6324600" cy="228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04801" y="4038600"/>
            <a:ext cx="914400" cy="228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24001" y="4038600"/>
            <a:ext cx="3316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Cryogenic Distribution Line (CDL)</a:t>
            </a:r>
            <a:endParaRPr lang="it-IT" b="1" dirty="0">
              <a:solidFill>
                <a:prstClr val="black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04800" y="4114800"/>
            <a:ext cx="228600" cy="304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grpSp>
        <p:nvGrpSpPr>
          <p:cNvPr id="3" name="Group 36"/>
          <p:cNvGrpSpPr>
            <a:grpSpLocks noChangeAspect="1"/>
          </p:cNvGrpSpPr>
          <p:nvPr/>
        </p:nvGrpSpPr>
        <p:grpSpPr>
          <a:xfrm>
            <a:off x="325763" y="5910948"/>
            <a:ext cx="125730" cy="411483"/>
            <a:chOff x="3810000" y="533400"/>
            <a:chExt cx="1524000" cy="6629415"/>
          </a:xfrm>
        </p:grpSpPr>
        <p:sp>
          <p:nvSpPr>
            <p:cNvPr id="38" name="Oval 37"/>
            <p:cNvSpPr/>
            <p:nvPr/>
          </p:nvSpPr>
          <p:spPr>
            <a:xfrm>
              <a:off x="4267200" y="1752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810000" y="1600200"/>
              <a:ext cx="990600" cy="1447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 rot="5400000">
              <a:off x="4191000" y="1143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>
              <a:off x="4191000" y="35052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>
              <a:off x="4267200" y="4800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810000" y="4648200"/>
              <a:ext cx="990600" cy="1447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 rot="5400000">
              <a:off x="4191000" y="4191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5400000">
              <a:off x="4190998" y="6553213"/>
              <a:ext cx="121920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/>
          <p:cNvSpPr txBox="1"/>
          <p:nvPr/>
        </p:nvSpPr>
        <p:spPr>
          <a:xfrm>
            <a:off x="1439736" y="5955268"/>
            <a:ext cx="2644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Insulation vacuum barrier</a:t>
            </a:r>
            <a:endParaRPr lang="it-IT" b="1" dirty="0">
              <a:solidFill>
                <a:prstClr val="black"/>
              </a:solidFill>
            </a:endParaRPr>
          </a:p>
        </p:txBody>
      </p:sp>
      <p:grpSp>
        <p:nvGrpSpPr>
          <p:cNvPr id="4" name="Group 51"/>
          <p:cNvGrpSpPr>
            <a:grpSpLocks noChangeAspect="1"/>
          </p:cNvGrpSpPr>
          <p:nvPr/>
        </p:nvGrpSpPr>
        <p:grpSpPr>
          <a:xfrm>
            <a:off x="2971800" y="1540689"/>
            <a:ext cx="125730" cy="411483"/>
            <a:chOff x="3810000" y="533400"/>
            <a:chExt cx="1524000" cy="6629415"/>
          </a:xfrm>
        </p:grpSpPr>
        <p:sp>
          <p:nvSpPr>
            <p:cNvPr id="53" name="Oval 52"/>
            <p:cNvSpPr/>
            <p:nvPr/>
          </p:nvSpPr>
          <p:spPr>
            <a:xfrm>
              <a:off x="4267200" y="1752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810000" y="1600200"/>
              <a:ext cx="990600" cy="1447800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 rot="5400000">
              <a:off x="4191000" y="1143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4191000" y="35052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Oval 56"/>
            <p:cNvSpPr/>
            <p:nvPr/>
          </p:nvSpPr>
          <p:spPr>
            <a:xfrm>
              <a:off x="4267200" y="4800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810000" y="4648200"/>
              <a:ext cx="990600" cy="1447800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>
            <a:xfrm rot="5400000">
              <a:off x="4191000" y="4191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>
              <a:off x="4190998" y="6553213"/>
              <a:ext cx="121920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71"/>
          <p:cNvGrpSpPr/>
          <p:nvPr/>
        </p:nvGrpSpPr>
        <p:grpSpPr>
          <a:xfrm>
            <a:off x="2424752" y="1287440"/>
            <a:ext cx="257780" cy="304800"/>
            <a:chOff x="4738720" y="3810000"/>
            <a:chExt cx="257780" cy="304800"/>
          </a:xfrm>
        </p:grpSpPr>
        <p:sp>
          <p:nvSpPr>
            <p:cNvPr id="71" name="Rectangle 70"/>
            <p:cNvSpPr/>
            <p:nvPr/>
          </p:nvSpPr>
          <p:spPr>
            <a:xfrm>
              <a:off x="4759656" y="3810000"/>
              <a:ext cx="228600" cy="3048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00"/>
                </a:solidFill>
              </a:endParaRPr>
            </a:p>
          </p:txBody>
        </p:sp>
        <p:grpSp>
          <p:nvGrpSpPr>
            <p:cNvPr id="6" name="Group 60"/>
            <p:cNvGrpSpPr>
              <a:grpSpLocks noChangeAspect="1"/>
            </p:cNvGrpSpPr>
            <p:nvPr/>
          </p:nvGrpSpPr>
          <p:grpSpPr>
            <a:xfrm rot="5400000">
              <a:off x="4809160" y="3851260"/>
              <a:ext cx="116900" cy="257780"/>
              <a:chOff x="3810000" y="533400"/>
              <a:chExt cx="1524000" cy="6629415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4267200" y="1752600"/>
                <a:ext cx="1066800" cy="1143000"/>
              </a:xfrm>
              <a:prstGeom prst="ellipse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3810000" y="1600200"/>
                <a:ext cx="990600" cy="14478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64" name="Straight Connector 63"/>
              <p:cNvCxnSpPr/>
              <p:nvPr/>
            </p:nvCxnSpPr>
            <p:spPr>
              <a:xfrm rot="5400000">
                <a:off x="4191000" y="1143000"/>
                <a:ext cx="1219200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>
                <a:off x="4191000" y="3505200"/>
                <a:ext cx="1219200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Oval 65"/>
              <p:cNvSpPr/>
              <p:nvPr/>
            </p:nvSpPr>
            <p:spPr>
              <a:xfrm>
                <a:off x="4267200" y="4800600"/>
                <a:ext cx="1066800" cy="1143000"/>
              </a:xfrm>
              <a:prstGeom prst="ellipse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3810000" y="4648200"/>
                <a:ext cx="990600" cy="14478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 rot="5400000">
                <a:off x="4191000" y="4191000"/>
                <a:ext cx="1219200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5400000">
                <a:off x="4190998" y="6553213"/>
                <a:ext cx="1219204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oup 72"/>
          <p:cNvGrpSpPr/>
          <p:nvPr/>
        </p:nvGrpSpPr>
        <p:grpSpPr>
          <a:xfrm>
            <a:off x="4785068" y="1295400"/>
            <a:ext cx="257780" cy="304800"/>
            <a:chOff x="4738720" y="3810000"/>
            <a:chExt cx="257780" cy="304800"/>
          </a:xfrm>
        </p:grpSpPr>
        <p:sp>
          <p:nvSpPr>
            <p:cNvPr id="74" name="Rectangle 73"/>
            <p:cNvSpPr/>
            <p:nvPr/>
          </p:nvSpPr>
          <p:spPr>
            <a:xfrm>
              <a:off x="4759656" y="3810000"/>
              <a:ext cx="228600" cy="3048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00"/>
                </a:solidFill>
              </a:endParaRPr>
            </a:p>
          </p:txBody>
        </p:sp>
        <p:grpSp>
          <p:nvGrpSpPr>
            <p:cNvPr id="8" name="Group 60"/>
            <p:cNvGrpSpPr>
              <a:grpSpLocks noChangeAspect="1"/>
            </p:cNvGrpSpPr>
            <p:nvPr/>
          </p:nvGrpSpPr>
          <p:grpSpPr>
            <a:xfrm rot="5400000">
              <a:off x="4809158" y="3851261"/>
              <a:ext cx="116900" cy="257782"/>
              <a:chOff x="3810000" y="533400"/>
              <a:chExt cx="1524000" cy="6629415"/>
            </a:xfrm>
          </p:grpSpPr>
          <p:sp>
            <p:nvSpPr>
              <p:cNvPr id="76" name="Oval 75"/>
              <p:cNvSpPr/>
              <p:nvPr/>
            </p:nvSpPr>
            <p:spPr>
              <a:xfrm>
                <a:off x="4267200" y="1752600"/>
                <a:ext cx="1066800" cy="1143000"/>
              </a:xfrm>
              <a:prstGeom prst="ellipse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810000" y="1600200"/>
                <a:ext cx="990600" cy="14478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78" name="Straight Connector 77"/>
              <p:cNvCxnSpPr/>
              <p:nvPr/>
            </p:nvCxnSpPr>
            <p:spPr>
              <a:xfrm rot="5400000">
                <a:off x="4191000" y="1143000"/>
                <a:ext cx="1219200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rot="5400000">
                <a:off x="4191000" y="3505200"/>
                <a:ext cx="1219200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Oval 79"/>
              <p:cNvSpPr/>
              <p:nvPr/>
            </p:nvSpPr>
            <p:spPr>
              <a:xfrm>
                <a:off x="4267200" y="4800600"/>
                <a:ext cx="1066800" cy="1143000"/>
              </a:xfrm>
              <a:prstGeom prst="ellipse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3810000" y="4648200"/>
                <a:ext cx="990600" cy="14478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82" name="Straight Connector 81"/>
              <p:cNvCxnSpPr/>
              <p:nvPr/>
            </p:nvCxnSpPr>
            <p:spPr>
              <a:xfrm rot="5400000">
                <a:off x="4191000" y="4191000"/>
                <a:ext cx="1219200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5400000">
                <a:off x="4190998" y="6553213"/>
                <a:ext cx="1219204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92"/>
          <p:cNvGrpSpPr>
            <a:grpSpLocks noChangeAspect="1"/>
          </p:cNvGrpSpPr>
          <p:nvPr/>
        </p:nvGrpSpPr>
        <p:grpSpPr>
          <a:xfrm>
            <a:off x="6579879" y="1096601"/>
            <a:ext cx="100684" cy="329514"/>
            <a:chOff x="3810000" y="533400"/>
            <a:chExt cx="1524000" cy="6629415"/>
          </a:xfrm>
        </p:grpSpPr>
        <p:sp>
          <p:nvSpPr>
            <p:cNvPr id="94" name="Oval 93"/>
            <p:cNvSpPr/>
            <p:nvPr/>
          </p:nvSpPr>
          <p:spPr>
            <a:xfrm>
              <a:off x="4267200" y="1752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810000" y="1600200"/>
              <a:ext cx="990600" cy="144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96" name="Straight Connector 95"/>
            <p:cNvCxnSpPr/>
            <p:nvPr/>
          </p:nvCxnSpPr>
          <p:spPr>
            <a:xfrm rot="5400000">
              <a:off x="4191000" y="1143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rot="5400000">
              <a:off x="4191000" y="35052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l 97"/>
            <p:cNvSpPr/>
            <p:nvPr/>
          </p:nvSpPr>
          <p:spPr>
            <a:xfrm>
              <a:off x="4267200" y="4800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810000" y="4648200"/>
              <a:ext cx="990600" cy="144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100" name="Straight Connector 99"/>
            <p:cNvCxnSpPr/>
            <p:nvPr/>
          </p:nvCxnSpPr>
          <p:spPr>
            <a:xfrm rot="5400000">
              <a:off x="4191000" y="4191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rot="5400000">
              <a:off x="4190998" y="6553213"/>
              <a:ext cx="121920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01"/>
          <p:cNvGrpSpPr>
            <a:grpSpLocks noChangeAspect="1"/>
          </p:cNvGrpSpPr>
          <p:nvPr/>
        </p:nvGrpSpPr>
        <p:grpSpPr>
          <a:xfrm>
            <a:off x="3758824" y="1094096"/>
            <a:ext cx="100684" cy="329514"/>
            <a:chOff x="3810000" y="533400"/>
            <a:chExt cx="1524000" cy="6629415"/>
          </a:xfrm>
        </p:grpSpPr>
        <p:sp>
          <p:nvSpPr>
            <p:cNvPr id="103" name="Oval 102"/>
            <p:cNvSpPr/>
            <p:nvPr/>
          </p:nvSpPr>
          <p:spPr>
            <a:xfrm>
              <a:off x="4267200" y="1752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810000" y="1600200"/>
              <a:ext cx="990600" cy="144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105" name="Straight Connector 104"/>
            <p:cNvCxnSpPr/>
            <p:nvPr/>
          </p:nvCxnSpPr>
          <p:spPr>
            <a:xfrm rot="5400000">
              <a:off x="4191000" y="1143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rot="5400000">
              <a:off x="4191000" y="35052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Oval 106"/>
            <p:cNvSpPr/>
            <p:nvPr/>
          </p:nvSpPr>
          <p:spPr>
            <a:xfrm>
              <a:off x="4267200" y="4800600"/>
              <a:ext cx="1066800" cy="1143000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3810000" y="4648200"/>
              <a:ext cx="990600" cy="144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109" name="Straight Connector 108"/>
            <p:cNvCxnSpPr/>
            <p:nvPr/>
          </p:nvCxnSpPr>
          <p:spPr>
            <a:xfrm rot="5400000">
              <a:off x="4191000" y="4191000"/>
              <a:ext cx="12192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rot="5400000">
              <a:off x="4190998" y="6553213"/>
              <a:ext cx="121920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1" name="TextBox 110"/>
          <p:cNvSpPr txBox="1"/>
          <p:nvPr/>
        </p:nvSpPr>
        <p:spPr>
          <a:xfrm>
            <a:off x="1455990" y="6365544"/>
            <a:ext cx="3178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Warm beam vacuum gate valve</a:t>
            </a:r>
            <a:endParaRPr lang="it-IT" b="1" dirty="0">
              <a:solidFill>
                <a:prstClr val="black"/>
              </a:solidFill>
            </a:endParaRPr>
          </a:p>
        </p:txBody>
      </p:sp>
      <p:sp>
        <p:nvSpPr>
          <p:cNvPr id="112" name="Flowchart: Collate 111"/>
          <p:cNvSpPr>
            <a:spLocks noChangeAspect="1"/>
          </p:cNvSpPr>
          <p:nvPr/>
        </p:nvSpPr>
        <p:spPr>
          <a:xfrm>
            <a:off x="350340" y="6481599"/>
            <a:ext cx="183063" cy="183063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</a:endParaRPr>
          </a:p>
        </p:txBody>
      </p:sp>
      <p:sp>
        <p:nvSpPr>
          <p:cNvPr id="113" name="Flowchart: Collate 112"/>
          <p:cNvSpPr>
            <a:spLocks noChangeAspect="1"/>
          </p:cNvSpPr>
          <p:nvPr/>
        </p:nvSpPr>
        <p:spPr>
          <a:xfrm>
            <a:off x="2100668" y="1645738"/>
            <a:ext cx="183063" cy="183063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</a:endParaRPr>
          </a:p>
        </p:txBody>
      </p:sp>
      <p:sp>
        <p:nvSpPr>
          <p:cNvPr id="114" name="Flowchart: Collate 113"/>
          <p:cNvSpPr>
            <a:spLocks noChangeAspect="1"/>
          </p:cNvSpPr>
          <p:nvPr/>
        </p:nvSpPr>
        <p:spPr>
          <a:xfrm>
            <a:off x="3662196" y="1649108"/>
            <a:ext cx="183063" cy="183063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</a:endParaRPr>
          </a:p>
        </p:txBody>
      </p:sp>
      <p:sp>
        <p:nvSpPr>
          <p:cNvPr id="115" name="Flowchart: Collate 114"/>
          <p:cNvSpPr>
            <a:spLocks noChangeAspect="1"/>
          </p:cNvSpPr>
          <p:nvPr/>
        </p:nvSpPr>
        <p:spPr>
          <a:xfrm>
            <a:off x="4443532" y="1651376"/>
            <a:ext cx="183063" cy="183063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</a:endParaRPr>
          </a:p>
        </p:txBody>
      </p:sp>
      <p:sp>
        <p:nvSpPr>
          <p:cNvPr id="116" name="Flowchart: Collate 115"/>
          <p:cNvSpPr>
            <a:spLocks noChangeAspect="1"/>
          </p:cNvSpPr>
          <p:nvPr/>
        </p:nvSpPr>
        <p:spPr>
          <a:xfrm>
            <a:off x="6051692" y="1665024"/>
            <a:ext cx="183063" cy="183063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477000"/>
          </a:xfrm>
        </p:spPr>
        <p:txBody>
          <a:bodyPr>
            <a:normAutofit fontScale="55000" lnSpcReduction="20000"/>
          </a:bodyPr>
          <a:lstStyle/>
          <a:p>
            <a:r>
              <a:rPr lang="it-IT" sz="3600" b="1" dirty="0" smtClean="0"/>
              <a:t>Drivers:</a:t>
            </a:r>
          </a:p>
          <a:p>
            <a:pPr lvl="1"/>
            <a:r>
              <a:rPr lang="it-IT" sz="3300" u="sng" dirty="0" smtClean="0">
                <a:solidFill>
                  <a:srgbClr val="008E40"/>
                </a:solidFill>
              </a:rPr>
              <a:t>Availability</a:t>
            </a:r>
            <a:r>
              <a:rPr lang="it-IT" sz="3300" dirty="0" smtClean="0"/>
              <a:t>: </a:t>
            </a:r>
          </a:p>
          <a:p>
            <a:pPr lvl="2"/>
            <a:r>
              <a:rPr lang="it-IT" sz="2900" dirty="0" smtClean="0"/>
              <a:t>Reliability/Maintainability. Components with technical risk:</a:t>
            </a:r>
          </a:p>
          <a:p>
            <a:pPr lvl="3"/>
            <a:r>
              <a:rPr lang="it-IT" sz="2900" dirty="0" smtClean="0"/>
              <a:t>RF Coupler, single window.  No in-situ repair possible</a:t>
            </a:r>
          </a:p>
          <a:p>
            <a:pPr lvl="3"/>
            <a:r>
              <a:rPr lang="it-IT" sz="2900" dirty="0" smtClean="0"/>
              <a:t>Cavity/tuner, reduced performance. No in-situ repair possible</a:t>
            </a:r>
          </a:p>
          <a:p>
            <a:pPr lvl="3"/>
            <a:r>
              <a:rPr lang="it-IT" sz="2900" dirty="0" smtClean="0"/>
              <a:t>Beam/cavity vacuum leaks. No in-situ repair possible</a:t>
            </a:r>
          </a:p>
          <a:p>
            <a:pPr lvl="1">
              <a:buNone/>
            </a:pPr>
            <a:r>
              <a:rPr lang="it-IT" sz="3300" b="1" dirty="0" smtClean="0">
                <a:sym typeface="Wingdings" pitchFamily="2" charset="2"/>
              </a:rPr>
              <a:t>	</a:t>
            </a:r>
            <a:r>
              <a:rPr lang="it-IT" sz="3300" b="1" dirty="0" smtClean="0">
                <a:solidFill>
                  <a:srgbClr val="008E40"/>
                </a:solidFill>
                <a:sym typeface="Wingdings" pitchFamily="2" charset="2"/>
              </a:rPr>
              <a:t> calls for quick replacement of complete </a:t>
            </a:r>
            <a:r>
              <a:rPr lang="it-IT" sz="3300" b="1" dirty="0" smtClean="0">
                <a:solidFill>
                  <a:srgbClr val="008E40"/>
                </a:solidFill>
              </a:rPr>
              <a:t>cryo-module (spares needed)</a:t>
            </a:r>
          </a:p>
          <a:p>
            <a:pPr lvl="1">
              <a:buNone/>
            </a:pPr>
            <a:endParaRPr lang="it-IT" sz="1800" dirty="0" smtClean="0">
              <a:solidFill>
                <a:srgbClr val="008E40"/>
              </a:solidFill>
            </a:endParaRPr>
          </a:p>
          <a:p>
            <a:pPr lvl="1"/>
            <a:r>
              <a:rPr lang="it-IT" sz="3300" u="sng" dirty="0" smtClean="0">
                <a:solidFill>
                  <a:srgbClr val="FF0000"/>
                </a:solidFill>
              </a:rPr>
              <a:t>Safety: coping with incidents</a:t>
            </a:r>
            <a:r>
              <a:rPr lang="it-IT" sz="3300" dirty="0" smtClean="0"/>
              <a:t>:  accidental loss of beam/cavity vacuum:</a:t>
            </a:r>
          </a:p>
          <a:p>
            <a:pPr lvl="2"/>
            <a:r>
              <a:rPr lang="it-IT" sz="2900" dirty="0" smtClean="0"/>
              <a:t>Cold valves not available (XFEL is considering their development)</a:t>
            </a:r>
          </a:p>
          <a:p>
            <a:pPr lvl="1">
              <a:buNone/>
            </a:pPr>
            <a:r>
              <a:rPr lang="it-IT" sz="3300" b="1" dirty="0" smtClean="0">
                <a:sym typeface="Wingdings" pitchFamily="2" charset="2"/>
              </a:rPr>
              <a:t>	</a:t>
            </a:r>
            <a:r>
              <a:rPr lang="it-IT" sz="3300" b="1" dirty="0" smtClean="0">
                <a:solidFill>
                  <a:srgbClr val="FF0000"/>
                </a:solidFill>
                <a:sym typeface="Wingdings" pitchFamily="2" charset="2"/>
              </a:rPr>
              <a:t>Adopt w</a:t>
            </a:r>
            <a:r>
              <a:rPr lang="it-IT" sz="3300" b="1" dirty="0" smtClean="0">
                <a:solidFill>
                  <a:srgbClr val="FF0000"/>
                </a:solidFill>
              </a:rPr>
              <a:t>arm, interlocked valves </a:t>
            </a:r>
            <a:r>
              <a:rPr lang="it-IT" sz="3300" b="1" dirty="0" smtClean="0"/>
              <a:t>(not necessarily very fast, XFEL experience)</a:t>
            </a:r>
          </a:p>
          <a:p>
            <a:pPr>
              <a:buNone/>
            </a:pPr>
            <a:r>
              <a:rPr lang="it-IT" b="1" dirty="0" smtClean="0">
                <a:solidFill>
                  <a:srgbClr val="1505EB"/>
                </a:solidFill>
                <a:sym typeface="Wingdings" pitchFamily="2" charset="2"/>
              </a:rPr>
              <a:t>               </a:t>
            </a:r>
            <a:endParaRPr lang="it-IT" sz="1800" b="1" dirty="0" smtClean="0">
              <a:solidFill>
                <a:srgbClr val="1505EB"/>
              </a:solidFill>
              <a:sym typeface="Wingdings" pitchFamily="2" charset="2"/>
            </a:endParaRPr>
          </a:p>
          <a:p>
            <a:pPr>
              <a:buNone/>
            </a:pPr>
            <a:r>
              <a:rPr lang="it-IT" sz="4400" b="1" dirty="0" smtClean="0">
                <a:solidFill>
                  <a:srgbClr val="1505EB"/>
                </a:solidFill>
                <a:sym typeface="Wingdings" pitchFamily="2" charset="2"/>
              </a:rPr>
              <a:t>		“Segmented” layout with CDL has clear advantages in these respects</a:t>
            </a:r>
            <a:endParaRPr lang="it-IT" sz="4400" b="1" dirty="0" smtClean="0">
              <a:solidFill>
                <a:srgbClr val="1505EB"/>
              </a:solidFill>
            </a:endParaRPr>
          </a:p>
          <a:p>
            <a:pPr>
              <a:buNone/>
            </a:pPr>
            <a:endParaRPr lang="it-IT" sz="2200" dirty="0" smtClean="0"/>
          </a:p>
          <a:p>
            <a:r>
              <a:rPr lang="it-IT" sz="3600" b="1" dirty="0" smtClean="0"/>
              <a:t>Additional advantages:</a:t>
            </a:r>
          </a:p>
          <a:p>
            <a:pPr lvl="1"/>
            <a:r>
              <a:rPr lang="it-IT" sz="3300" dirty="0" smtClean="0"/>
              <a:t>Magnets can be warm: classical “off-the shelf”, easy alignment/maintainability/upgrade </a:t>
            </a:r>
          </a:p>
          <a:p>
            <a:pPr lvl="1"/>
            <a:r>
              <a:rPr lang="it-IT" sz="3300" dirty="0" smtClean="0"/>
              <a:t>and cryo-module internal positioning requirements can ne relaxed (by a factor of 3)  </a:t>
            </a:r>
          </a:p>
          <a:p>
            <a:r>
              <a:rPr lang="it-IT" sz="3600" b="1" dirty="0" smtClean="0"/>
              <a:t>Drawbacks:</a:t>
            </a:r>
          </a:p>
          <a:p>
            <a:pPr lvl="1"/>
            <a:r>
              <a:rPr lang="it-IT" sz="2900" dirty="0" smtClean="0"/>
              <a:t>Less compact layout (~+10% extra lenght) </a:t>
            </a:r>
          </a:p>
          <a:p>
            <a:pPr lvl="1"/>
            <a:r>
              <a:rPr lang="it-IT" sz="2900" dirty="0" smtClean="0"/>
              <a:t>More equipment (CDL, CWT, instrumentation...):</a:t>
            </a:r>
          </a:p>
          <a:p>
            <a:pPr lvl="2"/>
            <a:r>
              <a:rPr lang="it-IT" dirty="0" smtClean="0"/>
              <a:t>Capital cost</a:t>
            </a:r>
          </a:p>
          <a:p>
            <a:pPr lvl="2"/>
            <a:r>
              <a:rPr lang="it-IT" dirty="0" smtClean="0"/>
              <a:t>More complexity = less reliability?</a:t>
            </a:r>
          </a:p>
          <a:p>
            <a:pPr lvl="1"/>
            <a:r>
              <a:rPr lang="it-IT" sz="2900" dirty="0" smtClean="0"/>
              <a:t>Higher static heat loads (but dynamic loads dominate!)</a:t>
            </a:r>
          </a:p>
          <a:p>
            <a:pPr lvl="1"/>
            <a:endParaRPr lang="it-IT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2035" y="-76200"/>
            <a:ext cx="8680174" cy="838544"/>
          </a:xfrm>
        </p:spPr>
        <p:txBody>
          <a:bodyPr/>
          <a:lstStyle/>
          <a:p>
            <a:r>
              <a:rPr lang="it-IT" dirty="0" smtClean="0"/>
              <a:t>Conclusions on sectorisation</a:t>
            </a:r>
            <a:endParaRPr lang="it-IT" dirty="0"/>
          </a:p>
        </p:txBody>
      </p:sp>
      <p:sp>
        <p:nvSpPr>
          <p:cNvPr id="6" name="Right Arrow 5"/>
          <p:cNvSpPr/>
          <p:nvPr/>
        </p:nvSpPr>
        <p:spPr>
          <a:xfrm>
            <a:off x="152400" y="3810000"/>
            <a:ext cx="685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3" y="1078468"/>
            <a:ext cx="8534400" cy="1958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430" y="4053132"/>
            <a:ext cx="8755886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-11430" y="4053126"/>
            <a:ext cx="381000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74370" y="4053126"/>
            <a:ext cx="838200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17370" y="4053126"/>
            <a:ext cx="880110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998473" y="4051698"/>
            <a:ext cx="2397919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703570" y="4053126"/>
            <a:ext cx="2388870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69570" y="4053126"/>
            <a:ext cx="304800" cy="1981200"/>
          </a:xfrm>
          <a:prstGeom prst="rect">
            <a:avLst/>
          </a:prstGeom>
          <a:solidFill>
            <a:srgbClr val="D99694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12570" y="4053126"/>
            <a:ext cx="304800" cy="1981200"/>
          </a:xfrm>
          <a:prstGeom prst="rect">
            <a:avLst/>
          </a:prstGeom>
          <a:solidFill>
            <a:srgbClr val="D99694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696051" y="4050269"/>
            <a:ext cx="304800" cy="1981200"/>
          </a:xfrm>
          <a:prstGeom prst="rect">
            <a:avLst/>
          </a:prstGeom>
          <a:solidFill>
            <a:srgbClr val="D99694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394960" y="4050268"/>
            <a:ext cx="304800" cy="1981200"/>
          </a:xfrm>
          <a:prstGeom prst="rect">
            <a:avLst/>
          </a:prstGeom>
          <a:solidFill>
            <a:srgbClr val="D99694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8092440" y="4050268"/>
            <a:ext cx="304800" cy="1981200"/>
          </a:xfrm>
          <a:prstGeom prst="rect">
            <a:avLst/>
          </a:prstGeom>
          <a:solidFill>
            <a:srgbClr val="D99694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404860" y="3816668"/>
            <a:ext cx="727710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91388" y="605135"/>
            <a:ext cx="8500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Continuous</a:t>
            </a:r>
            <a:r>
              <a:rPr lang="fr-CH" sz="2400" dirty="0" smtClean="0"/>
              <a:t> cryostat "Compact" version (gain on interconnections):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45773" y="3059668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ym typeface="Wingdings" pitchFamily="2" charset="2"/>
              </a:rPr>
              <a:t></a:t>
            </a:r>
            <a:r>
              <a:rPr lang="fr-CH" b="1" dirty="0" smtClean="0"/>
              <a:t> 5 </a:t>
            </a:r>
            <a:r>
              <a:rPr lang="fr-CH" b="1" dirty="0" err="1" smtClean="0"/>
              <a:t>Gev</a:t>
            </a:r>
            <a:r>
              <a:rPr lang="fr-CH" b="1" dirty="0" smtClean="0"/>
              <a:t> version (HP):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b="1" dirty="0" smtClean="0"/>
              <a:t>SPL length</a:t>
            </a:r>
            <a:r>
              <a:rPr lang="fr-CH" b="1" dirty="0" smtClean="0"/>
              <a:t> = 485 m</a:t>
            </a:r>
            <a:endParaRPr lang="en-US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858128" y="3621204"/>
            <a:ext cx="7391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Segmented</a:t>
            </a:r>
            <a:r>
              <a:rPr lang="fr-CH" sz="2400" dirty="0" smtClean="0"/>
              <a:t> </a:t>
            </a:r>
            <a:r>
              <a:rPr lang="fr-CH" sz="2400" dirty="0" err="1" smtClean="0"/>
              <a:t>layout</a:t>
            </a:r>
            <a:r>
              <a:rPr lang="fr-CH" sz="2400" dirty="0" smtClean="0"/>
              <a:t> (warm quads, 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  <a:r>
              <a:rPr lang="fr-CH" sz="2400" dirty="0" err="1" smtClean="0"/>
              <a:t>separate</a:t>
            </a:r>
            <a:r>
              <a:rPr lang="fr-CH" sz="2400" dirty="0" smtClean="0"/>
              <a:t> </a:t>
            </a:r>
            <a:r>
              <a:rPr lang="fr-CH" sz="2400" dirty="0" err="1" smtClean="0"/>
              <a:t>cryoline</a:t>
            </a:r>
            <a:r>
              <a:rPr lang="fr-CH" sz="2400" dirty="0" smtClean="0"/>
              <a:t>):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0" y="6260068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ym typeface="Wingdings" pitchFamily="2" charset="2"/>
              </a:rPr>
              <a:t></a:t>
            </a:r>
            <a:r>
              <a:rPr lang="fr-CH" b="1" dirty="0" smtClean="0"/>
              <a:t> 5 </a:t>
            </a:r>
            <a:r>
              <a:rPr lang="fr-CH" b="1" dirty="0" err="1" smtClean="0"/>
              <a:t>Gev</a:t>
            </a:r>
            <a:r>
              <a:rPr lang="fr-CH" b="1" dirty="0" smtClean="0"/>
              <a:t> version (HP):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b="1" dirty="0" smtClean="0"/>
              <a:t>SPL length</a:t>
            </a:r>
            <a:r>
              <a:rPr lang="fr-CH" b="1" dirty="0" smtClean="0"/>
              <a:t> = 535 m</a:t>
            </a:r>
            <a:endParaRPr lang="en-US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152400" y="24825"/>
            <a:ext cx="8153400" cy="58477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Cryogenic and vacuum </a:t>
            </a:r>
            <a:r>
              <a:rPr lang="en-US" sz="3200" dirty="0" err="1" smtClean="0"/>
              <a:t>sectoriz.of</a:t>
            </a:r>
            <a:r>
              <a:rPr lang="en-US" sz="3200" dirty="0" smtClean="0"/>
              <a:t> the SPL</a:t>
            </a:r>
            <a:endParaRPr lang="en-US" sz="3200" b="1" dirty="0"/>
          </a:p>
        </p:txBody>
      </p:sp>
      <p:sp>
        <p:nvSpPr>
          <p:cNvPr id="4" name="Rectangle 3"/>
          <p:cNvSpPr/>
          <p:nvPr/>
        </p:nvSpPr>
        <p:spPr>
          <a:xfrm>
            <a:off x="0" y="1089892"/>
            <a:ext cx="9144000" cy="1981200"/>
          </a:xfrm>
          <a:prstGeom prst="rect">
            <a:avLst/>
          </a:prstGeom>
          <a:solidFill>
            <a:srgbClr val="B9CDE5">
              <a:alpha val="50196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20207964">
            <a:off x="3136685" y="4393089"/>
            <a:ext cx="18170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Preferred for SPL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l-GR" dirty="0" smtClean="0"/>
              <a:t>β</a:t>
            </a:r>
            <a:r>
              <a:rPr lang="en-US" dirty="0" smtClean="0"/>
              <a:t>=0.65 </a:t>
            </a:r>
            <a:r>
              <a:rPr lang="en-US" dirty="0" err="1" smtClean="0"/>
              <a:t>cryo</a:t>
            </a:r>
            <a:r>
              <a:rPr lang="en-US" dirty="0" smtClean="0"/>
              <a:t>-module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5079" t="18750" r="8984" b="18750"/>
          <a:stretch>
            <a:fillRect/>
          </a:stretch>
        </p:blipFill>
        <p:spPr bwMode="auto">
          <a:xfrm>
            <a:off x="294641" y="990600"/>
            <a:ext cx="8178800" cy="5334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Outline</a:t>
            </a:r>
            <a:endParaRPr lang="it-I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3962400"/>
          </a:xfrm>
        </p:spPr>
        <p:txBody>
          <a:bodyPr/>
          <a:lstStyle/>
          <a:p>
            <a:r>
              <a:rPr lang="it-IT" dirty="0" smtClean="0"/>
              <a:t>Introduction</a:t>
            </a:r>
          </a:p>
          <a:p>
            <a:r>
              <a:rPr lang="it-IT" dirty="0" smtClean="0"/>
              <a:t>New orientation and work organisation</a:t>
            </a:r>
          </a:p>
          <a:p>
            <a:r>
              <a:rPr lang="it-IT" dirty="0" smtClean="0"/>
              <a:t>Layout studies and machine sectorisation (vacuum+cryogenics)</a:t>
            </a:r>
          </a:p>
          <a:p>
            <a:r>
              <a:rPr lang="it-IT" dirty="0" smtClean="0"/>
              <a:t>Recent advances:</a:t>
            </a:r>
          </a:p>
          <a:p>
            <a:pPr lvl="1"/>
            <a:r>
              <a:rPr lang="it-IT" dirty="0" smtClean="0"/>
              <a:t>Supporting schemes</a:t>
            </a:r>
          </a:p>
          <a:p>
            <a:pPr lvl="1"/>
            <a:r>
              <a:rPr lang="it-IT" dirty="0" smtClean="0"/>
              <a:t>Cryogenics</a:t>
            </a:r>
          </a:p>
          <a:p>
            <a:r>
              <a:rPr lang="it-IT" dirty="0" smtClean="0"/>
              <a:t>Summary</a:t>
            </a:r>
          </a:p>
          <a:p>
            <a:endParaRPr lang="it-I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l-GR" dirty="0" smtClean="0"/>
              <a:t>β</a:t>
            </a:r>
            <a:r>
              <a:rPr lang="en-US" dirty="0" smtClean="0"/>
              <a:t>=1 </a:t>
            </a:r>
            <a:r>
              <a:rPr lang="en-US" dirty="0" err="1" smtClean="0"/>
              <a:t>cryo</a:t>
            </a:r>
            <a:r>
              <a:rPr lang="en-US" dirty="0" smtClean="0"/>
              <a:t>-module</a:t>
            </a:r>
            <a:endParaRPr lang="it-IT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l="53516" t="17708" r="1172" b="19792"/>
          <a:stretch>
            <a:fillRect/>
          </a:stretch>
        </p:blipFill>
        <p:spPr bwMode="auto">
          <a:xfrm>
            <a:off x="145146" y="1295400"/>
            <a:ext cx="8839200" cy="4572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7696200" cy="563562"/>
          </a:xfrm>
        </p:spPr>
        <p:txBody>
          <a:bodyPr/>
          <a:lstStyle/>
          <a:p>
            <a:pPr lvl="0"/>
            <a:r>
              <a:rPr lang="it-IT" sz="3600" dirty="0" smtClean="0">
                <a:effectLst/>
              </a:rPr>
              <a:t>Coupler position: top or bottom...?</a:t>
            </a:r>
            <a:endParaRPr lang="it-IT" sz="3600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1726474" y="1143000"/>
            <a:ext cx="1702526" cy="1862138"/>
            <a:chOff x="4800600" y="1219200"/>
            <a:chExt cx="3886200" cy="4351360"/>
          </a:xfrm>
        </p:grpSpPr>
        <p:sp>
          <p:nvSpPr>
            <p:cNvPr id="6" name="Oval 5"/>
            <p:cNvSpPr/>
            <p:nvPr/>
          </p:nvSpPr>
          <p:spPr>
            <a:xfrm>
              <a:off x="4953000" y="1371600"/>
              <a:ext cx="3429000" cy="3505200"/>
            </a:xfrm>
            <a:prstGeom prst="ellipse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7" name="Group 104"/>
            <p:cNvGrpSpPr/>
            <p:nvPr/>
          </p:nvGrpSpPr>
          <p:grpSpPr>
            <a:xfrm>
              <a:off x="5992504" y="2438400"/>
              <a:ext cx="1371600" cy="1371600"/>
              <a:chOff x="5992504" y="2438400"/>
              <a:chExt cx="1371600" cy="13716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5992504" y="2438400"/>
                <a:ext cx="1371600" cy="1371600"/>
              </a:xfrm>
              <a:prstGeom prst="ellipse">
                <a:avLst/>
              </a:prstGeom>
              <a:solidFill>
                <a:schemeClr val="accent1"/>
              </a:solidFill>
              <a:ln w="508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6490648" y="2930856"/>
                <a:ext cx="381000" cy="381000"/>
              </a:xfrm>
              <a:prstGeom prst="ellipse">
                <a:avLst/>
              </a:prstGeom>
              <a:solidFill>
                <a:schemeClr val="bg1"/>
              </a:solidFill>
              <a:ln w="1047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8" name="Oval 7"/>
            <p:cNvSpPr/>
            <p:nvPr/>
          </p:nvSpPr>
          <p:spPr>
            <a:xfrm rot="2470763">
              <a:off x="7162800" y="1828800"/>
              <a:ext cx="457200" cy="457200"/>
            </a:xfrm>
            <a:prstGeom prst="ellipse">
              <a:avLst/>
            </a:prstGeom>
            <a:gradFill flip="none" rotWithShape="1">
              <a:gsLst>
                <a:gs pos="63000">
                  <a:schemeClr val="accent1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Rectangle 8"/>
            <p:cNvSpPr/>
            <p:nvPr/>
          </p:nvSpPr>
          <p:spPr>
            <a:xfrm rot="2340000">
              <a:off x="7044409" y="2154587"/>
              <a:ext cx="2286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51896" y="2286000"/>
              <a:ext cx="6096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351896" y="1219200"/>
              <a:ext cx="6096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77000" y="1447800"/>
              <a:ext cx="332096" cy="838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Oval 12"/>
            <p:cNvSpPr/>
            <p:nvPr/>
          </p:nvSpPr>
          <p:spPr>
            <a:xfrm>
              <a:off x="5097440" y="1531960"/>
              <a:ext cx="3124200" cy="3061648"/>
            </a:xfrm>
            <a:prstGeom prst="ellipse">
              <a:avLst/>
            </a:prstGeom>
            <a:noFill/>
            <a:ln w="508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>
            <a:xfrm rot="2470763">
              <a:off x="5134487" y="2869697"/>
              <a:ext cx="274320" cy="274320"/>
            </a:xfrm>
            <a:prstGeom prst="ellipse">
              <a:avLst/>
            </a:prstGeom>
            <a:solidFill>
              <a:srgbClr val="00B0F0"/>
            </a:solidFill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5029200" y="1476622"/>
              <a:ext cx="3276600" cy="3210996"/>
            </a:xfrm>
            <a:prstGeom prst="ellipse">
              <a:avLst/>
            </a:prstGeom>
            <a:noFill/>
            <a:ln w="50800">
              <a:solidFill>
                <a:srgbClr val="CC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 rot="2470763">
              <a:off x="7934153" y="2924687"/>
              <a:ext cx="274320" cy="274320"/>
            </a:xfrm>
            <a:prstGeom prst="ellipse">
              <a:avLst/>
            </a:prstGeom>
            <a:solidFill>
              <a:srgbClr val="00B0F0"/>
            </a:solidFill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650176" y="4876800"/>
              <a:ext cx="20574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5486400" y="5105400"/>
              <a:ext cx="679880" cy="457200"/>
            </a:xfrm>
            <a:prstGeom prst="triangl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7168720" y="5113360"/>
              <a:ext cx="679880" cy="457200"/>
            </a:xfrm>
            <a:prstGeom prst="triangl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4800600" y="5562600"/>
              <a:ext cx="38862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40"/>
          <p:cNvGrpSpPr/>
          <p:nvPr/>
        </p:nvGrpSpPr>
        <p:grpSpPr>
          <a:xfrm>
            <a:off x="5486400" y="1211241"/>
            <a:ext cx="1702526" cy="1760559"/>
            <a:chOff x="5791200" y="1066800"/>
            <a:chExt cx="1702526" cy="1760559"/>
          </a:xfrm>
        </p:grpSpPr>
        <p:grpSp>
          <p:nvGrpSpPr>
            <p:cNvPr id="26" name="Group 22"/>
            <p:cNvGrpSpPr>
              <a:grpSpLocks noChangeAspect="1"/>
            </p:cNvGrpSpPr>
            <p:nvPr/>
          </p:nvGrpSpPr>
          <p:grpSpPr>
            <a:xfrm>
              <a:off x="5943600" y="1066800"/>
              <a:ext cx="1548677" cy="1760559"/>
              <a:chOff x="4953000" y="1371600"/>
              <a:chExt cx="3429000" cy="419896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5650176" y="4876800"/>
                <a:ext cx="20574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953000" y="1371600"/>
                <a:ext cx="3429000" cy="3505200"/>
              </a:xfrm>
              <a:prstGeom prst="ellipse">
                <a:avLst/>
              </a:prstGeom>
              <a:noFill/>
              <a:ln w="508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41" name="Group 104"/>
              <p:cNvGrpSpPr/>
              <p:nvPr/>
            </p:nvGrpSpPr>
            <p:grpSpPr>
              <a:xfrm>
                <a:off x="5992504" y="2438400"/>
                <a:ext cx="1371600" cy="1371600"/>
                <a:chOff x="5992504" y="2438400"/>
                <a:chExt cx="1371600" cy="1371600"/>
              </a:xfrm>
            </p:grpSpPr>
            <p:sp>
              <p:nvSpPr>
                <p:cNvPr id="38" name="Oval 37"/>
                <p:cNvSpPr/>
                <p:nvPr/>
              </p:nvSpPr>
              <p:spPr>
                <a:xfrm>
                  <a:off x="5992504" y="2438400"/>
                  <a:ext cx="1371600" cy="1371600"/>
                </a:xfrm>
                <a:prstGeom prst="ellipse">
                  <a:avLst/>
                </a:prstGeom>
                <a:solidFill>
                  <a:schemeClr val="accent1"/>
                </a:solidFill>
                <a:ln w="508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6490648" y="2930856"/>
                  <a:ext cx="381000" cy="381000"/>
                </a:xfrm>
                <a:prstGeom prst="ellipse">
                  <a:avLst/>
                </a:prstGeom>
                <a:solidFill>
                  <a:schemeClr val="bg1"/>
                </a:solidFill>
                <a:ln w="10477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27" name="Oval 26"/>
              <p:cNvSpPr/>
              <p:nvPr/>
            </p:nvSpPr>
            <p:spPr>
              <a:xfrm rot="2470763">
                <a:off x="6418571" y="1694171"/>
                <a:ext cx="457200" cy="457200"/>
              </a:xfrm>
              <a:prstGeom prst="ellipse">
                <a:avLst/>
              </a:prstGeom>
              <a:gradFill flip="none" rotWithShape="1">
                <a:gsLst>
                  <a:gs pos="63000">
                    <a:schemeClr val="accent1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ln w="508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6519190" y="2154587"/>
                <a:ext cx="262609" cy="36001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b="1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6351896" y="4771032"/>
                <a:ext cx="609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6351896" y="3704232"/>
                <a:ext cx="609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6477000" y="3932832"/>
                <a:ext cx="353704" cy="8382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5097440" y="1531960"/>
                <a:ext cx="3124200" cy="3061648"/>
              </a:xfrm>
              <a:prstGeom prst="ellipse">
                <a:avLst/>
              </a:prstGeom>
              <a:noFill/>
              <a:ln w="508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 32"/>
              <p:cNvSpPr>
                <a:spLocks noChangeAspect="1"/>
              </p:cNvSpPr>
              <p:nvPr/>
            </p:nvSpPr>
            <p:spPr>
              <a:xfrm rot="2470763">
                <a:off x="5134487" y="2869697"/>
                <a:ext cx="274320" cy="274320"/>
              </a:xfrm>
              <a:prstGeom prst="ellipse">
                <a:avLst/>
              </a:prstGeom>
              <a:solidFill>
                <a:srgbClr val="00B0F0"/>
              </a:solidFill>
              <a:ln w="508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 33"/>
              <p:cNvSpPr>
                <a:spLocks noChangeAspect="1"/>
              </p:cNvSpPr>
              <p:nvPr/>
            </p:nvSpPr>
            <p:spPr>
              <a:xfrm>
                <a:off x="5029200" y="1476622"/>
                <a:ext cx="3276600" cy="3210996"/>
              </a:xfrm>
              <a:prstGeom prst="ellipse">
                <a:avLst/>
              </a:prstGeom>
              <a:noFill/>
              <a:ln w="50800">
                <a:solidFill>
                  <a:srgbClr val="CC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>
              <a:xfrm rot="2470763">
                <a:off x="7934153" y="2924687"/>
                <a:ext cx="274320" cy="274320"/>
              </a:xfrm>
              <a:prstGeom prst="ellipse">
                <a:avLst/>
              </a:prstGeom>
              <a:solidFill>
                <a:srgbClr val="00B0F0"/>
              </a:solidFill>
              <a:ln w="508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Isosceles Triangle 35"/>
              <p:cNvSpPr/>
              <p:nvPr/>
            </p:nvSpPr>
            <p:spPr>
              <a:xfrm>
                <a:off x="5486400" y="5105400"/>
                <a:ext cx="679880" cy="457200"/>
              </a:xfrm>
              <a:prstGeom prst="triangl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Isosceles Triangle 36"/>
              <p:cNvSpPr/>
              <p:nvPr/>
            </p:nvSpPr>
            <p:spPr>
              <a:xfrm>
                <a:off x="7168720" y="5113360"/>
                <a:ext cx="679880" cy="457200"/>
              </a:xfrm>
              <a:prstGeom prst="triangl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40" name="Straight Connector 39"/>
            <p:cNvCxnSpPr/>
            <p:nvPr/>
          </p:nvCxnSpPr>
          <p:spPr>
            <a:xfrm>
              <a:off x="5791200" y="2819400"/>
              <a:ext cx="1702526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2" name="Table 41"/>
          <p:cNvGraphicFramePr>
            <a:graphicFrameLocks noGrp="1"/>
          </p:cNvGraphicFramePr>
          <p:nvPr/>
        </p:nvGraphicFramePr>
        <p:xfrm>
          <a:off x="533400" y="3276600"/>
          <a:ext cx="4038600" cy="263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Pros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Contras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eaLnBrk="0" fontAlgn="base" hangingPunct="0">
                        <a:spcAft>
                          <a:spcPct val="0"/>
                        </a:spcAft>
                        <a:buClrTx/>
                        <a:defRPr/>
                      </a:pPr>
                      <a:r>
                        <a:rPr lang="it-IT" sz="1400" dirty="0" smtClean="0"/>
                        <a:t>Easier mounting of waveguides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Interferes with bi-phase tube </a:t>
                      </a:r>
                      <a:r>
                        <a:rPr lang="it-IT" sz="1400" dirty="0" smtClean="0">
                          <a:sym typeface="Wingdings" pitchFamily="2" charset="2"/>
                        </a:rPr>
                        <a:t> move sideways</a:t>
                      </a:r>
                    </a:p>
                    <a:p>
                      <a:endParaRPr lang="it-IT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Easier access (needed?)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>
                          <a:sym typeface="Wingdings" pitchFamily="2" charset="2"/>
                        </a:rPr>
                        <a:t>Waveguides/coupler more exposed to personnel/handling (damage, breaking window?)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...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...</a:t>
                      </a:r>
                      <a:endParaRPr lang="it-IT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/>
        </p:nvGraphicFramePr>
        <p:xfrm>
          <a:off x="4800600" y="3276600"/>
          <a:ext cx="4038600" cy="263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Pros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Contras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Centered bi-phase tube</a:t>
                      </a:r>
                      <a:r>
                        <a:rPr lang="it-IT" sz="1400" dirty="0" smtClean="0">
                          <a:sym typeface="Wingdings" pitchFamily="2" charset="2"/>
                        </a:rPr>
                        <a:t> symmetry</a:t>
                      </a:r>
                    </a:p>
                    <a:p>
                      <a:pPr lvl="0" eaLnBrk="0" fontAlgn="base" hangingPunct="0">
                        <a:spcAft>
                          <a:spcPct val="0"/>
                        </a:spcAft>
                        <a:buClrTx/>
                        <a:defRPr/>
                      </a:pPr>
                      <a:endParaRPr lang="it-IT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Space needs for waveguides under cryostat</a:t>
                      </a:r>
                    </a:p>
                    <a:p>
                      <a:endParaRPr lang="it-IT" sz="1400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>
                          <a:sym typeface="Wingdings" pitchFamily="2" charset="2"/>
                        </a:rPr>
                        <a:t>Waveguides/coupler protected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>
                          <a:sym typeface="Wingdings" pitchFamily="2" charset="2"/>
                        </a:rPr>
                        <a:t>If coupler not a support (bellows) support on top, i.e. centered tube not possible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...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...</a:t>
                      </a:r>
                      <a:endParaRPr lang="it-IT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1600200" y="6096000"/>
            <a:ext cx="597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1505EB"/>
                </a:solidFill>
              </a:rPr>
              <a:t>No strong decision-making argument...</a:t>
            </a:r>
            <a:endParaRPr lang="it-IT" sz="2800" b="1" dirty="0">
              <a:solidFill>
                <a:srgbClr val="1505E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19" name="Picture 3" descr="\\cern.ch\dfs\Users\r\renaglia\Public\cavite SPL\CAVITE CEA COUP.bmp"/>
          <p:cNvPicPr>
            <a:picLocks noChangeAspect="1" noChangeArrowheads="1"/>
          </p:cNvPicPr>
          <p:nvPr/>
        </p:nvPicPr>
        <p:blipFill>
          <a:blip r:embed="rId2" cstate="print"/>
          <a:srcRect t="20042" b="21838"/>
          <a:stretch>
            <a:fillRect/>
          </a:stretch>
        </p:blipFill>
        <p:spPr bwMode="auto">
          <a:xfrm>
            <a:off x="304800" y="3733800"/>
            <a:ext cx="5562600" cy="224829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HOM coupler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7"/>
            <a:ext cx="8229600" cy="1904994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Provisions made to house an HOM coupler (resonator type)</a:t>
            </a:r>
          </a:p>
          <a:p>
            <a:r>
              <a:rPr lang="it-IT" dirty="0" smtClean="0"/>
              <a:t>Port foreseen opposite to RF coupler port</a:t>
            </a:r>
          </a:p>
          <a:p>
            <a:r>
              <a:rPr lang="it-IT" dirty="0" smtClean="0"/>
              <a:t>Superconducting, cooled at 2K</a:t>
            </a:r>
          </a:p>
          <a:p>
            <a:r>
              <a:rPr lang="it-IT" dirty="0" smtClean="0"/>
              <a:t>The HOM coupler needs to be on top</a:t>
            </a:r>
          </a:p>
          <a:p>
            <a:r>
              <a:rPr lang="it-IT" dirty="0" smtClean="0"/>
              <a:t>...so </a:t>
            </a:r>
            <a:r>
              <a:rPr lang="it-IT" u="sng" dirty="0" smtClean="0">
                <a:solidFill>
                  <a:srgbClr val="1505EB"/>
                </a:solidFill>
              </a:rPr>
              <a:t>the RF coupler is at the bottom </a:t>
            </a:r>
            <a:endParaRPr lang="it-IT" u="sng" dirty="0">
              <a:solidFill>
                <a:srgbClr val="1505EB"/>
              </a:solidFill>
            </a:endParaRPr>
          </a:p>
        </p:txBody>
      </p:sp>
      <p:grpSp>
        <p:nvGrpSpPr>
          <p:cNvPr id="4" name="Group 5"/>
          <p:cNvGrpSpPr/>
          <p:nvPr/>
        </p:nvGrpSpPr>
        <p:grpSpPr>
          <a:xfrm>
            <a:off x="5562600" y="1857375"/>
            <a:ext cx="3144118" cy="2028825"/>
            <a:chOff x="5562600" y="2286000"/>
            <a:chExt cx="3144118" cy="2028825"/>
          </a:xfrm>
        </p:grpSpPr>
        <p:pic>
          <p:nvPicPr>
            <p:cNvPr id="36761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62600" y="2286000"/>
              <a:ext cx="3144118" cy="2028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5638800" y="2286000"/>
              <a:ext cx="2254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FF00"/>
                  </a:solidFill>
                </a:rPr>
                <a:t>e.g. LHC HOM coupler</a:t>
              </a:r>
              <a:endParaRPr lang="it-IT" dirty="0">
                <a:solidFill>
                  <a:srgbClr val="FFFF00"/>
                </a:solidFill>
              </a:endParaRPr>
            </a:p>
          </p:txBody>
        </p:sp>
      </p:grpSp>
      <p:cxnSp>
        <p:nvCxnSpPr>
          <p:cNvPr id="9" name="Straight Arrow Connector 8"/>
          <p:cNvCxnSpPr/>
          <p:nvPr/>
        </p:nvCxnSpPr>
        <p:spPr>
          <a:xfrm rot="5400000">
            <a:off x="647700" y="4076700"/>
            <a:ext cx="457200" cy="762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V="1">
            <a:off x="495300" y="5753100"/>
            <a:ext cx="838200" cy="1524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4800" y="3505200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HOM port</a:t>
            </a:r>
            <a:endParaRPr lang="it-IT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" y="6248400"/>
            <a:ext cx="163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RF coupler port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0174" cy="838544"/>
          </a:xfrm>
        </p:spPr>
        <p:txBody>
          <a:bodyPr/>
          <a:lstStyle/>
          <a:p>
            <a:r>
              <a:rPr lang="it-IT" dirty="0" smtClean="0"/>
              <a:t>Cavity Supporting System</a:t>
            </a:r>
            <a:endParaRPr lang="it-IT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381000" y="1524004"/>
          <a:ext cx="7848599" cy="4648196"/>
        </p:xfrm>
        <a:graphic>
          <a:graphicData uri="http://schemas.openxmlformats.org/drawingml/2006/table">
            <a:tbl>
              <a:tblPr/>
              <a:tblGrid>
                <a:gridCol w="1981200"/>
                <a:gridCol w="2571041"/>
                <a:gridCol w="1452140"/>
                <a:gridCol w="1844218"/>
              </a:tblGrid>
              <a:tr h="36636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BUDGET OF TOLERANCE</a:t>
                      </a:r>
                      <a:endParaRPr lang="en-US" sz="18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609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Step</a:t>
                      </a: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Sub-step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Tolerances (3</a:t>
                      </a:r>
                      <a:r>
                        <a:rPr lang="el-G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σ)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envelopes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1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Cryo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-module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assembly</a:t>
                      </a: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Cavity and He vessel assembly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0.1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Positioning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 the cavity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w.r.t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 beam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axis 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±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 mm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Supporting system assembly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0.2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Vacuum vessel construction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0.2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815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Transport and handling        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(± 0.5 g any direction)</a:t>
                      </a: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N.A.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0.1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Stability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of the cavity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w.r.t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 beam axis 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± 0.3 mm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1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Testing/operation</a:t>
                      </a: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Vacuum pumping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0.2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Cool-down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RF tests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Warm-up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Thermal cycles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ight Brace 3"/>
          <p:cNvSpPr/>
          <p:nvPr/>
        </p:nvSpPr>
        <p:spPr>
          <a:xfrm>
            <a:off x="8305800" y="1905004"/>
            <a:ext cx="228600" cy="15240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ight Brace 4"/>
          <p:cNvSpPr/>
          <p:nvPr/>
        </p:nvSpPr>
        <p:spPr>
          <a:xfrm>
            <a:off x="8305800" y="3810004"/>
            <a:ext cx="228600" cy="21336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Box 5"/>
          <p:cNvSpPr txBox="1"/>
          <p:nvPr/>
        </p:nvSpPr>
        <p:spPr>
          <a:xfrm rot="16200000">
            <a:off x="7774994" y="2514220"/>
            <a:ext cx="182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Construction precision</a:t>
            </a:r>
            <a:endParaRPr lang="it-IT" sz="14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7908910" y="4756119"/>
            <a:ext cx="1558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Long-term stability</a:t>
            </a:r>
            <a:endParaRPr lang="it-IT" sz="1400" dirty="0"/>
          </a:p>
        </p:txBody>
      </p:sp>
      <p:sp>
        <p:nvSpPr>
          <p:cNvPr id="8" name="Rectangle 7"/>
          <p:cNvSpPr/>
          <p:nvPr/>
        </p:nvSpPr>
        <p:spPr>
          <a:xfrm>
            <a:off x="1676400" y="1066800"/>
            <a:ext cx="5410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/>
              <a:t>Transversal position specification</a:t>
            </a:r>
            <a:endParaRPr lang="it-IT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76200"/>
            <a:ext cx="7772400" cy="715962"/>
          </a:xfrm>
        </p:spPr>
        <p:txBody>
          <a:bodyPr/>
          <a:lstStyle/>
          <a:p>
            <a:r>
              <a:rPr lang="it-IT" dirty="0" smtClean="0"/>
              <a:t>Comparing supporting solutions</a:t>
            </a:r>
            <a:endParaRPr lang="it-IT" dirty="0"/>
          </a:p>
        </p:txBody>
      </p:sp>
      <p:sp>
        <p:nvSpPr>
          <p:cNvPr id="66" name="Isosceles Triangle 65"/>
          <p:cNvSpPr/>
          <p:nvPr/>
        </p:nvSpPr>
        <p:spPr>
          <a:xfrm>
            <a:off x="1017813" y="1789400"/>
            <a:ext cx="190500" cy="1143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Isosceles Triangle 66"/>
          <p:cNvSpPr/>
          <p:nvPr/>
        </p:nvSpPr>
        <p:spPr>
          <a:xfrm>
            <a:off x="2890158" y="1782576"/>
            <a:ext cx="190500" cy="1143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Rectangle 15"/>
          <p:cNvSpPr/>
          <p:nvPr/>
        </p:nvSpPr>
        <p:spPr>
          <a:xfrm>
            <a:off x="3641271" y="1246496"/>
            <a:ext cx="38100" cy="57150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Rectangle 16"/>
          <p:cNvSpPr/>
          <p:nvPr/>
        </p:nvSpPr>
        <p:spPr>
          <a:xfrm>
            <a:off x="457200" y="1250123"/>
            <a:ext cx="38100" cy="57150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70" name="Group 269"/>
          <p:cNvGrpSpPr/>
          <p:nvPr/>
        </p:nvGrpSpPr>
        <p:grpSpPr>
          <a:xfrm rot="10800000">
            <a:off x="469899" y="1291127"/>
            <a:ext cx="3178629" cy="476072"/>
            <a:chOff x="469899" y="1291127"/>
            <a:chExt cx="3178629" cy="476072"/>
          </a:xfrm>
        </p:grpSpPr>
        <p:grpSp>
          <p:nvGrpSpPr>
            <p:cNvPr id="4" name="Group 98"/>
            <p:cNvGrpSpPr/>
            <p:nvPr/>
          </p:nvGrpSpPr>
          <p:grpSpPr>
            <a:xfrm>
              <a:off x="629556" y="1471470"/>
              <a:ext cx="2911929" cy="119742"/>
              <a:chOff x="1476828" y="2028372"/>
              <a:chExt cx="5823858" cy="239484"/>
            </a:xfrm>
          </p:grpSpPr>
          <p:grpSp>
            <p:nvGrpSpPr>
              <p:cNvPr id="5" name="Group 48"/>
              <p:cNvGrpSpPr/>
              <p:nvPr/>
            </p:nvGrpSpPr>
            <p:grpSpPr>
              <a:xfrm>
                <a:off x="2069305" y="2119314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56" name="Straight Connector 55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49"/>
              <p:cNvGrpSpPr/>
              <p:nvPr/>
            </p:nvGrpSpPr>
            <p:grpSpPr>
              <a:xfrm>
                <a:off x="2804886" y="2126457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50" name="Straight Connector 49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56"/>
              <p:cNvGrpSpPr/>
              <p:nvPr/>
            </p:nvGrpSpPr>
            <p:grpSpPr>
              <a:xfrm>
                <a:off x="3566193" y="2141088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44" name="Straight Connector 43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Group 63"/>
              <p:cNvGrpSpPr/>
              <p:nvPr/>
            </p:nvGrpSpPr>
            <p:grpSpPr>
              <a:xfrm>
                <a:off x="4301774" y="2148231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38" name="Straight Connector 37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Group 70"/>
              <p:cNvGrpSpPr/>
              <p:nvPr/>
            </p:nvGrpSpPr>
            <p:grpSpPr>
              <a:xfrm>
                <a:off x="5046651" y="2126574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32" name="Straight Connector 31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77"/>
              <p:cNvGrpSpPr/>
              <p:nvPr/>
            </p:nvGrpSpPr>
            <p:grpSpPr>
              <a:xfrm>
                <a:off x="5782232" y="2133717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26" name="Straight Connector 25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 84"/>
              <p:cNvGrpSpPr/>
              <p:nvPr/>
            </p:nvGrpSpPr>
            <p:grpSpPr>
              <a:xfrm>
                <a:off x="6552507" y="2141088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20" name="Straight Connector 19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Rounded Rectangle 5"/>
              <p:cNvSpPr/>
              <p:nvPr/>
            </p:nvSpPr>
            <p:spPr>
              <a:xfrm>
                <a:off x="4455882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Rounded Rectangle 6"/>
              <p:cNvSpPr/>
              <p:nvPr/>
            </p:nvSpPr>
            <p:spPr>
              <a:xfrm>
                <a:off x="5196114" y="2039256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" name="Rounded Rectangle 7"/>
              <p:cNvSpPr/>
              <p:nvPr/>
            </p:nvSpPr>
            <p:spPr>
              <a:xfrm>
                <a:off x="5929086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" name="Rounded Rectangle 8"/>
              <p:cNvSpPr/>
              <p:nvPr/>
            </p:nvSpPr>
            <p:spPr>
              <a:xfrm>
                <a:off x="6691086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" name="Rounded Rectangle 11"/>
              <p:cNvSpPr/>
              <p:nvPr/>
            </p:nvSpPr>
            <p:spPr>
              <a:xfrm>
                <a:off x="1476828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" name="Rounded Rectangle 12"/>
              <p:cNvSpPr/>
              <p:nvPr/>
            </p:nvSpPr>
            <p:spPr>
              <a:xfrm>
                <a:off x="2217060" y="2039256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Rounded Rectangle 13"/>
              <p:cNvSpPr/>
              <p:nvPr/>
            </p:nvSpPr>
            <p:spPr>
              <a:xfrm>
                <a:off x="2950032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Rounded Rectangle 14"/>
              <p:cNvSpPr/>
              <p:nvPr/>
            </p:nvSpPr>
            <p:spPr>
              <a:xfrm>
                <a:off x="3712032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64" name="Straight Connector 63"/>
            <p:cNvCxnSpPr/>
            <p:nvPr/>
          </p:nvCxnSpPr>
          <p:spPr>
            <a:xfrm>
              <a:off x="469899" y="1767199"/>
              <a:ext cx="3162300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486228" y="1293668"/>
              <a:ext cx="3162300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3302895" y="1294757"/>
              <a:ext cx="38100" cy="20574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188923" y="1294757"/>
              <a:ext cx="38100" cy="20574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573553" y="1294757"/>
              <a:ext cx="38100" cy="20574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916466" y="1294757"/>
              <a:ext cx="38100" cy="20574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777467" y="1291127"/>
              <a:ext cx="38100" cy="20574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663495" y="1291127"/>
              <a:ext cx="38100" cy="20574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048125" y="1291127"/>
              <a:ext cx="38100" cy="20574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409700" y="1291127"/>
              <a:ext cx="38100" cy="20574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27" name="Isosceles Triangle 126"/>
          <p:cNvSpPr/>
          <p:nvPr/>
        </p:nvSpPr>
        <p:spPr>
          <a:xfrm>
            <a:off x="5234810" y="1763406"/>
            <a:ext cx="190500" cy="114301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8" name="Isosceles Triangle 127"/>
          <p:cNvSpPr/>
          <p:nvPr/>
        </p:nvSpPr>
        <p:spPr>
          <a:xfrm>
            <a:off x="7093507" y="1770230"/>
            <a:ext cx="190500" cy="114301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71" name="Group 270"/>
          <p:cNvGrpSpPr/>
          <p:nvPr/>
        </p:nvGrpSpPr>
        <p:grpSpPr>
          <a:xfrm rot="10800000">
            <a:off x="4626429" y="1219200"/>
            <a:ext cx="3222171" cy="575130"/>
            <a:chOff x="4626429" y="1219200"/>
            <a:chExt cx="3222171" cy="575130"/>
          </a:xfrm>
        </p:grpSpPr>
        <p:sp>
          <p:nvSpPr>
            <p:cNvPr id="97" name="Rectangle 96"/>
            <p:cNvSpPr/>
            <p:nvPr/>
          </p:nvSpPr>
          <p:spPr>
            <a:xfrm rot="10800000">
              <a:off x="6217556" y="1646648"/>
              <a:ext cx="76200" cy="9144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00B050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300771" y="1638811"/>
              <a:ext cx="76200" cy="762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00B050"/>
                </a:solidFill>
              </a:endParaRPr>
            </a:p>
          </p:txBody>
        </p:sp>
        <p:sp>
          <p:nvSpPr>
            <p:cNvPr id="100" name="Oval 99"/>
            <p:cNvSpPr/>
            <p:nvPr/>
          </p:nvSpPr>
          <p:spPr>
            <a:xfrm>
              <a:off x="5300771" y="1709059"/>
              <a:ext cx="38100" cy="381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1" name="Oval 100"/>
            <p:cNvSpPr/>
            <p:nvPr/>
          </p:nvSpPr>
          <p:spPr>
            <a:xfrm>
              <a:off x="5341256" y="1709059"/>
              <a:ext cx="38100" cy="381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03" name="Straight Connector 102"/>
            <p:cNvCxnSpPr>
              <a:cxnSpLocks noChangeAspect="1"/>
            </p:cNvCxnSpPr>
            <p:nvPr/>
          </p:nvCxnSpPr>
          <p:spPr>
            <a:xfrm rot="6180000" flipH="1">
              <a:off x="6269234" y="1669799"/>
              <a:ext cx="32004" cy="3200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>
              <a:cxnSpLocks noChangeAspect="1"/>
            </p:cNvCxnSpPr>
            <p:nvPr/>
          </p:nvCxnSpPr>
          <p:spPr>
            <a:xfrm rot="6180000" flipH="1">
              <a:off x="6218269" y="1668387"/>
              <a:ext cx="32004" cy="3200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>
              <a:cxnSpLocks noChangeAspect="1"/>
            </p:cNvCxnSpPr>
            <p:nvPr/>
          </p:nvCxnSpPr>
          <p:spPr>
            <a:xfrm rot="6180000" flipH="1">
              <a:off x="6244007" y="1668383"/>
              <a:ext cx="32004" cy="3200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rot="10800000">
              <a:off x="4669972" y="1656449"/>
              <a:ext cx="3086100" cy="0"/>
            </a:xfrm>
            <a:prstGeom prst="line">
              <a:avLst/>
            </a:prstGeom>
            <a:ln w="2222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>
              <a:off x="7363278" y="1595669"/>
              <a:ext cx="114301" cy="0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rot="16200000">
              <a:off x="6996792" y="1599299"/>
              <a:ext cx="114301" cy="0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rot="16200000">
              <a:off x="6632122" y="1599296"/>
              <a:ext cx="114301" cy="0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rot="16200000">
              <a:off x="6265636" y="1602926"/>
              <a:ext cx="114301" cy="0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rot="16200000">
              <a:off x="5877378" y="1599296"/>
              <a:ext cx="114301" cy="0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rot="16200000">
              <a:off x="5510892" y="1602926"/>
              <a:ext cx="114301" cy="0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rot="16200000">
              <a:off x="5146221" y="1602923"/>
              <a:ext cx="114301" cy="0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rot="16200000">
              <a:off x="4779735" y="1606553"/>
              <a:ext cx="114301" cy="0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Rectangle 116"/>
            <p:cNvSpPr/>
            <p:nvPr/>
          </p:nvSpPr>
          <p:spPr>
            <a:xfrm>
              <a:off x="7151344" y="1634056"/>
              <a:ext cx="76200" cy="762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00B050"/>
                </a:solidFill>
              </a:endParaRPr>
            </a:p>
          </p:txBody>
        </p:sp>
        <p:sp>
          <p:nvSpPr>
            <p:cNvPr id="118" name="Oval 117"/>
            <p:cNvSpPr/>
            <p:nvPr/>
          </p:nvSpPr>
          <p:spPr>
            <a:xfrm>
              <a:off x="7151344" y="1704304"/>
              <a:ext cx="38100" cy="381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9" name="Oval 118"/>
            <p:cNvSpPr/>
            <p:nvPr/>
          </p:nvSpPr>
          <p:spPr>
            <a:xfrm>
              <a:off x="7191829" y="1704304"/>
              <a:ext cx="38100" cy="381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61" name="Group 48"/>
            <p:cNvGrpSpPr/>
            <p:nvPr/>
          </p:nvGrpSpPr>
          <p:grpSpPr>
            <a:xfrm rot="10800000">
              <a:off x="7331977" y="1493342"/>
              <a:ext cx="82499" cy="25104"/>
              <a:chOff x="2823183" y="2970968"/>
              <a:chExt cx="164998" cy="50207"/>
            </a:xfrm>
          </p:grpSpPr>
          <p:cxnSp>
            <p:nvCxnSpPr>
              <p:cNvPr id="180" name="Straight Connector 36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39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4" name="Group 49"/>
            <p:cNvGrpSpPr/>
            <p:nvPr/>
          </p:nvGrpSpPr>
          <p:grpSpPr>
            <a:xfrm rot="10800000">
              <a:off x="6964186" y="1489770"/>
              <a:ext cx="82499" cy="25104"/>
              <a:chOff x="2823183" y="2970968"/>
              <a:chExt cx="164998" cy="50207"/>
            </a:xfrm>
          </p:grpSpPr>
          <p:cxnSp>
            <p:nvCxnSpPr>
              <p:cNvPr id="174" name="Straight Connector 173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5" name="Group 56"/>
            <p:cNvGrpSpPr/>
            <p:nvPr/>
          </p:nvGrpSpPr>
          <p:grpSpPr>
            <a:xfrm rot="10800000">
              <a:off x="6583533" y="1482455"/>
              <a:ext cx="82499" cy="25104"/>
              <a:chOff x="2823183" y="2970968"/>
              <a:chExt cx="164998" cy="50207"/>
            </a:xfrm>
          </p:grpSpPr>
          <p:cxnSp>
            <p:nvCxnSpPr>
              <p:cNvPr id="168" name="Straight Connector 167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" name="Group 63"/>
            <p:cNvGrpSpPr/>
            <p:nvPr/>
          </p:nvGrpSpPr>
          <p:grpSpPr>
            <a:xfrm rot="10800000">
              <a:off x="6215742" y="1478883"/>
              <a:ext cx="82499" cy="25104"/>
              <a:chOff x="2823183" y="2970968"/>
              <a:chExt cx="164998" cy="50207"/>
            </a:xfrm>
          </p:grpSpPr>
          <p:cxnSp>
            <p:nvCxnSpPr>
              <p:cNvPr id="162" name="Straight Connector 161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7" name="Group 70"/>
            <p:cNvGrpSpPr/>
            <p:nvPr/>
          </p:nvGrpSpPr>
          <p:grpSpPr>
            <a:xfrm rot="10800000">
              <a:off x="5843304" y="1489712"/>
              <a:ext cx="82499" cy="25104"/>
              <a:chOff x="2823183" y="2970968"/>
              <a:chExt cx="164998" cy="50207"/>
            </a:xfrm>
          </p:grpSpPr>
          <p:cxnSp>
            <p:nvCxnSpPr>
              <p:cNvPr id="156" name="Straight Connector 155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8" name="Group 77"/>
            <p:cNvGrpSpPr/>
            <p:nvPr/>
          </p:nvGrpSpPr>
          <p:grpSpPr>
            <a:xfrm rot="10800000">
              <a:off x="5475513" y="1486140"/>
              <a:ext cx="82499" cy="25104"/>
              <a:chOff x="2823183" y="2970968"/>
              <a:chExt cx="164998" cy="50207"/>
            </a:xfrm>
          </p:grpSpPr>
          <p:cxnSp>
            <p:nvCxnSpPr>
              <p:cNvPr id="150" name="Straight Connector 149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9" name="Group 84"/>
            <p:cNvGrpSpPr/>
            <p:nvPr/>
          </p:nvGrpSpPr>
          <p:grpSpPr>
            <a:xfrm rot="10800000">
              <a:off x="5090376" y="1482455"/>
              <a:ext cx="82499" cy="25104"/>
              <a:chOff x="2823183" y="2970968"/>
              <a:chExt cx="164998" cy="50207"/>
            </a:xfrm>
          </p:grpSpPr>
          <p:cxnSp>
            <p:nvCxnSpPr>
              <p:cNvPr id="144" name="Straight Connector 143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6" name="Rounded Rectangle 135"/>
            <p:cNvSpPr/>
            <p:nvPr/>
          </p:nvSpPr>
          <p:spPr>
            <a:xfrm rot="10800000">
              <a:off x="5916387" y="1449616"/>
              <a:ext cx="304800" cy="114301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7" name="Rounded Rectangle 136"/>
            <p:cNvSpPr/>
            <p:nvPr/>
          </p:nvSpPr>
          <p:spPr>
            <a:xfrm rot="10800000">
              <a:off x="5546271" y="1444174"/>
              <a:ext cx="304800" cy="114301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8" name="Rounded Rectangle 137"/>
            <p:cNvSpPr/>
            <p:nvPr/>
          </p:nvSpPr>
          <p:spPr>
            <a:xfrm rot="10800000">
              <a:off x="5179785" y="1449616"/>
              <a:ext cx="304800" cy="114301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9" name="Rounded Rectangle 138"/>
            <p:cNvSpPr/>
            <p:nvPr/>
          </p:nvSpPr>
          <p:spPr>
            <a:xfrm rot="10800000">
              <a:off x="4798785" y="1449616"/>
              <a:ext cx="304800" cy="114301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0" name="Rounded Rectangle 139"/>
            <p:cNvSpPr/>
            <p:nvPr/>
          </p:nvSpPr>
          <p:spPr>
            <a:xfrm rot="10800000">
              <a:off x="7405914" y="1449616"/>
              <a:ext cx="304800" cy="114301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1" name="Rounded Rectangle 140"/>
            <p:cNvSpPr/>
            <p:nvPr/>
          </p:nvSpPr>
          <p:spPr>
            <a:xfrm rot="10800000">
              <a:off x="7035798" y="1444174"/>
              <a:ext cx="304800" cy="114301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2" name="Rounded Rectangle 141"/>
            <p:cNvSpPr/>
            <p:nvPr/>
          </p:nvSpPr>
          <p:spPr>
            <a:xfrm rot="10800000">
              <a:off x="6669312" y="1449616"/>
              <a:ext cx="304800" cy="114301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3" name="Rounded Rectangle 142"/>
            <p:cNvSpPr/>
            <p:nvPr/>
          </p:nvSpPr>
          <p:spPr>
            <a:xfrm rot="10800000">
              <a:off x="6288312" y="1449616"/>
              <a:ext cx="304800" cy="114301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3" name="Rectangle 122"/>
            <p:cNvSpPr/>
            <p:nvPr/>
          </p:nvSpPr>
          <p:spPr>
            <a:xfrm rot="10800000">
              <a:off x="7810500" y="1219200"/>
              <a:ext cx="38100" cy="571503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4" name="Rectangle 123"/>
            <p:cNvSpPr/>
            <p:nvPr/>
          </p:nvSpPr>
          <p:spPr>
            <a:xfrm rot="10800000">
              <a:off x="4626429" y="1222827"/>
              <a:ext cx="38100" cy="571503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25" name="Straight Connector 124"/>
            <p:cNvCxnSpPr/>
            <p:nvPr/>
          </p:nvCxnSpPr>
          <p:spPr>
            <a:xfrm rot="10800000">
              <a:off x="4639128" y="1739904"/>
              <a:ext cx="3162300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rot="10800000">
              <a:off x="4655457" y="1266372"/>
              <a:ext cx="3162300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Rectangle 185"/>
            <p:cNvSpPr/>
            <p:nvPr/>
          </p:nvSpPr>
          <p:spPr>
            <a:xfrm rot="10800000">
              <a:off x="7423525" y="1320802"/>
              <a:ext cx="38100" cy="15240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88" name="Straight Connector 187"/>
            <p:cNvCxnSpPr>
              <a:cxnSpLocks noChangeAspect="1"/>
            </p:cNvCxnSpPr>
            <p:nvPr/>
          </p:nvCxnSpPr>
          <p:spPr>
            <a:xfrm rot="8940000">
              <a:off x="7420544" y="1293735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>
              <a:cxnSpLocks noChangeAspect="1"/>
            </p:cNvCxnSpPr>
            <p:nvPr/>
          </p:nvCxnSpPr>
          <p:spPr>
            <a:xfrm rot="8940000">
              <a:off x="7421735" y="127890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>
              <a:cxnSpLocks noChangeAspect="1"/>
            </p:cNvCxnSpPr>
            <p:nvPr/>
          </p:nvCxnSpPr>
          <p:spPr>
            <a:xfrm rot="7800000">
              <a:off x="7419353" y="128550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>
              <a:cxnSpLocks noChangeAspect="1"/>
            </p:cNvCxnSpPr>
            <p:nvPr/>
          </p:nvCxnSpPr>
          <p:spPr>
            <a:xfrm rot="7740000">
              <a:off x="7421400" y="1271220"/>
              <a:ext cx="36576" cy="344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>
              <a:cxnSpLocks noChangeAspect="1"/>
            </p:cNvCxnSpPr>
            <p:nvPr/>
          </p:nvCxnSpPr>
          <p:spPr>
            <a:xfrm rot="8160000">
              <a:off x="7439924" y="1274730"/>
              <a:ext cx="18288" cy="17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Rectangle 192"/>
            <p:cNvSpPr/>
            <p:nvPr/>
          </p:nvSpPr>
          <p:spPr>
            <a:xfrm rot="10800000">
              <a:off x="6309553" y="1320802"/>
              <a:ext cx="38100" cy="15240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95" name="Straight Connector 194"/>
            <p:cNvCxnSpPr>
              <a:cxnSpLocks noChangeAspect="1"/>
            </p:cNvCxnSpPr>
            <p:nvPr/>
          </p:nvCxnSpPr>
          <p:spPr>
            <a:xfrm rot="8940000">
              <a:off x="6306571" y="1293735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>
              <a:cxnSpLocks noChangeAspect="1"/>
            </p:cNvCxnSpPr>
            <p:nvPr/>
          </p:nvCxnSpPr>
          <p:spPr>
            <a:xfrm rot="8940000">
              <a:off x="6307762" y="127890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>
              <a:cxnSpLocks noChangeAspect="1"/>
            </p:cNvCxnSpPr>
            <p:nvPr/>
          </p:nvCxnSpPr>
          <p:spPr>
            <a:xfrm rot="7800000">
              <a:off x="6305380" y="128550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>
              <a:cxnSpLocks noChangeAspect="1"/>
            </p:cNvCxnSpPr>
            <p:nvPr/>
          </p:nvCxnSpPr>
          <p:spPr>
            <a:xfrm rot="7740000">
              <a:off x="6307427" y="1271220"/>
              <a:ext cx="36576" cy="344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>
              <a:cxnSpLocks noChangeAspect="1"/>
            </p:cNvCxnSpPr>
            <p:nvPr/>
          </p:nvCxnSpPr>
          <p:spPr>
            <a:xfrm rot="8160000">
              <a:off x="6325951" y="1274730"/>
              <a:ext cx="18288" cy="17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/>
            <p:cNvSpPr/>
            <p:nvPr/>
          </p:nvSpPr>
          <p:spPr>
            <a:xfrm rot="10800000">
              <a:off x="6694183" y="1320802"/>
              <a:ext cx="38100" cy="15240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02" name="Straight Connector 201"/>
            <p:cNvCxnSpPr>
              <a:cxnSpLocks noChangeAspect="1"/>
            </p:cNvCxnSpPr>
            <p:nvPr/>
          </p:nvCxnSpPr>
          <p:spPr>
            <a:xfrm rot="8940000">
              <a:off x="6691202" y="1293735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>
              <a:cxnSpLocks noChangeAspect="1"/>
            </p:cNvCxnSpPr>
            <p:nvPr/>
          </p:nvCxnSpPr>
          <p:spPr>
            <a:xfrm rot="8940000">
              <a:off x="6692392" y="127890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>
              <a:cxnSpLocks noChangeAspect="1"/>
            </p:cNvCxnSpPr>
            <p:nvPr/>
          </p:nvCxnSpPr>
          <p:spPr>
            <a:xfrm rot="7800000">
              <a:off x="6690011" y="128550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>
              <a:cxnSpLocks noChangeAspect="1"/>
            </p:cNvCxnSpPr>
            <p:nvPr/>
          </p:nvCxnSpPr>
          <p:spPr>
            <a:xfrm rot="7740000">
              <a:off x="6692058" y="1271220"/>
              <a:ext cx="36576" cy="344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>
              <a:cxnSpLocks noChangeAspect="1"/>
            </p:cNvCxnSpPr>
            <p:nvPr/>
          </p:nvCxnSpPr>
          <p:spPr>
            <a:xfrm rot="8160000">
              <a:off x="6710581" y="1274730"/>
              <a:ext cx="18288" cy="17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Rectangle 206"/>
            <p:cNvSpPr/>
            <p:nvPr/>
          </p:nvSpPr>
          <p:spPr>
            <a:xfrm rot="10800000">
              <a:off x="7055758" y="1320802"/>
              <a:ext cx="38100" cy="15240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09" name="Straight Connector 208"/>
            <p:cNvCxnSpPr>
              <a:cxnSpLocks noChangeAspect="1"/>
            </p:cNvCxnSpPr>
            <p:nvPr/>
          </p:nvCxnSpPr>
          <p:spPr>
            <a:xfrm rot="8940000">
              <a:off x="7052776" y="1293735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>
              <a:cxnSpLocks noChangeAspect="1"/>
            </p:cNvCxnSpPr>
            <p:nvPr/>
          </p:nvCxnSpPr>
          <p:spPr>
            <a:xfrm rot="8940000">
              <a:off x="7053966" y="127890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>
              <a:cxnSpLocks noChangeAspect="1"/>
            </p:cNvCxnSpPr>
            <p:nvPr/>
          </p:nvCxnSpPr>
          <p:spPr>
            <a:xfrm rot="7800000">
              <a:off x="7051585" y="128550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>
              <a:cxnSpLocks noChangeAspect="1"/>
            </p:cNvCxnSpPr>
            <p:nvPr/>
          </p:nvCxnSpPr>
          <p:spPr>
            <a:xfrm rot="7740000">
              <a:off x="7053632" y="1271220"/>
              <a:ext cx="36576" cy="344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>
              <a:cxnSpLocks noChangeAspect="1"/>
            </p:cNvCxnSpPr>
            <p:nvPr/>
          </p:nvCxnSpPr>
          <p:spPr>
            <a:xfrm rot="8160000">
              <a:off x="7072155" y="1274730"/>
              <a:ext cx="18288" cy="17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Rectangle 213"/>
            <p:cNvSpPr/>
            <p:nvPr/>
          </p:nvSpPr>
          <p:spPr>
            <a:xfrm rot="10800000">
              <a:off x="5946697" y="1317172"/>
              <a:ext cx="38100" cy="15240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16" name="Straight Connector 215"/>
            <p:cNvCxnSpPr>
              <a:cxnSpLocks noChangeAspect="1"/>
            </p:cNvCxnSpPr>
            <p:nvPr/>
          </p:nvCxnSpPr>
          <p:spPr>
            <a:xfrm rot="8940000">
              <a:off x="5943715" y="1290105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>
              <a:cxnSpLocks noChangeAspect="1"/>
            </p:cNvCxnSpPr>
            <p:nvPr/>
          </p:nvCxnSpPr>
          <p:spPr>
            <a:xfrm rot="8940000">
              <a:off x="5944906" y="127527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>
              <a:cxnSpLocks noChangeAspect="1"/>
            </p:cNvCxnSpPr>
            <p:nvPr/>
          </p:nvCxnSpPr>
          <p:spPr>
            <a:xfrm rot="7800000">
              <a:off x="5942524" y="128187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>
              <a:cxnSpLocks noChangeAspect="1"/>
            </p:cNvCxnSpPr>
            <p:nvPr/>
          </p:nvCxnSpPr>
          <p:spPr>
            <a:xfrm rot="7740000">
              <a:off x="5944571" y="1267590"/>
              <a:ext cx="36576" cy="344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>
              <a:cxnSpLocks noChangeAspect="1"/>
            </p:cNvCxnSpPr>
            <p:nvPr/>
          </p:nvCxnSpPr>
          <p:spPr>
            <a:xfrm rot="8160000">
              <a:off x="5963095" y="1271100"/>
              <a:ext cx="18288" cy="17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Rectangle 220"/>
            <p:cNvSpPr/>
            <p:nvPr/>
          </p:nvSpPr>
          <p:spPr>
            <a:xfrm rot="10800000">
              <a:off x="4832725" y="1317172"/>
              <a:ext cx="38100" cy="15240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23" name="Straight Connector 222"/>
            <p:cNvCxnSpPr>
              <a:cxnSpLocks noChangeAspect="1"/>
            </p:cNvCxnSpPr>
            <p:nvPr/>
          </p:nvCxnSpPr>
          <p:spPr>
            <a:xfrm rot="8940000">
              <a:off x="4829744" y="1290105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>
              <a:cxnSpLocks noChangeAspect="1"/>
            </p:cNvCxnSpPr>
            <p:nvPr/>
          </p:nvCxnSpPr>
          <p:spPr>
            <a:xfrm rot="8940000">
              <a:off x="4830935" y="127527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>
              <a:cxnSpLocks noChangeAspect="1"/>
            </p:cNvCxnSpPr>
            <p:nvPr/>
          </p:nvCxnSpPr>
          <p:spPr>
            <a:xfrm rot="7800000">
              <a:off x="4828553" y="128187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>
              <a:cxnSpLocks noChangeAspect="1"/>
            </p:cNvCxnSpPr>
            <p:nvPr/>
          </p:nvCxnSpPr>
          <p:spPr>
            <a:xfrm rot="7740000">
              <a:off x="4830600" y="1267590"/>
              <a:ext cx="36576" cy="344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>
              <a:cxnSpLocks noChangeAspect="1"/>
            </p:cNvCxnSpPr>
            <p:nvPr/>
          </p:nvCxnSpPr>
          <p:spPr>
            <a:xfrm rot="8160000">
              <a:off x="4849124" y="1271100"/>
              <a:ext cx="18288" cy="17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Rectangle 227"/>
            <p:cNvSpPr/>
            <p:nvPr/>
          </p:nvSpPr>
          <p:spPr>
            <a:xfrm rot="10800000">
              <a:off x="5217355" y="1317172"/>
              <a:ext cx="38100" cy="15240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30" name="Straight Connector 229"/>
            <p:cNvCxnSpPr>
              <a:cxnSpLocks noChangeAspect="1"/>
            </p:cNvCxnSpPr>
            <p:nvPr/>
          </p:nvCxnSpPr>
          <p:spPr>
            <a:xfrm rot="8940000">
              <a:off x="5214374" y="1290105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>
              <a:cxnSpLocks noChangeAspect="1"/>
            </p:cNvCxnSpPr>
            <p:nvPr/>
          </p:nvCxnSpPr>
          <p:spPr>
            <a:xfrm rot="8940000">
              <a:off x="5215565" y="127527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>
              <a:cxnSpLocks noChangeAspect="1"/>
            </p:cNvCxnSpPr>
            <p:nvPr/>
          </p:nvCxnSpPr>
          <p:spPr>
            <a:xfrm rot="7800000">
              <a:off x="5213183" y="128187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>
              <a:cxnSpLocks noChangeAspect="1"/>
            </p:cNvCxnSpPr>
            <p:nvPr/>
          </p:nvCxnSpPr>
          <p:spPr>
            <a:xfrm rot="7740000">
              <a:off x="5215230" y="1267590"/>
              <a:ext cx="36576" cy="344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>
              <a:cxnSpLocks noChangeAspect="1"/>
            </p:cNvCxnSpPr>
            <p:nvPr/>
          </p:nvCxnSpPr>
          <p:spPr>
            <a:xfrm rot="8160000">
              <a:off x="5233754" y="1271100"/>
              <a:ext cx="18288" cy="17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" name="Rectangle 234"/>
            <p:cNvSpPr/>
            <p:nvPr/>
          </p:nvSpPr>
          <p:spPr>
            <a:xfrm rot="10800000">
              <a:off x="5578930" y="1317172"/>
              <a:ext cx="38100" cy="152401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37" name="Straight Connector 236"/>
            <p:cNvCxnSpPr>
              <a:cxnSpLocks noChangeAspect="1"/>
            </p:cNvCxnSpPr>
            <p:nvPr/>
          </p:nvCxnSpPr>
          <p:spPr>
            <a:xfrm rot="8940000">
              <a:off x="5575949" y="1290105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>
              <a:cxnSpLocks noChangeAspect="1"/>
            </p:cNvCxnSpPr>
            <p:nvPr/>
          </p:nvCxnSpPr>
          <p:spPr>
            <a:xfrm rot="8940000">
              <a:off x="5577140" y="127527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>
              <a:cxnSpLocks noChangeAspect="1"/>
            </p:cNvCxnSpPr>
            <p:nvPr/>
          </p:nvCxnSpPr>
          <p:spPr>
            <a:xfrm rot="7800000">
              <a:off x="5574758" y="1281876"/>
              <a:ext cx="36576" cy="344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>
              <a:cxnSpLocks noChangeAspect="1"/>
            </p:cNvCxnSpPr>
            <p:nvPr/>
          </p:nvCxnSpPr>
          <p:spPr>
            <a:xfrm rot="7740000">
              <a:off x="5576805" y="1267590"/>
              <a:ext cx="36576" cy="344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>
              <a:cxnSpLocks noChangeAspect="1"/>
            </p:cNvCxnSpPr>
            <p:nvPr/>
          </p:nvCxnSpPr>
          <p:spPr>
            <a:xfrm rot="8160000">
              <a:off x="5595329" y="1271100"/>
              <a:ext cx="18288" cy="17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10"/>
            <p:cNvCxnSpPr/>
            <p:nvPr/>
          </p:nvCxnSpPr>
          <p:spPr>
            <a:xfrm rot="10800000">
              <a:off x="4708070" y="1632860"/>
              <a:ext cx="30861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16200000">
              <a:off x="7591877" y="1568453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16200000">
              <a:off x="7401377" y="1572080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16200000">
              <a:off x="7225391" y="1572083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>
              <a:off x="7034891" y="1575710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>
              <a:off x="6860720" y="1572080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>
              <a:off x="6670220" y="1575707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16200000">
              <a:off x="6494234" y="1575710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>
              <a:off x="6303734" y="1579337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16200000">
              <a:off x="6105976" y="1572080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>
              <a:off x="5915476" y="1575707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16200000">
              <a:off x="5739490" y="1575710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>
              <a:off x="5548990" y="1579337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 rot="16200000">
              <a:off x="5374820" y="1575707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>
              <a:off x="5184320" y="1579334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16200000">
              <a:off x="5008334" y="1579337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>
              <a:off x="4817834" y="1582964"/>
              <a:ext cx="1143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2" name="TextBox 261"/>
          <p:cNvSpPr txBox="1"/>
          <p:nvPr/>
        </p:nvSpPr>
        <p:spPr>
          <a:xfrm>
            <a:off x="533400" y="838200"/>
            <a:ext cx="302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A)</a:t>
            </a:r>
            <a:r>
              <a:rPr lang="it-IT" dirty="0" smtClean="0"/>
              <a:t> Coupler supporting scheme</a:t>
            </a:r>
            <a:endParaRPr lang="it-IT" dirty="0"/>
          </a:p>
        </p:txBody>
      </p:sp>
      <p:sp>
        <p:nvSpPr>
          <p:cNvPr id="263" name="TextBox 262"/>
          <p:cNvSpPr txBox="1"/>
          <p:nvPr/>
        </p:nvSpPr>
        <p:spPr>
          <a:xfrm>
            <a:off x="4593209" y="849868"/>
            <a:ext cx="329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B)</a:t>
            </a:r>
            <a:r>
              <a:rPr lang="it-IT" dirty="0" smtClean="0"/>
              <a:t> “standard” supporting scheme</a:t>
            </a:r>
            <a:endParaRPr lang="it-IT" dirty="0"/>
          </a:p>
        </p:txBody>
      </p:sp>
      <p:graphicFrame>
        <p:nvGraphicFramePr>
          <p:cNvPr id="236" name="Table 235"/>
          <p:cNvGraphicFramePr>
            <a:graphicFrameLocks noGrp="1"/>
          </p:cNvGraphicFramePr>
          <p:nvPr/>
        </p:nvGraphicFramePr>
        <p:xfrm>
          <a:off x="381000" y="2590800"/>
          <a:ext cx="3886200" cy="299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Pros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Contras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Design simplicity: cost effectiveness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Vacuum vessel: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dirty="0" smtClean="0"/>
                        <a:t> Stiffness (thickness,</a:t>
                      </a:r>
                      <a:r>
                        <a:rPr lang="it-IT" sz="1400" baseline="0" dirty="0" smtClean="0"/>
                        <a:t> stiffeners</a:t>
                      </a:r>
                      <a:r>
                        <a:rPr lang="it-IT" sz="1400" dirty="0" smtClean="0"/>
                        <a:t>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dirty="0" smtClean="0"/>
                        <a:t> Dim. stability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dirty="0" smtClean="0"/>
                        <a:t> Precision machining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dirty="0" smtClean="0"/>
                        <a:t> Cost</a:t>
                      </a:r>
                      <a:endParaRPr lang="it-IT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Single cavity adjustment at assy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Positioning stability</a:t>
                      </a:r>
                      <a:r>
                        <a:rPr lang="it-IT" sz="1400" baseline="0" dirty="0" smtClean="0"/>
                        <a:t> (thermal, weld relieving...)</a:t>
                      </a:r>
                      <a:endParaRPr lang="it-IT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Inter-cavity guiding</a:t>
                      </a:r>
                      <a:r>
                        <a:rPr lang="it-IT" sz="1400" baseline="0" dirty="0" smtClean="0"/>
                        <a:t> </a:t>
                      </a:r>
                      <a:endParaRPr lang="it-IT" sz="1400" dirty="0" smtClean="0"/>
                    </a:p>
                    <a:p>
                      <a:endParaRPr lang="it-IT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2" name="Table 241"/>
          <p:cNvGraphicFramePr>
            <a:graphicFrameLocks noGrp="1"/>
          </p:cNvGraphicFramePr>
          <p:nvPr/>
        </p:nvGraphicFramePr>
        <p:xfrm>
          <a:off x="4572000" y="2590800"/>
          <a:ext cx="4419600" cy="299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2098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Pros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Contras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Better mechanical isolation of cavities from external perturbations</a:t>
                      </a:r>
                      <a:r>
                        <a:rPr lang="it-IT" sz="1400" baseline="0" dirty="0" smtClean="0"/>
                        <a:t>: d</a:t>
                      </a:r>
                      <a:r>
                        <a:rPr lang="it-IT" sz="1400" dirty="0" smtClean="0"/>
                        <a:t>im.</a:t>
                      </a:r>
                      <a:r>
                        <a:rPr lang="it-IT" sz="1400" baseline="0" dirty="0" smtClean="0"/>
                        <a:t> changes (thermal, weld relieving), </a:t>
                      </a:r>
                      <a:r>
                        <a:rPr lang="it-IT" sz="1400" dirty="0" smtClean="0"/>
                        <a:t>vibrations...  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Design complexity and cost</a:t>
                      </a:r>
                      <a:endParaRPr lang="it-IT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Vacuum vessel simplicity: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dirty="0" smtClean="0"/>
                        <a:t>Reduced</a:t>
                      </a:r>
                      <a:r>
                        <a:rPr lang="it-IT" sz="1400" baseline="0" dirty="0" smtClean="0"/>
                        <a:t> machining precision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baseline="0" dirty="0" smtClean="0"/>
                        <a:t> reduced thickness 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Central</a:t>
                      </a:r>
                      <a:r>
                        <a:rPr lang="it-IT" sz="1400" baseline="0" dirty="0" smtClean="0"/>
                        <a:t> support needed (?)</a:t>
                      </a:r>
                      <a:endParaRPr lang="it-IT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Complex cavity</a:t>
                      </a:r>
                      <a:r>
                        <a:rPr lang="it-IT" sz="1400" baseline="0" dirty="0" smtClean="0"/>
                        <a:t>  adjustment at assy</a:t>
                      </a:r>
                      <a:endParaRPr lang="it-IT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9" name="TextBox 228"/>
          <p:cNvSpPr txBox="1"/>
          <p:nvPr/>
        </p:nvSpPr>
        <p:spPr>
          <a:xfrm>
            <a:off x="228600" y="5867400"/>
            <a:ext cx="6248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1505EB"/>
                </a:solidFill>
              </a:rPr>
              <a:t>A) Chosen as baseline (“simple is nice”)</a:t>
            </a:r>
            <a:endParaRPr lang="it-IT" sz="2800" b="1" dirty="0">
              <a:solidFill>
                <a:srgbClr val="1505EB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152400"/>
            <a:ext cx="8680174" cy="838544"/>
          </a:xfrm>
        </p:spPr>
        <p:txBody>
          <a:bodyPr/>
          <a:lstStyle/>
          <a:p>
            <a:r>
              <a:rPr lang="it-IT" sz="3600" dirty="0" smtClean="0"/>
              <a:t>Need inter-cavity support structure?</a:t>
            </a:r>
            <a:endParaRPr lang="it-IT" sz="36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423816" y="1373064"/>
            <a:ext cx="2395584" cy="1169034"/>
            <a:chOff x="423816" y="1373064"/>
            <a:chExt cx="2395584" cy="1169034"/>
          </a:xfrm>
        </p:grpSpPr>
        <p:sp>
          <p:nvSpPr>
            <p:cNvPr id="66" name="Isosceles Triangle 65"/>
            <p:cNvSpPr/>
            <p:nvPr/>
          </p:nvSpPr>
          <p:spPr>
            <a:xfrm>
              <a:off x="1447800" y="2344271"/>
              <a:ext cx="319939" cy="197827"/>
            </a:xfrm>
            <a:prstGeom prst="triangl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Rounded Rectangle 11"/>
            <p:cNvSpPr/>
            <p:nvPr/>
          </p:nvSpPr>
          <p:spPr>
            <a:xfrm rot="10800000">
              <a:off x="2018030" y="1781273"/>
              <a:ext cx="511903" cy="197827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ounded Rectangle 12"/>
            <p:cNvSpPr/>
            <p:nvPr/>
          </p:nvSpPr>
          <p:spPr>
            <a:xfrm rot="10800000">
              <a:off x="1396431" y="1771855"/>
              <a:ext cx="511903" cy="197827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3" name="Rectangle 16"/>
            <p:cNvSpPr>
              <a:spLocks noChangeAspect="1"/>
            </p:cNvSpPr>
            <p:nvPr/>
          </p:nvSpPr>
          <p:spPr>
            <a:xfrm rot="10800000">
              <a:off x="2755412" y="1373064"/>
              <a:ext cx="63988" cy="989136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64" name="Straight Connector 63"/>
            <p:cNvCxnSpPr>
              <a:cxnSpLocks noChangeAspect="1"/>
            </p:cNvCxnSpPr>
            <p:nvPr/>
          </p:nvCxnSpPr>
          <p:spPr>
            <a:xfrm rot="10800000">
              <a:off x="1262364" y="1467263"/>
              <a:ext cx="1535708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cxnSpLocks noChangeAspect="1"/>
            </p:cNvCxnSpPr>
            <p:nvPr/>
          </p:nvCxnSpPr>
          <p:spPr>
            <a:xfrm rot="10800000">
              <a:off x="1234940" y="2286834"/>
              <a:ext cx="1535708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>
              <a:spLocks noChangeAspect="1"/>
            </p:cNvSpPr>
            <p:nvPr/>
          </p:nvSpPr>
          <p:spPr>
            <a:xfrm rot="10800000">
              <a:off x="2408946" y="1935142"/>
              <a:ext cx="63988" cy="35608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4" name="Rectangle 73"/>
            <p:cNvSpPr>
              <a:spLocks noChangeAspect="1"/>
            </p:cNvSpPr>
            <p:nvPr/>
          </p:nvSpPr>
          <p:spPr>
            <a:xfrm rot="10800000">
              <a:off x="1762971" y="1935142"/>
              <a:ext cx="63988" cy="35608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95" name="Straight Connector 94"/>
            <p:cNvCxnSpPr>
              <a:cxnSpLocks noChangeAspect="1"/>
            </p:cNvCxnSpPr>
            <p:nvPr/>
          </p:nvCxnSpPr>
          <p:spPr>
            <a:xfrm rot="10800000">
              <a:off x="423816" y="2284867"/>
              <a:ext cx="844640" cy="0"/>
            </a:xfrm>
            <a:prstGeom prst="line">
              <a:avLst/>
            </a:prstGeom>
            <a:ln w="508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>
              <a:cxnSpLocks noChangeAspect="1"/>
            </p:cNvCxnSpPr>
            <p:nvPr/>
          </p:nvCxnSpPr>
          <p:spPr>
            <a:xfrm rot="10800000">
              <a:off x="446737" y="1473125"/>
              <a:ext cx="844640" cy="0"/>
            </a:xfrm>
            <a:prstGeom prst="line">
              <a:avLst/>
            </a:prstGeom>
            <a:ln w="508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576216" y="4100131"/>
            <a:ext cx="2395584" cy="1126896"/>
            <a:chOff x="576216" y="4100131"/>
            <a:chExt cx="2395584" cy="1126896"/>
          </a:xfrm>
        </p:grpSpPr>
        <p:sp>
          <p:nvSpPr>
            <p:cNvPr id="110" name="Isosceles Triangle 109"/>
            <p:cNvSpPr/>
            <p:nvPr/>
          </p:nvSpPr>
          <p:spPr>
            <a:xfrm>
              <a:off x="1600200" y="5029200"/>
              <a:ext cx="319939" cy="197827"/>
            </a:xfrm>
            <a:prstGeom prst="triangl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1" name="Rounded Rectangle 11"/>
            <p:cNvSpPr/>
            <p:nvPr/>
          </p:nvSpPr>
          <p:spPr>
            <a:xfrm rot="10800000">
              <a:off x="2170430" y="4508340"/>
              <a:ext cx="511903" cy="197827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2" name="Rounded Rectangle 12"/>
            <p:cNvSpPr/>
            <p:nvPr/>
          </p:nvSpPr>
          <p:spPr>
            <a:xfrm rot="10800000">
              <a:off x="1548831" y="4498921"/>
              <a:ext cx="511903" cy="197827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3" name="Rectangle 16"/>
            <p:cNvSpPr>
              <a:spLocks noChangeAspect="1"/>
            </p:cNvSpPr>
            <p:nvPr/>
          </p:nvSpPr>
          <p:spPr>
            <a:xfrm rot="10800000">
              <a:off x="2907812" y="4100131"/>
              <a:ext cx="63988" cy="989136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14" name="Straight Connector 113"/>
            <p:cNvCxnSpPr>
              <a:cxnSpLocks noChangeAspect="1"/>
            </p:cNvCxnSpPr>
            <p:nvPr/>
          </p:nvCxnSpPr>
          <p:spPr>
            <a:xfrm rot="10800000">
              <a:off x="1414764" y="4194330"/>
              <a:ext cx="1535708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>
              <a:cxnSpLocks noChangeAspect="1"/>
            </p:cNvCxnSpPr>
            <p:nvPr/>
          </p:nvCxnSpPr>
          <p:spPr>
            <a:xfrm rot="10800000">
              <a:off x="1387340" y="5013901"/>
              <a:ext cx="1535708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Rectangle 115"/>
            <p:cNvSpPr>
              <a:spLocks noChangeAspect="1"/>
            </p:cNvSpPr>
            <p:nvPr/>
          </p:nvSpPr>
          <p:spPr>
            <a:xfrm rot="10800000">
              <a:off x="2561346" y="4662209"/>
              <a:ext cx="63988" cy="35608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7" name="Rectangle 116"/>
            <p:cNvSpPr>
              <a:spLocks noChangeAspect="1"/>
            </p:cNvSpPr>
            <p:nvPr/>
          </p:nvSpPr>
          <p:spPr>
            <a:xfrm rot="10800000">
              <a:off x="1915371" y="4662209"/>
              <a:ext cx="63988" cy="35608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18" name="Straight Connector 117"/>
            <p:cNvCxnSpPr>
              <a:cxnSpLocks noChangeAspect="1"/>
            </p:cNvCxnSpPr>
            <p:nvPr/>
          </p:nvCxnSpPr>
          <p:spPr>
            <a:xfrm rot="10800000">
              <a:off x="576216" y="5011934"/>
              <a:ext cx="844640" cy="0"/>
            </a:xfrm>
            <a:prstGeom prst="line">
              <a:avLst/>
            </a:prstGeom>
            <a:ln w="508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>
              <a:cxnSpLocks noChangeAspect="1"/>
            </p:cNvCxnSpPr>
            <p:nvPr/>
          </p:nvCxnSpPr>
          <p:spPr>
            <a:xfrm rot="10800000">
              <a:off x="599137" y="4186544"/>
              <a:ext cx="844640" cy="0"/>
            </a:xfrm>
            <a:prstGeom prst="line">
              <a:avLst/>
            </a:prstGeom>
            <a:ln w="508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1905000" y="4572000"/>
              <a:ext cx="381000" cy="457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81" name="Group 80"/>
          <p:cNvGrpSpPr/>
          <p:nvPr/>
        </p:nvGrpSpPr>
        <p:grpSpPr>
          <a:xfrm rot="10800000">
            <a:off x="5105400" y="1447800"/>
            <a:ext cx="2133600" cy="470848"/>
            <a:chOff x="5105400" y="1447800"/>
            <a:chExt cx="2133600" cy="470848"/>
          </a:xfrm>
        </p:grpSpPr>
        <p:cxnSp>
          <p:nvCxnSpPr>
            <p:cNvPr id="56" name="Straight Connector 55"/>
            <p:cNvCxnSpPr/>
            <p:nvPr/>
          </p:nvCxnSpPr>
          <p:spPr>
            <a:xfrm>
              <a:off x="5105400" y="1447800"/>
              <a:ext cx="2133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5486400" y="1905000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 flipH="1" flipV="1">
              <a:off x="5334000" y="1690048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248400" y="1891352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 flipH="1" flipV="1">
              <a:off x="6096000" y="1676400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Right Arrow 102"/>
          <p:cNvSpPr/>
          <p:nvPr/>
        </p:nvSpPr>
        <p:spPr>
          <a:xfrm>
            <a:off x="3505200" y="1447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4" name="Right Arrow 103"/>
          <p:cNvSpPr/>
          <p:nvPr/>
        </p:nvSpPr>
        <p:spPr>
          <a:xfrm>
            <a:off x="3669792" y="43159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76" name="Group 75"/>
          <p:cNvGrpSpPr/>
          <p:nvPr/>
        </p:nvGrpSpPr>
        <p:grpSpPr>
          <a:xfrm rot="10800000">
            <a:off x="5562600" y="4003343"/>
            <a:ext cx="2133600" cy="1178256"/>
            <a:chOff x="5562600" y="3697069"/>
            <a:chExt cx="2133600" cy="1178256"/>
          </a:xfrm>
        </p:grpSpPr>
        <p:grpSp>
          <p:nvGrpSpPr>
            <p:cNvPr id="5" name="Group 83"/>
            <p:cNvGrpSpPr/>
            <p:nvPr/>
          </p:nvGrpSpPr>
          <p:grpSpPr>
            <a:xfrm>
              <a:off x="5562600" y="4140621"/>
              <a:ext cx="2133600" cy="734704"/>
              <a:chOff x="5181600" y="2881952"/>
              <a:chExt cx="2133600" cy="734704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>
                <a:off x="5181600" y="2881952"/>
                <a:ext cx="2133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5562600" y="3339152"/>
                <a:ext cx="6400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5400000" flipH="1" flipV="1">
                <a:off x="5410200" y="3124200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6324600" y="3325504"/>
                <a:ext cx="6400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5400000" flipH="1" flipV="1">
                <a:off x="6172200" y="3110552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5902656" y="3603008"/>
                <a:ext cx="609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Group 80"/>
              <p:cNvGrpSpPr/>
              <p:nvPr/>
            </p:nvGrpSpPr>
            <p:grpSpPr>
              <a:xfrm>
                <a:off x="6400800" y="3352800"/>
                <a:ext cx="228600" cy="263856"/>
                <a:chOff x="6934200" y="3733800"/>
                <a:chExt cx="228600" cy="263856"/>
              </a:xfrm>
            </p:grpSpPr>
            <p:sp>
              <p:nvSpPr>
                <p:cNvPr id="77" name="Isosceles Triangle 76"/>
                <p:cNvSpPr/>
                <p:nvPr/>
              </p:nvSpPr>
              <p:spPr>
                <a:xfrm rot="10800000">
                  <a:off x="6934200" y="3810000"/>
                  <a:ext cx="228600" cy="152400"/>
                </a:xfrm>
                <a:prstGeom prst="triangl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8" name="Oval 77"/>
                <p:cNvSpPr/>
                <p:nvPr/>
              </p:nvSpPr>
              <p:spPr>
                <a:xfrm>
                  <a:off x="6934200" y="3733800"/>
                  <a:ext cx="76200" cy="76200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9" name="Oval 78"/>
                <p:cNvSpPr/>
                <p:nvPr/>
              </p:nvSpPr>
              <p:spPr>
                <a:xfrm>
                  <a:off x="7086600" y="3733800"/>
                  <a:ext cx="76200" cy="76200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80" name="Oval 79"/>
                <p:cNvSpPr/>
                <p:nvPr/>
              </p:nvSpPr>
              <p:spPr>
                <a:xfrm>
                  <a:off x="7018360" y="3921456"/>
                  <a:ext cx="76200" cy="76200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cxnSp>
            <p:nvCxnSpPr>
              <p:cNvPr id="82" name="Straight Connector 81"/>
              <p:cNvCxnSpPr/>
              <p:nvPr/>
            </p:nvCxnSpPr>
            <p:spPr>
              <a:xfrm rot="5400000" flipH="1" flipV="1">
                <a:off x="5786084" y="347278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7" name="Straight Arrow Connector 106"/>
            <p:cNvCxnSpPr/>
            <p:nvPr/>
          </p:nvCxnSpPr>
          <p:spPr>
            <a:xfrm>
              <a:off x="6019800" y="4001869"/>
              <a:ext cx="7620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/>
            <p:cNvSpPr txBox="1"/>
            <p:nvPr/>
          </p:nvSpPr>
          <p:spPr>
            <a:xfrm>
              <a:off x="6248400" y="3697069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l</a:t>
              </a:r>
              <a:endParaRPr lang="it-IT" dirty="0"/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7010400" y="1896070"/>
            <a:ext cx="21018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- If sag small enough</a:t>
            </a:r>
          </a:p>
          <a:p>
            <a:r>
              <a:rPr lang="it-IT" dirty="0" smtClean="0"/>
              <a:t>- If strenght OK</a:t>
            </a:r>
          </a:p>
          <a:p>
            <a:r>
              <a:rPr lang="it-IT" dirty="0" smtClean="0"/>
              <a:t>- isostatic</a:t>
            </a:r>
            <a:endParaRPr lang="it-IT" dirty="0"/>
          </a:p>
        </p:txBody>
      </p:sp>
      <p:sp>
        <p:nvSpPr>
          <p:cNvPr id="128" name="TextBox 127"/>
          <p:cNvSpPr txBox="1"/>
          <p:nvPr/>
        </p:nvSpPr>
        <p:spPr>
          <a:xfrm>
            <a:off x="7010400" y="5144869"/>
            <a:ext cx="1685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- couple cavities</a:t>
            </a:r>
          </a:p>
          <a:p>
            <a:r>
              <a:rPr lang="it-IT" dirty="0" smtClean="0"/>
              <a:t>- hyperstatic</a:t>
            </a:r>
            <a:endParaRPr lang="it-IT" dirty="0"/>
          </a:p>
        </p:txBody>
      </p:sp>
      <p:sp>
        <p:nvSpPr>
          <p:cNvPr id="130" name="TextBox 129"/>
          <p:cNvSpPr txBox="1"/>
          <p:nvPr/>
        </p:nvSpPr>
        <p:spPr>
          <a:xfrm>
            <a:off x="3657600" y="1066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No</a:t>
            </a:r>
            <a:endParaRPr lang="it-IT" b="1" dirty="0"/>
          </a:p>
        </p:txBody>
      </p:sp>
      <p:sp>
        <p:nvSpPr>
          <p:cNvPr id="131" name="TextBox 130"/>
          <p:cNvSpPr txBox="1"/>
          <p:nvPr/>
        </p:nvSpPr>
        <p:spPr>
          <a:xfrm>
            <a:off x="3810000" y="39740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Yes</a:t>
            </a:r>
            <a:endParaRPr lang="it-IT" b="1" dirty="0"/>
          </a:p>
        </p:txBody>
      </p:sp>
      <p:sp>
        <p:nvSpPr>
          <p:cNvPr id="132" name="TextBox 131"/>
          <p:cNvSpPr txBox="1"/>
          <p:nvPr/>
        </p:nvSpPr>
        <p:spPr>
          <a:xfrm>
            <a:off x="5410200" y="8498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 smtClean="0"/>
              <a:t>Equivalent sketch</a:t>
            </a:r>
            <a:endParaRPr lang="it-IT" u="sng" dirty="0"/>
          </a:p>
        </p:txBody>
      </p:sp>
      <p:sp>
        <p:nvSpPr>
          <p:cNvPr id="133" name="TextBox 132"/>
          <p:cNvSpPr txBox="1"/>
          <p:nvPr/>
        </p:nvSpPr>
        <p:spPr>
          <a:xfrm>
            <a:off x="1066800" y="685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 smtClean="0"/>
              <a:t>Layout</a:t>
            </a:r>
            <a:endParaRPr lang="it-IT" u="sng" dirty="0"/>
          </a:p>
        </p:txBody>
      </p:sp>
      <p:cxnSp>
        <p:nvCxnSpPr>
          <p:cNvPr id="135" name="Straight Connector 134"/>
          <p:cNvCxnSpPr/>
          <p:nvPr/>
        </p:nvCxnSpPr>
        <p:spPr>
          <a:xfrm>
            <a:off x="304800" y="2895600"/>
            <a:ext cx="8229600" cy="0"/>
          </a:xfrm>
          <a:prstGeom prst="line">
            <a:avLst/>
          </a:prstGeom>
          <a:ln w="34925"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143" idx="0"/>
          </p:cNvCxnSpPr>
          <p:nvPr/>
        </p:nvCxnSpPr>
        <p:spPr>
          <a:xfrm rot="5400000" flipH="1" flipV="1">
            <a:off x="1702272" y="5003328"/>
            <a:ext cx="762000" cy="517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685800" y="5410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inter-cavity guides</a:t>
            </a:r>
            <a:endParaRPr lang="it-IT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33862" t="25200" r="6289" b="40781"/>
          <a:stretch>
            <a:fillRect/>
          </a:stretch>
        </p:blipFill>
        <p:spPr bwMode="auto">
          <a:xfrm>
            <a:off x="251520" y="476672"/>
            <a:ext cx="8358262" cy="296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33862" t="22440" r="12195" b="45863"/>
          <a:stretch>
            <a:fillRect/>
          </a:stretch>
        </p:blipFill>
        <p:spPr bwMode="auto">
          <a:xfrm>
            <a:off x="251520" y="3573016"/>
            <a:ext cx="8356567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0" y="6553200"/>
            <a:ext cx="2925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P.Coelho Moreira de Azevedo</a:t>
            </a:r>
            <a:endParaRPr lang="it-IT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/>
          <p:nvPr/>
        </p:nvPicPr>
        <p:blipFill>
          <a:blip r:embed="rId2" cstate="print"/>
          <a:srcRect l="40744" t="36035" r="5359" b="41326"/>
          <a:stretch>
            <a:fillRect/>
          </a:stretch>
        </p:blipFill>
        <p:spPr bwMode="auto">
          <a:xfrm>
            <a:off x="179512" y="764704"/>
            <a:ext cx="878497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9512" y="116632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Vertical displacement in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(body deformation amplified 20 times):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3140968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The cavities are not part of the model. The loads are the distributed weight of the represented components, tuners and cavities.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373216"/>
            <a:ext cx="2160240" cy="788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Isosceles Triangle 9"/>
          <p:cNvSpPr/>
          <p:nvPr/>
        </p:nvSpPr>
        <p:spPr>
          <a:xfrm>
            <a:off x="8388424" y="1916832"/>
            <a:ext cx="334119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" name="Group 10"/>
          <p:cNvGrpSpPr/>
          <p:nvPr/>
        </p:nvGrpSpPr>
        <p:grpSpPr>
          <a:xfrm>
            <a:off x="8388424" y="2276872"/>
            <a:ext cx="360040" cy="72008"/>
            <a:chOff x="3923928" y="4005064"/>
            <a:chExt cx="360040" cy="72008"/>
          </a:xfrm>
        </p:grpSpPr>
        <p:sp>
          <p:nvSpPr>
            <p:cNvPr id="12" name="Oval 11"/>
            <p:cNvSpPr/>
            <p:nvPr/>
          </p:nvSpPr>
          <p:spPr>
            <a:xfrm>
              <a:off x="3995936" y="4005064"/>
              <a:ext cx="72008" cy="7200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4139952" y="4005064"/>
              <a:ext cx="72008" cy="7200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923928" y="4005064"/>
              <a:ext cx="36004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Isosceles Triangle 21"/>
          <p:cNvSpPr/>
          <p:nvPr/>
        </p:nvSpPr>
        <p:spPr>
          <a:xfrm>
            <a:off x="1331640" y="2564904"/>
            <a:ext cx="334119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331640" y="2924944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Isosceles Triangle 23"/>
          <p:cNvSpPr/>
          <p:nvPr/>
        </p:nvSpPr>
        <p:spPr>
          <a:xfrm>
            <a:off x="7524328" y="2564904"/>
            <a:ext cx="334119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 rot="5400000">
            <a:off x="4068738" y="2348086"/>
            <a:ext cx="576064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139952" y="26369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W</a:t>
            </a:r>
            <a:endParaRPr lang="en-GB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5400000">
            <a:off x="1332434" y="2204070"/>
            <a:ext cx="1008112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6157764" y="2276872"/>
            <a:ext cx="720080" cy="15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012160" y="26369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>
                <a:latin typeface="Arial" pitchFamily="34" charset="0"/>
                <a:cs typeface="Arial" pitchFamily="34" charset="0"/>
              </a:rPr>
              <a:t>W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tuner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(x4) </a:t>
            </a:r>
            <a:endParaRPr lang="en-GB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63688" y="25649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>
                <a:latin typeface="Arial" pitchFamily="34" charset="0"/>
                <a:cs typeface="Arial" pitchFamily="34" charset="0"/>
              </a:rPr>
              <a:t>W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cav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(x4) </a:t>
            </a:r>
            <a:endParaRPr lang="en-GB" baseline="-25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653136"/>
            <a:ext cx="3888432" cy="2038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179512" y="5373216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The link between the cavities is established as shown: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7524328" y="2924944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/>
          <p:cNvPicPr/>
          <p:nvPr/>
        </p:nvPicPr>
        <p:blipFill>
          <a:blip r:embed="rId2" cstate="print"/>
          <a:srcRect l="38695" t="20895" r="54124" b="63376"/>
          <a:stretch>
            <a:fillRect/>
          </a:stretch>
        </p:blipFill>
        <p:spPr bwMode="auto">
          <a:xfrm>
            <a:off x="152400" y="3212976"/>
            <a:ext cx="1394940" cy="190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1475510" y="3810000"/>
            <a:ext cx="7799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Deflections still excessively high! </a:t>
            </a:r>
            <a:r>
              <a:rPr lang="it-IT" dirty="0" smtClean="0">
                <a:sym typeface="Wingdings" pitchFamily="2" charset="2"/>
              </a:rPr>
              <a:t> goal is 0.1mm (cavity self-weight straigtness),</a:t>
            </a:r>
          </a:p>
          <a:p>
            <a:r>
              <a:rPr lang="it-IT" dirty="0" smtClean="0">
                <a:sym typeface="Wingdings" pitchFamily="2" charset="2"/>
              </a:rPr>
              <a:t> </a:t>
            </a:r>
            <a:r>
              <a:rPr lang="it-IT" b="1" dirty="0" smtClean="0">
                <a:solidFill>
                  <a:srgbClr val="1505EB"/>
                </a:solidFill>
                <a:sym typeface="Wingdings" pitchFamily="2" charset="2"/>
              </a:rPr>
              <a:t>....still work to do!</a:t>
            </a:r>
            <a:endParaRPr lang="it-IT" b="1" dirty="0">
              <a:solidFill>
                <a:srgbClr val="1505EB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200" y="6477000"/>
            <a:ext cx="2925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P.Coelho Moreira de Azevedo</a:t>
            </a:r>
            <a:endParaRPr lang="it-IT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544"/>
            <a:ext cx="8680174" cy="838544"/>
          </a:xfrm>
        </p:spPr>
        <p:txBody>
          <a:bodyPr/>
          <a:lstStyle/>
          <a:p>
            <a:r>
              <a:rPr lang="it-IT" dirty="0" smtClean="0"/>
              <a:t>Assembly possibilities...</a:t>
            </a:r>
            <a:endParaRPr lang="it-IT" dirty="0"/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143000"/>
            <a:ext cx="3886200" cy="2097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\\cern.ch\dfs\Departments\AB\Groups\RF\Sections\SR\Prevessin\Prototype coupleur\cryomodule\8a.jpg"/>
          <p:cNvPicPr>
            <a:picLocks noChangeAspect="1" noChangeArrowheads="1"/>
          </p:cNvPicPr>
          <p:nvPr/>
        </p:nvPicPr>
        <p:blipFill>
          <a:blip r:embed="rId4" cstate="print"/>
          <a:srcRect t="45045" b="44945"/>
          <a:stretch>
            <a:fillRect/>
          </a:stretch>
        </p:blipFill>
        <p:spPr bwMode="auto">
          <a:xfrm rot="10800000">
            <a:off x="838200" y="609600"/>
            <a:ext cx="7239000" cy="686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ight Arrow 7"/>
          <p:cNvSpPr/>
          <p:nvPr/>
        </p:nvSpPr>
        <p:spPr>
          <a:xfrm rot="10800000">
            <a:off x="6705600" y="1219200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4952998" cy="1676400"/>
          </a:xfrm>
        </p:spPr>
        <p:txBody>
          <a:bodyPr/>
          <a:lstStyle/>
          <a:p>
            <a:r>
              <a:rPr lang="it-IT" sz="1600" dirty="0" smtClean="0"/>
              <a:t>Single-window RF coupler </a:t>
            </a:r>
            <a:r>
              <a:rPr lang="it-IT" sz="1600" dirty="0" smtClean="0">
                <a:sym typeface="Wingdings" pitchFamily="2" charset="2"/>
              </a:rPr>
              <a:t> needs assembly to cavities in clean room</a:t>
            </a:r>
            <a:endParaRPr lang="it-IT" sz="1600" dirty="0" smtClean="0"/>
          </a:p>
          <a:p>
            <a:r>
              <a:rPr lang="it-IT" sz="1600" dirty="0" smtClean="0"/>
              <a:t>Defines minimum diameter of “pipeline” type vessel:</a:t>
            </a:r>
          </a:p>
          <a:p>
            <a:pPr lvl="1"/>
            <a:r>
              <a:rPr lang="it-IT" sz="1600" dirty="0" smtClean="0"/>
              <a:t>Lenght of double-walled tube</a:t>
            </a:r>
          </a:p>
          <a:p>
            <a:pPr lvl="1"/>
            <a:r>
              <a:rPr lang="it-IT" sz="1600" dirty="0" smtClean="0"/>
              <a:t>Integration of thermal shield </a:t>
            </a:r>
            <a:endParaRPr lang="it-IT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762000"/>
            <a:ext cx="91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Either...</a:t>
            </a:r>
            <a:endParaRPr lang="it-IT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" y="3429000"/>
            <a:ext cx="584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Or...</a:t>
            </a:r>
            <a:endParaRPr lang="it-IT" b="1" dirty="0"/>
          </a:p>
        </p:txBody>
      </p:sp>
      <p:pic>
        <p:nvPicPr>
          <p:cNvPr id="368643" name="Picture 3" descr="\\cern.ch\dfs\Users\v\vparma\Documents\Private\future activities\SPL\Collaboration meetings\4th collaboration meeting\solution boitier.jpg"/>
          <p:cNvPicPr>
            <a:picLocks noChangeAspect="1" noChangeArrowheads="1"/>
          </p:cNvPicPr>
          <p:nvPr/>
        </p:nvPicPr>
        <p:blipFill>
          <a:blip r:embed="rId5" cstate="print"/>
          <a:srcRect l="9028" t="5177" r="7735" b="3270"/>
          <a:stretch>
            <a:fillRect/>
          </a:stretch>
        </p:blipFill>
        <p:spPr bwMode="auto">
          <a:xfrm rot="5400000">
            <a:off x="1396998" y="3251202"/>
            <a:ext cx="3886202" cy="3022599"/>
          </a:xfrm>
          <a:prstGeom prst="rect">
            <a:avLst/>
          </a:prstGeom>
          <a:noFill/>
        </p:spPr>
      </p:pic>
      <p:sp>
        <p:nvSpPr>
          <p:cNvPr id="14" name="Right Arrow 13"/>
          <p:cNvSpPr/>
          <p:nvPr/>
        </p:nvSpPr>
        <p:spPr>
          <a:xfrm rot="5400000">
            <a:off x="1524000" y="3733800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ight Arrow 14"/>
          <p:cNvSpPr/>
          <p:nvPr/>
        </p:nvSpPr>
        <p:spPr>
          <a:xfrm rot="5400000">
            <a:off x="4343400" y="3733800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ight Arrow 15"/>
          <p:cNvSpPr/>
          <p:nvPr/>
        </p:nvSpPr>
        <p:spPr>
          <a:xfrm rot="5400000">
            <a:off x="5943600" y="2743200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029200" y="4495800"/>
            <a:ext cx="38862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Simple in the cross section...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70C0"/>
              </a:buClr>
              <a:buSzPct val="100000"/>
              <a:tabLst/>
              <a:defRPr/>
            </a:pPr>
            <a:r>
              <a:rPr lang="it-IT" sz="1600" dirty="0" smtClean="0">
                <a:latin typeface="Gill Sans MT" pitchFamily="34" charset="0"/>
              </a:rPr>
              <a:t>But...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it-IT" sz="1600" dirty="0" smtClean="0">
                <a:latin typeface="Gill Sans MT" pitchFamily="34" charset="0"/>
              </a:rPr>
              <a:t>Non trivial design of end-caps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70C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it-IT" sz="1600" dirty="0" smtClean="0">
                <a:latin typeface="Gill Sans MT" pitchFamily="34" charset="0"/>
              </a:rPr>
              <a:t>Leak-tightness: seal? welded? </a:t>
            </a:r>
          </a:p>
        </p:txBody>
      </p:sp>
      <p:sp>
        <p:nvSpPr>
          <p:cNvPr id="18" name="TextBox 17"/>
          <p:cNvSpPr txBox="1"/>
          <p:nvPr/>
        </p:nvSpPr>
        <p:spPr>
          <a:xfrm rot="19257819">
            <a:off x="6762427" y="3381732"/>
            <a:ext cx="210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More in CNRS’s talk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19600" y="6096000"/>
            <a:ext cx="1411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(Th.Renaglia)</a:t>
            </a:r>
            <a:endParaRPr lang="it-IT" dirty="0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/>
          <a:lstStyle/>
          <a:p>
            <a:r>
              <a:rPr lang="it-IT" sz="3600" dirty="0" smtClean="0"/>
              <a:t>Actively cooled RF coupler tube </a:t>
            </a:r>
            <a:endParaRPr lang="it-IT" sz="3600" dirty="0"/>
          </a:p>
        </p:txBody>
      </p:sp>
      <p:grpSp>
        <p:nvGrpSpPr>
          <p:cNvPr id="13" name="Group 12"/>
          <p:cNvGrpSpPr/>
          <p:nvPr/>
        </p:nvGrpSpPr>
        <p:grpSpPr>
          <a:xfrm rot="10800000">
            <a:off x="6324600" y="4495800"/>
            <a:ext cx="1600199" cy="2209800"/>
            <a:chOff x="1828800" y="2590800"/>
            <a:chExt cx="3165191" cy="4142560"/>
          </a:xfrm>
        </p:grpSpPr>
        <p:pic>
          <p:nvPicPr>
            <p:cNvPr id="5" name="Picture 2" descr="G:\Departments\EN\Groups\MME\MechanicalEngineering\Ofelia.Capatina\SPL\Calculs_coupleur_SPL\Coupleur_LHC\Double_wall_coupleur_LHC.jpg"/>
            <p:cNvPicPr>
              <a:picLocks noChangeAspect="1" noChangeArrowheads="1"/>
            </p:cNvPicPr>
            <p:nvPr/>
          </p:nvPicPr>
          <p:blipFill>
            <a:blip r:embed="rId2" cstate="print"/>
            <a:srcRect r="44151"/>
            <a:stretch>
              <a:fillRect/>
            </a:stretch>
          </p:blipFill>
          <p:spPr bwMode="auto">
            <a:xfrm>
              <a:off x="1828800" y="2590800"/>
              <a:ext cx="3165191" cy="4142560"/>
            </a:xfrm>
            <a:prstGeom prst="rect">
              <a:avLst/>
            </a:prstGeom>
            <a:noFill/>
          </p:spPr>
        </p:pic>
        <p:sp>
          <p:nvSpPr>
            <p:cNvPr id="6" name="Right Arrow 5"/>
            <p:cNvSpPr/>
            <p:nvPr/>
          </p:nvSpPr>
          <p:spPr>
            <a:xfrm flipH="1">
              <a:off x="4038600" y="6154242"/>
              <a:ext cx="838200" cy="121919"/>
            </a:xfrm>
            <a:prstGeom prst="rightArrow">
              <a:avLst/>
            </a:prstGeom>
            <a:solidFill>
              <a:schemeClr val="accent1">
                <a:alpha val="2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Down Arrow 6"/>
            <p:cNvSpPr/>
            <p:nvPr/>
          </p:nvSpPr>
          <p:spPr>
            <a:xfrm flipH="1" flipV="1">
              <a:off x="3980121" y="3228161"/>
              <a:ext cx="134679" cy="2895600"/>
            </a:xfrm>
            <a:prstGeom prst="downArrow">
              <a:avLst/>
            </a:prstGeom>
            <a:solidFill>
              <a:schemeClr val="accent1">
                <a:alpha val="2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ight Arrow 7"/>
            <p:cNvSpPr/>
            <p:nvPr/>
          </p:nvSpPr>
          <p:spPr>
            <a:xfrm flipV="1">
              <a:off x="4114800" y="3151961"/>
              <a:ext cx="838200" cy="121919"/>
            </a:xfrm>
            <a:prstGeom prst="rightArrow">
              <a:avLst/>
            </a:prstGeom>
            <a:solidFill>
              <a:schemeClr val="accent1">
                <a:alpha val="27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943600" y="1828800"/>
            <a:ext cx="1386405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Arial" charset="0"/>
              </a:rPr>
              <a:t>Vacuum vessel</a:t>
            </a:r>
            <a:endParaRPr lang="en-US" sz="14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981819" y="5791200"/>
            <a:ext cx="457200" cy="304800"/>
          </a:xfrm>
          <a:prstGeom prst="rightArrow">
            <a:avLst/>
          </a:prstGeom>
          <a:solidFill>
            <a:srgbClr val="FF0000">
              <a:alpha val="29000"/>
            </a:srgb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38800" y="5528846"/>
            <a:ext cx="800219" cy="3385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C00000"/>
                </a:solidFill>
                <a:latin typeface="Arial" charset="0"/>
              </a:rPr>
              <a:t>Heater</a:t>
            </a:r>
            <a:endParaRPr lang="en-US" sz="16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01316" y="6581001"/>
            <a:ext cx="2542684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2060"/>
                </a:solidFill>
                <a:latin typeface="Arial" charset="0"/>
              </a:rPr>
              <a:t>Helium gas cooling the double wall</a:t>
            </a:r>
            <a:endParaRPr lang="en-US" sz="1200" dirty="0">
              <a:solidFill>
                <a:srgbClr val="002060"/>
              </a:solidFill>
              <a:latin typeface="Arial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 rot="10800000">
            <a:off x="4419600" y="838199"/>
            <a:ext cx="4724400" cy="3429001"/>
            <a:chOff x="3029350" y="409279"/>
            <a:chExt cx="6114650" cy="4507191"/>
          </a:xfrm>
        </p:grpSpPr>
        <p:pic>
          <p:nvPicPr>
            <p:cNvPr id="4" name="Picture 2" descr="G:\Departments\EN\Groups\MME\MechanicalEngineering\Ofelia.Capatina\SPL\Calculs_coupleur_SPL\Review coupleur SPL 16-03-2010\CAVSPL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029350" y="409279"/>
              <a:ext cx="6114650" cy="4507191"/>
            </a:xfrm>
            <a:prstGeom prst="rect">
              <a:avLst/>
            </a:prstGeom>
            <a:noFill/>
          </p:spPr>
        </p:pic>
        <p:cxnSp>
          <p:nvCxnSpPr>
            <p:cNvPr id="17" name="Straight Connector 16"/>
            <p:cNvCxnSpPr/>
            <p:nvPr/>
          </p:nvCxnSpPr>
          <p:spPr>
            <a:xfrm>
              <a:off x="6400800" y="1811517"/>
              <a:ext cx="2743200" cy="0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3816" y="1416420"/>
            <a:ext cx="2330984" cy="14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2747680"/>
            <a:ext cx="2317125" cy="141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7696200" y="4724400"/>
            <a:ext cx="663964" cy="3385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70C0"/>
                </a:solidFill>
                <a:latin typeface="Arial" charset="0"/>
              </a:rPr>
              <a:t>4.5 K</a:t>
            </a:r>
            <a:endParaRPr lang="en-US" sz="16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96200" y="6019800"/>
            <a:ext cx="720069" cy="3385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C00000"/>
                </a:solidFill>
                <a:latin typeface="Arial" charset="0"/>
              </a:rPr>
              <a:t>300 K</a:t>
            </a:r>
            <a:endParaRPr lang="en-US" sz="16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457200" y="1806385"/>
            <a:ext cx="28194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No cooling T profile 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21W to 2K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457200" y="2918010"/>
            <a:ext cx="30480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Cooling (42 mg/sec) T profile 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  <a:sym typeface="Wingdings" pitchFamily="2" charset="2"/>
              </a:rPr>
              <a:t> 0.1 </a:t>
            </a: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W to 2K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16200000" flipH="1">
            <a:off x="5410200" y="2895600"/>
            <a:ext cx="1524000" cy="1524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3"/>
          <p:cNvSpPr txBox="1">
            <a:spLocks/>
          </p:cNvSpPr>
          <p:nvPr/>
        </p:nvSpPr>
        <p:spPr bwMode="auto">
          <a:xfrm>
            <a:off x="304800" y="685800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Arial" charset="0"/>
              </a:rPr>
              <a:t>SPL coupler double walled tube, active cooling to limit static heat loads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charset="0"/>
              </a:rPr>
              <a:t>Connected at one end to cavity at 2K, other end at RT (vessel)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charset="0"/>
              </a:rPr>
              <a:t>Requires elec. Heater to keep T &gt; dew point (when RF power off)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-304800" y="6581001"/>
            <a:ext cx="3276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(</a:t>
            </a:r>
            <a:r>
              <a:rPr lang="en-US" sz="1200" dirty="0" err="1" smtClean="0">
                <a:solidFill>
                  <a:prstClr val="black"/>
                </a:solidFill>
                <a:latin typeface="Arial" charset="0"/>
              </a:rPr>
              <a:t>O.Capatina</a:t>
            </a: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en-US" sz="1200" dirty="0" err="1" smtClean="0">
                <a:solidFill>
                  <a:prstClr val="black"/>
                </a:solidFill>
                <a:latin typeface="Arial" charset="0"/>
              </a:rPr>
              <a:t>Th.Renaglia</a:t>
            </a:r>
            <a:r>
              <a:rPr lang="en-US" sz="1200" dirty="0" smtClean="0">
                <a:solidFill>
                  <a:prstClr val="black"/>
                </a:solidFill>
                <a:latin typeface="Arial" charset="0"/>
              </a:rPr>
              <a:t>)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228605" y="4114800"/>
          <a:ext cx="5181595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060"/>
                <a:gridCol w="495473"/>
                <a:gridCol w="439118"/>
                <a:gridCol w="439118"/>
                <a:gridCol w="439118"/>
                <a:gridCol w="439118"/>
                <a:gridCol w="439118"/>
                <a:gridCol w="439118"/>
                <a:gridCol w="439118"/>
                <a:gridCol w="439118"/>
                <a:gridCol w="439118"/>
              </a:tblGrid>
              <a:tr h="330200">
                <a:tc>
                  <a:txBody>
                    <a:bodyPr/>
                    <a:lstStyle/>
                    <a:p>
                      <a:r>
                        <a:rPr lang="en-US" sz="800" dirty="0" err="1" smtClean="0"/>
                        <a:t>Massflow</a:t>
                      </a:r>
                      <a:r>
                        <a:rPr lang="en-US" sz="800" dirty="0" smtClean="0"/>
                        <a:t/>
                      </a:r>
                      <a:br>
                        <a:rPr lang="en-US" sz="800" dirty="0" smtClean="0"/>
                      </a:br>
                      <a:r>
                        <a:rPr lang="en-US" sz="800" dirty="0" err="1" smtClean="0"/>
                        <a:t>mgram</a:t>
                      </a:r>
                      <a:r>
                        <a:rPr lang="en-US" sz="800" dirty="0" smtClean="0"/>
                        <a:t>/sec</a:t>
                      </a:r>
                      <a:endParaRPr lang="en-US" sz="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21</a:t>
                      </a:r>
                      <a:endParaRPr lang="en-US" sz="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23</a:t>
                      </a:r>
                      <a:endParaRPr lang="en-US" sz="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28</a:t>
                      </a:r>
                      <a:endParaRPr lang="en-US" sz="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35</a:t>
                      </a:r>
                      <a:endParaRPr lang="en-US" sz="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42</a:t>
                      </a:r>
                      <a:endParaRPr lang="en-US" sz="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Power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ON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OFF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ON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OFF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ON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OFF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ON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OFF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ON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OFF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Temp.</a:t>
                      </a:r>
                      <a:br>
                        <a:rPr lang="en-US" sz="800" dirty="0" smtClean="0"/>
                      </a:br>
                      <a:r>
                        <a:rPr lang="en-US" sz="800" dirty="0" smtClean="0"/>
                        <a:t>gas out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286 K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277 K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283 K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273 K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271 K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242 K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255 K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205 K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232 K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180 K</a:t>
                      </a:r>
                      <a:endParaRPr lang="en-US" sz="800" dirty="0"/>
                    </a:p>
                  </a:txBody>
                  <a:tcPr anchor="ctr"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Q thermal load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dirty="0" smtClean="0"/>
                        <a:t>to 2K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2.4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0.1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1.7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0.1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0.4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0.1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0.1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0.1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0.1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0.1</a:t>
                      </a:r>
                      <a:r>
                        <a:rPr lang="en-US" sz="800" baseline="0" dirty="0" smtClean="0"/>
                        <a:t> W</a:t>
                      </a:r>
                      <a:endParaRPr lang="en-US" sz="800" dirty="0"/>
                    </a:p>
                  </a:txBody>
                  <a:tcPr anchor="ctr"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Q heater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19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32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21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34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29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38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39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41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46 W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44 W</a:t>
                      </a:r>
                      <a:endParaRPr lang="en-US" sz="800" dirty="0"/>
                    </a:p>
                  </a:txBody>
                  <a:tcPr anchor="ctr"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ym typeface="Symbol"/>
                        </a:rPr>
                        <a:t>L </a:t>
                      </a:r>
                      <a:endParaRPr lang="en-US" sz="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0.1 mm </a:t>
                      </a:r>
                      <a:br>
                        <a:rPr lang="en-US" sz="800" dirty="0" smtClean="0"/>
                      </a:br>
                      <a:r>
                        <a:rPr lang="en-US" sz="800" dirty="0" smtClean="0"/>
                        <a:t>(0.63-0.53)mm</a:t>
                      </a:r>
                      <a:endParaRPr lang="en-US" sz="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0.05 mm</a:t>
                      </a:r>
                      <a:br>
                        <a:rPr lang="en-US" sz="800" dirty="0" smtClean="0"/>
                      </a:br>
                      <a:r>
                        <a:rPr lang="en-US" sz="800" dirty="0" smtClean="0"/>
                        <a:t>(0.66-0.61)</a:t>
                      </a:r>
                      <a:endParaRPr lang="en-US" sz="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~ 0 mm</a:t>
                      </a:r>
                      <a:br>
                        <a:rPr lang="en-US" sz="800" dirty="0" smtClean="0"/>
                      </a:br>
                      <a:r>
                        <a:rPr lang="en-US" sz="800" dirty="0" smtClean="0"/>
                        <a:t>(0.67-0.67)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533400" y="6172200"/>
            <a:ext cx="5296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ym typeface="Wingdings" pitchFamily="2" charset="2"/>
              </a:rPr>
              <a:t> Yields a</a:t>
            </a:r>
            <a:r>
              <a:rPr lang="it-IT" sz="1600" dirty="0" smtClean="0"/>
              <a:t> certain degree of position uncertainty (&lt;0.1 mm?) </a:t>
            </a:r>
            <a:endParaRPr lang="it-IT" sz="1600" dirty="0"/>
          </a:p>
        </p:txBody>
      </p:sp>
      <p:sp>
        <p:nvSpPr>
          <p:cNvPr id="26" name="TextBox 25"/>
          <p:cNvSpPr txBox="1"/>
          <p:nvPr/>
        </p:nvSpPr>
        <p:spPr>
          <a:xfrm rot="600649">
            <a:off x="6721268" y="642009"/>
            <a:ext cx="2158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More in Ofelia’s talk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6629400" y="5334000"/>
            <a:ext cx="762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2" y="0"/>
            <a:ext cx="8229600" cy="914400"/>
          </a:xfrm>
        </p:spPr>
        <p:txBody>
          <a:bodyPr>
            <a:normAutofit/>
          </a:bodyPr>
          <a:lstStyle/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Working group (WG3)</a:t>
            </a:r>
            <a:endParaRPr lang="it-IT" sz="27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2" y="1066800"/>
          <a:ext cx="8305801" cy="5000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798"/>
                <a:gridCol w="2750151"/>
                <a:gridCol w="2202852"/>
              </a:tblGrid>
              <a:tr h="428591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latin typeface="Arial"/>
                        </a:rPr>
                        <a:t>System/Activity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smtClean="0">
                          <a:latin typeface="Arial"/>
                        </a:rPr>
                        <a:t>Responsible/member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smtClean="0">
                          <a:latin typeface="Arial"/>
                        </a:rPr>
                        <a:t>Lab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28591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smtClean="0">
                          <a:latin typeface="Arial"/>
                        </a:rPr>
                        <a:t>Machine architecture</a:t>
                      </a:r>
                      <a:r>
                        <a:rPr lang="en-US" sz="1400" b="0" i="0" u="none" strike="noStrike" baseline="0" dirty="0" smtClean="0">
                          <a:latin typeface="Arial"/>
                        </a:rPr>
                        <a:t> 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err="1" smtClean="0">
                          <a:latin typeface="Arial"/>
                        </a:rPr>
                        <a:t>F.Gerigk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smtClean="0">
                          <a:latin typeface="Arial"/>
                        </a:rPr>
                        <a:t>CERN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28591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latin typeface="Arial"/>
                        </a:rPr>
                        <a:t>WG3 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coordination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err="1" smtClean="0">
                          <a:latin typeface="Arial"/>
                        </a:rPr>
                        <a:t>V.Parma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smtClean="0">
                          <a:latin typeface="Arial"/>
                        </a:rPr>
                        <a:t>CERN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74301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err="1" smtClean="0">
                          <a:latin typeface="Arial"/>
                        </a:rPr>
                        <a:t>Cryo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-module design &amp; Integration CERN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err="1" smtClean="0">
                          <a:latin typeface="Arial"/>
                        </a:rPr>
                        <a:t>V.Parma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.</a:t>
                      </a:r>
                      <a:r>
                        <a:rPr lang="en-US" sz="1400" b="0" i="0" u="none" strike="noStrike" baseline="0" dirty="0" smtClean="0">
                          <a:latin typeface="Arial"/>
                        </a:rPr>
                        <a:t> Team: </a:t>
                      </a:r>
                      <a:r>
                        <a:rPr lang="en-US" sz="1400" b="0" i="0" u="none" strike="noStrike" baseline="0" dirty="0" err="1" smtClean="0">
                          <a:latin typeface="Arial"/>
                        </a:rPr>
                        <a:t>N</a:t>
                      </a:r>
                      <a:r>
                        <a:rPr lang="en-US" sz="1400" b="0" i="0" u="none" strike="noStrike" dirty="0" err="1" smtClean="0">
                          <a:latin typeface="Arial"/>
                        </a:rPr>
                        <a:t>.Bourcey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, </a:t>
                      </a:r>
                      <a:r>
                        <a:rPr lang="en-US" sz="1400" b="0" i="0" u="none" strike="noStrike" baseline="0" dirty="0" err="1" smtClean="0">
                          <a:latin typeface="Arial"/>
                        </a:rPr>
                        <a:t>P.Coelho</a:t>
                      </a:r>
                      <a:r>
                        <a:rPr lang="en-US" sz="1400" b="0" i="0" u="none" strike="noStrike" baseline="0" dirty="0" smtClean="0">
                          <a:latin typeface="Arial"/>
                        </a:rPr>
                        <a:t>, </a:t>
                      </a:r>
                      <a:r>
                        <a:rPr lang="en-US" sz="1400" b="0" i="0" u="none" strike="noStrike" dirty="0" err="1" smtClean="0">
                          <a:latin typeface="Arial"/>
                        </a:rPr>
                        <a:t>O.Capatina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, </a:t>
                      </a:r>
                      <a:r>
                        <a:rPr lang="en-US" sz="1400" b="0" i="0" u="none" strike="noStrike" dirty="0" err="1" smtClean="0">
                          <a:latin typeface="Arial"/>
                        </a:rPr>
                        <a:t>D.</a:t>
                      </a:r>
                      <a:r>
                        <a:rPr lang="en-US" sz="1400" b="0" i="0" u="none" strike="noStrike" baseline="0" dirty="0" err="1" smtClean="0">
                          <a:latin typeface="Arial"/>
                        </a:rPr>
                        <a:t>Caparros</a:t>
                      </a:r>
                      <a:r>
                        <a:rPr lang="en-US" sz="1400" b="0" i="0" u="none" strike="noStrike" baseline="0" dirty="0" smtClean="0">
                          <a:latin typeface="Arial"/>
                        </a:rPr>
                        <a:t>, </a:t>
                      </a:r>
                      <a:r>
                        <a:rPr lang="en-US" sz="1400" b="0" i="0" u="none" strike="noStrike" baseline="0" dirty="0" err="1" smtClean="0">
                          <a:latin typeface="Arial"/>
                        </a:rPr>
                        <a:t>Th.Renaglia</a:t>
                      </a:r>
                      <a:r>
                        <a:rPr lang="en-US" sz="1400" b="0" i="0" u="none" strike="noStrike" baseline="0" dirty="0" smtClean="0">
                          <a:latin typeface="Arial"/>
                        </a:rPr>
                        <a:t>, </a:t>
                      </a:r>
                      <a:r>
                        <a:rPr lang="en-US" sz="1400" b="0" i="0" u="none" strike="noStrike" dirty="0" err="1" smtClean="0">
                          <a:latin typeface="Arial"/>
                        </a:rPr>
                        <a:t>A.Vande</a:t>
                      </a:r>
                      <a:r>
                        <a:rPr lang="en-US" sz="1400" b="0" i="0" u="none" strike="noStrike" baseline="0" dirty="0" smtClean="0">
                          <a:latin typeface="Arial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latin typeface="Arial"/>
                        </a:rPr>
                        <a:t>Craen</a:t>
                      </a:r>
                      <a:r>
                        <a:rPr lang="en-US" sz="1400" b="0" i="0" u="none" strike="noStrike" baseline="0" dirty="0" smtClean="0">
                          <a:latin typeface="Arial"/>
                        </a:rPr>
                        <a:t> 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smtClean="0">
                          <a:latin typeface="Arial"/>
                        </a:rPr>
                        <a:t>CERN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504181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err="1" smtClean="0">
                          <a:latin typeface="Arial"/>
                        </a:rPr>
                        <a:t>Cryo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-module design &amp; Integration CNRS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err="1" smtClean="0">
                          <a:latin typeface="Arial"/>
                        </a:rPr>
                        <a:t>P.Duthil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 (</a:t>
                      </a:r>
                      <a:r>
                        <a:rPr lang="en-US" sz="1400" b="0" i="0" u="none" strike="noStrike" dirty="0" err="1" smtClean="0">
                          <a:latin typeface="Arial"/>
                        </a:rPr>
                        <a:t>P.Duchesne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) + CNRS Team</a:t>
                      </a:r>
                    </a:p>
                    <a:p>
                      <a:pPr algn="l" fontAlgn="t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baseline="0" dirty="0" smtClean="0">
                          <a:latin typeface="Arial"/>
                        </a:rPr>
                        <a:t>C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NRS/IN2P3-Orsay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11711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latin typeface="Arial"/>
                        </a:rPr>
                        <a:t>Cryostat assembly tooling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err="1" smtClean="0">
                          <a:latin typeface="Arial"/>
                        </a:rPr>
                        <a:t>P.Duthil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 (</a:t>
                      </a:r>
                      <a:r>
                        <a:rPr lang="en-US" sz="1400" b="0" i="0" u="none" strike="noStrike" dirty="0" err="1" smtClean="0">
                          <a:latin typeface="Arial"/>
                        </a:rPr>
                        <a:t>P.Duchesne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smtClean="0">
                          <a:latin typeface="Arial"/>
                        </a:rPr>
                        <a:t>CNRS/IN2P3-Orsay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504181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latin typeface="Arial"/>
                        </a:rPr>
                        <a:t>WG 2 activity</a:t>
                      </a:r>
                      <a:r>
                        <a:rPr lang="en-US" sz="1400" b="0" i="0" u="none" strike="noStrike" baseline="0" dirty="0" smtClean="0">
                          <a:latin typeface="Arial"/>
                        </a:rPr>
                        <a:t> (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RF cavities/He</a:t>
                      </a:r>
                      <a:r>
                        <a:rPr lang="en-US" sz="1400" b="0" i="0" u="none" strike="noStrike" baseline="0" dirty="0" smtClean="0">
                          <a:latin typeface="Arial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vessel/tuner, RF coupler)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err="1" smtClean="0">
                          <a:latin typeface="Arial"/>
                        </a:rPr>
                        <a:t>W.Weingarten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/</a:t>
                      </a:r>
                      <a:r>
                        <a:rPr lang="en-US" sz="1400" b="0" i="0" u="none" strike="noStrike" dirty="0" err="1" smtClean="0">
                          <a:latin typeface="Arial"/>
                        </a:rPr>
                        <a:t>S.Chel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/</a:t>
                      </a:r>
                      <a:r>
                        <a:rPr lang="en-US" sz="1400" b="0" i="0" u="none" strike="noStrike" dirty="0" err="1" smtClean="0">
                          <a:latin typeface="Arial"/>
                        </a:rPr>
                        <a:t>O.Capatina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/</a:t>
                      </a:r>
                      <a:r>
                        <a:rPr lang="en-US" sz="1400" b="0" i="0" u="none" strike="noStrike" dirty="0" err="1" smtClean="0">
                          <a:latin typeface="Arial"/>
                        </a:rPr>
                        <a:t>E.Montesinos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smtClean="0">
                          <a:latin typeface="Arial"/>
                        </a:rPr>
                        <a:t>CERN, CEA-</a:t>
                      </a:r>
                      <a:r>
                        <a:rPr lang="en-US" sz="1400" b="0" i="0" u="none" strike="noStrike" dirty="0" err="1" smtClean="0">
                          <a:latin typeface="Arial"/>
                        </a:rPr>
                        <a:t>Saclay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28591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latin typeface="Arial"/>
                        </a:rPr>
                        <a:t>Vacuum systems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err="1">
                          <a:latin typeface="Arial"/>
                        </a:rPr>
                        <a:t>S.Calatroni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smtClean="0">
                          <a:latin typeface="Arial"/>
                        </a:rPr>
                        <a:t>CERN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28591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latin typeface="Arial"/>
                        </a:rPr>
                        <a:t>Cryogenics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err="1">
                          <a:latin typeface="Arial"/>
                        </a:rPr>
                        <a:t>U.Wagner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smtClean="0">
                          <a:latin typeface="Arial"/>
                        </a:rPr>
                        <a:t>CERN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28591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smtClean="0">
                          <a:latin typeface="Arial"/>
                        </a:rPr>
                        <a:t>Survey and alignment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err="1">
                          <a:latin typeface="Arial"/>
                        </a:rPr>
                        <a:t>D.Missiaen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 smtClean="0">
                          <a:latin typeface="Arial"/>
                        </a:rPr>
                        <a:t>CERN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From 8 to 4 cavities…How??</a:t>
            </a:r>
            <a:endParaRPr lang="it-IT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 l="53516" t="17708" r="1172" b="19792"/>
          <a:stretch>
            <a:fillRect/>
          </a:stretch>
        </p:blipFill>
        <p:spPr bwMode="auto">
          <a:xfrm>
            <a:off x="145146" y="1295400"/>
            <a:ext cx="8839200" cy="4572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914400" y="3733800"/>
            <a:ext cx="8229600" cy="3124200"/>
            <a:chOff x="914400" y="3733800"/>
            <a:chExt cx="8229600" cy="3124200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4229100" y="4381500"/>
              <a:ext cx="12954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itle 1"/>
            <p:cNvSpPr txBox="1">
              <a:spLocks/>
            </p:cNvSpPr>
            <p:nvPr/>
          </p:nvSpPr>
          <p:spPr bwMode="auto">
            <a:xfrm>
              <a:off x="914400" y="5715000"/>
              <a:ext cx="82296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…just remove 4 cavities!</a:t>
              </a:r>
              <a:endParaRPr kumimoji="0" lang="it-IT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 rot="5400000">
              <a:off x="6972301" y="4381501"/>
              <a:ext cx="1295401" cy="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4919004" y="3733800"/>
              <a:ext cx="2667000" cy="762000"/>
            </a:xfrm>
            <a:prstGeom prst="rect">
              <a:avLst/>
            </a:prstGeom>
            <a:solidFill>
              <a:schemeClr val="bg1">
                <a:alpha val="8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Coping with the “ghost” cavities…</a:t>
            </a:r>
            <a:endParaRPr lang="it-IT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51794" y="1166192"/>
            <a:ext cx="8693425" cy="523460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Assume they still exist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Design the systems as if they where there: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Cryogenics (p,T, mass flows)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it-IT" sz="2800" dirty="0" smtClean="0"/>
              <a:t>Distribution lines (ID, pres.drops)</a:t>
            </a: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 l="61756" t="54167" r="6604" b="38542"/>
          <a:stretch>
            <a:fillRect/>
          </a:stretch>
        </p:blipFill>
        <p:spPr bwMode="auto">
          <a:xfrm>
            <a:off x="533400" y="4038600"/>
            <a:ext cx="793568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4495800" y="4038600"/>
            <a:ext cx="3505200" cy="76200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/>
          <a:lstStyle/>
          <a:p>
            <a:r>
              <a:rPr lang="it-IT" sz="4000" dirty="0" smtClean="0"/>
              <a:t>Heat Loads</a:t>
            </a:r>
            <a:endParaRPr lang="it-IT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838200"/>
          <a:ext cx="8382000" cy="524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24384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Heat loads @</a:t>
                      </a:r>
                      <a:r>
                        <a:rPr lang="it-IT" baseline="0" dirty="0" smtClean="0"/>
                        <a:t> 2K (He bath)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b=0.65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b=1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nominal/ultimate</a:t>
                      </a:r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it-IT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beam loss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W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W</a:t>
                      </a:r>
                      <a:endParaRPr lang="it-IT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static losses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/>
                        <a:t>&lt;1 W (tbc)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/>
                        <a:t>&lt;1 W</a:t>
                      </a:r>
                      <a:r>
                        <a:rPr lang="it-IT" b="1" baseline="0" dirty="0" smtClean="0"/>
                        <a:t> (tbc)</a:t>
                      </a:r>
                      <a:endParaRPr lang="it-IT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accelerating field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19.3 MV/m</a:t>
                      </a:r>
                      <a:endParaRPr lang="it-IT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 MV/m</a:t>
                      </a:r>
                      <a:endParaRPr lang="it-IT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GillSans"/>
                        </a:rPr>
                        <a:t>quality factor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 smtClean="0">
                          <a:solidFill>
                            <a:srgbClr val="000000"/>
                          </a:solidFill>
                          <a:latin typeface="GillSans-Bold"/>
                        </a:rPr>
                        <a:t>6/3 x 10</a:t>
                      </a:r>
                      <a:r>
                        <a:rPr lang="en-US" sz="1600" b="0" baseline="40000" dirty="0" smtClean="0">
                          <a:solidFill>
                            <a:srgbClr val="000000"/>
                          </a:solidFill>
                          <a:latin typeface="GillSans-Bold"/>
                        </a:rPr>
                        <a:t>9</a:t>
                      </a:r>
                      <a:endParaRPr lang="it-IT" sz="1600" b="0" baseline="4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 smtClean="0">
                          <a:solidFill>
                            <a:srgbClr val="000000"/>
                          </a:solidFill>
                          <a:latin typeface="GillSans-Bold"/>
                        </a:rPr>
                        <a:t>10/5 x 10</a:t>
                      </a:r>
                      <a:r>
                        <a:rPr lang="en-US" sz="1600" b="0" baseline="40000" dirty="0" smtClean="0">
                          <a:solidFill>
                            <a:srgbClr val="000000"/>
                          </a:solidFill>
                          <a:latin typeface="GillSans-Bold"/>
                        </a:rPr>
                        <a:t>9</a:t>
                      </a:r>
                      <a:endParaRPr lang="it-IT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cryo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duty cycle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4.09%/8.17%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4.11%/8.22%</a:t>
                      </a:r>
                      <a:endParaRPr lang="it-IT" dirty="0"/>
                    </a:p>
                  </a:txBody>
                  <a:tcPr/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power coupler loss at 2 K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&lt;0.2/&lt;0.2 W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&lt;0.2/&lt;0.2 W</a:t>
                      </a:r>
                      <a:endParaRPr lang="it-IT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HOM loss in cavity at 2 K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&lt;1/&lt;3 W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&lt;1/&lt;3 W</a:t>
                      </a:r>
                      <a:endParaRPr lang="it-IT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HOM coupler loss at 2 K (per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coupl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&lt;0.2/&lt;0.2 W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&lt;0.2/&lt;0.2 W</a:t>
                      </a:r>
                      <a:endParaRPr lang="it-IT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dynamic heat load per cavity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4.2/13.4 W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5.1/16.2 W</a:t>
                      </a:r>
                      <a:endParaRPr lang="it-IT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Total @</a:t>
                      </a:r>
                      <a:r>
                        <a:rPr lang="it-IT" baseline="0" dirty="0" smtClean="0"/>
                        <a:t> 2 K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1505EB"/>
                          </a:solidFill>
                        </a:rPr>
                        <a:t>7.6/18.8 W</a:t>
                      </a:r>
                      <a:endParaRPr lang="it-IT" b="1" dirty="0">
                        <a:solidFill>
                          <a:srgbClr val="1505E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1505EB"/>
                          </a:solidFill>
                        </a:rPr>
                        <a:t>8.5/21.6 W</a:t>
                      </a:r>
                      <a:endParaRPr lang="it-IT" b="1" dirty="0">
                        <a:solidFill>
                          <a:srgbClr val="1505EB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+15% margin (for testing)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1505EB"/>
                          </a:solidFill>
                        </a:rPr>
                        <a:t>8.7/21.6 W</a:t>
                      </a:r>
                      <a:endParaRPr lang="it-IT" b="1" dirty="0">
                        <a:solidFill>
                          <a:srgbClr val="1505E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1505EB"/>
                          </a:solidFill>
                        </a:rPr>
                        <a:t>9.8/25 W</a:t>
                      </a:r>
                      <a:endParaRPr lang="it-IT" b="1" dirty="0">
                        <a:solidFill>
                          <a:srgbClr val="1505EB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62484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1505EB"/>
                </a:solidFill>
              </a:rPr>
              <a:t>For 8 beta=1 cavity cryomodule: 8x25=200W, equivalent to </a:t>
            </a:r>
            <a:r>
              <a:rPr lang="it-IT" b="1" dirty="0" smtClean="0">
                <a:solidFill>
                  <a:srgbClr val="FF0000"/>
                </a:solidFill>
              </a:rPr>
              <a:t>10 g/s helium flow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0174" cy="838544"/>
          </a:xfrm>
        </p:spPr>
        <p:txBody>
          <a:bodyPr/>
          <a:lstStyle/>
          <a:p>
            <a:r>
              <a:rPr lang="it-IT" dirty="0" smtClean="0"/>
              <a:t>Cryogenic scheme (preliminary)</a:t>
            </a:r>
            <a:endParaRPr lang="it-IT" dirty="0"/>
          </a:p>
        </p:txBody>
      </p:sp>
      <p:pic>
        <p:nvPicPr>
          <p:cNvPr id="399364" name="Picture 4" descr="\\cern.ch\dfs\Users\v\vparma\Documents\Private\future activities\SPL\cryomodule design\short cryomodule cryo scheme Udo.jpg"/>
          <p:cNvPicPr>
            <a:picLocks noChangeAspect="1" noChangeArrowheads="1"/>
          </p:cNvPicPr>
          <p:nvPr/>
        </p:nvPicPr>
        <p:blipFill>
          <a:blip r:embed="rId2" cstate="print"/>
          <a:srcRect l="3951" t="11746" r="12963" b="5341"/>
          <a:stretch>
            <a:fillRect/>
          </a:stretch>
        </p:blipFill>
        <p:spPr bwMode="auto">
          <a:xfrm>
            <a:off x="146538" y="685800"/>
            <a:ext cx="8540262" cy="60338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19400" y="59436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1505EB"/>
                </a:solidFill>
              </a:rPr>
              <a:t>E</a:t>
            </a:r>
            <a:endParaRPr lang="it-IT" b="1" dirty="0">
              <a:solidFill>
                <a:srgbClr val="1505E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9400" y="560354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1505EB"/>
                </a:solidFill>
              </a:rPr>
              <a:t>E’</a:t>
            </a:r>
            <a:endParaRPr lang="it-IT" b="1" dirty="0">
              <a:solidFill>
                <a:srgbClr val="1505E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25908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1505EB"/>
                </a:solidFill>
              </a:rPr>
              <a:t>C</a:t>
            </a:r>
            <a:endParaRPr lang="it-IT" b="1" dirty="0">
              <a:solidFill>
                <a:srgbClr val="1505E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89496" y="4572000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1505EB"/>
                </a:solidFill>
              </a:rPr>
              <a:t>C2</a:t>
            </a:r>
            <a:endParaRPr lang="it-IT" b="1" dirty="0">
              <a:solidFill>
                <a:srgbClr val="1505EB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4572000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1505EB"/>
                </a:solidFill>
              </a:rPr>
              <a:t>C1</a:t>
            </a:r>
            <a:endParaRPr lang="it-IT" b="1" dirty="0">
              <a:solidFill>
                <a:srgbClr val="1505E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5200" y="3200400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1505EB"/>
                </a:solidFill>
              </a:rPr>
              <a:t>C3</a:t>
            </a:r>
            <a:endParaRPr lang="it-IT" b="1" dirty="0">
              <a:solidFill>
                <a:srgbClr val="1505EB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3800" y="37338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1505EB"/>
                </a:solidFill>
              </a:rPr>
              <a:t>X</a:t>
            </a:r>
            <a:endParaRPr lang="it-IT" b="1" dirty="0">
              <a:solidFill>
                <a:srgbClr val="1505EB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90734" y="372584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1505EB"/>
                </a:solidFill>
              </a:rPr>
              <a:t>Y</a:t>
            </a:r>
            <a:endParaRPr lang="it-IT" b="1" dirty="0">
              <a:solidFill>
                <a:srgbClr val="1505EB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4191000" y="3962400"/>
            <a:ext cx="3048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69448" y="303918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1505EB"/>
                </a:solidFill>
              </a:rPr>
              <a:t>XB</a:t>
            </a:r>
            <a:endParaRPr lang="it-IT" b="1" dirty="0">
              <a:solidFill>
                <a:srgbClr val="1505EB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2667000" y="3352800"/>
            <a:ext cx="3048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96000" y="4572000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1505EB"/>
                </a:solidFill>
              </a:rPr>
              <a:t>L</a:t>
            </a:r>
            <a:endParaRPr lang="it-IT" b="1" dirty="0">
              <a:solidFill>
                <a:srgbClr val="1505EB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0800000">
            <a:off x="5715000" y="4724400"/>
            <a:ext cx="381000" cy="76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8229600" cy="990600"/>
          </a:xfrm>
        </p:spPr>
        <p:txBody>
          <a:bodyPr/>
          <a:lstStyle/>
          <a:p>
            <a:r>
              <a:rPr lang="it-IT" sz="3200" dirty="0" smtClean="0"/>
              <a:t>Pipe sizes and operating conditions </a:t>
            </a:r>
            <a:r>
              <a:rPr lang="it-IT" sz="2800" i="1" dirty="0" smtClean="0"/>
              <a:t>(preliminary)</a:t>
            </a:r>
            <a:endParaRPr lang="it-IT" sz="2800" i="1" dirty="0"/>
          </a:p>
        </p:txBody>
      </p:sp>
      <p:pic>
        <p:nvPicPr>
          <p:cNvPr id="381954" name="Picture 2" descr="\\cern.ch\dfs\Users\v\vparma\Documents\Private\future activities\SPL\cryomodule design\sizes and pressures.jpg"/>
          <p:cNvPicPr>
            <a:picLocks noChangeAspect="1" noChangeArrowheads="1"/>
          </p:cNvPicPr>
          <p:nvPr/>
        </p:nvPicPr>
        <p:blipFill>
          <a:blip r:embed="rId2" cstate="print"/>
          <a:srcRect l="6610" t="10083" r="3697" b="13825"/>
          <a:stretch>
            <a:fillRect/>
          </a:stretch>
        </p:blipFill>
        <p:spPr bwMode="auto">
          <a:xfrm>
            <a:off x="76200" y="685800"/>
            <a:ext cx="8945381" cy="58674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884" name="Object 4"/>
          <p:cNvGraphicFramePr>
            <a:graphicFrameLocks noChangeAspect="1"/>
          </p:cNvGraphicFramePr>
          <p:nvPr/>
        </p:nvGraphicFramePr>
        <p:xfrm>
          <a:off x="533400" y="304800"/>
          <a:ext cx="8839200" cy="6249200"/>
        </p:xfrm>
        <a:graphic>
          <a:graphicData uri="http://schemas.openxmlformats.org/presentationml/2006/ole">
            <p:oleObj spid="_x0000_s378884" name="Acrobat Document" r:id="rId3" imgW="11344046" imgH="8019898" progId="AcroExch.Document.7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0174" cy="838544"/>
          </a:xfrm>
        </p:spPr>
        <p:txBody>
          <a:bodyPr/>
          <a:lstStyle/>
          <a:p>
            <a:r>
              <a:rPr lang="it-IT" dirty="0" smtClean="0"/>
              <a:t>Short cryomodule: layout sketch </a:t>
            </a:r>
            <a:endParaRPr 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676400"/>
            <a:ext cx="2766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Connection to cryo distribution line</a:t>
            </a:r>
            <a:endParaRPr lang="it-IT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315200" y="4419600"/>
            <a:ext cx="1186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CW transition</a:t>
            </a:r>
            <a:endParaRPr lang="it-IT" sz="1400" dirty="0"/>
          </a:p>
        </p:txBody>
      </p:sp>
      <p:cxnSp>
        <p:nvCxnSpPr>
          <p:cNvPr id="8" name="Straight Arrow Connector 7"/>
          <p:cNvCxnSpPr>
            <a:stCxn id="5" idx="2"/>
          </p:cNvCxnSpPr>
          <p:nvPr/>
        </p:nvCxnSpPr>
        <p:spPr>
          <a:xfrm rot="5400000">
            <a:off x="1683833" y="2052944"/>
            <a:ext cx="530423" cy="3928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7504906" y="3771900"/>
            <a:ext cx="915194" cy="3817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52600" y="4724400"/>
            <a:ext cx="2191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RF coupler, bottom left side</a:t>
            </a:r>
            <a:endParaRPr lang="it-IT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1715294" y="4228306"/>
            <a:ext cx="8382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43600" y="4724400"/>
            <a:ext cx="2819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Cavity additional support</a:t>
            </a:r>
            <a:endParaRPr lang="it-IT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6819900" y="4076700"/>
            <a:ext cx="685800" cy="152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038600" y="5257800"/>
            <a:ext cx="1143000" cy="152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505200" y="5486400"/>
            <a:ext cx="2819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1.7% Slope (adjustable -2% to +2%)</a:t>
            </a:r>
            <a:endParaRPr lang="it-IT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0" y="1752600"/>
            <a:ext cx="1664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Cryo fill line, top left</a:t>
            </a:r>
            <a:endParaRPr lang="it-IT" sz="1400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390900" y="2171700"/>
            <a:ext cx="914400" cy="685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8409296" y="3276600"/>
            <a:ext cx="8382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ounded Rectangle 16"/>
          <p:cNvSpPr/>
          <p:nvPr/>
        </p:nvSpPr>
        <p:spPr>
          <a:xfrm>
            <a:off x="762000" y="2286000"/>
            <a:ext cx="1066800" cy="18288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Straight Arrow Connector 17"/>
          <p:cNvCxnSpPr>
            <a:endCxn id="17" idx="2"/>
          </p:cNvCxnSpPr>
          <p:nvPr/>
        </p:nvCxnSpPr>
        <p:spPr>
          <a:xfrm rot="5400000" flipH="1" flipV="1">
            <a:off x="1028700" y="4152900"/>
            <a:ext cx="3048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04800" y="4495800"/>
            <a:ext cx="1459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Technical Service </a:t>
            </a:r>
          </a:p>
          <a:p>
            <a:pPr algn="ctr"/>
            <a:r>
              <a:rPr lang="it-IT" sz="1400" dirty="0" smtClean="0"/>
              <a:t>Module</a:t>
            </a:r>
            <a:endParaRPr lang="it-IT" sz="1400" dirty="0"/>
          </a:p>
        </p:txBody>
      </p:sp>
      <p:sp>
        <p:nvSpPr>
          <p:cNvPr id="22" name="Rounded Rectangle 21"/>
          <p:cNvSpPr/>
          <p:nvPr/>
        </p:nvSpPr>
        <p:spPr>
          <a:xfrm>
            <a:off x="7315200" y="2438400"/>
            <a:ext cx="1066800" cy="18288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extBox 25"/>
          <p:cNvSpPr txBox="1"/>
          <p:nvPr/>
        </p:nvSpPr>
        <p:spPr>
          <a:xfrm>
            <a:off x="8125189" y="1905000"/>
            <a:ext cx="753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End</a:t>
            </a:r>
          </a:p>
          <a:p>
            <a:pPr algn="ctr"/>
            <a:r>
              <a:rPr lang="it-IT" sz="1400" dirty="0" smtClean="0"/>
              <a:t>Module</a:t>
            </a:r>
            <a:endParaRPr lang="it-IT" sz="1400" dirty="0"/>
          </a:p>
        </p:txBody>
      </p:sp>
      <p:cxnSp>
        <p:nvCxnSpPr>
          <p:cNvPr id="28" name="Straight Arrow Connector 27"/>
          <p:cNvCxnSpPr/>
          <p:nvPr/>
        </p:nvCxnSpPr>
        <p:spPr>
          <a:xfrm rot="5400000">
            <a:off x="8343900" y="2476500"/>
            <a:ext cx="304800" cy="76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056"/>
            <a:ext cx="8680174" cy="838544"/>
          </a:xfrm>
        </p:spPr>
        <p:txBody>
          <a:bodyPr/>
          <a:lstStyle/>
          <a:p>
            <a:r>
              <a:rPr lang="it-IT" dirty="0" smtClean="0"/>
              <a:t>Helium tank interfaces:</a:t>
            </a:r>
            <a:br>
              <a:rPr lang="it-IT" dirty="0" smtClean="0"/>
            </a:br>
            <a:r>
              <a:rPr lang="it-IT" dirty="0" smtClean="0"/>
              <a:t>issues for discussion</a:t>
            </a:r>
            <a:endParaRPr lang="it-IT" dirty="0"/>
          </a:p>
        </p:txBody>
      </p:sp>
      <p:pic>
        <p:nvPicPr>
          <p:cNvPr id="387074" name="Picture 2" descr="\\cern.ch\dfs\Users\v\vparma\Documents\Private\future activities\SPL\cryomodule design\Thierry\CAVITE CEA COUP.bmp"/>
          <p:cNvPicPr>
            <a:picLocks noChangeAspect="1" noChangeArrowheads="1"/>
          </p:cNvPicPr>
          <p:nvPr/>
        </p:nvPicPr>
        <p:blipFill>
          <a:blip r:embed="rId2" cstate="print"/>
          <a:srcRect l="463" t="23441" r="3086" b="25520"/>
          <a:stretch>
            <a:fillRect/>
          </a:stretch>
        </p:blipFill>
        <p:spPr bwMode="auto">
          <a:xfrm>
            <a:off x="173977" y="1860564"/>
            <a:ext cx="8817623" cy="3244836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6096000" y="1752600"/>
            <a:ext cx="13716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 5"/>
          <p:cNvSpPr/>
          <p:nvPr/>
        </p:nvSpPr>
        <p:spPr>
          <a:xfrm>
            <a:off x="1905000" y="4800600"/>
            <a:ext cx="762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Arc 23"/>
          <p:cNvSpPr/>
          <p:nvPr/>
        </p:nvSpPr>
        <p:spPr>
          <a:xfrm>
            <a:off x="1905000" y="1295400"/>
            <a:ext cx="4724400" cy="1981200"/>
          </a:xfrm>
          <a:prstGeom prst="arc">
            <a:avLst>
              <a:gd name="adj1" fmla="val 11215217"/>
              <a:gd name="adj2" fmla="val 20565243"/>
            </a:avLst>
          </a:prstGeom>
          <a:noFill/>
          <a:ln>
            <a:solidFill>
              <a:schemeClr val="accent1">
                <a:shade val="95000"/>
                <a:satMod val="10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5" name="Arc 24"/>
          <p:cNvSpPr/>
          <p:nvPr/>
        </p:nvSpPr>
        <p:spPr>
          <a:xfrm rot="10800000">
            <a:off x="2133600" y="3657600"/>
            <a:ext cx="4724400" cy="1981200"/>
          </a:xfrm>
          <a:prstGeom prst="arc">
            <a:avLst>
              <a:gd name="adj1" fmla="val 11215217"/>
              <a:gd name="adj2" fmla="val 20565243"/>
            </a:avLst>
          </a:prstGeom>
          <a:noFill/>
          <a:ln>
            <a:solidFill>
              <a:schemeClr val="accent1">
                <a:shade val="95000"/>
                <a:satMod val="10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0" y="1371600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DN 80</a:t>
            </a:r>
            <a:endParaRPr lang="it-IT" dirty="0"/>
          </a:p>
        </p:txBody>
      </p:sp>
      <p:sp>
        <p:nvSpPr>
          <p:cNvPr id="9" name="TextBox 8"/>
          <p:cNvSpPr txBox="1"/>
          <p:nvPr/>
        </p:nvSpPr>
        <p:spPr>
          <a:xfrm>
            <a:off x="7086600" y="914400"/>
            <a:ext cx="1762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rgbClr val="FF0000"/>
                </a:solidFill>
              </a:rPr>
              <a:t>More about sizing </a:t>
            </a:r>
          </a:p>
          <a:p>
            <a:r>
              <a:rPr lang="it-IT" sz="1600" b="1" dirty="0" smtClean="0">
                <a:solidFill>
                  <a:srgbClr val="FF0000"/>
                </a:solidFill>
              </a:rPr>
              <a:t>in Ofelia’s talk</a:t>
            </a:r>
            <a:endParaRPr lang="it-IT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0174" cy="838544"/>
          </a:xfrm>
        </p:spPr>
        <p:txBody>
          <a:bodyPr/>
          <a:lstStyle/>
          <a:p>
            <a:r>
              <a:rPr lang="it-IT" dirty="0" smtClean="0"/>
              <a:t>Lines X and Y </a:t>
            </a:r>
            <a:endParaRPr lang="it-IT" dirty="0"/>
          </a:p>
        </p:txBody>
      </p:sp>
      <p:sp>
        <p:nvSpPr>
          <p:cNvPr id="23" name="TextBox 22"/>
          <p:cNvSpPr txBox="1"/>
          <p:nvPr/>
        </p:nvSpPr>
        <p:spPr>
          <a:xfrm rot="360000">
            <a:off x="60617" y="1214253"/>
            <a:ext cx="908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DN 100 (for m=14g/s </a:t>
            </a:r>
            <a:r>
              <a:rPr lang="it-IT" dirty="0" smtClean="0">
                <a:sym typeface="Wingdings" pitchFamily="2" charset="2"/>
              </a:rPr>
              <a:t> </a:t>
            </a:r>
            <a:r>
              <a:rPr lang="it-IT" dirty="0" smtClean="0"/>
              <a:t>v&lt;2m/s, preserves He stratification, i.e. efficient counter-current flow )</a:t>
            </a:r>
            <a:endParaRPr lang="it-IT" dirty="0"/>
          </a:p>
        </p:txBody>
      </p:sp>
      <p:grpSp>
        <p:nvGrpSpPr>
          <p:cNvPr id="38" name="Group 37"/>
          <p:cNvGrpSpPr/>
          <p:nvPr/>
        </p:nvGrpSpPr>
        <p:grpSpPr>
          <a:xfrm rot="382404">
            <a:off x="-76200" y="1644666"/>
            <a:ext cx="9067800" cy="4648200"/>
            <a:chOff x="-76200" y="1143000"/>
            <a:chExt cx="9067800" cy="4648200"/>
          </a:xfrm>
        </p:grpSpPr>
        <p:grpSp>
          <p:nvGrpSpPr>
            <p:cNvPr id="32" name="Group 31"/>
            <p:cNvGrpSpPr/>
            <p:nvPr/>
          </p:nvGrpSpPr>
          <p:grpSpPr>
            <a:xfrm>
              <a:off x="173977" y="1143000"/>
              <a:ext cx="8817623" cy="4648200"/>
              <a:chOff x="173977" y="1143000"/>
              <a:chExt cx="8817623" cy="46482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649506" y="1600200"/>
                <a:ext cx="533400" cy="6096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387074" name="Picture 2" descr="\\cern.ch\dfs\Users\v\vparma\Documents\Private\future activities\SPL\cryomodule design\Thierry\CAVITE CEA COUP.bmp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463" t="23441" r="3086" b="25520"/>
              <a:stretch>
                <a:fillRect/>
              </a:stretch>
            </p:blipFill>
            <p:spPr bwMode="auto">
              <a:xfrm>
                <a:off x="173977" y="2089164"/>
                <a:ext cx="8817623" cy="3244836"/>
              </a:xfrm>
              <a:prstGeom prst="rect">
                <a:avLst/>
              </a:prstGeom>
              <a:noFill/>
            </p:spPr>
          </p:pic>
          <p:pic>
            <p:nvPicPr>
              <p:cNvPr id="8" name="Picture 2" descr="\\cern.ch\dfs\Users\v\vparma\Documents\Private\future activities\SPL\cryomodule design\Thierry\CAVITE CEA COUP.bmp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66310" t="23441" r="22021" b="69932"/>
              <a:stretch>
                <a:fillRect/>
              </a:stretch>
            </p:blipFill>
            <p:spPr bwMode="auto">
              <a:xfrm>
                <a:off x="1326777" y="2093259"/>
                <a:ext cx="1066800" cy="421341"/>
              </a:xfrm>
              <a:prstGeom prst="rect">
                <a:avLst/>
              </a:prstGeom>
              <a:noFill/>
            </p:spPr>
          </p:pic>
          <p:pic>
            <p:nvPicPr>
              <p:cNvPr id="9" name="Picture 2" descr="\\cern.ch\dfs\Users\v\vparma\Documents\Private\future activities\SPL\cryomodule design\Thierry\CAVITE CEA COUP.bmp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21065" t="68987" r="73100" b="25520"/>
              <a:stretch>
                <a:fillRect/>
              </a:stretch>
            </p:blipFill>
            <p:spPr bwMode="auto">
              <a:xfrm>
                <a:off x="6781800" y="4984764"/>
                <a:ext cx="533400" cy="349236"/>
              </a:xfrm>
              <a:prstGeom prst="rect">
                <a:avLst/>
              </a:prstGeom>
              <a:noFill/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6096000" y="1752600"/>
                <a:ext cx="1219200" cy="76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752600" y="5029200"/>
                <a:ext cx="1219200" cy="76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57200" y="1143000"/>
                <a:ext cx="7772400" cy="609600"/>
              </a:xfrm>
              <a:prstGeom prst="rect">
                <a:avLst/>
              </a:prstGeom>
              <a:gradFill flip="none" rotWithShape="1">
                <a:gsLst>
                  <a:gs pos="9000">
                    <a:schemeClr val="accent1">
                      <a:tint val="66000"/>
                      <a:satMod val="160000"/>
                    </a:schemeClr>
                  </a:gs>
                  <a:gs pos="22000">
                    <a:schemeClr val="accent1">
                      <a:tint val="44500"/>
                      <a:satMod val="160000"/>
                    </a:schemeClr>
                  </a:gs>
                  <a:gs pos="29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 smtClean="0">
                    <a:solidFill>
                      <a:schemeClr val="tx1"/>
                    </a:solidFill>
                  </a:rPr>
                  <a:t>St.steel, titanium tube/bellows? </a:t>
                </a:r>
                <a:endParaRPr lang="it-IT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102658" y="2138082"/>
                <a:ext cx="533400" cy="3272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164977" y="2133600"/>
                <a:ext cx="533400" cy="3272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1524000" y="2057400"/>
                <a:ext cx="762000" cy="152400"/>
              </a:xfrm>
              <a:prstGeom prst="roundRect">
                <a:avLst/>
              </a:prstGeom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743200" y="1981200"/>
                <a:ext cx="279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titanium/st.steel transition?</a:t>
                </a:r>
                <a:endParaRPr lang="it-IT" dirty="0"/>
              </a:p>
            </p:txBody>
          </p:sp>
          <p:cxnSp>
            <p:nvCxnSpPr>
              <p:cNvPr id="22" name="Straight Arrow Connector 21"/>
              <p:cNvCxnSpPr>
                <a:stCxn id="21" idx="1"/>
              </p:cNvCxnSpPr>
              <p:nvPr/>
            </p:nvCxnSpPr>
            <p:spPr>
              <a:xfrm rot="10800000">
                <a:off x="2362200" y="2130624"/>
                <a:ext cx="381000" cy="35243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rot="5400000">
                <a:off x="495300" y="2399506"/>
                <a:ext cx="11430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>
              <a:off x="-76200" y="2249269"/>
              <a:ext cx="12738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HOM assy</a:t>
              </a:r>
            </a:p>
            <a:p>
              <a:pPr algn="ctr"/>
              <a:r>
                <a:rPr lang="it-IT" dirty="0" smtClean="0"/>
                <a:t>space ?</a:t>
              </a:r>
              <a:endParaRPr lang="it-IT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32249" y="1676400"/>
              <a:ext cx="7633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DN 80</a:t>
              </a:r>
              <a:endParaRPr lang="it-IT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19400" y="1676400"/>
              <a:ext cx="3200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i="1" dirty="0" smtClean="0">
                  <a:solidFill>
                    <a:srgbClr val="FF0000"/>
                  </a:solidFill>
                </a:rPr>
                <a:t>(more about sizing in Ofelia’s talk)</a:t>
              </a:r>
              <a:endParaRPr lang="it-IT" sz="1600" b="1" i="1" dirty="0">
                <a:solidFill>
                  <a:srgbClr val="FF0000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10800000" flipV="1">
              <a:off x="762000" y="1371600"/>
              <a:ext cx="685800" cy="1"/>
            </a:xfrm>
            <a:prstGeom prst="straightConnector1">
              <a:avLst/>
            </a:prstGeom>
            <a:ln w="41275">
              <a:solidFill>
                <a:srgbClr val="FF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0800000" flipV="1">
              <a:off x="1905000" y="1371600"/>
              <a:ext cx="685800" cy="1"/>
            </a:xfrm>
            <a:prstGeom prst="straightConnector1">
              <a:avLst/>
            </a:prstGeom>
            <a:ln w="41275">
              <a:solidFill>
                <a:srgbClr val="FF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775447" y="1613647"/>
              <a:ext cx="685800" cy="1588"/>
            </a:xfrm>
            <a:prstGeom prst="straightConnector1">
              <a:avLst/>
            </a:prstGeom>
            <a:ln w="41275">
              <a:solidFill>
                <a:srgbClr val="FF0000"/>
              </a:solidFill>
              <a:prstDash val="solid"/>
              <a:beve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1981200" y="1600200"/>
              <a:ext cx="685800" cy="1588"/>
            </a:xfrm>
            <a:prstGeom prst="straightConnector1">
              <a:avLst/>
            </a:prstGeom>
            <a:ln w="41275">
              <a:solidFill>
                <a:srgbClr val="FF0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1600200" y="1600200"/>
              <a:ext cx="304800" cy="228600"/>
            </a:xfrm>
            <a:prstGeom prst="straightConnector1">
              <a:avLst/>
            </a:prstGeom>
            <a:ln w="41275">
              <a:solidFill>
                <a:srgbClr val="FF0000"/>
              </a:solidFill>
              <a:prstDash val="solid"/>
              <a:beve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1904908" y="239628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Y</a:t>
            </a:r>
            <a:endParaRPr lang="it-IT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6629308" y="19812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X</a:t>
            </a:r>
            <a:endParaRPr lang="it-IT" b="1"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Master Schedule</a:t>
            </a:r>
            <a:endParaRPr lang="it-IT" dirty="0"/>
          </a:p>
        </p:txBody>
      </p:sp>
      <p:pic>
        <p:nvPicPr>
          <p:cNvPr id="3706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15" y="1295400"/>
            <a:ext cx="892538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9"/>
          <p:cNvSpPr txBox="1">
            <a:spLocks noChangeArrowheads="1"/>
          </p:cNvSpPr>
          <p:nvPr/>
        </p:nvSpPr>
        <p:spPr bwMode="auto">
          <a:xfrm>
            <a:off x="5654675" y="1128713"/>
            <a:ext cx="2387898" cy="338554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 dirty="0" err="1" smtClean="0">
                <a:solidFill>
                  <a:srgbClr val="FF3300"/>
                </a:solidFill>
              </a:rPr>
              <a:t>Preliminary</a:t>
            </a:r>
            <a:r>
              <a:rPr lang="fr-FR" sz="1600" dirty="0" smtClean="0">
                <a:solidFill>
                  <a:srgbClr val="FF3300"/>
                </a:solidFill>
              </a:rPr>
              <a:t> Design </a:t>
            </a:r>
            <a:r>
              <a:rPr lang="fr-FR" sz="1600" dirty="0" err="1" smtClean="0">
                <a:solidFill>
                  <a:srgbClr val="FF3300"/>
                </a:solidFill>
              </a:rPr>
              <a:t>Review</a:t>
            </a:r>
            <a:endParaRPr lang="fr-FR" sz="1600" dirty="0">
              <a:solidFill>
                <a:srgbClr val="FF3300"/>
              </a:solidFill>
            </a:endParaRPr>
          </a:p>
        </p:txBody>
      </p:sp>
      <p:cxnSp>
        <p:nvCxnSpPr>
          <p:cNvPr id="7" name="Straight Arrow Connector 6"/>
          <p:cNvCxnSpPr>
            <a:stCxn id="6" idx="2"/>
          </p:cNvCxnSpPr>
          <p:nvPr/>
        </p:nvCxnSpPr>
        <p:spPr>
          <a:xfrm rot="5400000">
            <a:off x="5948646" y="1462221"/>
            <a:ext cx="894933" cy="905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99"/>
          <p:cNvSpPr txBox="1">
            <a:spLocks noChangeArrowheads="1"/>
          </p:cNvSpPr>
          <p:nvPr/>
        </p:nvSpPr>
        <p:spPr bwMode="auto">
          <a:xfrm>
            <a:off x="3424238" y="3497263"/>
            <a:ext cx="2963862" cy="338137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dirty="0" err="1" smtClean="0">
                <a:solidFill>
                  <a:srgbClr val="FF3300"/>
                </a:solidFill>
              </a:rPr>
              <a:t>Detailed</a:t>
            </a:r>
            <a:r>
              <a:rPr lang="fr-FR" sz="1600" dirty="0" smtClean="0">
                <a:solidFill>
                  <a:srgbClr val="FF3300"/>
                </a:solidFill>
              </a:rPr>
              <a:t> Design </a:t>
            </a:r>
            <a:r>
              <a:rPr lang="fr-FR" sz="1600" dirty="0" err="1" smtClean="0">
                <a:solidFill>
                  <a:srgbClr val="FF3300"/>
                </a:solidFill>
              </a:rPr>
              <a:t>Review</a:t>
            </a:r>
            <a:endParaRPr lang="fr-FR" sz="1600" dirty="0">
              <a:solidFill>
                <a:srgbClr val="FF33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953000" y="2784474"/>
            <a:ext cx="1644650" cy="7207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99"/>
          <p:cNvSpPr txBox="1">
            <a:spLocks noChangeArrowheads="1"/>
          </p:cNvSpPr>
          <p:nvPr/>
        </p:nvSpPr>
        <p:spPr bwMode="auto">
          <a:xfrm>
            <a:off x="4813300" y="4602163"/>
            <a:ext cx="2963863" cy="338137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dirty="0" smtClean="0">
                <a:solidFill>
                  <a:srgbClr val="FF3300"/>
                </a:solidFill>
              </a:rPr>
              <a:t>Start of </a:t>
            </a:r>
            <a:r>
              <a:rPr lang="fr-FR" sz="1600" dirty="0" err="1" smtClean="0">
                <a:solidFill>
                  <a:srgbClr val="FF3300"/>
                </a:solidFill>
              </a:rPr>
              <a:t>assembly</a:t>
            </a:r>
            <a:r>
              <a:rPr lang="fr-FR" sz="1600" dirty="0" smtClean="0">
                <a:solidFill>
                  <a:srgbClr val="FF3300"/>
                </a:solidFill>
              </a:rPr>
              <a:t> </a:t>
            </a:r>
            <a:r>
              <a:rPr lang="fr-FR" sz="1600" dirty="0" err="1" smtClean="0">
                <a:solidFill>
                  <a:srgbClr val="FF3300"/>
                </a:solidFill>
              </a:rPr>
              <a:t>at</a:t>
            </a:r>
            <a:r>
              <a:rPr lang="fr-FR" sz="1600" dirty="0" smtClean="0">
                <a:solidFill>
                  <a:srgbClr val="FF3300"/>
                </a:solidFill>
              </a:rPr>
              <a:t> CERN</a:t>
            </a:r>
            <a:endParaRPr lang="fr-FR" sz="1600" dirty="0">
              <a:solidFill>
                <a:srgbClr val="FF33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450013" y="4343400"/>
            <a:ext cx="1550987" cy="2270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0" grpId="1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0174" cy="580126"/>
          </a:xfrm>
        </p:spPr>
        <p:txBody>
          <a:bodyPr/>
          <a:lstStyle/>
          <a:p>
            <a:r>
              <a:rPr lang="it-IT" dirty="0" smtClean="0"/>
              <a:t>Summary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382000" cy="6019800"/>
          </a:xfrm>
        </p:spPr>
        <p:txBody>
          <a:bodyPr/>
          <a:lstStyle/>
          <a:p>
            <a:r>
              <a:rPr lang="en-US" sz="1800" dirty="0" smtClean="0"/>
              <a:t>SPL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 studies are now concentrated on a 4 </a:t>
            </a:r>
            <a:r>
              <a:rPr lang="el-GR" sz="1800" dirty="0" smtClean="0"/>
              <a:t>β</a:t>
            </a:r>
            <a:r>
              <a:rPr lang="en-US" sz="1800" dirty="0" smtClean="0"/>
              <a:t>=1 cavity short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 aimed at testing the cavities in machine-like configuration</a:t>
            </a:r>
          </a:p>
          <a:p>
            <a:r>
              <a:rPr lang="en-US" sz="1800" dirty="0" smtClean="0"/>
              <a:t>The short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 is designed as a shortened machine unit</a:t>
            </a:r>
          </a:p>
          <a:p>
            <a:r>
              <a:rPr lang="en-US" sz="1800" dirty="0" smtClean="0"/>
              <a:t>The short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 will also allow exploring important design issues for machine </a:t>
            </a:r>
            <a:r>
              <a:rPr lang="en-US" sz="1800" dirty="0" err="1" smtClean="0"/>
              <a:t>cryomodules</a:t>
            </a:r>
            <a:r>
              <a:rPr lang="en-US" sz="1800" dirty="0" smtClean="0"/>
              <a:t>:</a:t>
            </a:r>
          </a:p>
          <a:p>
            <a:pPr lvl="1"/>
            <a:r>
              <a:rPr lang="en-US" sz="1400" dirty="0" smtClean="0"/>
              <a:t>Innovative supporting system</a:t>
            </a:r>
          </a:p>
          <a:p>
            <a:pPr lvl="1"/>
            <a:r>
              <a:rPr lang="en-US" sz="1400" dirty="0" smtClean="0"/>
              <a:t>Assembly principles</a:t>
            </a:r>
          </a:p>
          <a:p>
            <a:pPr lvl="1"/>
            <a:r>
              <a:rPr lang="en-US" sz="1400" dirty="0" smtClean="0"/>
              <a:t>Cryogenic operating schemes</a:t>
            </a:r>
          </a:p>
          <a:p>
            <a:pPr lvl="1"/>
            <a:r>
              <a:rPr lang="en-US" sz="1400" dirty="0" smtClean="0"/>
              <a:t>…</a:t>
            </a:r>
          </a:p>
          <a:p>
            <a:r>
              <a:rPr lang="en-US" sz="1800" dirty="0" smtClean="0"/>
              <a:t>Position of the coupler at the bottom is now settled</a:t>
            </a:r>
          </a:p>
          <a:p>
            <a:r>
              <a:rPr lang="en-US" sz="1800" dirty="0" smtClean="0"/>
              <a:t>The cryogenic scheme is being elaborated</a:t>
            </a:r>
          </a:p>
          <a:p>
            <a:r>
              <a:rPr lang="en-US" sz="1800" dirty="0" smtClean="0"/>
              <a:t>As a consequence piping sizes and pressures </a:t>
            </a:r>
            <a:r>
              <a:rPr lang="en-US" sz="1800" dirty="0" smtClean="0"/>
              <a:t>are being</a:t>
            </a:r>
            <a:r>
              <a:rPr lang="en-US" sz="1800" dirty="0" smtClean="0"/>
              <a:t> </a:t>
            </a:r>
            <a:r>
              <a:rPr lang="en-US" sz="1800" dirty="0" smtClean="0"/>
              <a:t>defined</a:t>
            </a:r>
          </a:p>
          <a:p>
            <a:r>
              <a:rPr lang="en-US" sz="1800" dirty="0" smtClean="0"/>
              <a:t>A technical specification for the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 is in preparation and </a:t>
            </a:r>
            <a:r>
              <a:rPr lang="en-US" sz="1800" dirty="0" smtClean="0"/>
              <a:t>possibly ready by </a:t>
            </a:r>
            <a:r>
              <a:rPr lang="en-US" sz="1800" dirty="0" smtClean="0"/>
              <a:t>September next</a:t>
            </a:r>
          </a:p>
          <a:p>
            <a:r>
              <a:rPr lang="en-US" sz="1800" dirty="0" smtClean="0"/>
              <a:t>A preliminary design review will take place by the end of 2010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2" descr="Layout_injectors_May2007"/>
          <p:cNvPicPr>
            <a:picLocks noChangeAspect="1" noChangeArrowheads="1"/>
          </p:cNvPicPr>
          <p:nvPr/>
        </p:nvPicPr>
        <p:blipFill>
          <a:blip r:embed="rId3" cstate="print"/>
          <a:srcRect l="2715" t="14050" r="1706" b="3065"/>
          <a:stretch>
            <a:fillRect/>
          </a:stretch>
        </p:blipFill>
        <p:spPr bwMode="auto">
          <a:xfrm>
            <a:off x="228600" y="876300"/>
            <a:ext cx="871855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AutoShape 4"/>
          <p:cNvSpPr>
            <a:spLocks/>
          </p:cNvSpPr>
          <p:nvPr/>
        </p:nvSpPr>
        <p:spPr bwMode="auto">
          <a:xfrm>
            <a:off x="5327653" y="862019"/>
            <a:ext cx="914400" cy="447675"/>
          </a:xfrm>
          <a:prstGeom prst="accentCallout1">
            <a:avLst>
              <a:gd name="adj1" fmla="val 25532"/>
              <a:gd name="adj2" fmla="val -8333"/>
              <a:gd name="adj3" fmla="val 192199"/>
              <a:gd name="adj4" fmla="val -89412"/>
            </a:avLst>
          </a:prstGeom>
          <a:solidFill>
            <a:srgbClr val="CCFFFF"/>
          </a:solidFill>
          <a:ln w="19050">
            <a:solidFill>
              <a:srgbClr val="0000FA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SPS</a:t>
            </a:r>
          </a:p>
        </p:txBody>
      </p:sp>
      <p:sp>
        <p:nvSpPr>
          <p:cNvPr id="40965" name="AutoShape 5"/>
          <p:cNvSpPr>
            <a:spLocks/>
          </p:cNvSpPr>
          <p:nvPr/>
        </p:nvSpPr>
        <p:spPr bwMode="auto">
          <a:xfrm>
            <a:off x="1719266" y="1944694"/>
            <a:ext cx="914400" cy="447675"/>
          </a:xfrm>
          <a:prstGeom prst="accentCallout1">
            <a:avLst>
              <a:gd name="adj1" fmla="val 46588"/>
              <a:gd name="adj2" fmla="val -8333"/>
              <a:gd name="adj3" fmla="val 27306"/>
              <a:gd name="adj4" fmla="val -134616"/>
            </a:avLst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GB" b="1" dirty="0">
                <a:solidFill>
                  <a:srgbClr val="0000FF"/>
                </a:solidFill>
              </a:rPr>
              <a:t>PS2</a:t>
            </a:r>
          </a:p>
        </p:txBody>
      </p:sp>
      <p:sp>
        <p:nvSpPr>
          <p:cNvPr id="40966" name="AutoShape 6"/>
          <p:cNvSpPr>
            <a:spLocks/>
          </p:cNvSpPr>
          <p:nvPr/>
        </p:nvSpPr>
        <p:spPr bwMode="auto">
          <a:xfrm>
            <a:off x="3332163" y="4503744"/>
            <a:ext cx="914400" cy="447675"/>
          </a:xfrm>
          <a:prstGeom prst="accentCallout1">
            <a:avLst>
              <a:gd name="adj1" fmla="val 48694"/>
              <a:gd name="adj2" fmla="val 107130"/>
              <a:gd name="adj3" fmla="val 52791"/>
              <a:gd name="adj4" fmla="val 297823"/>
            </a:avLst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GB" b="1" dirty="0">
                <a:solidFill>
                  <a:srgbClr val="0000FF"/>
                </a:solidFill>
              </a:rPr>
              <a:t>SPL</a:t>
            </a:r>
          </a:p>
        </p:txBody>
      </p:sp>
      <p:sp>
        <p:nvSpPr>
          <p:cNvPr id="40967" name="AutoShape 7"/>
          <p:cNvSpPr>
            <a:spLocks/>
          </p:cNvSpPr>
          <p:nvPr/>
        </p:nvSpPr>
        <p:spPr bwMode="auto">
          <a:xfrm>
            <a:off x="5651500" y="5743581"/>
            <a:ext cx="1028700" cy="447675"/>
          </a:xfrm>
          <a:prstGeom prst="accentCallout1">
            <a:avLst>
              <a:gd name="adj1" fmla="val 46588"/>
              <a:gd name="adj2" fmla="val 106491"/>
              <a:gd name="adj3" fmla="val 708"/>
              <a:gd name="adj4" fmla="val 200153"/>
            </a:avLst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GB" b="1" dirty="0">
                <a:solidFill>
                  <a:srgbClr val="0000FF"/>
                </a:solidFill>
              </a:rPr>
              <a:t>Linac4</a:t>
            </a:r>
          </a:p>
        </p:txBody>
      </p:sp>
      <p:sp>
        <p:nvSpPr>
          <p:cNvPr id="40968" name="AutoShape 8"/>
          <p:cNvSpPr>
            <a:spLocks/>
          </p:cNvSpPr>
          <p:nvPr/>
        </p:nvSpPr>
        <p:spPr bwMode="auto">
          <a:xfrm>
            <a:off x="8050216" y="4327525"/>
            <a:ext cx="714375" cy="330200"/>
          </a:xfrm>
          <a:prstGeom prst="accentCallout1">
            <a:avLst>
              <a:gd name="adj1" fmla="val 25532"/>
              <a:gd name="adj2" fmla="val -10667"/>
              <a:gd name="adj3" fmla="val 63685"/>
              <a:gd name="adj4" fmla="val -65819"/>
            </a:avLst>
          </a:prstGeom>
          <a:solidFill>
            <a:srgbClr val="CCFFFF"/>
          </a:solidFill>
          <a:ln w="19050">
            <a:solidFill>
              <a:srgbClr val="0000FA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GB" b="1" dirty="0">
                <a:solidFill>
                  <a:srgbClr val="0000FF"/>
                </a:solidFill>
              </a:rPr>
              <a:t>PS</a:t>
            </a:r>
          </a:p>
        </p:txBody>
      </p:sp>
      <p:sp>
        <p:nvSpPr>
          <p:cNvPr id="50" name="Arc 49"/>
          <p:cNvSpPr/>
          <p:nvPr/>
        </p:nvSpPr>
        <p:spPr bwMode="auto">
          <a:xfrm rot="13146594">
            <a:off x="6629403" y="4302125"/>
            <a:ext cx="735013" cy="679450"/>
          </a:xfrm>
          <a:prstGeom prst="arc">
            <a:avLst/>
          </a:prstGeom>
          <a:noFill/>
          <a:ln w="25400" cap="flat" cmpd="sng" algn="ctr">
            <a:solidFill>
              <a:srgbClr val="0000CC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1" name="Arc 50"/>
          <p:cNvSpPr/>
          <p:nvPr/>
        </p:nvSpPr>
        <p:spPr bwMode="auto">
          <a:xfrm rot="4865077">
            <a:off x="6818313" y="3319463"/>
            <a:ext cx="736600" cy="577850"/>
          </a:xfrm>
          <a:prstGeom prst="arc">
            <a:avLst>
              <a:gd name="adj1" fmla="val 17647661"/>
              <a:gd name="adj2" fmla="val 0"/>
            </a:avLst>
          </a:prstGeom>
          <a:noFill/>
          <a:ln w="25400" cap="flat" cmpd="sng" algn="ctr">
            <a:solidFill>
              <a:srgbClr val="0000CC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0971" name="AutoShape 8"/>
          <p:cNvSpPr>
            <a:spLocks/>
          </p:cNvSpPr>
          <p:nvPr/>
        </p:nvSpPr>
        <p:spPr bwMode="auto">
          <a:xfrm>
            <a:off x="7920041" y="2660650"/>
            <a:ext cx="1030287" cy="368300"/>
          </a:xfrm>
          <a:prstGeom prst="accentCallout1">
            <a:avLst>
              <a:gd name="adj1" fmla="val 25532"/>
              <a:gd name="adj2" fmla="val -10667"/>
              <a:gd name="adj3" fmla="val 220296"/>
              <a:gd name="adj4" fmla="val -41218"/>
            </a:avLst>
          </a:prstGeom>
          <a:solidFill>
            <a:srgbClr val="CCFFFF"/>
          </a:solidFill>
          <a:ln w="19050">
            <a:solidFill>
              <a:srgbClr val="0000FA"/>
            </a:solidFill>
            <a:miter lim="800000"/>
            <a:headEnd type="none" w="sm" len="sm"/>
            <a:tailEnd type="none" w="sm" len="sm"/>
          </a:ln>
        </p:spPr>
        <p:txBody>
          <a:bodyPr lIns="0" rIns="0"/>
          <a:lstStyle/>
          <a:p>
            <a:pPr algn="ctr"/>
            <a:r>
              <a:rPr lang="en-GB" b="1" dirty="0">
                <a:solidFill>
                  <a:srgbClr val="0000FF"/>
                </a:solidFill>
              </a:rPr>
              <a:t>ISOLDE</a:t>
            </a:r>
          </a:p>
        </p:txBody>
      </p:sp>
      <p:pic>
        <p:nvPicPr>
          <p:cNvPr id="4097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762003" y="0"/>
            <a:ext cx="7772400" cy="715962"/>
          </a:xfrm>
        </p:spPr>
        <p:txBody>
          <a:bodyPr/>
          <a:lstStyle/>
          <a:p>
            <a:r>
              <a:rPr lang="it-IT" dirty="0" smtClean="0"/>
              <a:t>Layout injector complex</a:t>
            </a:r>
            <a:endParaRPr lang="it-IT" dirty="0"/>
          </a:p>
        </p:txBody>
      </p:sp>
      <p:sp>
        <p:nvSpPr>
          <p:cNvPr id="15" name="Left Brace 14"/>
          <p:cNvSpPr/>
          <p:nvPr/>
        </p:nvSpPr>
        <p:spPr>
          <a:xfrm rot="-3000000">
            <a:off x="6061531" y="3189913"/>
            <a:ext cx="211160" cy="297568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Thank you </a:t>
            </a:r>
            <a:br>
              <a:rPr lang="it-IT" dirty="0" smtClean="0"/>
            </a:br>
            <a:r>
              <a:rPr lang="it-IT" dirty="0" smtClean="0"/>
              <a:t>for your attention!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Spare slides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" name="Straight Connector 99"/>
          <p:cNvCxnSpPr/>
          <p:nvPr/>
        </p:nvCxnSpPr>
        <p:spPr>
          <a:xfrm rot="5580000">
            <a:off x="4188096" y="3214188"/>
            <a:ext cx="274320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it-IT" sz="2800" dirty="0" smtClean="0">
                <a:latin typeface="Arial" pitchFamily="34" charset="0"/>
                <a:cs typeface="Arial" pitchFamily="34" charset="0"/>
              </a:rPr>
              <a:t>Possible cryogenic feeding:</a:t>
            </a:r>
            <a:br>
              <a:rPr lang="it-IT" sz="2800" dirty="0" smtClean="0">
                <a:latin typeface="Arial" pitchFamily="34" charset="0"/>
                <a:cs typeface="Arial" pitchFamily="34" charset="0"/>
              </a:rPr>
            </a:br>
            <a:r>
              <a:rPr lang="it-IT" sz="2800" dirty="0" smtClean="0">
                <a:latin typeface="Arial" pitchFamily="34" charset="0"/>
                <a:cs typeface="Arial" pitchFamily="34" charset="0"/>
              </a:rPr>
              <a:t>“continuous” cryostat</a:t>
            </a:r>
            <a:endParaRPr lang="it-IT" sz="2800" dirty="0"/>
          </a:p>
        </p:txBody>
      </p:sp>
      <p:sp>
        <p:nvSpPr>
          <p:cNvPr id="24" name="Rectangle 23"/>
          <p:cNvSpPr/>
          <p:nvPr/>
        </p:nvSpPr>
        <p:spPr>
          <a:xfrm>
            <a:off x="228600" y="6201228"/>
            <a:ext cx="6858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6096" y="5758542"/>
            <a:ext cx="278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Cryogenic Interconnect Box</a:t>
            </a:r>
            <a:endParaRPr lang="it-IT" b="1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06" y="6092370"/>
            <a:ext cx="1082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Cryo Unit</a:t>
            </a:r>
            <a:endParaRPr lang="it-IT" b="1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01866" y="6397170"/>
            <a:ext cx="1776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Cryogenic bridge</a:t>
            </a:r>
            <a:endParaRPr lang="it-IT" b="1" dirty="0">
              <a:solidFill>
                <a:prstClr val="black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381003" y="1524000"/>
            <a:ext cx="853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810000" y="990600"/>
            <a:ext cx="1143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prstClr val="white"/>
                </a:solidFill>
              </a:rPr>
              <a:t>Cryo-plant</a:t>
            </a:r>
            <a:endParaRPr lang="it-IT" sz="1400" b="1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 rot="191947">
            <a:off x="230597" y="3204878"/>
            <a:ext cx="28956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 rot="191947">
            <a:off x="5266311" y="3499813"/>
            <a:ext cx="338328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 rot="191947">
            <a:off x="3541198" y="3349582"/>
            <a:ext cx="1293627" cy="14822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grpSp>
        <p:nvGrpSpPr>
          <p:cNvPr id="3" name="Group 47"/>
          <p:cNvGrpSpPr/>
          <p:nvPr/>
        </p:nvGrpSpPr>
        <p:grpSpPr>
          <a:xfrm rot="157977">
            <a:off x="3011356" y="3123476"/>
            <a:ext cx="647557" cy="156575"/>
            <a:chOff x="609600" y="4572000"/>
            <a:chExt cx="685800" cy="228600"/>
          </a:xfrm>
          <a:solidFill>
            <a:srgbClr val="92D050"/>
          </a:solidFill>
        </p:grpSpPr>
        <p:sp>
          <p:nvSpPr>
            <p:cNvPr id="43" name="Rectangle 42"/>
            <p:cNvSpPr/>
            <p:nvPr/>
          </p:nvSpPr>
          <p:spPr>
            <a:xfrm>
              <a:off x="610733" y="4648200"/>
              <a:ext cx="79830" cy="1524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00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219200" y="4648200"/>
              <a:ext cx="76200" cy="1524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00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09600" y="4572000"/>
              <a:ext cx="685800" cy="762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00"/>
                </a:solidFill>
              </a:endParaRPr>
            </a:p>
          </p:txBody>
        </p:sp>
      </p:grpSp>
      <p:cxnSp>
        <p:nvCxnSpPr>
          <p:cNvPr id="53" name="Straight Connector 52"/>
          <p:cNvCxnSpPr/>
          <p:nvPr/>
        </p:nvCxnSpPr>
        <p:spPr>
          <a:xfrm rot="5400000">
            <a:off x="3767804" y="2171700"/>
            <a:ext cx="1295400" cy="0"/>
          </a:xfrm>
          <a:prstGeom prst="line">
            <a:avLst/>
          </a:prstGeom>
          <a:ln w="635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2590800" y="35814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4495802" y="36576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981200" y="3886202"/>
            <a:ext cx="1400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prstClr val="black"/>
                </a:solidFill>
              </a:rPr>
              <a:t>Isolde extraction</a:t>
            </a:r>
            <a:endParaRPr lang="it-IT" sz="1400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886200" y="4038605"/>
            <a:ext cx="1458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prstClr val="black"/>
                </a:solidFill>
              </a:rPr>
              <a:t>Eurisol extraction</a:t>
            </a:r>
            <a:endParaRPr lang="it-IT" sz="1400" dirty="0">
              <a:solidFill>
                <a:prstClr val="black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 rot="180000">
            <a:off x="4009106" y="2819400"/>
            <a:ext cx="685800" cy="3810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prstClr val="black"/>
                </a:solidFill>
              </a:rPr>
              <a:t>CIB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43114" y="5667828"/>
            <a:ext cx="685800" cy="3810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prstClr val="black"/>
                </a:solidFill>
              </a:rPr>
              <a:t>CIB</a:t>
            </a:r>
            <a:endParaRPr lang="it-IT" dirty="0">
              <a:solidFill>
                <a:prstClr val="black"/>
              </a:solidFill>
            </a:endParaRPr>
          </a:p>
        </p:txBody>
      </p:sp>
      <p:grpSp>
        <p:nvGrpSpPr>
          <p:cNvPr id="4" name="Group 61"/>
          <p:cNvGrpSpPr/>
          <p:nvPr/>
        </p:nvGrpSpPr>
        <p:grpSpPr>
          <a:xfrm>
            <a:off x="264891" y="6520825"/>
            <a:ext cx="647557" cy="156575"/>
            <a:chOff x="609600" y="4572000"/>
            <a:chExt cx="685800" cy="228600"/>
          </a:xfrm>
          <a:solidFill>
            <a:srgbClr val="92D050"/>
          </a:solidFill>
        </p:grpSpPr>
        <p:sp>
          <p:nvSpPr>
            <p:cNvPr id="63" name="Rectangle 62"/>
            <p:cNvSpPr/>
            <p:nvPr/>
          </p:nvSpPr>
          <p:spPr>
            <a:xfrm>
              <a:off x="610733" y="4648200"/>
              <a:ext cx="79830" cy="1524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00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219200" y="4648200"/>
              <a:ext cx="76200" cy="1524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00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09600" y="4572000"/>
              <a:ext cx="685800" cy="762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00"/>
                </a:solidFill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 rot="180000">
            <a:off x="407666" y="3315633"/>
            <a:ext cx="2527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10 </a:t>
            </a:r>
            <a:r>
              <a:rPr lang="el-GR" sz="1400" dirty="0" smtClean="0">
                <a:solidFill>
                  <a:prstClr val="black"/>
                </a:solidFill>
              </a:rPr>
              <a:t>β</a:t>
            </a:r>
            <a:r>
              <a:rPr lang="en-US" sz="1400" dirty="0" smtClean="0">
                <a:solidFill>
                  <a:prstClr val="black"/>
                </a:solidFill>
              </a:rPr>
              <a:t>=0.65 + 5 </a:t>
            </a:r>
            <a:r>
              <a:rPr lang="el-GR" sz="1400" dirty="0" smtClean="0">
                <a:solidFill>
                  <a:prstClr val="black"/>
                </a:solidFill>
              </a:rPr>
              <a:t>β</a:t>
            </a:r>
            <a:r>
              <a:rPr lang="en-US" sz="1400" dirty="0" smtClean="0">
                <a:solidFill>
                  <a:prstClr val="black"/>
                </a:solidFill>
              </a:rPr>
              <a:t>=1 </a:t>
            </a:r>
            <a:r>
              <a:rPr lang="en-US" sz="1400" dirty="0" err="1" smtClean="0">
                <a:solidFill>
                  <a:prstClr val="black"/>
                </a:solidFill>
              </a:rPr>
              <a:t>cryo</a:t>
            </a:r>
            <a:r>
              <a:rPr lang="en-US" sz="1400" dirty="0" smtClean="0">
                <a:solidFill>
                  <a:prstClr val="black"/>
                </a:solidFill>
              </a:rPr>
              <a:t>-modules</a:t>
            </a:r>
            <a:endParaRPr lang="it-IT" sz="1400" dirty="0">
              <a:solidFill>
                <a:prstClr val="black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 rot="180000">
            <a:off x="5407420" y="3624060"/>
            <a:ext cx="3043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17 </a:t>
            </a:r>
            <a:r>
              <a:rPr lang="el-GR" sz="1400" dirty="0" smtClean="0">
                <a:solidFill>
                  <a:prstClr val="black"/>
                </a:solidFill>
              </a:rPr>
              <a:t>β</a:t>
            </a:r>
            <a:r>
              <a:rPr lang="en-US" sz="1400" dirty="0" smtClean="0">
                <a:solidFill>
                  <a:prstClr val="black"/>
                </a:solidFill>
              </a:rPr>
              <a:t>=1 </a:t>
            </a:r>
            <a:r>
              <a:rPr lang="en-US" sz="1400" dirty="0" err="1" smtClean="0">
                <a:solidFill>
                  <a:prstClr val="black"/>
                </a:solidFill>
              </a:rPr>
              <a:t>cryo</a:t>
            </a:r>
            <a:r>
              <a:rPr lang="en-US" sz="1400" dirty="0" smtClean="0">
                <a:solidFill>
                  <a:prstClr val="black"/>
                </a:solidFill>
              </a:rPr>
              <a:t>-modules + 2 demodulators</a:t>
            </a:r>
            <a:endParaRPr lang="it-IT" sz="1400" dirty="0">
              <a:solidFill>
                <a:prstClr val="black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 rot="180000">
            <a:off x="3381541" y="3476173"/>
            <a:ext cx="1629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6 </a:t>
            </a:r>
            <a:r>
              <a:rPr lang="el-GR" sz="1400" dirty="0" smtClean="0">
                <a:solidFill>
                  <a:prstClr val="black"/>
                </a:solidFill>
              </a:rPr>
              <a:t>β</a:t>
            </a:r>
            <a:r>
              <a:rPr lang="en-US" sz="1400" dirty="0" smtClean="0">
                <a:solidFill>
                  <a:prstClr val="black"/>
                </a:solidFill>
              </a:rPr>
              <a:t>=1 </a:t>
            </a:r>
            <a:r>
              <a:rPr lang="en-US" sz="1400" dirty="0" err="1" smtClean="0">
                <a:solidFill>
                  <a:prstClr val="black"/>
                </a:solidFill>
              </a:rPr>
              <a:t>cryo</a:t>
            </a:r>
            <a:r>
              <a:rPr lang="en-US" sz="1400" dirty="0" smtClean="0">
                <a:solidFill>
                  <a:prstClr val="black"/>
                </a:solidFill>
              </a:rPr>
              <a:t>-modules</a:t>
            </a:r>
            <a:endParaRPr lang="it-IT" sz="1400" dirty="0">
              <a:solidFill>
                <a:prstClr val="black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0" y="3185886"/>
            <a:ext cx="8915400" cy="486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7"/>
          <p:cNvGrpSpPr/>
          <p:nvPr/>
        </p:nvGrpSpPr>
        <p:grpSpPr>
          <a:xfrm rot="157977">
            <a:off x="4742171" y="3229711"/>
            <a:ext cx="647557" cy="156575"/>
            <a:chOff x="609600" y="4572000"/>
            <a:chExt cx="685800" cy="228600"/>
          </a:xfrm>
          <a:solidFill>
            <a:srgbClr val="92D050"/>
          </a:solidFill>
        </p:grpSpPr>
        <p:sp>
          <p:nvSpPr>
            <p:cNvPr id="35" name="Rectangle 34"/>
            <p:cNvSpPr/>
            <p:nvPr/>
          </p:nvSpPr>
          <p:spPr>
            <a:xfrm>
              <a:off x="610733" y="4648200"/>
              <a:ext cx="79830" cy="1524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00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219200" y="4648200"/>
              <a:ext cx="76200" cy="1524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00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09600" y="4572000"/>
              <a:ext cx="685800" cy="762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00"/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 rot="180000">
            <a:off x="914403" y="2667000"/>
            <a:ext cx="1859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1.7% tunnel slope</a:t>
            </a:r>
            <a:endParaRPr 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5" name="Straight Connector 124"/>
          <p:cNvCxnSpPr/>
          <p:nvPr/>
        </p:nvCxnSpPr>
        <p:spPr>
          <a:xfrm rot="5580000">
            <a:off x="4278623" y="3053285"/>
            <a:ext cx="228600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63"/>
          <p:cNvGrpSpPr/>
          <p:nvPr/>
        </p:nvGrpSpPr>
        <p:grpSpPr>
          <a:xfrm>
            <a:off x="271416" y="2965333"/>
            <a:ext cx="3276600" cy="368785"/>
            <a:chOff x="271416" y="2892757"/>
            <a:chExt cx="3276600" cy="368785"/>
          </a:xfrm>
        </p:grpSpPr>
        <p:cxnSp>
          <p:nvCxnSpPr>
            <p:cNvPr id="30" name="Straight Connector 29"/>
            <p:cNvCxnSpPr/>
            <p:nvPr/>
          </p:nvCxnSpPr>
          <p:spPr>
            <a:xfrm rot="180000">
              <a:off x="271416" y="2974081"/>
              <a:ext cx="3276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580000">
              <a:off x="171309" y="3007057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580000">
              <a:off x="380535" y="3014387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580000">
              <a:off x="591644" y="3029092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580000">
              <a:off x="781170" y="3035384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580000">
              <a:off x="989992" y="3054716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580000">
              <a:off x="1199219" y="3062046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580000">
              <a:off x="1410327" y="3076751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580000">
              <a:off x="1599854" y="3083043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580000">
              <a:off x="1796948" y="3092253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580000">
              <a:off x="2006174" y="3099584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5580000">
              <a:off x="2217283" y="3114288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5580000">
              <a:off x="2406809" y="3120580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580000">
              <a:off x="2615632" y="3139912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580000">
              <a:off x="2824858" y="3147242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87"/>
          <p:cNvGrpSpPr/>
          <p:nvPr/>
        </p:nvGrpSpPr>
        <p:grpSpPr>
          <a:xfrm>
            <a:off x="4782456" y="3240318"/>
            <a:ext cx="3840480" cy="390553"/>
            <a:chOff x="3729806" y="5083632"/>
            <a:chExt cx="3840480" cy="390553"/>
          </a:xfrm>
        </p:grpSpPr>
        <p:cxnSp>
          <p:nvCxnSpPr>
            <p:cNvPr id="69" name="Straight Connector 68"/>
            <p:cNvCxnSpPr/>
            <p:nvPr/>
          </p:nvCxnSpPr>
          <p:spPr>
            <a:xfrm rot="180000">
              <a:off x="3729806" y="5143425"/>
              <a:ext cx="384048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580000">
              <a:off x="4776693" y="5219700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5580000">
              <a:off x="4985919" y="5227030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580000">
              <a:off x="5197028" y="5241735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5580000">
              <a:off x="5386554" y="5248027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580000">
              <a:off x="5595376" y="5267359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580000">
              <a:off x="5804603" y="5274689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580000">
              <a:off x="6015711" y="5289394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580000">
              <a:off x="6205238" y="5295686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5580000">
              <a:off x="6402332" y="5304896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580000">
              <a:off x="6611558" y="5312227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580000">
              <a:off x="6822667" y="5326931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5580000">
              <a:off x="7012193" y="5333223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580000">
              <a:off x="7221016" y="5352555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580000">
              <a:off x="7430242" y="5359885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580000">
              <a:off x="4158882" y="5197932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5580000">
              <a:off x="4368108" y="5205262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5580000">
              <a:off x="4579217" y="5219967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125"/>
          <p:cNvGrpSpPr/>
          <p:nvPr/>
        </p:nvGrpSpPr>
        <p:grpSpPr>
          <a:xfrm>
            <a:off x="3537858" y="3142350"/>
            <a:ext cx="1280160" cy="283589"/>
            <a:chOff x="3537858" y="3142344"/>
            <a:chExt cx="1280160" cy="283589"/>
          </a:xfrm>
        </p:grpSpPr>
        <p:cxnSp>
          <p:nvCxnSpPr>
            <p:cNvPr id="90" name="Straight Connector 89"/>
            <p:cNvCxnSpPr/>
            <p:nvPr/>
          </p:nvCxnSpPr>
          <p:spPr>
            <a:xfrm rot="180000">
              <a:off x="3537858" y="3171421"/>
              <a:ext cx="128016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rot="5580000">
              <a:off x="3436376" y="3256644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rot="5580000">
              <a:off x="3645602" y="3263974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rot="5580000">
              <a:off x="3856711" y="3278679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rot="5580000">
              <a:off x="4046237" y="3284971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580000">
              <a:off x="4255059" y="3304303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rot="5580000">
              <a:off x="4464286" y="3311633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7" name="Straight Connector 96"/>
          <p:cNvCxnSpPr/>
          <p:nvPr/>
        </p:nvCxnSpPr>
        <p:spPr>
          <a:xfrm rot="5580000">
            <a:off x="4675394" y="3326338"/>
            <a:ext cx="2286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it-IT" sz="2800" dirty="0" smtClean="0">
                <a:latin typeface="Arial" pitchFamily="34" charset="0"/>
                <a:cs typeface="Arial" pitchFamily="34" charset="0"/>
              </a:rPr>
              <a:t>Possible cryogenic feeding:</a:t>
            </a:r>
            <a:br>
              <a:rPr lang="it-IT" sz="2800" dirty="0" smtClean="0">
                <a:latin typeface="Arial" pitchFamily="34" charset="0"/>
                <a:cs typeface="Arial" pitchFamily="34" charset="0"/>
              </a:rPr>
            </a:br>
            <a:r>
              <a:rPr lang="it-IT" sz="2800" dirty="0" smtClean="0">
                <a:latin typeface="Arial" pitchFamily="34" charset="0"/>
                <a:cs typeface="Arial" pitchFamily="34" charset="0"/>
              </a:rPr>
              <a:t>Cryogenic Distribution Line</a:t>
            </a:r>
            <a:endParaRPr lang="it-IT" sz="2800" dirty="0"/>
          </a:p>
        </p:txBody>
      </p:sp>
      <p:sp>
        <p:nvSpPr>
          <p:cNvPr id="24" name="Rectangle 23"/>
          <p:cNvSpPr/>
          <p:nvPr/>
        </p:nvSpPr>
        <p:spPr>
          <a:xfrm>
            <a:off x="228600" y="6201228"/>
            <a:ext cx="6858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6096" y="5758542"/>
            <a:ext cx="278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Cryogenic Interconnect Box</a:t>
            </a:r>
            <a:endParaRPr lang="it-IT" b="1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09" y="6092370"/>
            <a:ext cx="1973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Cryo-module Units</a:t>
            </a:r>
            <a:endParaRPr lang="it-IT" b="1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01866" y="6397170"/>
            <a:ext cx="2754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</a:rPr>
              <a:t>Cryogenic Distribution Line</a:t>
            </a:r>
            <a:endParaRPr lang="it-IT" b="1" dirty="0">
              <a:solidFill>
                <a:prstClr val="black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381003" y="1524000"/>
            <a:ext cx="853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810000" y="990600"/>
            <a:ext cx="1143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prstClr val="white"/>
                </a:solidFill>
              </a:rPr>
              <a:t>Cryo-plant</a:t>
            </a:r>
            <a:endParaRPr lang="it-IT" sz="1400" b="1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 rot="191947">
            <a:off x="230597" y="3204878"/>
            <a:ext cx="289560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 rot="191947">
            <a:off x="5266311" y="3499813"/>
            <a:ext cx="3383280" cy="152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 rot="191947">
            <a:off x="3541198" y="3349582"/>
            <a:ext cx="1293627" cy="14822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00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rot="5400000">
            <a:off x="3767804" y="2171700"/>
            <a:ext cx="1295400" cy="0"/>
          </a:xfrm>
          <a:prstGeom prst="line">
            <a:avLst/>
          </a:prstGeom>
          <a:ln w="635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2590800" y="35814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4495802" y="36576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981200" y="3886202"/>
            <a:ext cx="1400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prstClr val="black"/>
                </a:solidFill>
              </a:rPr>
              <a:t>Isolde extraction</a:t>
            </a:r>
            <a:endParaRPr lang="it-IT" sz="1400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886200" y="4038605"/>
            <a:ext cx="1458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prstClr val="black"/>
                </a:solidFill>
              </a:rPr>
              <a:t>Eurisol extraction</a:t>
            </a:r>
            <a:endParaRPr lang="it-IT" sz="1400" dirty="0">
              <a:solidFill>
                <a:prstClr val="black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 rot="180000">
            <a:off x="4067162" y="2703288"/>
            <a:ext cx="685800" cy="3810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prstClr val="black"/>
                </a:solidFill>
              </a:rPr>
              <a:t>CIB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43114" y="5667828"/>
            <a:ext cx="685800" cy="3810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prstClr val="black"/>
                </a:solidFill>
              </a:rPr>
              <a:t>CIB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 rot="180000">
            <a:off x="361981" y="3315633"/>
            <a:ext cx="2618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10 </a:t>
            </a:r>
            <a:r>
              <a:rPr lang="el-GR" sz="1400" dirty="0" smtClean="0">
                <a:solidFill>
                  <a:prstClr val="black"/>
                </a:solidFill>
              </a:rPr>
              <a:t>β</a:t>
            </a:r>
            <a:r>
              <a:rPr lang="en-US" sz="1400" dirty="0" smtClean="0">
                <a:solidFill>
                  <a:prstClr val="black"/>
                </a:solidFill>
              </a:rPr>
              <a:t>=0.65 + 5 </a:t>
            </a:r>
            <a:r>
              <a:rPr lang="el-GR" sz="1400" dirty="0" smtClean="0">
                <a:solidFill>
                  <a:prstClr val="black"/>
                </a:solidFill>
              </a:rPr>
              <a:t>β</a:t>
            </a:r>
            <a:r>
              <a:rPr lang="en-US" sz="1400" dirty="0" smtClean="0">
                <a:solidFill>
                  <a:prstClr val="black"/>
                </a:solidFill>
              </a:rPr>
              <a:t>=1 </a:t>
            </a:r>
            <a:r>
              <a:rPr lang="en-US" sz="1400" dirty="0" err="1" smtClean="0">
                <a:solidFill>
                  <a:prstClr val="black"/>
                </a:solidFill>
              </a:rPr>
              <a:t>cryo</a:t>
            </a:r>
            <a:r>
              <a:rPr lang="en-US" sz="1400" dirty="0" smtClean="0">
                <a:solidFill>
                  <a:prstClr val="black"/>
                </a:solidFill>
              </a:rPr>
              <a:t>-modules</a:t>
            </a:r>
            <a:endParaRPr lang="it-IT" sz="1400" dirty="0">
              <a:solidFill>
                <a:prstClr val="black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 rot="180000">
            <a:off x="5407420" y="3624060"/>
            <a:ext cx="3043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17 </a:t>
            </a:r>
            <a:r>
              <a:rPr lang="el-GR" sz="1400" dirty="0" smtClean="0">
                <a:solidFill>
                  <a:prstClr val="black"/>
                </a:solidFill>
              </a:rPr>
              <a:t>β</a:t>
            </a:r>
            <a:r>
              <a:rPr lang="en-US" sz="1400" dirty="0" smtClean="0">
                <a:solidFill>
                  <a:prstClr val="black"/>
                </a:solidFill>
              </a:rPr>
              <a:t>=1 </a:t>
            </a:r>
            <a:r>
              <a:rPr lang="en-US" sz="1400" dirty="0" err="1" smtClean="0">
                <a:solidFill>
                  <a:prstClr val="black"/>
                </a:solidFill>
              </a:rPr>
              <a:t>cryo</a:t>
            </a:r>
            <a:r>
              <a:rPr lang="en-US" sz="1400" dirty="0" smtClean="0">
                <a:solidFill>
                  <a:prstClr val="black"/>
                </a:solidFill>
              </a:rPr>
              <a:t>-modules + 2 demodulators</a:t>
            </a:r>
            <a:endParaRPr lang="it-IT" sz="1400" dirty="0">
              <a:solidFill>
                <a:prstClr val="black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 rot="180000">
            <a:off x="3381541" y="3476173"/>
            <a:ext cx="1629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6 </a:t>
            </a:r>
            <a:r>
              <a:rPr lang="el-GR" sz="1400" dirty="0" smtClean="0">
                <a:solidFill>
                  <a:prstClr val="black"/>
                </a:solidFill>
              </a:rPr>
              <a:t>β</a:t>
            </a:r>
            <a:r>
              <a:rPr lang="en-US" sz="1400" dirty="0" smtClean="0">
                <a:solidFill>
                  <a:prstClr val="black"/>
                </a:solidFill>
              </a:rPr>
              <a:t>=1 </a:t>
            </a:r>
            <a:r>
              <a:rPr lang="en-US" sz="1400" dirty="0" err="1" smtClean="0">
                <a:solidFill>
                  <a:prstClr val="black"/>
                </a:solidFill>
              </a:rPr>
              <a:t>cryo</a:t>
            </a:r>
            <a:r>
              <a:rPr lang="en-US" sz="1400" dirty="0" smtClean="0">
                <a:solidFill>
                  <a:prstClr val="black"/>
                </a:solidFill>
              </a:rPr>
              <a:t>-modules</a:t>
            </a:r>
            <a:endParaRPr lang="it-IT" sz="1400" dirty="0">
              <a:solidFill>
                <a:prstClr val="black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0" y="3185886"/>
            <a:ext cx="8915400" cy="486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23"/>
          <p:cNvGrpSpPr/>
          <p:nvPr/>
        </p:nvGrpSpPr>
        <p:grpSpPr>
          <a:xfrm>
            <a:off x="185058" y="6477000"/>
            <a:ext cx="822960" cy="232240"/>
            <a:chOff x="4489516" y="5287042"/>
            <a:chExt cx="822960" cy="232240"/>
          </a:xfrm>
        </p:grpSpPr>
        <p:cxnSp>
          <p:nvCxnSpPr>
            <p:cNvPr id="116" name="Straight Connector 115"/>
            <p:cNvCxnSpPr/>
            <p:nvPr/>
          </p:nvCxnSpPr>
          <p:spPr>
            <a:xfrm>
              <a:off x="4489516" y="5287042"/>
              <a:ext cx="82296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rot="5400000">
              <a:off x="4393354" y="5404976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rot="5400000">
              <a:off x="4602677" y="5401346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rot="5400000">
              <a:off x="4814266" y="5404982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5003862" y="5401347"/>
              <a:ext cx="22860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TextBox 85"/>
          <p:cNvSpPr txBox="1"/>
          <p:nvPr/>
        </p:nvSpPr>
        <p:spPr>
          <a:xfrm rot="180000">
            <a:off x="914403" y="2667000"/>
            <a:ext cx="1859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1.7% tunnel slope</a:t>
            </a:r>
            <a:endParaRPr 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Isosceles Triangle 189"/>
          <p:cNvSpPr/>
          <p:nvPr/>
        </p:nvSpPr>
        <p:spPr>
          <a:xfrm>
            <a:off x="2438400" y="2641976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1" name="Isosceles Triangle 190"/>
          <p:cNvSpPr/>
          <p:nvPr/>
        </p:nvSpPr>
        <p:spPr>
          <a:xfrm>
            <a:off x="6096000" y="2641976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8" name="Rectangle 127"/>
          <p:cNvSpPr/>
          <p:nvPr/>
        </p:nvSpPr>
        <p:spPr>
          <a:xfrm>
            <a:off x="304800" y="5772388"/>
            <a:ext cx="152400" cy="1828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  <p:grpSp>
        <p:nvGrpSpPr>
          <p:cNvPr id="2" name="Group 128"/>
          <p:cNvGrpSpPr/>
          <p:nvPr/>
        </p:nvGrpSpPr>
        <p:grpSpPr>
          <a:xfrm rot="10800000">
            <a:off x="304800" y="6119579"/>
            <a:ext cx="157170" cy="216695"/>
            <a:chOff x="3505200" y="4724400"/>
            <a:chExt cx="157170" cy="216695"/>
          </a:xfrm>
        </p:grpSpPr>
        <p:sp>
          <p:nvSpPr>
            <p:cNvPr id="130" name="Rectangle 129"/>
            <p:cNvSpPr/>
            <p:nvPr/>
          </p:nvSpPr>
          <p:spPr>
            <a:xfrm>
              <a:off x="3505200" y="4724400"/>
              <a:ext cx="152400" cy="1524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00B050"/>
                </a:solidFill>
              </a:endParaRPr>
            </a:p>
          </p:txBody>
        </p:sp>
        <p:sp>
          <p:nvSpPr>
            <p:cNvPr id="131" name="Oval 130"/>
            <p:cNvSpPr/>
            <p:nvPr/>
          </p:nvSpPr>
          <p:spPr>
            <a:xfrm>
              <a:off x="3505200" y="4864895"/>
              <a:ext cx="76200" cy="762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2" name="Oval 131"/>
            <p:cNvSpPr/>
            <p:nvPr/>
          </p:nvSpPr>
          <p:spPr>
            <a:xfrm>
              <a:off x="3586170" y="4864895"/>
              <a:ext cx="76200" cy="762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1066802" y="5638800"/>
            <a:ext cx="146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Fixed support</a:t>
            </a:r>
            <a:endParaRPr lang="it-IT" dirty="0"/>
          </a:p>
        </p:txBody>
      </p:sp>
      <p:sp>
        <p:nvSpPr>
          <p:cNvPr id="134" name="TextBox 133"/>
          <p:cNvSpPr txBox="1"/>
          <p:nvPr/>
        </p:nvSpPr>
        <p:spPr>
          <a:xfrm>
            <a:off x="1066803" y="6019800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Sliding support</a:t>
            </a:r>
            <a:endParaRPr lang="it-IT" dirty="0"/>
          </a:p>
        </p:txBody>
      </p:sp>
      <p:grpSp>
        <p:nvGrpSpPr>
          <p:cNvPr id="3" name="Group 265"/>
          <p:cNvGrpSpPr/>
          <p:nvPr/>
        </p:nvGrpSpPr>
        <p:grpSpPr>
          <a:xfrm>
            <a:off x="76200" y="5424708"/>
            <a:ext cx="731520" cy="243114"/>
            <a:chOff x="76200" y="5424708"/>
            <a:chExt cx="731520" cy="243114"/>
          </a:xfrm>
        </p:grpSpPr>
        <p:cxnSp>
          <p:nvCxnSpPr>
            <p:cNvPr id="154" name="Straight Connector 153"/>
            <p:cNvCxnSpPr/>
            <p:nvPr/>
          </p:nvCxnSpPr>
          <p:spPr>
            <a:xfrm>
              <a:off x="76200" y="5424708"/>
              <a:ext cx="73152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rot="5400000">
              <a:off x="252186" y="5553522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rot="5400000">
              <a:off x="633186" y="5546268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1" name="TextBox 170"/>
          <p:cNvSpPr txBox="1"/>
          <p:nvPr/>
        </p:nvSpPr>
        <p:spPr>
          <a:xfrm>
            <a:off x="1053084" y="5290458"/>
            <a:ext cx="1385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Inertia beam</a:t>
            </a:r>
            <a:endParaRPr lang="it-IT" dirty="0"/>
          </a:p>
        </p:txBody>
      </p:sp>
      <p:grpSp>
        <p:nvGrpSpPr>
          <p:cNvPr id="4" name="Group 266"/>
          <p:cNvGrpSpPr/>
          <p:nvPr/>
        </p:nvGrpSpPr>
        <p:grpSpPr>
          <a:xfrm>
            <a:off x="76200" y="4945740"/>
            <a:ext cx="731520" cy="235860"/>
            <a:chOff x="76200" y="4945740"/>
            <a:chExt cx="731520" cy="235860"/>
          </a:xfrm>
        </p:grpSpPr>
        <p:cxnSp>
          <p:nvCxnSpPr>
            <p:cNvPr id="174" name="Straight Connector 173"/>
            <p:cNvCxnSpPr/>
            <p:nvPr/>
          </p:nvCxnSpPr>
          <p:spPr>
            <a:xfrm>
              <a:off x="76200" y="4945740"/>
              <a:ext cx="731520" cy="0"/>
            </a:xfrm>
            <a:prstGeom prst="line">
              <a:avLst/>
            </a:prstGeom>
            <a:ln w="2222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 rot="5400000">
              <a:off x="633186" y="5067300"/>
              <a:ext cx="228600" cy="0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3" name="TextBox 182"/>
          <p:cNvSpPr txBox="1"/>
          <p:nvPr/>
        </p:nvSpPr>
        <p:spPr>
          <a:xfrm>
            <a:off x="1066801" y="4888468"/>
            <a:ext cx="2830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Invar longitudinal positioner</a:t>
            </a:r>
            <a:endParaRPr lang="it-IT" dirty="0"/>
          </a:p>
        </p:txBody>
      </p:sp>
      <p:sp>
        <p:nvSpPr>
          <p:cNvPr id="192" name="Isosceles Triangle 191"/>
          <p:cNvSpPr/>
          <p:nvPr/>
        </p:nvSpPr>
        <p:spPr>
          <a:xfrm>
            <a:off x="228600" y="6477000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3" name="TextBox 192"/>
          <p:cNvSpPr txBox="1"/>
          <p:nvPr/>
        </p:nvSpPr>
        <p:spPr>
          <a:xfrm>
            <a:off x="1066802" y="6412468"/>
            <a:ext cx="248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External supports (jacks)</a:t>
            </a:r>
            <a:endParaRPr lang="it-IT" dirty="0"/>
          </a:p>
        </p:txBody>
      </p:sp>
      <p:grpSp>
        <p:nvGrpSpPr>
          <p:cNvPr id="5" name="Group 267"/>
          <p:cNvGrpSpPr/>
          <p:nvPr/>
        </p:nvGrpSpPr>
        <p:grpSpPr>
          <a:xfrm>
            <a:off x="228602" y="4470694"/>
            <a:ext cx="82392" cy="406106"/>
            <a:chOff x="228600" y="4470694"/>
            <a:chExt cx="82392" cy="406106"/>
          </a:xfrm>
        </p:grpSpPr>
        <p:sp>
          <p:nvSpPr>
            <p:cNvPr id="204" name="Rectangle 203"/>
            <p:cNvSpPr/>
            <p:nvPr/>
          </p:nvSpPr>
          <p:spPr>
            <a:xfrm>
              <a:off x="228600" y="4470694"/>
              <a:ext cx="76200" cy="3048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10" name="Group 204"/>
            <p:cNvGrpSpPr/>
            <p:nvPr/>
          </p:nvGrpSpPr>
          <p:grpSpPr>
            <a:xfrm>
              <a:off x="235228" y="4760767"/>
              <a:ext cx="75764" cy="116033"/>
              <a:chOff x="1911628" y="3642873"/>
              <a:chExt cx="75764" cy="116033"/>
            </a:xfrm>
          </p:grpSpPr>
          <p:cxnSp>
            <p:nvCxnSpPr>
              <p:cNvPr id="206" name="Straight Connector 205"/>
              <p:cNvCxnSpPr>
                <a:cxnSpLocks noChangeAspect="1"/>
              </p:cNvCxnSpPr>
              <p:nvPr/>
            </p:nvCxnSpPr>
            <p:spPr>
              <a:xfrm rot="-1860000">
                <a:off x="1914009" y="3642873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>
                <a:cxnSpLocks noChangeAspect="1"/>
              </p:cNvCxnSpPr>
              <p:nvPr/>
            </p:nvCxnSpPr>
            <p:spPr>
              <a:xfrm rot="-1860000">
                <a:off x="1911628" y="36725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>
                <a:cxnSpLocks noChangeAspect="1"/>
              </p:cNvCxnSpPr>
              <p:nvPr/>
            </p:nvCxnSpPr>
            <p:spPr>
              <a:xfrm rot="-3000000">
                <a:off x="1916390" y="36593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>
                <a:cxnSpLocks noChangeAspect="1"/>
              </p:cNvCxnSpPr>
              <p:nvPr/>
            </p:nvCxnSpPr>
            <p:spPr>
              <a:xfrm rot="-3060000">
                <a:off x="1912296" y="3687902"/>
                <a:ext cx="73152" cy="688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>
                <a:cxnSpLocks noChangeAspect="1"/>
              </p:cNvCxnSpPr>
              <p:nvPr/>
            </p:nvCxnSpPr>
            <p:spPr>
              <a:xfrm rot="-2640000">
                <a:off x="1911826" y="3715309"/>
                <a:ext cx="36576" cy="344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0" name="TextBox 259"/>
          <p:cNvSpPr txBox="1"/>
          <p:nvPr/>
        </p:nvSpPr>
        <p:spPr>
          <a:xfrm>
            <a:off x="1066801" y="4419600"/>
            <a:ext cx="2558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RF coupler (with bellows)</a:t>
            </a:r>
            <a:endParaRPr lang="it-IT" dirty="0"/>
          </a:p>
        </p:txBody>
      </p:sp>
      <p:grpSp>
        <p:nvGrpSpPr>
          <p:cNvPr id="18" name="Group 270"/>
          <p:cNvGrpSpPr/>
          <p:nvPr/>
        </p:nvGrpSpPr>
        <p:grpSpPr>
          <a:xfrm>
            <a:off x="1201057" y="1592945"/>
            <a:ext cx="6444342" cy="1150254"/>
            <a:chOff x="1201057" y="1567548"/>
            <a:chExt cx="6444342" cy="1150254"/>
          </a:xfrm>
        </p:grpSpPr>
        <p:grpSp>
          <p:nvGrpSpPr>
            <p:cNvPr id="19" name="Group 48"/>
            <p:cNvGrpSpPr/>
            <p:nvPr/>
          </p:nvGrpSpPr>
          <p:grpSpPr>
            <a:xfrm>
              <a:off x="2069306" y="2119314"/>
              <a:ext cx="164998" cy="50207"/>
              <a:chOff x="2823183" y="2970968"/>
              <a:chExt cx="164998" cy="50207"/>
            </a:xfrm>
          </p:grpSpPr>
          <p:cxnSp>
            <p:nvCxnSpPr>
              <p:cNvPr id="37" name="Straight Connector 36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49"/>
            <p:cNvGrpSpPr/>
            <p:nvPr/>
          </p:nvGrpSpPr>
          <p:grpSpPr>
            <a:xfrm>
              <a:off x="2804887" y="2126457"/>
              <a:ext cx="164998" cy="50207"/>
              <a:chOff x="2823183" y="2970968"/>
              <a:chExt cx="164998" cy="50207"/>
            </a:xfrm>
          </p:grpSpPr>
          <p:cxnSp>
            <p:nvCxnSpPr>
              <p:cNvPr id="51" name="Straight Connector 50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56"/>
            <p:cNvGrpSpPr/>
            <p:nvPr/>
          </p:nvGrpSpPr>
          <p:grpSpPr>
            <a:xfrm>
              <a:off x="3566194" y="2141088"/>
              <a:ext cx="164998" cy="50207"/>
              <a:chOff x="2823183" y="2970968"/>
              <a:chExt cx="164998" cy="50207"/>
            </a:xfrm>
          </p:grpSpPr>
          <p:cxnSp>
            <p:nvCxnSpPr>
              <p:cNvPr id="58" name="Straight Connector 57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63"/>
            <p:cNvGrpSpPr/>
            <p:nvPr/>
          </p:nvGrpSpPr>
          <p:grpSpPr>
            <a:xfrm>
              <a:off x="4301775" y="2148231"/>
              <a:ext cx="164998" cy="50207"/>
              <a:chOff x="2823183" y="2970968"/>
              <a:chExt cx="164998" cy="50207"/>
            </a:xfrm>
          </p:grpSpPr>
          <p:cxnSp>
            <p:nvCxnSpPr>
              <p:cNvPr id="65" name="Straight Connector 64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70"/>
            <p:cNvGrpSpPr/>
            <p:nvPr/>
          </p:nvGrpSpPr>
          <p:grpSpPr>
            <a:xfrm>
              <a:off x="5046652" y="2126574"/>
              <a:ext cx="164998" cy="50207"/>
              <a:chOff x="2823183" y="2970968"/>
              <a:chExt cx="164998" cy="50207"/>
            </a:xfrm>
          </p:grpSpPr>
          <p:cxnSp>
            <p:nvCxnSpPr>
              <p:cNvPr id="72" name="Straight Connector 71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77"/>
            <p:cNvGrpSpPr/>
            <p:nvPr/>
          </p:nvGrpSpPr>
          <p:grpSpPr>
            <a:xfrm>
              <a:off x="5782233" y="2133717"/>
              <a:ext cx="164998" cy="50207"/>
              <a:chOff x="2823183" y="2970968"/>
              <a:chExt cx="164998" cy="50207"/>
            </a:xfrm>
          </p:grpSpPr>
          <p:cxnSp>
            <p:nvCxnSpPr>
              <p:cNvPr id="79" name="Straight Connector 78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84"/>
            <p:cNvGrpSpPr/>
            <p:nvPr/>
          </p:nvGrpSpPr>
          <p:grpSpPr>
            <a:xfrm>
              <a:off x="6552508" y="2141088"/>
              <a:ext cx="164998" cy="50207"/>
              <a:chOff x="2823183" y="2970968"/>
              <a:chExt cx="164998" cy="50207"/>
            </a:xfrm>
          </p:grpSpPr>
          <p:cxnSp>
            <p:nvCxnSpPr>
              <p:cNvPr id="86" name="Straight Connector 85"/>
              <p:cNvCxnSpPr>
                <a:cxnSpLocks noChangeAspect="1"/>
              </p:cNvCxnSpPr>
              <p:nvPr/>
            </p:nvCxnSpPr>
            <p:spPr>
              <a:xfrm rot="17220000" flipH="1">
                <a:off x="2889442" y="2970968"/>
                <a:ext cx="45720" cy="4572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>
                <a:cxnSpLocks noChangeAspect="1"/>
              </p:cNvCxnSpPr>
              <p:nvPr/>
            </p:nvCxnSpPr>
            <p:spPr>
              <a:xfrm rot="3900000" flipH="1" flipV="1">
                <a:off x="2919873" y="2987589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>
                <a:cxnSpLocks noChangeAspect="1"/>
              </p:cNvCxnSpPr>
              <p:nvPr/>
            </p:nvCxnSpPr>
            <p:spPr>
              <a:xfrm rot="3900000" flipH="1" flipV="1">
                <a:off x="2871022" y="2984599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>
                <a:cxnSpLocks noChangeAspect="1"/>
              </p:cNvCxnSpPr>
              <p:nvPr/>
            </p:nvCxnSpPr>
            <p:spPr>
              <a:xfrm rot="-1980000" flipH="1" flipV="1">
                <a:off x="2942461" y="2975075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>
                <a:cxnSpLocks noChangeAspect="1"/>
              </p:cNvCxnSpPr>
              <p:nvPr/>
            </p:nvCxnSpPr>
            <p:spPr>
              <a:xfrm rot="-1980000" flipH="1" flipV="1">
                <a:off x="2823183" y="2979377"/>
                <a:ext cx="45720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>
                <a:cxnSpLocks noChangeAspect="1"/>
              </p:cNvCxnSpPr>
              <p:nvPr/>
            </p:nvCxnSpPr>
            <p:spPr>
              <a:xfrm rot="11520000" flipH="1" flipV="1">
                <a:off x="2866037" y="2989857"/>
                <a:ext cx="27432" cy="274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Rounded Rectangle 5"/>
            <p:cNvSpPr/>
            <p:nvPr/>
          </p:nvSpPr>
          <p:spPr>
            <a:xfrm>
              <a:off x="4455883" y="2028372"/>
              <a:ext cx="609600" cy="22860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196115" y="2039256"/>
              <a:ext cx="609600" cy="22860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929087" y="2028372"/>
              <a:ext cx="609600" cy="22860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6691087" y="2028372"/>
              <a:ext cx="609600" cy="22860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476829" y="2028372"/>
              <a:ext cx="609600" cy="22860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217061" y="2039256"/>
              <a:ext cx="609600" cy="22860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950033" y="2028372"/>
              <a:ext cx="609600" cy="22860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712033" y="2028372"/>
              <a:ext cx="609600" cy="22860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7" name="Group 260"/>
            <p:cNvGrpSpPr/>
            <p:nvPr/>
          </p:nvGrpSpPr>
          <p:grpSpPr>
            <a:xfrm>
              <a:off x="1201057" y="1567548"/>
              <a:ext cx="6444342" cy="1150254"/>
              <a:chOff x="1201056" y="1567548"/>
              <a:chExt cx="6444342" cy="1150254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1201056" y="1574802"/>
                <a:ext cx="76200" cy="1143000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569198" y="1567548"/>
                <a:ext cx="76200" cy="1143000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1295400" y="1676400"/>
                <a:ext cx="6324600" cy="0"/>
              </a:xfrm>
              <a:prstGeom prst="line">
                <a:avLst/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262742" y="2623458"/>
                <a:ext cx="6324600" cy="0"/>
              </a:xfrm>
              <a:prstGeom prst="line">
                <a:avLst/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64"/>
            <p:cNvGrpSpPr/>
            <p:nvPr/>
          </p:nvGrpSpPr>
          <p:grpSpPr>
            <a:xfrm>
              <a:off x="2438400" y="1661889"/>
              <a:ext cx="3858312" cy="216695"/>
              <a:chOff x="2438400" y="1661886"/>
              <a:chExt cx="3858312" cy="216695"/>
            </a:xfrm>
          </p:grpSpPr>
          <p:sp>
            <p:nvSpPr>
              <p:cNvPr id="122" name="Rectangle 121"/>
              <p:cNvSpPr/>
              <p:nvPr/>
            </p:nvSpPr>
            <p:spPr>
              <a:xfrm>
                <a:off x="2438400" y="1676400"/>
                <a:ext cx="152400" cy="18288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30" name="Group 126"/>
              <p:cNvGrpSpPr/>
              <p:nvPr/>
            </p:nvGrpSpPr>
            <p:grpSpPr>
              <a:xfrm rot="10800000">
                <a:off x="6139542" y="1661886"/>
                <a:ext cx="157170" cy="216695"/>
                <a:chOff x="3505200" y="4724400"/>
                <a:chExt cx="157170" cy="216695"/>
              </a:xfrm>
            </p:grpSpPr>
            <p:sp>
              <p:nvSpPr>
                <p:cNvPr id="125" name="Oval 124"/>
                <p:cNvSpPr/>
                <p:nvPr/>
              </p:nvSpPr>
              <p:spPr>
                <a:xfrm>
                  <a:off x="3505200" y="4864895"/>
                  <a:ext cx="76200" cy="76200"/>
                </a:xfrm>
                <a:prstGeom prst="ellipse">
                  <a:avLst/>
                </a:prstGeom>
                <a:solidFill>
                  <a:srgbClr val="00B050"/>
                </a:solidFill>
                <a:ln w="1270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26" name="Oval 125"/>
                <p:cNvSpPr/>
                <p:nvPr/>
              </p:nvSpPr>
              <p:spPr>
                <a:xfrm>
                  <a:off x="3586170" y="4864895"/>
                  <a:ext cx="76200" cy="76200"/>
                </a:xfrm>
                <a:prstGeom prst="ellipse">
                  <a:avLst/>
                </a:prstGeom>
                <a:solidFill>
                  <a:srgbClr val="00B050"/>
                </a:solidFill>
                <a:ln w="1270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24" name="Rectangle 123"/>
                <p:cNvSpPr/>
                <p:nvPr/>
              </p:nvSpPr>
              <p:spPr>
                <a:xfrm>
                  <a:off x="3505200" y="4724400"/>
                  <a:ext cx="152400" cy="1524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>
                    <a:solidFill>
                      <a:srgbClr val="00B050"/>
                    </a:solidFill>
                  </a:endParaRPr>
                </a:p>
              </p:txBody>
            </p:sp>
          </p:grpSp>
        </p:grpSp>
        <p:grpSp>
          <p:nvGrpSpPr>
            <p:cNvPr id="31" name="Group 263"/>
            <p:cNvGrpSpPr/>
            <p:nvPr/>
          </p:nvGrpSpPr>
          <p:grpSpPr>
            <a:xfrm>
              <a:off x="1386114" y="1752600"/>
              <a:ext cx="6172200" cy="304800"/>
              <a:chOff x="1386114" y="1752600"/>
              <a:chExt cx="6172200" cy="304800"/>
            </a:xfrm>
          </p:grpSpPr>
          <p:grpSp>
            <p:nvGrpSpPr>
              <p:cNvPr id="226" name="Group 171"/>
              <p:cNvGrpSpPr/>
              <p:nvPr/>
            </p:nvGrpSpPr>
            <p:grpSpPr>
              <a:xfrm>
                <a:off x="1386114" y="1807032"/>
                <a:ext cx="6172200" cy="250368"/>
                <a:chOff x="1371600" y="4009578"/>
                <a:chExt cx="6172200" cy="250368"/>
              </a:xfrm>
            </p:grpSpPr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1371600" y="4031346"/>
                  <a:ext cx="6172200" cy="0"/>
                </a:xfrm>
                <a:prstGeom prst="line">
                  <a:avLst/>
                </a:prstGeom>
                <a:ln w="22225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 rot="5400000">
                  <a:off x="1928586" y="4145646"/>
                  <a:ext cx="228600" cy="0"/>
                </a:xfrm>
                <a:prstGeom prst="line">
                  <a:avLst/>
                </a:prstGeom>
                <a:ln w="317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 rot="5400000">
                  <a:off x="2661558" y="4138386"/>
                  <a:ext cx="228600" cy="0"/>
                </a:xfrm>
                <a:prstGeom prst="line">
                  <a:avLst/>
                </a:prstGeom>
                <a:ln w="317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 rot="5400000">
                  <a:off x="3390899" y="4138392"/>
                  <a:ext cx="228600" cy="0"/>
                </a:xfrm>
                <a:prstGeom prst="line">
                  <a:avLst/>
                </a:prstGeom>
                <a:ln w="317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 rot="5400000">
                  <a:off x="4123871" y="4131132"/>
                  <a:ext cx="228600" cy="0"/>
                </a:xfrm>
                <a:prstGeom prst="line">
                  <a:avLst/>
                </a:prstGeom>
                <a:ln w="317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 rot="5400000">
                  <a:off x="4900387" y="4138392"/>
                  <a:ext cx="228600" cy="0"/>
                </a:xfrm>
                <a:prstGeom prst="line">
                  <a:avLst/>
                </a:prstGeom>
                <a:ln w="317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 rot="5400000">
                  <a:off x="5633359" y="4131132"/>
                  <a:ext cx="228600" cy="0"/>
                </a:xfrm>
                <a:prstGeom prst="line">
                  <a:avLst/>
                </a:prstGeom>
                <a:ln w="317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 rot="5400000">
                  <a:off x="6362700" y="4131138"/>
                  <a:ext cx="228600" cy="0"/>
                </a:xfrm>
                <a:prstGeom prst="line">
                  <a:avLst/>
                </a:prstGeom>
                <a:ln w="317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 rot="5400000">
                  <a:off x="7095672" y="4123878"/>
                  <a:ext cx="228600" cy="0"/>
                </a:xfrm>
                <a:prstGeom prst="line">
                  <a:avLst/>
                </a:prstGeom>
                <a:ln w="317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3" name="Group 187"/>
              <p:cNvGrpSpPr/>
              <p:nvPr/>
            </p:nvGrpSpPr>
            <p:grpSpPr>
              <a:xfrm>
                <a:off x="2427691" y="1752600"/>
                <a:ext cx="165938" cy="66840"/>
                <a:chOff x="2132385" y="3049138"/>
                <a:chExt cx="165938" cy="66840"/>
              </a:xfrm>
            </p:grpSpPr>
            <p:cxnSp>
              <p:nvCxnSpPr>
                <p:cNvPr id="185" name="Straight Connector 184"/>
                <p:cNvCxnSpPr>
                  <a:cxnSpLocks noChangeAspect="1"/>
                </p:cNvCxnSpPr>
                <p:nvPr/>
              </p:nvCxnSpPr>
              <p:spPr>
                <a:xfrm rot="16980000" flipH="1">
                  <a:off x="2132385" y="3049138"/>
                  <a:ext cx="64008" cy="64008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/>
                <p:cNvCxnSpPr>
                  <a:cxnSpLocks noChangeAspect="1"/>
                </p:cNvCxnSpPr>
                <p:nvPr/>
              </p:nvCxnSpPr>
              <p:spPr>
                <a:xfrm rot="16980000" flipH="1">
                  <a:off x="2234315" y="3051962"/>
                  <a:ext cx="64008" cy="64008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/>
                <p:cNvCxnSpPr>
                  <a:cxnSpLocks noChangeAspect="1"/>
                </p:cNvCxnSpPr>
                <p:nvPr/>
              </p:nvCxnSpPr>
              <p:spPr>
                <a:xfrm rot="16980000" flipH="1">
                  <a:off x="2182839" y="3051970"/>
                  <a:ext cx="64008" cy="64008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0" name="Group 218"/>
            <p:cNvGrpSpPr/>
            <p:nvPr/>
          </p:nvGrpSpPr>
          <p:grpSpPr>
            <a:xfrm>
              <a:off x="1975008" y="2209800"/>
              <a:ext cx="5263992" cy="413366"/>
              <a:chOff x="1975008" y="2209800"/>
              <a:chExt cx="5263992" cy="413366"/>
            </a:xfrm>
          </p:grpSpPr>
          <p:grpSp>
            <p:nvGrpSpPr>
              <p:cNvPr id="247" name="Group 187"/>
              <p:cNvGrpSpPr/>
              <p:nvPr/>
            </p:nvGrpSpPr>
            <p:grpSpPr>
              <a:xfrm>
                <a:off x="1975008" y="2209800"/>
                <a:ext cx="82392" cy="406106"/>
                <a:chOff x="1975008" y="2209800"/>
                <a:chExt cx="82392" cy="406106"/>
              </a:xfrm>
            </p:grpSpPr>
            <p:sp>
              <p:nvSpPr>
                <p:cNvPr id="194" name="Rectangle 193"/>
                <p:cNvSpPr/>
                <p:nvPr/>
              </p:nvSpPr>
              <p:spPr>
                <a:xfrm>
                  <a:off x="1975008" y="220980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254" name="Group 202"/>
                <p:cNvGrpSpPr/>
                <p:nvPr/>
              </p:nvGrpSpPr>
              <p:grpSpPr>
                <a:xfrm>
                  <a:off x="1981636" y="249987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196" name="Straight Connector 195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Straight Connector 198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61" name="Group 196"/>
              <p:cNvGrpSpPr/>
              <p:nvPr/>
            </p:nvGrpSpPr>
            <p:grpSpPr>
              <a:xfrm>
                <a:off x="4202952" y="2209800"/>
                <a:ext cx="82392" cy="406106"/>
                <a:chOff x="4202952" y="2209800"/>
                <a:chExt cx="82392" cy="406106"/>
              </a:xfrm>
            </p:grpSpPr>
            <p:sp>
              <p:nvSpPr>
                <p:cNvPr id="211" name="Rectangle 210"/>
                <p:cNvSpPr/>
                <p:nvPr/>
              </p:nvSpPr>
              <p:spPr>
                <a:xfrm>
                  <a:off x="4202952" y="220980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262" name="Group 211"/>
                <p:cNvGrpSpPr/>
                <p:nvPr/>
              </p:nvGrpSpPr>
              <p:grpSpPr>
                <a:xfrm>
                  <a:off x="4209580" y="249987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213" name="Straight Connector 212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Straight Connector 213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Straight Connector 214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Straight Connector 215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Straight Connector 216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63" name="Group 194"/>
              <p:cNvGrpSpPr/>
              <p:nvPr/>
            </p:nvGrpSpPr>
            <p:grpSpPr>
              <a:xfrm>
                <a:off x="3433692" y="2209800"/>
                <a:ext cx="82392" cy="406106"/>
                <a:chOff x="3433692" y="2209800"/>
                <a:chExt cx="82392" cy="406106"/>
              </a:xfrm>
            </p:grpSpPr>
            <p:sp>
              <p:nvSpPr>
                <p:cNvPr id="218" name="Rectangle 217"/>
                <p:cNvSpPr/>
                <p:nvPr/>
              </p:nvSpPr>
              <p:spPr>
                <a:xfrm>
                  <a:off x="3433692" y="220980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264" name="Group 218"/>
                <p:cNvGrpSpPr/>
                <p:nvPr/>
              </p:nvGrpSpPr>
              <p:grpSpPr>
                <a:xfrm>
                  <a:off x="3440320" y="249987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220" name="Straight Connector 219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Straight Connector 220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Straight Connector 221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" name="Straight Connector 222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Straight Connector 223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65" name="Group 188"/>
              <p:cNvGrpSpPr/>
              <p:nvPr/>
            </p:nvGrpSpPr>
            <p:grpSpPr>
              <a:xfrm>
                <a:off x="2710542" y="2209800"/>
                <a:ext cx="82392" cy="406106"/>
                <a:chOff x="2710542" y="2209800"/>
                <a:chExt cx="82392" cy="406106"/>
              </a:xfrm>
            </p:grpSpPr>
            <p:sp>
              <p:nvSpPr>
                <p:cNvPr id="225" name="Rectangle 224"/>
                <p:cNvSpPr/>
                <p:nvPr/>
              </p:nvSpPr>
              <p:spPr>
                <a:xfrm>
                  <a:off x="2710542" y="220980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266" name="Group 225"/>
                <p:cNvGrpSpPr/>
                <p:nvPr/>
              </p:nvGrpSpPr>
              <p:grpSpPr>
                <a:xfrm>
                  <a:off x="2717170" y="249987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227" name="Straight Connector 226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Straight Connector 227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9" name="Straight Connector 228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0" name="Straight Connector 229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1" name="Straight Connector 230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67" name="Group 197"/>
              <p:cNvGrpSpPr/>
              <p:nvPr/>
            </p:nvGrpSpPr>
            <p:grpSpPr>
              <a:xfrm>
                <a:off x="4928664" y="2217060"/>
                <a:ext cx="82392" cy="406106"/>
                <a:chOff x="4928664" y="2217060"/>
                <a:chExt cx="82392" cy="406106"/>
              </a:xfrm>
            </p:grpSpPr>
            <p:sp>
              <p:nvSpPr>
                <p:cNvPr id="232" name="Rectangle 231"/>
                <p:cNvSpPr/>
                <p:nvPr/>
              </p:nvSpPr>
              <p:spPr>
                <a:xfrm>
                  <a:off x="4928664" y="221706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268" name="Group 232"/>
                <p:cNvGrpSpPr/>
                <p:nvPr/>
              </p:nvGrpSpPr>
              <p:grpSpPr>
                <a:xfrm>
                  <a:off x="4935292" y="250713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234" name="Straight Connector 233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5" name="Straight Connector 234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" name="Straight Connector 235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7" name="Straight Connector 236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8" name="Straight Connector 237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71" name="Group 211"/>
              <p:cNvGrpSpPr/>
              <p:nvPr/>
            </p:nvGrpSpPr>
            <p:grpSpPr>
              <a:xfrm>
                <a:off x="7156608" y="2217060"/>
                <a:ext cx="82392" cy="406106"/>
                <a:chOff x="7156608" y="2217060"/>
                <a:chExt cx="82392" cy="406106"/>
              </a:xfrm>
            </p:grpSpPr>
            <p:sp>
              <p:nvSpPr>
                <p:cNvPr id="239" name="Rectangle 238"/>
                <p:cNvSpPr/>
                <p:nvPr/>
              </p:nvSpPr>
              <p:spPr>
                <a:xfrm>
                  <a:off x="7156608" y="221706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272" name="Group 239"/>
                <p:cNvGrpSpPr/>
                <p:nvPr/>
              </p:nvGrpSpPr>
              <p:grpSpPr>
                <a:xfrm>
                  <a:off x="7163236" y="250713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241" name="Straight Connector 240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Straight Connector 241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Straight Connector 242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4" name="Straight Connector 243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5" name="Straight Connector 244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73" name="Group 204"/>
              <p:cNvGrpSpPr/>
              <p:nvPr/>
            </p:nvGrpSpPr>
            <p:grpSpPr>
              <a:xfrm>
                <a:off x="6387348" y="2217060"/>
                <a:ext cx="82392" cy="406106"/>
                <a:chOff x="6387348" y="2217060"/>
                <a:chExt cx="82392" cy="406106"/>
              </a:xfrm>
            </p:grpSpPr>
            <p:sp>
              <p:nvSpPr>
                <p:cNvPr id="246" name="Rectangle 245"/>
                <p:cNvSpPr/>
                <p:nvPr/>
              </p:nvSpPr>
              <p:spPr>
                <a:xfrm>
                  <a:off x="6387348" y="221706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274" name="Group 246"/>
                <p:cNvGrpSpPr/>
                <p:nvPr/>
              </p:nvGrpSpPr>
              <p:grpSpPr>
                <a:xfrm>
                  <a:off x="6393976" y="250713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248" name="Straight Connector 247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9" name="Straight Connector 248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0" name="Straight Connector 249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Straight Connector 250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Straight Connector 251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75" name="Group 202"/>
              <p:cNvGrpSpPr/>
              <p:nvPr/>
            </p:nvGrpSpPr>
            <p:grpSpPr>
              <a:xfrm>
                <a:off x="5664198" y="2217060"/>
                <a:ext cx="82392" cy="406106"/>
                <a:chOff x="5664198" y="2217060"/>
                <a:chExt cx="82392" cy="406106"/>
              </a:xfrm>
            </p:grpSpPr>
            <p:sp>
              <p:nvSpPr>
                <p:cNvPr id="253" name="Rectangle 252"/>
                <p:cNvSpPr/>
                <p:nvPr/>
              </p:nvSpPr>
              <p:spPr>
                <a:xfrm>
                  <a:off x="5664198" y="221706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276" name="Group 253"/>
                <p:cNvGrpSpPr/>
                <p:nvPr/>
              </p:nvGrpSpPr>
              <p:grpSpPr>
                <a:xfrm>
                  <a:off x="5670826" y="250713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255" name="Straight Connector 254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6" name="Straight Connector 255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7" name="Straight Connector 256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8" name="Straight Connector 257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9" name="Straight Connector 258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77" name="Group 122"/>
            <p:cNvGrpSpPr/>
            <p:nvPr/>
          </p:nvGrpSpPr>
          <p:grpSpPr>
            <a:xfrm>
              <a:off x="1309917" y="1875978"/>
              <a:ext cx="6172200" cy="257622"/>
              <a:chOff x="1309914" y="1861464"/>
              <a:chExt cx="6172200" cy="257622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309914" y="1875972"/>
                <a:ext cx="617220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5400000">
                <a:off x="1485900" y="2004786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5400000">
                <a:off x="1866900" y="199753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5400000">
                <a:off x="2218872" y="1997526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5400000">
                <a:off x="2599872" y="199027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5400000">
                <a:off x="2948213" y="199753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5400000">
                <a:off x="3329213" y="199027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5400000">
                <a:off x="3681185" y="199027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5400000">
                <a:off x="4062185" y="198301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rot="5400000">
                <a:off x="4457701" y="199753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5400000">
                <a:off x="4838701" y="199027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rot="5400000">
                <a:off x="5190673" y="199027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5400000">
                <a:off x="5571673" y="198301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rot="5400000">
                <a:off x="5920014" y="199027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rot="5400000">
                <a:off x="6301014" y="1983024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rot="5400000">
                <a:off x="6652986" y="198301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5400000">
                <a:off x="7033986" y="1975764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9" name="Title 1"/>
          <p:cNvSpPr txBox="1">
            <a:spLocks/>
          </p:cNvSpPr>
          <p:nvPr/>
        </p:nvSpPr>
        <p:spPr>
          <a:xfrm>
            <a:off x="685803" y="46038"/>
            <a:ext cx="8229600" cy="8683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Possible supporting</a:t>
            </a:r>
            <a:r>
              <a:rPr kumimoji="0" lang="it-IT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schemes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2819400" y="914400"/>
            <a:ext cx="3990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“standard” supporting scheme</a:t>
            </a:r>
            <a:endParaRPr lang="it-IT" sz="2400" dirty="0"/>
          </a:p>
        </p:txBody>
      </p:sp>
      <p:sp>
        <p:nvSpPr>
          <p:cNvPr id="203" name="TextBox 202"/>
          <p:cNvSpPr txBox="1"/>
          <p:nvPr/>
        </p:nvSpPr>
        <p:spPr>
          <a:xfrm>
            <a:off x="152400" y="3048000"/>
            <a:ext cx="9027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Two-support preferrable </a:t>
            </a:r>
            <a:r>
              <a:rPr lang="it-IT" sz="2400" dirty="0" smtClean="0">
                <a:sym typeface="Wingdings" pitchFamily="2" charset="2"/>
              </a:rPr>
              <a:t> isostatic (=well defined forces on supports)</a:t>
            </a:r>
            <a:endParaRPr lang="it-IT" sz="2400" dirty="0"/>
          </a:p>
        </p:txBody>
      </p:sp>
      <p:sp>
        <p:nvSpPr>
          <p:cNvPr id="205" name="TextBox 204"/>
          <p:cNvSpPr txBox="1"/>
          <p:nvPr/>
        </p:nvSpPr>
        <p:spPr>
          <a:xfrm>
            <a:off x="1066800" y="3581400"/>
            <a:ext cx="5797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...but is cavity straightness enough?? If not... </a:t>
            </a:r>
            <a:endParaRPr lang="it-IT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ctangle 127"/>
          <p:cNvSpPr/>
          <p:nvPr/>
        </p:nvSpPr>
        <p:spPr>
          <a:xfrm>
            <a:off x="304800" y="5772388"/>
            <a:ext cx="152400" cy="1828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  <p:grpSp>
        <p:nvGrpSpPr>
          <p:cNvPr id="2" name="Group 128"/>
          <p:cNvGrpSpPr/>
          <p:nvPr/>
        </p:nvGrpSpPr>
        <p:grpSpPr>
          <a:xfrm rot="10800000">
            <a:off x="304800" y="6119579"/>
            <a:ext cx="157170" cy="216695"/>
            <a:chOff x="3505200" y="4724400"/>
            <a:chExt cx="157170" cy="216695"/>
          </a:xfrm>
        </p:grpSpPr>
        <p:sp>
          <p:nvSpPr>
            <p:cNvPr id="130" name="Rectangle 129"/>
            <p:cNvSpPr/>
            <p:nvPr/>
          </p:nvSpPr>
          <p:spPr>
            <a:xfrm>
              <a:off x="3505200" y="4724400"/>
              <a:ext cx="152400" cy="1524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00B050"/>
                </a:solidFill>
              </a:endParaRPr>
            </a:p>
          </p:txBody>
        </p:sp>
        <p:sp>
          <p:nvSpPr>
            <p:cNvPr id="131" name="Oval 130"/>
            <p:cNvSpPr/>
            <p:nvPr/>
          </p:nvSpPr>
          <p:spPr>
            <a:xfrm>
              <a:off x="3505200" y="4864895"/>
              <a:ext cx="76200" cy="762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2" name="Oval 131"/>
            <p:cNvSpPr/>
            <p:nvPr/>
          </p:nvSpPr>
          <p:spPr>
            <a:xfrm>
              <a:off x="3586170" y="4864895"/>
              <a:ext cx="76200" cy="762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1066802" y="5638800"/>
            <a:ext cx="146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Fixed support</a:t>
            </a:r>
            <a:endParaRPr lang="it-IT" dirty="0"/>
          </a:p>
        </p:txBody>
      </p:sp>
      <p:sp>
        <p:nvSpPr>
          <p:cNvPr id="134" name="TextBox 133"/>
          <p:cNvSpPr txBox="1"/>
          <p:nvPr/>
        </p:nvSpPr>
        <p:spPr>
          <a:xfrm>
            <a:off x="1066803" y="6019800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Sliding support</a:t>
            </a:r>
            <a:endParaRPr lang="it-IT" dirty="0"/>
          </a:p>
        </p:txBody>
      </p:sp>
      <p:cxnSp>
        <p:nvCxnSpPr>
          <p:cNvPr id="154" name="Straight Connector 153"/>
          <p:cNvCxnSpPr/>
          <p:nvPr/>
        </p:nvCxnSpPr>
        <p:spPr>
          <a:xfrm>
            <a:off x="76200" y="5424708"/>
            <a:ext cx="7315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rot="5400000">
            <a:off x="252186" y="5553522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rot="5400000">
            <a:off x="633186" y="5546268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1053084" y="5290458"/>
            <a:ext cx="1385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Inertia beam</a:t>
            </a:r>
            <a:endParaRPr lang="it-IT" dirty="0"/>
          </a:p>
        </p:txBody>
      </p:sp>
      <p:cxnSp>
        <p:nvCxnSpPr>
          <p:cNvPr id="174" name="Straight Connector 173"/>
          <p:cNvCxnSpPr/>
          <p:nvPr/>
        </p:nvCxnSpPr>
        <p:spPr>
          <a:xfrm>
            <a:off x="76200" y="4945740"/>
            <a:ext cx="731520" cy="0"/>
          </a:xfrm>
          <a:prstGeom prst="line">
            <a:avLst/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rot="5400000">
            <a:off x="633186" y="5067300"/>
            <a:ext cx="228600" cy="0"/>
          </a:xfrm>
          <a:prstGeom prst="line">
            <a:avLst/>
          </a:prstGeom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1066801" y="4888468"/>
            <a:ext cx="2830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Invar longitudinal positioner</a:t>
            </a:r>
            <a:endParaRPr lang="it-IT" dirty="0"/>
          </a:p>
        </p:txBody>
      </p:sp>
      <p:sp>
        <p:nvSpPr>
          <p:cNvPr id="137" name="Isosceles Triangle 136"/>
          <p:cNvSpPr/>
          <p:nvPr/>
        </p:nvSpPr>
        <p:spPr>
          <a:xfrm>
            <a:off x="2438400" y="2653352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9" name="Isosceles Triangle 138"/>
          <p:cNvSpPr/>
          <p:nvPr/>
        </p:nvSpPr>
        <p:spPr>
          <a:xfrm>
            <a:off x="6096000" y="2653352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1" name="Isosceles Triangle 140"/>
          <p:cNvSpPr/>
          <p:nvPr/>
        </p:nvSpPr>
        <p:spPr>
          <a:xfrm>
            <a:off x="228600" y="6477000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3" name="TextBox 142"/>
          <p:cNvSpPr txBox="1"/>
          <p:nvPr/>
        </p:nvSpPr>
        <p:spPr>
          <a:xfrm>
            <a:off x="1066802" y="6412468"/>
            <a:ext cx="248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External supports (jacks)</a:t>
            </a:r>
            <a:endParaRPr lang="it-IT" dirty="0"/>
          </a:p>
        </p:txBody>
      </p:sp>
      <p:sp>
        <p:nvSpPr>
          <p:cNvPr id="217" name="TextBox 216"/>
          <p:cNvSpPr txBox="1"/>
          <p:nvPr/>
        </p:nvSpPr>
        <p:spPr>
          <a:xfrm>
            <a:off x="1066801" y="4419600"/>
            <a:ext cx="2558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RF coupler (with bellows)</a:t>
            </a:r>
            <a:endParaRPr lang="it-IT" dirty="0"/>
          </a:p>
        </p:txBody>
      </p:sp>
      <p:sp>
        <p:nvSpPr>
          <p:cNvPr id="218" name="Rectangle 217"/>
          <p:cNvSpPr/>
          <p:nvPr/>
        </p:nvSpPr>
        <p:spPr>
          <a:xfrm>
            <a:off x="228600" y="4470694"/>
            <a:ext cx="76200" cy="3048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3" name="Group 218"/>
          <p:cNvGrpSpPr/>
          <p:nvPr/>
        </p:nvGrpSpPr>
        <p:grpSpPr>
          <a:xfrm>
            <a:off x="235230" y="4760773"/>
            <a:ext cx="75764" cy="116033"/>
            <a:chOff x="1911628" y="3642873"/>
            <a:chExt cx="75764" cy="116033"/>
          </a:xfrm>
        </p:grpSpPr>
        <p:cxnSp>
          <p:nvCxnSpPr>
            <p:cNvPr id="220" name="Straight Connector 219"/>
            <p:cNvCxnSpPr>
              <a:cxnSpLocks noChangeAspect="1"/>
            </p:cNvCxnSpPr>
            <p:nvPr/>
          </p:nvCxnSpPr>
          <p:spPr>
            <a:xfrm rot="-1860000">
              <a:off x="1914009" y="3642873"/>
              <a:ext cx="73152" cy="688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>
              <a:cxnSpLocks noChangeAspect="1"/>
            </p:cNvCxnSpPr>
            <p:nvPr/>
          </p:nvCxnSpPr>
          <p:spPr>
            <a:xfrm rot="-1860000">
              <a:off x="1911628" y="3672531"/>
              <a:ext cx="73152" cy="688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>
              <a:cxnSpLocks noChangeAspect="1"/>
            </p:cNvCxnSpPr>
            <p:nvPr/>
          </p:nvCxnSpPr>
          <p:spPr>
            <a:xfrm rot="-3000000">
              <a:off x="1916390" y="3659331"/>
              <a:ext cx="73152" cy="688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>
              <a:cxnSpLocks noChangeAspect="1"/>
            </p:cNvCxnSpPr>
            <p:nvPr/>
          </p:nvCxnSpPr>
          <p:spPr>
            <a:xfrm rot="-3060000">
              <a:off x="1912296" y="3687902"/>
              <a:ext cx="73152" cy="688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>
              <a:cxnSpLocks noChangeAspect="1"/>
            </p:cNvCxnSpPr>
            <p:nvPr/>
          </p:nvCxnSpPr>
          <p:spPr>
            <a:xfrm rot="-2640000">
              <a:off x="1911826" y="3715309"/>
              <a:ext cx="36576" cy="344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202"/>
          <p:cNvGrpSpPr/>
          <p:nvPr/>
        </p:nvGrpSpPr>
        <p:grpSpPr>
          <a:xfrm>
            <a:off x="1201057" y="1567548"/>
            <a:ext cx="6444342" cy="1150254"/>
            <a:chOff x="1201057" y="1567548"/>
            <a:chExt cx="6444342" cy="1150254"/>
          </a:xfrm>
        </p:grpSpPr>
        <p:sp>
          <p:nvSpPr>
            <p:cNvPr id="121" name="Rectangle 120"/>
            <p:cNvSpPr/>
            <p:nvPr/>
          </p:nvSpPr>
          <p:spPr>
            <a:xfrm>
              <a:off x="4310745" y="1680030"/>
              <a:ext cx="152400" cy="18288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00B050"/>
                </a:solidFill>
              </a:endParaRPr>
            </a:p>
          </p:txBody>
        </p:sp>
        <p:grpSp>
          <p:nvGrpSpPr>
            <p:cNvPr id="5" name="Group 126"/>
            <p:cNvGrpSpPr/>
            <p:nvPr/>
          </p:nvGrpSpPr>
          <p:grpSpPr>
            <a:xfrm rot="10800000">
              <a:off x="6139545" y="1661889"/>
              <a:ext cx="157170" cy="216695"/>
              <a:chOff x="3505200" y="4724400"/>
              <a:chExt cx="157170" cy="216695"/>
            </a:xfrm>
          </p:grpSpPr>
          <p:sp>
            <p:nvSpPr>
              <p:cNvPr id="124" name="Rectangle 123"/>
              <p:cNvSpPr/>
              <p:nvPr/>
            </p:nvSpPr>
            <p:spPr>
              <a:xfrm>
                <a:off x="3505200" y="4724400"/>
                <a:ext cx="152400" cy="15240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505200" y="4864895"/>
                <a:ext cx="76200" cy="76200"/>
              </a:xfrm>
              <a:prstGeom prst="ellipse">
                <a:avLst/>
              </a:prstGeom>
              <a:solidFill>
                <a:srgbClr val="00B050"/>
              </a:solidFill>
              <a:ln w="1270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3586170" y="4864895"/>
                <a:ext cx="76200" cy="76200"/>
              </a:xfrm>
              <a:prstGeom prst="ellipse">
                <a:avLst/>
              </a:prstGeom>
              <a:solidFill>
                <a:srgbClr val="00B050"/>
              </a:solidFill>
              <a:ln w="1270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0" name="Group 187"/>
            <p:cNvGrpSpPr/>
            <p:nvPr/>
          </p:nvGrpSpPr>
          <p:grpSpPr>
            <a:xfrm>
              <a:off x="4295781" y="1744546"/>
              <a:ext cx="165938" cy="74886"/>
              <a:chOff x="2132385" y="3041084"/>
              <a:chExt cx="165938" cy="74886"/>
            </a:xfrm>
          </p:grpSpPr>
          <p:cxnSp>
            <p:nvCxnSpPr>
              <p:cNvPr id="185" name="Straight Connector 184"/>
              <p:cNvCxnSpPr>
                <a:cxnSpLocks noChangeAspect="1"/>
              </p:cNvCxnSpPr>
              <p:nvPr/>
            </p:nvCxnSpPr>
            <p:spPr>
              <a:xfrm rot="16980000" flipH="1">
                <a:off x="2132385" y="3049138"/>
                <a:ext cx="64008" cy="64008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>
                <a:cxnSpLocks noChangeAspect="1"/>
              </p:cNvCxnSpPr>
              <p:nvPr/>
            </p:nvCxnSpPr>
            <p:spPr>
              <a:xfrm rot="16980000" flipH="1">
                <a:off x="2234315" y="3051962"/>
                <a:ext cx="64008" cy="64008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>
                <a:cxnSpLocks noChangeAspect="1"/>
              </p:cNvCxnSpPr>
              <p:nvPr/>
            </p:nvCxnSpPr>
            <p:spPr>
              <a:xfrm rot="16980000" flipH="1">
                <a:off x="2182839" y="3041084"/>
                <a:ext cx="64008" cy="64008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1"/>
            <p:cNvGrpSpPr/>
            <p:nvPr/>
          </p:nvGrpSpPr>
          <p:grpSpPr>
            <a:xfrm>
              <a:off x="1386114" y="1828800"/>
              <a:ext cx="6172200" cy="250368"/>
              <a:chOff x="1371600" y="4009578"/>
              <a:chExt cx="6172200" cy="250368"/>
            </a:xfrm>
          </p:grpSpPr>
          <p:cxnSp>
            <p:nvCxnSpPr>
              <p:cNvPr id="136" name="Straight Connector 135"/>
              <p:cNvCxnSpPr/>
              <p:nvPr/>
            </p:nvCxnSpPr>
            <p:spPr>
              <a:xfrm>
                <a:off x="1371600" y="4024086"/>
                <a:ext cx="6172200" cy="0"/>
              </a:xfrm>
              <a:prstGeom prst="line">
                <a:avLst/>
              </a:prstGeom>
              <a:ln w="2222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rot="5400000">
                <a:off x="1928586" y="4145646"/>
                <a:ext cx="228600" cy="0"/>
              </a:xfrm>
              <a:prstGeom prst="line">
                <a:avLst/>
              </a:prstGeom>
              <a:ln w="317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rot="5400000">
                <a:off x="2661558" y="4138386"/>
                <a:ext cx="228600" cy="0"/>
              </a:xfrm>
              <a:prstGeom prst="line">
                <a:avLst/>
              </a:prstGeom>
              <a:ln w="317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rot="5400000">
                <a:off x="3390899" y="4138392"/>
                <a:ext cx="228600" cy="0"/>
              </a:xfrm>
              <a:prstGeom prst="line">
                <a:avLst/>
              </a:prstGeom>
              <a:ln w="317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rot="5400000">
                <a:off x="4123871" y="4131132"/>
                <a:ext cx="228600" cy="0"/>
              </a:xfrm>
              <a:prstGeom prst="line">
                <a:avLst/>
              </a:prstGeom>
              <a:ln w="317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rot="5400000">
                <a:off x="4900387" y="4138392"/>
                <a:ext cx="228600" cy="0"/>
              </a:xfrm>
              <a:prstGeom prst="line">
                <a:avLst/>
              </a:prstGeom>
              <a:ln w="317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rot="5400000">
                <a:off x="5633359" y="4131132"/>
                <a:ext cx="228600" cy="0"/>
              </a:xfrm>
              <a:prstGeom prst="line">
                <a:avLst/>
              </a:prstGeom>
              <a:ln w="317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rot="5400000">
                <a:off x="6362700" y="4131138"/>
                <a:ext cx="228600" cy="0"/>
              </a:xfrm>
              <a:prstGeom prst="line">
                <a:avLst/>
              </a:prstGeom>
              <a:ln w="317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rot="5400000">
                <a:off x="7095672" y="4123878"/>
                <a:ext cx="228600" cy="0"/>
              </a:xfrm>
              <a:prstGeom prst="line">
                <a:avLst/>
              </a:prstGeom>
              <a:ln w="317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26"/>
            <p:cNvGrpSpPr/>
            <p:nvPr/>
          </p:nvGrpSpPr>
          <p:grpSpPr>
            <a:xfrm rot="10800000">
              <a:off x="2438400" y="1671399"/>
              <a:ext cx="157170" cy="216695"/>
              <a:chOff x="3505200" y="4724400"/>
              <a:chExt cx="157170" cy="216695"/>
            </a:xfrm>
          </p:grpSpPr>
          <p:sp>
            <p:nvSpPr>
              <p:cNvPr id="127" name="Rectangle 126"/>
              <p:cNvSpPr/>
              <p:nvPr/>
            </p:nvSpPr>
            <p:spPr>
              <a:xfrm>
                <a:off x="3505200" y="4724400"/>
                <a:ext cx="152400" cy="15240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3505200" y="4864895"/>
                <a:ext cx="76200" cy="76200"/>
              </a:xfrm>
              <a:prstGeom prst="ellipse">
                <a:avLst/>
              </a:prstGeom>
              <a:solidFill>
                <a:srgbClr val="00B050"/>
              </a:solidFill>
              <a:ln w="1270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3586170" y="4864895"/>
                <a:ext cx="76200" cy="76200"/>
              </a:xfrm>
              <a:prstGeom prst="ellipse">
                <a:avLst/>
              </a:prstGeom>
              <a:solidFill>
                <a:srgbClr val="00B050"/>
              </a:solidFill>
              <a:ln w="1270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21" name="Group 98"/>
            <p:cNvGrpSpPr/>
            <p:nvPr/>
          </p:nvGrpSpPr>
          <p:grpSpPr>
            <a:xfrm>
              <a:off x="1476829" y="2028372"/>
              <a:ext cx="5823858" cy="239484"/>
              <a:chOff x="1476828" y="2028372"/>
              <a:chExt cx="5823858" cy="239484"/>
            </a:xfrm>
          </p:grpSpPr>
          <p:grpSp>
            <p:nvGrpSpPr>
              <p:cNvPr id="22" name="Group 48"/>
              <p:cNvGrpSpPr/>
              <p:nvPr/>
            </p:nvGrpSpPr>
            <p:grpSpPr>
              <a:xfrm>
                <a:off x="2069305" y="2119314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37" name="Straight Connector 36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49"/>
              <p:cNvGrpSpPr/>
              <p:nvPr/>
            </p:nvGrpSpPr>
            <p:grpSpPr>
              <a:xfrm>
                <a:off x="2804886" y="2126457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51" name="Straight Connector 50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56"/>
              <p:cNvGrpSpPr/>
              <p:nvPr/>
            </p:nvGrpSpPr>
            <p:grpSpPr>
              <a:xfrm>
                <a:off x="3566193" y="2141088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58" name="Straight Connector 57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63"/>
              <p:cNvGrpSpPr/>
              <p:nvPr/>
            </p:nvGrpSpPr>
            <p:grpSpPr>
              <a:xfrm>
                <a:off x="4301774" y="2148231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65" name="Straight Connector 64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70"/>
              <p:cNvGrpSpPr/>
              <p:nvPr/>
            </p:nvGrpSpPr>
            <p:grpSpPr>
              <a:xfrm>
                <a:off x="5046651" y="2126574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72" name="Straight Connector 71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77"/>
              <p:cNvGrpSpPr/>
              <p:nvPr/>
            </p:nvGrpSpPr>
            <p:grpSpPr>
              <a:xfrm>
                <a:off x="5782232" y="2133717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79" name="Straight Connector 78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84"/>
              <p:cNvGrpSpPr/>
              <p:nvPr/>
            </p:nvGrpSpPr>
            <p:grpSpPr>
              <a:xfrm>
                <a:off x="6552507" y="2141088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86" name="Straight Connector 85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Rounded Rectangle 5"/>
              <p:cNvSpPr/>
              <p:nvPr/>
            </p:nvSpPr>
            <p:spPr>
              <a:xfrm>
                <a:off x="4455882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5196114" y="2039256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5929086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6691086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1476828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2217060" y="2039256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2950032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3712032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1201057" y="1574802"/>
              <a:ext cx="76200" cy="11430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569199" y="1567548"/>
              <a:ext cx="76200" cy="11430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295401" y="1676400"/>
              <a:ext cx="6324600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262743" y="2623458"/>
              <a:ext cx="6324600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Rectangle 146"/>
            <p:cNvSpPr/>
            <p:nvPr/>
          </p:nvSpPr>
          <p:spPr>
            <a:xfrm>
              <a:off x="1975008" y="2209800"/>
              <a:ext cx="76200" cy="3048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30" name="Group 148"/>
            <p:cNvGrpSpPr/>
            <p:nvPr/>
          </p:nvGrpSpPr>
          <p:grpSpPr>
            <a:xfrm>
              <a:off x="1981636" y="2499879"/>
              <a:ext cx="75764" cy="116033"/>
              <a:chOff x="1911628" y="3642873"/>
              <a:chExt cx="75764" cy="116033"/>
            </a:xfrm>
          </p:grpSpPr>
          <p:cxnSp>
            <p:nvCxnSpPr>
              <p:cNvPr id="151" name="Straight Connector 150"/>
              <p:cNvCxnSpPr>
                <a:cxnSpLocks noChangeAspect="1"/>
              </p:cNvCxnSpPr>
              <p:nvPr/>
            </p:nvCxnSpPr>
            <p:spPr>
              <a:xfrm rot="-1860000">
                <a:off x="1914009" y="3642873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>
                <a:cxnSpLocks noChangeAspect="1"/>
              </p:cNvCxnSpPr>
              <p:nvPr/>
            </p:nvCxnSpPr>
            <p:spPr>
              <a:xfrm rot="-1860000">
                <a:off x="1911628" y="36725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>
                <a:cxnSpLocks noChangeAspect="1"/>
              </p:cNvCxnSpPr>
              <p:nvPr/>
            </p:nvCxnSpPr>
            <p:spPr>
              <a:xfrm rot="-3000000">
                <a:off x="1916390" y="36593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>
                <a:cxnSpLocks noChangeAspect="1"/>
              </p:cNvCxnSpPr>
              <p:nvPr/>
            </p:nvCxnSpPr>
            <p:spPr>
              <a:xfrm rot="-3060000">
                <a:off x="1912296" y="3687902"/>
                <a:ext cx="73152" cy="688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>
                <a:cxnSpLocks noChangeAspect="1"/>
              </p:cNvCxnSpPr>
              <p:nvPr/>
            </p:nvCxnSpPr>
            <p:spPr>
              <a:xfrm rot="-2640000">
                <a:off x="1911826" y="3715309"/>
                <a:ext cx="36576" cy="344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0" name="Rectangle 159"/>
            <p:cNvSpPr/>
            <p:nvPr/>
          </p:nvSpPr>
          <p:spPr>
            <a:xfrm>
              <a:off x="4202952" y="2209800"/>
              <a:ext cx="76200" cy="3048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31" name="Group 160"/>
            <p:cNvGrpSpPr/>
            <p:nvPr/>
          </p:nvGrpSpPr>
          <p:grpSpPr>
            <a:xfrm>
              <a:off x="4209582" y="2499879"/>
              <a:ext cx="75764" cy="116033"/>
              <a:chOff x="1911628" y="3642873"/>
              <a:chExt cx="75764" cy="116033"/>
            </a:xfrm>
          </p:grpSpPr>
          <p:cxnSp>
            <p:nvCxnSpPr>
              <p:cNvPr id="162" name="Straight Connector 161"/>
              <p:cNvCxnSpPr>
                <a:cxnSpLocks noChangeAspect="1"/>
              </p:cNvCxnSpPr>
              <p:nvPr/>
            </p:nvCxnSpPr>
            <p:spPr>
              <a:xfrm rot="-1860000">
                <a:off x="1914009" y="3642873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>
                <a:cxnSpLocks noChangeAspect="1"/>
              </p:cNvCxnSpPr>
              <p:nvPr/>
            </p:nvCxnSpPr>
            <p:spPr>
              <a:xfrm rot="-1860000">
                <a:off x="1911628" y="36725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>
                <a:cxnSpLocks noChangeAspect="1"/>
              </p:cNvCxnSpPr>
              <p:nvPr/>
            </p:nvCxnSpPr>
            <p:spPr>
              <a:xfrm rot="-3000000">
                <a:off x="1916390" y="36593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>
                <a:cxnSpLocks noChangeAspect="1"/>
              </p:cNvCxnSpPr>
              <p:nvPr/>
            </p:nvCxnSpPr>
            <p:spPr>
              <a:xfrm rot="-3060000">
                <a:off x="1912296" y="3687902"/>
                <a:ext cx="73152" cy="688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>
                <a:cxnSpLocks noChangeAspect="1"/>
              </p:cNvCxnSpPr>
              <p:nvPr/>
            </p:nvCxnSpPr>
            <p:spPr>
              <a:xfrm rot="-2640000">
                <a:off x="1911826" y="3715309"/>
                <a:ext cx="36576" cy="344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7" name="Rectangle 166"/>
            <p:cNvSpPr/>
            <p:nvPr/>
          </p:nvSpPr>
          <p:spPr>
            <a:xfrm>
              <a:off x="3433692" y="2209800"/>
              <a:ext cx="76200" cy="3048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25" name="Group 167"/>
            <p:cNvGrpSpPr/>
            <p:nvPr/>
          </p:nvGrpSpPr>
          <p:grpSpPr>
            <a:xfrm>
              <a:off x="3440321" y="2499879"/>
              <a:ext cx="75764" cy="116033"/>
              <a:chOff x="1911628" y="3642873"/>
              <a:chExt cx="75764" cy="116033"/>
            </a:xfrm>
          </p:grpSpPr>
          <p:cxnSp>
            <p:nvCxnSpPr>
              <p:cNvPr id="169" name="Straight Connector 168"/>
              <p:cNvCxnSpPr>
                <a:cxnSpLocks noChangeAspect="1"/>
              </p:cNvCxnSpPr>
              <p:nvPr/>
            </p:nvCxnSpPr>
            <p:spPr>
              <a:xfrm rot="-1860000">
                <a:off x="1914009" y="3642873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>
                <a:cxnSpLocks noChangeAspect="1"/>
              </p:cNvCxnSpPr>
              <p:nvPr/>
            </p:nvCxnSpPr>
            <p:spPr>
              <a:xfrm rot="-1860000">
                <a:off x="1911628" y="36725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>
                <a:cxnSpLocks noChangeAspect="1"/>
              </p:cNvCxnSpPr>
              <p:nvPr/>
            </p:nvCxnSpPr>
            <p:spPr>
              <a:xfrm rot="-3000000">
                <a:off x="1916390" y="36593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>
                <a:cxnSpLocks noChangeAspect="1"/>
              </p:cNvCxnSpPr>
              <p:nvPr/>
            </p:nvCxnSpPr>
            <p:spPr>
              <a:xfrm rot="-3060000">
                <a:off x="1912296" y="3687902"/>
                <a:ext cx="73152" cy="688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>
                <a:cxnSpLocks noChangeAspect="1"/>
              </p:cNvCxnSpPr>
              <p:nvPr/>
            </p:nvCxnSpPr>
            <p:spPr>
              <a:xfrm rot="-2640000">
                <a:off x="1911826" y="3715309"/>
                <a:ext cx="36576" cy="344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7" name="Rectangle 176"/>
            <p:cNvSpPr/>
            <p:nvPr/>
          </p:nvSpPr>
          <p:spPr>
            <a:xfrm>
              <a:off x="2710542" y="2209800"/>
              <a:ext cx="76200" cy="3048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26" name="Group 177"/>
            <p:cNvGrpSpPr/>
            <p:nvPr/>
          </p:nvGrpSpPr>
          <p:grpSpPr>
            <a:xfrm>
              <a:off x="2717173" y="2499879"/>
              <a:ext cx="75764" cy="116033"/>
              <a:chOff x="1911628" y="3642873"/>
              <a:chExt cx="75764" cy="116033"/>
            </a:xfrm>
          </p:grpSpPr>
          <p:cxnSp>
            <p:nvCxnSpPr>
              <p:cNvPr id="179" name="Straight Connector 178"/>
              <p:cNvCxnSpPr>
                <a:cxnSpLocks noChangeAspect="1"/>
              </p:cNvCxnSpPr>
              <p:nvPr/>
            </p:nvCxnSpPr>
            <p:spPr>
              <a:xfrm rot="-1860000">
                <a:off x="1914009" y="3642873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>
                <a:cxnSpLocks noChangeAspect="1"/>
              </p:cNvCxnSpPr>
              <p:nvPr/>
            </p:nvCxnSpPr>
            <p:spPr>
              <a:xfrm rot="-1860000">
                <a:off x="1911628" y="36725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>
                <a:cxnSpLocks noChangeAspect="1"/>
              </p:cNvCxnSpPr>
              <p:nvPr/>
            </p:nvCxnSpPr>
            <p:spPr>
              <a:xfrm rot="-3000000">
                <a:off x="1916390" y="36593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>
                <a:cxnSpLocks noChangeAspect="1"/>
              </p:cNvCxnSpPr>
              <p:nvPr/>
            </p:nvCxnSpPr>
            <p:spPr>
              <a:xfrm rot="-3060000">
                <a:off x="1912296" y="3687902"/>
                <a:ext cx="73152" cy="688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>
                <a:cxnSpLocks noChangeAspect="1"/>
              </p:cNvCxnSpPr>
              <p:nvPr/>
            </p:nvCxnSpPr>
            <p:spPr>
              <a:xfrm rot="-2640000">
                <a:off x="1911826" y="3715309"/>
                <a:ext cx="36576" cy="344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8" name="Rectangle 187"/>
            <p:cNvSpPr/>
            <p:nvPr/>
          </p:nvSpPr>
          <p:spPr>
            <a:xfrm>
              <a:off x="4928664" y="2217060"/>
              <a:ext cx="76200" cy="3048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27" name="Group 188"/>
            <p:cNvGrpSpPr/>
            <p:nvPr/>
          </p:nvGrpSpPr>
          <p:grpSpPr>
            <a:xfrm>
              <a:off x="4935294" y="2507139"/>
              <a:ext cx="75764" cy="116033"/>
              <a:chOff x="1911628" y="3642873"/>
              <a:chExt cx="75764" cy="116033"/>
            </a:xfrm>
          </p:grpSpPr>
          <p:cxnSp>
            <p:nvCxnSpPr>
              <p:cNvPr id="190" name="Straight Connector 189"/>
              <p:cNvCxnSpPr>
                <a:cxnSpLocks noChangeAspect="1"/>
              </p:cNvCxnSpPr>
              <p:nvPr/>
            </p:nvCxnSpPr>
            <p:spPr>
              <a:xfrm rot="-1860000">
                <a:off x="1914009" y="3642873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>
                <a:cxnSpLocks noChangeAspect="1"/>
              </p:cNvCxnSpPr>
              <p:nvPr/>
            </p:nvCxnSpPr>
            <p:spPr>
              <a:xfrm rot="-1860000">
                <a:off x="1911628" y="36725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>
                <a:cxnSpLocks noChangeAspect="1"/>
              </p:cNvCxnSpPr>
              <p:nvPr/>
            </p:nvCxnSpPr>
            <p:spPr>
              <a:xfrm rot="-3000000">
                <a:off x="1916390" y="36593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>
                <a:cxnSpLocks noChangeAspect="1"/>
              </p:cNvCxnSpPr>
              <p:nvPr/>
            </p:nvCxnSpPr>
            <p:spPr>
              <a:xfrm rot="-3060000">
                <a:off x="1912296" y="3687902"/>
                <a:ext cx="73152" cy="688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>
                <a:cxnSpLocks noChangeAspect="1"/>
              </p:cNvCxnSpPr>
              <p:nvPr/>
            </p:nvCxnSpPr>
            <p:spPr>
              <a:xfrm rot="-2640000">
                <a:off x="1911826" y="3715309"/>
                <a:ext cx="36576" cy="344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5" name="Rectangle 194"/>
            <p:cNvSpPr/>
            <p:nvPr/>
          </p:nvSpPr>
          <p:spPr>
            <a:xfrm>
              <a:off x="7156608" y="2217060"/>
              <a:ext cx="76200" cy="3048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28" name="Group 195"/>
            <p:cNvGrpSpPr/>
            <p:nvPr/>
          </p:nvGrpSpPr>
          <p:grpSpPr>
            <a:xfrm>
              <a:off x="7163236" y="2507139"/>
              <a:ext cx="75764" cy="116033"/>
              <a:chOff x="1911628" y="3642873"/>
              <a:chExt cx="75764" cy="116033"/>
            </a:xfrm>
          </p:grpSpPr>
          <p:cxnSp>
            <p:nvCxnSpPr>
              <p:cNvPr id="197" name="Straight Connector 196"/>
              <p:cNvCxnSpPr>
                <a:cxnSpLocks noChangeAspect="1"/>
              </p:cNvCxnSpPr>
              <p:nvPr/>
            </p:nvCxnSpPr>
            <p:spPr>
              <a:xfrm rot="-1860000">
                <a:off x="1914009" y="3642873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>
                <a:cxnSpLocks noChangeAspect="1"/>
              </p:cNvCxnSpPr>
              <p:nvPr/>
            </p:nvCxnSpPr>
            <p:spPr>
              <a:xfrm rot="-1860000">
                <a:off x="1911628" y="36725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>
                <a:cxnSpLocks noChangeAspect="1"/>
              </p:cNvCxnSpPr>
              <p:nvPr/>
            </p:nvCxnSpPr>
            <p:spPr>
              <a:xfrm rot="-3000000">
                <a:off x="1916390" y="36593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>
                <a:cxnSpLocks noChangeAspect="1"/>
              </p:cNvCxnSpPr>
              <p:nvPr/>
            </p:nvCxnSpPr>
            <p:spPr>
              <a:xfrm rot="-3060000">
                <a:off x="1912296" y="3687902"/>
                <a:ext cx="73152" cy="688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>
                <a:cxnSpLocks noChangeAspect="1"/>
              </p:cNvCxnSpPr>
              <p:nvPr/>
            </p:nvCxnSpPr>
            <p:spPr>
              <a:xfrm rot="-2640000">
                <a:off x="1911826" y="3715309"/>
                <a:ext cx="36576" cy="344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2" name="Rectangle 201"/>
            <p:cNvSpPr/>
            <p:nvPr/>
          </p:nvSpPr>
          <p:spPr>
            <a:xfrm>
              <a:off x="6387348" y="2217060"/>
              <a:ext cx="76200" cy="3048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29" name="Group 202"/>
            <p:cNvGrpSpPr/>
            <p:nvPr/>
          </p:nvGrpSpPr>
          <p:grpSpPr>
            <a:xfrm>
              <a:off x="6393976" y="2507139"/>
              <a:ext cx="75764" cy="116033"/>
              <a:chOff x="1911628" y="3642873"/>
              <a:chExt cx="75764" cy="116033"/>
            </a:xfrm>
          </p:grpSpPr>
          <p:cxnSp>
            <p:nvCxnSpPr>
              <p:cNvPr id="204" name="Straight Connector 203"/>
              <p:cNvCxnSpPr>
                <a:cxnSpLocks noChangeAspect="1"/>
              </p:cNvCxnSpPr>
              <p:nvPr/>
            </p:nvCxnSpPr>
            <p:spPr>
              <a:xfrm rot="-1860000">
                <a:off x="1914009" y="3642873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>
                <a:cxnSpLocks noChangeAspect="1"/>
              </p:cNvCxnSpPr>
              <p:nvPr/>
            </p:nvCxnSpPr>
            <p:spPr>
              <a:xfrm rot="-1860000">
                <a:off x="1911628" y="36725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>
                <a:cxnSpLocks noChangeAspect="1"/>
              </p:cNvCxnSpPr>
              <p:nvPr/>
            </p:nvCxnSpPr>
            <p:spPr>
              <a:xfrm rot="-3000000">
                <a:off x="1916390" y="36593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>
                <a:cxnSpLocks noChangeAspect="1"/>
              </p:cNvCxnSpPr>
              <p:nvPr/>
            </p:nvCxnSpPr>
            <p:spPr>
              <a:xfrm rot="-3060000">
                <a:off x="1912296" y="3687902"/>
                <a:ext cx="73152" cy="688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>
                <a:cxnSpLocks noChangeAspect="1"/>
              </p:cNvCxnSpPr>
              <p:nvPr/>
            </p:nvCxnSpPr>
            <p:spPr>
              <a:xfrm rot="-2640000">
                <a:off x="1911826" y="3715309"/>
                <a:ext cx="36576" cy="344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9" name="Rectangle 208"/>
            <p:cNvSpPr/>
            <p:nvPr/>
          </p:nvSpPr>
          <p:spPr>
            <a:xfrm>
              <a:off x="5664198" y="2217060"/>
              <a:ext cx="76200" cy="3048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30" name="Group 209"/>
            <p:cNvGrpSpPr/>
            <p:nvPr/>
          </p:nvGrpSpPr>
          <p:grpSpPr>
            <a:xfrm>
              <a:off x="5670826" y="2507139"/>
              <a:ext cx="75764" cy="116033"/>
              <a:chOff x="1911628" y="3642873"/>
              <a:chExt cx="75764" cy="116033"/>
            </a:xfrm>
          </p:grpSpPr>
          <p:cxnSp>
            <p:nvCxnSpPr>
              <p:cNvPr id="211" name="Straight Connector 210"/>
              <p:cNvCxnSpPr>
                <a:cxnSpLocks noChangeAspect="1"/>
              </p:cNvCxnSpPr>
              <p:nvPr/>
            </p:nvCxnSpPr>
            <p:spPr>
              <a:xfrm rot="-1860000">
                <a:off x="1914009" y="3642873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>
                <a:cxnSpLocks noChangeAspect="1"/>
              </p:cNvCxnSpPr>
              <p:nvPr/>
            </p:nvCxnSpPr>
            <p:spPr>
              <a:xfrm rot="-1860000">
                <a:off x="1911628" y="36725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>
                <a:cxnSpLocks noChangeAspect="1"/>
              </p:cNvCxnSpPr>
              <p:nvPr/>
            </p:nvCxnSpPr>
            <p:spPr>
              <a:xfrm rot="-3000000">
                <a:off x="1916390" y="3659331"/>
                <a:ext cx="73152" cy="688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>
                <a:cxnSpLocks noChangeAspect="1"/>
              </p:cNvCxnSpPr>
              <p:nvPr/>
            </p:nvCxnSpPr>
            <p:spPr>
              <a:xfrm rot="-3060000">
                <a:off x="1912296" y="3687902"/>
                <a:ext cx="73152" cy="688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>
                <a:cxnSpLocks noChangeAspect="1"/>
              </p:cNvCxnSpPr>
              <p:nvPr/>
            </p:nvCxnSpPr>
            <p:spPr>
              <a:xfrm rot="-2640000">
                <a:off x="1911826" y="3715309"/>
                <a:ext cx="36576" cy="344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1" name="Group 122"/>
            <p:cNvGrpSpPr/>
            <p:nvPr/>
          </p:nvGrpSpPr>
          <p:grpSpPr>
            <a:xfrm>
              <a:off x="1309917" y="1875978"/>
              <a:ext cx="6172200" cy="257622"/>
              <a:chOff x="1309914" y="1861464"/>
              <a:chExt cx="6172200" cy="257622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309914" y="1875972"/>
                <a:ext cx="617220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5400000">
                <a:off x="1485900" y="2004786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5400000">
                <a:off x="1866900" y="199753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5400000">
                <a:off x="2218872" y="1997526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5400000">
                <a:off x="2599872" y="199027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5400000">
                <a:off x="2948213" y="199753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5400000">
                <a:off x="3329213" y="199027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5400000">
                <a:off x="3681185" y="199027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5400000">
                <a:off x="4062185" y="198301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rot="5400000">
                <a:off x="4457701" y="199753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5400000">
                <a:off x="4838701" y="199027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rot="5400000">
                <a:off x="5190673" y="199027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5400000">
                <a:off x="5571673" y="198301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rot="5400000">
                <a:off x="5920014" y="199027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rot="5400000">
                <a:off x="6301014" y="1983024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rot="5400000">
                <a:off x="6652986" y="198301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5400000">
                <a:off x="7033986" y="1975764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9" name="Title 1"/>
          <p:cNvSpPr txBox="1">
            <a:spLocks/>
          </p:cNvSpPr>
          <p:nvPr/>
        </p:nvSpPr>
        <p:spPr>
          <a:xfrm>
            <a:off x="685803" y="46038"/>
            <a:ext cx="8229600" cy="8683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Possible supporting</a:t>
            </a:r>
            <a:r>
              <a:rPr kumimoji="0" lang="it-IT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schemes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2667000" y="762000"/>
            <a:ext cx="3990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“standard” supporting scheme</a:t>
            </a:r>
            <a:endParaRPr lang="it-IT" sz="2400" dirty="0"/>
          </a:p>
        </p:txBody>
      </p:sp>
      <p:sp>
        <p:nvSpPr>
          <p:cNvPr id="203" name="Rectangle 202"/>
          <p:cNvSpPr/>
          <p:nvPr/>
        </p:nvSpPr>
        <p:spPr>
          <a:xfrm>
            <a:off x="381000" y="35052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/>
              <a:t>...add 3rd support </a:t>
            </a:r>
            <a:r>
              <a:rPr lang="it-IT" sz="2400" dirty="0" smtClean="0">
                <a:sym typeface="Wingdings" pitchFamily="2" charset="2"/>
              </a:rPr>
              <a:t> becomes hyperstatic (= forces depend on mech. coupling vessel/inertia beam)  </a:t>
            </a:r>
            <a:r>
              <a:rPr lang="it-IT" sz="2400" dirty="0" smtClean="0"/>
              <a:t> </a:t>
            </a:r>
            <a:endParaRPr lang="it-IT" sz="2400" dirty="0"/>
          </a:p>
        </p:txBody>
      </p:sp>
      <p:cxnSp>
        <p:nvCxnSpPr>
          <p:cNvPr id="216" name="Straight Arrow Connector 215"/>
          <p:cNvCxnSpPr/>
          <p:nvPr/>
        </p:nvCxnSpPr>
        <p:spPr>
          <a:xfrm flipV="1">
            <a:off x="2057400" y="2743994"/>
            <a:ext cx="2362994" cy="8374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Picture 176" descr="\\cern.ch\dfs\Users\p\pcoelhom\Documents\spl_fel\overhangin21.jpeg"/>
          <p:cNvPicPr/>
          <p:nvPr/>
        </p:nvPicPr>
        <p:blipFill>
          <a:blip r:embed="rId2" cstate="print"/>
          <a:srcRect t="4915" b="2778"/>
          <a:stretch>
            <a:fillRect/>
          </a:stretch>
        </p:blipFill>
        <p:spPr bwMode="auto">
          <a:xfrm>
            <a:off x="4953000" y="914400"/>
            <a:ext cx="4023360" cy="297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3" y="0"/>
            <a:ext cx="7772400" cy="715962"/>
          </a:xfrm>
        </p:spPr>
        <p:txBody>
          <a:bodyPr/>
          <a:lstStyle/>
          <a:p>
            <a:r>
              <a:rPr lang="it-IT" sz="3600" dirty="0" smtClean="0"/>
              <a:t>“standard” supporting</a:t>
            </a:r>
            <a:endParaRPr lang="it-IT" sz="3600" dirty="0"/>
          </a:p>
        </p:txBody>
      </p:sp>
      <p:grpSp>
        <p:nvGrpSpPr>
          <p:cNvPr id="3" name="Group 174"/>
          <p:cNvGrpSpPr/>
          <p:nvPr/>
        </p:nvGrpSpPr>
        <p:grpSpPr>
          <a:xfrm>
            <a:off x="76200" y="990600"/>
            <a:ext cx="4953000" cy="870852"/>
            <a:chOff x="2362200" y="1524000"/>
            <a:chExt cx="6444342" cy="1328052"/>
          </a:xfrm>
        </p:grpSpPr>
        <p:grpSp>
          <p:nvGrpSpPr>
            <p:cNvPr id="4" name="Group 262"/>
            <p:cNvGrpSpPr/>
            <p:nvPr/>
          </p:nvGrpSpPr>
          <p:grpSpPr>
            <a:xfrm>
              <a:off x="2362200" y="1524000"/>
              <a:ext cx="6444342" cy="1328052"/>
              <a:chOff x="1201056" y="1567548"/>
              <a:chExt cx="6444342" cy="1328052"/>
            </a:xfrm>
          </p:grpSpPr>
          <p:grpSp>
            <p:nvGrpSpPr>
              <p:cNvPr id="5" name="Group 98"/>
              <p:cNvGrpSpPr/>
              <p:nvPr/>
            </p:nvGrpSpPr>
            <p:grpSpPr>
              <a:xfrm>
                <a:off x="1476828" y="2028372"/>
                <a:ext cx="5823858" cy="239484"/>
                <a:chOff x="1476828" y="2028372"/>
                <a:chExt cx="5823858" cy="239484"/>
              </a:xfrm>
            </p:grpSpPr>
            <p:grpSp>
              <p:nvGrpSpPr>
                <p:cNvPr id="6" name="Group 48"/>
                <p:cNvGrpSpPr/>
                <p:nvPr/>
              </p:nvGrpSpPr>
              <p:grpSpPr>
                <a:xfrm>
                  <a:off x="2069305" y="2119314"/>
                  <a:ext cx="164998" cy="50207"/>
                  <a:chOff x="2823183" y="2970968"/>
                  <a:chExt cx="164998" cy="50207"/>
                </a:xfrm>
              </p:grpSpPr>
              <p:cxnSp>
                <p:nvCxnSpPr>
                  <p:cNvPr id="65" name="Straight Connector 64"/>
                  <p:cNvCxnSpPr>
                    <a:cxnSpLocks noChangeAspect="1"/>
                  </p:cNvCxnSpPr>
                  <p:nvPr/>
                </p:nvCxnSpPr>
                <p:spPr>
                  <a:xfrm rot="17220000" flipH="1">
                    <a:off x="2889442" y="2970968"/>
                    <a:ext cx="45720" cy="4572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919873" y="2987589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871022" y="2984599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942461" y="2975075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823183" y="2979377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>
                    <a:cxnSpLocks noChangeAspect="1"/>
                  </p:cNvCxnSpPr>
                  <p:nvPr/>
                </p:nvCxnSpPr>
                <p:spPr>
                  <a:xfrm rot="11520000" flipH="1" flipV="1">
                    <a:off x="2866037" y="2989857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" name="Group 49"/>
                <p:cNvGrpSpPr/>
                <p:nvPr/>
              </p:nvGrpSpPr>
              <p:grpSpPr>
                <a:xfrm>
                  <a:off x="2804886" y="2126457"/>
                  <a:ext cx="164998" cy="50207"/>
                  <a:chOff x="2823183" y="2970968"/>
                  <a:chExt cx="164998" cy="50207"/>
                </a:xfrm>
              </p:grpSpPr>
              <p:cxnSp>
                <p:nvCxnSpPr>
                  <p:cNvPr id="59" name="Straight Connector 58"/>
                  <p:cNvCxnSpPr>
                    <a:cxnSpLocks noChangeAspect="1"/>
                  </p:cNvCxnSpPr>
                  <p:nvPr/>
                </p:nvCxnSpPr>
                <p:spPr>
                  <a:xfrm rot="17220000" flipH="1">
                    <a:off x="2889442" y="2970968"/>
                    <a:ext cx="45720" cy="4572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919873" y="2987589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871022" y="2984599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942461" y="2975075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823183" y="2979377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/>
                  <p:cNvCxnSpPr>
                    <a:cxnSpLocks noChangeAspect="1"/>
                  </p:cNvCxnSpPr>
                  <p:nvPr/>
                </p:nvCxnSpPr>
                <p:spPr>
                  <a:xfrm rot="11520000" flipH="1" flipV="1">
                    <a:off x="2866037" y="2989857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56"/>
                <p:cNvGrpSpPr/>
                <p:nvPr/>
              </p:nvGrpSpPr>
              <p:grpSpPr>
                <a:xfrm>
                  <a:off x="3566193" y="2141088"/>
                  <a:ext cx="164998" cy="50207"/>
                  <a:chOff x="2823183" y="2970968"/>
                  <a:chExt cx="164998" cy="50207"/>
                </a:xfrm>
              </p:grpSpPr>
              <p:cxnSp>
                <p:nvCxnSpPr>
                  <p:cNvPr id="53" name="Straight Connector 52"/>
                  <p:cNvCxnSpPr>
                    <a:cxnSpLocks noChangeAspect="1"/>
                  </p:cNvCxnSpPr>
                  <p:nvPr/>
                </p:nvCxnSpPr>
                <p:spPr>
                  <a:xfrm rot="17220000" flipH="1">
                    <a:off x="2889442" y="2970968"/>
                    <a:ext cx="45720" cy="4572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919873" y="2987589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871022" y="2984599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942461" y="2975075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823183" y="2979377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/>
                  <p:cNvCxnSpPr>
                    <a:cxnSpLocks noChangeAspect="1"/>
                  </p:cNvCxnSpPr>
                  <p:nvPr/>
                </p:nvCxnSpPr>
                <p:spPr>
                  <a:xfrm rot="11520000" flipH="1" flipV="1">
                    <a:off x="2866037" y="2989857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" name="Group 63"/>
                <p:cNvGrpSpPr/>
                <p:nvPr/>
              </p:nvGrpSpPr>
              <p:grpSpPr>
                <a:xfrm>
                  <a:off x="4301774" y="2148231"/>
                  <a:ext cx="164998" cy="50207"/>
                  <a:chOff x="2823183" y="2970968"/>
                  <a:chExt cx="164998" cy="50207"/>
                </a:xfrm>
              </p:grpSpPr>
              <p:cxnSp>
                <p:nvCxnSpPr>
                  <p:cNvPr id="47" name="Straight Connector 46"/>
                  <p:cNvCxnSpPr>
                    <a:cxnSpLocks noChangeAspect="1"/>
                  </p:cNvCxnSpPr>
                  <p:nvPr/>
                </p:nvCxnSpPr>
                <p:spPr>
                  <a:xfrm rot="17220000" flipH="1">
                    <a:off x="2889442" y="2970968"/>
                    <a:ext cx="45720" cy="4572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919873" y="2987589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871022" y="2984599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942461" y="2975075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823183" y="2979377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>
                    <a:cxnSpLocks noChangeAspect="1"/>
                  </p:cNvCxnSpPr>
                  <p:nvPr/>
                </p:nvCxnSpPr>
                <p:spPr>
                  <a:xfrm rot="11520000" flipH="1" flipV="1">
                    <a:off x="2866037" y="2989857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" name="Group 70"/>
                <p:cNvGrpSpPr/>
                <p:nvPr/>
              </p:nvGrpSpPr>
              <p:grpSpPr>
                <a:xfrm>
                  <a:off x="5046651" y="2126574"/>
                  <a:ext cx="164998" cy="50207"/>
                  <a:chOff x="2823183" y="2970968"/>
                  <a:chExt cx="164998" cy="50207"/>
                </a:xfrm>
              </p:grpSpPr>
              <p:cxnSp>
                <p:nvCxnSpPr>
                  <p:cNvPr id="41" name="Straight Connector 40"/>
                  <p:cNvCxnSpPr>
                    <a:cxnSpLocks noChangeAspect="1"/>
                  </p:cNvCxnSpPr>
                  <p:nvPr/>
                </p:nvCxnSpPr>
                <p:spPr>
                  <a:xfrm rot="17220000" flipH="1">
                    <a:off x="2889442" y="2970968"/>
                    <a:ext cx="45720" cy="4572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919873" y="2987589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871022" y="2984599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942461" y="2975075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823183" y="2979377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>
                    <a:cxnSpLocks noChangeAspect="1"/>
                  </p:cNvCxnSpPr>
                  <p:nvPr/>
                </p:nvCxnSpPr>
                <p:spPr>
                  <a:xfrm rot="11520000" flipH="1" flipV="1">
                    <a:off x="2866037" y="2989857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" name="Group 77"/>
                <p:cNvGrpSpPr/>
                <p:nvPr/>
              </p:nvGrpSpPr>
              <p:grpSpPr>
                <a:xfrm>
                  <a:off x="5782232" y="2133717"/>
                  <a:ext cx="164998" cy="50207"/>
                  <a:chOff x="2823183" y="2970968"/>
                  <a:chExt cx="164998" cy="50207"/>
                </a:xfrm>
              </p:grpSpPr>
              <p:cxnSp>
                <p:nvCxnSpPr>
                  <p:cNvPr id="35" name="Straight Connector 34"/>
                  <p:cNvCxnSpPr>
                    <a:cxnSpLocks noChangeAspect="1"/>
                  </p:cNvCxnSpPr>
                  <p:nvPr/>
                </p:nvCxnSpPr>
                <p:spPr>
                  <a:xfrm rot="17220000" flipH="1">
                    <a:off x="2889442" y="2970968"/>
                    <a:ext cx="45720" cy="4572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919873" y="2987589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871022" y="2984599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942461" y="2975075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823183" y="2979377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>
                    <a:cxnSpLocks noChangeAspect="1"/>
                  </p:cNvCxnSpPr>
                  <p:nvPr/>
                </p:nvCxnSpPr>
                <p:spPr>
                  <a:xfrm rot="11520000" flipH="1" flipV="1">
                    <a:off x="2866037" y="2989857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" name="Group 84"/>
                <p:cNvGrpSpPr/>
                <p:nvPr/>
              </p:nvGrpSpPr>
              <p:grpSpPr>
                <a:xfrm>
                  <a:off x="6552507" y="2141088"/>
                  <a:ext cx="164998" cy="50207"/>
                  <a:chOff x="2823183" y="2970968"/>
                  <a:chExt cx="164998" cy="50207"/>
                </a:xfrm>
              </p:grpSpPr>
              <p:cxnSp>
                <p:nvCxnSpPr>
                  <p:cNvPr id="29" name="Straight Connector 28"/>
                  <p:cNvCxnSpPr>
                    <a:cxnSpLocks noChangeAspect="1"/>
                  </p:cNvCxnSpPr>
                  <p:nvPr/>
                </p:nvCxnSpPr>
                <p:spPr>
                  <a:xfrm rot="17220000" flipH="1">
                    <a:off x="2889442" y="2970968"/>
                    <a:ext cx="45720" cy="4572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919873" y="2987589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>
                    <a:cxnSpLocks noChangeAspect="1"/>
                  </p:cNvCxnSpPr>
                  <p:nvPr/>
                </p:nvCxnSpPr>
                <p:spPr>
                  <a:xfrm rot="3900000" flipH="1" flipV="1">
                    <a:off x="2871022" y="2984599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942461" y="2975075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>
                    <a:cxnSpLocks noChangeAspect="1"/>
                  </p:cNvCxnSpPr>
                  <p:nvPr/>
                </p:nvCxnSpPr>
                <p:spPr>
                  <a:xfrm rot="-1980000" flipH="1" flipV="1">
                    <a:off x="2823183" y="2979377"/>
                    <a:ext cx="45720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>
                    <a:cxnSpLocks noChangeAspect="1"/>
                  </p:cNvCxnSpPr>
                  <p:nvPr/>
                </p:nvCxnSpPr>
                <p:spPr>
                  <a:xfrm rot="11520000" flipH="1" flipV="1">
                    <a:off x="2866037" y="2989857"/>
                    <a:ext cx="27432" cy="274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1" name="Rounded Rectangle 20"/>
                <p:cNvSpPr/>
                <p:nvPr/>
              </p:nvSpPr>
              <p:spPr>
                <a:xfrm>
                  <a:off x="4455882" y="2028372"/>
                  <a:ext cx="609600" cy="228600"/>
                </a:xfrm>
                <a:prstGeom prst="round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2" name="Rounded Rectangle 21"/>
                <p:cNvSpPr/>
                <p:nvPr/>
              </p:nvSpPr>
              <p:spPr>
                <a:xfrm>
                  <a:off x="5196114" y="2039256"/>
                  <a:ext cx="609600" cy="228600"/>
                </a:xfrm>
                <a:prstGeom prst="round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3" name="Rounded Rectangle 22"/>
                <p:cNvSpPr/>
                <p:nvPr/>
              </p:nvSpPr>
              <p:spPr>
                <a:xfrm>
                  <a:off x="5929086" y="2028372"/>
                  <a:ext cx="609600" cy="228600"/>
                </a:xfrm>
                <a:prstGeom prst="round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4" name="Rounded Rectangle 23"/>
                <p:cNvSpPr/>
                <p:nvPr/>
              </p:nvSpPr>
              <p:spPr>
                <a:xfrm>
                  <a:off x="6691086" y="2028372"/>
                  <a:ext cx="609600" cy="228600"/>
                </a:xfrm>
                <a:prstGeom prst="round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5" name="Rounded Rectangle 11"/>
                <p:cNvSpPr/>
                <p:nvPr/>
              </p:nvSpPr>
              <p:spPr>
                <a:xfrm>
                  <a:off x="1476828" y="2028372"/>
                  <a:ext cx="609600" cy="228600"/>
                </a:xfrm>
                <a:prstGeom prst="round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6" name="Rounded Rectangle 12"/>
                <p:cNvSpPr/>
                <p:nvPr/>
              </p:nvSpPr>
              <p:spPr>
                <a:xfrm>
                  <a:off x="2217060" y="2039256"/>
                  <a:ext cx="609600" cy="228600"/>
                </a:xfrm>
                <a:prstGeom prst="round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7" name="Rounded Rectangle 13"/>
                <p:cNvSpPr/>
                <p:nvPr/>
              </p:nvSpPr>
              <p:spPr>
                <a:xfrm>
                  <a:off x="2950032" y="2028372"/>
                  <a:ext cx="609600" cy="228600"/>
                </a:xfrm>
                <a:prstGeom prst="round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8" name="Rounded Rectangle 14"/>
                <p:cNvSpPr/>
                <p:nvPr/>
              </p:nvSpPr>
              <p:spPr>
                <a:xfrm>
                  <a:off x="3712032" y="2028372"/>
                  <a:ext cx="609600" cy="228600"/>
                </a:xfrm>
                <a:prstGeom prst="round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grpSp>
            <p:nvGrpSpPr>
              <p:cNvPr id="19" name="Group 261"/>
              <p:cNvGrpSpPr/>
              <p:nvPr/>
            </p:nvGrpSpPr>
            <p:grpSpPr>
              <a:xfrm>
                <a:off x="1201056" y="1567548"/>
                <a:ext cx="6444342" cy="1328052"/>
                <a:chOff x="1201056" y="1567548"/>
                <a:chExt cx="6444342" cy="1328052"/>
              </a:xfrm>
            </p:grpSpPr>
            <p:grpSp>
              <p:nvGrpSpPr>
                <p:cNvPr id="20" name="Group 260"/>
                <p:cNvGrpSpPr/>
                <p:nvPr/>
              </p:nvGrpSpPr>
              <p:grpSpPr>
                <a:xfrm>
                  <a:off x="1201056" y="1567548"/>
                  <a:ext cx="6444342" cy="1150254"/>
                  <a:chOff x="1201056" y="1567548"/>
                  <a:chExt cx="6444342" cy="1150254"/>
                </a:xfrm>
              </p:grpSpPr>
              <p:sp>
                <p:nvSpPr>
                  <p:cNvPr id="10" name="Rectangle 9"/>
                  <p:cNvSpPr/>
                  <p:nvPr/>
                </p:nvSpPr>
                <p:spPr>
                  <a:xfrm>
                    <a:off x="1201056" y="1574802"/>
                    <a:ext cx="76200" cy="1143000"/>
                  </a:xfrm>
                  <a:prstGeom prst="rect">
                    <a:avLst/>
                  </a:prstGeom>
                  <a:solidFill>
                    <a:schemeClr val="accent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11" name="Rectangle 10"/>
                  <p:cNvSpPr/>
                  <p:nvPr/>
                </p:nvSpPr>
                <p:spPr>
                  <a:xfrm>
                    <a:off x="7569198" y="1567548"/>
                    <a:ext cx="76200" cy="1143000"/>
                  </a:xfrm>
                  <a:prstGeom prst="rect">
                    <a:avLst/>
                  </a:prstGeom>
                  <a:solidFill>
                    <a:schemeClr val="accent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1295400" y="1676400"/>
                    <a:ext cx="6324600" cy="0"/>
                  </a:xfrm>
                  <a:prstGeom prst="line">
                    <a:avLst/>
                  </a:prstGeom>
                  <a:ln w="508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1262742" y="2623458"/>
                    <a:ext cx="6324600" cy="0"/>
                  </a:xfrm>
                  <a:prstGeom prst="line">
                    <a:avLst/>
                  </a:prstGeom>
                  <a:ln w="508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" name="Isosceles Triangle 7"/>
                <p:cNvSpPr/>
                <p:nvPr/>
              </p:nvSpPr>
              <p:spPr>
                <a:xfrm>
                  <a:off x="2322282" y="2667000"/>
                  <a:ext cx="381000" cy="228600"/>
                </a:xfrm>
                <a:prstGeom prst="triangl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9" name="Isosceles Triangle 8"/>
                <p:cNvSpPr/>
                <p:nvPr/>
              </p:nvSpPr>
              <p:spPr>
                <a:xfrm>
                  <a:off x="6066972" y="2659746"/>
                  <a:ext cx="381000" cy="228600"/>
                </a:xfrm>
                <a:prstGeom prst="triangl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  <p:grpSp>
          <p:nvGrpSpPr>
            <p:cNvPr id="157696" name="Group 70"/>
            <p:cNvGrpSpPr/>
            <p:nvPr/>
          </p:nvGrpSpPr>
          <p:grpSpPr>
            <a:xfrm>
              <a:off x="3599543" y="1618341"/>
              <a:ext cx="3858312" cy="216695"/>
              <a:chOff x="2438400" y="1661886"/>
              <a:chExt cx="3858312" cy="216695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2438400" y="1676400"/>
                <a:ext cx="152400" cy="18288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157698" name="Group 126"/>
              <p:cNvGrpSpPr/>
              <p:nvPr/>
            </p:nvGrpSpPr>
            <p:grpSpPr>
              <a:xfrm rot="10800000">
                <a:off x="6139542" y="1661886"/>
                <a:ext cx="157170" cy="216695"/>
                <a:chOff x="3505200" y="4724400"/>
                <a:chExt cx="157170" cy="216695"/>
              </a:xfrm>
            </p:grpSpPr>
            <p:sp>
              <p:nvSpPr>
                <p:cNvPr id="74" name="Oval 73"/>
                <p:cNvSpPr/>
                <p:nvPr/>
              </p:nvSpPr>
              <p:spPr>
                <a:xfrm>
                  <a:off x="3505200" y="4864895"/>
                  <a:ext cx="76200" cy="76200"/>
                </a:xfrm>
                <a:prstGeom prst="ellipse">
                  <a:avLst/>
                </a:prstGeom>
                <a:solidFill>
                  <a:srgbClr val="00B050"/>
                </a:solidFill>
                <a:ln w="1270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>
                  <a:off x="3586170" y="4864895"/>
                  <a:ext cx="76200" cy="76200"/>
                </a:xfrm>
                <a:prstGeom prst="ellipse">
                  <a:avLst/>
                </a:prstGeom>
                <a:solidFill>
                  <a:srgbClr val="00B050"/>
                </a:solidFill>
                <a:ln w="1270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3505200" y="4724400"/>
                  <a:ext cx="152400" cy="1524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>
                    <a:solidFill>
                      <a:srgbClr val="00B050"/>
                    </a:solidFill>
                  </a:endParaRPr>
                </a:p>
              </p:txBody>
            </p:sp>
          </p:grpSp>
        </p:grpSp>
        <p:grpSp>
          <p:nvGrpSpPr>
            <p:cNvPr id="157699" name="Group 91"/>
            <p:cNvGrpSpPr/>
            <p:nvPr/>
          </p:nvGrpSpPr>
          <p:grpSpPr>
            <a:xfrm>
              <a:off x="3136151" y="2166252"/>
              <a:ext cx="5263992" cy="413366"/>
              <a:chOff x="1975008" y="2209800"/>
              <a:chExt cx="5263992" cy="413366"/>
            </a:xfrm>
          </p:grpSpPr>
          <p:grpSp>
            <p:nvGrpSpPr>
              <p:cNvPr id="157700" name="Group 187"/>
              <p:cNvGrpSpPr/>
              <p:nvPr/>
            </p:nvGrpSpPr>
            <p:grpSpPr>
              <a:xfrm>
                <a:off x="1975008" y="2209800"/>
                <a:ext cx="82392" cy="406106"/>
                <a:chOff x="1975008" y="2209800"/>
                <a:chExt cx="82392" cy="406106"/>
              </a:xfrm>
            </p:grpSpPr>
            <p:sp>
              <p:nvSpPr>
                <p:cNvPr id="150" name="Rectangle 149"/>
                <p:cNvSpPr/>
                <p:nvPr/>
              </p:nvSpPr>
              <p:spPr>
                <a:xfrm>
                  <a:off x="1975008" y="220980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157701" name="Group 202"/>
                <p:cNvGrpSpPr/>
                <p:nvPr/>
              </p:nvGrpSpPr>
              <p:grpSpPr>
                <a:xfrm>
                  <a:off x="1981636" y="249987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152" name="Straight Connector 151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Straight Connector 152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Straight Connector 154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155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7702" name="Group 196"/>
              <p:cNvGrpSpPr/>
              <p:nvPr/>
            </p:nvGrpSpPr>
            <p:grpSpPr>
              <a:xfrm>
                <a:off x="4202952" y="2209800"/>
                <a:ext cx="82392" cy="406106"/>
                <a:chOff x="4202952" y="2209800"/>
                <a:chExt cx="82392" cy="406106"/>
              </a:xfrm>
            </p:grpSpPr>
            <p:sp>
              <p:nvSpPr>
                <p:cNvPr id="143" name="Rectangle 142"/>
                <p:cNvSpPr/>
                <p:nvPr/>
              </p:nvSpPr>
              <p:spPr>
                <a:xfrm>
                  <a:off x="4202952" y="220980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157703" name="Group 211"/>
                <p:cNvGrpSpPr/>
                <p:nvPr/>
              </p:nvGrpSpPr>
              <p:grpSpPr>
                <a:xfrm>
                  <a:off x="4209580" y="249987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145" name="Straight Connector 144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Straight Connector 145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Connector 146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Straight Connector 147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Straight Connector 148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7704" name="Group 194"/>
              <p:cNvGrpSpPr/>
              <p:nvPr/>
            </p:nvGrpSpPr>
            <p:grpSpPr>
              <a:xfrm>
                <a:off x="3433692" y="2209800"/>
                <a:ext cx="82392" cy="406106"/>
                <a:chOff x="3433692" y="2209800"/>
                <a:chExt cx="82392" cy="406106"/>
              </a:xfrm>
            </p:grpSpPr>
            <p:sp>
              <p:nvSpPr>
                <p:cNvPr id="136" name="Rectangle 135"/>
                <p:cNvSpPr/>
                <p:nvPr/>
              </p:nvSpPr>
              <p:spPr>
                <a:xfrm>
                  <a:off x="3433692" y="220980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157705" name="Group 218"/>
                <p:cNvGrpSpPr/>
                <p:nvPr/>
              </p:nvGrpSpPr>
              <p:grpSpPr>
                <a:xfrm>
                  <a:off x="3440320" y="249987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138" name="Straight Connector 137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Connector 138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Straight Connector 139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Straight Connector 140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Straight Connector 141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7706" name="Group 188"/>
              <p:cNvGrpSpPr/>
              <p:nvPr/>
            </p:nvGrpSpPr>
            <p:grpSpPr>
              <a:xfrm>
                <a:off x="2710542" y="2209800"/>
                <a:ext cx="82392" cy="406106"/>
                <a:chOff x="2710542" y="2209800"/>
                <a:chExt cx="82392" cy="406106"/>
              </a:xfrm>
            </p:grpSpPr>
            <p:sp>
              <p:nvSpPr>
                <p:cNvPr id="129" name="Rectangle 128"/>
                <p:cNvSpPr/>
                <p:nvPr/>
              </p:nvSpPr>
              <p:spPr>
                <a:xfrm>
                  <a:off x="2710542" y="220980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157707" name="Group 225"/>
                <p:cNvGrpSpPr/>
                <p:nvPr/>
              </p:nvGrpSpPr>
              <p:grpSpPr>
                <a:xfrm>
                  <a:off x="2717170" y="249987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131" name="Straight Connector 130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Straight Connector 131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Straight Connector 132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Connector 133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Straight Connector 134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7708" name="Group 197"/>
              <p:cNvGrpSpPr/>
              <p:nvPr/>
            </p:nvGrpSpPr>
            <p:grpSpPr>
              <a:xfrm>
                <a:off x="4928664" y="2217060"/>
                <a:ext cx="82392" cy="406106"/>
                <a:chOff x="4928664" y="2217060"/>
                <a:chExt cx="82392" cy="406106"/>
              </a:xfrm>
            </p:grpSpPr>
            <p:sp>
              <p:nvSpPr>
                <p:cNvPr id="122" name="Rectangle 121"/>
                <p:cNvSpPr/>
                <p:nvPr/>
              </p:nvSpPr>
              <p:spPr>
                <a:xfrm>
                  <a:off x="4928664" y="221706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157709" name="Group 232"/>
                <p:cNvGrpSpPr/>
                <p:nvPr/>
              </p:nvGrpSpPr>
              <p:grpSpPr>
                <a:xfrm>
                  <a:off x="4935292" y="250713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124" name="Straight Connector 123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Connector 124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Connector 125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Connector 126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Connector 127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7710" name="Group 211"/>
              <p:cNvGrpSpPr/>
              <p:nvPr/>
            </p:nvGrpSpPr>
            <p:grpSpPr>
              <a:xfrm>
                <a:off x="7156608" y="2217060"/>
                <a:ext cx="82392" cy="406106"/>
                <a:chOff x="7156608" y="2217060"/>
                <a:chExt cx="82392" cy="406106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7156608" y="221706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157711" name="Group 239"/>
                <p:cNvGrpSpPr/>
                <p:nvPr/>
              </p:nvGrpSpPr>
              <p:grpSpPr>
                <a:xfrm>
                  <a:off x="7163236" y="250713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117" name="Straight Connector 116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Connector 117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Straight Connector 118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Straight Connector 119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7712" name="Group 204"/>
              <p:cNvGrpSpPr/>
              <p:nvPr/>
            </p:nvGrpSpPr>
            <p:grpSpPr>
              <a:xfrm>
                <a:off x="6387348" y="2217060"/>
                <a:ext cx="82392" cy="406106"/>
                <a:chOff x="6387348" y="2217060"/>
                <a:chExt cx="82392" cy="406106"/>
              </a:xfrm>
            </p:grpSpPr>
            <p:sp>
              <p:nvSpPr>
                <p:cNvPr id="108" name="Rectangle 107"/>
                <p:cNvSpPr/>
                <p:nvPr/>
              </p:nvSpPr>
              <p:spPr>
                <a:xfrm>
                  <a:off x="6387348" y="221706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157713" name="Group 246"/>
                <p:cNvGrpSpPr/>
                <p:nvPr/>
              </p:nvGrpSpPr>
              <p:grpSpPr>
                <a:xfrm>
                  <a:off x="6393976" y="250713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110" name="Straight Connector 109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Connector 110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Straight Connector 111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Straight Connector 113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7714" name="Group 202"/>
              <p:cNvGrpSpPr/>
              <p:nvPr/>
            </p:nvGrpSpPr>
            <p:grpSpPr>
              <a:xfrm>
                <a:off x="5664198" y="2217060"/>
                <a:ext cx="82392" cy="406106"/>
                <a:chOff x="5664198" y="2217060"/>
                <a:chExt cx="82392" cy="406106"/>
              </a:xfrm>
            </p:grpSpPr>
            <p:sp>
              <p:nvSpPr>
                <p:cNvPr id="101" name="Rectangle 100"/>
                <p:cNvSpPr/>
                <p:nvPr/>
              </p:nvSpPr>
              <p:spPr>
                <a:xfrm>
                  <a:off x="5664198" y="2217060"/>
                  <a:ext cx="76200" cy="304800"/>
                </a:xfrm>
                <a:prstGeom prst="rec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157715" name="Group 253"/>
                <p:cNvGrpSpPr/>
                <p:nvPr/>
              </p:nvGrpSpPr>
              <p:grpSpPr>
                <a:xfrm>
                  <a:off x="5670826" y="2507133"/>
                  <a:ext cx="75764" cy="116033"/>
                  <a:chOff x="1911628" y="3642873"/>
                  <a:chExt cx="75764" cy="116033"/>
                </a:xfrm>
              </p:grpSpPr>
              <p:cxnSp>
                <p:nvCxnSpPr>
                  <p:cNvPr id="103" name="Straight Connector 102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4009" y="3642873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/>
                  <p:cNvCxnSpPr>
                    <a:cxnSpLocks noChangeAspect="1"/>
                  </p:cNvCxnSpPr>
                  <p:nvPr/>
                </p:nvCxnSpPr>
                <p:spPr>
                  <a:xfrm rot="-1860000">
                    <a:off x="1911628" y="36725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/>
                  <p:cNvCxnSpPr>
                    <a:cxnSpLocks noChangeAspect="1"/>
                  </p:cNvCxnSpPr>
                  <p:nvPr/>
                </p:nvCxnSpPr>
                <p:spPr>
                  <a:xfrm rot="-3000000">
                    <a:off x="1916390" y="3659331"/>
                    <a:ext cx="73152" cy="6885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/>
                  <p:cNvCxnSpPr>
                    <a:cxnSpLocks noChangeAspect="1"/>
                  </p:cNvCxnSpPr>
                  <p:nvPr/>
                </p:nvCxnSpPr>
                <p:spPr>
                  <a:xfrm rot="-3060000">
                    <a:off x="1912296" y="3687902"/>
                    <a:ext cx="73152" cy="6885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>
                    <a:cxnSpLocks noChangeAspect="1"/>
                  </p:cNvCxnSpPr>
                  <p:nvPr/>
                </p:nvCxnSpPr>
                <p:spPr>
                  <a:xfrm rot="-2640000">
                    <a:off x="1911826" y="3715309"/>
                    <a:ext cx="36576" cy="3442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57716" name="Group 122"/>
            <p:cNvGrpSpPr/>
            <p:nvPr/>
          </p:nvGrpSpPr>
          <p:grpSpPr>
            <a:xfrm>
              <a:off x="2471060" y="1799778"/>
              <a:ext cx="6172200" cy="257622"/>
              <a:chOff x="1309914" y="1861464"/>
              <a:chExt cx="6172200" cy="257622"/>
            </a:xfrm>
          </p:grpSpPr>
          <p:cxnSp>
            <p:nvCxnSpPr>
              <p:cNvPr id="158" name="Straight Connector 10"/>
              <p:cNvCxnSpPr/>
              <p:nvPr/>
            </p:nvCxnSpPr>
            <p:spPr>
              <a:xfrm>
                <a:off x="1309914" y="1875972"/>
                <a:ext cx="617220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84"/>
              <p:cNvCxnSpPr/>
              <p:nvPr/>
            </p:nvCxnSpPr>
            <p:spPr>
              <a:xfrm rot="5400000">
                <a:off x="1485900" y="2004786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93"/>
              <p:cNvCxnSpPr/>
              <p:nvPr/>
            </p:nvCxnSpPr>
            <p:spPr>
              <a:xfrm rot="5400000">
                <a:off x="1866900" y="199753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94"/>
              <p:cNvCxnSpPr/>
              <p:nvPr/>
            </p:nvCxnSpPr>
            <p:spPr>
              <a:xfrm rot="5400000">
                <a:off x="2218872" y="1997526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95"/>
              <p:cNvCxnSpPr/>
              <p:nvPr/>
            </p:nvCxnSpPr>
            <p:spPr>
              <a:xfrm rot="5400000">
                <a:off x="2599872" y="199027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96"/>
              <p:cNvCxnSpPr/>
              <p:nvPr/>
            </p:nvCxnSpPr>
            <p:spPr>
              <a:xfrm rot="5400000">
                <a:off x="2948213" y="199753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97"/>
              <p:cNvCxnSpPr/>
              <p:nvPr/>
            </p:nvCxnSpPr>
            <p:spPr>
              <a:xfrm rot="5400000">
                <a:off x="3329213" y="199027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98"/>
              <p:cNvCxnSpPr/>
              <p:nvPr/>
            </p:nvCxnSpPr>
            <p:spPr>
              <a:xfrm rot="5400000">
                <a:off x="3681185" y="199027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99"/>
              <p:cNvCxnSpPr/>
              <p:nvPr/>
            </p:nvCxnSpPr>
            <p:spPr>
              <a:xfrm rot="5400000">
                <a:off x="4062185" y="198301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06"/>
              <p:cNvCxnSpPr/>
              <p:nvPr/>
            </p:nvCxnSpPr>
            <p:spPr>
              <a:xfrm rot="5400000">
                <a:off x="4457701" y="199753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13"/>
              <p:cNvCxnSpPr/>
              <p:nvPr/>
            </p:nvCxnSpPr>
            <p:spPr>
              <a:xfrm rot="5400000">
                <a:off x="4838701" y="199027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 rot="5400000">
                <a:off x="5190673" y="199027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 rot="5400000">
                <a:off x="5571673" y="198301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 rot="5400000">
                <a:off x="5920014" y="199027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>
              <a:xfrm rot="5400000">
                <a:off x="6301014" y="1983024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rot="5400000">
                <a:off x="6652986" y="198301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 rot="5400000">
                <a:off x="7033986" y="1975764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76" name="Picture 175"/>
          <p:cNvPicPr/>
          <p:nvPr/>
        </p:nvPicPr>
        <p:blipFill>
          <a:blip r:embed="rId3" cstate="print"/>
          <a:srcRect r="1821"/>
          <a:stretch>
            <a:fillRect/>
          </a:stretch>
        </p:blipFill>
        <p:spPr bwMode="auto">
          <a:xfrm>
            <a:off x="457200" y="2013852"/>
            <a:ext cx="3505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8" name="Picture 177" descr="\\cern.ch\dfs\Users\p\pcoelhom\Documents\spl_fel\overhangin20.jpeg"/>
          <p:cNvPicPr/>
          <p:nvPr/>
        </p:nvPicPr>
        <p:blipFill>
          <a:blip r:embed="rId4" cstate="print"/>
          <a:srcRect t="4915" b="2778"/>
          <a:stretch>
            <a:fillRect/>
          </a:stretch>
        </p:blipFill>
        <p:spPr bwMode="auto">
          <a:xfrm>
            <a:off x="4953000" y="3881438"/>
            <a:ext cx="4038600" cy="297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0" name="Straight Arrow Connector 179"/>
          <p:cNvCxnSpPr/>
          <p:nvPr/>
        </p:nvCxnSpPr>
        <p:spPr>
          <a:xfrm rot="16200000" flipH="1">
            <a:off x="914400" y="1632852"/>
            <a:ext cx="1066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697" name="Rectangle 1"/>
          <p:cNvSpPr>
            <a:spLocks noChangeArrowheads="1"/>
          </p:cNvSpPr>
          <p:nvPr/>
        </p:nvSpPr>
        <p:spPr bwMode="auto">
          <a:xfrm>
            <a:off x="609600" y="4071252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M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ax. sag minimized at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a/L=0.20.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rot="5400000">
            <a:off x="4757464" y="4698872"/>
            <a:ext cx="2514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rot="10680000">
            <a:off x="5410200" y="4800600"/>
            <a:ext cx="609600" cy="2929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228600" y="4495800"/>
            <a:ext cx="4800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ym typeface="Wingdings" pitchFamily="2" charset="2"/>
              </a:rPr>
              <a:t>To limit self-weight sag below </a:t>
            </a:r>
            <a:r>
              <a:rPr lang="it-IT" b="1" dirty="0" smtClean="0">
                <a:sym typeface="Wingdings" pitchFamily="2" charset="2"/>
              </a:rPr>
              <a:t>0.2 mm</a:t>
            </a:r>
            <a:r>
              <a:rPr lang="it-IT" dirty="0" smtClean="0">
                <a:sym typeface="Wingdings" pitchFamily="2" charset="2"/>
              </a:rPr>
              <a:t>, requires</a:t>
            </a:r>
          </a:p>
          <a:p>
            <a:r>
              <a:rPr lang="it-IT" dirty="0" smtClean="0">
                <a:sym typeface="Wingdings" pitchFamily="2" charset="2"/>
              </a:rPr>
              <a:t>an inertia beam equivalent to a 10</a:t>
            </a:r>
            <a:r>
              <a:rPr lang="it-IT" b="1" dirty="0" smtClean="0">
                <a:sym typeface="Wingdings" pitchFamily="2" charset="2"/>
              </a:rPr>
              <a:t>-mm  thick ~700-mm diam. tube </a:t>
            </a:r>
            <a:r>
              <a:rPr lang="it-IT" dirty="0" smtClean="0">
                <a:sym typeface="Wingdings" pitchFamily="2" charset="2"/>
              </a:rPr>
              <a:t>(almost vac.vessel size)</a:t>
            </a:r>
          </a:p>
          <a:p>
            <a:r>
              <a:rPr lang="it-IT" dirty="0" smtClean="0">
                <a:sym typeface="Wingdings" pitchFamily="2" charset="2"/>
              </a:rPr>
              <a:t> </a:t>
            </a:r>
          </a:p>
          <a:p>
            <a:r>
              <a:rPr lang="it-IT" sz="2000" b="1" dirty="0" smtClean="0">
                <a:solidFill>
                  <a:srgbClr val="00B0F0"/>
                </a:solidFill>
                <a:sym typeface="Wingdings" pitchFamily="2" charset="2"/>
              </a:rPr>
              <a:t> </a:t>
            </a:r>
            <a:r>
              <a:rPr lang="it-IT" sz="2000" b="1" dirty="0" smtClean="0">
                <a:solidFill>
                  <a:srgbClr val="00B0F0"/>
                </a:solidFill>
              </a:rPr>
              <a:t>A 3rd central support is mandatory</a:t>
            </a:r>
            <a:endParaRPr lang="it-IT" sz="2000" b="1" dirty="0">
              <a:solidFill>
                <a:srgbClr val="00B0F0"/>
              </a:solidFill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 rot="5400000">
            <a:off x="5740444" y="3707932"/>
            <a:ext cx="548640" cy="0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Isosceles Triangle 136"/>
          <p:cNvSpPr/>
          <p:nvPr/>
        </p:nvSpPr>
        <p:spPr>
          <a:xfrm>
            <a:off x="2322282" y="2667000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9" name="Isosceles Triangle 138"/>
          <p:cNvSpPr/>
          <p:nvPr/>
        </p:nvSpPr>
        <p:spPr>
          <a:xfrm>
            <a:off x="6066972" y="2667000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1" name="Isosceles Triangle 140"/>
          <p:cNvSpPr/>
          <p:nvPr/>
        </p:nvSpPr>
        <p:spPr>
          <a:xfrm>
            <a:off x="228600" y="6477000"/>
            <a:ext cx="381000" cy="2286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3" name="TextBox 142"/>
          <p:cNvSpPr txBox="1"/>
          <p:nvPr/>
        </p:nvSpPr>
        <p:spPr>
          <a:xfrm>
            <a:off x="1066802" y="6412468"/>
            <a:ext cx="248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External supports (jacks)</a:t>
            </a:r>
            <a:endParaRPr lang="it-IT" dirty="0"/>
          </a:p>
        </p:txBody>
      </p:sp>
      <p:sp>
        <p:nvSpPr>
          <p:cNvPr id="112" name="TextBox 111"/>
          <p:cNvSpPr txBox="1"/>
          <p:nvPr/>
        </p:nvSpPr>
        <p:spPr>
          <a:xfrm>
            <a:off x="1066803" y="4419600"/>
            <a:ext cx="5220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RF coupler + longitudinal positioner + vertical support</a:t>
            </a:r>
            <a:endParaRPr lang="it-IT" dirty="0"/>
          </a:p>
        </p:txBody>
      </p:sp>
      <p:sp>
        <p:nvSpPr>
          <p:cNvPr id="113" name="Rectangle 112"/>
          <p:cNvSpPr/>
          <p:nvPr/>
        </p:nvSpPr>
        <p:spPr>
          <a:xfrm>
            <a:off x="304800" y="4419600"/>
            <a:ext cx="76200" cy="4114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" name="Group 101"/>
          <p:cNvGrpSpPr/>
          <p:nvPr/>
        </p:nvGrpSpPr>
        <p:grpSpPr>
          <a:xfrm>
            <a:off x="1201056" y="1567548"/>
            <a:ext cx="6444342" cy="1150254"/>
            <a:chOff x="1201056" y="1567548"/>
            <a:chExt cx="6444342" cy="1150254"/>
          </a:xfrm>
        </p:grpSpPr>
        <p:grpSp>
          <p:nvGrpSpPr>
            <p:cNvPr id="3" name="Group 98"/>
            <p:cNvGrpSpPr/>
            <p:nvPr/>
          </p:nvGrpSpPr>
          <p:grpSpPr>
            <a:xfrm>
              <a:off x="1476828" y="2028372"/>
              <a:ext cx="5823858" cy="239484"/>
              <a:chOff x="1476828" y="2028372"/>
              <a:chExt cx="5823858" cy="239484"/>
            </a:xfrm>
          </p:grpSpPr>
          <p:grpSp>
            <p:nvGrpSpPr>
              <p:cNvPr id="4" name="Group 48"/>
              <p:cNvGrpSpPr/>
              <p:nvPr/>
            </p:nvGrpSpPr>
            <p:grpSpPr>
              <a:xfrm>
                <a:off x="2069305" y="2119314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37" name="Straight Connector 36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" name="Group 49"/>
              <p:cNvGrpSpPr/>
              <p:nvPr/>
            </p:nvGrpSpPr>
            <p:grpSpPr>
              <a:xfrm>
                <a:off x="2804886" y="2126457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51" name="Straight Connector 50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56"/>
              <p:cNvGrpSpPr/>
              <p:nvPr/>
            </p:nvGrpSpPr>
            <p:grpSpPr>
              <a:xfrm>
                <a:off x="3566193" y="2141088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58" name="Straight Connector 57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 63"/>
              <p:cNvGrpSpPr/>
              <p:nvPr/>
            </p:nvGrpSpPr>
            <p:grpSpPr>
              <a:xfrm>
                <a:off x="4301774" y="2148231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65" name="Straight Connector 64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70"/>
              <p:cNvGrpSpPr/>
              <p:nvPr/>
            </p:nvGrpSpPr>
            <p:grpSpPr>
              <a:xfrm>
                <a:off x="5046651" y="2126574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72" name="Straight Connector 71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77"/>
              <p:cNvGrpSpPr/>
              <p:nvPr/>
            </p:nvGrpSpPr>
            <p:grpSpPr>
              <a:xfrm>
                <a:off x="5782232" y="2133717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79" name="Straight Connector 78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84"/>
              <p:cNvGrpSpPr/>
              <p:nvPr/>
            </p:nvGrpSpPr>
            <p:grpSpPr>
              <a:xfrm>
                <a:off x="6552507" y="2141088"/>
                <a:ext cx="164998" cy="50207"/>
                <a:chOff x="2823183" y="2970968"/>
                <a:chExt cx="164998" cy="50207"/>
              </a:xfrm>
            </p:grpSpPr>
            <p:cxnSp>
              <p:nvCxnSpPr>
                <p:cNvPr id="86" name="Straight Connector 85"/>
                <p:cNvCxnSpPr>
                  <a:cxnSpLocks noChangeAspect="1"/>
                </p:cNvCxnSpPr>
                <p:nvPr/>
              </p:nvCxnSpPr>
              <p:spPr>
                <a:xfrm rot="17220000" flipH="1">
                  <a:off x="2889442" y="2970968"/>
                  <a:ext cx="45720" cy="4572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919873" y="2987589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>
                  <a:cxnSpLocks noChangeAspect="1"/>
                </p:cNvCxnSpPr>
                <p:nvPr/>
              </p:nvCxnSpPr>
              <p:spPr>
                <a:xfrm rot="3900000" flipH="1" flipV="1">
                  <a:off x="2871022" y="2984599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942461" y="2975075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>
                  <a:cxnSpLocks noChangeAspect="1"/>
                </p:cNvCxnSpPr>
                <p:nvPr/>
              </p:nvCxnSpPr>
              <p:spPr>
                <a:xfrm rot="-1980000" flipH="1" flipV="1">
                  <a:off x="2823183" y="2979377"/>
                  <a:ext cx="45720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>
                  <a:cxnSpLocks noChangeAspect="1"/>
                </p:cNvCxnSpPr>
                <p:nvPr/>
              </p:nvCxnSpPr>
              <p:spPr>
                <a:xfrm rot="11520000" flipH="1" flipV="1">
                  <a:off x="2866037" y="2989857"/>
                  <a:ext cx="27432" cy="27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Rounded Rectangle 5"/>
              <p:cNvSpPr/>
              <p:nvPr/>
            </p:nvSpPr>
            <p:spPr>
              <a:xfrm>
                <a:off x="4455882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5196114" y="2039256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5929086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6691086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1476828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2217060" y="2039256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2950032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3712032" y="2028372"/>
                <a:ext cx="609600" cy="2286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1201056" y="1574802"/>
              <a:ext cx="76200" cy="11430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569198" y="1567548"/>
              <a:ext cx="76200" cy="11430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295400" y="1676400"/>
              <a:ext cx="6324600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262742" y="2623458"/>
              <a:ext cx="6324600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Rectangle 146"/>
            <p:cNvSpPr/>
            <p:nvPr/>
          </p:nvSpPr>
          <p:spPr>
            <a:xfrm>
              <a:off x="1975008" y="2209800"/>
              <a:ext cx="76200" cy="41148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4202952" y="2209800"/>
              <a:ext cx="76200" cy="41148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3433692" y="2209800"/>
              <a:ext cx="76200" cy="41148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2710542" y="2209800"/>
              <a:ext cx="76200" cy="41148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4928664" y="2217060"/>
              <a:ext cx="76200" cy="41148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7156608" y="2217060"/>
              <a:ext cx="76200" cy="41148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6387348" y="2217060"/>
              <a:ext cx="76200" cy="41148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5664198" y="2217060"/>
              <a:ext cx="76200" cy="41148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2" name="Group 122"/>
            <p:cNvGrpSpPr/>
            <p:nvPr/>
          </p:nvGrpSpPr>
          <p:grpSpPr>
            <a:xfrm>
              <a:off x="1309917" y="1861464"/>
              <a:ext cx="6172200" cy="257622"/>
              <a:chOff x="1309914" y="1861464"/>
              <a:chExt cx="6172200" cy="257622"/>
            </a:xfrm>
          </p:grpSpPr>
          <p:cxnSp>
            <p:nvCxnSpPr>
              <p:cNvPr id="123" name="Straight Connector 122"/>
              <p:cNvCxnSpPr/>
              <p:nvPr/>
            </p:nvCxnSpPr>
            <p:spPr>
              <a:xfrm>
                <a:off x="1309914" y="1875972"/>
                <a:ext cx="617220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rot="5400000">
                <a:off x="1485900" y="2004786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rot="5400000">
                <a:off x="1866900" y="199753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rot="5400000">
                <a:off x="2218872" y="1997526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rot="5400000">
                <a:off x="2599872" y="199027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rot="5400000">
                <a:off x="2948213" y="199753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rot="5400000">
                <a:off x="3329213" y="199027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rot="5400000">
                <a:off x="3681185" y="199027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rot="5400000">
                <a:off x="4062185" y="198301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rot="5400000">
                <a:off x="4457701" y="199753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rot="5400000">
                <a:off x="4838701" y="199027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rot="5400000">
                <a:off x="5190673" y="1990272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rot="5400000">
                <a:off x="5571673" y="198301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rot="5400000">
                <a:off x="5920014" y="199027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rot="5400000">
                <a:off x="6301014" y="1983024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rot="5400000">
                <a:off x="6652986" y="1983018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rot="5400000">
                <a:off x="7033986" y="1975764"/>
                <a:ext cx="2286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51" name="Straight Connector 150"/>
          <p:cNvCxnSpPr/>
          <p:nvPr/>
        </p:nvCxnSpPr>
        <p:spPr>
          <a:xfrm>
            <a:off x="76200" y="5424708"/>
            <a:ext cx="7315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rot="5400000">
            <a:off x="252186" y="5553522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5400000">
            <a:off x="633186" y="5546268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/>
          <p:cNvSpPr txBox="1"/>
          <p:nvPr/>
        </p:nvSpPr>
        <p:spPr>
          <a:xfrm>
            <a:off x="1053087" y="5290458"/>
            <a:ext cx="2864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Intercavity support structure</a:t>
            </a:r>
            <a:endParaRPr lang="it-IT" dirty="0"/>
          </a:p>
        </p:txBody>
      </p:sp>
      <p:sp>
        <p:nvSpPr>
          <p:cNvPr id="100" name="Title 1"/>
          <p:cNvSpPr txBox="1">
            <a:spLocks/>
          </p:cNvSpPr>
          <p:nvPr/>
        </p:nvSpPr>
        <p:spPr>
          <a:xfrm>
            <a:off x="685803" y="46038"/>
            <a:ext cx="8229600" cy="8683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Possible supporting</a:t>
            </a:r>
            <a:r>
              <a:rPr kumimoji="0" lang="it-IT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schemes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676400" y="838200"/>
            <a:ext cx="5116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Alternative: coupler supporting scheme</a:t>
            </a:r>
            <a:endParaRPr lang="it-IT" sz="2400" dirty="0"/>
          </a:p>
        </p:txBody>
      </p:sp>
      <p:sp>
        <p:nvSpPr>
          <p:cNvPr id="103" name="Rectangle 102"/>
          <p:cNvSpPr/>
          <p:nvPr/>
        </p:nvSpPr>
        <p:spPr>
          <a:xfrm>
            <a:off x="1219200" y="3429000"/>
            <a:ext cx="731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/>
              <a:t>...the coupler is also a supporting/aligning element </a:t>
            </a:r>
            <a:endParaRPr lang="it-IT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715962"/>
          </a:xfrm>
        </p:spPr>
        <p:txBody>
          <a:bodyPr/>
          <a:lstStyle/>
          <a:p>
            <a:r>
              <a:rPr lang="it-IT" dirty="0" smtClean="0"/>
              <a:t>The SPL study at CERN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534400" cy="2057400"/>
          </a:xfrm>
        </p:spPr>
        <p:txBody>
          <a:bodyPr/>
          <a:lstStyle/>
          <a:p>
            <a:r>
              <a:rPr lang="en-US" sz="2200" dirty="0" smtClean="0"/>
              <a:t>R&amp;D study for a 5 </a:t>
            </a:r>
            <a:r>
              <a:rPr lang="en-US" sz="2200" dirty="0" err="1" smtClean="0"/>
              <a:t>GeV</a:t>
            </a:r>
            <a:r>
              <a:rPr lang="en-US" sz="2200" dirty="0" smtClean="0"/>
              <a:t> and multi MW high power beam, the HP-SPL</a:t>
            </a:r>
          </a:p>
          <a:p>
            <a:r>
              <a:rPr lang="en-US" sz="2200" dirty="0" smtClean="0"/>
              <a:t>Major interest for non-LHC physics: ISOLDEII/EURISOL/Fixed Target/Neutrino Factory</a:t>
            </a:r>
            <a:endParaRPr lang="it-IT" sz="2200" dirty="0"/>
          </a:p>
        </p:txBody>
      </p:sp>
      <p:grpSp>
        <p:nvGrpSpPr>
          <p:cNvPr id="5" name="Group 124"/>
          <p:cNvGrpSpPr/>
          <p:nvPr/>
        </p:nvGrpSpPr>
        <p:grpSpPr>
          <a:xfrm>
            <a:off x="89441" y="2348174"/>
            <a:ext cx="8996500" cy="2833426"/>
            <a:chOff x="89441" y="2348174"/>
            <a:chExt cx="8996498" cy="2833426"/>
          </a:xfrm>
        </p:grpSpPr>
        <p:sp>
          <p:nvSpPr>
            <p:cNvPr id="4" name="Text Box 108"/>
            <p:cNvSpPr txBox="1">
              <a:spLocks noChangeArrowheads="1"/>
            </p:cNvSpPr>
            <p:nvPr/>
          </p:nvSpPr>
          <p:spPr bwMode="auto">
            <a:xfrm>
              <a:off x="7391398" y="4811713"/>
              <a:ext cx="1682750" cy="369887"/>
            </a:xfrm>
            <a:prstGeom prst="rect">
              <a:avLst/>
            </a:prstGeom>
            <a:solidFill>
              <a:srgbClr val="FFFFAB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rgbClr val="0000FF"/>
                  </a:solidFill>
                </a:rPr>
                <a:t>Length: </a:t>
              </a:r>
              <a:r>
                <a:rPr lang="en-GB" dirty="0" smtClean="0">
                  <a:solidFill>
                    <a:srgbClr val="0000FF"/>
                  </a:solidFill>
                </a:rPr>
                <a:t>~540 </a:t>
              </a:r>
              <a:r>
                <a:rPr lang="en-GB" dirty="0">
                  <a:solidFill>
                    <a:srgbClr val="0000FF"/>
                  </a:solidFill>
                </a:rPr>
                <a:t>m</a:t>
              </a:r>
            </a:p>
          </p:txBody>
        </p:sp>
        <p:sp>
          <p:nvSpPr>
            <p:cNvPr id="36" name="Rounded Rectangle 35"/>
            <p:cNvSpPr/>
            <p:nvPr/>
          </p:nvSpPr>
          <p:spPr>
            <a:xfrm rot="16200000">
              <a:off x="5653087" y="3363913"/>
              <a:ext cx="792162" cy="312737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prstClr val="black"/>
                  </a:solidFill>
                </a:rPr>
                <a:t>Ejection</a:t>
              </a:r>
            </a:p>
          </p:txBody>
        </p:sp>
        <p:cxnSp>
          <p:nvCxnSpPr>
            <p:cNvPr id="37" name="Straight Arrow Connector 36"/>
            <p:cNvCxnSpPr>
              <a:stCxn id="36" idx="1"/>
              <a:endCxn id="38" idx="3"/>
            </p:cNvCxnSpPr>
            <p:nvPr/>
          </p:nvCxnSpPr>
          <p:spPr>
            <a:xfrm rot="5400000">
              <a:off x="5990021" y="3958843"/>
              <a:ext cx="101628" cy="1666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 rot="16200000">
              <a:off x="5564996" y="4193108"/>
              <a:ext cx="935009" cy="58477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</a:rPr>
                <a:t>to </a:t>
              </a:r>
              <a:r>
                <a:rPr lang="en-US" sz="1600" b="1" dirty="0" err="1" smtClean="0">
                  <a:solidFill>
                    <a:srgbClr val="FF0000"/>
                  </a:solidFill>
                </a:rPr>
                <a:t>Eurisol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6396318" y="3276600"/>
              <a:ext cx="1093694" cy="4714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prstClr val="white"/>
                  </a:solidFill>
                </a:rPr>
                <a:t>High </a:t>
              </a:r>
              <a:r>
                <a:rPr lang="en-US" sz="1200" dirty="0">
                  <a:solidFill>
                    <a:prstClr val="white"/>
                  </a:solidFill>
                  <a:latin typeface="Symbol" pitchFamily="18" charset="2"/>
                </a:rPr>
                <a:t>b</a:t>
              </a:r>
              <a:r>
                <a:rPr lang="en-US" sz="1200" dirty="0">
                  <a:solidFill>
                    <a:prstClr val="white"/>
                  </a:solidFill>
                </a:rPr>
                <a:t> cryomodules</a:t>
              </a:r>
            </a:p>
          </p:txBody>
        </p:sp>
        <p:cxnSp>
          <p:nvCxnSpPr>
            <p:cNvPr id="46" name="Straight Arrow Connector 45"/>
            <p:cNvCxnSpPr>
              <a:stCxn id="45" idx="3"/>
              <a:endCxn id="96" idx="1"/>
            </p:cNvCxnSpPr>
            <p:nvPr/>
          </p:nvCxnSpPr>
          <p:spPr>
            <a:xfrm>
              <a:off x="7490012" y="3512344"/>
              <a:ext cx="140540" cy="6303"/>
            </a:xfrm>
            <a:prstGeom prst="straightConnector1">
              <a:avLst/>
            </a:prstGeom>
            <a:ln w="1905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Left Brace 46"/>
            <p:cNvSpPr/>
            <p:nvPr/>
          </p:nvSpPr>
          <p:spPr bwMode="auto">
            <a:xfrm rot="16200000">
              <a:off x="6716156" y="3404998"/>
              <a:ext cx="304800" cy="1114805"/>
            </a:xfrm>
            <a:prstGeom prst="leftBrace">
              <a:avLst>
                <a:gd name="adj1" fmla="val 20516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 bwMode="auto">
            <a:xfrm>
              <a:off x="6374510" y="4140201"/>
              <a:ext cx="1042803" cy="553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prstClr val="black"/>
                  </a:solidFill>
                </a:rPr>
                <a:t> </a:t>
              </a:r>
              <a:r>
                <a:rPr lang="en-US" sz="1400" dirty="0" smtClean="0">
                  <a:solidFill>
                    <a:prstClr val="black"/>
                  </a:solidFill>
                </a:rPr>
                <a:t>12 </a:t>
              </a:r>
              <a:r>
                <a:rPr lang="en-US" sz="1400" dirty="0">
                  <a:solidFill>
                    <a:prstClr val="black"/>
                  </a:solidFill>
                </a:rPr>
                <a:t>x 8</a:t>
              </a:r>
            </a:p>
            <a:p>
              <a:pPr algn="ctr">
                <a:defRPr/>
              </a:pPr>
              <a:r>
                <a:rPr lang="en-US" sz="1400" dirty="0">
                  <a:solidFill>
                    <a:prstClr val="black"/>
                  </a:solidFill>
                  <a:latin typeface="Symbol" pitchFamily="18" charset="2"/>
                </a:rPr>
                <a:t>b</a:t>
              </a:r>
              <a:r>
                <a:rPr lang="en-US" sz="1400" dirty="0">
                  <a:solidFill>
                    <a:prstClr val="black"/>
                  </a:solidFill>
                </a:rPr>
                <a:t>=1 cavities</a:t>
              </a:r>
            </a:p>
          </p:txBody>
        </p:sp>
        <p:grpSp>
          <p:nvGrpSpPr>
            <p:cNvPr id="6" name="Group 83"/>
            <p:cNvGrpSpPr/>
            <p:nvPr/>
          </p:nvGrpSpPr>
          <p:grpSpPr>
            <a:xfrm>
              <a:off x="89441" y="2348174"/>
              <a:ext cx="8996498" cy="2558809"/>
              <a:chOff x="152192" y="2957774"/>
              <a:chExt cx="8996498" cy="2558809"/>
            </a:xfrm>
          </p:grpSpPr>
          <p:sp>
            <p:nvSpPr>
              <p:cNvPr id="85" name="Rounded Rectangle 84"/>
              <p:cNvSpPr/>
              <p:nvPr/>
            </p:nvSpPr>
            <p:spPr>
              <a:xfrm>
                <a:off x="1162050" y="3892550"/>
                <a:ext cx="987425" cy="471488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prstClr val="white"/>
                    </a:solidFill>
                  </a:rPr>
                  <a:t>Medium </a:t>
                </a:r>
                <a:r>
                  <a:rPr lang="en-US" sz="1200" dirty="0">
                    <a:solidFill>
                      <a:prstClr val="white"/>
                    </a:solidFill>
                    <a:latin typeface="Symbol" pitchFamily="18" charset="2"/>
                  </a:rPr>
                  <a:t>b</a:t>
                </a:r>
                <a:r>
                  <a:rPr lang="en-US" sz="1200" dirty="0">
                    <a:solidFill>
                      <a:prstClr val="white"/>
                    </a:solidFill>
                  </a:rPr>
                  <a:t> cryomodule</a:t>
                </a:r>
              </a:p>
            </p:txBody>
          </p:sp>
          <p:sp>
            <p:nvSpPr>
              <p:cNvPr id="86" name="Rounded Rectangle 85"/>
              <p:cNvSpPr/>
              <p:nvPr/>
            </p:nvSpPr>
            <p:spPr>
              <a:xfrm>
                <a:off x="4572000" y="3886200"/>
                <a:ext cx="1077912" cy="471488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prstClr val="white"/>
                    </a:solidFill>
                  </a:rPr>
                  <a:t>High </a:t>
                </a:r>
                <a:r>
                  <a:rPr lang="en-US" sz="1200" dirty="0">
                    <a:solidFill>
                      <a:prstClr val="white"/>
                    </a:solidFill>
                    <a:latin typeface="Symbol" pitchFamily="18" charset="2"/>
                  </a:rPr>
                  <a:t>b</a:t>
                </a:r>
                <a:r>
                  <a:rPr lang="en-US" sz="1200" dirty="0">
                    <a:solidFill>
                      <a:prstClr val="white"/>
                    </a:solidFill>
                  </a:rPr>
                  <a:t> cryomodules</a:t>
                </a:r>
              </a:p>
            </p:txBody>
          </p:sp>
          <p:cxnSp>
            <p:nvCxnSpPr>
              <p:cNvPr id="87" name="Straight Arrow Connector 86"/>
              <p:cNvCxnSpPr>
                <a:stCxn id="86" idx="3"/>
                <a:endCxn id="36" idx="0"/>
              </p:cNvCxnSpPr>
              <p:nvPr/>
            </p:nvCxnSpPr>
            <p:spPr>
              <a:xfrm>
                <a:off x="5649912" y="4121944"/>
                <a:ext cx="305639" cy="7938"/>
              </a:xfrm>
              <a:prstGeom prst="straightConnector1">
                <a:avLst/>
              </a:prstGeom>
              <a:ln w="19050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>
                <a:stCxn id="96" idx="3"/>
                <a:endCxn id="97" idx="0"/>
              </p:cNvCxnSpPr>
              <p:nvPr/>
            </p:nvCxnSpPr>
            <p:spPr>
              <a:xfrm>
                <a:off x="8662535" y="4128247"/>
                <a:ext cx="147601" cy="745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Rounded Rectangle 88"/>
              <p:cNvSpPr/>
              <p:nvPr/>
            </p:nvSpPr>
            <p:spPr>
              <a:xfrm rot="16200000">
                <a:off x="3798888" y="3973512"/>
                <a:ext cx="792162" cy="312737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200" b="1" dirty="0">
                    <a:solidFill>
                      <a:prstClr val="black"/>
                    </a:solidFill>
                  </a:rPr>
                  <a:t>Ejection</a:t>
                </a:r>
              </a:p>
            </p:txBody>
          </p:sp>
          <p:grpSp>
            <p:nvGrpSpPr>
              <p:cNvPr id="7" name="Group 106"/>
              <p:cNvGrpSpPr>
                <a:grpSpLocks/>
              </p:cNvGrpSpPr>
              <p:nvPr/>
            </p:nvGrpSpPr>
            <p:grpSpPr bwMode="auto">
              <a:xfrm>
                <a:off x="762000" y="4419597"/>
                <a:ext cx="1639887" cy="851832"/>
                <a:chOff x="1398588" y="3043698"/>
                <a:chExt cx="1639889" cy="850890"/>
              </a:xfrm>
            </p:grpSpPr>
            <p:sp>
              <p:nvSpPr>
                <p:cNvPr id="111" name="Left Brace 10"/>
                <p:cNvSpPr/>
                <p:nvPr/>
              </p:nvSpPr>
              <p:spPr>
                <a:xfrm rot="16200000">
                  <a:off x="2062337" y="2379949"/>
                  <a:ext cx="312392" cy="1639889"/>
                </a:xfrm>
                <a:prstGeom prst="lef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2" name="TextBox 11"/>
                <p:cNvSpPr txBox="1"/>
                <p:nvPr/>
              </p:nvSpPr>
              <p:spPr>
                <a:xfrm>
                  <a:off x="1590513" y="3371947"/>
                  <a:ext cx="1275095" cy="522641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dirty="0" smtClean="0">
                      <a:solidFill>
                        <a:prstClr val="black"/>
                      </a:solidFill>
                    </a:rPr>
                    <a:t>20 </a:t>
                  </a:r>
                  <a:r>
                    <a:rPr lang="en-US" sz="1400" dirty="0">
                      <a:solidFill>
                        <a:prstClr val="black"/>
                      </a:solidFill>
                    </a:rPr>
                    <a:t>x </a:t>
                  </a:r>
                  <a:r>
                    <a:rPr lang="en-US" sz="1400" dirty="0" smtClean="0">
                      <a:solidFill>
                        <a:prstClr val="black"/>
                      </a:solidFill>
                    </a:rPr>
                    <a:t>3</a:t>
                  </a:r>
                  <a:endParaRPr lang="en-US" sz="1400" dirty="0">
                    <a:solidFill>
                      <a:prstClr val="black"/>
                    </a:solidFill>
                  </a:endParaRPr>
                </a:p>
                <a:p>
                  <a:pPr algn="ctr">
                    <a:defRPr/>
                  </a:pPr>
                  <a:r>
                    <a:rPr lang="en-US" sz="1400" dirty="0">
                      <a:solidFill>
                        <a:prstClr val="black"/>
                      </a:solidFill>
                      <a:latin typeface="Symbol" pitchFamily="18" charset="2"/>
                    </a:rPr>
                    <a:t>b</a:t>
                  </a:r>
                  <a:r>
                    <a:rPr lang="en-US" sz="1400" dirty="0">
                      <a:solidFill>
                        <a:prstClr val="black"/>
                      </a:solidFill>
                    </a:rPr>
                    <a:t>=0.65 cavities</a:t>
                  </a:r>
                </a:p>
              </p:txBody>
            </p:sp>
          </p:grpSp>
          <p:grpSp>
            <p:nvGrpSpPr>
              <p:cNvPr id="8" name="Group 107"/>
              <p:cNvGrpSpPr>
                <a:grpSpLocks/>
              </p:cNvGrpSpPr>
              <p:nvPr/>
            </p:nvGrpSpPr>
            <p:grpSpPr bwMode="auto">
              <a:xfrm>
                <a:off x="2424112" y="4419596"/>
                <a:ext cx="1385888" cy="842307"/>
                <a:chOff x="3279294" y="3091325"/>
                <a:chExt cx="1540355" cy="841364"/>
              </a:xfrm>
            </p:grpSpPr>
            <p:sp>
              <p:nvSpPr>
                <p:cNvPr id="109" name="Left Brace 108"/>
                <p:cNvSpPr/>
                <p:nvPr/>
              </p:nvSpPr>
              <p:spPr>
                <a:xfrm rot="16200000">
                  <a:off x="3893278" y="2477341"/>
                  <a:ext cx="312388" cy="1540355"/>
                </a:xfrm>
                <a:prstGeom prst="lef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0" name="TextBox 109"/>
                <p:cNvSpPr txBox="1"/>
                <p:nvPr/>
              </p:nvSpPr>
              <p:spPr>
                <a:xfrm>
                  <a:off x="3457149" y="3410055"/>
                  <a:ext cx="1190996" cy="522634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dirty="0">
                      <a:solidFill>
                        <a:prstClr val="black"/>
                      </a:solidFill>
                    </a:rPr>
                    <a:t>5 x 8</a:t>
                  </a:r>
                </a:p>
                <a:p>
                  <a:pPr algn="ctr">
                    <a:defRPr/>
                  </a:pPr>
                  <a:r>
                    <a:rPr lang="en-US" sz="1400" dirty="0">
                      <a:solidFill>
                        <a:prstClr val="black"/>
                      </a:solidFill>
                      <a:latin typeface="Symbol" pitchFamily="18" charset="2"/>
                    </a:rPr>
                    <a:t>b</a:t>
                  </a:r>
                  <a:r>
                    <a:rPr lang="en-US" sz="1400" dirty="0">
                      <a:solidFill>
                        <a:prstClr val="black"/>
                      </a:solidFill>
                    </a:rPr>
                    <a:t>=1 cavities</a:t>
                  </a:r>
                </a:p>
              </p:txBody>
            </p:sp>
          </p:grpSp>
          <p:grpSp>
            <p:nvGrpSpPr>
              <p:cNvPr id="9" name="Group 108"/>
              <p:cNvGrpSpPr>
                <a:grpSpLocks/>
              </p:cNvGrpSpPr>
              <p:nvPr/>
            </p:nvGrpSpPr>
            <p:grpSpPr bwMode="auto">
              <a:xfrm>
                <a:off x="4419600" y="4419597"/>
                <a:ext cx="1447799" cy="884199"/>
                <a:chOff x="5564464" y="3051634"/>
                <a:chExt cx="1424166" cy="883224"/>
              </a:xfrm>
            </p:grpSpPr>
            <p:sp>
              <p:nvSpPr>
                <p:cNvPr id="107" name="Left Brace 106"/>
                <p:cNvSpPr/>
                <p:nvPr/>
              </p:nvSpPr>
              <p:spPr>
                <a:xfrm rot="16200000">
                  <a:off x="6124315" y="2491783"/>
                  <a:ext cx="304464" cy="1424166"/>
                </a:xfrm>
                <a:prstGeom prst="leftBrace">
                  <a:avLst>
                    <a:gd name="adj1" fmla="val 20516"/>
                    <a:gd name="adj2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8" name="TextBox 107"/>
                <p:cNvSpPr txBox="1"/>
                <p:nvPr/>
              </p:nvSpPr>
              <p:spPr>
                <a:xfrm>
                  <a:off x="5692923" y="3381471"/>
                  <a:ext cx="1165660" cy="55338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600" dirty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400" dirty="0" smtClean="0">
                      <a:solidFill>
                        <a:prstClr val="black"/>
                      </a:solidFill>
                    </a:rPr>
                    <a:t>6 </a:t>
                  </a:r>
                  <a:r>
                    <a:rPr lang="en-US" sz="1400" dirty="0">
                      <a:solidFill>
                        <a:prstClr val="black"/>
                      </a:solidFill>
                    </a:rPr>
                    <a:t>x 8</a:t>
                  </a:r>
                </a:p>
                <a:p>
                  <a:pPr algn="ctr">
                    <a:defRPr/>
                  </a:pPr>
                  <a:r>
                    <a:rPr lang="en-US" sz="1400" dirty="0">
                      <a:solidFill>
                        <a:prstClr val="black"/>
                      </a:solidFill>
                      <a:latin typeface="Symbol" pitchFamily="18" charset="2"/>
                    </a:rPr>
                    <a:t>b</a:t>
                  </a:r>
                  <a:r>
                    <a:rPr lang="en-US" sz="1400" dirty="0">
                      <a:solidFill>
                        <a:prstClr val="black"/>
                      </a:solidFill>
                    </a:rPr>
                    <a:t>=1 cavities</a:t>
                  </a:r>
                </a:p>
              </p:txBody>
            </p:sp>
          </p:grpSp>
          <p:cxnSp>
            <p:nvCxnSpPr>
              <p:cNvPr id="93" name="Straight Arrow Connector 92"/>
              <p:cNvCxnSpPr>
                <a:stCxn id="89" idx="1"/>
                <a:endCxn id="94" idx="3"/>
              </p:cNvCxnSpPr>
              <p:nvPr/>
            </p:nvCxnSpPr>
            <p:spPr>
              <a:xfrm rot="5400000">
                <a:off x="4087428" y="4616836"/>
                <a:ext cx="198416" cy="16669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/>
              <p:cNvSpPr txBox="1"/>
              <p:nvPr/>
            </p:nvSpPr>
            <p:spPr>
              <a:xfrm rot="16200000">
                <a:off x="3782198" y="4828093"/>
                <a:ext cx="792205" cy="58477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600" b="1" dirty="0">
                    <a:solidFill>
                      <a:srgbClr val="FF0000"/>
                    </a:solidFill>
                  </a:rPr>
                  <a:t>TT6 to</a:t>
                </a:r>
              </a:p>
              <a:p>
                <a:pPr algn="ctr">
                  <a:defRPr/>
                </a:pPr>
                <a:r>
                  <a:rPr lang="en-US" sz="1600" b="1" dirty="0">
                    <a:solidFill>
                      <a:srgbClr val="FF0000"/>
                    </a:solidFill>
                  </a:rPr>
                  <a:t>ISOLDE</a:t>
                </a:r>
              </a:p>
            </p:txBody>
          </p:sp>
          <p:cxnSp>
            <p:nvCxnSpPr>
              <p:cNvPr id="95" name="Straight Arrow Connector 94"/>
              <p:cNvCxnSpPr>
                <a:stCxn id="89" idx="2"/>
                <a:endCxn id="86" idx="1"/>
              </p:cNvCxnSpPr>
              <p:nvPr/>
            </p:nvCxnSpPr>
            <p:spPr>
              <a:xfrm flipV="1">
                <a:off x="4351338" y="4121944"/>
                <a:ext cx="220662" cy="7937"/>
              </a:xfrm>
              <a:prstGeom prst="straightConnector1">
                <a:avLst/>
              </a:prstGeom>
              <a:ln w="19050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Rounded Rectangle 95"/>
              <p:cNvSpPr/>
              <p:nvPr/>
            </p:nvSpPr>
            <p:spPr>
              <a:xfrm>
                <a:off x="7693303" y="3899647"/>
                <a:ext cx="969232" cy="4572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200" dirty="0" err="1">
                    <a:solidFill>
                      <a:prstClr val="white"/>
                    </a:solidFill>
                  </a:rPr>
                  <a:t>Debunchers</a:t>
                </a:r>
                <a:endParaRPr lang="en-US" sz="12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 rot="16200000">
                <a:off x="7808195" y="3959715"/>
                <a:ext cx="2342436" cy="33855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600" b="1" dirty="0">
                    <a:solidFill>
                      <a:srgbClr val="FF0000"/>
                    </a:solidFill>
                  </a:rPr>
                  <a:t>To 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 fixed  target/</a:t>
                </a:r>
                <a:r>
                  <a:rPr lang="el-GR" sz="1600" b="1" dirty="0" smtClean="0">
                    <a:solidFill>
                      <a:srgbClr val="FF0000"/>
                    </a:solidFill>
                  </a:rPr>
                  <a:t>μ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 factory</a:t>
                </a:r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8" name="Rounded Rectangle 97"/>
              <p:cNvSpPr/>
              <p:nvPr/>
            </p:nvSpPr>
            <p:spPr>
              <a:xfrm>
                <a:off x="2590800" y="3886200"/>
                <a:ext cx="1077912" cy="471488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prstClr val="white"/>
                    </a:solidFill>
                  </a:rPr>
                  <a:t>High </a:t>
                </a:r>
                <a:r>
                  <a:rPr lang="en-US" sz="1200" dirty="0">
                    <a:solidFill>
                      <a:prstClr val="white"/>
                    </a:solidFill>
                    <a:latin typeface="Symbol" pitchFamily="18" charset="2"/>
                  </a:rPr>
                  <a:t>b</a:t>
                </a:r>
                <a:r>
                  <a:rPr lang="en-US" sz="1200" dirty="0">
                    <a:solidFill>
                      <a:prstClr val="white"/>
                    </a:solidFill>
                  </a:rPr>
                  <a:t> cryomodules</a:t>
                </a:r>
              </a:p>
            </p:txBody>
          </p:sp>
          <p:cxnSp>
            <p:nvCxnSpPr>
              <p:cNvPr id="99" name="Straight Arrow Connector 98"/>
              <p:cNvCxnSpPr>
                <a:stCxn id="98" idx="3"/>
                <a:endCxn id="89" idx="0"/>
              </p:cNvCxnSpPr>
              <p:nvPr/>
            </p:nvCxnSpPr>
            <p:spPr>
              <a:xfrm>
                <a:off x="3668712" y="4121944"/>
                <a:ext cx="369889" cy="7937"/>
              </a:xfrm>
              <a:prstGeom prst="straightConnector1">
                <a:avLst/>
              </a:prstGeom>
              <a:ln w="19050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>
                <a:endCxn id="98" idx="1"/>
              </p:cNvCxnSpPr>
              <p:nvPr/>
            </p:nvCxnSpPr>
            <p:spPr>
              <a:xfrm flipV="1">
                <a:off x="1976437" y="4122738"/>
                <a:ext cx="614363" cy="0"/>
              </a:xfrm>
              <a:prstGeom prst="straightConnector1">
                <a:avLst/>
              </a:prstGeom>
              <a:ln w="19050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/>
              <p:cNvCxnSpPr/>
              <p:nvPr/>
            </p:nvCxnSpPr>
            <p:spPr>
              <a:xfrm>
                <a:off x="468312" y="4138613"/>
                <a:ext cx="687388" cy="1587"/>
              </a:xfrm>
              <a:prstGeom prst="straightConnector1">
                <a:avLst/>
              </a:prstGeom>
              <a:ln w="19050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TextBox 101"/>
              <p:cNvSpPr txBox="1"/>
              <p:nvPr/>
            </p:nvSpPr>
            <p:spPr>
              <a:xfrm rot="16200000">
                <a:off x="-284979" y="3974096"/>
                <a:ext cx="1212896" cy="33855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600" b="1" dirty="0">
                    <a:solidFill>
                      <a:srgbClr val="FF0000"/>
                    </a:solidFill>
                  </a:rPr>
                  <a:t>From Linac4</a:t>
                </a:r>
              </a:p>
            </p:txBody>
          </p:sp>
          <p:sp>
            <p:nvSpPr>
              <p:cNvPr id="103" name="Line Callout 1 (Accent Bar) 102"/>
              <p:cNvSpPr/>
              <p:nvPr/>
            </p:nvSpPr>
            <p:spPr>
              <a:xfrm rot="16200000">
                <a:off x="835025" y="2962275"/>
                <a:ext cx="419100" cy="790575"/>
              </a:xfrm>
              <a:prstGeom prst="accentCallout1">
                <a:avLst>
                  <a:gd name="adj1" fmla="val 18750"/>
                  <a:gd name="adj2" fmla="val -8333"/>
                  <a:gd name="adj3" fmla="val 16755"/>
                  <a:gd name="adj4" fmla="val -133788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anchor="ctr"/>
              <a:lstStyle/>
              <a:p>
                <a:pPr>
                  <a:defRPr/>
                </a:pPr>
                <a:r>
                  <a:rPr lang="en-US" sz="1400" b="1" dirty="0">
                    <a:solidFill>
                      <a:prstClr val="black"/>
                    </a:solidFill>
                  </a:rPr>
                  <a:t>0 m</a:t>
                </a:r>
              </a:p>
              <a:p>
                <a:pPr>
                  <a:defRPr/>
                </a:pPr>
                <a:r>
                  <a:rPr lang="en-US" sz="1400" b="1" dirty="0">
                    <a:solidFill>
                      <a:srgbClr val="FF0000"/>
                    </a:solidFill>
                  </a:rPr>
                  <a:t>0.16 GeV</a:t>
                </a:r>
              </a:p>
            </p:txBody>
          </p:sp>
          <p:sp>
            <p:nvSpPr>
              <p:cNvPr id="104" name="Line Callout 1 (Accent Bar) 103"/>
              <p:cNvSpPr/>
              <p:nvPr/>
            </p:nvSpPr>
            <p:spPr>
              <a:xfrm rot="16200000">
                <a:off x="2368550" y="2943225"/>
                <a:ext cx="419100" cy="828675"/>
              </a:xfrm>
              <a:prstGeom prst="accentCallout1">
                <a:avLst>
                  <a:gd name="adj1" fmla="val 18750"/>
                  <a:gd name="adj2" fmla="val -8333"/>
                  <a:gd name="adj3" fmla="val 16755"/>
                  <a:gd name="adj4" fmla="val -133788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anchor="ctr"/>
              <a:lstStyle/>
              <a:p>
                <a:pPr>
                  <a:defRPr/>
                </a:pPr>
                <a:r>
                  <a:rPr lang="en-US" sz="1400" b="1" dirty="0">
                    <a:solidFill>
                      <a:prstClr val="black"/>
                    </a:solidFill>
                  </a:rPr>
                  <a:t>110 m</a:t>
                </a:r>
              </a:p>
              <a:p>
                <a:pPr>
                  <a:defRPr/>
                </a:pPr>
                <a:r>
                  <a:rPr lang="en-US" sz="1400" b="1" dirty="0" smtClean="0">
                    <a:solidFill>
                      <a:srgbClr val="FF0000"/>
                    </a:solidFill>
                  </a:rPr>
                  <a:t>0.79 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GeV</a:t>
                </a:r>
              </a:p>
            </p:txBody>
          </p:sp>
          <p:sp>
            <p:nvSpPr>
              <p:cNvPr id="105" name="Line Callout 1 (Accent Bar) 104"/>
              <p:cNvSpPr/>
              <p:nvPr/>
            </p:nvSpPr>
            <p:spPr>
              <a:xfrm rot="16200000">
                <a:off x="3914775" y="2943225"/>
                <a:ext cx="419100" cy="781050"/>
              </a:xfrm>
              <a:prstGeom prst="accentCallout1">
                <a:avLst>
                  <a:gd name="adj1" fmla="val 18750"/>
                  <a:gd name="adj2" fmla="val -8333"/>
                  <a:gd name="adj3" fmla="val 16755"/>
                  <a:gd name="adj4" fmla="val -133788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anchor="ctr"/>
              <a:lstStyle/>
              <a:p>
                <a:pPr>
                  <a:defRPr/>
                </a:pPr>
                <a:r>
                  <a:rPr lang="en-US" sz="1400" b="1" dirty="0">
                    <a:solidFill>
                      <a:prstClr val="black"/>
                    </a:solidFill>
                  </a:rPr>
                  <a:t>186 m</a:t>
                </a:r>
              </a:p>
              <a:p>
                <a:pPr>
                  <a:defRPr/>
                </a:pPr>
                <a:r>
                  <a:rPr lang="en-US" sz="1400" b="1" dirty="0">
                    <a:solidFill>
                      <a:srgbClr val="FF0000"/>
                    </a:solidFill>
                  </a:rPr>
                  <a:t>1.4 GeV</a:t>
                </a:r>
              </a:p>
            </p:txBody>
          </p:sp>
          <p:sp>
            <p:nvSpPr>
              <p:cNvPr id="106" name="Line Callout 1 (Accent Bar) 105"/>
              <p:cNvSpPr/>
              <p:nvPr/>
            </p:nvSpPr>
            <p:spPr>
              <a:xfrm rot="16200000">
                <a:off x="5879725" y="2959474"/>
                <a:ext cx="419100" cy="748551"/>
              </a:xfrm>
              <a:prstGeom prst="accentCallout1">
                <a:avLst>
                  <a:gd name="adj1" fmla="val 18750"/>
                  <a:gd name="adj2" fmla="val -8333"/>
                  <a:gd name="adj3" fmla="val 16755"/>
                  <a:gd name="adj4" fmla="val -133788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anchor="ctr"/>
              <a:lstStyle/>
              <a:p>
                <a:pPr>
                  <a:defRPr/>
                </a:pPr>
                <a:r>
                  <a:rPr lang="en-US" sz="1400" b="1" dirty="0" smtClean="0">
                    <a:solidFill>
                      <a:prstClr val="black"/>
                    </a:solidFill>
                  </a:rPr>
                  <a:t>~300 </a:t>
                </a:r>
                <a:r>
                  <a:rPr lang="en-US" sz="1400" b="1" dirty="0">
                    <a:solidFill>
                      <a:prstClr val="black"/>
                    </a:solidFill>
                  </a:rPr>
                  <a:t>m</a:t>
                </a:r>
              </a:p>
              <a:p>
                <a:pPr>
                  <a:defRPr/>
                </a:pPr>
                <a:r>
                  <a:rPr lang="en-US" sz="1400" b="1" dirty="0" smtClean="0">
                    <a:solidFill>
                      <a:srgbClr val="FF0000"/>
                    </a:solidFill>
                  </a:rPr>
                  <a:t>2.5 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GeV</a:t>
                </a:r>
              </a:p>
            </p:txBody>
          </p:sp>
        </p:grpSp>
        <p:cxnSp>
          <p:nvCxnSpPr>
            <p:cNvPr id="117" name="Straight Arrow Connector 116"/>
            <p:cNvCxnSpPr>
              <a:stCxn id="36" idx="2"/>
              <a:endCxn id="45" idx="1"/>
            </p:cNvCxnSpPr>
            <p:nvPr/>
          </p:nvCxnSpPr>
          <p:spPr>
            <a:xfrm flipV="1">
              <a:off x="6205537" y="3512344"/>
              <a:ext cx="190781" cy="7938"/>
            </a:xfrm>
            <a:prstGeom prst="straightConnector1">
              <a:avLst/>
            </a:prstGeom>
            <a:ln w="1905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Text Box 108"/>
          <p:cNvSpPr txBox="1">
            <a:spLocks noChangeArrowheads="1"/>
          </p:cNvSpPr>
          <p:nvPr/>
        </p:nvSpPr>
        <p:spPr bwMode="auto">
          <a:xfrm>
            <a:off x="6553200" y="5410206"/>
            <a:ext cx="2368550" cy="708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 smtClean="0">
                <a:solidFill>
                  <a:prstClr val="black"/>
                </a:solidFill>
              </a:rPr>
              <a:t>HP-SPL </a:t>
            </a:r>
            <a:r>
              <a:rPr lang="en-GB" sz="2000" b="1" dirty="0">
                <a:solidFill>
                  <a:prstClr val="black"/>
                </a:solidFill>
              </a:rPr>
              <a:t>beam characteristics</a:t>
            </a:r>
          </a:p>
        </p:txBody>
      </p:sp>
      <p:sp>
        <p:nvSpPr>
          <p:cNvPr id="49" name="Line Callout 1 (Accent Bar) 48"/>
          <p:cNvSpPr/>
          <p:nvPr/>
        </p:nvSpPr>
        <p:spPr>
          <a:xfrm rot="16200000">
            <a:off x="7715250" y="2266953"/>
            <a:ext cx="419100" cy="914400"/>
          </a:xfrm>
          <a:prstGeom prst="accentCallout1">
            <a:avLst>
              <a:gd name="adj1" fmla="val 18750"/>
              <a:gd name="adj2" fmla="val -8333"/>
              <a:gd name="adj3" fmla="val 16755"/>
              <a:gd name="adj4" fmla="val -133788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>
              <a:defRPr/>
            </a:pPr>
            <a:r>
              <a:rPr lang="en-US" sz="1400" b="1" dirty="0" smtClean="0">
                <a:solidFill>
                  <a:prstClr val="black"/>
                </a:solidFill>
              </a:rPr>
              <a:t>~500 </a:t>
            </a:r>
            <a:r>
              <a:rPr lang="en-US" sz="1400" b="1" dirty="0">
                <a:solidFill>
                  <a:prstClr val="black"/>
                </a:solidFill>
              </a:rPr>
              <a:t>m</a:t>
            </a:r>
          </a:p>
          <a:p>
            <a:pPr>
              <a:defRPr/>
            </a:pPr>
            <a:r>
              <a:rPr lang="en-US" sz="1400" b="1" dirty="0">
                <a:solidFill>
                  <a:srgbClr val="FF0000"/>
                </a:solidFill>
              </a:rPr>
              <a:t>5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GeV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itle 1"/>
          <p:cNvSpPr>
            <a:spLocks noGrp="1"/>
          </p:cNvSpPr>
          <p:nvPr>
            <p:ph type="title"/>
          </p:nvPr>
        </p:nvSpPr>
        <p:spPr>
          <a:xfrm>
            <a:off x="766762" y="139700"/>
            <a:ext cx="8072437" cy="546100"/>
          </a:xfrm>
        </p:spPr>
        <p:txBody>
          <a:bodyPr/>
          <a:lstStyle/>
          <a:p>
            <a:r>
              <a:rPr lang="en-US" dirty="0" smtClean="0"/>
              <a:t>The SPL study: new orientation</a:t>
            </a:r>
          </a:p>
        </p:txBody>
      </p:sp>
      <p:sp>
        <p:nvSpPr>
          <p:cNvPr id="18437" name="Content Placeholder 2"/>
          <p:cNvSpPr>
            <a:spLocks noGrp="1"/>
          </p:cNvSpPr>
          <p:nvPr>
            <p:ph idx="1"/>
          </p:nvPr>
        </p:nvSpPr>
        <p:spPr>
          <a:xfrm>
            <a:off x="457200" y="954088"/>
            <a:ext cx="8523288" cy="53689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z="2000" b="1" dirty="0" smtClean="0"/>
              <a:t>New objective of the SPL study:</a:t>
            </a:r>
          </a:p>
          <a:p>
            <a:pPr>
              <a:buFont typeface="Arial" pitchFamily="34" charset="0"/>
              <a:buNone/>
            </a:pPr>
            <a:endParaRPr lang="en-US" sz="1200" dirty="0" smtClean="0"/>
          </a:p>
          <a:p>
            <a:pPr>
              <a:buFont typeface="Arial" pitchFamily="34" charset="0"/>
              <a:buNone/>
            </a:pPr>
            <a:r>
              <a:rPr lang="en-US" sz="2000" dirty="0" smtClean="0"/>
              <a:t>Up to 2013:</a:t>
            </a:r>
          </a:p>
          <a:p>
            <a:r>
              <a:rPr lang="en-US" sz="2000" dirty="0" smtClean="0"/>
              <a:t>Focus on R&amp;D for key technologies for the high intensity proton source (HP SPL)</a:t>
            </a:r>
          </a:p>
          <a:p>
            <a:pPr>
              <a:buFont typeface="Arial" pitchFamily="34" charset="0"/>
              <a:buNone/>
            </a:pPr>
            <a:r>
              <a:rPr lang="en-US" sz="2000" dirty="0" smtClean="0"/>
              <a:t>In particular:</a:t>
            </a:r>
          </a:p>
          <a:p>
            <a:r>
              <a:rPr lang="en-US" sz="2000" dirty="0" smtClean="0"/>
              <a:t>Development, manufacture and test of high-gradient β=1,  5 cellules ,704 MHz cavities</a:t>
            </a:r>
          </a:p>
          <a:p>
            <a:r>
              <a:rPr lang="en-US" sz="2000" dirty="0" smtClean="0"/>
              <a:t>Development, manufacture and test  of RF couplers</a:t>
            </a:r>
          </a:p>
          <a:p>
            <a:r>
              <a:rPr lang="en-US" sz="2000" dirty="0" smtClean="0"/>
              <a:t>Testing of a string of 4 β=1 cavities in machine-type configuration: </a:t>
            </a:r>
          </a:p>
          <a:p>
            <a:pPr lvl="1"/>
            <a:r>
              <a:rPr lang="en-US" sz="1600" dirty="0" smtClean="0"/>
              <a:t>Housed in helium vessels</a:t>
            </a:r>
          </a:p>
          <a:p>
            <a:pPr lvl="1"/>
            <a:r>
              <a:rPr lang="en-US" sz="1600" dirty="0" smtClean="0"/>
              <a:t>Equipped with tuners</a:t>
            </a:r>
          </a:p>
          <a:p>
            <a:pPr lvl="1"/>
            <a:r>
              <a:rPr lang="en-US" sz="1600" dirty="0" smtClean="0"/>
              <a:t>Powered by machine-type RF coupler</a:t>
            </a:r>
          </a:p>
          <a:p>
            <a:pPr>
              <a:buFont typeface="Arial" pitchFamily="34" charset="0"/>
              <a:buNone/>
            </a:pPr>
            <a:endParaRPr lang="en-US" sz="1800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 sz="2000" dirty="0" smtClean="0">
                <a:sym typeface="Wingdings" pitchFamily="2" charset="2"/>
              </a:rPr>
              <a:t>Need for a </a:t>
            </a:r>
            <a:r>
              <a:rPr lang="en-US" sz="2000" b="1" dirty="0" smtClean="0">
                <a:sym typeface="Wingdings" pitchFamily="2" charset="2"/>
              </a:rPr>
              <a:t>short </a:t>
            </a:r>
            <a:r>
              <a:rPr lang="en-US" sz="2000" b="1" dirty="0" err="1" smtClean="0">
                <a:sym typeface="Wingdings" pitchFamily="2" charset="2"/>
              </a:rPr>
              <a:t>cryomodule</a:t>
            </a:r>
            <a:r>
              <a:rPr lang="en-US" sz="2000" b="1" dirty="0" smtClean="0"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for testing purposes</a:t>
            </a:r>
          </a:p>
          <a:p>
            <a:pPr>
              <a:buFont typeface="Arial" pitchFamily="34" charset="0"/>
              <a:buNone/>
            </a:pPr>
            <a:endParaRPr lang="en-US" sz="2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Short cryo-module: Goal &amp; Motivation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2" y="914400"/>
            <a:ext cx="8458200" cy="5410200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en-US" b="1" dirty="0" smtClean="0"/>
              <a:t>Goal:</a:t>
            </a:r>
          </a:p>
          <a:p>
            <a:pPr lvl="0"/>
            <a:r>
              <a:rPr lang="en-US" dirty="0" smtClean="0"/>
              <a:t>Design and construct a ½-lenght </a:t>
            </a:r>
            <a:r>
              <a:rPr lang="en-US" dirty="0" err="1" smtClean="0"/>
              <a:t>cryo</a:t>
            </a:r>
            <a:r>
              <a:rPr lang="en-US" dirty="0" smtClean="0"/>
              <a:t>-module for 4 </a:t>
            </a:r>
            <a:r>
              <a:rPr lang="fr-FR" dirty="0" smtClean="0"/>
              <a:t>β=1 </a:t>
            </a:r>
            <a:r>
              <a:rPr lang="fr-FR" dirty="0" err="1" smtClean="0"/>
              <a:t>cavities</a:t>
            </a:r>
            <a:r>
              <a:rPr lang="fr-FR" dirty="0" smtClean="0"/>
              <a:t> </a:t>
            </a: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b="1" dirty="0" smtClean="0"/>
              <a:t>Motivation:</a:t>
            </a:r>
            <a:endParaRPr lang="en-US" dirty="0" smtClean="0"/>
          </a:p>
          <a:p>
            <a:r>
              <a:rPr lang="en-US" dirty="0" smtClean="0">
                <a:solidFill>
                  <a:srgbClr val="1505EB"/>
                </a:solidFill>
              </a:rPr>
              <a:t>Test-bench for RF testing on a multi-cavity assembly </a:t>
            </a:r>
            <a:r>
              <a:rPr lang="en-US" dirty="0" smtClean="0"/>
              <a:t>driven by a single or multiple RF source(s)</a:t>
            </a:r>
          </a:p>
          <a:p>
            <a:pPr lvl="0"/>
            <a:r>
              <a:rPr lang="en-US" dirty="0" smtClean="0">
                <a:solidFill>
                  <a:srgbClr val="1505EB"/>
                </a:solidFill>
              </a:rPr>
              <a:t>Enable</a:t>
            </a:r>
            <a:r>
              <a:rPr lang="en-US" dirty="0" smtClean="0"/>
              <a:t> RF testing of cavities in horizontal position, housed in their helium tanks, tuned, and powered by machine-type RF couplers </a:t>
            </a:r>
          </a:p>
          <a:p>
            <a:pPr lvl="0"/>
            <a:r>
              <a:rPr lang="en-US" dirty="0" smtClean="0">
                <a:solidFill>
                  <a:srgbClr val="1505EB"/>
                </a:solidFill>
              </a:rPr>
              <a:t>Validate </a:t>
            </a:r>
            <a:r>
              <a:rPr lang="en-US" dirty="0" smtClean="0"/>
              <a:t>by testing critical components like RF couplers, tuners,  HOM couplers in their real operating environment</a:t>
            </a:r>
          </a:p>
          <a:p>
            <a:pPr lvl="0">
              <a:buNone/>
            </a:pPr>
            <a:endParaRPr lang="en-US" b="1" dirty="0" smtClean="0"/>
          </a:p>
          <a:p>
            <a:pPr lvl="0">
              <a:buNone/>
            </a:pPr>
            <a:r>
              <a:rPr lang="en-US" b="1" dirty="0" err="1" smtClean="0"/>
              <a:t>Cryomodule</a:t>
            </a:r>
            <a:r>
              <a:rPr lang="en-US" b="1" dirty="0" smtClean="0"/>
              <a:t>-related goals:</a:t>
            </a:r>
          </a:p>
          <a:p>
            <a:pPr lvl="0"/>
            <a:r>
              <a:rPr lang="en-US" dirty="0" smtClean="0"/>
              <a:t>Learning of the critical assembly phases: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preparation of a long string of cavities in clean room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alignment/assembly  in the cryostat; </a:t>
            </a:r>
          </a:p>
          <a:p>
            <a:pPr lvl="0"/>
            <a:r>
              <a:rPr lang="en-US" dirty="0" smtClean="0"/>
              <a:t>Proof-of-concept of the innovative supporting of cavities via the RF couplers</a:t>
            </a:r>
          </a:p>
          <a:p>
            <a:pPr lvl="0"/>
            <a:r>
              <a:rPr lang="en-US" dirty="0" smtClean="0"/>
              <a:t>Explore cryogenic operation issues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76200"/>
            <a:ext cx="8229600" cy="685800"/>
          </a:xfrm>
        </p:spPr>
        <p:txBody>
          <a:bodyPr>
            <a:noAutofit/>
          </a:bodyPr>
          <a:lstStyle/>
          <a:p>
            <a:r>
              <a:rPr lang="it-IT" sz="2800" dirty="0" smtClean="0">
                <a:latin typeface="Arial" pitchFamily="34" charset="0"/>
                <a:cs typeface="Arial" pitchFamily="34" charset="0"/>
              </a:rPr>
              <a:t>Planned supplies for </a:t>
            </a:r>
            <a:r>
              <a:rPr lang="el-GR" sz="2800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=1</a:t>
            </a:r>
            <a:r>
              <a:rPr lang="it-IT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it-IT" sz="2800" dirty="0" smtClean="0">
                <a:latin typeface="Arial" pitchFamily="34" charset="0"/>
                <a:cs typeface="Arial" pitchFamily="34" charset="0"/>
              </a:rPr>
            </a:br>
            <a:r>
              <a:rPr lang="it-IT" sz="2800" dirty="0" smtClean="0">
                <a:latin typeface="Arial" pitchFamily="34" charset="0"/>
                <a:cs typeface="Arial" pitchFamily="34" charset="0"/>
              </a:rPr>
              <a:t>short cryo-module</a:t>
            </a:r>
            <a:endParaRPr lang="it-IT" sz="28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990601"/>
          <a:ext cx="8686800" cy="52692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335276"/>
                <a:gridCol w="5598924"/>
              </a:tblGrid>
              <a:tr h="380999">
                <a:tc>
                  <a:txBody>
                    <a:bodyPr/>
                    <a:lstStyle/>
                    <a:p>
                      <a:pPr marL="0">
                        <a:spcBef>
                          <a:spcPts val="600"/>
                        </a:spcBef>
                        <a:spcAft>
                          <a:spcPts val="120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1200" b="1" dirty="0">
                          <a:latin typeface="+mj-lt"/>
                          <a:ea typeface="Times New Roman"/>
                          <a:cs typeface="Times New Roman"/>
                        </a:rPr>
                        <a:t>Institute</a:t>
                      </a:r>
                      <a:endParaRPr lang="en-US" sz="12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1200" b="1" dirty="0">
                          <a:latin typeface="+mj-lt"/>
                          <a:ea typeface="Times New Roman"/>
                          <a:cs typeface="Times New Roman"/>
                        </a:rPr>
                        <a:t>Responsible person</a:t>
                      </a:r>
                      <a:endParaRPr lang="en-US" sz="12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1200" b="1" dirty="0">
                          <a:latin typeface="+mj-lt"/>
                          <a:ea typeface="Times New Roman"/>
                          <a:cs typeface="Times New Roman"/>
                        </a:rPr>
                        <a:t>Description of contribution</a:t>
                      </a:r>
                      <a:endParaRPr lang="en-US" sz="12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31483">
                <a:tc>
                  <a:txBody>
                    <a:bodyPr/>
                    <a:lstStyle/>
                    <a:p>
                      <a:pPr marL="0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1400" b="0" dirty="0">
                          <a:latin typeface="+mn-lt"/>
                          <a:ea typeface="Times New Roman"/>
                          <a:cs typeface="Times New Roman"/>
                        </a:rPr>
                        <a:t>CEA – </a:t>
                      </a:r>
                      <a:r>
                        <a:rPr lang="en-GB" sz="1400" b="0" dirty="0" err="1">
                          <a:latin typeface="+mn-lt"/>
                          <a:ea typeface="Times New Roman"/>
                          <a:cs typeface="Times New Roman"/>
                        </a:rPr>
                        <a:t>Saclay</a:t>
                      </a:r>
                      <a:r>
                        <a:rPr lang="en-GB" sz="1400" b="0" dirty="0">
                          <a:latin typeface="+mn-lt"/>
                          <a:ea typeface="Times New Roman"/>
                          <a:cs typeface="Times New Roman"/>
                        </a:rPr>
                        <a:t> (F)</a:t>
                      </a:r>
                      <a:endParaRPr lang="en-US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1400" b="0" dirty="0">
                          <a:latin typeface="+mn-lt"/>
                          <a:ea typeface="Times New Roman"/>
                          <a:cs typeface="Times New Roman"/>
                        </a:rPr>
                        <a:t>S. </a:t>
                      </a:r>
                      <a:r>
                        <a:rPr lang="en-GB" sz="1400" b="0" dirty="0" err="1" smtClean="0">
                          <a:latin typeface="+mn-lt"/>
                          <a:ea typeface="Times New Roman"/>
                          <a:cs typeface="Times New Roman"/>
                        </a:rPr>
                        <a:t>Chel</a:t>
                      </a:r>
                      <a:r>
                        <a:rPr lang="en-GB" sz="1400" b="0" dirty="0" smtClean="0">
                          <a:latin typeface="+mn-lt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GB" sz="1400" b="0" dirty="0" err="1" smtClean="0">
                          <a:latin typeface="+mn-lt"/>
                          <a:ea typeface="Times New Roman"/>
                          <a:cs typeface="Times New Roman"/>
                        </a:rPr>
                        <a:t>G.Devanz</a:t>
                      </a:r>
                      <a:r>
                        <a:rPr lang="en-GB" sz="1400" b="0" dirty="0" smtClean="0"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  <a:endParaRPr lang="en-US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GB" sz="1600" b="0" dirty="0">
                          <a:latin typeface="+mn-lt"/>
                          <a:ea typeface="Times New Roman"/>
                          <a:cs typeface="Times New Roman"/>
                        </a:rPr>
                        <a:t>Design &amp; construction of </a:t>
                      </a: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l-GR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β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=1 </a:t>
                      </a: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cavities </a:t>
                      </a:r>
                      <a:r>
                        <a:rPr lang="en-GB" sz="1600" b="0" dirty="0">
                          <a:latin typeface="+mn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600" b="0" dirty="0" err="1">
                          <a:latin typeface="+mn-lt"/>
                          <a:ea typeface="Times New Roman"/>
                          <a:cs typeface="Times New Roman"/>
                        </a:rPr>
                        <a:t>EuCARD</a:t>
                      </a:r>
                      <a:r>
                        <a:rPr lang="en-GB" sz="1600" b="0" dirty="0">
                          <a:latin typeface="+mn-lt"/>
                          <a:ea typeface="Times New Roman"/>
                          <a:cs typeface="Times New Roman"/>
                        </a:rPr>
                        <a:t> task 10.2.2)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Design &amp;</a:t>
                      </a:r>
                      <a:r>
                        <a:rPr lang="en-GB" sz="16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construction of  </a:t>
                      </a:r>
                      <a:r>
                        <a:rPr lang="en-GB" sz="1600" b="1" baseline="0" dirty="0" smtClean="0">
                          <a:solidFill>
                            <a:srgbClr val="1505EB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 h</a:t>
                      </a:r>
                      <a:r>
                        <a:rPr lang="en-GB" sz="1600" b="1" dirty="0" smtClean="0">
                          <a:solidFill>
                            <a:srgbClr val="1505EB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elium </a:t>
                      </a:r>
                      <a:r>
                        <a:rPr lang="en-GB" sz="1600" b="1" dirty="0">
                          <a:solidFill>
                            <a:srgbClr val="1505EB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vessels </a:t>
                      </a:r>
                      <a:r>
                        <a:rPr lang="en-GB" sz="1600" b="1" dirty="0">
                          <a:latin typeface="+mn-lt"/>
                          <a:ea typeface="Times New Roman"/>
                          <a:cs typeface="Times New Roman"/>
                        </a:rPr>
                        <a:t>for 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l-GR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β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=1 cavities</a:t>
                      </a:r>
                      <a:r>
                        <a:rPr lang="en-GB" sz="16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(French in-kind contribution)</a:t>
                      </a: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Supply of</a:t>
                      </a:r>
                      <a:r>
                        <a:rPr lang="en-GB" sz="16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 tuners </a:t>
                      </a:r>
                      <a:r>
                        <a:rPr lang="en-GB" sz="16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French in-kind contribution)</a:t>
                      </a: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5320">
                <a:tc>
                  <a:txBody>
                    <a:bodyPr/>
                    <a:lstStyle/>
                    <a:p>
                      <a:pPr mar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1400" b="0" dirty="0" smtClean="0">
                          <a:latin typeface="+mn-lt"/>
                          <a:ea typeface="Times New Roman"/>
                          <a:cs typeface="Times New Roman"/>
                        </a:rPr>
                        <a:t>CNRS - IPN – </a:t>
                      </a:r>
                      <a:r>
                        <a:rPr lang="en-GB" sz="1400" b="0" dirty="0" err="1" smtClean="0">
                          <a:latin typeface="+mn-lt"/>
                          <a:ea typeface="Times New Roman"/>
                          <a:cs typeface="Times New Roman"/>
                        </a:rPr>
                        <a:t>Orsay</a:t>
                      </a:r>
                      <a:r>
                        <a:rPr lang="en-GB" sz="1400" b="0" dirty="0" smtClean="0">
                          <a:latin typeface="+mn-lt"/>
                          <a:ea typeface="Times New Roman"/>
                          <a:cs typeface="Times New Roman"/>
                        </a:rPr>
                        <a:t> (F)</a:t>
                      </a:r>
                      <a:endParaRPr lang="en-US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1400" b="0" dirty="0">
                          <a:latin typeface="+mn-lt"/>
                          <a:ea typeface="Times New Roman"/>
                          <a:cs typeface="Times New Roman"/>
                        </a:rPr>
                        <a:t>P. </a:t>
                      </a:r>
                      <a:r>
                        <a:rPr lang="en-GB" sz="1400" b="0" dirty="0" err="1" smtClean="0">
                          <a:latin typeface="+mn-lt"/>
                          <a:ea typeface="Times New Roman"/>
                          <a:cs typeface="Times New Roman"/>
                        </a:rPr>
                        <a:t>Duthil</a:t>
                      </a:r>
                      <a:r>
                        <a:rPr lang="en-GB" sz="1400" b="0" dirty="0" smtClean="0">
                          <a:latin typeface="+mn-lt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GB" sz="1400" b="0" dirty="0" err="1" smtClean="0">
                          <a:latin typeface="+mn-lt"/>
                          <a:ea typeface="Times New Roman"/>
                          <a:cs typeface="Times New Roman"/>
                        </a:rPr>
                        <a:t>P.Duchesne</a:t>
                      </a:r>
                      <a:r>
                        <a:rPr lang="en-GB" sz="1400" b="0" dirty="0" smtClean="0"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  <a:endParaRPr lang="en-US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  <a:defRPr/>
                      </a:pP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Design and construction of 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prototype </a:t>
                      </a:r>
                      <a:r>
                        <a:rPr lang="en-GB" sz="16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cryomodule</a:t>
                      </a: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 cryostat </a:t>
                      </a: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(French in-kind contribution)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  <a:defRPr/>
                      </a:pP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Design</a:t>
                      </a:r>
                      <a:r>
                        <a:rPr lang="en-GB" sz="16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&amp; construction of  </a:t>
                      </a:r>
                      <a:r>
                        <a:rPr lang="en-GB" sz="1600" b="1" baseline="0" dirty="0" smtClean="0">
                          <a:solidFill>
                            <a:srgbClr val="1505EB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cryostat assembly </a:t>
                      </a:r>
                      <a:r>
                        <a:rPr lang="en-GB" sz="1600" b="1" dirty="0" smtClean="0">
                          <a:solidFill>
                            <a:srgbClr val="1505EB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tools </a:t>
                      </a: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(French in-kind contribution)</a:t>
                      </a:r>
                      <a:endParaRPr lang="en-US" sz="16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5506">
                <a:tc>
                  <a:txBody>
                    <a:bodyPr/>
                    <a:lstStyle/>
                    <a:p>
                      <a:pPr mar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US" sz="1400" dirty="0" smtClean="0">
                          <a:latin typeface="+mn-lt"/>
                        </a:rPr>
                        <a:t>Stony Brook/BNL/AES team </a:t>
                      </a:r>
                      <a:endParaRPr lang="en-US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US" sz="1400" b="0" dirty="0" err="1" smtClean="0">
                          <a:latin typeface="+mn-lt"/>
                          <a:ea typeface="Times New Roman"/>
                          <a:cs typeface="Times New Roman"/>
                        </a:rPr>
                        <a:t>I.Ben-zvi</a:t>
                      </a:r>
                      <a:endParaRPr lang="en-US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US" sz="1600" i="1" dirty="0" smtClean="0">
                          <a:latin typeface="+mn-lt"/>
                        </a:rPr>
                        <a:t>(Under DOE grant)</a:t>
                      </a: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US" sz="1600" dirty="0" smtClean="0">
                          <a:latin typeface="+mn-lt"/>
                        </a:rPr>
                        <a:t>Designing, building and testing o</a:t>
                      </a:r>
                      <a:r>
                        <a:rPr lang="en-US" sz="1600" baseline="0" dirty="0" smtClean="0">
                          <a:latin typeface="+mn-lt"/>
                        </a:rPr>
                        <a:t>f </a:t>
                      </a:r>
                      <a:r>
                        <a:rPr lang="en-US" sz="1600" b="1" baseline="0" dirty="0" smtClean="0">
                          <a:latin typeface="+mn-lt"/>
                        </a:rPr>
                        <a:t>1</a:t>
                      </a:r>
                      <a:r>
                        <a:rPr lang="en-US" sz="1600" b="1" dirty="0" smtClean="0">
                          <a:latin typeface="+mn-lt"/>
                        </a:rPr>
                        <a:t> </a:t>
                      </a:r>
                      <a:r>
                        <a:rPr lang="el-GR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β</a:t>
                      </a:r>
                      <a:r>
                        <a:rPr lang="en-US" sz="1600" b="1" dirty="0" smtClean="0">
                          <a:latin typeface="+mn-lt"/>
                        </a:rPr>
                        <a:t>=1 SPL cavity</a:t>
                      </a:r>
                      <a:r>
                        <a:rPr lang="en-US" sz="1600" dirty="0" smtClean="0">
                          <a:latin typeface="+mn-lt"/>
                        </a:rPr>
                        <a:t>.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4959">
                <a:tc>
                  <a:txBody>
                    <a:bodyPr/>
                    <a:lstStyle/>
                    <a:p>
                      <a:pPr mar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US" sz="1400" b="0" dirty="0" smtClean="0">
                          <a:latin typeface="+mn-lt"/>
                          <a:ea typeface="Times New Roman"/>
                          <a:cs typeface="Times New Roman"/>
                        </a:rPr>
                        <a:t>CERN</a:t>
                      </a:r>
                      <a:endParaRPr lang="en-US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US" sz="1400" b="0" dirty="0" err="1" smtClean="0">
                          <a:latin typeface="+mn-lt"/>
                          <a:ea typeface="Times New Roman"/>
                          <a:cs typeface="Times New Roman"/>
                        </a:rPr>
                        <a:t>O.Capatina</a:t>
                      </a:r>
                      <a:endParaRPr lang="en-US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US" sz="16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8 </a:t>
                      </a:r>
                      <a:r>
                        <a:rPr lang="el-GR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β</a:t>
                      </a: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=1 cavities</a:t>
                      </a: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US" sz="1600" b="1" dirty="0" smtClean="0">
                          <a:solidFill>
                            <a:srgbClr val="1505EB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 He tanks</a:t>
                      </a:r>
                      <a:r>
                        <a:rPr lang="en-US" sz="1600" b="1" baseline="0" dirty="0" smtClean="0">
                          <a:solidFill>
                            <a:srgbClr val="1505EB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in titanium</a:t>
                      </a:r>
                    </a:p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US" sz="16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1 He tank in </a:t>
                      </a:r>
                      <a:r>
                        <a:rPr lang="en-US" sz="1600" b="1" baseline="0" dirty="0" err="1" smtClean="0">
                          <a:latin typeface="+mn-lt"/>
                          <a:ea typeface="Times New Roman"/>
                          <a:cs typeface="Times New Roman"/>
                        </a:rPr>
                        <a:t>st.steel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0966">
                <a:tc>
                  <a:txBody>
                    <a:bodyPr/>
                    <a:lstStyle/>
                    <a:p>
                      <a:pPr mar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US" sz="1400" b="0" dirty="0" smtClean="0">
                          <a:latin typeface="+mn-lt"/>
                          <a:ea typeface="Times New Roman"/>
                          <a:cs typeface="Times New Roman"/>
                        </a:rPr>
                        <a:t>CERN</a:t>
                      </a:r>
                      <a:endParaRPr lang="en-US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US" sz="1400" b="0" dirty="0" err="1" smtClean="0">
                          <a:latin typeface="+mn-lt"/>
                          <a:ea typeface="Times New Roman"/>
                          <a:cs typeface="Times New Roman"/>
                        </a:rPr>
                        <a:t>E.Montesinos</a:t>
                      </a:r>
                      <a:endParaRPr lang="en-US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5600" algn="l"/>
                          <a:tab pos="720090" algn="l"/>
                          <a:tab pos="158750" algn="l"/>
                          <a:tab pos="720090" algn="l"/>
                        </a:tabLst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en-US" sz="16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+1 </a:t>
                      </a: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RF couplers  </a:t>
                      </a:r>
                      <a:r>
                        <a:rPr lang="en-US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(testing in CEA, </a:t>
                      </a:r>
                      <a:r>
                        <a:rPr lang="en-GB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French in-kind contribution</a:t>
                      </a:r>
                      <a:r>
                        <a:rPr lang="en-US" sz="1600" b="0" dirty="0" smtClean="0"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  <a:endParaRPr lang="en-US" sz="16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324600"/>
            <a:ext cx="236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 </a:t>
            </a:r>
            <a:r>
              <a:rPr lang="it-IT" b="1" dirty="0" smtClean="0">
                <a:solidFill>
                  <a:srgbClr val="1505EB"/>
                </a:solidFill>
              </a:rPr>
              <a:t>blue</a:t>
            </a:r>
            <a:r>
              <a:rPr lang="it-IT" dirty="0" smtClean="0"/>
              <a:t>, recent changes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626" y="0"/>
            <a:ext cx="8680174" cy="838544"/>
          </a:xfrm>
        </p:spPr>
        <p:txBody>
          <a:bodyPr/>
          <a:lstStyle/>
          <a:p>
            <a:r>
              <a:rPr lang="it-IT" sz="3200" dirty="0" smtClean="0"/>
              <a:t>Relevant events since last collaboration meeting</a:t>
            </a:r>
            <a:endParaRPr lang="it-I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0386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Workshop on cryogenic and vacuum </a:t>
            </a:r>
            <a:r>
              <a:rPr lang="en-US" sz="2400" dirty="0" err="1" smtClean="0"/>
              <a:t>sectorization</a:t>
            </a:r>
            <a:r>
              <a:rPr lang="en-US" sz="2400" dirty="0" smtClean="0"/>
              <a:t> of the SPL</a:t>
            </a:r>
          </a:p>
          <a:p>
            <a:pPr lvl="1"/>
            <a:r>
              <a:rPr lang="en-US" sz="1800" dirty="0" smtClean="0"/>
              <a:t>CERN, 9-10 Nov.2009, </a:t>
            </a:r>
            <a:r>
              <a:rPr lang="en-US" sz="1800" dirty="0" smtClean="0">
                <a:hlinkClick r:id="rId2"/>
              </a:rPr>
              <a:t>http://indico.cern.ch/conferenceDisplay.py?confId=68499</a:t>
            </a:r>
            <a:endParaRPr lang="en-US" sz="1800" dirty="0" smtClean="0"/>
          </a:p>
          <a:p>
            <a:pPr lvl="1"/>
            <a:r>
              <a:rPr lang="en-US" sz="1800" dirty="0" smtClean="0"/>
              <a:t>22 participants from CEA, IPN </a:t>
            </a:r>
            <a:r>
              <a:rPr lang="en-US" sz="1800" dirty="0" err="1" smtClean="0"/>
              <a:t>Orsay</a:t>
            </a:r>
            <a:r>
              <a:rPr lang="en-US" sz="1800" dirty="0" smtClean="0"/>
              <a:t>, FNAL, ORNL, JLAB, SLAC, DESY, ESS, and CERN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Review of SPL RF power couplers</a:t>
            </a:r>
          </a:p>
          <a:p>
            <a:pPr lvl="1"/>
            <a:r>
              <a:rPr lang="en-US" sz="1800" dirty="0" smtClean="0"/>
              <a:t>CERN, 16-17 March 2010, </a:t>
            </a:r>
            <a:r>
              <a:rPr lang="en-US" sz="1800" dirty="0" smtClean="0">
                <a:hlinkClick r:id="rId3"/>
              </a:rPr>
              <a:t>http://indico.cern.ch/conferenceTimeTable.py?confId=86123#20100316</a:t>
            </a:r>
            <a:endParaRPr lang="en-US" sz="1800" dirty="0" smtClean="0"/>
          </a:p>
          <a:p>
            <a:pPr lvl="1"/>
            <a:r>
              <a:rPr lang="en-US" sz="1800" dirty="0" smtClean="0"/>
              <a:t>24 participants from CEA, IPN </a:t>
            </a:r>
            <a:r>
              <a:rPr lang="en-US" sz="1800" dirty="0" err="1" smtClean="0"/>
              <a:t>Orsay</a:t>
            </a:r>
            <a:r>
              <a:rPr lang="en-US" sz="1800" dirty="0" smtClean="0"/>
              <a:t>, BNL, FNAL, ANL, JLAB, DESY, Lancaster Univ., Uppsala Univ.,  and CERN</a:t>
            </a:r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/>
              <a:t>Intermediate meetings of the WG3:</a:t>
            </a:r>
          </a:p>
          <a:p>
            <a:pPr lvl="1"/>
            <a:r>
              <a:rPr lang="en-US" sz="1800" dirty="0" smtClean="0"/>
              <a:t>minutes on CERN EDMS</a:t>
            </a:r>
          </a:p>
          <a:p>
            <a:pPr lvl="1"/>
            <a:r>
              <a:rPr lang="en-US" sz="1800" dirty="0" err="1" smtClean="0"/>
              <a:t>Cryomodule</a:t>
            </a:r>
            <a:r>
              <a:rPr lang="en-US" sz="1800" dirty="0" smtClean="0"/>
              <a:t> documentation on </a:t>
            </a:r>
            <a:r>
              <a:rPr lang="en-US" sz="1800" dirty="0" smtClean="0">
                <a:hlinkClick r:id="rId4"/>
              </a:rPr>
              <a:t>https://twiki.cern.ch/twiki/bin/view/SPL/CryoModules</a:t>
            </a:r>
            <a:endParaRPr lang="en-US" sz="1800" dirty="0" smtClean="0"/>
          </a:p>
          <a:p>
            <a:pPr lvl="1">
              <a:buNone/>
            </a:pPr>
            <a:r>
              <a:rPr lang="en-US" sz="1800" dirty="0" smtClean="0"/>
              <a:t> </a:t>
            </a:r>
            <a:endParaRPr lang="it-IT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5092</TotalTime>
  <Words>2920</Words>
  <Application>Microsoft Office PowerPoint</Application>
  <PresentationFormat>On-screen Show (4:3)</PresentationFormat>
  <Paragraphs>752</Paragraphs>
  <Slides>47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1_Office Theme</vt:lpstr>
      <vt:lpstr>Office Theme</vt:lpstr>
      <vt:lpstr>Acrobat Document</vt:lpstr>
      <vt:lpstr>Status of the SPL  cryo-module development (report from WG3)</vt:lpstr>
      <vt:lpstr>Outline</vt:lpstr>
      <vt:lpstr>Working group (WG3)</vt:lpstr>
      <vt:lpstr>Layout injector complex</vt:lpstr>
      <vt:lpstr>The SPL study at CERN</vt:lpstr>
      <vt:lpstr>The SPL study: new orientation</vt:lpstr>
      <vt:lpstr>Short cryo-module: Goal &amp; Motivation</vt:lpstr>
      <vt:lpstr>Planned supplies for β=1 short cryo-module</vt:lpstr>
      <vt:lpstr>Relevant events since last collaboration meeting</vt:lpstr>
      <vt:lpstr>SPL parameters (https://twiki.cern.ch/twiki/bin/view/SPL/SPLparameterList, by F.Gerigk)</vt:lpstr>
      <vt:lpstr>Cryogenic-specific parameters (https://twiki.cern.ch/twiki/bin/view/SPL/SPLparameterList, by F.Gerigk)</vt:lpstr>
      <vt:lpstr>Cryogenics and vacuum sectorisation </vt:lpstr>
      <vt:lpstr>Slide 13</vt:lpstr>
      <vt:lpstr>Main issues</vt:lpstr>
      <vt:lpstr>“continuous” cryostat</vt:lpstr>
      <vt:lpstr>“segmented” cryostat</vt:lpstr>
      <vt:lpstr>Conclusions on sectorisation</vt:lpstr>
      <vt:lpstr>Slide 18</vt:lpstr>
      <vt:lpstr>β=0.65 cryo-module</vt:lpstr>
      <vt:lpstr>β=1 cryo-module</vt:lpstr>
      <vt:lpstr>Coupler position: top or bottom...?</vt:lpstr>
      <vt:lpstr>HOM coupler</vt:lpstr>
      <vt:lpstr>Cavity Supporting System</vt:lpstr>
      <vt:lpstr>Comparing supporting solutions</vt:lpstr>
      <vt:lpstr>Need inter-cavity support structure?</vt:lpstr>
      <vt:lpstr>Slide 26</vt:lpstr>
      <vt:lpstr>Slide 27</vt:lpstr>
      <vt:lpstr>Assembly possibilities...</vt:lpstr>
      <vt:lpstr>Actively cooled RF coupler tube </vt:lpstr>
      <vt:lpstr>From 8 to 4 cavities…How??</vt:lpstr>
      <vt:lpstr>Coping with the “ghost” cavities…</vt:lpstr>
      <vt:lpstr>Heat Loads</vt:lpstr>
      <vt:lpstr>Cryogenic scheme (preliminary)</vt:lpstr>
      <vt:lpstr>Pipe sizes and operating conditions (preliminary)</vt:lpstr>
      <vt:lpstr>Short cryomodule: layout sketch </vt:lpstr>
      <vt:lpstr>Helium tank interfaces: issues for discussion</vt:lpstr>
      <vt:lpstr>Lines X and Y </vt:lpstr>
      <vt:lpstr>Master Schedule</vt:lpstr>
      <vt:lpstr>Summary</vt:lpstr>
      <vt:lpstr>Thank you  for your attention!</vt:lpstr>
      <vt:lpstr>Spare slides</vt:lpstr>
      <vt:lpstr>Possible cryogenic feeding: “continuous” cryostat</vt:lpstr>
      <vt:lpstr>Possible cryogenic feeding: Cryogenic Distribution Line</vt:lpstr>
      <vt:lpstr>Slide 44</vt:lpstr>
      <vt:lpstr>Slide 45</vt:lpstr>
      <vt:lpstr>“standard” supporting</vt:lpstr>
      <vt:lpstr>Slide 47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vparma</dc:creator>
  <cp:lastModifiedBy>vparma</cp:lastModifiedBy>
  <cp:revision>608</cp:revision>
  <dcterms:created xsi:type="dcterms:W3CDTF">2010-01-11T09:12:42Z</dcterms:created>
  <dcterms:modified xsi:type="dcterms:W3CDTF">2010-07-01T10:18:50Z</dcterms:modified>
</cp:coreProperties>
</file>