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0" r:id="rId4"/>
    <p:sldId id="273" r:id="rId5"/>
    <p:sldId id="278" r:id="rId6"/>
    <p:sldId id="261" r:id="rId7"/>
    <p:sldId id="262" r:id="rId8"/>
    <p:sldId id="263" r:id="rId9"/>
    <p:sldId id="264" r:id="rId10"/>
    <p:sldId id="274" r:id="rId11"/>
    <p:sldId id="265" r:id="rId12"/>
    <p:sldId id="275" r:id="rId13"/>
    <p:sldId id="270" r:id="rId14"/>
    <p:sldId id="277" r:id="rId15"/>
    <p:sldId id="271" r:id="rId16"/>
    <p:sldId id="276" r:id="rId17"/>
    <p:sldId id="266" r:id="rId18"/>
    <p:sldId id="267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Style à thème 2 - Accentuation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60" autoAdjust="0"/>
    <p:restoredTop sz="94660"/>
  </p:normalViewPr>
  <p:slideViewPr>
    <p:cSldViewPr>
      <p:cViewPr varScale="1">
        <p:scale>
          <a:sx n="93" d="100"/>
          <a:sy n="93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FEABD-DDBA-4510-B47E-53578159EC29}" type="datetimeFigureOut">
              <a:rPr lang="fr-FR" smtClean="0"/>
              <a:pPr/>
              <a:t>01/07/2010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CE4BD-46B6-48C5-A644-4856365C8D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643042" y="0"/>
            <a:ext cx="7500958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16200000">
            <a:off x="-1785958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5" name="Sous-titr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1" name="Espace réservé de la date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  <a:prstGeom prst="rect">
            <a:avLst/>
          </a:prstGeo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7FA2426-A946-4FC6-9A57-DC270A62FAF6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fld id="{05FB0DC2-98B2-468C-95C7-E79742A33742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fld id="{5CFEBAAE-8FC6-475D-865D-BE085FB3B60D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  <a:prstGeom prst="rect">
            <a:avLst/>
          </a:prstGeo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EFEA83-6070-4395-8B1A-CAFB131427A2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fld id="{1B4F54BF-7BFA-4A82-AABB-0ACA343B1497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fld id="{E8D0EDAB-43E9-42BF-B49E-FD74732BA83C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fld id="{644A35A1-6DE9-43FF-9983-70745B7EADDC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9AD057-C867-4D8B-A848-D93858650EEE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fld id="{C31A6765-8CBD-44F0-B94E-7FA75C22E1A9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fld id="{71EB2966-1530-409A-B611-F9C7714EDC5D}" type="datetime1">
              <a:rPr lang="fr-FR" smtClean="0"/>
              <a:pPr/>
              <a:t>01/07/2010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Réunion CM24 - 09 mars 2010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du titre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995936" y="6597352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dirty="0" smtClean="0"/>
              <a:t>c</a:t>
            </a: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4"/>
          </p:nvPr>
        </p:nvSpPr>
        <p:spPr>
          <a:xfrm>
            <a:off x="8555664" y="6629400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BD98D38-5A06-491C-A722-F5CDBD06FD18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244408" y="6456860"/>
            <a:ext cx="822728" cy="35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852" y="928671"/>
            <a:ext cx="7458100" cy="2284305"/>
          </a:xfrm>
        </p:spPr>
        <p:txBody>
          <a:bodyPr/>
          <a:lstStyle/>
          <a:p>
            <a:r>
              <a:rPr lang="en-US" sz="3400" dirty="0" smtClean="0"/>
              <a:t>Status of the beta=0.65 cavity for SPL linac</a:t>
            </a:r>
            <a:endParaRPr lang="en-US" sz="3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563888" y="3695904"/>
            <a:ext cx="5114778" cy="110124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G. Olry, </a:t>
            </a:r>
            <a:r>
              <a:rPr lang="en-US" sz="1800" i="1" dirty="0" smtClean="0"/>
              <a:t>CNRS-IPN Orsay</a:t>
            </a:r>
          </a:p>
          <a:p>
            <a:endParaRPr lang="en-US" sz="18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995936" y="6492875"/>
            <a:ext cx="4805386" cy="365125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SPL collaboration meeting, 01/07/2010, Lund</a:t>
            </a:r>
            <a:endParaRPr 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 l="19141" t="11719" r="11929" b="51828"/>
          <a:stretch>
            <a:fillRect/>
          </a:stretch>
        </p:blipFill>
        <p:spPr bwMode="auto">
          <a:xfrm>
            <a:off x="3707904" y="4941168"/>
            <a:ext cx="3046426" cy="1288734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914" y="1412776"/>
            <a:ext cx="1428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C7C6C6"/>
              </a:clrFrom>
              <a:clrTo>
                <a:srgbClr val="C7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2048" y="188640"/>
            <a:ext cx="755576" cy="10451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504" y="5912872"/>
            <a:ext cx="1438274" cy="68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mechanical calculations</a:t>
            </a:r>
            <a:endParaRPr lang="en-US" sz="3200" dirty="0"/>
          </a:p>
        </p:txBody>
      </p:sp>
      <p:sp>
        <p:nvSpPr>
          <p:cNvPr id="8" name="ZoneTexte 7"/>
          <p:cNvSpPr txBox="1"/>
          <p:nvPr/>
        </p:nvSpPr>
        <p:spPr>
          <a:xfrm>
            <a:off x="251520" y="836712"/>
            <a:ext cx="7668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u="sng" dirty="0" smtClean="0">
                <a:sym typeface="Wingdings" pitchFamily="2" charset="2"/>
              </a:rPr>
              <a:t>Main </a:t>
            </a:r>
            <a:r>
              <a:rPr lang="en-US" sz="2000" u="sng" dirty="0" err="1" smtClean="0">
                <a:sym typeface="Wingdings" pitchFamily="2" charset="2"/>
              </a:rPr>
              <a:t>pb</a:t>
            </a:r>
            <a:r>
              <a:rPr lang="en-US" sz="2000" dirty="0" smtClean="0">
                <a:sym typeface="Wingdings" pitchFamily="2" charset="2"/>
              </a:rPr>
              <a:t>: Von </a:t>
            </a:r>
            <a:r>
              <a:rPr lang="en-US" sz="2000" dirty="0" err="1" smtClean="0">
                <a:sym typeface="Wingdings" pitchFamily="2" charset="2"/>
              </a:rPr>
              <a:t>Mises</a:t>
            </a:r>
            <a:r>
              <a:rPr lang="en-US" sz="2000" dirty="0" smtClean="0">
                <a:sym typeface="Wingdings" pitchFamily="2" charset="2"/>
              </a:rPr>
              <a:t> stresses &gt; 50 MPa for 2 bar @ 300K with only 4 mm  end-cell thickness increased to 5mm</a:t>
            </a:r>
            <a:endParaRPr lang="en-US" sz="2000" dirty="0"/>
          </a:p>
        </p:txBody>
      </p:sp>
      <p:grpSp>
        <p:nvGrpSpPr>
          <p:cNvPr id="27" name="Groupe 26"/>
          <p:cNvGrpSpPr/>
          <p:nvPr/>
        </p:nvGrpSpPr>
        <p:grpSpPr>
          <a:xfrm>
            <a:off x="179512" y="1916832"/>
            <a:ext cx="8593137" cy="2376487"/>
            <a:chOff x="179512" y="1628577"/>
            <a:chExt cx="8593137" cy="2376487"/>
          </a:xfrm>
        </p:grpSpPr>
        <p:grpSp>
          <p:nvGrpSpPr>
            <p:cNvPr id="26" name="Groupe 25"/>
            <p:cNvGrpSpPr/>
            <p:nvPr/>
          </p:nvGrpSpPr>
          <p:grpSpPr>
            <a:xfrm>
              <a:off x="179512" y="1628577"/>
              <a:ext cx="8593137" cy="2376487"/>
              <a:chOff x="179512" y="1628577"/>
              <a:chExt cx="8593137" cy="2376487"/>
            </a:xfrm>
          </p:grpSpPr>
          <p:pic>
            <p:nvPicPr>
              <p:cNvPr id="10" name="Picture 28" descr="vol_bloqlibre"/>
              <p:cNvPicPr>
                <a:picLocks noChangeAspect="1" noChangeArrowheads="1"/>
              </p:cNvPicPr>
              <p:nvPr/>
            </p:nvPicPr>
            <p:blipFill>
              <a:blip r:embed="rId2"/>
              <a:srcRect b="23112"/>
              <a:stretch>
                <a:fillRect/>
              </a:stretch>
            </p:blipFill>
            <p:spPr bwMode="auto">
              <a:xfrm>
                <a:off x="179512" y="1628577"/>
                <a:ext cx="8593137" cy="2376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Text Box 29"/>
              <p:cNvSpPr txBox="1">
                <a:spLocks noChangeArrowheads="1"/>
              </p:cNvSpPr>
              <p:nvPr/>
            </p:nvSpPr>
            <p:spPr bwMode="auto">
              <a:xfrm>
                <a:off x="7452420" y="2514625"/>
                <a:ext cx="939800" cy="274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200" b="1" dirty="0">
                    <a:solidFill>
                      <a:schemeClr val="hlink"/>
                    </a:solidFill>
                  </a:rPr>
                  <a:t>28MPa</a:t>
                </a:r>
              </a:p>
            </p:txBody>
          </p:sp>
          <p:sp>
            <p:nvSpPr>
              <p:cNvPr id="12" name="Line 30"/>
              <p:cNvSpPr>
                <a:spLocks noChangeShapeType="1"/>
              </p:cNvSpPr>
              <p:nvPr/>
            </p:nvSpPr>
            <p:spPr bwMode="auto">
              <a:xfrm flipV="1">
                <a:off x="7307957" y="2659087"/>
                <a:ext cx="215900" cy="28733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Text Box 31"/>
              <p:cNvSpPr txBox="1">
                <a:spLocks noChangeArrowheads="1"/>
              </p:cNvSpPr>
              <p:nvPr/>
            </p:nvSpPr>
            <p:spPr bwMode="auto">
              <a:xfrm>
                <a:off x="1619945" y="2514625"/>
                <a:ext cx="939800" cy="274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200" b="1">
                    <a:solidFill>
                      <a:srgbClr val="FF0000"/>
                    </a:solidFill>
                  </a:rPr>
                  <a:t>48MPa</a:t>
                </a:r>
              </a:p>
            </p:txBody>
          </p:sp>
          <p:sp>
            <p:nvSpPr>
              <p:cNvPr id="14" name="Text Box 32"/>
              <p:cNvSpPr txBox="1">
                <a:spLocks noChangeArrowheads="1"/>
              </p:cNvSpPr>
              <p:nvPr/>
            </p:nvSpPr>
            <p:spPr bwMode="auto">
              <a:xfrm>
                <a:off x="3204270" y="1795487"/>
                <a:ext cx="939800" cy="274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200" b="1">
                    <a:solidFill>
                      <a:srgbClr val="FF0000"/>
                    </a:solidFill>
                  </a:rPr>
                  <a:t>45MPa</a:t>
                </a:r>
              </a:p>
            </p:txBody>
          </p:sp>
          <p:sp>
            <p:nvSpPr>
              <p:cNvPr id="15" name="Line 33"/>
              <p:cNvSpPr>
                <a:spLocks noChangeShapeType="1"/>
              </p:cNvSpPr>
              <p:nvPr/>
            </p:nvSpPr>
            <p:spPr bwMode="auto">
              <a:xfrm flipH="1" flipV="1">
                <a:off x="3491607" y="2082825"/>
                <a:ext cx="73025" cy="79216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Line 34"/>
              <p:cNvSpPr>
                <a:spLocks noChangeShapeType="1"/>
              </p:cNvSpPr>
              <p:nvPr/>
            </p:nvSpPr>
            <p:spPr bwMode="auto">
              <a:xfrm flipH="1" flipV="1">
                <a:off x="2267645" y="2659087"/>
                <a:ext cx="215900" cy="36036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cxnSp>
          <p:nvCxnSpPr>
            <p:cNvPr id="19" name="Connecteur droit 18"/>
            <p:cNvCxnSpPr/>
            <p:nvPr/>
          </p:nvCxnSpPr>
          <p:spPr>
            <a:xfrm rot="5400000">
              <a:off x="2304542" y="2816932"/>
              <a:ext cx="1223342" cy="794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5400000">
              <a:off x="6264982" y="2816138"/>
              <a:ext cx="1224136" cy="1588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20"/>
            <p:cNvSpPr txBox="1"/>
            <p:nvPr/>
          </p:nvSpPr>
          <p:spPr>
            <a:xfrm>
              <a:off x="4572000" y="3140968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4mm</a:t>
              </a:r>
              <a:endParaRPr lang="en-GB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6948264" y="3140968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5mm</a:t>
              </a:r>
              <a:endParaRPr lang="en-GB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195736" y="3140968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5mm</a:t>
              </a:r>
              <a:endParaRPr lang="en-GB" dirty="0"/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323528" y="4365104"/>
            <a:ext cx="7668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 smtClean="0">
                <a:sym typeface="Wingdings" pitchFamily="2" charset="2"/>
              </a:rPr>
              <a:t> Lorentz forces detuning with 1 stiffening ring between cells: K</a:t>
            </a:r>
            <a:r>
              <a:rPr lang="en-US" sz="2000" baseline="-25000" dirty="0" smtClean="0">
                <a:sym typeface="Wingdings" pitchFamily="2" charset="2"/>
              </a:rPr>
              <a:t>L</a:t>
            </a:r>
            <a:r>
              <a:rPr lang="en-US" sz="2000" dirty="0" smtClean="0">
                <a:sym typeface="Wingdings" pitchFamily="2" charset="2"/>
              </a:rPr>
              <a:t>&lt; -1 Hz/(MV/m)²</a:t>
            </a:r>
            <a:endParaRPr lang="en-US" sz="2000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9632" y="5157192"/>
            <a:ext cx="6156176" cy="143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Connecteur droit avec flèche 29"/>
          <p:cNvCxnSpPr/>
          <p:nvPr/>
        </p:nvCxnSpPr>
        <p:spPr>
          <a:xfrm rot="5400000">
            <a:off x="1512454" y="6273316"/>
            <a:ext cx="791294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1115616" y="60212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94mm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8028384" y="3212976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fixed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899592" y="3212976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free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1259632" y="6669360"/>
            <a:ext cx="6192688" cy="158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6452592" y="6381328"/>
            <a:ext cx="2943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beam axis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092280" y="3933056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P. </a:t>
            </a:r>
            <a:r>
              <a:rPr lang="en-GB" sz="1400" i="1" dirty="0" err="1" smtClean="0"/>
              <a:t>Duchesne</a:t>
            </a:r>
            <a:r>
              <a:rPr lang="en-GB" sz="1400" i="1" dirty="0" smtClean="0"/>
              <a:t> (IPNO)</a:t>
            </a:r>
            <a:endParaRPr lang="en-GB" sz="1400" i="1" dirty="0"/>
          </a:p>
        </p:txBody>
      </p:sp>
      <p:sp>
        <p:nvSpPr>
          <p:cNvPr id="37" name="ZoneTexte 36"/>
          <p:cNvSpPr txBox="1"/>
          <p:nvPr/>
        </p:nvSpPr>
        <p:spPr>
          <a:xfrm>
            <a:off x="6588224" y="5949280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H-M Gassot (IPNO)</a:t>
            </a:r>
            <a:endParaRPr lang="en-GB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Helium vessel integration</a:t>
            </a:r>
            <a:endParaRPr lang="en-US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179512" y="5373216"/>
            <a:ext cx="7858180" cy="12311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u="sng" dirty="0" smtClean="0">
                <a:cs typeface="Arial"/>
              </a:rPr>
              <a:t>● </a:t>
            </a:r>
            <a:r>
              <a:rPr lang="en-US" u="sng" dirty="0" smtClean="0"/>
              <a:t>Influence of the chemical etching</a:t>
            </a:r>
          </a:p>
          <a:p>
            <a:r>
              <a:rPr lang="en-US" u="sng" dirty="0" smtClean="0"/>
              <a:t> </a:t>
            </a:r>
          </a:p>
          <a:p>
            <a:r>
              <a:rPr lang="en-US" dirty="0" smtClean="0"/>
              <a:t>Assumption : 100</a:t>
            </a:r>
            <a:r>
              <a:rPr lang="en-US" dirty="0" smtClean="0">
                <a:cs typeface="Arial"/>
              </a:rPr>
              <a:t>μm removed uniformly from the cavity walls</a:t>
            </a:r>
          </a:p>
          <a:p>
            <a:r>
              <a:rPr lang="en-GB" sz="2000" b="1" dirty="0" smtClean="0">
                <a:cs typeface="Arial"/>
              </a:rPr>
              <a:t>→ Cavity frequency shift: - 0.4 MHz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836712"/>
            <a:ext cx="552448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lèche droite 7"/>
          <p:cNvSpPr/>
          <p:nvPr/>
        </p:nvSpPr>
        <p:spPr>
          <a:xfrm>
            <a:off x="1475656" y="148478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35496" y="1268760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No-cooling RF coupler port</a:t>
            </a:r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Flèche droite 10"/>
          <p:cNvSpPr/>
          <p:nvPr/>
        </p:nvSpPr>
        <p:spPr>
          <a:xfrm rot="10800000">
            <a:off x="6012160" y="1412776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ZoneTexte 11"/>
          <p:cNvSpPr txBox="1"/>
          <p:nvPr/>
        </p:nvSpPr>
        <p:spPr>
          <a:xfrm>
            <a:off x="6444208" y="1340768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No tuning system test ability </a:t>
            </a:r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79512" y="4005064"/>
            <a:ext cx="7858180" cy="12618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u="sng" dirty="0" smtClean="0">
                <a:cs typeface="Arial"/>
              </a:rPr>
              <a:t>● </a:t>
            </a:r>
            <a:r>
              <a:rPr lang="en-GB" u="sng" dirty="0" smtClean="0"/>
              <a:t>Influence of </a:t>
            </a:r>
            <a:r>
              <a:rPr lang="en-GB" sz="2000" u="sng" dirty="0" smtClean="0"/>
              <a:t>t</a:t>
            </a:r>
            <a:r>
              <a:rPr lang="en-GB" u="sng" dirty="0" smtClean="0"/>
              <a:t>he thermal contraction 300K</a:t>
            </a:r>
            <a:r>
              <a:rPr lang="en-GB" u="sng" dirty="0" smtClean="0">
                <a:sym typeface="Wingdings" pitchFamily="2" charset="2"/>
              </a:rPr>
              <a:t>4K</a:t>
            </a:r>
            <a:endParaRPr lang="en-GB" u="sng" dirty="0" smtClean="0"/>
          </a:p>
          <a:p>
            <a:endParaRPr lang="en-GB" u="sng" dirty="0" smtClean="0"/>
          </a:p>
          <a:p>
            <a:r>
              <a:rPr lang="en-GB" dirty="0" smtClean="0"/>
              <a:t>Volume decrease :  V </a:t>
            </a:r>
            <a:r>
              <a:rPr lang="en-GB" dirty="0" smtClean="0">
                <a:cs typeface="Arial"/>
              </a:rPr>
              <a:t>× 0.99857</a:t>
            </a:r>
          </a:p>
          <a:p>
            <a:r>
              <a:rPr lang="en-GB" sz="2000" b="1" dirty="0" smtClean="0">
                <a:cs typeface="Arial"/>
              </a:rPr>
              <a:t>→ Cavity frequency shift: +1 MHz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n-GB" sz="2800" dirty="0" err="1" smtClean="0"/>
              <a:t>aPRIL</a:t>
            </a:r>
            <a:r>
              <a:rPr lang="en-GB" sz="2800" dirty="0" smtClean="0"/>
              <a:t> ’10 -...: new design</a:t>
            </a:r>
            <a:endParaRPr lang="en-GB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3995936" y="6597352"/>
            <a:ext cx="3657600" cy="228600"/>
          </a:xfrm>
        </p:spPr>
        <p:txBody>
          <a:bodyPr/>
          <a:lstStyle/>
          <a:p>
            <a:r>
              <a:rPr lang="fr-FR" smtClean="0"/>
              <a:t>Réunion CM24 - 09 mars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New Design: new options </a:t>
            </a:r>
            <a:endParaRPr lang="en-US" sz="3200" dirty="0"/>
          </a:p>
        </p:txBody>
      </p:sp>
      <p:sp>
        <p:nvSpPr>
          <p:cNvPr id="6" name="ZoneTexte 5"/>
          <p:cNvSpPr txBox="1"/>
          <p:nvPr/>
        </p:nvSpPr>
        <p:spPr>
          <a:xfrm>
            <a:off x="428596" y="785794"/>
            <a:ext cx="7858180" cy="286232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ym typeface="Wingdings" pitchFamily="2" charset="2"/>
              </a:rPr>
              <a:t>Starting point: discussions with CERN &amp; CEA  get</a:t>
            </a:r>
            <a:r>
              <a:rPr lang="en-GB" dirty="0" smtClean="0"/>
              <a:t> the same end-groups than those designed for the </a:t>
            </a:r>
            <a:r>
              <a:rPr lang="el-GR" dirty="0" smtClean="0"/>
              <a:t>β</a:t>
            </a:r>
            <a:r>
              <a:rPr lang="en-GB" dirty="0" smtClean="0"/>
              <a:t>=1           </a:t>
            </a:r>
            <a:r>
              <a:rPr lang="en-GB" u="sng" dirty="0" smtClean="0"/>
              <a:t>SAME INTERFACES</a:t>
            </a:r>
          </a:p>
          <a:p>
            <a:endParaRPr lang="en-GB" dirty="0" smtClean="0"/>
          </a:p>
          <a:p>
            <a:r>
              <a:rPr lang="en-GB" dirty="0" smtClean="0"/>
              <a:t>Main changes:</a:t>
            </a:r>
            <a:r>
              <a:rPr lang="en-GB" dirty="0" smtClean="0">
                <a:cs typeface="Arial"/>
              </a:rPr>
              <a:t> </a:t>
            </a:r>
          </a:p>
          <a:p>
            <a:pPr>
              <a:buFont typeface="Wingdings"/>
              <a:buChar char="à"/>
            </a:pPr>
            <a:r>
              <a:rPr lang="en-GB" dirty="0" smtClean="0">
                <a:cs typeface="Arial"/>
                <a:sym typeface="Wingdings" pitchFamily="2" charset="2"/>
              </a:rPr>
              <a:t>Bigger b</a:t>
            </a:r>
            <a:r>
              <a:rPr lang="en-GB" dirty="0" smtClean="0"/>
              <a:t>eam tubes apertures on both sides</a:t>
            </a:r>
          </a:p>
          <a:p>
            <a:pPr>
              <a:buFont typeface="Wingdings"/>
              <a:buChar char="à"/>
            </a:pPr>
            <a:r>
              <a:rPr lang="en-GB" dirty="0" smtClean="0"/>
              <a:t>New design of the 2 external half cells (field flatness)</a:t>
            </a:r>
          </a:p>
          <a:p>
            <a:pPr>
              <a:buFont typeface="Wingdings"/>
              <a:buChar char="à"/>
            </a:pPr>
            <a:r>
              <a:rPr lang="en-GB" dirty="0" smtClean="0"/>
              <a:t>New helium vessel (including the tuning system interface)</a:t>
            </a:r>
          </a:p>
          <a:p>
            <a:pPr>
              <a:buFont typeface="Wingdings"/>
              <a:buChar char="à"/>
            </a:pPr>
            <a:r>
              <a:rPr lang="en-GB" dirty="0" smtClean="0"/>
              <a:t>New position of the power coupler (</a:t>
            </a:r>
            <a:r>
              <a:rPr lang="en-GB" dirty="0" err="1" smtClean="0"/>
              <a:t>Qext</a:t>
            </a:r>
            <a:r>
              <a:rPr lang="en-GB" dirty="0" smtClean="0"/>
              <a:t>)</a:t>
            </a:r>
          </a:p>
          <a:p>
            <a:r>
              <a:rPr lang="en-GB" dirty="0" smtClean="0"/>
              <a:t>+</a:t>
            </a:r>
          </a:p>
          <a:p>
            <a:pPr>
              <a:buFont typeface="Wingdings" pitchFamily="2" charset="2"/>
              <a:buChar char="à"/>
            </a:pPr>
            <a:r>
              <a:rPr lang="en-GB" dirty="0" smtClean="0"/>
              <a:t> New parameters for vacuum load: 1.5 bar @300K</a:t>
            </a:r>
            <a:endParaRPr lang="en-GB" dirty="0"/>
          </a:p>
        </p:txBody>
      </p:sp>
      <p:pic>
        <p:nvPicPr>
          <p:cNvPr id="7" name="Image 6" descr="CAV.jpg"/>
          <p:cNvPicPr>
            <a:picLocks noChangeAspect="1"/>
          </p:cNvPicPr>
          <p:nvPr/>
        </p:nvPicPr>
        <p:blipFill>
          <a:blip r:embed="rId3" cstate="print"/>
          <a:srcRect l="29687" b="21874"/>
          <a:stretch>
            <a:fillRect/>
          </a:stretch>
        </p:blipFill>
        <p:spPr>
          <a:xfrm>
            <a:off x="5166331" y="4743283"/>
            <a:ext cx="3726149" cy="2070093"/>
          </a:xfrm>
          <a:prstGeom prst="rect">
            <a:avLst/>
          </a:prstGeom>
        </p:spPr>
      </p:pic>
      <p:sp>
        <p:nvSpPr>
          <p:cNvPr id="8" name="Flèche droite 7"/>
          <p:cNvSpPr/>
          <p:nvPr/>
        </p:nvSpPr>
        <p:spPr>
          <a:xfrm rot="1839749">
            <a:off x="4369824" y="5198246"/>
            <a:ext cx="884586" cy="579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e 10"/>
          <p:cNvGrpSpPr/>
          <p:nvPr/>
        </p:nvGrpSpPr>
        <p:grpSpPr>
          <a:xfrm>
            <a:off x="496614" y="3891951"/>
            <a:ext cx="3643338" cy="2057329"/>
            <a:chOff x="214282" y="3243879"/>
            <a:chExt cx="3643338" cy="2057329"/>
          </a:xfrm>
        </p:grpSpPr>
        <p:graphicFrame>
          <p:nvGraphicFramePr>
            <p:cNvPr id="19458" name="Object 2"/>
            <p:cNvGraphicFramePr>
              <a:graphicFrameLocks noChangeAspect="1"/>
            </p:cNvGraphicFramePr>
            <p:nvPr/>
          </p:nvGraphicFramePr>
          <p:xfrm>
            <a:off x="214282" y="3243879"/>
            <a:ext cx="3643338" cy="2057329"/>
          </p:xfrm>
          <a:graphic>
            <a:graphicData uri="http://schemas.openxmlformats.org/presentationml/2006/ole">
              <p:oleObj spid="_x0000_s19458" name="Image bitmap" r:id="rId4" imgW="6095238" imgH="3457143" progId="PBrush">
                <p:embed/>
              </p:oleObj>
            </a:graphicData>
          </a:graphic>
        </p:graphicFrame>
        <p:sp>
          <p:nvSpPr>
            <p:cNvPr id="9" name="Rectangle 8"/>
            <p:cNvSpPr/>
            <p:nvPr/>
          </p:nvSpPr>
          <p:spPr>
            <a:xfrm>
              <a:off x="3000364" y="3672507"/>
              <a:ext cx="785818" cy="1214446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4282" y="3458193"/>
              <a:ext cx="785818" cy="1214446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lèche droite 11"/>
          <p:cNvSpPr/>
          <p:nvPr/>
        </p:nvSpPr>
        <p:spPr>
          <a:xfrm>
            <a:off x="3998216" y="1196752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mechanical calculations</a:t>
            </a:r>
            <a:endParaRPr lang="en-US" sz="3200" dirty="0"/>
          </a:p>
        </p:txBody>
      </p:sp>
      <p:sp>
        <p:nvSpPr>
          <p:cNvPr id="8" name="ZoneTexte 7"/>
          <p:cNvSpPr txBox="1"/>
          <p:nvPr/>
        </p:nvSpPr>
        <p:spPr>
          <a:xfrm>
            <a:off x="251520" y="836712"/>
            <a:ext cx="7668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 smtClean="0">
                <a:sym typeface="Wingdings" pitchFamily="2" charset="2"/>
              </a:rPr>
              <a:t> Von </a:t>
            </a:r>
            <a:r>
              <a:rPr lang="en-US" sz="2000" dirty="0" err="1" smtClean="0">
                <a:sym typeface="Wingdings" pitchFamily="2" charset="2"/>
              </a:rPr>
              <a:t>Mises</a:t>
            </a:r>
            <a:r>
              <a:rPr lang="en-US" sz="2000" dirty="0" smtClean="0">
                <a:sym typeface="Wingdings" pitchFamily="2" charset="2"/>
              </a:rPr>
              <a:t> stresses for 1.5 bar @ 300K &lt; 50 MPa with 4mm (3.5mm should be ok for the inner cells)</a:t>
            </a:r>
            <a:endParaRPr lang="en-US" sz="2000" dirty="0"/>
          </a:p>
        </p:txBody>
      </p:sp>
      <p:sp>
        <p:nvSpPr>
          <p:cNvPr id="28" name="ZoneTexte 27"/>
          <p:cNvSpPr txBox="1"/>
          <p:nvPr/>
        </p:nvSpPr>
        <p:spPr>
          <a:xfrm>
            <a:off x="323528" y="4365104"/>
            <a:ext cx="766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 smtClean="0">
                <a:sym typeface="Wingdings" pitchFamily="2" charset="2"/>
              </a:rPr>
              <a:t> Lorentz forces detuning (still 1 ring) : K</a:t>
            </a:r>
            <a:r>
              <a:rPr lang="en-US" sz="2000" baseline="-25000" dirty="0" smtClean="0">
                <a:sym typeface="Wingdings" pitchFamily="2" charset="2"/>
              </a:rPr>
              <a:t>L</a:t>
            </a:r>
            <a:r>
              <a:rPr lang="en-US" sz="2000" dirty="0" smtClean="0">
                <a:sym typeface="Wingdings" pitchFamily="2" charset="2"/>
              </a:rPr>
              <a:t>~ -1.6 Hz/(MV/m)²</a:t>
            </a:r>
            <a:endParaRPr lang="en-US" sz="2000" dirty="0"/>
          </a:p>
        </p:txBody>
      </p:sp>
      <p:pic>
        <p:nvPicPr>
          <p:cNvPr id="22" name="Picture 23"/>
          <p:cNvPicPr>
            <a:picLocks noChangeAspect="1" noChangeArrowheads="1"/>
          </p:cNvPicPr>
          <p:nvPr/>
        </p:nvPicPr>
        <p:blipFill>
          <a:blip r:embed="rId2"/>
          <a:srcRect l="18599" t="36214" r="17195" b="19733"/>
          <a:stretch>
            <a:fillRect/>
          </a:stretch>
        </p:blipFill>
        <p:spPr bwMode="auto">
          <a:xfrm>
            <a:off x="1619672" y="1772816"/>
            <a:ext cx="43434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ZoneTexte 22"/>
          <p:cNvSpPr txBox="1"/>
          <p:nvPr/>
        </p:nvSpPr>
        <p:spPr>
          <a:xfrm>
            <a:off x="5364088" y="32129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Cavity walls = 4mm </a:t>
            </a:r>
            <a:endParaRPr lang="en-GB" dirty="0"/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1331640" y="2204864"/>
            <a:ext cx="939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 smtClean="0">
                <a:solidFill>
                  <a:srgbClr val="FF0000"/>
                </a:solidFill>
              </a:rPr>
              <a:t>46 MPa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27" name="Line 34"/>
          <p:cNvSpPr>
            <a:spLocks noChangeShapeType="1"/>
          </p:cNvSpPr>
          <p:nvPr/>
        </p:nvSpPr>
        <p:spPr bwMode="auto">
          <a:xfrm flipH="1" flipV="1">
            <a:off x="1979340" y="2349326"/>
            <a:ext cx="215900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5724128" y="1916832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H-M Gassot (IPNO)</a:t>
            </a:r>
            <a:endParaRPr lang="en-GB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e 25"/>
          <p:cNvGrpSpPr/>
          <p:nvPr/>
        </p:nvGrpSpPr>
        <p:grpSpPr>
          <a:xfrm>
            <a:off x="539552" y="908720"/>
            <a:ext cx="7416824" cy="3316337"/>
            <a:chOff x="539552" y="1268760"/>
            <a:chExt cx="7416824" cy="3316337"/>
          </a:xfrm>
        </p:grpSpPr>
        <p:pic>
          <p:nvPicPr>
            <p:cNvPr id="4403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1268760"/>
              <a:ext cx="7416824" cy="331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Explosion 1 21"/>
            <p:cNvSpPr/>
            <p:nvPr/>
          </p:nvSpPr>
          <p:spPr>
            <a:xfrm>
              <a:off x="2339752" y="1988840"/>
              <a:ext cx="504056" cy="504056"/>
            </a:xfrm>
            <a:prstGeom prst="irregularSeal1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Explosion 1 22"/>
            <p:cNvSpPr/>
            <p:nvPr/>
          </p:nvSpPr>
          <p:spPr>
            <a:xfrm>
              <a:off x="2267744" y="3068960"/>
              <a:ext cx="504056" cy="504056"/>
            </a:xfrm>
            <a:prstGeom prst="irregularSeal1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Explosion 1 23"/>
            <p:cNvSpPr/>
            <p:nvPr/>
          </p:nvSpPr>
          <p:spPr>
            <a:xfrm>
              <a:off x="6372200" y="2132856"/>
              <a:ext cx="504056" cy="504056"/>
            </a:xfrm>
            <a:prstGeom prst="irregularSeal1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Explosion 1 24"/>
            <p:cNvSpPr/>
            <p:nvPr/>
          </p:nvSpPr>
          <p:spPr>
            <a:xfrm>
              <a:off x="2627784" y="3501008"/>
              <a:ext cx="504056" cy="504056"/>
            </a:xfrm>
            <a:prstGeom prst="irregularSeal1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Cavity integration </a:t>
            </a:r>
            <a:endParaRPr lang="en-US" sz="3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251520" y="836712"/>
            <a:ext cx="766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 smtClean="0"/>
              <a:t> beta=0.65 cavity inside beta=1 helium vessel</a:t>
            </a:r>
            <a:endParaRPr lang="en-US" sz="2000" dirty="0"/>
          </a:p>
        </p:txBody>
      </p:sp>
      <p:grpSp>
        <p:nvGrpSpPr>
          <p:cNvPr id="17" name="Groupe 16"/>
          <p:cNvGrpSpPr/>
          <p:nvPr/>
        </p:nvGrpSpPr>
        <p:grpSpPr>
          <a:xfrm>
            <a:off x="683568" y="3789040"/>
            <a:ext cx="7488832" cy="3240000"/>
            <a:chOff x="683568" y="3789040"/>
            <a:chExt cx="7488832" cy="3240000"/>
          </a:xfrm>
        </p:grpSpPr>
        <p:grpSp>
          <p:nvGrpSpPr>
            <p:cNvPr id="38" name="Groupe 37"/>
            <p:cNvGrpSpPr/>
            <p:nvPr/>
          </p:nvGrpSpPr>
          <p:grpSpPr>
            <a:xfrm>
              <a:off x="683568" y="3789040"/>
              <a:ext cx="7488832" cy="3240000"/>
              <a:chOff x="683568" y="3789040"/>
              <a:chExt cx="7488832" cy="3240000"/>
            </a:xfrm>
          </p:grpSpPr>
          <p:grpSp>
            <p:nvGrpSpPr>
              <p:cNvPr id="36" name="Groupe 35"/>
              <p:cNvGrpSpPr/>
              <p:nvPr/>
            </p:nvGrpSpPr>
            <p:grpSpPr>
              <a:xfrm>
                <a:off x="683568" y="3789040"/>
                <a:ext cx="6824254" cy="3240000"/>
                <a:chOff x="683568" y="3789040"/>
                <a:chExt cx="6824254" cy="3240000"/>
              </a:xfrm>
            </p:grpSpPr>
            <p:pic>
              <p:nvPicPr>
                <p:cNvPr id="44036" name="Picture 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83568" y="3789040"/>
                  <a:ext cx="6824254" cy="324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34" name="ZoneTexte 33"/>
                <p:cNvSpPr txBox="1"/>
                <p:nvPr/>
              </p:nvSpPr>
              <p:spPr>
                <a:xfrm>
                  <a:off x="1187624" y="5013176"/>
                  <a:ext cx="86409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/>
                    <a:t>+5 to 10mm</a:t>
                  </a:r>
                  <a:endParaRPr lang="en-GB" dirty="0"/>
                </a:p>
              </p:txBody>
            </p:sp>
          </p:grpSp>
          <p:sp>
            <p:nvSpPr>
              <p:cNvPr id="37" name="ZoneTexte 36"/>
              <p:cNvSpPr txBox="1"/>
              <p:nvPr/>
            </p:nvSpPr>
            <p:spPr>
              <a:xfrm>
                <a:off x="6300192" y="6309320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Still on-going...</a:t>
                </a:r>
                <a:endParaRPr lang="en-GB" dirty="0"/>
              </a:p>
            </p:txBody>
          </p:sp>
        </p:grpSp>
        <p:sp>
          <p:nvSpPr>
            <p:cNvPr id="16" name="ZoneTexte 15"/>
            <p:cNvSpPr txBox="1"/>
            <p:nvPr/>
          </p:nvSpPr>
          <p:spPr>
            <a:xfrm>
              <a:off x="6156176" y="5014917"/>
              <a:ext cx="8640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+5 to 10mm</a:t>
              </a:r>
              <a:endParaRPr lang="en-GB" dirty="0"/>
            </a:p>
          </p:txBody>
        </p:sp>
      </p:grpSp>
      <p:sp>
        <p:nvSpPr>
          <p:cNvPr id="19" name="ZoneTexte 18"/>
          <p:cNvSpPr txBox="1"/>
          <p:nvPr/>
        </p:nvSpPr>
        <p:spPr>
          <a:xfrm>
            <a:off x="6372200" y="3841303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S. Rousselot (IPNO)</a:t>
            </a:r>
            <a:endParaRPr lang="en-GB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RF Design</a:t>
            </a:r>
            <a:endParaRPr lang="en-US" sz="32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251520" y="1214422"/>
          <a:ext cx="4936062" cy="2313432"/>
        </p:xfrm>
        <a:graphic>
          <a:graphicData uri="http://schemas.openxmlformats.org/drawingml/2006/table">
            <a:tbl>
              <a:tblPr/>
              <a:tblGrid>
                <a:gridCol w="558710"/>
                <a:gridCol w="1829314"/>
                <a:gridCol w="710114"/>
                <a:gridCol w="1837924"/>
              </a:tblGrid>
              <a:tr h="185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Left</a:t>
                      </a:r>
                      <a:r>
                        <a:rPr lang="en-US" sz="1200" baseline="0" noProof="0" dirty="0" smtClean="0">
                          <a:latin typeface="Calibri"/>
                          <a:ea typeface="Calibri"/>
                          <a:cs typeface="Times New Roman"/>
                        </a:rPr>
                        <a:t> Cell [tuning system side]</a:t>
                      </a:r>
                      <a:endParaRPr lang="en-US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Inner Cell</a:t>
                      </a:r>
                      <a:endParaRPr lang="en-US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Right Cell [coupler side]</a:t>
                      </a:r>
                      <a:endParaRPr lang="en-US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184.6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184.6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184.6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err="1" smtClean="0">
                          <a:latin typeface="Calibri"/>
                          <a:ea typeface="Calibri"/>
                          <a:cs typeface="Times New Roman"/>
                        </a:rPr>
                        <a:t>Riris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+mn-lt"/>
                          <a:ea typeface="Calibri"/>
                          <a:cs typeface="Times New Roman"/>
                        </a:rPr>
                        <a:t>52.2</a:t>
                      </a:r>
                      <a:endParaRPr lang="fr-FR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47.1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53.0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+mn-lt"/>
                          <a:ea typeface="Calibri"/>
                          <a:cs typeface="Times New Roman"/>
                        </a:rPr>
                        <a:t>41.8</a:t>
                      </a:r>
                      <a:endParaRPr lang="fr-FR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44.75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37.1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10.7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14.3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10.7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19.3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23.5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Calibri"/>
                          <a:ea typeface="Calibri"/>
                          <a:cs typeface="Times New Roman"/>
                        </a:rPr>
                        <a:t>21.5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latin typeface="Calibri"/>
                          <a:ea typeface="Calibri"/>
                          <a:cs typeface="Times New Roman"/>
                        </a:rPr>
                        <a:t>L_tube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85 (before conical reduction)</a:t>
                      </a:r>
                      <a:endParaRPr lang="en-US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150 (before conical reduction)</a:t>
                      </a:r>
                      <a:endParaRPr lang="en-US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9822" t="66429" r="33928" b="14286"/>
          <a:stretch>
            <a:fillRect/>
          </a:stretch>
        </p:blipFill>
        <p:spPr bwMode="auto">
          <a:xfrm>
            <a:off x="5286380" y="2214554"/>
            <a:ext cx="3643338" cy="78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28596" y="714356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2D and 3D studies</a:t>
            </a:r>
          </a:p>
        </p:txBody>
      </p:sp>
      <p:sp>
        <p:nvSpPr>
          <p:cNvPr id="6" name="Arc 5"/>
          <p:cNvSpPr/>
          <p:nvPr/>
        </p:nvSpPr>
        <p:spPr>
          <a:xfrm flipH="1">
            <a:off x="5572132" y="1928802"/>
            <a:ext cx="1285884" cy="785818"/>
          </a:xfrm>
          <a:prstGeom prst="arc">
            <a:avLst>
              <a:gd name="adj1" fmla="val 16200000"/>
              <a:gd name="adj2" fmla="val 2530152"/>
            </a:avLst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6429388" y="178592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Retuned</a:t>
            </a:r>
          </a:p>
        </p:txBody>
      </p:sp>
      <p:sp>
        <p:nvSpPr>
          <p:cNvPr id="8" name="Arc 7"/>
          <p:cNvSpPr/>
          <p:nvPr/>
        </p:nvSpPr>
        <p:spPr>
          <a:xfrm>
            <a:off x="7143768" y="1928802"/>
            <a:ext cx="1285884" cy="785818"/>
          </a:xfrm>
          <a:prstGeom prst="arc">
            <a:avLst>
              <a:gd name="adj1" fmla="val 16200000"/>
              <a:gd name="adj2" fmla="val 2530152"/>
            </a:avLst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flipH="1">
            <a:off x="5500694" y="1071546"/>
            <a:ext cx="1357322" cy="2286016"/>
          </a:xfrm>
          <a:prstGeom prst="arc">
            <a:avLst>
              <a:gd name="adj1" fmla="val 16200000"/>
              <a:gd name="adj2" fmla="val 2333895"/>
            </a:avLst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>
            <a:off x="7286644" y="1071546"/>
            <a:ext cx="1357322" cy="2286016"/>
          </a:xfrm>
          <a:prstGeom prst="arc">
            <a:avLst>
              <a:gd name="adj1" fmla="val 16200000"/>
              <a:gd name="adj2" fmla="val 2333895"/>
            </a:avLst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ZoneTexte 10"/>
          <p:cNvSpPr txBox="1"/>
          <p:nvPr/>
        </p:nvSpPr>
        <p:spPr>
          <a:xfrm>
            <a:off x="6429388" y="85723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Increased</a:t>
            </a:r>
          </a:p>
        </p:txBody>
      </p:sp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/>
          <a:srcRect l="25446" t="24284" r="19643" b="24284"/>
          <a:stretch>
            <a:fillRect/>
          </a:stretch>
        </p:blipFill>
        <p:spPr bwMode="auto">
          <a:xfrm>
            <a:off x="4572001" y="3657474"/>
            <a:ext cx="4214842" cy="2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36" descr="Composition1.jpg"/>
          <p:cNvPicPr>
            <a:picLocks noChangeAspect="1"/>
          </p:cNvPicPr>
          <p:nvPr/>
        </p:nvPicPr>
        <p:blipFill>
          <a:blip r:embed="rId4"/>
          <a:srcRect l="4688" t="24664" r="7031" b="26924"/>
          <a:stretch>
            <a:fillRect/>
          </a:stretch>
        </p:blipFill>
        <p:spPr bwMode="auto">
          <a:xfrm>
            <a:off x="71406" y="4108469"/>
            <a:ext cx="4500563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lèche vers le bas 13"/>
          <p:cNvSpPr/>
          <p:nvPr/>
        </p:nvSpPr>
        <p:spPr>
          <a:xfrm rot="16200000">
            <a:off x="7429511" y="4273559"/>
            <a:ext cx="14287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ZoneTexte 38"/>
          <p:cNvSpPr txBox="1">
            <a:spLocks noChangeArrowheads="1"/>
          </p:cNvSpPr>
          <p:nvPr/>
        </p:nvSpPr>
        <p:spPr bwMode="auto">
          <a:xfrm>
            <a:off x="5580112" y="4233862"/>
            <a:ext cx="25202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          Q</a:t>
            </a:r>
            <a:r>
              <a:rPr lang="en-GB" b="1" baseline="-25000" dirty="0" smtClean="0">
                <a:solidFill>
                  <a:schemeClr val="tx2"/>
                </a:solidFill>
              </a:rPr>
              <a:t>ext</a:t>
            </a:r>
            <a:r>
              <a:rPr lang="en-GB" b="1" dirty="0" smtClean="0">
                <a:solidFill>
                  <a:schemeClr val="tx2"/>
                </a:solidFill>
              </a:rPr>
              <a:t>≈10</a:t>
            </a:r>
            <a:r>
              <a:rPr lang="en-GB" b="1" baseline="30000" dirty="0" smtClean="0">
                <a:solidFill>
                  <a:schemeClr val="tx2"/>
                </a:solidFill>
              </a:rPr>
              <a:t>6</a:t>
            </a:r>
            <a:endParaRPr lang="en-GB" b="1" dirty="0" smtClean="0">
              <a:solidFill>
                <a:schemeClr val="tx2"/>
              </a:solidFill>
            </a:endParaRPr>
          </a:p>
          <a:p>
            <a:r>
              <a:rPr lang="en-GB" b="1" dirty="0" smtClean="0">
                <a:solidFill>
                  <a:schemeClr val="tx2"/>
                </a:solidFill>
              </a:rPr>
              <a:t>for 4mm antenna penetration</a:t>
            </a:r>
            <a:endParaRPr lang="en-GB" b="1" baseline="30000" dirty="0" smtClean="0">
              <a:solidFill>
                <a:schemeClr val="tx2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259632" y="19888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(40)</a:t>
            </a:r>
            <a:endParaRPr lang="en-GB" sz="1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3779912" y="19888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(60)</a:t>
            </a:r>
            <a:endParaRPr lang="en-GB" sz="1400" dirty="0"/>
          </a:p>
        </p:txBody>
      </p:sp>
      <p:sp>
        <p:nvSpPr>
          <p:cNvPr id="18" name="Flèche droite 17"/>
          <p:cNvSpPr/>
          <p:nvPr/>
        </p:nvSpPr>
        <p:spPr>
          <a:xfrm rot="16200000">
            <a:off x="2843808" y="3356992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ZoneTexte 18"/>
          <p:cNvSpPr txBox="1"/>
          <p:nvPr/>
        </p:nvSpPr>
        <p:spPr>
          <a:xfrm>
            <a:off x="2483768" y="3573016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 changes</a:t>
            </a:r>
            <a:endParaRPr lang="en-GB" sz="1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179512" y="3789040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F. Bouly (IPNO)</a:t>
            </a:r>
            <a:endParaRPr lang="en-GB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err="1" smtClean="0"/>
              <a:t>Rf</a:t>
            </a:r>
            <a:r>
              <a:rPr lang="en-US" sz="3200" dirty="0" smtClean="0"/>
              <a:t> parameters…still ok</a:t>
            </a:r>
            <a:endParaRPr lang="en-US" sz="32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42844" y="2143116"/>
          <a:ext cx="3569036" cy="360172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524143"/>
                <a:gridCol w="1044893"/>
              </a:tblGrid>
              <a:tr h="227964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f (MHz)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704.3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Epk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sz="1800" dirty="0" err="1" smtClean="0"/>
                        <a:t>Eacc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2.58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Bpk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sz="1800" dirty="0" err="1" smtClean="0"/>
                        <a:t>Eacc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mT</a:t>
                      </a:r>
                      <a:r>
                        <a:rPr lang="en-US" sz="1800" dirty="0" smtClean="0"/>
                        <a:t>/MV/m)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5.10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K (%)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1.47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ym typeface="Symbol"/>
                        </a:rPr>
                        <a:t>r/Q</a:t>
                      </a:r>
                      <a:r>
                        <a:rPr lang="en-US" sz="1800" baseline="0" dirty="0" smtClean="0">
                          <a:sym typeface="Symbol"/>
                        </a:rPr>
                        <a:t> (Ohm)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301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G (Ohm)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Vacc</a:t>
                      </a:r>
                      <a:r>
                        <a:rPr lang="en-US" sz="1800" dirty="0" smtClean="0"/>
                        <a:t> @</a:t>
                      </a:r>
                      <a:r>
                        <a:rPr lang="en-US" sz="1800" dirty="0" smtClean="0">
                          <a:sym typeface="Symbol"/>
                        </a:rPr>
                        <a:t>g &amp; 1 Joule (MV)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1.16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>
                          <a:sym typeface="Symbol"/>
                        </a:rPr>
                        <a:t>Qo</a:t>
                      </a:r>
                      <a:r>
                        <a:rPr lang="en-US" sz="1800" dirty="0" smtClean="0">
                          <a:sym typeface="Symbol"/>
                        </a:rPr>
                        <a:t> (@2K, </a:t>
                      </a:r>
                      <a:r>
                        <a:rPr lang="en-US" sz="1800" dirty="0" err="1" smtClean="0">
                          <a:sym typeface="Symbol"/>
                        </a:rPr>
                        <a:t>Rres</a:t>
                      </a:r>
                      <a:r>
                        <a:rPr lang="en-US" sz="1800" dirty="0" smtClean="0">
                          <a:sym typeface="Symbol"/>
                        </a:rPr>
                        <a:t>=2n)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3.8 10</a:t>
                      </a:r>
                      <a:r>
                        <a:rPr lang="en-US" sz="1800" baseline="30000" dirty="0" smtClean="0"/>
                        <a:t>10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Transit Time Factor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0.7</a:t>
                      </a:r>
                      <a:endParaRPr lang="en-US" sz="18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11960" y="2571744"/>
          <a:ext cx="3616661" cy="36017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571768"/>
                <a:gridCol w="1044893"/>
              </a:tblGrid>
              <a:tr h="227964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f (MHz)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704.0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Epk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sz="1800" dirty="0" err="1" smtClean="0"/>
                        <a:t>Eacc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2.63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Bpk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sz="1800" dirty="0" err="1" smtClean="0"/>
                        <a:t>Eacc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mT</a:t>
                      </a:r>
                      <a:r>
                        <a:rPr lang="en-US" sz="1800" dirty="0" smtClean="0"/>
                        <a:t>/MV/m)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5.12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K (%)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1.45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ym typeface="Symbol"/>
                        </a:rPr>
                        <a:t>r/Q</a:t>
                      </a:r>
                      <a:r>
                        <a:rPr lang="en-US" sz="1800" baseline="0" dirty="0" smtClean="0">
                          <a:sym typeface="Symbol"/>
                        </a:rPr>
                        <a:t> (Ohm)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275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G (Ohm)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197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Vacc</a:t>
                      </a:r>
                      <a:r>
                        <a:rPr lang="en-US" sz="1800" dirty="0" smtClean="0"/>
                        <a:t> @</a:t>
                      </a:r>
                      <a:r>
                        <a:rPr lang="en-US" sz="1800" dirty="0" smtClean="0">
                          <a:sym typeface="Symbol"/>
                        </a:rPr>
                        <a:t>g &amp; 1 Joule (MV)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1.11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>
                          <a:sym typeface="Symbol"/>
                        </a:rPr>
                        <a:t>Qo</a:t>
                      </a:r>
                      <a:r>
                        <a:rPr lang="en-US" sz="1800" dirty="0" smtClean="0">
                          <a:sym typeface="Symbol"/>
                        </a:rPr>
                        <a:t> (@2K, </a:t>
                      </a:r>
                      <a:r>
                        <a:rPr lang="en-US" sz="1800" dirty="0" err="1" smtClean="0">
                          <a:sym typeface="Symbol"/>
                        </a:rPr>
                        <a:t>Rres</a:t>
                      </a:r>
                      <a:r>
                        <a:rPr lang="en-US" sz="1800" dirty="0" smtClean="0">
                          <a:sym typeface="Symbol"/>
                        </a:rPr>
                        <a:t>=2n)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3.9 10</a:t>
                      </a:r>
                      <a:r>
                        <a:rPr lang="en-US" sz="1800" baseline="30000" dirty="0" smtClean="0"/>
                        <a:t>10</a:t>
                      </a:r>
                      <a:endParaRPr lang="en-US" sz="1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Transit Time Factor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0.65</a:t>
                      </a:r>
                      <a:endParaRPr lang="en-US" sz="18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1406" y="163090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First Design 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139952" y="1988098"/>
            <a:ext cx="4317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Second Design </a:t>
            </a:r>
            <a:r>
              <a:rPr lang="en-GB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with new end-groups</a:t>
            </a:r>
            <a:endParaRPr lang="en-GB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conclusions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428596" y="714356"/>
            <a:ext cx="835824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GB" sz="2000" dirty="0" smtClean="0"/>
              <a:t> RF Design: best compromise to fulfil requirements, especially adjusting k% &amp; </a:t>
            </a:r>
            <a:r>
              <a:rPr lang="en-GB" sz="2000" dirty="0" err="1" smtClean="0"/>
              <a:t>Epeak</a:t>
            </a:r>
            <a:r>
              <a:rPr lang="en-GB" sz="2000" dirty="0" smtClean="0"/>
              <a:t>/</a:t>
            </a:r>
            <a:r>
              <a:rPr lang="en-GB" sz="2000" dirty="0" err="1" smtClean="0"/>
              <a:t>Eacc</a:t>
            </a:r>
            <a:r>
              <a:rPr lang="en-GB" sz="2000" dirty="0" smtClean="0"/>
              <a:t>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GB" sz="2000" dirty="0" smtClean="0"/>
              <a:t> Mechanical calculations: OK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GB" sz="2000" dirty="0" smtClean="0"/>
              <a:t> 2 designs of cavity + tank</a:t>
            </a: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18822" y="2204864"/>
            <a:ext cx="8329642" cy="38164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en-US" sz="2000" u="sng" dirty="0" smtClean="0">
                <a:sym typeface="Wingdings" pitchFamily="2" charset="2"/>
              </a:rPr>
              <a:t>Planning</a:t>
            </a:r>
          </a:p>
          <a:p>
            <a:pPr algn="just"/>
            <a:r>
              <a:rPr lang="en-US" sz="2000" dirty="0" smtClean="0">
                <a:sym typeface="Wingdings" pitchFamily="2" charset="2"/>
              </a:rPr>
              <a:t>July-Aug’10: Technical drawings &amp; call for tender preparation (cavity + Niobium)</a:t>
            </a:r>
          </a:p>
          <a:p>
            <a:pPr algn="just"/>
            <a:r>
              <a:rPr lang="en-US" sz="2000" dirty="0" smtClean="0">
                <a:sym typeface="Wingdings" pitchFamily="2" charset="2"/>
              </a:rPr>
              <a:t>Sept-Oct’10: Call for tender</a:t>
            </a:r>
          </a:p>
          <a:p>
            <a:pPr algn="just"/>
            <a:r>
              <a:rPr lang="en-US" sz="2000" dirty="0" smtClean="0">
                <a:sym typeface="Wingdings" pitchFamily="2" charset="2"/>
              </a:rPr>
              <a:t>Nov’10: Choice of the manufacturer</a:t>
            </a:r>
          </a:p>
          <a:p>
            <a:pPr algn="just"/>
            <a:r>
              <a:rPr lang="en-US" sz="2000" dirty="0" smtClean="0">
                <a:sym typeface="Wingdings" pitchFamily="2" charset="2"/>
              </a:rPr>
              <a:t>Dec’10: Start of the fabrication</a:t>
            </a:r>
          </a:p>
          <a:p>
            <a:pPr algn="just"/>
            <a:r>
              <a:rPr lang="en-US" sz="2000" dirty="0" smtClean="0">
                <a:sym typeface="Wingdings" pitchFamily="2" charset="2"/>
              </a:rPr>
              <a:t>Sept’11: Cavity delivery (w/o tank)</a:t>
            </a:r>
          </a:p>
          <a:p>
            <a:pPr algn="just"/>
            <a:r>
              <a:rPr lang="en-US" sz="2000" dirty="0" smtClean="0">
                <a:sym typeface="Wingdings" pitchFamily="2" charset="2"/>
              </a:rPr>
              <a:t>Oct’11: Field flatness</a:t>
            </a:r>
          </a:p>
          <a:p>
            <a:pPr algn="just"/>
            <a:r>
              <a:rPr lang="en-US" sz="2000" dirty="0" smtClean="0">
                <a:sym typeface="Wingdings" pitchFamily="2" charset="2"/>
              </a:rPr>
              <a:t>Nov’11: Cavity + tank delivery</a:t>
            </a:r>
          </a:p>
          <a:p>
            <a:pPr algn="just"/>
            <a:r>
              <a:rPr lang="en-US" sz="2000" dirty="0" smtClean="0">
                <a:sym typeface="Wingdings" pitchFamily="2" charset="2"/>
              </a:rPr>
              <a:t>Dec’11: Preparation (BCP + HPR) and test (Vertical cryostat)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059832" y="623731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57232"/>
            <a:ext cx="7686700" cy="5857892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Requirements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Since November 2009 (last SPL coll. meeting), studies in 2 phases</a:t>
            </a:r>
          </a:p>
          <a:p>
            <a:r>
              <a:rPr lang="en-GB" sz="2000" dirty="0" smtClean="0"/>
              <a:t>Nov ‘09 – March ‘10: first design</a:t>
            </a:r>
          </a:p>
          <a:p>
            <a:pPr lvl="1"/>
            <a:r>
              <a:rPr lang="en-GB" sz="1800" dirty="0" smtClean="0"/>
              <a:t>2D (</a:t>
            </a:r>
            <a:r>
              <a:rPr lang="en-GB" sz="1800" dirty="0" err="1" smtClean="0"/>
              <a:t>Superfish</a:t>
            </a:r>
            <a:r>
              <a:rPr lang="en-GB" sz="1800" dirty="0" smtClean="0"/>
              <a:t>™) and 3D (CST Microwave Studio™) calculations on:</a:t>
            </a:r>
          </a:p>
          <a:p>
            <a:pPr lvl="2"/>
            <a:r>
              <a:rPr lang="en-GB" sz="1600" dirty="0" smtClean="0"/>
              <a:t>Cell-to-cell coupling factor</a:t>
            </a:r>
          </a:p>
          <a:p>
            <a:pPr lvl="2"/>
            <a:r>
              <a:rPr lang="en-GB" sz="1600" dirty="0" smtClean="0"/>
              <a:t>Adjustments and shape sensitivity for field flatness</a:t>
            </a:r>
          </a:p>
          <a:p>
            <a:pPr lvl="2"/>
            <a:r>
              <a:rPr lang="en-GB" sz="1600" dirty="0" smtClean="0"/>
              <a:t>Positioning of the power coupler (external Q)</a:t>
            </a:r>
          </a:p>
          <a:p>
            <a:pPr lvl="1"/>
            <a:r>
              <a:rPr lang="en-GB" sz="1800" dirty="0" smtClean="0"/>
              <a:t>Mechanical design</a:t>
            </a:r>
          </a:p>
          <a:p>
            <a:pPr lvl="2"/>
            <a:r>
              <a:rPr lang="en-GB" sz="1600" dirty="0" smtClean="0"/>
              <a:t>Static load (2 bars @300K), Lorentz forces detuning</a:t>
            </a:r>
          </a:p>
          <a:p>
            <a:pPr lvl="1"/>
            <a:r>
              <a:rPr lang="en-GB" sz="1800" dirty="0" smtClean="0"/>
              <a:t>Helium tank design</a:t>
            </a:r>
          </a:p>
          <a:p>
            <a:pPr lvl="1">
              <a:buNone/>
            </a:pPr>
            <a:endParaRPr lang="en-GB" sz="2000" dirty="0" smtClean="0"/>
          </a:p>
          <a:p>
            <a:r>
              <a:rPr lang="en-GB" sz="2000" dirty="0" smtClean="0"/>
              <a:t>April ‘10-nowadays (still on-going): new design</a:t>
            </a:r>
          </a:p>
          <a:p>
            <a:pPr lvl="1"/>
            <a:r>
              <a:rPr lang="en-GB" sz="1800" dirty="0" smtClean="0"/>
              <a:t>New parameters for vacuum load: 1.5 bars@300K</a:t>
            </a:r>
          </a:p>
          <a:p>
            <a:pPr lvl="1"/>
            <a:r>
              <a:rPr lang="en-GB" sz="1800" dirty="0" smtClean="0"/>
              <a:t>Proposal for another design:</a:t>
            </a:r>
            <a:r>
              <a:rPr lang="en-GB" sz="2000" dirty="0" smtClean="0"/>
              <a:t> </a:t>
            </a:r>
            <a:r>
              <a:rPr lang="en-GB" sz="1800" dirty="0" smtClean="0"/>
              <a:t>new end-groups (same as </a:t>
            </a:r>
            <a:r>
              <a:rPr lang="el-GR" sz="1800" dirty="0" smtClean="0"/>
              <a:t>β</a:t>
            </a:r>
            <a:r>
              <a:rPr lang="fr-FR" sz="1800" dirty="0" smtClean="0"/>
              <a:t>= 1 CEA)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Conclusion &amp; 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requirements</a:t>
            </a:r>
            <a:endParaRPr lang="en-US" sz="3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7250"/>
            <a:ext cx="491648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85750" y="2286000"/>
            <a:ext cx="4643438" cy="285750"/>
          </a:xfrm>
          <a:prstGeom prst="rect">
            <a:avLst/>
          </a:prstGeom>
          <a:solidFill>
            <a:srgbClr val="FFFF00">
              <a:alpha val="27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85750" y="2857500"/>
            <a:ext cx="4643438" cy="285750"/>
          </a:xfrm>
          <a:prstGeom prst="rect">
            <a:avLst/>
          </a:prstGeom>
          <a:solidFill>
            <a:srgbClr val="FFFF00">
              <a:alpha val="27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285750" y="4071938"/>
            <a:ext cx="3643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Conceptual design of the SPL II, CERN-2006-006</a:t>
            </a:r>
          </a:p>
        </p:txBody>
      </p:sp>
      <p:sp>
        <p:nvSpPr>
          <p:cNvPr id="11" name="Accolade fermante 10"/>
          <p:cNvSpPr/>
          <p:nvPr/>
        </p:nvSpPr>
        <p:spPr>
          <a:xfrm>
            <a:off x="4929188" y="1500188"/>
            <a:ext cx="357187" cy="1143000"/>
          </a:xfrm>
          <a:prstGeom prst="rightBrace">
            <a:avLst>
              <a:gd name="adj1" fmla="val 28813"/>
              <a:gd name="adj2" fmla="val 484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" name="ZoneTexte 15"/>
          <p:cNvSpPr txBox="1">
            <a:spLocks noChangeArrowheads="1"/>
          </p:cNvSpPr>
          <p:nvPr/>
        </p:nvSpPr>
        <p:spPr bwMode="auto">
          <a:xfrm>
            <a:off x="5580112" y="1643063"/>
            <a:ext cx="3286125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Ins="36000">
            <a:spAutoFit/>
          </a:bodyPr>
          <a:lstStyle/>
          <a:p>
            <a:r>
              <a:rPr lang="fr-FR" b="1" dirty="0" err="1"/>
              <a:t>Epeak</a:t>
            </a:r>
            <a:r>
              <a:rPr lang="fr-FR" b="1" dirty="0"/>
              <a:t>/</a:t>
            </a:r>
            <a:r>
              <a:rPr lang="fr-FR" b="1" dirty="0" err="1"/>
              <a:t>Eacc</a:t>
            </a:r>
            <a:r>
              <a:rPr lang="fr-FR" b="1" dirty="0"/>
              <a:t> &lt; </a:t>
            </a:r>
            <a:r>
              <a:rPr lang="fr-FR" b="1" dirty="0" smtClean="0"/>
              <a:t>2.6</a:t>
            </a:r>
            <a:endParaRPr lang="fr-FR" b="1" dirty="0"/>
          </a:p>
          <a:p>
            <a:endParaRPr lang="fr-FR" sz="1200" b="1" dirty="0"/>
          </a:p>
          <a:p>
            <a:r>
              <a:rPr lang="fr-FR" b="1" dirty="0" err="1"/>
              <a:t>Bpeak</a:t>
            </a:r>
            <a:r>
              <a:rPr lang="fr-FR" b="1" dirty="0"/>
              <a:t>/</a:t>
            </a:r>
            <a:r>
              <a:rPr lang="fr-FR" b="1" dirty="0" err="1"/>
              <a:t>Eacc</a:t>
            </a:r>
            <a:r>
              <a:rPr lang="fr-FR" b="1" dirty="0"/>
              <a:t> &lt; </a:t>
            </a:r>
            <a:r>
              <a:rPr lang="fr-FR" b="1" dirty="0" smtClean="0"/>
              <a:t>5.2 </a:t>
            </a:r>
            <a:r>
              <a:rPr lang="fr-FR" b="1" dirty="0" err="1"/>
              <a:t>mT</a:t>
            </a:r>
            <a:r>
              <a:rPr lang="fr-FR" b="1" dirty="0"/>
              <a:t>/(MV/m)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 t="15572"/>
          <a:stretch>
            <a:fillRect/>
          </a:stretch>
        </p:blipFill>
        <p:spPr bwMode="auto">
          <a:xfrm>
            <a:off x="0" y="5143500"/>
            <a:ext cx="457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22"/>
          <p:cNvSpPr txBox="1">
            <a:spLocks noChangeArrowheads="1"/>
          </p:cNvSpPr>
          <p:nvPr/>
        </p:nvSpPr>
        <p:spPr bwMode="auto">
          <a:xfrm>
            <a:off x="142875" y="4429125"/>
            <a:ext cx="4143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alibri" pitchFamily="34" charset="0"/>
              </a:rPr>
              <a:t>Starting</a:t>
            </a:r>
            <a:r>
              <a:rPr lang="fr-FR" b="1" u="sng">
                <a:latin typeface="Calibri" pitchFamily="34" charset="0"/>
              </a:rPr>
              <a:t> point : </a:t>
            </a:r>
          </a:p>
          <a:p>
            <a:r>
              <a:rPr lang="fr-FR" b="1">
                <a:latin typeface="Calibri" pitchFamily="34" charset="0"/>
              </a:rPr>
              <a:t>1999, EUROTRANS cavity </a:t>
            </a:r>
            <a:r>
              <a:rPr lang="el-GR" b="1">
                <a:latin typeface="Calibri" pitchFamily="34" charset="0"/>
              </a:rPr>
              <a:t>β</a:t>
            </a:r>
            <a:r>
              <a:rPr lang="fr-FR" b="1">
                <a:latin typeface="Calibri" pitchFamily="34" charset="0"/>
              </a:rPr>
              <a:t>= 0.65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/>
          <a:srcRect l="3909" t="4518" r="4884" b="5119"/>
          <a:stretch>
            <a:fillRect/>
          </a:stretch>
        </p:blipFill>
        <p:spPr bwMode="auto">
          <a:xfrm>
            <a:off x="4500563" y="4429125"/>
            <a:ext cx="42005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ZoneTexte 25"/>
          <p:cNvSpPr txBox="1">
            <a:spLocks noChangeArrowheads="1"/>
          </p:cNvSpPr>
          <p:nvPr/>
        </p:nvSpPr>
        <p:spPr bwMode="auto">
          <a:xfrm>
            <a:off x="4643438" y="6072188"/>
            <a:ext cx="3214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J-Luc Biarrotte, </a:t>
            </a:r>
            <a:r>
              <a:rPr lang="en-US" sz="1200" dirty="0" smtClean="0">
                <a:latin typeface="Calibri" pitchFamily="34" charset="0"/>
              </a:rPr>
              <a:t>PhD </a:t>
            </a:r>
            <a:r>
              <a:rPr lang="en-US" sz="1200" dirty="0">
                <a:latin typeface="Calibri" pitchFamily="34" charset="0"/>
              </a:rPr>
              <a:t>Thesis, 2000, Orsay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429500" y="4500563"/>
            <a:ext cx="1285875" cy="15716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7786688" y="4929188"/>
            <a:ext cx="500062" cy="2143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7786688" y="5500688"/>
            <a:ext cx="500062" cy="2143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ZoneTexte 24"/>
          <p:cNvSpPr txBox="1">
            <a:spLocks noChangeArrowheads="1"/>
          </p:cNvSpPr>
          <p:nvPr/>
        </p:nvSpPr>
        <p:spPr bwMode="auto">
          <a:xfrm>
            <a:off x="5868144" y="2808024"/>
            <a:ext cx="2574619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Ins="36000">
            <a:spAutoFit/>
          </a:bodyPr>
          <a:lstStyle/>
          <a:p>
            <a:r>
              <a:rPr lang="en-US" b="1" dirty="0" smtClean="0"/>
              <a:t>Cell-to-cell </a:t>
            </a:r>
            <a:r>
              <a:rPr lang="en-US" b="1" dirty="0"/>
              <a:t>coupling factor k ≈ 1.5 % </a:t>
            </a:r>
          </a:p>
        </p:txBody>
      </p:sp>
      <p:sp>
        <p:nvSpPr>
          <p:cNvPr id="24" name="ZoneTexte 29"/>
          <p:cNvSpPr txBox="1">
            <a:spLocks noChangeArrowheads="1"/>
          </p:cNvSpPr>
          <p:nvPr/>
        </p:nvSpPr>
        <p:spPr bwMode="auto">
          <a:xfrm>
            <a:off x="6958523" y="2420888"/>
            <a:ext cx="428625" cy="461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rIns="36000">
            <a:spAutoFit/>
          </a:bodyPr>
          <a:lstStyle/>
          <a:p>
            <a:pPr algn="ctr"/>
            <a:r>
              <a:rPr lang="fr-FR" sz="2400" b="1"/>
              <a:t>+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6804248" y="1052736"/>
            <a:ext cx="85725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cxnSp>
        <p:nvCxnSpPr>
          <p:cNvPr id="26" name="Connecteur droit 25"/>
          <p:cNvCxnSpPr/>
          <p:nvPr/>
        </p:nvCxnSpPr>
        <p:spPr>
          <a:xfrm>
            <a:off x="3995936" y="1987252"/>
            <a:ext cx="9361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3995936" y="1700808"/>
            <a:ext cx="9361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Nov ‘09 – March ‘10: first design</a:t>
            </a:r>
            <a:endParaRPr lang="en-GB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3995936" y="6597352"/>
            <a:ext cx="3657600" cy="228600"/>
          </a:xfrm>
        </p:spPr>
        <p:txBody>
          <a:bodyPr/>
          <a:lstStyle/>
          <a:p>
            <a:r>
              <a:rPr lang="fr-FR" smtClean="0"/>
              <a:t>Réunion CM24 - 09 mars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2D study (</a:t>
            </a:r>
            <a:r>
              <a:rPr lang="en-US" sz="3200" dirty="0" err="1" smtClean="0"/>
              <a:t>superfish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12511" t="7587" r="50255" b="40601"/>
          <a:stretch>
            <a:fillRect/>
          </a:stretch>
        </p:blipFill>
        <p:spPr bwMode="auto">
          <a:xfrm>
            <a:off x="71430" y="1571612"/>
            <a:ext cx="34290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43" descr="Imag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68" y="2763861"/>
            <a:ext cx="40703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Sans titre.bmp"/>
          <p:cNvPicPr>
            <a:picLocks noChangeAspect="1"/>
          </p:cNvPicPr>
          <p:nvPr/>
        </p:nvPicPr>
        <p:blipFill>
          <a:blip r:embed="rId4"/>
          <a:srcRect l="18333" t="17708" r="35834" b="35417"/>
          <a:stretch>
            <a:fillRect/>
          </a:stretch>
        </p:blipFill>
        <p:spPr bwMode="auto">
          <a:xfrm>
            <a:off x="1857356" y="4500570"/>
            <a:ext cx="285750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3714744" y="1571612"/>
            <a:ext cx="471490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r>
              <a:rPr lang="en-GB" u="sng" dirty="0" smtClean="0"/>
              <a:t>Parameterisation :</a:t>
            </a:r>
          </a:p>
          <a:p>
            <a:r>
              <a:rPr lang="en-GB" dirty="0" smtClean="0"/>
              <a:t>The different parameters were iteratively optimised &amp; the frequency readjusted by retuning  the cell radius “R”.</a:t>
            </a:r>
          </a:p>
          <a:p>
            <a:endParaRPr lang="en-GB" u="sng" dirty="0"/>
          </a:p>
        </p:txBody>
      </p:sp>
      <p:sp>
        <p:nvSpPr>
          <p:cNvPr id="12" name="ZoneTexte 20"/>
          <p:cNvSpPr txBox="1">
            <a:spLocks noChangeArrowheads="1"/>
          </p:cNvSpPr>
          <p:nvPr/>
        </p:nvSpPr>
        <p:spPr bwMode="auto">
          <a:xfrm>
            <a:off x="357190" y="714375"/>
            <a:ext cx="8143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r>
              <a:rPr lang="en-US" sz="2000" dirty="0" smtClean="0"/>
              <a:t>Designed with </a:t>
            </a:r>
            <a:r>
              <a:rPr lang="en-US" sz="2000" u="sng" dirty="0" smtClean="0"/>
              <a:t>Build cavity</a:t>
            </a:r>
            <a:r>
              <a:rPr lang="en-US" sz="2000" dirty="0" smtClean="0"/>
              <a:t> (Paolo </a:t>
            </a:r>
            <a:r>
              <a:rPr lang="en-US" sz="2000" dirty="0" err="1"/>
              <a:t>Pierini</a:t>
            </a:r>
            <a:r>
              <a:rPr lang="en-US" sz="2000" dirty="0"/>
              <a:t>, INFN Milano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dirty="0" smtClean="0"/>
              <a:t>Poisson </a:t>
            </a:r>
            <a:r>
              <a:rPr lang="en-US" sz="2000" dirty="0" err="1"/>
              <a:t>Superfish</a:t>
            </a:r>
            <a:r>
              <a:rPr lang="en-US" sz="2000" dirty="0"/>
              <a:t> Interface </a:t>
            </a:r>
            <a:r>
              <a:rPr lang="en-US" sz="2000" dirty="0" smtClean="0"/>
              <a:t>for multi-cell </a:t>
            </a:r>
            <a:r>
              <a:rPr lang="en-US" sz="2000" dirty="0"/>
              <a:t>cavity design.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2D study (</a:t>
            </a:r>
            <a:r>
              <a:rPr lang="en-US" sz="3200" dirty="0" err="1" smtClean="0"/>
              <a:t>superfish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grpSp>
        <p:nvGrpSpPr>
          <p:cNvPr id="13" name="Groupe 12"/>
          <p:cNvGrpSpPr>
            <a:grpSpLocks/>
          </p:cNvGrpSpPr>
          <p:nvPr/>
        </p:nvGrpSpPr>
        <p:grpSpPr bwMode="auto">
          <a:xfrm>
            <a:off x="4429124" y="2357430"/>
            <a:ext cx="4525928" cy="4165324"/>
            <a:chOff x="4357686" y="714356"/>
            <a:chExt cx="4382633" cy="4154595"/>
          </a:xfrm>
        </p:grpSpPr>
        <p:pic>
          <p:nvPicPr>
            <p:cNvPr id="19" name="Image 18"/>
            <p:cNvPicPr>
              <a:picLocks noChangeAspect="1" noChangeArrowheads="1"/>
            </p:cNvPicPr>
            <p:nvPr/>
          </p:nvPicPr>
          <p:blipFill>
            <a:blip r:embed="rId2"/>
            <a:srcRect l="15536" t="11777" r="12563" b="9091"/>
            <a:stretch>
              <a:fillRect/>
            </a:stretch>
          </p:blipFill>
          <p:spPr bwMode="auto">
            <a:xfrm>
              <a:off x="4357686" y="714356"/>
              <a:ext cx="4382633" cy="3861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ZoneTexte 28"/>
            <p:cNvSpPr txBox="1">
              <a:spLocks noChangeArrowheads="1"/>
            </p:cNvSpPr>
            <p:nvPr/>
          </p:nvSpPr>
          <p:spPr bwMode="auto">
            <a:xfrm>
              <a:off x="5000628" y="1285860"/>
              <a:ext cx="714380" cy="288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400" b="1">
                  <a:latin typeface="+mn-lt"/>
                </a:rPr>
                <a:t>1.96</a:t>
              </a:r>
            </a:p>
          </p:txBody>
        </p:sp>
        <p:sp>
          <p:nvSpPr>
            <p:cNvPr id="21" name="ZoneTexte 29"/>
            <p:cNvSpPr txBox="1">
              <a:spLocks noChangeArrowheads="1"/>
            </p:cNvSpPr>
            <p:nvPr/>
          </p:nvSpPr>
          <p:spPr bwMode="auto">
            <a:xfrm>
              <a:off x="7286644" y="1285860"/>
              <a:ext cx="714380" cy="288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400" b="1">
                  <a:latin typeface="+mn-lt"/>
                </a:rPr>
                <a:t>1.95</a:t>
              </a:r>
            </a:p>
          </p:txBody>
        </p:sp>
        <p:sp>
          <p:nvSpPr>
            <p:cNvPr id="22" name="ZoneTexte 30"/>
            <p:cNvSpPr txBox="1">
              <a:spLocks noChangeArrowheads="1"/>
            </p:cNvSpPr>
            <p:nvPr/>
          </p:nvSpPr>
          <p:spPr bwMode="auto">
            <a:xfrm>
              <a:off x="6143636" y="1285860"/>
              <a:ext cx="714380" cy="288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400" b="1">
                  <a:latin typeface="+mn-lt"/>
                </a:rPr>
                <a:t>1.91</a:t>
              </a:r>
            </a:p>
          </p:txBody>
        </p:sp>
        <p:sp>
          <p:nvSpPr>
            <p:cNvPr id="23" name="ZoneTexte 32"/>
            <p:cNvSpPr txBox="1">
              <a:spLocks noChangeArrowheads="1"/>
            </p:cNvSpPr>
            <p:nvPr/>
          </p:nvSpPr>
          <p:spPr bwMode="auto">
            <a:xfrm>
              <a:off x="5572132" y="3786190"/>
              <a:ext cx="714380" cy="288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400" b="1">
                  <a:latin typeface="+mn-lt"/>
                </a:rPr>
                <a:t>-1.91</a:t>
              </a:r>
            </a:p>
          </p:txBody>
        </p:sp>
        <p:sp>
          <p:nvSpPr>
            <p:cNvPr id="24" name="ZoneTexte 33"/>
            <p:cNvSpPr txBox="1">
              <a:spLocks noChangeArrowheads="1"/>
            </p:cNvSpPr>
            <p:nvPr/>
          </p:nvSpPr>
          <p:spPr bwMode="auto">
            <a:xfrm>
              <a:off x="6643702" y="3786190"/>
              <a:ext cx="714380" cy="288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400" b="1">
                  <a:latin typeface="+mn-lt"/>
                </a:rPr>
                <a:t>-1.91</a:t>
              </a:r>
            </a:p>
          </p:txBody>
        </p:sp>
        <p:sp>
          <p:nvSpPr>
            <p:cNvPr id="25" name="ZoneTexte 34"/>
            <p:cNvSpPr txBox="1">
              <a:spLocks noChangeArrowheads="1"/>
            </p:cNvSpPr>
            <p:nvPr/>
          </p:nvSpPr>
          <p:spPr bwMode="auto">
            <a:xfrm>
              <a:off x="5326153" y="4500570"/>
              <a:ext cx="3043753" cy="368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Ins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b="1" dirty="0">
                  <a:solidFill>
                    <a:srgbClr val="FF0000"/>
                  </a:solidFill>
                  <a:latin typeface="+mn-lt"/>
                </a:rPr>
                <a:t>Field </a:t>
              </a:r>
              <a:r>
                <a:rPr lang="fr-FR" b="1" dirty="0" err="1">
                  <a:solidFill>
                    <a:srgbClr val="FF0000"/>
                  </a:solidFill>
                  <a:latin typeface="+mn-lt"/>
                </a:rPr>
                <a:t>Flatness</a:t>
              </a:r>
              <a:r>
                <a:rPr lang="fr-FR" b="1" dirty="0">
                  <a:solidFill>
                    <a:srgbClr val="FF0000"/>
                  </a:solidFill>
                  <a:latin typeface="+mn-lt"/>
                </a:rPr>
                <a:t> : 2.55%</a:t>
              </a:r>
            </a:p>
          </p:txBody>
        </p:sp>
      </p:grpSp>
      <p:pic>
        <p:nvPicPr>
          <p:cNvPr id="15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714488"/>
            <a:ext cx="4151736" cy="2072820"/>
          </a:xfrm>
          <a:prstGeom prst="rect">
            <a:avLst/>
          </a:prstGeom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/>
          <a:srcRect l="13216" t="67732" r="12775" b="12444"/>
          <a:stretch>
            <a:fillRect/>
          </a:stretch>
        </p:blipFill>
        <p:spPr bwMode="auto">
          <a:xfrm>
            <a:off x="4857752" y="1214422"/>
            <a:ext cx="4000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e 28"/>
          <p:cNvGrpSpPr/>
          <p:nvPr/>
        </p:nvGrpSpPr>
        <p:grpSpPr>
          <a:xfrm>
            <a:off x="500059" y="4214818"/>
            <a:ext cx="3500437" cy="2451953"/>
            <a:chOff x="500059" y="3786190"/>
            <a:chExt cx="3500437" cy="2451953"/>
          </a:xfrm>
        </p:grpSpPr>
        <p:sp>
          <p:nvSpPr>
            <p:cNvPr id="18" name="ZoneTexte 36"/>
            <p:cNvSpPr txBox="1"/>
            <p:nvPr/>
          </p:nvSpPr>
          <p:spPr>
            <a:xfrm>
              <a:off x="500059" y="3786190"/>
              <a:ext cx="3500437" cy="245195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Ins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000" b="1" dirty="0" smtClean="0">
                  <a:latin typeface="+mn-lt"/>
                </a:rPr>
                <a:t>Frequency = 704.407 MHz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000" b="1" dirty="0" smtClean="0">
                  <a:latin typeface="+mn-lt"/>
                </a:rPr>
                <a:t>Q0 (@ 2K ) = 3.9 10</a:t>
              </a:r>
              <a:r>
                <a:rPr lang="en-GB" sz="2000" b="1" baseline="30000" dirty="0" smtClean="0">
                  <a:latin typeface="+mn-lt"/>
                </a:rPr>
                <a:t>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000" b="1" baseline="30000" dirty="0" smtClean="0"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0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At </a:t>
              </a:r>
              <a:r>
                <a:rPr lang="en-GB" sz="2000" b="1" u="sng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β</a:t>
              </a:r>
              <a:r>
                <a:rPr lang="en-GB" sz="2000" b="1" u="sng" baseline="-25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g</a:t>
              </a:r>
              <a:r>
                <a:rPr lang="en-GB" sz="20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= 0.65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000" b="1" dirty="0" smtClean="0">
                  <a:latin typeface="+mn-lt"/>
                </a:rPr>
                <a:t>r/Q = 299</a:t>
              </a:r>
              <a:endParaRPr lang="en-GB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000" b="1" dirty="0" err="1" smtClean="0">
                  <a:latin typeface="+mn-lt"/>
                </a:rPr>
                <a:t>Epeak</a:t>
              </a:r>
              <a:r>
                <a:rPr lang="en-GB" sz="2000" b="1" dirty="0" smtClean="0">
                  <a:latin typeface="+mn-lt"/>
                </a:rPr>
                <a:t>/</a:t>
              </a:r>
              <a:r>
                <a:rPr lang="en-GB" sz="2000" b="1" dirty="0" err="1" smtClean="0">
                  <a:latin typeface="+mn-lt"/>
                </a:rPr>
                <a:t>Eacc</a:t>
              </a:r>
              <a:r>
                <a:rPr lang="en-GB" sz="2000" b="1" dirty="0" smtClean="0">
                  <a:latin typeface="+mn-lt"/>
                </a:rPr>
                <a:t> = 2.5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000" b="1" dirty="0" err="1" smtClean="0">
                  <a:latin typeface="+mn-lt"/>
                </a:rPr>
                <a:t>Bpeak</a:t>
              </a:r>
              <a:r>
                <a:rPr lang="en-GB" sz="2000" b="1" dirty="0" smtClean="0">
                  <a:latin typeface="+mn-lt"/>
                </a:rPr>
                <a:t>/</a:t>
              </a:r>
              <a:r>
                <a:rPr lang="en-GB" sz="2000" b="1" dirty="0" err="1" smtClean="0">
                  <a:latin typeface="+mn-lt"/>
                </a:rPr>
                <a:t>Eacc</a:t>
              </a:r>
              <a:r>
                <a:rPr lang="en-GB" sz="2000" b="1" dirty="0" smtClean="0">
                  <a:latin typeface="+mn-lt"/>
                </a:rPr>
                <a:t> = 4.9 </a:t>
              </a:r>
              <a:r>
                <a:rPr lang="en-GB" sz="2000" b="1" dirty="0" err="1" smtClean="0">
                  <a:latin typeface="+mn-lt"/>
                </a:rPr>
                <a:t>mT</a:t>
              </a:r>
              <a:r>
                <a:rPr lang="en-GB" sz="2000" b="1" dirty="0" smtClean="0">
                  <a:latin typeface="+mn-lt"/>
                </a:rPr>
                <a:t>/(MV/m)</a:t>
              </a:r>
              <a:endParaRPr lang="en-GB" sz="2000" b="1" dirty="0">
                <a:latin typeface="+mn-lt"/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3000364" y="5357826"/>
              <a:ext cx="785818" cy="428628"/>
            </a:xfrm>
            <a:prstGeom prst="round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n>
                    <a:solidFill>
                      <a:srgbClr val="92D050"/>
                    </a:solidFill>
                  </a:ln>
                </a:rPr>
                <a:t>OK</a:t>
              </a:r>
              <a:endParaRPr lang="en-US" dirty="0">
                <a:ln>
                  <a:solidFill>
                    <a:srgbClr val="92D050"/>
                  </a:solidFill>
                </a:ln>
              </a:endParaRPr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216024" y="908720"/>
            <a:ext cx="5364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Design of the cells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Input for 3D calculations with RF coupler port</a:t>
            </a:r>
            <a:endParaRPr lang="en-US" dirty="0"/>
          </a:p>
        </p:txBody>
      </p:sp>
      <p:sp>
        <p:nvSpPr>
          <p:cNvPr id="26" name="ZoneTexte 25"/>
          <p:cNvSpPr txBox="1"/>
          <p:nvPr/>
        </p:nvSpPr>
        <p:spPr>
          <a:xfrm>
            <a:off x="3059832" y="3789040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F. Bouly (IPNO)</a:t>
            </a:r>
            <a:endParaRPr lang="en-GB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3D Calculations (MWS)</a:t>
            </a:r>
            <a:endParaRPr lang="en-US" sz="3200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0" y="6784999"/>
            <a:ext cx="8786813" cy="1587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28" descr="sdqgqs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065017"/>
            <a:ext cx="5786478" cy="2693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 l="24922" t="24023" r="50781" b="55371"/>
          <a:stretch>
            <a:fillRect/>
          </a:stretch>
        </p:blipFill>
        <p:spPr bwMode="auto">
          <a:xfrm>
            <a:off x="5072063" y="3784602"/>
            <a:ext cx="3857625" cy="283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 l="26953" t="25830" r="44972" b="11182"/>
          <a:stretch>
            <a:fillRect/>
          </a:stretch>
        </p:blipFill>
        <p:spPr bwMode="auto">
          <a:xfrm>
            <a:off x="0" y="1284273"/>
            <a:ext cx="2928926" cy="52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  <p:cxnSp>
        <p:nvCxnSpPr>
          <p:cNvPr id="11" name="Connecteur droit avec flèche 10"/>
          <p:cNvCxnSpPr>
            <a:stCxn id="32" idx="3"/>
          </p:cNvCxnSpPr>
          <p:nvPr/>
        </p:nvCxnSpPr>
        <p:spPr>
          <a:xfrm>
            <a:off x="1285852" y="1535893"/>
            <a:ext cx="2071705" cy="189152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36" idx="3"/>
            <a:endCxn id="14" idx="1"/>
          </p:cNvCxnSpPr>
          <p:nvPr/>
        </p:nvCxnSpPr>
        <p:spPr>
          <a:xfrm>
            <a:off x="1285852" y="5464983"/>
            <a:ext cx="1714512" cy="1429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357554" y="3284537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Modified for Helium vessel integration + </a:t>
            </a:r>
            <a:r>
              <a:rPr lang="en-GB" dirty="0" err="1" smtClean="0">
                <a:solidFill>
                  <a:srgbClr val="FF0000"/>
                </a:solidFill>
              </a:rPr>
              <a:t>Qext</a:t>
            </a:r>
            <a:r>
              <a:rPr lang="en-GB" dirty="0" smtClean="0">
                <a:solidFill>
                  <a:srgbClr val="FF0000"/>
                </a:solidFill>
              </a:rPr>
              <a:t> calculation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000364" y="5284801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Adjusted for field flatness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214678" y="4427545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Retuned for frequency adjustment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6" name="Connecteur droit avec flèche 15"/>
          <p:cNvCxnSpPr>
            <a:stCxn id="33" idx="3"/>
            <a:endCxn id="15" idx="1"/>
          </p:cNvCxnSpPr>
          <p:nvPr/>
        </p:nvCxnSpPr>
        <p:spPr>
          <a:xfrm>
            <a:off x="1285852" y="3964785"/>
            <a:ext cx="1928826" cy="78592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Heptagone 30"/>
          <p:cNvSpPr/>
          <p:nvPr/>
        </p:nvSpPr>
        <p:spPr>
          <a:xfrm>
            <a:off x="285720" y="1000108"/>
            <a:ext cx="428628" cy="357190"/>
          </a:xfrm>
          <a:prstGeom prst="hep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1428736"/>
            <a:ext cx="128585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3857628"/>
            <a:ext cx="128585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0" y="5357826"/>
            <a:ext cx="128585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ptagone 39"/>
          <p:cNvSpPr/>
          <p:nvPr/>
        </p:nvSpPr>
        <p:spPr>
          <a:xfrm>
            <a:off x="7572396" y="2857496"/>
            <a:ext cx="428628" cy="357190"/>
          </a:xfrm>
          <a:prstGeom prst="hep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1" name="Heptagone 40"/>
          <p:cNvSpPr/>
          <p:nvPr/>
        </p:nvSpPr>
        <p:spPr>
          <a:xfrm>
            <a:off x="285720" y="3429000"/>
            <a:ext cx="428628" cy="357190"/>
          </a:xfrm>
          <a:prstGeom prst="hep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2" name="Heptagone 41"/>
          <p:cNvSpPr/>
          <p:nvPr/>
        </p:nvSpPr>
        <p:spPr>
          <a:xfrm>
            <a:off x="8072462" y="5072074"/>
            <a:ext cx="428628" cy="357190"/>
          </a:xfrm>
          <a:prstGeom prst="hep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3" name="Heptagone 42"/>
          <p:cNvSpPr/>
          <p:nvPr/>
        </p:nvSpPr>
        <p:spPr>
          <a:xfrm>
            <a:off x="285720" y="4929198"/>
            <a:ext cx="428628" cy="357190"/>
          </a:xfrm>
          <a:prstGeom prst="hep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4" name="Heptagone 43"/>
          <p:cNvSpPr/>
          <p:nvPr/>
        </p:nvSpPr>
        <p:spPr>
          <a:xfrm>
            <a:off x="7429520" y="3643314"/>
            <a:ext cx="428628" cy="357190"/>
          </a:xfrm>
          <a:prstGeom prst="hep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3D calculations: fields &amp; </a:t>
            </a:r>
            <a:r>
              <a:rPr lang="en-US" sz="3200" dirty="0" err="1" smtClean="0"/>
              <a:t>Qext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 l="27123" t="25472" r="16273" b="21697"/>
          <a:stretch>
            <a:fillRect/>
          </a:stretch>
        </p:blipFill>
        <p:spPr bwMode="auto">
          <a:xfrm>
            <a:off x="4714876" y="3857628"/>
            <a:ext cx="405127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18495" t="10880" b="25203"/>
          <a:stretch>
            <a:fillRect/>
          </a:stretch>
        </p:blipFill>
        <p:spPr bwMode="auto">
          <a:xfrm>
            <a:off x="142876" y="764704"/>
            <a:ext cx="4287198" cy="2689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 l="18976" t="11295" b="26581"/>
          <a:stretch>
            <a:fillRect/>
          </a:stretch>
        </p:blipFill>
        <p:spPr bwMode="auto">
          <a:xfrm>
            <a:off x="142875" y="3823859"/>
            <a:ext cx="4286249" cy="262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13"/>
          <p:cNvSpPr txBox="1">
            <a:spLocks noChangeArrowheads="1"/>
          </p:cNvSpPr>
          <p:nvPr/>
        </p:nvSpPr>
        <p:spPr bwMode="auto">
          <a:xfrm>
            <a:off x="5072066" y="1000108"/>
            <a:ext cx="2714625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0">
            <a:spAutoFit/>
          </a:bodyPr>
          <a:lstStyle/>
          <a:p>
            <a:r>
              <a:rPr lang="fr-FR" sz="2000" b="1" dirty="0" err="1"/>
              <a:t>Freq</a:t>
            </a:r>
            <a:r>
              <a:rPr lang="fr-FR" sz="2000" b="1" dirty="0"/>
              <a:t> = 704.3 MHz</a:t>
            </a:r>
          </a:p>
          <a:p>
            <a:r>
              <a:rPr lang="fr-FR" sz="2000" b="1" dirty="0" err="1"/>
              <a:t>Q</a:t>
            </a:r>
            <a:r>
              <a:rPr lang="fr-FR" sz="2000" b="1" baseline="-25000" dirty="0" err="1"/>
              <a:t>ext</a:t>
            </a:r>
            <a:r>
              <a:rPr lang="fr-FR" sz="2000" b="1" dirty="0"/>
              <a:t> = 1.09 10</a:t>
            </a:r>
            <a:r>
              <a:rPr lang="fr-FR" sz="2000" b="1" baseline="30000" dirty="0"/>
              <a:t>6</a:t>
            </a:r>
          </a:p>
          <a:p>
            <a:r>
              <a:rPr lang="fr-FR" sz="2000" b="1" dirty="0"/>
              <a:t>Q0 (@ 2K ) = </a:t>
            </a:r>
            <a:r>
              <a:rPr lang="fr-FR" sz="2000" b="1" dirty="0" smtClean="0"/>
              <a:t>2.8 </a:t>
            </a:r>
            <a:r>
              <a:rPr lang="fr-FR" sz="2000" b="1" dirty="0"/>
              <a:t>10</a:t>
            </a:r>
            <a:r>
              <a:rPr lang="fr-FR" sz="2000" b="1" baseline="30000" dirty="0"/>
              <a:t>10</a:t>
            </a:r>
          </a:p>
          <a:p>
            <a:r>
              <a:rPr lang="fr-FR" sz="2000" b="1" dirty="0"/>
              <a:t>K = 1.47 %</a:t>
            </a:r>
          </a:p>
        </p:txBody>
      </p:sp>
      <p:sp>
        <p:nvSpPr>
          <p:cNvPr id="8" name="ZoneTexte 10"/>
          <p:cNvSpPr txBox="1">
            <a:spLocks noChangeArrowheads="1"/>
          </p:cNvSpPr>
          <p:nvPr/>
        </p:nvSpPr>
        <p:spPr bwMode="auto">
          <a:xfrm>
            <a:off x="4643438" y="3214686"/>
            <a:ext cx="37862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r>
              <a:rPr lang="en-GB" sz="1600" u="sng" dirty="0" smtClean="0"/>
              <a:t>External coupling adjusted with  the penetration length of the antenna</a:t>
            </a:r>
            <a:endParaRPr lang="en-GB" sz="1600" dirty="0" smtClean="0"/>
          </a:p>
          <a:p>
            <a:endParaRPr lang="en-GB" sz="1600" u="sng" dirty="0"/>
          </a:p>
        </p:txBody>
      </p:sp>
      <p:sp>
        <p:nvSpPr>
          <p:cNvPr id="9" name="Flèche vers le bas 8"/>
          <p:cNvSpPr/>
          <p:nvPr/>
        </p:nvSpPr>
        <p:spPr>
          <a:xfrm>
            <a:off x="6500826" y="5286388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ZoneTexte 9"/>
          <p:cNvSpPr txBox="1"/>
          <p:nvPr/>
        </p:nvSpPr>
        <p:spPr>
          <a:xfrm>
            <a:off x="6000760" y="485776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Q</a:t>
            </a:r>
            <a:r>
              <a:rPr lang="en-GB" b="1" baseline="-25000" dirty="0" smtClean="0">
                <a:solidFill>
                  <a:schemeClr val="tx2"/>
                </a:solidFill>
              </a:rPr>
              <a:t>ext</a:t>
            </a:r>
            <a:r>
              <a:rPr lang="en-GB" b="1" dirty="0" smtClean="0">
                <a:solidFill>
                  <a:schemeClr val="tx2"/>
                </a:solidFill>
              </a:rPr>
              <a:t>≈10</a:t>
            </a:r>
            <a:r>
              <a:rPr lang="en-GB" b="1" baseline="30000" dirty="0" smtClean="0">
                <a:solidFill>
                  <a:schemeClr val="tx2"/>
                </a:solidFill>
              </a:rPr>
              <a:t>6</a:t>
            </a:r>
            <a:endParaRPr lang="en-GB" b="1" baseline="30000" dirty="0">
              <a:solidFill>
                <a:schemeClr val="tx2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547664" y="3481263"/>
            <a:ext cx="496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F. Bouly &amp; D. Longuevergne (IPNO)</a:t>
            </a:r>
            <a:endParaRPr lang="en-GB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500990" cy="49244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sz="3200" dirty="0" smtClean="0"/>
              <a:t>3d calculations: </a:t>
            </a:r>
            <a:r>
              <a:rPr lang="en-US" sz="3200" dirty="0" err="1" smtClean="0"/>
              <a:t>rf</a:t>
            </a:r>
            <a:r>
              <a:rPr lang="en-US" sz="3200" dirty="0" smtClean="0"/>
              <a:t> parameters</a:t>
            </a:r>
            <a:endParaRPr lang="en-US" sz="3200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142844" y="6572272"/>
            <a:ext cx="8786813" cy="1587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16"/>
          <p:cNvSpPr txBox="1">
            <a:spLocks noChangeArrowheads="1"/>
          </p:cNvSpPr>
          <p:nvPr/>
        </p:nvSpPr>
        <p:spPr bwMode="auto">
          <a:xfrm>
            <a:off x="-142908" y="714356"/>
            <a:ext cx="81439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 algn="ctr"/>
            <a:r>
              <a:rPr lang="en-US" dirty="0"/>
              <a:t>Evolution of the peak fields ratios as function of the </a:t>
            </a:r>
            <a:r>
              <a:rPr lang="en-US" dirty="0" smtClean="0"/>
              <a:t>reduced velocity </a:t>
            </a:r>
            <a:r>
              <a:rPr lang="el-GR" dirty="0" smtClean="0"/>
              <a:t>β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5000628" y="1571612"/>
            <a:ext cx="3429024" cy="132343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fr-FR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</a:t>
            </a:r>
            <a:r>
              <a:rPr lang="fr-FR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 = 0.65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err="1"/>
              <a:t>Bpk</a:t>
            </a:r>
            <a:r>
              <a:rPr lang="fr-FR" sz="2000" b="1" dirty="0"/>
              <a:t>/</a:t>
            </a:r>
            <a:r>
              <a:rPr lang="fr-FR" sz="2000" b="1" dirty="0" err="1"/>
              <a:t>Eacc</a:t>
            </a:r>
            <a:r>
              <a:rPr lang="fr-FR" sz="2000" b="1" dirty="0"/>
              <a:t> = </a:t>
            </a:r>
            <a:r>
              <a:rPr lang="fr-FR" sz="2000" b="1" dirty="0" smtClean="0"/>
              <a:t>5.1 </a:t>
            </a:r>
            <a:r>
              <a:rPr lang="fr-FR" sz="2000" b="1" dirty="0" err="1"/>
              <a:t>mT</a:t>
            </a:r>
            <a:r>
              <a:rPr lang="fr-FR" sz="2000" b="1" dirty="0"/>
              <a:t>/(MV/m)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err="1"/>
              <a:t>Epk</a:t>
            </a:r>
            <a:r>
              <a:rPr lang="fr-FR" sz="2000" b="1" dirty="0"/>
              <a:t>/</a:t>
            </a:r>
            <a:r>
              <a:rPr lang="fr-FR" sz="2000" b="1" dirty="0" err="1"/>
              <a:t>Eacc</a:t>
            </a:r>
            <a:r>
              <a:rPr lang="fr-FR" sz="2000" b="1" dirty="0"/>
              <a:t> = </a:t>
            </a:r>
            <a:r>
              <a:rPr lang="fr-FR" sz="2000" b="1" dirty="0" smtClean="0"/>
              <a:t>2.6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/>
              <a:t>r/Q ≈ 300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00628" y="3143248"/>
            <a:ext cx="3429024" cy="132343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fr-FR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</a:t>
            </a:r>
            <a:r>
              <a:rPr lang="fr-FR" sz="2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</a:t>
            </a:r>
            <a:r>
              <a:rPr lang="fr-FR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0.69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err="1"/>
              <a:t>Bpk</a:t>
            </a:r>
            <a:r>
              <a:rPr lang="fr-FR" sz="2000" b="1" dirty="0"/>
              <a:t>/</a:t>
            </a:r>
            <a:r>
              <a:rPr lang="fr-FR" sz="2000" b="1" dirty="0" err="1"/>
              <a:t>Eacc</a:t>
            </a:r>
            <a:r>
              <a:rPr lang="fr-FR" sz="2000" b="1" dirty="0"/>
              <a:t> = </a:t>
            </a:r>
            <a:r>
              <a:rPr lang="fr-FR" sz="2000" b="1" dirty="0" smtClean="0"/>
              <a:t>4.9 </a:t>
            </a:r>
            <a:r>
              <a:rPr lang="fr-FR" sz="2000" b="1" dirty="0" err="1"/>
              <a:t>mT</a:t>
            </a:r>
            <a:r>
              <a:rPr lang="fr-FR" sz="2000" b="1" dirty="0"/>
              <a:t>/(MV/m)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err="1"/>
              <a:t>Epk</a:t>
            </a:r>
            <a:r>
              <a:rPr lang="fr-FR" sz="2000" b="1" dirty="0"/>
              <a:t>/</a:t>
            </a:r>
            <a:r>
              <a:rPr lang="fr-FR" sz="2000" b="1" dirty="0" err="1"/>
              <a:t>Eacc</a:t>
            </a:r>
            <a:r>
              <a:rPr lang="fr-FR" sz="2000" b="1" dirty="0"/>
              <a:t> = </a:t>
            </a:r>
            <a:r>
              <a:rPr lang="fr-FR" sz="2000" b="1" dirty="0" smtClean="0"/>
              <a:t>2.5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/>
              <a:t>r/Q ≈ 325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 l="19583" t="12239" r="4260" b="26563"/>
          <a:stretch>
            <a:fillRect/>
          </a:stretch>
        </p:blipFill>
        <p:spPr bwMode="auto">
          <a:xfrm>
            <a:off x="357158" y="4000504"/>
            <a:ext cx="4429156" cy="255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Image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214422"/>
            <a:ext cx="4500594" cy="2627388"/>
          </a:xfrm>
          <a:prstGeom prst="rect">
            <a:avLst/>
          </a:prstGeom>
        </p:spPr>
      </p:pic>
      <p:sp>
        <p:nvSpPr>
          <p:cNvPr id="10" name="ZoneTexte 16"/>
          <p:cNvSpPr txBox="1">
            <a:spLocks noChangeArrowheads="1"/>
          </p:cNvSpPr>
          <p:nvPr/>
        </p:nvSpPr>
        <p:spPr bwMode="auto">
          <a:xfrm>
            <a:off x="3286116" y="5643578"/>
            <a:ext cx="435775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Ins="0">
            <a:spAutoFit/>
          </a:bodyPr>
          <a:lstStyle/>
          <a:p>
            <a:r>
              <a:rPr lang="en-US" b="1" dirty="0" smtClean="0"/>
              <a:t>R/Q maximum for </a:t>
            </a:r>
            <a:r>
              <a:rPr lang="el-GR" b="1" dirty="0" smtClean="0"/>
              <a:t>β</a:t>
            </a:r>
            <a:r>
              <a:rPr lang="fr-FR" b="1" dirty="0" err="1" smtClean="0"/>
              <a:t>opt</a:t>
            </a:r>
            <a:r>
              <a:rPr lang="fr-FR" b="1" dirty="0" smtClean="0"/>
              <a:t>.</a:t>
            </a:r>
          </a:p>
          <a:p>
            <a:r>
              <a:rPr lang="fr-FR" b="1" dirty="0" smtClean="0"/>
              <a:t>For 0.64 &lt; </a:t>
            </a:r>
            <a:r>
              <a:rPr lang="el-GR" b="1" dirty="0" smtClean="0"/>
              <a:t>β</a:t>
            </a:r>
            <a:r>
              <a:rPr lang="fr-FR" b="1" dirty="0" smtClean="0"/>
              <a:t> &lt; 0.73 </a:t>
            </a:r>
            <a:r>
              <a:rPr lang="fr-FR" b="1" dirty="0" smtClean="0">
                <a:cs typeface="Arial"/>
              </a:rPr>
              <a:t>→  285 &lt; r/Q &lt; 325</a:t>
            </a:r>
            <a:endParaRPr lang="en-US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3203848" y="3789040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F. Bouly (IPNO)</a:t>
            </a:r>
            <a:endParaRPr lang="en-GB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14333</TotalTime>
  <Words>1048</Words>
  <Application>Microsoft Office PowerPoint</Application>
  <PresentationFormat>Affichage à l'écran (4:3)</PresentationFormat>
  <Paragraphs>235</Paragraphs>
  <Slides>18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Opulent</vt:lpstr>
      <vt:lpstr>Image bitmap</vt:lpstr>
      <vt:lpstr>Status of the beta=0.65 cavity for SPL linac</vt:lpstr>
      <vt:lpstr>outline</vt:lpstr>
      <vt:lpstr>requirements</vt:lpstr>
      <vt:lpstr>Nov ‘09 – March ‘10: first design</vt:lpstr>
      <vt:lpstr>2D study (superfish)</vt:lpstr>
      <vt:lpstr>2D study (superfish)</vt:lpstr>
      <vt:lpstr>3D Calculations (MWS)</vt:lpstr>
      <vt:lpstr>3D calculations: fields &amp; Qext </vt:lpstr>
      <vt:lpstr>3d calculations: rf parameters</vt:lpstr>
      <vt:lpstr>mechanical calculations</vt:lpstr>
      <vt:lpstr>Helium vessel integration</vt:lpstr>
      <vt:lpstr>aPRIL ’10 -...: new design</vt:lpstr>
      <vt:lpstr>New Design: new options </vt:lpstr>
      <vt:lpstr>mechanical calculations</vt:lpstr>
      <vt:lpstr>Cavity integration </vt:lpstr>
      <vt:lpstr>RF Design</vt:lpstr>
      <vt:lpstr>Rf parameters…still ok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 2</dc:title>
  <dc:creator>olry</dc:creator>
  <cp:lastModifiedBy>olry</cp:lastModifiedBy>
  <cp:revision>908</cp:revision>
  <dcterms:created xsi:type="dcterms:W3CDTF">2010-01-11T14:01:25Z</dcterms:created>
  <dcterms:modified xsi:type="dcterms:W3CDTF">2010-07-01T10:04:45Z</dcterms:modified>
</cp:coreProperties>
</file>