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99" r:id="rId2"/>
  </p:sldMasterIdLst>
  <p:notesMasterIdLst>
    <p:notesMasterId r:id="rId19"/>
  </p:notesMasterIdLst>
  <p:handoutMasterIdLst>
    <p:handoutMasterId r:id="rId20"/>
  </p:handoutMasterIdLst>
  <p:sldIdLst>
    <p:sldId id="256" r:id="rId3"/>
    <p:sldId id="257" r:id="rId4"/>
    <p:sldId id="264" r:id="rId5"/>
    <p:sldId id="268" r:id="rId6"/>
    <p:sldId id="270" r:id="rId7"/>
    <p:sldId id="269" r:id="rId8"/>
    <p:sldId id="271" r:id="rId9"/>
    <p:sldId id="273" r:id="rId10"/>
    <p:sldId id="274" r:id="rId11"/>
    <p:sldId id="258" r:id="rId12"/>
    <p:sldId id="275" r:id="rId13"/>
    <p:sldId id="272" r:id="rId14"/>
    <p:sldId id="259" r:id="rId15"/>
    <p:sldId id="266" r:id="rId16"/>
    <p:sldId id="267" r:id="rId17"/>
    <p:sldId id="265" r:id="rId18"/>
  </p:sldIdLst>
  <p:sldSz cx="13004800" cy="9753600"/>
  <p:notesSz cx="6858000" cy="9144000"/>
  <p:defaultTextStyle>
    <a:defPPr>
      <a:defRPr lang="en-US"/>
    </a:defPPr>
    <a:lvl1pPr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1pPr>
    <a:lvl2pPr marL="4572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2pPr>
    <a:lvl3pPr marL="9144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3pPr>
    <a:lvl4pPr marL="13716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4pPr>
    <a:lvl5pPr marL="18288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5pPr>
    <a:lvl6pPr marL="22860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6pPr>
    <a:lvl7pPr marL="27432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7pPr>
    <a:lvl8pPr marL="32004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8pPr>
    <a:lvl9pPr marL="36576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2C46"/>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588" y="-114"/>
      </p:cViewPr>
      <p:guideLst>
        <p:guide orient="horz" pos="3072"/>
        <p:guide pos="4096"/>
      </p:guideLst>
    </p:cSldViewPr>
  </p:slideViewPr>
  <p:notesTextViewPr>
    <p:cViewPr>
      <p:scale>
        <a:sx n="100" d="100"/>
        <a:sy n="100" d="100"/>
      </p:scale>
      <p:origin x="0" y="0"/>
    </p:cViewPr>
  </p:notesTextViewPr>
  <p:notesViewPr>
    <p:cSldViewPr>
      <p:cViewPr varScale="1">
        <p:scale>
          <a:sx n="78" d="100"/>
          <a:sy n="78" d="100"/>
        </p:scale>
        <p:origin x="-2052"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0E0F47-A9EC-4882-AFB9-5ACB43DCF387}" type="datetimeFigureOut">
              <a:rPr lang="es-ES" smtClean="0"/>
              <a:pPr/>
              <a:t>01/07/2010</a:t>
            </a:fld>
            <a:endParaRPr lang="es-E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36DB5B-089B-41A4-9B28-953BF82A8AF7}" type="slidenum">
              <a:rPr lang="es-ES" smtClean="0"/>
              <a:pPr/>
              <a:t>‹N°›</a:t>
            </a:fld>
            <a:endParaRPr lang="es-E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8E1607-8991-4EAC-8878-654F9A0ABD21}" type="datetimeFigureOut">
              <a:rPr lang="es-ES" smtClean="0"/>
              <a:pPr/>
              <a:t>01/07/2010</a:t>
            </a:fld>
            <a:endParaRPr lang="es-E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34604D-F7E1-41B2-980C-BBA432AE2C13}" type="slidenum">
              <a:rPr lang="es-ES" smtClean="0"/>
              <a:pPr/>
              <a:t>‹N°›</a:t>
            </a:fld>
            <a:endParaRPr lang="es-ES" dirty="0"/>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F234604D-F7E1-41B2-980C-BBA432AE2C13}" type="slidenum">
              <a:rPr lang="es-ES" smtClean="0"/>
              <a:pPr/>
              <a:t>10</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F234604D-F7E1-41B2-980C-BBA432AE2C13}" type="slidenum">
              <a:rPr lang="es-ES" smtClean="0"/>
              <a:pPr/>
              <a:t>11</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J-PARC 50Hz,</a:t>
            </a:r>
            <a:r>
              <a:rPr lang="es-ES" baseline="0" dirty="0" smtClean="0"/>
              <a:t> 1MW, 0.6ms = 30 </a:t>
            </a:r>
            <a:r>
              <a:rPr lang="es-ES" baseline="0" dirty="0" err="1" smtClean="0"/>
              <a:t>kW</a:t>
            </a:r>
            <a:r>
              <a:rPr lang="es-ES" baseline="0" dirty="0" smtClean="0"/>
              <a:t> </a:t>
            </a:r>
            <a:r>
              <a:rPr lang="es-ES" baseline="0" smtClean="0"/>
              <a:t>avg</a:t>
            </a:r>
            <a:endParaRPr lang="es-ES" baseline="0" dirty="0" smtClean="0"/>
          </a:p>
          <a:p>
            <a:r>
              <a:rPr lang="es-ES" baseline="0" dirty="0" smtClean="0"/>
              <a:t>25 Hz 3ms 350 </a:t>
            </a:r>
            <a:r>
              <a:rPr lang="es-ES" baseline="0" dirty="0" err="1" smtClean="0"/>
              <a:t>kW</a:t>
            </a:r>
            <a:r>
              <a:rPr lang="es-ES" baseline="0" dirty="0" smtClean="0"/>
              <a:t> = 26 </a:t>
            </a:r>
            <a:r>
              <a:rPr lang="es-ES" baseline="0" dirty="0" err="1" smtClean="0"/>
              <a:t>kW</a:t>
            </a:r>
            <a:r>
              <a:rPr lang="es-ES" baseline="0" dirty="0" smtClean="0"/>
              <a:t> </a:t>
            </a:r>
            <a:r>
              <a:rPr lang="es-ES" baseline="0" dirty="0" err="1" smtClean="0"/>
              <a:t>avg</a:t>
            </a:r>
            <a:endParaRPr lang="es-ES" dirty="0"/>
          </a:p>
        </p:txBody>
      </p:sp>
      <p:sp>
        <p:nvSpPr>
          <p:cNvPr id="4" name="Slide Number Placeholder 3"/>
          <p:cNvSpPr>
            <a:spLocks noGrp="1"/>
          </p:cNvSpPr>
          <p:nvPr>
            <p:ph type="sldNum" sz="quarter" idx="10"/>
          </p:nvPr>
        </p:nvSpPr>
        <p:spPr/>
        <p:txBody>
          <a:bodyPr/>
          <a:lstStyle/>
          <a:p>
            <a:fld id="{F234604D-F7E1-41B2-980C-BBA432AE2C13}" type="slidenum">
              <a:rPr lang="es-ES" smtClean="0"/>
              <a:pPr/>
              <a:t>12</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s-ES" dirty="0"/>
          </a:p>
        </p:txBody>
      </p:sp>
      <p:sp>
        <p:nvSpPr>
          <p:cNvPr id="5" name="Espace réservé du contenu 2"/>
          <p:cNvSpPr>
            <a:spLocks noGrp="1"/>
          </p:cNvSpPr>
          <p:nvPr>
            <p:ph idx="1"/>
          </p:nvPr>
        </p:nvSpPr>
        <p:spPr>
          <a:xfrm>
            <a:off x="215856" y="2090718"/>
            <a:ext cx="12573088" cy="6913582"/>
          </a:xfrm>
          <a:prstGeom prst="rect">
            <a:avLst/>
          </a:prstGeom>
        </p:spPr>
        <p:txBody>
          <a:bodyPr/>
          <a:lstStyle/>
          <a:p>
            <a:pPr lvl="0"/>
            <a:r>
              <a:rPr lang="fr-FR" dirty="0" smtClean="0"/>
              <a:t>Cliquez pour modifier les styles du texte du masque</a:t>
            </a:r>
          </a:p>
          <a:p>
            <a:pPr lvl="1"/>
            <a:r>
              <a:rPr lang="fr-FR" dirty="0" smtClean="0"/>
              <a:t>Deuxième niveau</a:t>
            </a:r>
          </a:p>
          <a:p>
            <a:pPr lvl="1"/>
            <a:r>
              <a:rPr lang="fr-FR" dirty="0" smtClean="0"/>
              <a:t>Troisième niveau</a:t>
            </a:r>
          </a:p>
          <a:p>
            <a:pPr lvl="2"/>
            <a:r>
              <a:rPr lang="fr-FR" dirty="0" smtClean="0"/>
              <a:t>Quatrième niveau</a:t>
            </a:r>
          </a:p>
          <a:p>
            <a:pPr lvl="3"/>
            <a:r>
              <a:rPr lang="fr-FR" dirty="0" smtClean="0"/>
              <a:t>Cinquième niveau</a:t>
            </a:r>
            <a:endParaRPr lang="fr-FR"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270000" y="1092200"/>
            <a:ext cx="10464800" cy="3683000"/>
          </a:xfrm>
          <a:prstGeom prst="rect">
            <a:avLst/>
          </a:prstGeom>
          <a:noFill/>
          <a:ln w="12700">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Futura Condensed" charset="0"/>
              </a:rPr>
              <a:t>Click to edit Master title style</a:t>
            </a:r>
          </a:p>
        </p:txBody>
      </p:sp>
      <p:sp>
        <p:nvSpPr>
          <p:cNvPr id="1027" name="Rectangle 2"/>
          <p:cNvSpPr>
            <a:spLocks noGrp="1" noChangeArrowheads="1"/>
          </p:cNvSpPr>
          <p:nvPr>
            <p:ph type="body" idx="1"/>
          </p:nvPr>
        </p:nvSpPr>
        <p:spPr bwMode="auto">
          <a:xfrm>
            <a:off x="1270000" y="4876800"/>
            <a:ext cx="10464800" cy="22225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Futura Condensed" charset="0"/>
              </a:rPr>
              <a:t>Click to edit Master text styles</a:t>
            </a:r>
          </a:p>
          <a:p>
            <a:pPr lvl="1"/>
            <a:r>
              <a:rPr lang="en-US" smtClean="0">
                <a:sym typeface="Futura Condensed" charset="0"/>
              </a:rPr>
              <a:t>Second level</a:t>
            </a:r>
          </a:p>
          <a:p>
            <a:pPr lvl="2"/>
            <a:r>
              <a:rPr lang="en-US" smtClean="0">
                <a:sym typeface="Futura Condensed" charset="0"/>
              </a:rPr>
              <a:t>Third level</a:t>
            </a:r>
          </a:p>
          <a:p>
            <a:pPr lvl="3"/>
            <a:r>
              <a:rPr lang="en-US" smtClean="0">
                <a:sym typeface="Futura Condensed" charset="0"/>
              </a:rPr>
              <a:t>Fourth level</a:t>
            </a:r>
          </a:p>
          <a:p>
            <a:pPr lvl="4"/>
            <a:r>
              <a:rPr lang="en-US" smtClean="0">
                <a:sym typeface="Futura Condensed" charset="0"/>
              </a:rPr>
              <a:t>Fifth level</a:t>
            </a:r>
          </a:p>
        </p:txBody>
      </p:sp>
      <p:pic>
        <p:nvPicPr>
          <p:cNvPr id="1028" name="Picture 3"/>
          <p:cNvPicPr>
            <a:picLocks noChangeAspect="1" noChangeArrowheads="1"/>
          </p:cNvPicPr>
          <p:nvPr/>
        </p:nvPicPr>
        <p:blipFill>
          <a:blip r:embed="rId6"/>
          <a:srcRect/>
          <a:stretch>
            <a:fillRect/>
          </a:stretch>
        </p:blipFill>
        <p:spPr bwMode="auto">
          <a:xfrm>
            <a:off x="-38100" y="-127000"/>
            <a:ext cx="2362200" cy="2362200"/>
          </a:xfrm>
          <a:prstGeom prst="rect">
            <a:avLst/>
          </a:prstGeom>
          <a:noFill/>
          <a:ln w="12700">
            <a:noFill/>
            <a:miter lim="800000"/>
            <a:headEnd/>
            <a:tailEnd/>
          </a:ln>
        </p:spPr>
      </p:pic>
      <p:pic>
        <p:nvPicPr>
          <p:cNvPr id="1029" name="Image 5" descr="Sigle-Irfu.gif"/>
          <p:cNvPicPr>
            <a:picLocks noChangeAspect="1"/>
          </p:cNvPicPr>
          <p:nvPr userDrawn="1"/>
        </p:nvPicPr>
        <p:blipFill>
          <a:blip r:embed="rId7"/>
          <a:srcRect/>
          <a:stretch>
            <a:fillRect/>
          </a:stretch>
        </p:blipFill>
        <p:spPr bwMode="auto">
          <a:xfrm>
            <a:off x="11985625" y="8153400"/>
            <a:ext cx="803275" cy="1409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796" r:id="rId2"/>
    <p:sldLayoutId id="2147483797" r:id="rId3"/>
  </p:sldLayoutIdLst>
  <p:transition/>
  <p:hf hdr="0" dt="0"/>
  <p:txStyles>
    <p:titleStyle>
      <a:lvl1pPr algn="ctr" rtl="0" eaLnBrk="0" fontAlgn="base" hangingPunct="0">
        <a:spcBef>
          <a:spcPct val="0"/>
        </a:spcBef>
        <a:spcAft>
          <a:spcPct val="0"/>
        </a:spcAft>
        <a:defRPr sz="11000">
          <a:solidFill>
            <a:srgbClr val="FFFFFF"/>
          </a:solidFill>
          <a:latin typeface="+mj-lt"/>
          <a:ea typeface="+mj-ea"/>
          <a:cs typeface="+mj-cs"/>
          <a:sym typeface="Futura Condensed" charset="0"/>
        </a:defRPr>
      </a:lvl1pPr>
      <a:lvl2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2pPr>
      <a:lvl3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3pPr>
      <a:lvl4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4pPr>
      <a:lvl5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5pPr>
      <a:lvl6pPr marL="4572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6pPr>
      <a:lvl7pPr marL="9144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7pPr>
      <a:lvl8pPr marL="13716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8pPr>
      <a:lvl9pPr marL="18288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9pPr>
    </p:titleStyle>
    <p:bodyStyle>
      <a:lvl1pPr marL="342900" indent="-342900" algn="ctr" rtl="0" eaLnBrk="0" fontAlgn="base" hangingPunct="0">
        <a:spcBef>
          <a:spcPct val="0"/>
        </a:spcBef>
        <a:spcAft>
          <a:spcPct val="0"/>
        </a:spcAft>
        <a:defRPr sz="4600">
          <a:solidFill>
            <a:schemeClr val="tx1"/>
          </a:solidFill>
          <a:latin typeface="+mn-lt"/>
          <a:ea typeface="+mn-ea"/>
          <a:cs typeface="+mn-cs"/>
          <a:sym typeface="Futura Condensed" charset="0"/>
        </a:defRPr>
      </a:lvl1pPr>
      <a:lvl2pPr marL="742950" indent="-285750" algn="ctr" rtl="0" eaLnBrk="0" fontAlgn="base" hangingPunct="0">
        <a:spcBef>
          <a:spcPct val="0"/>
        </a:spcBef>
        <a:spcAft>
          <a:spcPct val="0"/>
        </a:spcAft>
        <a:defRPr sz="4600">
          <a:solidFill>
            <a:schemeClr val="tx1"/>
          </a:solidFill>
          <a:latin typeface="+mn-lt"/>
          <a:ea typeface="+mn-ea"/>
          <a:cs typeface="+mn-cs"/>
          <a:sym typeface="Futura Condensed" charset="0"/>
        </a:defRPr>
      </a:lvl2pPr>
      <a:lvl3pPr marL="11430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3pPr>
      <a:lvl4pPr marL="16002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4pPr>
      <a:lvl5pPr marL="20574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5pPr>
      <a:lvl6pPr marL="457200" algn="ctr" rtl="0" fontAlgn="base">
        <a:spcBef>
          <a:spcPct val="0"/>
        </a:spcBef>
        <a:spcAft>
          <a:spcPct val="0"/>
        </a:spcAft>
        <a:defRPr sz="4600">
          <a:solidFill>
            <a:schemeClr val="tx1"/>
          </a:solidFill>
          <a:latin typeface="+mn-lt"/>
          <a:ea typeface="+mn-ea"/>
          <a:cs typeface="+mn-cs"/>
          <a:sym typeface="Futura Condensed" charset="0"/>
        </a:defRPr>
      </a:lvl6pPr>
      <a:lvl7pPr marL="914400" algn="ctr" rtl="0" fontAlgn="base">
        <a:spcBef>
          <a:spcPct val="0"/>
        </a:spcBef>
        <a:spcAft>
          <a:spcPct val="0"/>
        </a:spcAft>
        <a:defRPr sz="4600">
          <a:solidFill>
            <a:schemeClr val="tx1"/>
          </a:solidFill>
          <a:latin typeface="+mn-lt"/>
          <a:ea typeface="+mn-ea"/>
          <a:cs typeface="+mn-cs"/>
          <a:sym typeface="Futura Condensed" charset="0"/>
        </a:defRPr>
      </a:lvl7pPr>
      <a:lvl8pPr marL="1371600" algn="ctr" rtl="0" fontAlgn="base">
        <a:spcBef>
          <a:spcPct val="0"/>
        </a:spcBef>
        <a:spcAft>
          <a:spcPct val="0"/>
        </a:spcAft>
        <a:defRPr sz="4600">
          <a:solidFill>
            <a:schemeClr val="tx1"/>
          </a:solidFill>
          <a:latin typeface="+mn-lt"/>
          <a:ea typeface="+mn-ea"/>
          <a:cs typeface="+mn-cs"/>
          <a:sym typeface="Futura Condensed" charset="0"/>
        </a:defRPr>
      </a:lvl8pPr>
      <a:lvl9pPr marL="1828800" algn="ctr" rtl="0" fontAlgn="base">
        <a:spcBef>
          <a:spcPct val="0"/>
        </a:spcBef>
        <a:spcAft>
          <a:spcPct val="0"/>
        </a:spcAft>
        <a:defRPr sz="4600">
          <a:solidFill>
            <a:schemeClr val="tx1"/>
          </a:solidFill>
          <a:latin typeface="+mn-lt"/>
          <a:ea typeface="+mn-ea"/>
          <a:cs typeface="+mn-cs"/>
          <a:sym typeface="Futura Condensed" charset="0"/>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1028" name="Picture 3"/>
          <p:cNvPicPr>
            <a:picLocks noChangeAspect="1" noChangeArrowheads="1"/>
          </p:cNvPicPr>
          <p:nvPr/>
        </p:nvPicPr>
        <p:blipFill>
          <a:blip r:embed="rId5"/>
          <a:srcRect/>
          <a:stretch>
            <a:fillRect/>
          </a:stretch>
        </p:blipFill>
        <p:spPr bwMode="auto">
          <a:xfrm>
            <a:off x="11431622" y="142876"/>
            <a:ext cx="1573178" cy="1447776"/>
          </a:xfrm>
          <a:prstGeom prst="rect">
            <a:avLst/>
          </a:prstGeom>
          <a:noFill/>
          <a:ln w="12700">
            <a:noFill/>
            <a:miter lim="800000"/>
            <a:headEnd/>
            <a:tailEnd/>
          </a:ln>
        </p:spPr>
      </p:pic>
      <p:pic>
        <p:nvPicPr>
          <p:cNvPr id="1029" name="Image 5" descr="Sigle-Irfu.gif"/>
          <p:cNvPicPr>
            <a:picLocks noChangeAspect="1"/>
          </p:cNvPicPr>
          <p:nvPr userDrawn="1"/>
        </p:nvPicPr>
        <p:blipFill>
          <a:blip r:embed="rId6"/>
          <a:srcRect/>
          <a:stretch>
            <a:fillRect/>
          </a:stretch>
        </p:blipFill>
        <p:spPr bwMode="auto">
          <a:xfrm>
            <a:off x="12074564" y="8448700"/>
            <a:ext cx="714336" cy="1114400"/>
          </a:xfrm>
          <a:prstGeom prst="rect">
            <a:avLst/>
          </a:prstGeom>
          <a:noFill/>
          <a:ln w="9525">
            <a:noFill/>
            <a:miter lim="800000"/>
            <a:headEnd/>
            <a:tailEnd/>
          </a:ln>
        </p:spPr>
      </p:pic>
      <p:sp>
        <p:nvSpPr>
          <p:cNvPr id="9" name="Rectangle 8"/>
          <p:cNvSpPr/>
          <p:nvPr userDrawn="1"/>
        </p:nvSpPr>
        <p:spPr bwMode="auto">
          <a:xfrm>
            <a:off x="0" y="285752"/>
            <a:ext cx="13004800" cy="1233462"/>
          </a:xfrm>
          <a:prstGeom prst="rect">
            <a:avLst/>
          </a:prstGeom>
          <a:solidFill>
            <a:schemeClr val="accent5">
              <a:lumMod val="75000"/>
              <a:alpha val="32941"/>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4600" b="0" i="0" u="none" strike="noStrike" cap="none" normalizeH="0" baseline="0" dirty="0">
              <a:ln>
                <a:noFill/>
              </a:ln>
              <a:solidFill>
                <a:schemeClr val="accent5">
                  <a:lumMod val="20000"/>
                  <a:lumOff val="80000"/>
                </a:schemeClr>
              </a:solidFill>
              <a:effectLst/>
              <a:latin typeface="Futura Condensed" charset="0"/>
              <a:ea typeface="ヒラギノ角ゴ ProN W3" charset="-128"/>
              <a:cs typeface="ヒラギノ角ゴ ProN W3" charset="-128"/>
              <a:sym typeface="Futura Condensed" charset="0"/>
            </a:endParaRPr>
          </a:p>
        </p:txBody>
      </p:sp>
      <p:sp>
        <p:nvSpPr>
          <p:cNvPr id="8" name="Rectangle 1"/>
          <p:cNvSpPr>
            <a:spLocks noGrp="1" noChangeArrowheads="1"/>
          </p:cNvSpPr>
          <p:nvPr>
            <p:ph type="title"/>
          </p:nvPr>
        </p:nvSpPr>
        <p:spPr bwMode="auto">
          <a:xfrm>
            <a:off x="72980" y="447644"/>
            <a:ext cx="11144328" cy="928694"/>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dirty="0" smtClean="0">
                <a:sym typeface="Futura Condensed" charset="0"/>
              </a:rPr>
              <a:t>Click to edit Master title style</a:t>
            </a:r>
          </a:p>
        </p:txBody>
      </p:sp>
      <p:sp>
        <p:nvSpPr>
          <p:cNvPr id="18" name="Espace réservé du contenu 2"/>
          <p:cNvSpPr txBox="1">
            <a:spLocks/>
          </p:cNvSpPr>
          <p:nvPr userDrawn="1"/>
        </p:nvSpPr>
        <p:spPr>
          <a:xfrm>
            <a:off x="215856" y="1947842"/>
            <a:ext cx="12573088" cy="7056458"/>
          </a:xfrm>
          <a:prstGeom prst="rect">
            <a:avLst/>
          </a:prstGeom>
        </p:spPr>
        <p:txBody>
          <a:bodyPr/>
          <a:lstStyle/>
          <a:p>
            <a:pPr marL="342900" marR="0" lvl="0" indent="-34290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fr-FR" sz="3800" b="0" i="0" u="none" strike="noStrike" kern="0" cap="none" spc="0" normalizeH="0" baseline="0" noProof="0" dirty="0">
              <a:ln>
                <a:noFill/>
              </a:ln>
              <a:solidFill>
                <a:schemeClr val="tx1"/>
              </a:solidFill>
              <a:effectLst/>
              <a:uLnTx/>
              <a:uFillTx/>
              <a:latin typeface="+mn-lt"/>
              <a:ea typeface="+mn-ea"/>
              <a:cs typeface="+mn-cs"/>
              <a:sym typeface="Futura Condensed" charset="0"/>
            </a:endParaRPr>
          </a:p>
        </p:txBody>
      </p:sp>
      <p:sp>
        <p:nvSpPr>
          <p:cNvPr id="19" name="Espace réservé du contenu 2"/>
          <p:cNvSpPr txBox="1">
            <a:spLocks/>
          </p:cNvSpPr>
          <p:nvPr userDrawn="1"/>
        </p:nvSpPr>
        <p:spPr>
          <a:xfrm>
            <a:off x="215856" y="1947842"/>
            <a:ext cx="12573088" cy="7056458"/>
          </a:xfrm>
          <a:prstGeom prst="rect">
            <a:avLst/>
          </a:prstGeom>
        </p:spPr>
        <p:txBody>
          <a:bodyPr/>
          <a:lstStyle/>
          <a:p>
            <a:pPr marL="342900" marR="0" lvl="0" indent="-34290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fr-FR" sz="4600" b="0" i="0" u="none" strike="noStrike" kern="0" cap="none" spc="0" normalizeH="0" baseline="0" noProof="0" dirty="0">
              <a:ln>
                <a:noFill/>
              </a:ln>
              <a:solidFill>
                <a:schemeClr val="tx1"/>
              </a:solidFill>
              <a:effectLst/>
              <a:uLnTx/>
              <a:uFillTx/>
              <a:latin typeface="+mn-lt"/>
              <a:ea typeface="+mn-ea"/>
              <a:cs typeface="+mn-cs"/>
              <a:sym typeface="Futura Condensed" charset="0"/>
            </a:endParaRPr>
          </a:p>
        </p:txBody>
      </p:sp>
      <p:sp>
        <p:nvSpPr>
          <p:cNvPr id="20" name="TextBox 19"/>
          <p:cNvSpPr txBox="1"/>
          <p:nvPr userDrawn="1"/>
        </p:nvSpPr>
        <p:spPr>
          <a:xfrm>
            <a:off x="5573706" y="9415046"/>
            <a:ext cx="7215238" cy="338554"/>
          </a:xfrm>
          <a:prstGeom prst="rect">
            <a:avLst/>
          </a:prstGeom>
          <a:noFill/>
        </p:spPr>
        <p:txBody>
          <a:bodyPr wrap="square" rtlCol="0">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sz="1400" baseline="0" dirty="0" smtClean="0">
                <a:solidFill>
                  <a:schemeClr val="accent5">
                    <a:lumMod val="75000"/>
                  </a:schemeClr>
                </a:solidFill>
                <a:ea typeface="ＭＳ Ｐゴシック" charset="-128"/>
              </a:rPr>
              <a:t>G. Devanz - 07/01/10 – WP5 report – SPL-ESS Meeting Lund   </a:t>
            </a:r>
            <a:r>
              <a:rPr lang="en-US" sz="1600" baseline="0" dirty="0" smtClean="0">
                <a:solidFill>
                  <a:schemeClr val="accent5">
                    <a:lumMod val="75000"/>
                  </a:schemeClr>
                </a:solidFill>
                <a:ea typeface="ＭＳ Ｐゴシック" charset="-128"/>
              </a:rPr>
              <a:t>/    </a:t>
            </a:r>
            <a:fld id="{CC9A9B29-C884-4D3E-98DC-E847BE263531}" type="slidenum">
              <a:rPr lang="es-ES" sz="1600" baseline="0" smtClean="0">
                <a:solidFill>
                  <a:schemeClr val="accent5">
                    <a:lumMod val="75000"/>
                  </a:schemeClr>
                </a:solidFill>
              </a:rPr>
              <a:pPr marL="0" marR="0" indent="0" algn="ctr" defTabSz="914400" rtl="0" eaLnBrk="1" fontAlgn="base" latinLnBrk="0" hangingPunct="1">
                <a:lnSpc>
                  <a:spcPct val="100000"/>
                </a:lnSpc>
                <a:spcBef>
                  <a:spcPct val="0"/>
                </a:spcBef>
                <a:spcAft>
                  <a:spcPct val="0"/>
                </a:spcAft>
                <a:buClrTx/>
                <a:buSzTx/>
                <a:buFontTx/>
                <a:buNone/>
                <a:tabLst/>
                <a:defRPr/>
              </a:pPr>
              <a:t>‹N°›</a:t>
            </a:fld>
            <a:endParaRPr lang="es-ES" sz="1600" baseline="0" dirty="0" smtClean="0">
              <a:solidFill>
                <a:schemeClr val="accent5">
                  <a:lumMod val="75000"/>
                </a:schemeClr>
              </a:solidFill>
            </a:endParaRP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Lst>
  <p:transition/>
  <p:hf hdr="0" dt="0"/>
  <p:txStyles>
    <p:titleStyle>
      <a:lvl1pPr algn="ctr" rtl="0" eaLnBrk="0" fontAlgn="base" hangingPunct="0">
        <a:spcBef>
          <a:spcPct val="0"/>
        </a:spcBef>
        <a:spcAft>
          <a:spcPct val="0"/>
        </a:spcAft>
        <a:defRPr sz="5000" b="0">
          <a:solidFill>
            <a:srgbClr val="FFFFFF"/>
          </a:solidFill>
          <a:latin typeface="+mj-lt"/>
          <a:ea typeface="+mj-ea"/>
          <a:cs typeface="+mj-cs"/>
          <a:sym typeface="Futura Condensed" charset="0"/>
        </a:defRPr>
      </a:lvl1pPr>
      <a:lvl2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2pPr>
      <a:lvl3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3pPr>
      <a:lvl4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4pPr>
      <a:lvl5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5pPr>
      <a:lvl6pPr marL="4572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6pPr>
      <a:lvl7pPr marL="9144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7pPr>
      <a:lvl8pPr marL="13716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8pPr>
      <a:lvl9pPr marL="18288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9pPr>
    </p:titleStyle>
    <p:bodyStyle>
      <a:lvl1pPr marL="342900" indent="-342900" algn="l" rtl="0" eaLnBrk="0" fontAlgn="base" hangingPunct="0">
        <a:spcBef>
          <a:spcPct val="0"/>
        </a:spcBef>
        <a:spcAft>
          <a:spcPct val="0"/>
        </a:spcAft>
        <a:buFont typeface="Arial" pitchFamily="34" charset="0"/>
        <a:buChar char="•"/>
        <a:defRPr sz="4600" baseline="0">
          <a:solidFill>
            <a:schemeClr val="tx1"/>
          </a:solidFill>
          <a:latin typeface="+mn-lt"/>
          <a:ea typeface="+mn-ea"/>
          <a:cs typeface="+mn-cs"/>
          <a:sym typeface="Futura Condensed" charset="0"/>
        </a:defRPr>
      </a:lvl1pPr>
      <a:lvl2pPr marL="742950" indent="-285750" algn="ctr" rtl="0" eaLnBrk="0" fontAlgn="base" hangingPunct="0">
        <a:spcBef>
          <a:spcPct val="0"/>
        </a:spcBef>
        <a:spcAft>
          <a:spcPct val="0"/>
        </a:spcAft>
        <a:defRPr sz="4600">
          <a:solidFill>
            <a:schemeClr val="tx1"/>
          </a:solidFill>
          <a:latin typeface="+mn-lt"/>
          <a:ea typeface="+mn-ea"/>
          <a:cs typeface="+mn-cs"/>
          <a:sym typeface="Futura Condensed" charset="0"/>
        </a:defRPr>
      </a:lvl2pPr>
      <a:lvl3pPr marL="11430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3pPr>
      <a:lvl4pPr marL="16002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4pPr>
      <a:lvl5pPr marL="20574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5pPr>
      <a:lvl6pPr marL="457200" algn="ctr" rtl="0" fontAlgn="base">
        <a:spcBef>
          <a:spcPct val="0"/>
        </a:spcBef>
        <a:spcAft>
          <a:spcPct val="0"/>
        </a:spcAft>
        <a:defRPr sz="4600">
          <a:solidFill>
            <a:schemeClr val="tx1"/>
          </a:solidFill>
          <a:latin typeface="+mn-lt"/>
          <a:ea typeface="+mn-ea"/>
          <a:cs typeface="+mn-cs"/>
          <a:sym typeface="Futura Condensed" charset="0"/>
        </a:defRPr>
      </a:lvl6pPr>
      <a:lvl7pPr marL="914400" algn="ctr" rtl="0" fontAlgn="base">
        <a:spcBef>
          <a:spcPct val="0"/>
        </a:spcBef>
        <a:spcAft>
          <a:spcPct val="0"/>
        </a:spcAft>
        <a:defRPr sz="4600">
          <a:solidFill>
            <a:schemeClr val="tx1"/>
          </a:solidFill>
          <a:latin typeface="+mn-lt"/>
          <a:ea typeface="+mn-ea"/>
          <a:cs typeface="+mn-cs"/>
          <a:sym typeface="Futura Condensed" charset="0"/>
        </a:defRPr>
      </a:lvl7pPr>
      <a:lvl8pPr marL="1371600" algn="ctr" rtl="0" fontAlgn="base">
        <a:spcBef>
          <a:spcPct val="0"/>
        </a:spcBef>
        <a:spcAft>
          <a:spcPct val="0"/>
        </a:spcAft>
        <a:defRPr sz="4600">
          <a:solidFill>
            <a:schemeClr val="tx1"/>
          </a:solidFill>
          <a:latin typeface="+mn-lt"/>
          <a:ea typeface="+mn-ea"/>
          <a:cs typeface="+mn-cs"/>
          <a:sym typeface="Futura Condensed" charset="0"/>
        </a:defRPr>
      </a:lvl8pPr>
      <a:lvl9pPr marL="1828800" algn="ctr" rtl="0" fontAlgn="base">
        <a:spcBef>
          <a:spcPct val="0"/>
        </a:spcBef>
        <a:spcAft>
          <a:spcPct val="0"/>
        </a:spcAft>
        <a:defRPr sz="4600">
          <a:solidFill>
            <a:schemeClr val="tx1"/>
          </a:solidFill>
          <a:latin typeface="+mn-lt"/>
          <a:ea typeface="+mn-ea"/>
          <a:cs typeface="+mn-cs"/>
          <a:sym typeface="Futura Condensed" charset="0"/>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1270000" y="1955800"/>
            <a:ext cx="10464800" cy="3683000"/>
          </a:xfrm>
        </p:spPr>
        <p:txBody>
          <a:bodyPr/>
          <a:lstStyle/>
          <a:p>
            <a:pPr eaLnBrk="1" hangingPunct="1"/>
            <a:r>
              <a:rPr lang="en-US" sz="8800" dirty="0" smtClean="0">
                <a:solidFill>
                  <a:srgbClr val="142C46"/>
                </a:solidFill>
              </a:rPr>
              <a:t>WP5 Elliptical cavities</a:t>
            </a:r>
          </a:p>
        </p:txBody>
      </p:sp>
      <p:sp>
        <p:nvSpPr>
          <p:cNvPr id="148483" name="Rectangle 2"/>
          <p:cNvSpPr>
            <a:spLocks noGrp="1" noChangeArrowheads="1"/>
          </p:cNvSpPr>
          <p:nvPr>
            <p:ph type="body" idx="1"/>
          </p:nvPr>
        </p:nvSpPr>
        <p:spPr>
          <a:xfrm>
            <a:off x="1270000" y="6172200"/>
            <a:ext cx="10464800" cy="2222500"/>
          </a:xfrm>
        </p:spPr>
        <p:txBody>
          <a:bodyPr/>
          <a:lstStyle/>
          <a:p>
            <a:pPr marL="0" indent="0" eaLnBrk="1" hangingPunct="1"/>
            <a:r>
              <a:rPr lang="en-US" sz="4000" dirty="0" smtClean="0"/>
              <a:t>G. Devanz</a:t>
            </a:r>
          </a:p>
          <a:p>
            <a:pPr marL="0" indent="0" eaLnBrk="1" hangingPunct="1"/>
            <a:r>
              <a:rPr lang="en-US" sz="4000" dirty="0" smtClean="0"/>
              <a:t>4</a:t>
            </a:r>
            <a:r>
              <a:rPr lang="en-US" sz="4000" baseline="30000" dirty="0" smtClean="0"/>
              <a:t>th</a:t>
            </a:r>
            <a:r>
              <a:rPr lang="en-US" sz="4000" dirty="0" smtClean="0"/>
              <a:t> SPL collaboration meeting jointly with ESS</a:t>
            </a:r>
          </a:p>
          <a:p>
            <a:pPr marL="0" indent="0" eaLnBrk="1" hangingPunct="1"/>
            <a:r>
              <a:rPr lang="en-US" sz="4000" dirty="0" smtClean="0"/>
              <a:t> Lund – 2010/07/01</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State of the art</a:t>
            </a:r>
          </a:p>
        </p:txBody>
      </p:sp>
      <p:sp>
        <p:nvSpPr>
          <p:cNvPr id="4" name="Rectangle 2"/>
          <p:cNvSpPr txBox="1">
            <a:spLocks noChangeArrowheads="1"/>
          </p:cNvSpPr>
          <p:nvPr/>
        </p:nvSpPr>
        <p:spPr>
          <a:xfrm>
            <a:off x="215856" y="2643514"/>
            <a:ext cx="12573088" cy="4369118"/>
          </a:xfrm>
          <a:prstGeom prst="rect">
            <a:avLst/>
          </a:prstGeom>
        </p:spPr>
        <p:txBody>
          <a:bodyPr/>
          <a:lstStyle/>
          <a:p>
            <a:pPr marL="1585913" lvl="0" indent="-1535113" algn="l">
              <a:spcBef>
                <a:spcPts val="2800"/>
              </a:spcBef>
              <a:buSzPct val="155000"/>
              <a:buBlip>
                <a:blip r:embed="rId3"/>
              </a:buBlip>
            </a:pPr>
            <a:r>
              <a:rPr lang="en-US" sz="2400" kern="0" dirty="0" smtClean="0">
                <a:latin typeface="Futura Condensed"/>
                <a:ea typeface="ヒラギノ角ゴ ProN W3"/>
              </a:rPr>
              <a:t>Beta &lt;1 elliptical multi-cell cavities freq &lt; 1 GHz for high power pulsed beams</a:t>
            </a:r>
          </a:p>
          <a:p>
            <a:pPr marL="1585913" lvl="0" indent="-1535113" algn="l">
              <a:spcBef>
                <a:spcPts val="2800"/>
              </a:spcBef>
              <a:buSzPct val="155000"/>
            </a:pPr>
            <a:endParaRPr lang="en-US" sz="2400" kern="0" dirty="0" smtClean="0">
              <a:latin typeface="Futura Condensed"/>
              <a:ea typeface="ヒラギノ角ゴ ProN W3"/>
            </a:endParaRPr>
          </a:p>
          <a:p>
            <a:pPr marL="1585913" lvl="0"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pPr>
            <a:endParaRPr lang="en-US" sz="2400" kern="0" dirty="0" smtClean="0">
              <a:latin typeface="Futura Condensed"/>
              <a:ea typeface="ヒラギノ角ゴ ProN W3"/>
            </a:endParaRPr>
          </a:p>
          <a:p>
            <a:pPr marL="1585913" lvl="0" indent="-1535113" algn="l">
              <a:spcBef>
                <a:spcPts val="2800"/>
              </a:spcBef>
              <a:buSzPct val="155000"/>
              <a:buBlip>
                <a:blip r:embed="rId3"/>
              </a:buBlip>
            </a:pPr>
            <a:r>
              <a:rPr lang="en-US" sz="2400" kern="0" dirty="0" smtClean="0">
                <a:latin typeface="Futura Condensed"/>
                <a:ea typeface="ヒラギノ角ゴ ProN W3"/>
              </a:rPr>
              <a:t>New related developments</a:t>
            </a:r>
          </a:p>
          <a:p>
            <a:pPr marL="2043113" lvl="1" indent="-1535113" algn="l">
              <a:spcBef>
                <a:spcPts val="2800"/>
              </a:spcBef>
              <a:buSzPct val="155000"/>
              <a:buFont typeface="Arial" pitchFamily="34" charset="0"/>
              <a:buChar char="•"/>
            </a:pPr>
            <a:r>
              <a:rPr lang="en-US" sz="2400" kern="0" dirty="0" smtClean="0">
                <a:latin typeface="Futura Condensed"/>
                <a:ea typeface="ヒラギノ角ゴ ProN W3"/>
              </a:rPr>
              <a:t>FNAL 650 MHz R&amp;D program</a:t>
            </a:r>
          </a:p>
          <a:p>
            <a:pPr marL="2043113" lvl="1" indent="-1535113" algn="l">
              <a:spcBef>
                <a:spcPts val="2800"/>
              </a:spcBef>
              <a:buSzPct val="155000"/>
              <a:buFont typeface="Arial" pitchFamily="34" charset="0"/>
              <a:buChar char="•"/>
            </a:pPr>
            <a:r>
              <a:rPr lang="en-US" sz="2400" kern="0" dirty="0" smtClean="0">
                <a:latin typeface="Futura Condensed"/>
                <a:ea typeface="ヒラギノ角ゴ ProN W3"/>
              </a:rPr>
              <a:t>SPL and </a:t>
            </a:r>
            <a:r>
              <a:rPr lang="en-US" sz="2400" kern="0" dirty="0" err="1" smtClean="0">
                <a:latin typeface="Futura Condensed"/>
                <a:ea typeface="ヒラギノ角ゴ ProN W3"/>
              </a:rPr>
              <a:t>Eucard</a:t>
            </a:r>
            <a:r>
              <a:rPr lang="en-US" sz="2400" kern="0" dirty="0" smtClean="0">
                <a:latin typeface="Futura Condensed"/>
                <a:ea typeface="ヒラギノ角ゴ ProN W3"/>
              </a:rPr>
              <a:t> R&amp;D program (CERN,CEA,IPNO)</a:t>
            </a:r>
          </a:p>
          <a:p>
            <a:pPr marL="2043113" lvl="1" indent="-1535113" algn="l">
              <a:spcBef>
                <a:spcPts val="2800"/>
              </a:spcBef>
              <a:buSzPct val="155000"/>
              <a:buFont typeface="Arial" pitchFamily="34" charset="0"/>
              <a:buChar char="•"/>
            </a:pPr>
            <a:r>
              <a:rPr lang="en-US" sz="2400" kern="0" dirty="0" smtClean="0">
                <a:latin typeface="Futura Condensed"/>
                <a:ea typeface="ヒラギノ角ゴ ProN W3"/>
              </a:rPr>
              <a:t>SLHC-PP </a:t>
            </a:r>
            <a:r>
              <a:rPr lang="en-US" sz="2400" kern="0" dirty="0" err="1" smtClean="0">
                <a:latin typeface="Futura Condensed"/>
                <a:ea typeface="ヒラギノ角ゴ ProN W3"/>
              </a:rPr>
              <a:t>lorentz</a:t>
            </a:r>
            <a:r>
              <a:rPr lang="en-US" sz="2400" kern="0" dirty="0" smtClean="0">
                <a:latin typeface="Futura Condensed"/>
                <a:ea typeface="ヒラギノ角ゴ ProN W3"/>
              </a:rPr>
              <a:t> detuning compensation tests at Saclay</a:t>
            </a:r>
          </a:p>
          <a:p>
            <a:pPr marL="2043113" lvl="1" indent="-1535113" algn="l">
              <a:spcBef>
                <a:spcPts val="2800"/>
              </a:spcBef>
              <a:buSzPct val="155000"/>
              <a:buBlip>
                <a:blip r:embed="rId3"/>
              </a:buBlip>
            </a:pPr>
            <a:endParaRPr lang="en-US" sz="2400" kern="0" dirty="0" smtClean="0">
              <a:latin typeface="Futura Condensed"/>
              <a:ea typeface="ヒラギノ角ゴ ProN W3"/>
            </a:endParaRPr>
          </a:p>
          <a:p>
            <a:pPr marL="2043113" lvl="1"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pPr>
            <a:endParaRPr lang="en-US" sz="2400" kern="0" dirty="0" smtClean="0">
              <a:latin typeface="Futura Condensed"/>
              <a:ea typeface="ヒラギノ角ゴ ProN W3"/>
            </a:endParaRPr>
          </a:p>
          <a:p>
            <a:pPr marL="1585913" lvl="0"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pPr>
            <a:endParaRPr lang="en-US" sz="2400" kern="0" dirty="0" smtClean="0">
              <a:latin typeface="Futura Condensed"/>
              <a:ea typeface="ヒラギノ角ゴ ProN W3"/>
            </a:endParaRPr>
          </a:p>
        </p:txBody>
      </p:sp>
      <p:graphicFrame>
        <p:nvGraphicFramePr>
          <p:cNvPr id="5" name="Tableau 4"/>
          <p:cNvGraphicFramePr>
            <a:graphicFrameLocks noGrp="1"/>
          </p:cNvGraphicFramePr>
          <p:nvPr/>
        </p:nvGraphicFramePr>
        <p:xfrm>
          <a:off x="1533848" y="3268216"/>
          <a:ext cx="10369152" cy="2123440"/>
        </p:xfrm>
        <a:graphic>
          <a:graphicData uri="http://schemas.openxmlformats.org/drawingml/2006/table">
            <a:tbl>
              <a:tblPr firstRow="1" bandRow="1">
                <a:tableStyleId>{5C22544A-7EE6-4342-B048-85BDC9FD1C3A}</a:tableStyleId>
              </a:tblPr>
              <a:tblGrid>
                <a:gridCol w="1728192"/>
                <a:gridCol w="1728192"/>
                <a:gridCol w="1728192"/>
                <a:gridCol w="864096"/>
                <a:gridCol w="2592288"/>
                <a:gridCol w="1728192"/>
              </a:tblGrid>
              <a:tr h="370840">
                <a:tc>
                  <a:txBody>
                    <a:bodyPr/>
                    <a:lstStyle/>
                    <a:p>
                      <a:endParaRPr lang="fr-FR" dirty="0"/>
                    </a:p>
                  </a:txBody>
                  <a:tcPr/>
                </a:tc>
                <a:tc>
                  <a:txBody>
                    <a:bodyPr/>
                    <a:lstStyle/>
                    <a:p>
                      <a:r>
                        <a:rPr lang="fr-FR" dirty="0" smtClean="0"/>
                        <a:t>F (MHZ)</a:t>
                      </a:r>
                      <a:endParaRPr lang="fr-FR" dirty="0"/>
                    </a:p>
                  </a:txBody>
                  <a:tcPr/>
                </a:tc>
                <a:tc>
                  <a:txBody>
                    <a:bodyPr/>
                    <a:lstStyle/>
                    <a:p>
                      <a:r>
                        <a:rPr lang="fr-FR" dirty="0" smtClean="0"/>
                        <a:t>beta</a:t>
                      </a:r>
                      <a:endParaRPr lang="fr-FR" dirty="0"/>
                    </a:p>
                  </a:txBody>
                  <a:tcPr/>
                </a:tc>
                <a:tc>
                  <a:txBody>
                    <a:bodyPr/>
                    <a:lstStyle/>
                    <a:p>
                      <a:r>
                        <a:rPr lang="fr-FR" dirty="0" err="1" smtClean="0"/>
                        <a:t>cells</a:t>
                      </a:r>
                      <a:endParaRPr lang="fr-FR" dirty="0"/>
                    </a:p>
                  </a:txBody>
                  <a:tcPr/>
                </a:tc>
                <a:tc>
                  <a:txBody>
                    <a:bodyPr/>
                    <a:lstStyle/>
                    <a:p>
                      <a:r>
                        <a:rPr lang="fr-FR" dirty="0" smtClean="0"/>
                        <a:t>Eacc operating range (MV/m)</a:t>
                      </a:r>
                      <a:endParaRPr lang="fr-FR" dirty="0"/>
                    </a:p>
                  </a:txBody>
                  <a:tcPr/>
                </a:tc>
                <a:tc>
                  <a:txBody>
                    <a:bodyPr/>
                    <a:lstStyle/>
                    <a:p>
                      <a:r>
                        <a:rPr lang="fr-FR" dirty="0" err="1" smtClean="0"/>
                        <a:t>Number</a:t>
                      </a:r>
                      <a:r>
                        <a:rPr lang="fr-FR" dirty="0" smtClean="0"/>
                        <a:t> of </a:t>
                      </a:r>
                      <a:r>
                        <a:rPr lang="fr-FR" dirty="0" err="1" smtClean="0"/>
                        <a:t>cavities</a:t>
                      </a:r>
                      <a:endParaRPr lang="fr-FR" dirty="0"/>
                    </a:p>
                  </a:txBody>
                  <a:tcPr/>
                </a:tc>
              </a:tr>
              <a:tr h="370840">
                <a:tc>
                  <a:txBody>
                    <a:bodyPr/>
                    <a:lstStyle/>
                    <a:p>
                      <a:r>
                        <a:rPr lang="fr-FR" dirty="0" smtClean="0"/>
                        <a:t>SNS</a:t>
                      </a:r>
                      <a:endParaRPr lang="fr-FR" dirty="0"/>
                    </a:p>
                  </a:txBody>
                  <a:tcPr/>
                </a:tc>
                <a:tc>
                  <a:txBody>
                    <a:bodyPr/>
                    <a:lstStyle/>
                    <a:p>
                      <a:r>
                        <a:rPr lang="fr-FR" dirty="0" smtClean="0"/>
                        <a:t>805</a:t>
                      </a:r>
                      <a:endParaRPr lang="fr-FR" dirty="0"/>
                    </a:p>
                  </a:txBody>
                  <a:tcPr/>
                </a:tc>
                <a:tc>
                  <a:txBody>
                    <a:bodyPr/>
                    <a:lstStyle/>
                    <a:p>
                      <a:r>
                        <a:rPr lang="fr-FR" dirty="0" smtClean="0"/>
                        <a:t>0.61</a:t>
                      </a:r>
                      <a:endParaRPr lang="fr-FR" dirty="0"/>
                    </a:p>
                  </a:txBody>
                  <a:tcPr/>
                </a:tc>
                <a:tc>
                  <a:txBody>
                    <a:bodyPr/>
                    <a:lstStyle/>
                    <a:p>
                      <a:r>
                        <a:rPr lang="fr-FR" dirty="0" smtClean="0"/>
                        <a:t>6</a:t>
                      </a:r>
                      <a:endParaRPr lang="fr-FR" dirty="0"/>
                    </a:p>
                  </a:txBody>
                  <a:tcPr/>
                </a:tc>
                <a:tc>
                  <a:txBody>
                    <a:bodyPr/>
                    <a:lstStyle/>
                    <a:p>
                      <a:r>
                        <a:rPr lang="fr-FR" dirty="0" smtClean="0"/>
                        <a:t>9-16</a:t>
                      </a:r>
                      <a:endParaRPr lang="fr-FR" dirty="0"/>
                    </a:p>
                  </a:txBody>
                  <a:tcPr/>
                </a:tc>
                <a:tc>
                  <a:txBody>
                    <a:bodyPr/>
                    <a:lstStyle/>
                    <a:p>
                      <a:r>
                        <a:rPr lang="fr-FR" dirty="0" smtClean="0"/>
                        <a:t>33</a:t>
                      </a:r>
                      <a:endParaRPr lang="fr-FR" dirty="0"/>
                    </a:p>
                  </a:txBody>
                  <a:tcPr/>
                </a:tc>
              </a:tr>
              <a:tr h="370840">
                <a:tc>
                  <a:txBody>
                    <a:bodyPr/>
                    <a:lstStyle/>
                    <a:p>
                      <a:endParaRPr lang="fr-FR" dirty="0"/>
                    </a:p>
                  </a:txBody>
                  <a:tcPr/>
                </a:tc>
                <a:tc>
                  <a:txBody>
                    <a:bodyPr/>
                    <a:lstStyle/>
                    <a:p>
                      <a:endParaRPr lang="fr-FR" dirty="0"/>
                    </a:p>
                  </a:txBody>
                  <a:tcPr/>
                </a:tc>
                <a:tc>
                  <a:txBody>
                    <a:bodyPr/>
                    <a:lstStyle/>
                    <a:p>
                      <a:r>
                        <a:rPr lang="fr-FR" dirty="0" smtClean="0"/>
                        <a:t>0.81</a:t>
                      </a:r>
                      <a:endParaRPr lang="fr-FR" dirty="0"/>
                    </a:p>
                  </a:txBody>
                  <a:tcPr/>
                </a:tc>
                <a:tc>
                  <a:txBody>
                    <a:bodyPr/>
                    <a:lstStyle/>
                    <a:p>
                      <a:r>
                        <a:rPr lang="fr-FR" dirty="0" smtClean="0"/>
                        <a:t>6</a:t>
                      </a:r>
                      <a:endParaRPr lang="fr-FR" dirty="0"/>
                    </a:p>
                  </a:txBody>
                  <a:tcPr/>
                </a:tc>
                <a:tc>
                  <a:txBody>
                    <a:bodyPr/>
                    <a:lstStyle/>
                    <a:p>
                      <a:r>
                        <a:rPr lang="fr-FR" dirty="0" smtClean="0"/>
                        <a:t>8-16</a:t>
                      </a:r>
                      <a:endParaRPr lang="fr-FR" dirty="0"/>
                    </a:p>
                  </a:txBody>
                  <a:tcPr/>
                </a:tc>
                <a:tc>
                  <a:txBody>
                    <a:bodyPr/>
                    <a:lstStyle/>
                    <a:p>
                      <a:r>
                        <a:rPr lang="fr-FR" dirty="0" smtClean="0"/>
                        <a:t>48</a:t>
                      </a:r>
                      <a:endParaRPr lang="fr-FR" dirty="0"/>
                    </a:p>
                  </a:txBody>
                  <a:tcPr/>
                </a:tc>
              </a:tr>
              <a:tr h="370840">
                <a:tc>
                  <a:txBody>
                    <a:bodyPr/>
                    <a:lstStyle/>
                    <a:p>
                      <a:r>
                        <a:rPr lang="fr-FR" dirty="0" smtClean="0"/>
                        <a:t>J-PARC</a:t>
                      </a:r>
                      <a:endParaRPr lang="fr-FR" dirty="0"/>
                    </a:p>
                  </a:txBody>
                  <a:tcPr/>
                </a:tc>
                <a:tc>
                  <a:txBody>
                    <a:bodyPr/>
                    <a:lstStyle/>
                    <a:p>
                      <a:r>
                        <a:rPr lang="fr-FR" dirty="0" smtClean="0"/>
                        <a:t>972</a:t>
                      </a:r>
                      <a:endParaRPr lang="fr-FR" dirty="0"/>
                    </a:p>
                  </a:txBody>
                  <a:tcPr/>
                </a:tc>
                <a:tc>
                  <a:txBody>
                    <a:bodyPr/>
                    <a:lstStyle/>
                    <a:p>
                      <a:r>
                        <a:rPr lang="fr-FR" dirty="0" smtClean="0"/>
                        <a:t>0.725</a:t>
                      </a:r>
                      <a:endParaRPr lang="fr-FR" dirty="0"/>
                    </a:p>
                  </a:txBody>
                  <a:tcPr/>
                </a:tc>
                <a:tc>
                  <a:txBody>
                    <a:bodyPr/>
                    <a:lstStyle/>
                    <a:p>
                      <a:r>
                        <a:rPr lang="fr-FR" dirty="0" smtClean="0"/>
                        <a:t>9</a:t>
                      </a:r>
                      <a:endParaRPr lang="fr-FR" dirty="0"/>
                    </a:p>
                  </a:txBody>
                  <a:tcPr/>
                </a:tc>
                <a:tc>
                  <a:txBody>
                    <a:bodyPr/>
                    <a:lstStyle/>
                    <a:p>
                      <a:r>
                        <a:rPr lang="fr-FR" dirty="0" smtClean="0"/>
                        <a:t>12</a:t>
                      </a:r>
                      <a:endParaRPr lang="fr-FR" dirty="0"/>
                    </a:p>
                  </a:txBody>
                  <a:tcPr/>
                </a:tc>
                <a:tc>
                  <a:txBody>
                    <a:bodyPr/>
                    <a:lstStyle/>
                    <a:p>
                      <a:r>
                        <a:rPr lang="fr-FR" dirty="0" smtClean="0"/>
                        <a:t>2</a:t>
                      </a:r>
                      <a:endParaRPr lang="fr-FR" dirty="0"/>
                    </a:p>
                  </a:txBody>
                  <a:tcPr/>
                </a:tc>
              </a:tr>
              <a:tr h="370840">
                <a:tc>
                  <a:txBody>
                    <a:bodyPr/>
                    <a:lstStyle/>
                    <a:p>
                      <a:r>
                        <a:rPr lang="fr-FR" dirty="0" smtClean="0"/>
                        <a:t>CEA-Saclay</a:t>
                      </a:r>
                      <a:endParaRPr lang="fr-FR" dirty="0"/>
                    </a:p>
                  </a:txBody>
                  <a:tcPr/>
                </a:tc>
                <a:tc>
                  <a:txBody>
                    <a:bodyPr/>
                    <a:lstStyle/>
                    <a:p>
                      <a:r>
                        <a:rPr lang="fr-FR" dirty="0" smtClean="0"/>
                        <a:t>704</a:t>
                      </a:r>
                      <a:endParaRPr lang="fr-FR" dirty="0"/>
                    </a:p>
                  </a:txBody>
                  <a:tcPr/>
                </a:tc>
                <a:tc>
                  <a:txBody>
                    <a:bodyPr/>
                    <a:lstStyle/>
                    <a:p>
                      <a:r>
                        <a:rPr lang="fr-FR" dirty="0" smtClean="0"/>
                        <a:t>0.47</a:t>
                      </a:r>
                      <a:endParaRPr lang="fr-FR" dirty="0"/>
                    </a:p>
                  </a:txBody>
                  <a:tcPr/>
                </a:tc>
                <a:tc>
                  <a:txBody>
                    <a:bodyPr/>
                    <a:lstStyle/>
                    <a:p>
                      <a:r>
                        <a:rPr lang="fr-FR" dirty="0" smtClean="0"/>
                        <a:t>5</a:t>
                      </a:r>
                      <a:endParaRPr lang="fr-FR" dirty="0"/>
                    </a:p>
                  </a:txBody>
                  <a:tcPr/>
                </a:tc>
                <a:tc>
                  <a:txBody>
                    <a:bodyPr/>
                    <a:lstStyle/>
                    <a:p>
                      <a:r>
                        <a:rPr lang="fr-FR" dirty="0" smtClean="0"/>
                        <a:t>16</a:t>
                      </a:r>
                      <a:endParaRPr lang="fr-FR" dirty="0"/>
                    </a:p>
                  </a:txBody>
                  <a:tcPr/>
                </a:tc>
                <a:tc>
                  <a:txBody>
                    <a:bodyPr/>
                    <a:lstStyle/>
                    <a:p>
                      <a:r>
                        <a:rPr lang="fr-FR" dirty="0" smtClean="0"/>
                        <a:t>1</a:t>
                      </a:r>
                      <a:endParaRPr lang="fr-FR" dirty="0"/>
                    </a:p>
                  </a:txBody>
                  <a:tcPr/>
                </a:tc>
              </a:tr>
            </a:tbl>
          </a:graphicData>
        </a:graphic>
      </p:graphicFrame>
      <p:sp>
        <p:nvSpPr>
          <p:cNvPr id="9" name="ZoneTexte 8"/>
          <p:cNvSpPr txBox="1"/>
          <p:nvPr/>
        </p:nvSpPr>
        <p:spPr>
          <a:xfrm>
            <a:off x="453728" y="1636440"/>
            <a:ext cx="12169352" cy="707886"/>
          </a:xfrm>
          <a:prstGeom prst="rect">
            <a:avLst/>
          </a:prstGeom>
          <a:noFill/>
        </p:spPr>
        <p:txBody>
          <a:bodyPr wrap="square" rtlCol="0">
            <a:spAutoFit/>
          </a:bodyPr>
          <a:lstStyle/>
          <a:p>
            <a:pPr algn="just"/>
            <a:r>
              <a:rPr lang="fr-FR" sz="2000" dirty="0" smtClean="0"/>
              <a:t>Main SRF </a:t>
            </a:r>
            <a:r>
              <a:rPr lang="fr-FR" sz="2000" dirty="0" err="1" smtClean="0"/>
              <a:t>accelerating</a:t>
            </a:r>
            <a:r>
              <a:rPr lang="fr-FR" sz="2000" dirty="0" smtClean="0"/>
              <a:t> components </a:t>
            </a:r>
            <a:r>
              <a:rPr lang="fr-FR" sz="2000" dirty="0" err="1" smtClean="0"/>
              <a:t>similar</a:t>
            </a:r>
            <a:r>
              <a:rPr lang="fr-FR" sz="2000" dirty="0" smtClean="0"/>
              <a:t> to ESS </a:t>
            </a:r>
            <a:r>
              <a:rPr lang="fr-FR" sz="2000" dirty="0" err="1" smtClean="0"/>
              <a:t>needs</a:t>
            </a:r>
            <a:r>
              <a:rPr lang="fr-FR" sz="2000" dirty="0" smtClean="0"/>
              <a:t> have been </a:t>
            </a:r>
            <a:r>
              <a:rPr lang="fr-FR" sz="2000" dirty="0" err="1" smtClean="0"/>
              <a:t>fabricated</a:t>
            </a:r>
            <a:r>
              <a:rPr lang="fr-FR" sz="2000" dirty="0" smtClean="0"/>
              <a:t> and </a:t>
            </a:r>
            <a:r>
              <a:rPr lang="fr-FR" sz="2000" dirty="0" err="1" smtClean="0"/>
              <a:t>tested</a:t>
            </a:r>
            <a:r>
              <a:rPr lang="fr-FR" sz="2000" dirty="0" smtClean="0"/>
              <a:t>. </a:t>
            </a:r>
            <a:r>
              <a:rPr lang="fr-FR" sz="2000" dirty="0" err="1" smtClean="0"/>
              <a:t>Example</a:t>
            </a:r>
            <a:r>
              <a:rPr lang="fr-FR" sz="2000" dirty="0" smtClean="0"/>
              <a:t> of </a:t>
            </a:r>
            <a:r>
              <a:rPr lang="fr-FR" sz="2000" dirty="0" err="1" smtClean="0"/>
              <a:t>what</a:t>
            </a:r>
            <a:r>
              <a:rPr lang="fr-FR" sz="2000" dirty="0" smtClean="0"/>
              <a:t> </a:t>
            </a:r>
            <a:r>
              <a:rPr lang="fr-FR" sz="2000" dirty="0" err="1" smtClean="0"/>
              <a:t>is</a:t>
            </a:r>
            <a:r>
              <a:rPr lang="fr-FR" sz="2000" dirty="0" smtClean="0"/>
              <a:t> </a:t>
            </a:r>
            <a:r>
              <a:rPr lang="fr-FR" sz="2000" dirty="0" err="1" smtClean="0"/>
              <a:t>installed</a:t>
            </a:r>
            <a:r>
              <a:rPr lang="fr-FR" sz="2000" dirty="0" smtClean="0"/>
              <a:t> on running </a:t>
            </a:r>
            <a:r>
              <a:rPr lang="fr-FR" sz="2000" dirty="0" err="1" smtClean="0"/>
              <a:t>linacs</a:t>
            </a:r>
            <a:r>
              <a:rPr lang="fr-FR" sz="2000" dirty="0" smtClean="0"/>
              <a:t> or </a:t>
            </a:r>
            <a:r>
              <a:rPr lang="fr-FR" sz="2000" dirty="0" err="1" smtClean="0"/>
              <a:t>tested</a:t>
            </a:r>
            <a:r>
              <a:rPr lang="fr-FR" sz="2000" dirty="0" smtClean="0"/>
              <a:t> in horizontal cryostats, in the 0.7-1GHz </a:t>
            </a:r>
            <a:r>
              <a:rPr lang="fr-FR" sz="2000" dirty="0" err="1" smtClean="0"/>
              <a:t>frequency</a:t>
            </a:r>
            <a:r>
              <a:rPr lang="fr-FR" sz="2000" dirty="0" smtClean="0"/>
              <a:t> range</a:t>
            </a:r>
            <a:endParaRPr lang="fr-FR" sz="20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State of the art</a:t>
            </a:r>
          </a:p>
        </p:txBody>
      </p:sp>
      <p:sp>
        <p:nvSpPr>
          <p:cNvPr id="4" name="Rectangle 2"/>
          <p:cNvSpPr txBox="1">
            <a:spLocks noChangeArrowheads="1"/>
          </p:cNvSpPr>
          <p:nvPr/>
        </p:nvSpPr>
        <p:spPr>
          <a:xfrm>
            <a:off x="215856" y="2643514"/>
            <a:ext cx="12573088" cy="4369118"/>
          </a:xfrm>
          <a:prstGeom prst="rect">
            <a:avLst/>
          </a:prstGeom>
        </p:spPr>
        <p:txBody>
          <a:bodyPr/>
          <a:lstStyle/>
          <a:p>
            <a:pPr marL="2043113" lvl="1" indent="-1535113" algn="l">
              <a:spcBef>
                <a:spcPts val="2800"/>
              </a:spcBef>
              <a:buSzPct val="155000"/>
              <a:buBlip>
                <a:blip r:embed="rId3"/>
              </a:buBlip>
            </a:pPr>
            <a:endParaRPr lang="en-US" sz="2400" kern="0" dirty="0" smtClean="0">
              <a:latin typeface="Futura Condensed"/>
              <a:ea typeface="ヒラギノ角ゴ ProN W3"/>
            </a:endParaRPr>
          </a:p>
          <a:p>
            <a:pPr marL="2043113" lvl="1"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pPr>
            <a:endParaRPr lang="en-US" sz="2400" kern="0" dirty="0" smtClean="0">
              <a:latin typeface="Futura Condensed"/>
              <a:ea typeface="ヒラギノ角ゴ ProN W3"/>
            </a:endParaRPr>
          </a:p>
          <a:p>
            <a:pPr marL="1585913" lvl="0"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pPr>
            <a:endParaRPr lang="en-US" sz="2400" kern="0" dirty="0" smtClean="0">
              <a:latin typeface="Futura Condensed"/>
              <a:ea typeface="ヒラギノ角ゴ ProN W3"/>
            </a:endParaRPr>
          </a:p>
        </p:txBody>
      </p:sp>
      <p:sp>
        <p:nvSpPr>
          <p:cNvPr id="9" name="ZoneTexte 8"/>
          <p:cNvSpPr txBox="1"/>
          <p:nvPr/>
        </p:nvSpPr>
        <p:spPr>
          <a:xfrm>
            <a:off x="237704" y="1636440"/>
            <a:ext cx="12385376" cy="1200329"/>
          </a:xfrm>
          <a:prstGeom prst="rect">
            <a:avLst/>
          </a:prstGeom>
          <a:noFill/>
        </p:spPr>
        <p:txBody>
          <a:bodyPr wrap="square" rtlCol="0">
            <a:spAutoFit/>
          </a:bodyPr>
          <a:lstStyle/>
          <a:p>
            <a:pPr algn="just"/>
            <a:r>
              <a:rPr lang="fr-FR" sz="2400" dirty="0" smtClean="0"/>
              <a:t>LDF compensation on the Saclay beta=0.47 704 MHz 5-</a:t>
            </a:r>
            <a:r>
              <a:rPr lang="fr-FR" sz="2400" dirty="0" err="1" smtClean="0"/>
              <a:t>cell</a:t>
            </a:r>
            <a:r>
              <a:rPr lang="fr-FR" sz="2400" dirty="0" smtClean="0"/>
              <a:t> </a:t>
            </a:r>
            <a:r>
              <a:rPr lang="fr-FR" sz="2400" dirty="0" err="1" smtClean="0"/>
              <a:t>cavity</a:t>
            </a:r>
            <a:r>
              <a:rPr lang="fr-FR" sz="2400" dirty="0" smtClean="0"/>
              <a:t> </a:t>
            </a:r>
            <a:r>
              <a:rPr lang="fr-FR" sz="2400" dirty="0" err="1" smtClean="0"/>
              <a:t>with</a:t>
            </a:r>
            <a:r>
              <a:rPr lang="fr-FR" sz="2400" dirty="0" smtClean="0"/>
              <a:t> the piezo tuner (Saclay-V)</a:t>
            </a:r>
          </a:p>
          <a:p>
            <a:pPr algn="just"/>
            <a:r>
              <a:rPr lang="fr-FR" sz="2400" dirty="0" smtClean="0"/>
              <a:t>Eacc = 13 MV/m. </a:t>
            </a:r>
            <a:r>
              <a:rPr lang="fr-FR" sz="2400" b="1" dirty="0" smtClean="0"/>
              <a:t>RF pulses 2 ms 50 Hz</a:t>
            </a:r>
            <a:r>
              <a:rPr lang="fr-FR" sz="2400" dirty="0" smtClean="0"/>
              <a:t>. </a:t>
            </a:r>
            <a:r>
              <a:rPr lang="fr-FR" sz="2400" dirty="0" err="1" smtClean="0"/>
              <a:t>Static</a:t>
            </a:r>
            <a:r>
              <a:rPr lang="fr-FR" sz="2400" dirty="0" smtClean="0"/>
              <a:t> KL=-3.8 Hz/(MV/m)²</a:t>
            </a:r>
            <a:endParaRPr lang="fr-FR" sz="2400" dirty="0"/>
          </a:p>
        </p:txBody>
      </p:sp>
      <p:pic>
        <p:nvPicPr>
          <p:cNvPr id="2050" name="Image 5"/>
          <p:cNvPicPr>
            <a:picLocks noChangeAspect="1" noChangeArrowheads="1"/>
          </p:cNvPicPr>
          <p:nvPr/>
        </p:nvPicPr>
        <p:blipFill>
          <a:blip r:embed="rId4"/>
          <a:srcRect l="8778" t="4643" r="52495" b="72318"/>
          <a:stretch>
            <a:fillRect/>
          </a:stretch>
        </p:blipFill>
        <p:spPr bwMode="auto">
          <a:xfrm>
            <a:off x="-122336" y="4211730"/>
            <a:ext cx="8568952" cy="2897317"/>
          </a:xfrm>
          <a:prstGeom prst="rect">
            <a:avLst/>
          </a:prstGeom>
          <a:noFill/>
        </p:spPr>
      </p:pic>
      <p:pic>
        <p:nvPicPr>
          <p:cNvPr id="2049" name="Image 6"/>
          <p:cNvPicPr>
            <a:picLocks noChangeAspect="1" noChangeArrowheads="1"/>
          </p:cNvPicPr>
          <p:nvPr/>
        </p:nvPicPr>
        <p:blipFill>
          <a:blip r:embed="rId4"/>
          <a:srcRect l="53197" t="4643" r="8252" b="72900"/>
          <a:stretch>
            <a:fillRect/>
          </a:stretch>
        </p:blipFill>
        <p:spPr bwMode="auto">
          <a:xfrm>
            <a:off x="-50328" y="6656326"/>
            <a:ext cx="8568952" cy="2828985"/>
          </a:xfrm>
          <a:prstGeom prst="rect">
            <a:avLst/>
          </a:prstGeom>
          <a:noFill/>
        </p:spPr>
      </p:pic>
      <p:sp>
        <p:nvSpPr>
          <p:cNvPr id="2051" name="Rectangle 3"/>
          <p:cNvSpPr>
            <a:spLocks noChangeArrowheads="1"/>
          </p:cNvSpPr>
          <p:nvPr/>
        </p:nvSpPr>
        <p:spPr bwMode="auto">
          <a:xfrm>
            <a:off x="0" y="0"/>
            <a:ext cx="130048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pic>
        <p:nvPicPr>
          <p:cNvPr id="11" name="Picture 11" descr="cavite-equippee-aout09 006"/>
          <p:cNvPicPr>
            <a:picLocks noChangeAspect="1" noChangeArrowheads="1"/>
          </p:cNvPicPr>
          <p:nvPr/>
        </p:nvPicPr>
        <p:blipFill>
          <a:blip r:embed="rId5"/>
          <a:srcRect/>
          <a:stretch>
            <a:fillRect/>
          </a:stretch>
        </p:blipFill>
        <p:spPr bwMode="auto">
          <a:xfrm>
            <a:off x="8374608" y="3292624"/>
            <a:ext cx="4575745" cy="3432212"/>
          </a:xfrm>
          <a:prstGeom prst="rect">
            <a:avLst/>
          </a:prstGeom>
          <a:noFill/>
        </p:spPr>
      </p:pic>
      <p:graphicFrame>
        <p:nvGraphicFramePr>
          <p:cNvPr id="12" name="Tableau 11"/>
          <p:cNvGraphicFramePr>
            <a:graphicFrameLocks noGrp="1"/>
          </p:cNvGraphicFramePr>
          <p:nvPr/>
        </p:nvGraphicFramePr>
        <p:xfrm>
          <a:off x="381720" y="3076600"/>
          <a:ext cx="7416825" cy="1112520"/>
        </p:xfrm>
        <a:graphic>
          <a:graphicData uri="http://schemas.openxmlformats.org/drawingml/2006/table">
            <a:tbl>
              <a:tblPr firstRow="1" bandRow="1">
                <a:tableStyleId>{5C22544A-7EE6-4342-B048-85BDC9FD1C3A}</a:tableStyleId>
              </a:tblPr>
              <a:tblGrid>
                <a:gridCol w="3744416"/>
                <a:gridCol w="1800200"/>
                <a:gridCol w="1872209"/>
              </a:tblGrid>
              <a:tr h="370840">
                <a:tc>
                  <a:txBody>
                    <a:bodyPr/>
                    <a:lstStyle/>
                    <a:p>
                      <a:endParaRPr lang="fr-FR" dirty="0"/>
                    </a:p>
                  </a:txBody>
                  <a:tcPr/>
                </a:tc>
                <a:tc>
                  <a:txBody>
                    <a:bodyPr/>
                    <a:lstStyle/>
                    <a:p>
                      <a:r>
                        <a:rPr lang="fr-FR" dirty="0" smtClean="0"/>
                        <a:t>Piezo off</a:t>
                      </a:r>
                      <a:endParaRPr lang="fr-FR" dirty="0"/>
                    </a:p>
                  </a:txBody>
                  <a:tcPr/>
                </a:tc>
                <a:tc>
                  <a:txBody>
                    <a:bodyPr/>
                    <a:lstStyle/>
                    <a:p>
                      <a:r>
                        <a:rPr lang="fr-FR" dirty="0" smtClean="0"/>
                        <a:t>Piezo  on</a:t>
                      </a:r>
                      <a:endParaRPr lang="fr-FR" dirty="0"/>
                    </a:p>
                  </a:txBody>
                  <a:tcPr/>
                </a:tc>
              </a:tr>
              <a:tr h="370840">
                <a:tc>
                  <a:txBody>
                    <a:bodyPr/>
                    <a:lstStyle/>
                    <a:p>
                      <a:r>
                        <a:rPr lang="fr-FR" dirty="0" smtClean="0"/>
                        <a:t>Phase</a:t>
                      </a:r>
                      <a:r>
                        <a:rPr lang="fr-FR" baseline="0" dirty="0" smtClean="0"/>
                        <a:t> excursion on flat top</a:t>
                      </a:r>
                      <a:endParaRPr lang="fr-FR" dirty="0"/>
                    </a:p>
                  </a:txBody>
                  <a:tcPr/>
                </a:tc>
                <a:tc>
                  <a:txBody>
                    <a:bodyPr/>
                    <a:lstStyle/>
                    <a:p>
                      <a:r>
                        <a:rPr lang="fr-FR" dirty="0" smtClean="0"/>
                        <a:t>+/- 25 </a:t>
                      </a:r>
                      <a:r>
                        <a:rPr lang="fr-FR" dirty="0" err="1" smtClean="0"/>
                        <a:t>deg</a:t>
                      </a:r>
                      <a:r>
                        <a:rPr lang="fr-FR" dirty="0" smtClean="0"/>
                        <a:t>.</a:t>
                      </a:r>
                      <a:endParaRPr lang="fr-FR" dirty="0"/>
                    </a:p>
                  </a:txBody>
                  <a:tcPr/>
                </a:tc>
                <a:tc>
                  <a:txBody>
                    <a:bodyPr/>
                    <a:lstStyle/>
                    <a:p>
                      <a:r>
                        <a:rPr lang="fr-FR" dirty="0" smtClean="0"/>
                        <a:t>+/- 8 </a:t>
                      </a:r>
                      <a:r>
                        <a:rPr lang="fr-FR" dirty="0" err="1" smtClean="0"/>
                        <a:t>deg</a:t>
                      </a:r>
                      <a:r>
                        <a:rPr lang="fr-FR" dirty="0" smtClean="0"/>
                        <a:t>.</a:t>
                      </a:r>
                      <a:endParaRPr lang="fr-FR" dirty="0"/>
                    </a:p>
                  </a:txBody>
                  <a:tcPr/>
                </a:tc>
              </a:tr>
              <a:tr h="370840">
                <a:tc>
                  <a:txBody>
                    <a:bodyPr/>
                    <a:lstStyle/>
                    <a:p>
                      <a:r>
                        <a:rPr lang="fr-FR" dirty="0" smtClean="0"/>
                        <a:t>Amplitude variation on flat top</a:t>
                      </a:r>
                      <a:endParaRPr lang="fr-FR" dirty="0"/>
                    </a:p>
                  </a:txBody>
                  <a:tcPr/>
                </a:tc>
                <a:tc>
                  <a:txBody>
                    <a:bodyPr/>
                    <a:lstStyle/>
                    <a:p>
                      <a:r>
                        <a:rPr lang="fr-FR" dirty="0" smtClean="0"/>
                        <a:t>45%</a:t>
                      </a:r>
                      <a:endParaRPr lang="fr-FR" dirty="0"/>
                    </a:p>
                  </a:txBody>
                  <a:tcPr/>
                </a:tc>
                <a:tc>
                  <a:txBody>
                    <a:bodyPr/>
                    <a:lstStyle/>
                    <a:p>
                      <a:r>
                        <a:rPr lang="fr-FR" dirty="0" smtClean="0"/>
                        <a:t>1.4%</a:t>
                      </a:r>
                      <a:endParaRPr lang="fr-FR" dirty="0"/>
                    </a:p>
                  </a:txBody>
                  <a:tcPr/>
                </a:tc>
              </a:tr>
            </a:tbl>
          </a:graphicData>
        </a:graphic>
      </p:graphicFrame>
      <p:sp>
        <p:nvSpPr>
          <p:cNvPr id="13" name="ZoneTexte 12"/>
          <p:cNvSpPr txBox="1"/>
          <p:nvPr/>
        </p:nvSpPr>
        <p:spPr>
          <a:xfrm>
            <a:off x="8302600" y="7037040"/>
            <a:ext cx="4702200" cy="1938992"/>
          </a:xfrm>
          <a:prstGeom prst="rect">
            <a:avLst/>
          </a:prstGeom>
          <a:noFill/>
        </p:spPr>
        <p:txBody>
          <a:bodyPr wrap="square" rtlCol="0">
            <a:spAutoFit/>
          </a:bodyPr>
          <a:lstStyle/>
          <a:p>
            <a:pPr algn="just"/>
            <a:r>
              <a:rPr lang="fr-FR" sz="2400" dirty="0" smtClean="0"/>
              <a:t>Good </a:t>
            </a:r>
            <a:r>
              <a:rPr lang="fr-FR" sz="2400" dirty="0" err="1" smtClean="0"/>
              <a:t>repeatability</a:t>
            </a:r>
            <a:r>
              <a:rPr lang="fr-FR" sz="2400" dirty="0" smtClean="0"/>
              <a:t> </a:t>
            </a:r>
            <a:r>
              <a:rPr lang="fr-FR" sz="2400" dirty="0" err="1" smtClean="0"/>
              <a:t>although</a:t>
            </a:r>
            <a:r>
              <a:rPr lang="fr-FR" sz="2400" dirty="0" smtClean="0"/>
              <a:t> </a:t>
            </a:r>
            <a:r>
              <a:rPr lang="fr-FR" sz="2400" dirty="0" err="1" smtClean="0"/>
              <a:t>mechanical</a:t>
            </a:r>
            <a:r>
              <a:rPr lang="fr-FR" sz="2400" dirty="0" smtClean="0"/>
              <a:t> modes have no time to </a:t>
            </a:r>
            <a:r>
              <a:rPr lang="fr-FR" sz="2400" dirty="0" err="1" smtClean="0"/>
              <a:t>decay</a:t>
            </a:r>
            <a:r>
              <a:rPr lang="fr-FR" sz="2400" dirty="0" smtClean="0"/>
              <a:t> </a:t>
            </a:r>
            <a:r>
              <a:rPr lang="fr-FR" sz="2400" dirty="0" err="1" smtClean="0"/>
              <a:t>between</a:t>
            </a:r>
            <a:r>
              <a:rPr lang="fr-FR" sz="2400" dirty="0" smtClean="0"/>
              <a:t> successive RF pulses (10 pulses </a:t>
            </a:r>
            <a:r>
              <a:rPr lang="fr-FR" sz="2400" dirty="0" err="1" smtClean="0"/>
              <a:t>recorded</a:t>
            </a:r>
            <a:r>
              <a:rPr lang="fr-FR" sz="2400" dirty="0" smtClean="0"/>
              <a:t> </a:t>
            </a:r>
            <a:r>
              <a:rPr lang="fr-FR" sz="2400" dirty="0" err="1" smtClean="0"/>
              <a:t>with</a:t>
            </a:r>
            <a:r>
              <a:rPr lang="fr-FR" sz="2400" dirty="0" smtClean="0"/>
              <a:t> CERN LLRF </a:t>
            </a:r>
            <a:r>
              <a:rPr lang="fr-FR" sz="2400" dirty="0" err="1" smtClean="0"/>
              <a:t>crate</a:t>
            </a:r>
            <a:r>
              <a:rPr lang="fr-FR" sz="2400" dirty="0" smtClean="0"/>
              <a:t>)</a:t>
            </a:r>
            <a:endParaRPr lang="fr-FR" sz="2400"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State of the art</a:t>
            </a:r>
          </a:p>
        </p:txBody>
      </p:sp>
      <p:sp>
        <p:nvSpPr>
          <p:cNvPr id="4" name="Rectangle 2"/>
          <p:cNvSpPr txBox="1">
            <a:spLocks noChangeArrowheads="1"/>
          </p:cNvSpPr>
          <p:nvPr/>
        </p:nvSpPr>
        <p:spPr>
          <a:xfrm>
            <a:off x="93688" y="1636440"/>
            <a:ext cx="12457384" cy="6480720"/>
          </a:xfrm>
          <a:prstGeom prst="rect">
            <a:avLst/>
          </a:prstGeom>
        </p:spPr>
        <p:txBody>
          <a:bodyPr/>
          <a:lstStyle/>
          <a:p>
            <a:pPr marL="1585913" lvl="0" indent="-1535113" algn="l">
              <a:spcBef>
                <a:spcPts val="2800"/>
              </a:spcBef>
              <a:buSzPct val="155000"/>
              <a:buBlip>
                <a:blip r:embed="rId3"/>
              </a:buBlip>
            </a:pPr>
            <a:r>
              <a:rPr lang="en-US" sz="2400" kern="0" dirty="0" smtClean="0">
                <a:latin typeface="Futura Condensed"/>
                <a:ea typeface="ヒラギノ角ゴ ProN W3"/>
              </a:rPr>
              <a:t>Existing power couplers, high peak power, high average power tested in cryogenic environment freq &lt; 1 GHz, pulsed mode</a:t>
            </a:r>
          </a:p>
          <a:p>
            <a:pPr marL="1585913" lvl="0"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pPr>
            <a:endParaRPr lang="en-US" sz="2400" kern="0" dirty="0" smtClean="0">
              <a:latin typeface="Futura Condensed"/>
              <a:ea typeface="ヒラギノ角ゴ ProN W3"/>
            </a:endParaRPr>
          </a:p>
          <a:p>
            <a:pPr marL="1585913" lvl="0" indent="-1535113" algn="l">
              <a:spcBef>
                <a:spcPts val="2800"/>
              </a:spcBef>
              <a:buSzPct val="155000"/>
              <a:buBlip>
                <a:blip r:embed="rId3"/>
              </a:buBlip>
            </a:pPr>
            <a:r>
              <a:rPr lang="en-US" sz="2400" kern="0" dirty="0" smtClean="0">
                <a:latin typeface="Futura Condensed"/>
                <a:ea typeface="ヒラギノ角ゴ ProN W3"/>
              </a:rPr>
              <a:t>Recent developments:</a:t>
            </a:r>
          </a:p>
          <a:p>
            <a:pPr marL="2043113" lvl="1" indent="-1535113" algn="l">
              <a:spcBef>
                <a:spcPts val="2800"/>
              </a:spcBef>
              <a:buSzPct val="155000"/>
              <a:buFont typeface="Arial" pitchFamily="34" charset="0"/>
              <a:buChar char="•"/>
            </a:pPr>
            <a:r>
              <a:rPr lang="en-US" sz="2400" kern="0" dirty="0" smtClean="0">
                <a:latin typeface="Futura Condensed"/>
                <a:ea typeface="ヒラギノ角ゴ ProN W3"/>
              </a:rPr>
              <a:t>CERN R&amp;D for SPL</a:t>
            </a:r>
          </a:p>
          <a:p>
            <a:pPr marL="2043113" lvl="1" indent="-1535113" algn="l">
              <a:spcBef>
                <a:spcPts val="2800"/>
              </a:spcBef>
              <a:buSzPct val="155000"/>
              <a:buFont typeface="Arial" pitchFamily="34" charset="0"/>
              <a:buChar char="•"/>
            </a:pPr>
            <a:r>
              <a:rPr lang="en-US" sz="2400" kern="0" dirty="0" smtClean="0">
                <a:latin typeface="Futura Condensed"/>
                <a:ea typeface="ヒラギノ角ゴ ProN W3"/>
              </a:rPr>
              <a:t>Recent results from CEA coaxial coupler 1MW 2ms 50Hz in full reflection on a SC 704 MHz cavity at 2K</a:t>
            </a:r>
          </a:p>
          <a:p>
            <a:pPr marL="1585913" lvl="0" indent="-1535113" algn="l">
              <a:spcBef>
                <a:spcPts val="2800"/>
              </a:spcBef>
              <a:buSzPct val="155000"/>
            </a:pPr>
            <a:endParaRPr lang="en-US" sz="2400" kern="0" dirty="0" smtClean="0">
              <a:latin typeface="Futura Condensed"/>
              <a:ea typeface="ヒラギノ角ゴ ProN W3"/>
            </a:endParaRPr>
          </a:p>
          <a:p>
            <a:pPr marL="1585913" lvl="0" indent="-1535113" algn="l">
              <a:spcBef>
                <a:spcPts val="2800"/>
              </a:spcBef>
              <a:buSzPct val="155000"/>
              <a:buBlip>
                <a:blip r:embed="rId3"/>
              </a:buBlip>
            </a:pPr>
            <a:endParaRPr lang="en-US" sz="2400" kern="0" dirty="0" smtClean="0">
              <a:latin typeface="Futura Condensed"/>
              <a:ea typeface="ヒラギノ角ゴ ProN W3"/>
            </a:endParaRPr>
          </a:p>
          <a:p>
            <a:pPr marL="1585913" lvl="0" indent="-1535113" algn="l">
              <a:spcBef>
                <a:spcPts val="2800"/>
              </a:spcBef>
              <a:buSzPct val="155000"/>
            </a:pPr>
            <a:endParaRPr lang="en-US" sz="2400" kern="0" dirty="0" smtClean="0">
              <a:latin typeface="Futura Condensed"/>
              <a:ea typeface="ヒラギノ角ゴ ProN W3"/>
            </a:endParaRPr>
          </a:p>
        </p:txBody>
      </p:sp>
      <p:graphicFrame>
        <p:nvGraphicFramePr>
          <p:cNvPr id="6" name="Tableau 5"/>
          <p:cNvGraphicFramePr>
            <a:graphicFrameLocks noGrp="1"/>
          </p:cNvGraphicFramePr>
          <p:nvPr/>
        </p:nvGraphicFramePr>
        <p:xfrm>
          <a:off x="1317824" y="2644551"/>
          <a:ext cx="10297146" cy="1752600"/>
        </p:xfrm>
        <a:graphic>
          <a:graphicData uri="http://schemas.openxmlformats.org/drawingml/2006/table">
            <a:tbl>
              <a:tblPr firstRow="1" bandRow="1">
                <a:tableStyleId>{5C22544A-7EE6-4342-B048-85BDC9FD1C3A}</a:tableStyleId>
              </a:tblPr>
              <a:tblGrid>
                <a:gridCol w="1471021"/>
                <a:gridCol w="977101"/>
                <a:gridCol w="1964940"/>
                <a:gridCol w="1471021"/>
                <a:gridCol w="1471021"/>
                <a:gridCol w="1471021"/>
                <a:gridCol w="1471021"/>
              </a:tblGrid>
              <a:tr h="370840">
                <a:tc>
                  <a:txBody>
                    <a:bodyPr/>
                    <a:lstStyle/>
                    <a:p>
                      <a:endParaRPr lang="fr-FR" dirty="0"/>
                    </a:p>
                  </a:txBody>
                  <a:tcPr/>
                </a:tc>
                <a:tc>
                  <a:txBody>
                    <a:bodyPr/>
                    <a:lstStyle/>
                    <a:p>
                      <a:r>
                        <a:rPr lang="fr-FR" dirty="0" smtClean="0"/>
                        <a:t>F (MHZ)</a:t>
                      </a:r>
                      <a:endParaRPr lang="fr-FR" dirty="0"/>
                    </a:p>
                  </a:txBody>
                  <a:tcPr/>
                </a:tc>
                <a:tc>
                  <a:txBody>
                    <a:bodyPr/>
                    <a:lstStyle/>
                    <a:p>
                      <a:r>
                        <a:rPr lang="fr-FR" dirty="0" smtClean="0"/>
                        <a:t>Max </a:t>
                      </a:r>
                      <a:r>
                        <a:rPr lang="fr-FR" dirty="0" err="1" smtClean="0"/>
                        <a:t>Peak</a:t>
                      </a:r>
                      <a:r>
                        <a:rPr lang="fr-FR" dirty="0" smtClean="0"/>
                        <a:t> power TW (kW)</a:t>
                      </a:r>
                      <a:endParaRPr lang="fr-FR" dirty="0"/>
                    </a:p>
                  </a:txBody>
                  <a:tcPr/>
                </a:tc>
                <a:tc>
                  <a:txBody>
                    <a:bodyPr/>
                    <a:lstStyle/>
                    <a:p>
                      <a:r>
                        <a:rPr lang="fr-FR" dirty="0" err="1" smtClean="0"/>
                        <a:t>Rep</a:t>
                      </a:r>
                      <a:r>
                        <a:rPr lang="fr-FR" dirty="0" smtClean="0"/>
                        <a:t>.</a:t>
                      </a:r>
                      <a:r>
                        <a:rPr lang="fr-FR" baseline="0" dirty="0" smtClean="0"/>
                        <a:t> Rate (Hz)</a:t>
                      </a:r>
                      <a:endParaRPr lang="fr-FR" dirty="0"/>
                    </a:p>
                  </a:txBody>
                  <a:tcPr/>
                </a:tc>
                <a:tc>
                  <a:txBody>
                    <a:bodyPr/>
                    <a:lstStyle/>
                    <a:p>
                      <a:r>
                        <a:rPr lang="fr-FR" dirty="0" smtClean="0"/>
                        <a:t>Pulse </a:t>
                      </a:r>
                      <a:r>
                        <a:rPr lang="fr-FR" dirty="0" err="1" smtClean="0"/>
                        <a:t>length</a:t>
                      </a:r>
                      <a:endParaRPr lang="fr-FR" dirty="0"/>
                    </a:p>
                  </a:txBody>
                  <a:tcPr/>
                </a:tc>
                <a:tc>
                  <a:txBody>
                    <a:bodyPr/>
                    <a:lstStyle/>
                    <a:p>
                      <a:r>
                        <a:rPr lang="fr-FR" dirty="0" smtClean="0"/>
                        <a:t>Max. </a:t>
                      </a:r>
                      <a:r>
                        <a:rPr lang="fr-FR" dirty="0" err="1" smtClean="0"/>
                        <a:t>avg</a:t>
                      </a:r>
                      <a:r>
                        <a:rPr lang="fr-FR" dirty="0" smtClean="0"/>
                        <a:t> power (kW)</a:t>
                      </a:r>
                      <a:endParaRPr lang="fr-FR" dirty="0"/>
                    </a:p>
                  </a:txBody>
                  <a:tcPr/>
                </a:tc>
                <a:tc>
                  <a:txBody>
                    <a:bodyPr/>
                    <a:lstStyle/>
                    <a:p>
                      <a:r>
                        <a:rPr lang="fr-FR" dirty="0" err="1" smtClean="0"/>
                        <a:t>Number</a:t>
                      </a:r>
                      <a:endParaRPr lang="fr-FR" dirty="0"/>
                    </a:p>
                  </a:txBody>
                  <a:tcPr/>
                </a:tc>
              </a:tr>
              <a:tr h="370840">
                <a:tc>
                  <a:txBody>
                    <a:bodyPr/>
                    <a:lstStyle/>
                    <a:p>
                      <a:r>
                        <a:rPr lang="fr-FR" dirty="0" smtClean="0"/>
                        <a:t>SNS</a:t>
                      </a:r>
                      <a:endParaRPr lang="fr-FR" dirty="0"/>
                    </a:p>
                  </a:txBody>
                  <a:tcPr/>
                </a:tc>
                <a:tc>
                  <a:txBody>
                    <a:bodyPr/>
                    <a:lstStyle/>
                    <a:p>
                      <a:r>
                        <a:rPr lang="fr-FR" dirty="0" smtClean="0"/>
                        <a:t>805</a:t>
                      </a:r>
                      <a:endParaRPr lang="fr-FR" dirty="0"/>
                    </a:p>
                  </a:txBody>
                  <a:tcPr/>
                </a:tc>
                <a:tc>
                  <a:txBody>
                    <a:bodyPr/>
                    <a:lstStyle/>
                    <a:p>
                      <a:r>
                        <a:rPr lang="fr-FR" dirty="0" smtClean="0"/>
                        <a:t>1000</a:t>
                      </a:r>
                      <a:endParaRPr lang="fr-FR" dirty="0"/>
                    </a:p>
                  </a:txBody>
                  <a:tcPr/>
                </a:tc>
                <a:tc>
                  <a:txBody>
                    <a:bodyPr/>
                    <a:lstStyle/>
                    <a:p>
                      <a:r>
                        <a:rPr lang="fr-FR" dirty="0" smtClean="0"/>
                        <a:t>60</a:t>
                      </a:r>
                      <a:endParaRPr lang="fr-FR" dirty="0"/>
                    </a:p>
                  </a:txBody>
                  <a:tcPr/>
                </a:tc>
                <a:tc>
                  <a:txBody>
                    <a:bodyPr/>
                    <a:lstStyle/>
                    <a:p>
                      <a:r>
                        <a:rPr lang="fr-FR" dirty="0" smtClean="0"/>
                        <a:t>1.3</a:t>
                      </a:r>
                      <a:endParaRPr lang="fr-FR" dirty="0"/>
                    </a:p>
                  </a:txBody>
                  <a:tcPr/>
                </a:tc>
                <a:tc>
                  <a:txBody>
                    <a:bodyPr/>
                    <a:lstStyle/>
                    <a:p>
                      <a:r>
                        <a:rPr lang="fr-FR" dirty="0" smtClean="0"/>
                        <a:t> 80</a:t>
                      </a:r>
                      <a:endParaRPr lang="fr-FR" dirty="0"/>
                    </a:p>
                  </a:txBody>
                  <a:tcPr/>
                </a:tc>
                <a:tc>
                  <a:txBody>
                    <a:bodyPr/>
                    <a:lstStyle/>
                    <a:p>
                      <a:r>
                        <a:rPr lang="fr-FR" dirty="0" smtClean="0"/>
                        <a:t>81+</a:t>
                      </a:r>
                      <a:endParaRPr lang="fr-FR" dirty="0"/>
                    </a:p>
                  </a:txBody>
                  <a:tcPr/>
                </a:tc>
              </a:tr>
              <a:tr h="370840">
                <a:tc>
                  <a:txBody>
                    <a:bodyPr/>
                    <a:lstStyle/>
                    <a:p>
                      <a:r>
                        <a:rPr lang="fr-FR" dirty="0" smtClean="0"/>
                        <a:t>J-PARC</a:t>
                      </a:r>
                      <a:endParaRPr lang="fr-FR" dirty="0"/>
                    </a:p>
                  </a:txBody>
                  <a:tcPr/>
                </a:tc>
                <a:tc>
                  <a:txBody>
                    <a:bodyPr/>
                    <a:lstStyle/>
                    <a:p>
                      <a:r>
                        <a:rPr lang="fr-FR" dirty="0" smtClean="0"/>
                        <a:t>972</a:t>
                      </a:r>
                      <a:endParaRPr lang="fr-FR" dirty="0"/>
                    </a:p>
                  </a:txBody>
                  <a:tcPr/>
                </a:tc>
                <a:tc>
                  <a:txBody>
                    <a:bodyPr/>
                    <a:lstStyle/>
                    <a:p>
                      <a:r>
                        <a:rPr lang="fr-FR" dirty="0" smtClean="0"/>
                        <a:t>1000</a:t>
                      </a:r>
                      <a:endParaRPr lang="fr-FR" dirty="0"/>
                    </a:p>
                  </a:txBody>
                  <a:tcPr/>
                </a:tc>
                <a:tc>
                  <a:txBody>
                    <a:bodyPr/>
                    <a:lstStyle/>
                    <a:p>
                      <a:r>
                        <a:rPr lang="fr-FR" dirty="0" smtClean="0"/>
                        <a:t>25</a:t>
                      </a:r>
                      <a:endParaRPr lang="fr-FR" dirty="0"/>
                    </a:p>
                  </a:txBody>
                  <a:tcPr/>
                </a:tc>
                <a:tc>
                  <a:txBody>
                    <a:bodyPr/>
                    <a:lstStyle/>
                    <a:p>
                      <a:r>
                        <a:rPr lang="fr-FR" dirty="0" smtClean="0"/>
                        <a:t>0.6</a:t>
                      </a:r>
                      <a:endParaRPr lang="fr-FR" dirty="0"/>
                    </a:p>
                  </a:txBody>
                  <a:tcPr/>
                </a:tc>
                <a:tc>
                  <a:txBody>
                    <a:bodyPr/>
                    <a:lstStyle/>
                    <a:p>
                      <a:r>
                        <a:rPr lang="fr-FR" dirty="0" smtClean="0"/>
                        <a:t>30</a:t>
                      </a:r>
                      <a:endParaRPr lang="fr-FR" dirty="0"/>
                    </a:p>
                  </a:txBody>
                  <a:tcPr/>
                </a:tc>
                <a:tc>
                  <a:txBody>
                    <a:bodyPr/>
                    <a:lstStyle/>
                    <a:p>
                      <a:r>
                        <a:rPr lang="fr-FR" dirty="0" smtClean="0"/>
                        <a:t>2</a:t>
                      </a:r>
                      <a:endParaRPr lang="fr-FR" dirty="0"/>
                    </a:p>
                  </a:txBody>
                  <a:tcPr/>
                </a:tc>
              </a:tr>
              <a:tr h="370840">
                <a:tc>
                  <a:txBody>
                    <a:bodyPr/>
                    <a:lstStyle/>
                    <a:p>
                      <a:r>
                        <a:rPr lang="fr-FR" dirty="0" smtClean="0"/>
                        <a:t>CEA-Saclay</a:t>
                      </a:r>
                      <a:endParaRPr lang="fr-FR" dirty="0"/>
                    </a:p>
                  </a:txBody>
                  <a:tcPr/>
                </a:tc>
                <a:tc>
                  <a:txBody>
                    <a:bodyPr/>
                    <a:lstStyle/>
                    <a:p>
                      <a:r>
                        <a:rPr lang="fr-FR" dirty="0" smtClean="0"/>
                        <a:t>704</a:t>
                      </a:r>
                      <a:endParaRPr lang="fr-FR" dirty="0"/>
                    </a:p>
                  </a:txBody>
                  <a:tcPr/>
                </a:tc>
                <a:tc>
                  <a:txBody>
                    <a:bodyPr/>
                    <a:lstStyle/>
                    <a:p>
                      <a:r>
                        <a:rPr lang="fr-FR" dirty="0" smtClean="0"/>
                        <a:t>1200</a:t>
                      </a:r>
                      <a:endParaRPr lang="fr-FR" dirty="0"/>
                    </a:p>
                  </a:txBody>
                  <a:tcPr/>
                </a:tc>
                <a:tc>
                  <a:txBody>
                    <a:bodyPr/>
                    <a:lstStyle/>
                    <a:p>
                      <a:r>
                        <a:rPr lang="fr-FR" dirty="0" smtClean="0"/>
                        <a:t>50</a:t>
                      </a:r>
                      <a:endParaRPr lang="fr-FR" dirty="0"/>
                    </a:p>
                  </a:txBody>
                  <a:tcPr/>
                </a:tc>
                <a:tc>
                  <a:txBody>
                    <a:bodyPr/>
                    <a:lstStyle/>
                    <a:p>
                      <a:r>
                        <a:rPr lang="fr-FR" dirty="0" smtClean="0"/>
                        <a:t>2</a:t>
                      </a:r>
                      <a:endParaRPr lang="fr-FR" dirty="0"/>
                    </a:p>
                  </a:txBody>
                  <a:tcPr/>
                </a:tc>
                <a:tc>
                  <a:txBody>
                    <a:bodyPr/>
                    <a:lstStyle/>
                    <a:p>
                      <a:r>
                        <a:rPr lang="fr-FR" dirty="0" smtClean="0"/>
                        <a:t>120</a:t>
                      </a:r>
                      <a:endParaRPr lang="fr-FR" dirty="0"/>
                    </a:p>
                  </a:txBody>
                  <a:tcPr/>
                </a:tc>
                <a:tc>
                  <a:txBody>
                    <a:bodyPr/>
                    <a:lstStyle/>
                    <a:p>
                      <a:r>
                        <a:rPr lang="fr-FR" dirty="0" smtClean="0"/>
                        <a:t>2</a:t>
                      </a:r>
                      <a:endParaRPr lang="fr-FR" dirty="0"/>
                    </a:p>
                  </a:txBody>
                  <a:tcPr/>
                </a:tc>
              </a:tr>
            </a:tbl>
          </a:graphicData>
        </a:graphic>
      </p:graphicFrame>
      <p:sp>
        <p:nvSpPr>
          <p:cNvPr id="7" name="ZoneTexte 6"/>
          <p:cNvSpPr txBox="1"/>
          <p:nvPr/>
        </p:nvSpPr>
        <p:spPr>
          <a:xfrm>
            <a:off x="1317824" y="4404682"/>
            <a:ext cx="10441160" cy="400110"/>
          </a:xfrm>
          <a:prstGeom prst="rect">
            <a:avLst/>
          </a:prstGeom>
          <a:noFill/>
        </p:spPr>
        <p:txBody>
          <a:bodyPr wrap="square" rtlCol="0">
            <a:spAutoFit/>
          </a:bodyPr>
          <a:lstStyle/>
          <a:p>
            <a:r>
              <a:rPr lang="fr-FR" sz="2000" dirty="0" smtClean="0"/>
              <a:t>All of the </a:t>
            </a:r>
            <a:r>
              <a:rPr lang="fr-FR" sz="2000" dirty="0" err="1" smtClean="0"/>
              <a:t>above</a:t>
            </a:r>
            <a:r>
              <a:rPr lang="fr-FR" sz="2000" dirty="0" smtClean="0"/>
              <a:t> </a:t>
            </a:r>
            <a:r>
              <a:rPr lang="fr-FR" sz="2000" dirty="0" err="1" smtClean="0"/>
              <a:t>derive</a:t>
            </a:r>
            <a:r>
              <a:rPr lang="fr-FR" sz="2000" dirty="0" smtClean="0"/>
              <a:t> </a:t>
            </a:r>
            <a:r>
              <a:rPr lang="fr-FR" sz="2000" dirty="0" err="1" smtClean="0"/>
              <a:t>from</a:t>
            </a:r>
            <a:r>
              <a:rPr lang="fr-FR" sz="2000" dirty="0" smtClean="0"/>
              <a:t> KEK-B design. Power values on room </a:t>
            </a:r>
            <a:r>
              <a:rPr lang="fr-FR" sz="2000" dirty="0" err="1" smtClean="0"/>
              <a:t>temperature</a:t>
            </a:r>
            <a:r>
              <a:rPr lang="fr-FR" sz="2000" dirty="0" smtClean="0"/>
              <a:t> test stand</a:t>
            </a:r>
            <a:endParaRPr lang="fr-FR" sz="2000" dirty="0"/>
          </a:p>
        </p:txBody>
      </p:sp>
      <p:pic>
        <p:nvPicPr>
          <p:cNvPr id="8" name="Image 7" descr="1MW-10DC-powerramps.png"/>
          <p:cNvPicPr>
            <a:picLocks noChangeAspect="1"/>
          </p:cNvPicPr>
          <p:nvPr/>
        </p:nvPicPr>
        <p:blipFill>
          <a:blip r:embed="rId4"/>
          <a:stretch>
            <a:fillRect/>
          </a:stretch>
        </p:blipFill>
        <p:spPr>
          <a:xfrm>
            <a:off x="6358384" y="6749008"/>
            <a:ext cx="5713478" cy="2342054"/>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Critical design requirements</a:t>
            </a:r>
          </a:p>
        </p:txBody>
      </p:sp>
      <p:sp>
        <p:nvSpPr>
          <p:cNvPr id="4" name="Rectangle 2"/>
          <p:cNvSpPr txBox="1">
            <a:spLocks noChangeArrowheads="1"/>
          </p:cNvSpPr>
          <p:nvPr/>
        </p:nvSpPr>
        <p:spPr>
          <a:xfrm>
            <a:off x="215856" y="1947842"/>
            <a:ext cx="12573088" cy="7056458"/>
          </a:xfrm>
          <a:prstGeom prst="rect">
            <a:avLst/>
          </a:prstGeom>
        </p:spPr>
        <p:txBody>
          <a:bodyPr/>
          <a:lstStyle/>
          <a:p>
            <a:pPr marL="1585913" lvl="0" indent="-1535113" algn="l">
              <a:spcBef>
                <a:spcPts val="2800"/>
              </a:spcBef>
              <a:buSzPct val="155000"/>
              <a:buBlip>
                <a:blip r:embed="rId2"/>
              </a:buBlip>
            </a:pPr>
            <a:r>
              <a:rPr lang="en-US" sz="2400" kern="0" dirty="0" smtClean="0">
                <a:latin typeface="Futura Condensed"/>
                <a:ea typeface="ヒラギノ角ゴ ProN W3"/>
              </a:rPr>
              <a:t>Reliability – availability above 95%</a:t>
            </a:r>
          </a:p>
          <a:p>
            <a:pPr marL="1585913" lvl="0" indent="-1535113" algn="l">
              <a:spcBef>
                <a:spcPts val="2800"/>
              </a:spcBef>
              <a:buSzPct val="155000"/>
              <a:buBlip>
                <a:blip r:embed="rId2"/>
              </a:buBlip>
            </a:pPr>
            <a:r>
              <a:rPr lang="en-US" sz="2400" kern="0" dirty="0" smtClean="0">
                <a:latin typeface="Futura Condensed"/>
                <a:ea typeface="ヒラギノ角ゴ ProN W3"/>
              </a:rPr>
              <a:t>Power couplers</a:t>
            </a:r>
          </a:p>
          <a:p>
            <a:pPr marL="2043113" lvl="1" indent="-1535113" algn="l">
              <a:spcBef>
                <a:spcPts val="2800"/>
              </a:spcBef>
              <a:buSzPct val="155000"/>
              <a:buBlip>
                <a:blip r:embed="rId2"/>
              </a:buBlip>
            </a:pPr>
            <a:r>
              <a:rPr lang="en-US" sz="2400" kern="0" dirty="0" smtClean="0">
                <a:latin typeface="Futura Condensed"/>
                <a:ea typeface="ヒラギノ角ゴ ProN W3"/>
              </a:rPr>
              <a:t>The nominal power forward is set no higher than 900 kW. This ultimately limits the gradient of the cavities to 12 MV/m in the 75 </a:t>
            </a:r>
            <a:r>
              <a:rPr lang="en-US" sz="2400" kern="0" dirty="0" err="1" smtClean="0">
                <a:latin typeface="Futura Condensed"/>
                <a:ea typeface="ヒラギノ角ゴ ProN W3"/>
              </a:rPr>
              <a:t>mA</a:t>
            </a:r>
            <a:r>
              <a:rPr lang="en-US" sz="2400" kern="0" dirty="0" smtClean="0">
                <a:latin typeface="Futura Condensed"/>
                <a:ea typeface="ヒラギノ角ゴ ProN W3"/>
              </a:rPr>
              <a:t> upgrade scenario </a:t>
            </a:r>
          </a:p>
          <a:p>
            <a:pPr marL="2043113" lvl="1" indent="-1535113" algn="l">
              <a:spcBef>
                <a:spcPts val="2800"/>
              </a:spcBef>
              <a:buSzPct val="155000"/>
              <a:buBlip>
                <a:blip r:embed="rId2"/>
              </a:buBlip>
            </a:pPr>
            <a:r>
              <a:rPr lang="en-US" sz="2400" kern="0" dirty="0" smtClean="0">
                <a:latin typeface="Futura Condensed"/>
                <a:ea typeface="ヒラギノ角ゴ ProN W3"/>
              </a:rPr>
              <a:t>A test of couplers up to 1.5-2 MW would be very desirable in order to check the operational margins. No test place with the required RF power exist as of now. An option is to upgrade the CEA 1MW 50Hz existing test stand running a pair of 1MW klystrons driven by a single HV modulator</a:t>
            </a:r>
          </a:p>
          <a:p>
            <a:pPr marL="1585913" lvl="0" indent="-1535113" algn="l">
              <a:spcBef>
                <a:spcPts val="2800"/>
              </a:spcBef>
              <a:buSzPct val="155000"/>
              <a:buBlip>
                <a:blip r:embed="rId2"/>
              </a:buBlip>
            </a:pPr>
            <a:r>
              <a:rPr lang="en-US" sz="2400" kern="0" dirty="0" smtClean="0">
                <a:latin typeface="Futura Condensed"/>
                <a:ea typeface="ヒラギノ角ゴ ProN W3"/>
              </a:rPr>
              <a:t>Consistent performance of cavities</a:t>
            </a:r>
          </a:p>
          <a:p>
            <a:pPr marL="2043113" lvl="1" indent="-1535113" algn="l">
              <a:spcBef>
                <a:spcPts val="2800"/>
              </a:spcBef>
              <a:buSzPct val="155000"/>
              <a:buBlip>
                <a:blip r:embed="rId2"/>
              </a:buBlip>
            </a:pPr>
            <a:r>
              <a:rPr lang="en-US" sz="2400" kern="0" dirty="0" smtClean="0">
                <a:latin typeface="Futura Condensed"/>
                <a:ea typeface="ヒラギノ角ゴ ProN W3"/>
              </a:rPr>
              <a:t>From the large scale SNS experience, limitation due to field emission heating the end groups (not cooled) and HOM couplers</a:t>
            </a:r>
          </a:p>
          <a:p>
            <a:pPr marL="2043113" lvl="1" indent="-1535113" algn="l">
              <a:spcBef>
                <a:spcPts val="2800"/>
              </a:spcBef>
              <a:buSzPct val="155000"/>
              <a:buBlip>
                <a:blip r:embed="rId2"/>
              </a:buBlip>
            </a:pPr>
            <a:r>
              <a:rPr lang="en-US" sz="2400" kern="0" dirty="0" smtClean="0">
                <a:latin typeface="Futura Condensed"/>
                <a:ea typeface="ヒラギノ角ゴ ProN W3"/>
              </a:rPr>
              <a:t>Cavity preparation procedures must meet the higher standards and follow latest developments, yet not trade for large dispersion in cavity test results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Prototypes</a:t>
            </a:r>
          </a:p>
        </p:txBody>
      </p:sp>
      <p:sp>
        <p:nvSpPr>
          <p:cNvPr id="4" name="Rectangle 2"/>
          <p:cNvSpPr txBox="1">
            <a:spLocks noChangeArrowheads="1"/>
          </p:cNvSpPr>
          <p:nvPr/>
        </p:nvSpPr>
        <p:spPr>
          <a:xfrm>
            <a:off x="0" y="1060376"/>
            <a:ext cx="12839104" cy="7056458"/>
          </a:xfrm>
          <a:prstGeom prst="rect">
            <a:avLst/>
          </a:prstGeom>
        </p:spPr>
        <p:txBody>
          <a:bodyPr/>
          <a:lstStyle/>
          <a:p>
            <a:pPr marL="1585913" lvl="0" indent="-1535113" algn="l">
              <a:spcBef>
                <a:spcPts val="2800"/>
              </a:spcBef>
              <a:buSzPct val="155000"/>
              <a:buBlip>
                <a:blip r:embed="rId2"/>
              </a:buBlip>
            </a:pPr>
            <a:endParaRPr lang="en-US" sz="2400" kern="0" dirty="0" smtClean="0">
              <a:latin typeface="Futura Condensed"/>
              <a:ea typeface="ヒラギノ角ゴ ProN W3"/>
            </a:endParaRPr>
          </a:p>
          <a:p>
            <a:pPr marL="1585913" lvl="0" indent="-1535113" algn="l">
              <a:spcBef>
                <a:spcPts val="2800"/>
              </a:spcBef>
              <a:buSzPct val="155000"/>
              <a:buBlip>
                <a:blip r:embed="rId2"/>
              </a:buBlip>
            </a:pPr>
            <a:r>
              <a:rPr lang="en-US" sz="2400" kern="0" dirty="0" smtClean="0">
                <a:latin typeface="Futura Condensed"/>
                <a:ea typeface="ヒラギノ角ゴ ProN W3"/>
              </a:rPr>
              <a:t>Early prototypes (end 2012)</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A pair of high beta cavities without HOM couplers. Tested in vertical cryostat and horizontal cryostat.</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piezo tuner</a:t>
            </a:r>
          </a:p>
          <a:p>
            <a:pPr marL="1585913" lvl="0" indent="-1535113" algn="l">
              <a:spcBef>
                <a:spcPts val="2800"/>
              </a:spcBef>
              <a:buSzPct val="155000"/>
              <a:buBlip>
                <a:blip r:embed="rId2"/>
              </a:buBlip>
            </a:pPr>
            <a:r>
              <a:rPr lang="en-US" sz="2400" kern="0" dirty="0" smtClean="0">
                <a:latin typeface="Futura Condensed"/>
                <a:ea typeface="ヒラギノ角ゴ ProN W3"/>
              </a:rPr>
              <a:t>Late prototypes (launched mid/end 2012)</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A pair of medium beta cavities</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A pair of fundamental power couplers</a:t>
            </a:r>
          </a:p>
          <a:p>
            <a:pPr marL="1585913" lvl="0" indent="-1535113" algn="l">
              <a:spcBef>
                <a:spcPts val="2800"/>
              </a:spcBef>
              <a:buSzPct val="155000"/>
              <a:buBlip>
                <a:blip r:embed="rId2"/>
              </a:buBlip>
            </a:pPr>
            <a:r>
              <a:rPr lang="en-US" sz="2400" kern="0" dirty="0" smtClean="0">
                <a:latin typeface="Futura Condensed"/>
                <a:ea typeface="ヒラギノ角ゴ ProN W3"/>
              </a:rPr>
              <a:t>Later prototypes (after 2012)</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8 fully equipped cavities (tank, FPC, HOM couplers, tuner, magnetic shield)</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Full length cryomodule (test place with RF power + cryogenics?)</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SPL short scale prototype cryomodule</a:t>
            </a:r>
          </a:p>
        </p:txBody>
      </p:sp>
      <p:sp>
        <p:nvSpPr>
          <p:cNvPr id="4" name="Rectangle 2"/>
          <p:cNvSpPr txBox="1">
            <a:spLocks noChangeArrowheads="1"/>
          </p:cNvSpPr>
          <p:nvPr/>
        </p:nvSpPr>
        <p:spPr>
          <a:xfrm>
            <a:off x="215856" y="1708448"/>
            <a:ext cx="12573088" cy="7056458"/>
          </a:xfrm>
          <a:prstGeom prst="rect">
            <a:avLst/>
          </a:prstGeom>
        </p:spPr>
        <p:txBody>
          <a:bodyPr/>
          <a:lstStyle/>
          <a:p>
            <a:pPr marL="1585913" lvl="0" indent="-1535113" algn="l">
              <a:spcBef>
                <a:spcPts val="2800"/>
              </a:spcBef>
              <a:buSzPct val="155000"/>
              <a:buBlip>
                <a:blip r:embed="rId2"/>
              </a:buBlip>
            </a:pPr>
            <a:endParaRPr lang="en-US" sz="2400" kern="0" dirty="0" smtClean="0">
              <a:latin typeface="Futura Condensed"/>
              <a:ea typeface="ヒラギノ角ゴ ProN W3"/>
            </a:endParaRPr>
          </a:p>
          <a:p>
            <a:pPr marL="1585913" lvl="0" indent="-1535113" algn="l">
              <a:spcBef>
                <a:spcPts val="2800"/>
              </a:spcBef>
              <a:buSzPct val="155000"/>
              <a:buBlip>
                <a:blip r:embed="rId2"/>
              </a:buBlip>
            </a:pPr>
            <a:r>
              <a:rPr lang="en-US" sz="2400" kern="0" dirty="0" smtClean="0">
                <a:latin typeface="Futura Condensed"/>
                <a:ea typeface="ヒラギノ角ゴ ProN W3"/>
              </a:rPr>
              <a:t>A SPL short scale cryomodule will be designed by CERN and IPNO, built and ready to be tested at CERN in 2013. It will contain 4 fully equipped elliptical cavities.</a:t>
            </a:r>
          </a:p>
          <a:p>
            <a:pPr marL="1585913" lvl="0" indent="-1535113" algn="l">
              <a:spcBef>
                <a:spcPts val="2800"/>
              </a:spcBef>
              <a:buSzPct val="155000"/>
              <a:buBlip>
                <a:blip r:embed="rId2"/>
              </a:buBlip>
            </a:pPr>
            <a:r>
              <a:rPr lang="en-US" sz="2400" kern="0" dirty="0" smtClean="0">
                <a:latin typeface="Futura Condensed"/>
                <a:ea typeface="ヒラギノ角ゴ ProN W3"/>
              </a:rPr>
              <a:t>It is agreed between SPL and ESS that common specifications for this module will allow the projects to gather sufficient data from the test to consolidate the design produced for the full scale “machine cryomodule” in the design update.</a:t>
            </a:r>
          </a:p>
          <a:p>
            <a:pPr marL="1585913" lvl="0" indent="-1535113" algn="l">
              <a:spcBef>
                <a:spcPts val="2800"/>
              </a:spcBef>
              <a:buSzPct val="155000"/>
              <a:buBlip>
                <a:blip r:embed="rId2"/>
              </a:buBlip>
            </a:pPr>
            <a:r>
              <a:rPr lang="en-US" sz="2400" kern="0" dirty="0" smtClean="0">
                <a:latin typeface="Futura Condensed"/>
                <a:ea typeface="ヒラギノ角ゴ ProN W3"/>
              </a:rPr>
              <a:t>The work of defining the set of features of the machine cryomodule needed to be included in the half scale prototype is starting today.</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What can be tested within the upgraded test places capabilities</a:t>
            </a:r>
          </a:p>
          <a:p>
            <a:pPr marL="2500313" lvl="2" indent="-1535113" algn="l">
              <a:spcBef>
                <a:spcPts val="2800"/>
              </a:spcBef>
              <a:buSzPct val="155000"/>
              <a:buFont typeface="Arial" pitchFamily="34" charset="0"/>
              <a:buChar char="•"/>
            </a:pPr>
            <a:r>
              <a:rPr lang="en-US" sz="2400" kern="0" dirty="0" smtClean="0">
                <a:latin typeface="Futura Condensed"/>
                <a:ea typeface="ヒラギノ角ゴ ProN W3"/>
              </a:rPr>
              <a:t>Start to List of assembly driven, </a:t>
            </a:r>
            <a:r>
              <a:rPr lang="en-US" sz="2400" kern="0" dirty="0" err="1" smtClean="0">
                <a:latin typeface="Futura Condensed"/>
                <a:ea typeface="ヒラギノ角ゴ ProN W3"/>
              </a:rPr>
              <a:t>aligment</a:t>
            </a:r>
            <a:r>
              <a:rPr lang="en-US" sz="2400" kern="0" dirty="0" smtClean="0">
                <a:latin typeface="Futura Condensed"/>
                <a:ea typeface="ヒラギノ角ゴ ProN W3"/>
              </a:rPr>
              <a:t> driven, </a:t>
            </a:r>
            <a:r>
              <a:rPr lang="en-US" sz="2400" kern="0" dirty="0" err="1" smtClean="0">
                <a:latin typeface="Futura Condensed"/>
                <a:ea typeface="ヒラギノ角ゴ ProN W3"/>
              </a:rPr>
              <a:t>cryo</a:t>
            </a:r>
            <a:r>
              <a:rPr lang="en-US" sz="2400" kern="0" dirty="0" smtClean="0">
                <a:latin typeface="Futura Condensed"/>
                <a:ea typeface="ヒラギノ角ゴ ProN W3"/>
              </a:rPr>
              <a:t> driven, tunnel space driven features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Scientific Collaboration </a:t>
            </a:r>
          </a:p>
        </p:txBody>
      </p:sp>
      <p:sp>
        <p:nvSpPr>
          <p:cNvPr id="4" name="Rectangle 2"/>
          <p:cNvSpPr txBox="1">
            <a:spLocks noChangeArrowheads="1"/>
          </p:cNvSpPr>
          <p:nvPr/>
        </p:nvSpPr>
        <p:spPr>
          <a:xfrm>
            <a:off x="215856" y="3004592"/>
            <a:ext cx="12573088" cy="5999708"/>
          </a:xfrm>
          <a:prstGeom prst="rect">
            <a:avLst/>
          </a:prstGeom>
        </p:spPr>
        <p:txBody>
          <a:bodyPr/>
          <a:lstStyle/>
          <a:p>
            <a:pPr marL="2043113" lvl="1" indent="-1535113" algn="l">
              <a:spcBef>
                <a:spcPts val="2800"/>
              </a:spcBef>
              <a:buSzPct val="155000"/>
              <a:buBlip>
                <a:blip r:embed="rId2"/>
              </a:buBlip>
            </a:pPr>
            <a:r>
              <a:rPr lang="en-US" sz="2400" kern="0" dirty="0" smtClean="0">
                <a:latin typeface="Futura Condensed"/>
                <a:ea typeface="ヒラギノ角ゴ ProN W3"/>
              </a:rPr>
              <a:t>CERN</a:t>
            </a:r>
          </a:p>
          <a:p>
            <a:pPr marL="2043113" lvl="1" indent="-1535113" algn="l">
              <a:spcBef>
                <a:spcPts val="2800"/>
              </a:spcBef>
              <a:buSzPct val="155000"/>
              <a:buBlip>
                <a:blip r:embed="rId2"/>
              </a:buBlip>
            </a:pPr>
            <a:r>
              <a:rPr lang="en-US" sz="2400" kern="0" dirty="0" smtClean="0">
                <a:latin typeface="Futura Condensed"/>
                <a:ea typeface="ヒラギノ角ゴ ProN W3"/>
              </a:rPr>
              <a:t>IPN-</a:t>
            </a:r>
            <a:r>
              <a:rPr lang="en-US" sz="2400" kern="0" dirty="0" err="1" smtClean="0">
                <a:latin typeface="Futura Condensed"/>
                <a:ea typeface="ヒラギノ角ゴ ProN W3"/>
              </a:rPr>
              <a:t>Orsay</a:t>
            </a:r>
            <a:endParaRPr lang="en-US" sz="2400" kern="0" dirty="0" smtClean="0">
              <a:latin typeface="Futura Condensed"/>
              <a:ea typeface="ヒラギノ角ゴ ProN W3"/>
            </a:endParaRPr>
          </a:p>
          <a:p>
            <a:pPr marL="2043113" lvl="1" indent="-1535113" algn="l">
              <a:spcBef>
                <a:spcPts val="2800"/>
              </a:spcBef>
              <a:buSzPct val="155000"/>
              <a:buBlip>
                <a:blip r:embed="rId2"/>
              </a:buBlip>
            </a:pPr>
            <a:r>
              <a:rPr lang="en-US" sz="2400" kern="0" dirty="0" smtClean="0">
                <a:latin typeface="Futura Condensed"/>
                <a:ea typeface="ヒラギノ角ゴ ProN W3"/>
              </a:rPr>
              <a:t>INFN-Milano</a:t>
            </a:r>
          </a:p>
          <a:p>
            <a:pPr marL="2043113" lvl="1" indent="-1535113" algn="l">
              <a:spcBef>
                <a:spcPts val="2800"/>
              </a:spcBef>
              <a:buSzPct val="155000"/>
              <a:buBlip>
                <a:blip r:embed="rId2"/>
              </a:buBlip>
            </a:pPr>
            <a:r>
              <a:rPr lang="en-US" sz="2400" kern="0" dirty="0" smtClean="0">
                <a:latin typeface="Futura Condensed"/>
                <a:ea typeface="ヒラギノ角ゴ ProN W3"/>
              </a:rPr>
              <a:t>CEA</a:t>
            </a:r>
          </a:p>
          <a:p>
            <a:pPr marL="2043113" lvl="1" indent="-1535113" algn="l">
              <a:spcBef>
                <a:spcPts val="2800"/>
              </a:spcBef>
              <a:buSzPct val="155000"/>
              <a:buBlip>
                <a:blip r:embed="rId2"/>
              </a:buBlip>
            </a:pPr>
            <a:r>
              <a:rPr lang="en-US" sz="2400" kern="0" dirty="0" smtClean="0">
                <a:latin typeface="Futura Condensed"/>
                <a:ea typeface="ヒラギノ角ゴ ProN W3"/>
              </a:rPr>
              <a:t>Royal Holloway University of London</a:t>
            </a:r>
          </a:p>
          <a:p>
            <a:pPr marL="2043113" lvl="1" indent="-1535113" algn="l">
              <a:spcBef>
                <a:spcPts val="2800"/>
              </a:spcBef>
              <a:buSzPct val="155000"/>
              <a:buBlip>
                <a:blip r:embed="rId2"/>
              </a:buBlip>
            </a:pPr>
            <a:r>
              <a:rPr lang="en-US" sz="2400" kern="0" dirty="0" smtClean="0">
                <a:latin typeface="Futura Condensed"/>
                <a:ea typeface="ヒラギノ角ゴ ProN W3"/>
              </a:rPr>
              <a:t>ESS-Lund</a:t>
            </a:r>
          </a:p>
          <a:p>
            <a:pPr marL="2043113" lvl="1" indent="-1535113" algn="l">
              <a:spcBef>
                <a:spcPts val="2800"/>
              </a:spcBef>
              <a:buSzPct val="155000"/>
              <a:buBlip>
                <a:blip r:embed="rId2"/>
              </a:buBlip>
            </a:pPr>
            <a:r>
              <a:rPr lang="en-US" sz="2400" kern="0" dirty="0" smtClean="0">
                <a:latin typeface="Futura Condensed"/>
                <a:ea typeface="ヒラギノ角ゴ ProN W3"/>
              </a:rPr>
              <a:t>Joining very recently and potential partners J-Lab, U-Rostock</a:t>
            </a:r>
          </a:p>
        </p:txBody>
      </p:sp>
      <p:sp>
        <p:nvSpPr>
          <p:cNvPr id="5" name="ZoneTexte 4"/>
          <p:cNvSpPr txBox="1"/>
          <p:nvPr/>
        </p:nvSpPr>
        <p:spPr>
          <a:xfrm>
            <a:off x="1317824" y="1708448"/>
            <a:ext cx="7867859" cy="800219"/>
          </a:xfrm>
          <a:prstGeom prst="rect">
            <a:avLst/>
          </a:prstGeom>
          <a:noFill/>
        </p:spPr>
        <p:txBody>
          <a:bodyPr wrap="none" rtlCol="0">
            <a:spAutoFit/>
          </a:bodyPr>
          <a:lstStyle/>
          <a:p>
            <a:r>
              <a:rPr lang="fr-FR" dirty="0" err="1" smtClean="0"/>
              <a:t>Identified</a:t>
            </a:r>
            <a:r>
              <a:rPr lang="fr-FR" dirty="0" smtClean="0"/>
              <a:t> </a:t>
            </a:r>
            <a:r>
              <a:rPr lang="fr-FR" dirty="0" err="1" smtClean="0"/>
              <a:t>partner</a:t>
            </a:r>
            <a:r>
              <a:rPr lang="fr-FR" dirty="0" smtClean="0"/>
              <a:t> </a:t>
            </a:r>
            <a:r>
              <a:rPr lang="fr-FR" dirty="0" err="1" smtClean="0"/>
              <a:t>laboratories</a:t>
            </a:r>
            <a:endParaRPr lang="fr-FR"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Objectives</a:t>
            </a:r>
          </a:p>
        </p:txBody>
      </p:sp>
      <p:sp>
        <p:nvSpPr>
          <p:cNvPr id="5" name="Rectangle 2"/>
          <p:cNvSpPr txBox="1">
            <a:spLocks noChangeArrowheads="1"/>
          </p:cNvSpPr>
          <p:nvPr/>
        </p:nvSpPr>
        <p:spPr>
          <a:xfrm>
            <a:off x="237704" y="2140496"/>
            <a:ext cx="12573088" cy="6097310"/>
          </a:xfrm>
          <a:prstGeom prst="rect">
            <a:avLst/>
          </a:prstGeom>
        </p:spPr>
        <p:txBody>
          <a:bodyPr/>
          <a:lstStyle/>
          <a:p>
            <a:pPr marL="1585913" indent="-1535113" algn="l">
              <a:spcBef>
                <a:spcPts val="2800"/>
              </a:spcBef>
              <a:buSzPct val="155000"/>
              <a:buBlip>
                <a:blip r:embed="rId2"/>
              </a:buBlip>
            </a:pPr>
            <a:r>
              <a:rPr lang="en-US" sz="2400" kern="0" dirty="0" smtClean="0">
                <a:latin typeface="Futura Condensed"/>
                <a:ea typeface="ヒラギノ角ゴ ProN W3"/>
              </a:rPr>
              <a:t>The main objective of this WP 5 is to provide the engineering design of the fully equipped cryomodules for both medium and high beta elliptical 704 MHz cavity sections of the ESS linac operating at 2 K with an accelerating field of about 15 MV/m.</a:t>
            </a:r>
          </a:p>
          <a:p>
            <a:pPr marL="1585913" lvl="0" indent="-1535113" algn="l">
              <a:spcBef>
                <a:spcPts val="2800"/>
              </a:spcBef>
              <a:buSzPct val="155000"/>
              <a:buBlip>
                <a:blip r:embed="rId2"/>
              </a:buBlip>
            </a:pPr>
            <a:r>
              <a:rPr lang="en-US" sz="2400" kern="0" dirty="0" smtClean="0">
                <a:latin typeface="Futura Condensed"/>
                <a:ea typeface="ヒラギノ角ゴ ProN W3"/>
              </a:rPr>
              <a:t>One goal of the Design Update phase is to prepare for construction :</a:t>
            </a:r>
          </a:p>
          <a:p>
            <a:pPr marL="2043113" lvl="1" indent="-1535113" algn="l">
              <a:spcBef>
                <a:spcPts val="2800"/>
              </a:spcBef>
              <a:buSzPct val="155000"/>
              <a:buBlip>
                <a:blip r:embed="rId2"/>
              </a:buBlip>
            </a:pPr>
            <a:r>
              <a:rPr lang="en-US" sz="2400" kern="0" dirty="0" smtClean="0">
                <a:latin typeface="Futura Condensed"/>
                <a:ea typeface="ヒラギノ角ゴ ProN W3"/>
              </a:rPr>
              <a:t>The Technical Design report which will also include</a:t>
            </a:r>
          </a:p>
          <a:p>
            <a:pPr marL="2500313" lvl="2" indent="-1535113" algn="l">
              <a:spcBef>
                <a:spcPts val="2800"/>
              </a:spcBef>
              <a:buSzPct val="155000"/>
              <a:buBlip>
                <a:blip r:embed="rId2"/>
              </a:buBlip>
            </a:pPr>
            <a:r>
              <a:rPr lang="en-US" sz="2400" kern="0" dirty="0" smtClean="0">
                <a:latin typeface="Futura Condensed"/>
                <a:ea typeface="ヒラギノ角ゴ ProN W3"/>
              </a:rPr>
              <a:t>a cost evaluation with a 20%  accuracy</a:t>
            </a:r>
          </a:p>
          <a:p>
            <a:pPr marL="2500313" lvl="2" indent="-1535113" algn="l">
              <a:spcBef>
                <a:spcPts val="2800"/>
              </a:spcBef>
              <a:buSzPct val="155000"/>
              <a:buBlip>
                <a:blip r:embed="rId2"/>
              </a:buBlip>
            </a:pPr>
            <a:r>
              <a:rPr lang="en-US" sz="2400" kern="0" dirty="0" smtClean="0">
                <a:latin typeface="Futura Condensed"/>
                <a:ea typeface="ヒラギノ角ゴ ProN W3"/>
              </a:rPr>
              <a:t>Preparation of PBS and WBS for construction</a:t>
            </a:r>
          </a:p>
          <a:p>
            <a:pPr marL="2500313" lvl="2" indent="-1535113" algn="l">
              <a:spcBef>
                <a:spcPts val="2800"/>
              </a:spcBef>
              <a:buSzPct val="155000"/>
              <a:buBlip>
                <a:blip r:embed="rId2"/>
              </a:buBlip>
            </a:pPr>
            <a:r>
              <a:rPr lang="en-US" sz="2400" kern="0" dirty="0" smtClean="0">
                <a:latin typeface="Futura Condensed"/>
                <a:ea typeface="ヒラギノ角ゴ ProN W3"/>
              </a:rPr>
              <a:t>Preparation of upgrade scenario</a:t>
            </a:r>
          </a:p>
          <a:p>
            <a:pPr marL="1585913" indent="-1535113" algn="l">
              <a:spcBef>
                <a:spcPts val="2800"/>
              </a:spcBef>
              <a:buSzPct val="155000"/>
              <a:buBlip>
                <a:blip r:embed="rId2"/>
              </a:buBlip>
            </a:pPr>
            <a:r>
              <a:rPr lang="en-US" sz="2400" kern="0" dirty="0" smtClean="0">
                <a:latin typeface="Futura Condensed"/>
                <a:ea typeface="ヒラギノ角ゴ ProN W3"/>
              </a:rPr>
              <a:t>Prototypes will be fabricated to demonstrate the feasibility and performance of critical components.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Work Breakdown structure</a:t>
            </a:r>
          </a:p>
        </p:txBody>
      </p:sp>
      <p:sp>
        <p:nvSpPr>
          <p:cNvPr id="5" name="Rectangle 2"/>
          <p:cNvSpPr txBox="1">
            <a:spLocks noChangeArrowheads="1"/>
          </p:cNvSpPr>
          <p:nvPr/>
        </p:nvSpPr>
        <p:spPr>
          <a:xfrm>
            <a:off x="237704" y="2523906"/>
            <a:ext cx="12573088" cy="6097310"/>
          </a:xfrm>
          <a:prstGeom prst="rect">
            <a:avLst/>
          </a:prstGeom>
        </p:spPr>
        <p:txBody>
          <a:bodyPr/>
          <a:lstStyle/>
          <a:p>
            <a:pPr marL="1585913" indent="-1535113" algn="l">
              <a:spcBef>
                <a:spcPts val="2800"/>
              </a:spcBef>
              <a:buSzPct val="155000"/>
              <a:buBlip>
                <a:blip r:embed="rId2"/>
              </a:buBlip>
            </a:pPr>
            <a:r>
              <a:rPr lang="en-US" sz="2000" kern="0" dirty="0" smtClean="0">
                <a:latin typeface="Futura Condensed"/>
                <a:ea typeface="ヒラギノ角ゴ ProN W3"/>
              </a:rPr>
              <a:t>5.1 Management</a:t>
            </a:r>
          </a:p>
          <a:p>
            <a:pPr marL="1585913" indent="-1535113" algn="l">
              <a:spcBef>
                <a:spcPts val="2800"/>
              </a:spcBef>
              <a:buSzPct val="155000"/>
              <a:buBlip>
                <a:blip r:embed="rId2"/>
              </a:buBlip>
            </a:pPr>
            <a:r>
              <a:rPr lang="en-US" sz="2000" kern="0" dirty="0" smtClean="0">
                <a:latin typeface="Futura Condensed"/>
                <a:ea typeface="ヒラギノ角ゴ ProN W3"/>
              </a:rPr>
              <a:t>5.2 Medium beta elliptical cavity</a:t>
            </a:r>
          </a:p>
          <a:p>
            <a:pPr marL="1585913" indent="-1535113" algn="l">
              <a:spcBef>
                <a:spcPts val="2800"/>
              </a:spcBef>
              <a:buSzPct val="155000"/>
              <a:buBlip>
                <a:blip r:embed="rId2"/>
              </a:buBlip>
            </a:pPr>
            <a:r>
              <a:rPr lang="en-US" sz="2000" kern="0" dirty="0" smtClean="0">
                <a:latin typeface="Futura Condensed"/>
                <a:ea typeface="ヒラギノ角ゴ ProN W3"/>
              </a:rPr>
              <a:t>5.3 High beta elliptical cavity  </a:t>
            </a:r>
          </a:p>
          <a:p>
            <a:pPr marL="1585913" indent="-1535113" algn="l">
              <a:spcBef>
                <a:spcPts val="2800"/>
              </a:spcBef>
              <a:buSzPct val="155000"/>
              <a:buBlip>
                <a:blip r:embed="rId2"/>
              </a:buBlip>
            </a:pPr>
            <a:r>
              <a:rPr lang="en-US" sz="2000" kern="0" dirty="0" smtClean="0">
                <a:latin typeface="Futura Condensed"/>
                <a:ea typeface="ヒラギノ角ゴ ProN W3"/>
              </a:rPr>
              <a:t>5.4 Power coupler</a:t>
            </a:r>
          </a:p>
          <a:p>
            <a:pPr marL="1585913" indent="-1535113" algn="l">
              <a:spcBef>
                <a:spcPts val="2800"/>
              </a:spcBef>
              <a:buSzPct val="155000"/>
              <a:buBlip>
                <a:blip r:embed="rId2"/>
              </a:buBlip>
            </a:pPr>
            <a:r>
              <a:rPr lang="en-US" sz="2000" kern="0" dirty="0" smtClean="0">
                <a:latin typeface="Futura Condensed"/>
                <a:ea typeface="ヒラギノ角ゴ ProN W3"/>
              </a:rPr>
              <a:t>5.5 Elliptical cavity cryomodule</a:t>
            </a:r>
          </a:p>
          <a:p>
            <a:pPr marL="1585913" indent="-1535113" algn="l">
              <a:spcBef>
                <a:spcPts val="2800"/>
              </a:spcBef>
              <a:buSzPct val="155000"/>
              <a:buBlip>
                <a:blip r:embed="rId2"/>
              </a:buBlip>
            </a:pPr>
            <a:r>
              <a:rPr lang="en-US" sz="2000" kern="0" dirty="0" smtClean="0">
                <a:latin typeface="Futura Condensed"/>
                <a:ea typeface="ヒラギノ角ゴ ProN W3"/>
              </a:rPr>
              <a:t>5.6 Superconducting quadrupoles</a:t>
            </a:r>
          </a:p>
          <a:p>
            <a:pPr marL="1585913" indent="-1535113" algn="l">
              <a:spcBef>
                <a:spcPts val="2800"/>
              </a:spcBef>
              <a:buSzPct val="155000"/>
              <a:buBlip>
                <a:blip r:embed="rId2"/>
              </a:buBlip>
            </a:pPr>
            <a:r>
              <a:rPr lang="en-US" sz="2000" kern="0" dirty="0" smtClean="0">
                <a:latin typeface="Futura Condensed"/>
                <a:ea typeface="ヒラギノ角ゴ ProN W3"/>
              </a:rPr>
              <a:t>5.7 Prototypes and tests</a:t>
            </a:r>
          </a:p>
          <a:p>
            <a:pPr marL="2043113" lvl="1" indent="-1535113" algn="l">
              <a:spcBef>
                <a:spcPts val="2800"/>
              </a:spcBef>
              <a:buSzPct val="155000"/>
              <a:buBlip>
                <a:blip r:embed="rId2"/>
              </a:buBlip>
            </a:pPr>
            <a:endParaRPr lang="en-US" sz="2000" kern="0" dirty="0" smtClean="0">
              <a:latin typeface="Futura Condensed"/>
              <a:ea typeface="ヒラギノ角ゴ ProN W3"/>
            </a:endParaRPr>
          </a:p>
        </p:txBody>
      </p:sp>
      <p:sp>
        <p:nvSpPr>
          <p:cNvPr id="4" name="ZoneTexte 3"/>
          <p:cNvSpPr txBox="1"/>
          <p:nvPr/>
        </p:nvSpPr>
        <p:spPr>
          <a:xfrm>
            <a:off x="4630192" y="1636440"/>
            <a:ext cx="2961645" cy="800219"/>
          </a:xfrm>
          <a:prstGeom prst="rect">
            <a:avLst/>
          </a:prstGeom>
          <a:noFill/>
        </p:spPr>
        <p:txBody>
          <a:bodyPr wrap="none" rtlCol="0">
            <a:spAutoFit/>
          </a:bodyPr>
          <a:lstStyle/>
          <a:p>
            <a:r>
              <a:rPr lang="fr-FR" dirty="0" err="1" smtClean="0"/>
              <a:t>Work</a:t>
            </a:r>
            <a:r>
              <a:rPr lang="fr-FR" dirty="0" smtClean="0"/>
              <a:t> </a:t>
            </a:r>
            <a:r>
              <a:rPr lang="fr-FR" dirty="0" err="1" smtClean="0"/>
              <a:t>units</a:t>
            </a:r>
            <a:endParaRPr lang="fr-FR"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Medium beta cavity design</a:t>
            </a:r>
          </a:p>
        </p:txBody>
      </p:sp>
      <p:sp>
        <p:nvSpPr>
          <p:cNvPr id="5" name="Rectangle 2"/>
          <p:cNvSpPr txBox="1">
            <a:spLocks noChangeArrowheads="1"/>
          </p:cNvSpPr>
          <p:nvPr/>
        </p:nvSpPr>
        <p:spPr>
          <a:xfrm>
            <a:off x="237704" y="2523906"/>
            <a:ext cx="12573088" cy="6097310"/>
          </a:xfrm>
          <a:prstGeom prst="rect">
            <a:avLst/>
          </a:prstGeom>
        </p:spPr>
        <p:txBody>
          <a:bodyPr/>
          <a:lstStyle/>
          <a:p>
            <a:pPr marL="2043113" lvl="1" indent="-1535113" algn="l">
              <a:spcBef>
                <a:spcPts val="2800"/>
              </a:spcBef>
              <a:buSzPct val="155000"/>
              <a:buBlip>
                <a:blip r:embed="rId2"/>
              </a:buBlip>
            </a:pPr>
            <a:endParaRPr lang="en-US" sz="2000" kern="0" dirty="0" smtClean="0">
              <a:latin typeface="Futura Condensed"/>
              <a:ea typeface="ヒラギノ角ゴ ProN W3"/>
            </a:endParaRPr>
          </a:p>
        </p:txBody>
      </p:sp>
      <p:sp>
        <p:nvSpPr>
          <p:cNvPr id="4" name="ZoneTexte 3"/>
          <p:cNvSpPr txBox="1"/>
          <p:nvPr/>
        </p:nvSpPr>
        <p:spPr>
          <a:xfrm>
            <a:off x="2035588" y="1636440"/>
            <a:ext cx="7890686" cy="1323439"/>
          </a:xfrm>
          <a:prstGeom prst="rect">
            <a:avLst/>
          </a:prstGeom>
          <a:noFill/>
        </p:spPr>
        <p:txBody>
          <a:bodyPr wrap="none" rtlCol="0">
            <a:spAutoFit/>
          </a:bodyPr>
          <a:lstStyle/>
          <a:p>
            <a:pPr algn="l"/>
            <a:r>
              <a:rPr lang="fr-FR" sz="4000" dirty="0" smtClean="0"/>
              <a:t>704 MHz beta = 0.65 5-</a:t>
            </a:r>
            <a:r>
              <a:rPr lang="fr-FR" sz="4000" dirty="0" err="1" smtClean="0"/>
              <a:t>cell</a:t>
            </a:r>
            <a:r>
              <a:rPr lang="fr-FR" sz="4000" dirty="0" smtClean="0"/>
              <a:t> </a:t>
            </a:r>
            <a:r>
              <a:rPr lang="fr-FR" sz="4000" dirty="0" err="1" smtClean="0"/>
              <a:t>cavity</a:t>
            </a:r>
            <a:r>
              <a:rPr lang="fr-FR" sz="4000" dirty="0" smtClean="0"/>
              <a:t>.</a:t>
            </a:r>
          </a:p>
          <a:p>
            <a:pPr algn="l"/>
            <a:r>
              <a:rPr lang="fr-FR" sz="4000" dirty="0" smtClean="0"/>
              <a:t>Eacc = 15 MV/m (</a:t>
            </a:r>
            <a:r>
              <a:rPr lang="fr-FR" sz="4000" dirty="0" err="1" smtClean="0"/>
              <a:t>baseline</a:t>
            </a:r>
            <a:r>
              <a:rPr lang="fr-FR" sz="4000" dirty="0" smtClean="0"/>
              <a:t>)</a:t>
            </a:r>
          </a:p>
        </p:txBody>
      </p:sp>
      <p:sp>
        <p:nvSpPr>
          <p:cNvPr id="7" name="ZoneTexte 4"/>
          <p:cNvSpPr txBox="1">
            <a:spLocks noChangeArrowheads="1"/>
          </p:cNvSpPr>
          <p:nvPr/>
        </p:nvSpPr>
        <p:spPr bwMode="auto">
          <a:xfrm>
            <a:off x="1029792" y="3004592"/>
            <a:ext cx="11449272" cy="3785652"/>
          </a:xfrm>
          <a:prstGeom prst="rect">
            <a:avLst/>
          </a:prstGeom>
          <a:solidFill>
            <a:srgbClr val="C2F0C2"/>
          </a:solidFill>
          <a:ln w="9525">
            <a:solidFill>
              <a:srgbClr val="FF0000"/>
            </a:solid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RF and mechanical study of the medium beta elliptical cavity with its helium vessel.</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24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RF and mechanical design of the HOM couplers according to the damping specifications provided by WP2 and</a:t>
            </a:r>
            <a:r>
              <a:rPr kumimoji="0" lang="en-US" sz="2400" b="0" i="0" u="none" strike="noStrike" kern="0" cap="none" spc="0" normalizeH="0" noProof="0" dirty="0" smtClean="0">
                <a:ln>
                  <a:noFill/>
                </a:ln>
                <a:solidFill>
                  <a:sysClr val="windowText" lastClr="000000"/>
                </a:solidFill>
                <a:effectLst/>
                <a:uLnTx/>
                <a:uFillTx/>
              </a:rPr>
              <a:t> WP8-RF modeling WU</a:t>
            </a:r>
            <a:r>
              <a:rPr kumimoji="0" lang="en-US" sz="2400" b="0" i="0" u="none" strike="noStrike" kern="0" cap="none" spc="0" normalizeH="0" baseline="0" noProof="0" dirty="0" smtClean="0">
                <a:ln>
                  <a:noFill/>
                </a:ln>
                <a:solidFill>
                  <a:sysClr val="windowText" lastClr="000000"/>
                </a:solidFill>
                <a:effectLst/>
                <a:uLnTx/>
                <a:uFillTx/>
              </a:rPr>
              <a:t>.</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24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Design of the magnetic shield of the medium beta cavity.</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24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Write-up of TDR section on the</a:t>
            </a:r>
            <a:r>
              <a:rPr kumimoji="0" lang="en-US" sz="2400" b="0" i="0" u="none" strike="noStrike" kern="0" cap="none" spc="0" normalizeH="0" noProof="0" dirty="0" smtClean="0">
                <a:ln>
                  <a:noFill/>
                </a:ln>
                <a:solidFill>
                  <a:sysClr val="windowText" lastClr="000000"/>
                </a:solidFill>
                <a:effectLst/>
                <a:uLnTx/>
                <a:uFillTx/>
              </a:rPr>
              <a:t> </a:t>
            </a:r>
            <a:r>
              <a:rPr kumimoji="0" lang="en-US" sz="2400" b="0" i="0" u="none" strike="noStrike" kern="0" cap="none" spc="0" normalizeH="0" baseline="0" noProof="0" dirty="0" smtClean="0">
                <a:ln>
                  <a:noFill/>
                </a:ln>
                <a:solidFill>
                  <a:sysClr val="windowText" lastClr="000000"/>
                </a:solidFill>
                <a:effectLst/>
                <a:uLnTx/>
                <a:uFillTx/>
              </a:rPr>
              <a:t>medium beta elliptical cavities, including costing.</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fr-FR" sz="2400" b="0" i="0" u="none" strike="noStrike" kern="0" cap="none" spc="0" normalizeH="0" baseline="0" noProof="0" dirty="0" smtClean="0">
              <a:ln>
                <a:noFill/>
              </a:ln>
              <a:solidFill>
                <a:sysClr val="windowText" lastClr="000000"/>
              </a:solidFill>
              <a:effectLst/>
              <a:uLnTx/>
              <a:uFillTx/>
            </a:endParaRPr>
          </a:p>
        </p:txBody>
      </p:sp>
      <p:sp>
        <p:nvSpPr>
          <p:cNvPr id="8" name="ZoneTexte 7"/>
          <p:cNvSpPr txBox="1"/>
          <p:nvPr/>
        </p:nvSpPr>
        <p:spPr>
          <a:xfrm>
            <a:off x="1245816" y="7469088"/>
            <a:ext cx="7583936" cy="461665"/>
          </a:xfrm>
          <a:prstGeom prst="rect">
            <a:avLst/>
          </a:prstGeom>
          <a:noFill/>
        </p:spPr>
        <p:txBody>
          <a:bodyPr wrap="none" rtlCol="0">
            <a:spAutoFit/>
          </a:bodyPr>
          <a:lstStyle/>
          <a:p>
            <a:r>
              <a:rPr lang="fr-FR" sz="2400" dirty="0" err="1" smtClean="0"/>
              <a:t>Similar</a:t>
            </a:r>
            <a:r>
              <a:rPr lang="fr-FR" sz="2400" dirty="0" smtClean="0"/>
              <a:t> </a:t>
            </a:r>
            <a:r>
              <a:rPr lang="fr-FR" sz="2400" dirty="0" err="1" smtClean="0"/>
              <a:t>development</a:t>
            </a:r>
            <a:r>
              <a:rPr lang="fr-FR" sz="2400" dirty="0" smtClean="0"/>
              <a:t> </a:t>
            </a:r>
            <a:r>
              <a:rPr lang="fr-FR" sz="2400" dirty="0" err="1" smtClean="0"/>
              <a:t>going</a:t>
            </a:r>
            <a:r>
              <a:rPr lang="fr-FR" sz="2400" dirty="0" smtClean="0"/>
              <a:t> on for SPL </a:t>
            </a:r>
            <a:r>
              <a:rPr lang="fr-FR" sz="2400" dirty="0" err="1" smtClean="0"/>
              <a:t>Eucard</a:t>
            </a:r>
            <a:r>
              <a:rPr lang="fr-FR" sz="2400" dirty="0" smtClean="0"/>
              <a:t> </a:t>
            </a:r>
            <a:r>
              <a:rPr lang="fr-FR" sz="2400" dirty="0" err="1" smtClean="0"/>
              <a:t>at</a:t>
            </a:r>
            <a:r>
              <a:rPr lang="fr-FR" sz="2400" dirty="0" smtClean="0"/>
              <a:t> IPNO</a:t>
            </a:r>
            <a:endParaRPr lang="fr-FR" sz="24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High beta cavity design</a:t>
            </a:r>
          </a:p>
        </p:txBody>
      </p:sp>
      <p:sp>
        <p:nvSpPr>
          <p:cNvPr id="5" name="Rectangle 2"/>
          <p:cNvSpPr txBox="1">
            <a:spLocks noChangeArrowheads="1"/>
          </p:cNvSpPr>
          <p:nvPr/>
        </p:nvSpPr>
        <p:spPr>
          <a:xfrm>
            <a:off x="237704" y="2523906"/>
            <a:ext cx="12573088" cy="6097310"/>
          </a:xfrm>
          <a:prstGeom prst="rect">
            <a:avLst/>
          </a:prstGeom>
        </p:spPr>
        <p:txBody>
          <a:bodyPr/>
          <a:lstStyle/>
          <a:p>
            <a:pPr marL="2043113" lvl="1" indent="-1535113" algn="l">
              <a:spcBef>
                <a:spcPts val="2800"/>
              </a:spcBef>
              <a:buSzPct val="155000"/>
              <a:buBlip>
                <a:blip r:embed="rId2"/>
              </a:buBlip>
            </a:pPr>
            <a:endParaRPr lang="en-US" sz="2000" kern="0" dirty="0" smtClean="0">
              <a:latin typeface="Futura Condensed"/>
              <a:ea typeface="ヒラギノ角ゴ ProN W3"/>
            </a:endParaRPr>
          </a:p>
        </p:txBody>
      </p:sp>
      <p:sp>
        <p:nvSpPr>
          <p:cNvPr id="4" name="ZoneTexte 3"/>
          <p:cNvSpPr txBox="1"/>
          <p:nvPr/>
        </p:nvSpPr>
        <p:spPr>
          <a:xfrm>
            <a:off x="2035588" y="1636440"/>
            <a:ext cx="7890686" cy="1323439"/>
          </a:xfrm>
          <a:prstGeom prst="rect">
            <a:avLst/>
          </a:prstGeom>
          <a:noFill/>
        </p:spPr>
        <p:txBody>
          <a:bodyPr wrap="none" rtlCol="0">
            <a:spAutoFit/>
          </a:bodyPr>
          <a:lstStyle/>
          <a:p>
            <a:pPr algn="l"/>
            <a:r>
              <a:rPr lang="fr-FR" sz="4000" dirty="0" smtClean="0"/>
              <a:t>704 MHz beta = 0.92 5-</a:t>
            </a:r>
            <a:r>
              <a:rPr lang="fr-FR" sz="4000" dirty="0" err="1" smtClean="0"/>
              <a:t>cell</a:t>
            </a:r>
            <a:r>
              <a:rPr lang="fr-FR" sz="4000" dirty="0" smtClean="0"/>
              <a:t> </a:t>
            </a:r>
            <a:r>
              <a:rPr lang="fr-FR" sz="4000" dirty="0" err="1" smtClean="0"/>
              <a:t>cavity</a:t>
            </a:r>
            <a:r>
              <a:rPr lang="fr-FR" sz="4000" dirty="0" smtClean="0"/>
              <a:t>.</a:t>
            </a:r>
          </a:p>
          <a:p>
            <a:pPr algn="l"/>
            <a:r>
              <a:rPr lang="fr-FR" sz="4000" dirty="0" smtClean="0"/>
              <a:t>Eacc = 15 MV/m (</a:t>
            </a:r>
            <a:r>
              <a:rPr lang="fr-FR" sz="4000" dirty="0" err="1" smtClean="0"/>
              <a:t>baseline</a:t>
            </a:r>
            <a:r>
              <a:rPr lang="fr-FR" sz="4000" dirty="0" smtClean="0"/>
              <a:t>)</a:t>
            </a:r>
          </a:p>
        </p:txBody>
      </p:sp>
      <p:sp>
        <p:nvSpPr>
          <p:cNvPr id="7" name="ZoneTexte 4"/>
          <p:cNvSpPr txBox="1">
            <a:spLocks noChangeArrowheads="1"/>
          </p:cNvSpPr>
          <p:nvPr/>
        </p:nvSpPr>
        <p:spPr bwMode="auto">
          <a:xfrm>
            <a:off x="1029792" y="2860576"/>
            <a:ext cx="11449272" cy="4524315"/>
          </a:xfrm>
          <a:prstGeom prst="rect">
            <a:avLst/>
          </a:prstGeom>
          <a:solidFill>
            <a:srgbClr val="C2F0C2"/>
          </a:solidFill>
          <a:ln w="9525">
            <a:solidFill>
              <a:srgbClr val="FF0000"/>
            </a:solid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Study</a:t>
            </a:r>
            <a:r>
              <a:rPr kumimoji="0" lang="en-US" sz="2400" b="0" i="0" u="none" strike="noStrike" kern="0" cap="none" spc="0" normalizeH="0" noProof="0" dirty="0" smtClean="0">
                <a:ln>
                  <a:noFill/>
                </a:ln>
                <a:solidFill>
                  <a:sysClr val="windowText" lastClr="000000"/>
                </a:solidFill>
                <a:effectLst/>
                <a:uLnTx/>
                <a:uFillTx/>
              </a:rPr>
              <a:t> of the preparation procedure</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24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RF and mechanical study of the high beta elliptical cavity with its helium vessel.</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24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RF and mechanical design of the HOM couplers according to the damping specifications provided by WP2 and</a:t>
            </a:r>
            <a:r>
              <a:rPr kumimoji="0" lang="en-US" sz="2400" b="0" i="0" u="none" strike="noStrike" kern="0" cap="none" spc="0" normalizeH="0" noProof="0" dirty="0" smtClean="0">
                <a:ln>
                  <a:noFill/>
                </a:ln>
                <a:solidFill>
                  <a:sysClr val="windowText" lastClr="000000"/>
                </a:solidFill>
                <a:effectLst/>
                <a:uLnTx/>
                <a:uFillTx/>
              </a:rPr>
              <a:t> WP8-RF modeling</a:t>
            </a:r>
            <a:r>
              <a:rPr kumimoji="0" lang="en-US" sz="2400" b="0" i="0" u="none" strike="noStrike" kern="0" cap="none" spc="0" normalizeH="0" baseline="0" noProof="0" dirty="0" smtClean="0">
                <a:ln>
                  <a:noFill/>
                </a:ln>
                <a:solidFill>
                  <a:sysClr val="windowText" lastClr="000000"/>
                </a:solidFill>
                <a:effectLst/>
                <a:uLnTx/>
                <a:uFillTx/>
              </a:rPr>
              <a:t>.</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en-US" sz="24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Design of the magnetic shield of the high beta cavity.</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lang="en-US" sz="2400" kern="0" dirty="0" smtClean="0">
              <a:solidFill>
                <a:sysClr val="windowText" lastClr="000000"/>
              </a:solidFill>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Design of the cold tuning system combining slow and fast tuning</a:t>
            </a:r>
          </a:p>
          <a:p>
            <a:pPr algn="l" fontAlgn="auto">
              <a:spcBef>
                <a:spcPts val="0"/>
              </a:spcBef>
              <a:spcAft>
                <a:spcPts val="0"/>
              </a:spcAft>
              <a:buFont typeface="Arial" pitchFamily="34" charset="0"/>
              <a:buChar char="•"/>
            </a:pPr>
            <a:endParaRPr lang="en-US" sz="2400" kern="0" dirty="0" smtClean="0">
              <a:solidFill>
                <a:sysClr val="windowText" lastClr="000000"/>
              </a:solidFill>
            </a:endParaRPr>
          </a:p>
          <a:p>
            <a:pPr algn="l" fontAlgn="auto">
              <a:spcBef>
                <a:spcPts val="0"/>
              </a:spcBef>
              <a:spcAft>
                <a:spcPts val="0"/>
              </a:spcAft>
              <a:buFont typeface="Arial" pitchFamily="34" charset="0"/>
              <a:buChar char="•"/>
            </a:pPr>
            <a:r>
              <a:rPr lang="en-US" sz="2400" kern="0" dirty="0" smtClean="0">
                <a:solidFill>
                  <a:sysClr val="windowText" lastClr="000000"/>
                </a:solidFill>
              </a:rPr>
              <a:t> Write-up of TDR section on the medium beta elliptical cavities, including costing.</a:t>
            </a:r>
          </a:p>
        </p:txBody>
      </p:sp>
      <p:sp>
        <p:nvSpPr>
          <p:cNvPr id="8" name="ZoneTexte 7"/>
          <p:cNvSpPr txBox="1"/>
          <p:nvPr/>
        </p:nvSpPr>
        <p:spPr>
          <a:xfrm>
            <a:off x="6934448" y="7325072"/>
            <a:ext cx="4693003" cy="1200329"/>
          </a:xfrm>
          <a:prstGeom prst="rect">
            <a:avLst/>
          </a:prstGeom>
          <a:noFill/>
        </p:spPr>
        <p:txBody>
          <a:bodyPr wrap="square" rtlCol="0">
            <a:spAutoFit/>
          </a:bodyPr>
          <a:lstStyle/>
          <a:p>
            <a:pPr algn="l"/>
            <a:r>
              <a:rPr lang="fr-FR" sz="2400" dirty="0" err="1" smtClean="0"/>
              <a:t>Similar</a:t>
            </a:r>
            <a:r>
              <a:rPr lang="fr-FR" sz="2400" dirty="0" smtClean="0"/>
              <a:t> </a:t>
            </a:r>
            <a:r>
              <a:rPr lang="fr-FR" sz="2400" dirty="0" err="1" smtClean="0"/>
              <a:t>development</a:t>
            </a:r>
            <a:r>
              <a:rPr lang="fr-FR" sz="2400" dirty="0" smtClean="0"/>
              <a:t> </a:t>
            </a:r>
            <a:r>
              <a:rPr lang="fr-FR" sz="2400" dirty="0" err="1" smtClean="0"/>
              <a:t>going</a:t>
            </a:r>
            <a:r>
              <a:rPr lang="fr-FR" sz="2400" dirty="0" smtClean="0"/>
              <a:t> on for SPL </a:t>
            </a:r>
            <a:r>
              <a:rPr lang="fr-FR" sz="2400" dirty="0" err="1" smtClean="0"/>
              <a:t>Eucard</a:t>
            </a:r>
            <a:r>
              <a:rPr lang="fr-FR" sz="2400" dirty="0" smtClean="0"/>
              <a:t> </a:t>
            </a:r>
            <a:r>
              <a:rPr lang="fr-FR" sz="2400" dirty="0" err="1" smtClean="0"/>
              <a:t>at</a:t>
            </a:r>
            <a:r>
              <a:rPr lang="fr-FR" sz="2400" dirty="0" smtClean="0"/>
              <a:t> CEA-Saclay (beta=1)</a:t>
            </a:r>
            <a:endParaRPr lang="fr-FR" sz="2400" dirty="0"/>
          </a:p>
        </p:txBody>
      </p:sp>
      <p:pic>
        <p:nvPicPr>
          <p:cNvPr id="9" name="Image 8" descr="\\Dapdc5\jplouin\My Documents\SPL\echanges-SIS\cavite-tank-avril2010\SPL 21.png"/>
          <p:cNvPicPr/>
          <p:nvPr/>
        </p:nvPicPr>
        <p:blipFill>
          <a:blip r:embed="rId3" cstate="print"/>
          <a:srcRect/>
          <a:stretch>
            <a:fillRect/>
          </a:stretch>
        </p:blipFill>
        <p:spPr bwMode="auto">
          <a:xfrm>
            <a:off x="1029792" y="7469088"/>
            <a:ext cx="5256584" cy="194421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Power coupler design</a:t>
            </a:r>
          </a:p>
        </p:txBody>
      </p:sp>
      <p:sp>
        <p:nvSpPr>
          <p:cNvPr id="5" name="Rectangle 2"/>
          <p:cNvSpPr txBox="1">
            <a:spLocks noChangeArrowheads="1"/>
          </p:cNvSpPr>
          <p:nvPr/>
        </p:nvSpPr>
        <p:spPr>
          <a:xfrm>
            <a:off x="237704" y="2523906"/>
            <a:ext cx="12573088" cy="6097310"/>
          </a:xfrm>
          <a:prstGeom prst="rect">
            <a:avLst/>
          </a:prstGeom>
        </p:spPr>
        <p:txBody>
          <a:bodyPr/>
          <a:lstStyle/>
          <a:p>
            <a:pPr marL="2043113" lvl="1" indent="-1535113" algn="l">
              <a:spcBef>
                <a:spcPts val="2800"/>
              </a:spcBef>
              <a:buSzPct val="155000"/>
              <a:buBlip>
                <a:blip r:embed="rId2"/>
              </a:buBlip>
            </a:pPr>
            <a:endParaRPr lang="en-US" sz="2000" kern="0" dirty="0" smtClean="0">
              <a:latin typeface="Futura Condensed"/>
              <a:ea typeface="ヒラギノ角ゴ ProN W3"/>
            </a:endParaRPr>
          </a:p>
        </p:txBody>
      </p:sp>
      <p:sp>
        <p:nvSpPr>
          <p:cNvPr id="4" name="ZoneTexte 3"/>
          <p:cNvSpPr txBox="1"/>
          <p:nvPr/>
        </p:nvSpPr>
        <p:spPr>
          <a:xfrm>
            <a:off x="381720" y="1708448"/>
            <a:ext cx="12335048" cy="1754326"/>
          </a:xfrm>
          <a:prstGeom prst="rect">
            <a:avLst/>
          </a:prstGeom>
          <a:noFill/>
        </p:spPr>
        <p:txBody>
          <a:bodyPr wrap="square" rtlCol="0">
            <a:spAutoFit/>
          </a:bodyPr>
          <a:lstStyle/>
          <a:p>
            <a:pPr algn="just"/>
            <a:r>
              <a:rPr lang="fr-FR" sz="3600" dirty="0" smtClean="0"/>
              <a:t>704 MHz 1 MW </a:t>
            </a:r>
            <a:r>
              <a:rPr lang="fr-FR" sz="3600" dirty="0" err="1" smtClean="0"/>
              <a:t>peak</a:t>
            </a:r>
            <a:r>
              <a:rPr lang="fr-FR" sz="3600" dirty="0" smtClean="0"/>
              <a:t> power, max 10% </a:t>
            </a:r>
            <a:r>
              <a:rPr lang="fr-FR" sz="3600" dirty="0" err="1" smtClean="0"/>
              <a:t>duty</a:t>
            </a:r>
            <a:r>
              <a:rPr lang="fr-FR" sz="3600" dirty="0" smtClean="0"/>
              <a:t> cycle</a:t>
            </a:r>
          </a:p>
          <a:p>
            <a:pPr algn="just"/>
            <a:r>
              <a:rPr lang="fr-FR" sz="3600" dirty="0" smtClean="0"/>
              <a:t>The design </a:t>
            </a:r>
            <a:r>
              <a:rPr lang="fr-FR" sz="3600" dirty="0" err="1" smtClean="0"/>
              <a:t>should</a:t>
            </a:r>
            <a:r>
              <a:rPr lang="fr-FR" sz="3600" dirty="0" smtClean="0"/>
              <a:t> </a:t>
            </a:r>
            <a:r>
              <a:rPr lang="fr-FR" sz="3600" dirty="0" err="1" smtClean="0"/>
              <a:t>be</a:t>
            </a:r>
            <a:r>
              <a:rPr lang="fr-FR" sz="3600" dirty="0" smtClean="0"/>
              <a:t> compatible </a:t>
            </a:r>
            <a:r>
              <a:rPr lang="fr-FR" sz="3600" dirty="0" err="1" smtClean="0"/>
              <a:t>with</a:t>
            </a:r>
            <a:r>
              <a:rPr lang="fr-FR" sz="3600" dirty="0" smtClean="0"/>
              <a:t> </a:t>
            </a:r>
            <a:r>
              <a:rPr lang="fr-FR" sz="3600" dirty="0" err="1" smtClean="0"/>
              <a:t>any</a:t>
            </a:r>
            <a:r>
              <a:rPr lang="fr-FR" sz="3600" dirty="0" smtClean="0"/>
              <a:t> upgrade scenario</a:t>
            </a:r>
          </a:p>
        </p:txBody>
      </p:sp>
      <p:sp>
        <p:nvSpPr>
          <p:cNvPr id="6" name="ZoneTexte 4"/>
          <p:cNvSpPr txBox="1">
            <a:spLocks noChangeArrowheads="1"/>
          </p:cNvSpPr>
          <p:nvPr/>
        </p:nvSpPr>
        <p:spPr bwMode="auto">
          <a:xfrm>
            <a:off x="813768" y="3580656"/>
            <a:ext cx="11449272" cy="1569660"/>
          </a:xfrm>
          <a:prstGeom prst="rect">
            <a:avLst/>
          </a:prstGeom>
          <a:solidFill>
            <a:srgbClr val="C2F0C2"/>
          </a:solidFill>
          <a:ln w="9525">
            <a:solidFill>
              <a:srgbClr val="FF0000"/>
            </a:solidFill>
            <a:miter lim="800000"/>
            <a:headEnd/>
            <a:tailEnd/>
          </a:ln>
        </p:spPr>
        <p:txBody>
          <a:bodyPr wrap="square">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RF and mechanical study</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lang="en-US" sz="2400" kern="0" dirty="0" smtClean="0">
                <a:solidFill>
                  <a:sysClr val="windowText" lastClr="000000"/>
                </a:solidFill>
              </a:rPr>
              <a:t> Thermal – cooling study</a:t>
            </a:r>
            <a:endParaRPr kumimoji="0" lang="en-US" sz="24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Write-up of TDR section on the</a:t>
            </a:r>
            <a:r>
              <a:rPr kumimoji="0" lang="en-US" sz="2400" b="0" i="0" u="none" strike="noStrike" kern="0" cap="none" spc="0" normalizeH="0" noProof="0" dirty="0" smtClean="0">
                <a:ln>
                  <a:noFill/>
                </a:ln>
                <a:solidFill>
                  <a:sysClr val="windowText" lastClr="000000"/>
                </a:solidFill>
                <a:effectLst/>
                <a:uLnTx/>
                <a:uFillTx/>
              </a:rPr>
              <a:t> </a:t>
            </a:r>
            <a:r>
              <a:rPr kumimoji="0" lang="en-US" sz="2400" b="0" i="0" u="none" strike="noStrike" kern="0" cap="none" spc="0" normalizeH="0" baseline="0" noProof="0" dirty="0" smtClean="0">
                <a:ln>
                  <a:noFill/>
                </a:ln>
                <a:solidFill>
                  <a:sysClr val="windowText" lastClr="000000"/>
                </a:solidFill>
                <a:effectLst/>
                <a:uLnTx/>
                <a:uFillTx/>
              </a:rPr>
              <a:t>power coupler, including costing.</a:t>
            </a:r>
          </a:p>
          <a:p>
            <a:pPr marL="0" marR="0" lvl="0" indent="0" algn="l" defTabSz="914400" eaLnBrk="1" fontAlgn="auto" latinLnBrk="0" hangingPunct="1">
              <a:lnSpc>
                <a:spcPct val="100000"/>
              </a:lnSpc>
              <a:spcBef>
                <a:spcPts val="0"/>
              </a:spcBef>
              <a:spcAft>
                <a:spcPts val="0"/>
              </a:spcAft>
              <a:buClrTx/>
              <a:buSzTx/>
              <a:buFont typeface="Arial" pitchFamily="34" charset="0"/>
              <a:buChar char="•"/>
              <a:tabLst/>
              <a:defRPr/>
            </a:pPr>
            <a:endParaRPr kumimoji="0" lang="fr-FR" sz="2400" b="0" i="0" u="none" strike="noStrike" kern="0" cap="none" spc="0" normalizeH="0" baseline="0" noProof="0" dirty="0" smtClean="0">
              <a:ln>
                <a:noFill/>
              </a:ln>
              <a:solidFill>
                <a:sysClr val="windowText" lastClr="000000"/>
              </a:solidFill>
              <a:effectLst/>
              <a:uLnTx/>
              <a:uFillTx/>
            </a:endParaRPr>
          </a:p>
        </p:txBody>
      </p:sp>
      <p:sp>
        <p:nvSpPr>
          <p:cNvPr id="8" name="ZoneTexte 7"/>
          <p:cNvSpPr txBox="1"/>
          <p:nvPr/>
        </p:nvSpPr>
        <p:spPr>
          <a:xfrm>
            <a:off x="741760" y="5668888"/>
            <a:ext cx="12025336" cy="461665"/>
          </a:xfrm>
          <a:prstGeom prst="rect">
            <a:avLst/>
          </a:prstGeom>
          <a:noFill/>
        </p:spPr>
        <p:txBody>
          <a:bodyPr wrap="square" rtlCol="0">
            <a:spAutoFit/>
          </a:bodyPr>
          <a:lstStyle/>
          <a:p>
            <a:pPr algn="l"/>
            <a:r>
              <a:rPr lang="fr-FR" sz="2400" dirty="0" err="1" smtClean="0"/>
              <a:t>Similar</a:t>
            </a:r>
            <a:r>
              <a:rPr lang="fr-FR" sz="2400" dirty="0" smtClean="0"/>
              <a:t> </a:t>
            </a:r>
            <a:r>
              <a:rPr lang="fr-FR" sz="2400" dirty="0" err="1" smtClean="0"/>
              <a:t>development</a:t>
            </a:r>
            <a:r>
              <a:rPr lang="fr-FR" sz="2400" dirty="0" smtClean="0"/>
              <a:t> </a:t>
            </a:r>
            <a:r>
              <a:rPr lang="fr-FR" sz="2400" dirty="0" err="1" smtClean="0"/>
              <a:t>going</a:t>
            </a:r>
            <a:r>
              <a:rPr lang="fr-FR" sz="2400" dirty="0" smtClean="0"/>
              <a:t> on </a:t>
            </a:r>
            <a:r>
              <a:rPr lang="fr-FR" sz="2400" dirty="0" err="1" smtClean="0"/>
              <a:t>at</a:t>
            </a:r>
            <a:r>
              <a:rPr lang="fr-FR" sz="2400" dirty="0" smtClean="0"/>
              <a:t> CERN and CEA for the SPL</a:t>
            </a:r>
            <a:endParaRPr lang="fr-FR" sz="24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Elliptical cavity cryomodules</a:t>
            </a:r>
          </a:p>
        </p:txBody>
      </p:sp>
      <p:sp>
        <p:nvSpPr>
          <p:cNvPr id="5" name="Rectangle 2"/>
          <p:cNvSpPr txBox="1">
            <a:spLocks noChangeArrowheads="1"/>
          </p:cNvSpPr>
          <p:nvPr/>
        </p:nvSpPr>
        <p:spPr>
          <a:xfrm>
            <a:off x="237704" y="2523906"/>
            <a:ext cx="12573088" cy="6097310"/>
          </a:xfrm>
          <a:prstGeom prst="rect">
            <a:avLst/>
          </a:prstGeom>
        </p:spPr>
        <p:txBody>
          <a:bodyPr/>
          <a:lstStyle/>
          <a:p>
            <a:pPr marL="2043113" lvl="1" indent="-1535113" algn="l">
              <a:spcBef>
                <a:spcPts val="2800"/>
              </a:spcBef>
              <a:buSzPct val="155000"/>
              <a:buBlip>
                <a:blip r:embed="rId2"/>
              </a:buBlip>
            </a:pPr>
            <a:endParaRPr lang="en-US" sz="2000" kern="0" dirty="0" smtClean="0">
              <a:latin typeface="Futura Condensed"/>
              <a:ea typeface="ヒラギノ角ゴ ProN W3"/>
            </a:endParaRPr>
          </a:p>
        </p:txBody>
      </p:sp>
      <p:sp>
        <p:nvSpPr>
          <p:cNvPr id="4" name="ZoneTexte 3"/>
          <p:cNvSpPr txBox="1"/>
          <p:nvPr/>
        </p:nvSpPr>
        <p:spPr>
          <a:xfrm>
            <a:off x="957784" y="1636440"/>
            <a:ext cx="11305256" cy="646331"/>
          </a:xfrm>
          <a:prstGeom prst="rect">
            <a:avLst/>
          </a:prstGeom>
          <a:noFill/>
        </p:spPr>
        <p:txBody>
          <a:bodyPr wrap="square" rtlCol="0">
            <a:spAutoFit/>
          </a:bodyPr>
          <a:lstStyle/>
          <a:p>
            <a:pPr algn="l"/>
            <a:r>
              <a:rPr lang="fr-FR" sz="3600" dirty="0" err="1" smtClean="0"/>
              <a:t>Contain</a:t>
            </a:r>
            <a:r>
              <a:rPr lang="fr-FR" sz="3600" dirty="0" smtClean="0"/>
              <a:t> 8 </a:t>
            </a:r>
            <a:r>
              <a:rPr lang="fr-FR" sz="3600" dirty="0" err="1" smtClean="0"/>
              <a:t>cavities</a:t>
            </a:r>
            <a:r>
              <a:rPr lang="fr-FR" sz="3600" dirty="0" smtClean="0"/>
              <a:t> operating </a:t>
            </a:r>
            <a:r>
              <a:rPr lang="fr-FR" sz="3600" dirty="0" err="1" smtClean="0"/>
              <a:t>at</a:t>
            </a:r>
            <a:r>
              <a:rPr lang="fr-FR" sz="3600" dirty="0" smtClean="0"/>
              <a:t> 2K</a:t>
            </a:r>
          </a:p>
        </p:txBody>
      </p:sp>
      <p:sp>
        <p:nvSpPr>
          <p:cNvPr id="8" name="ZoneTexte 5"/>
          <p:cNvSpPr txBox="1">
            <a:spLocks noChangeArrowheads="1"/>
          </p:cNvSpPr>
          <p:nvPr/>
        </p:nvSpPr>
        <p:spPr bwMode="auto">
          <a:xfrm>
            <a:off x="381720" y="4588768"/>
            <a:ext cx="12098064" cy="3785652"/>
          </a:xfrm>
          <a:prstGeom prst="rect">
            <a:avLst/>
          </a:prstGeom>
          <a:solidFill>
            <a:srgbClr val="C2F0C2"/>
          </a:solidFill>
          <a:ln w="9525">
            <a:solidFill>
              <a:srgbClr val="FF0000"/>
            </a:solidFill>
            <a:miter lim="800000"/>
            <a:headEnd/>
            <a:tailEnd/>
          </a:ln>
        </p:spPr>
        <p:txBody>
          <a:bodyPr wrap="square">
            <a:spAutoFit/>
          </a:bodyPr>
          <a:lstStyle/>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Mechanical design of the high beta cryomodule. This phase takes into account the assembly phase of the cavity string inside the modules, vacuum and cryogenic </a:t>
            </a:r>
            <a:r>
              <a:rPr kumimoji="0" lang="en-US" sz="2400" b="0" i="0" u="none" strike="noStrike" kern="0" cap="none" spc="0" normalizeH="0" baseline="0" noProof="0" dirty="0" err="1" smtClean="0">
                <a:ln>
                  <a:noFill/>
                </a:ln>
                <a:solidFill>
                  <a:sysClr val="windowText" lastClr="000000"/>
                </a:solidFill>
                <a:effectLst/>
                <a:uLnTx/>
                <a:uFillTx/>
              </a:rPr>
              <a:t>sectorisation</a:t>
            </a:r>
            <a:r>
              <a:rPr kumimoji="0" lang="en-US" sz="2400" b="0" i="0" u="none" strike="noStrike" kern="0" cap="none" spc="0" normalizeH="0" baseline="0" noProof="0" dirty="0" smtClean="0">
                <a:ln>
                  <a:noFill/>
                </a:ln>
                <a:solidFill>
                  <a:sysClr val="windowText" lastClr="000000"/>
                </a:solidFill>
                <a:effectLst/>
                <a:uLnTx/>
                <a:uFillTx/>
              </a:rPr>
              <a:t>, mechanical and thermal loading of the system, alignment, and integration of the instrumentation and superconducting quadrupoles.</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Cryogenic and vacuum design of the modules. This includes the detailed design of the valve box,</a:t>
            </a:r>
            <a:r>
              <a:rPr kumimoji="0" lang="en-US" sz="2400" b="0" i="0" u="none" strike="noStrike" kern="0" cap="none" spc="0" normalizeH="0" noProof="0" dirty="0" smtClean="0">
                <a:ln>
                  <a:noFill/>
                </a:ln>
                <a:solidFill>
                  <a:sysClr val="windowText" lastClr="000000"/>
                </a:solidFill>
                <a:effectLst/>
                <a:uLnTx/>
                <a:uFillTx/>
              </a:rPr>
              <a:t> </a:t>
            </a:r>
            <a:r>
              <a:rPr kumimoji="0" lang="en-US" sz="2400" b="0" i="0" u="none" strike="noStrike" kern="0" cap="none" spc="0" normalizeH="0" noProof="0" dirty="0" err="1" smtClean="0">
                <a:ln>
                  <a:noFill/>
                </a:ln>
                <a:solidFill>
                  <a:sysClr val="windowText" lastClr="000000"/>
                </a:solidFill>
                <a:effectLst/>
                <a:uLnTx/>
                <a:uFillTx/>
              </a:rPr>
              <a:t>cryo</a:t>
            </a:r>
            <a:r>
              <a:rPr kumimoji="0" lang="en-US" sz="2400" b="0" i="0" u="none" strike="noStrike" kern="0" cap="none" spc="0" normalizeH="0" noProof="0" dirty="0" smtClean="0">
                <a:ln>
                  <a:noFill/>
                </a:ln>
                <a:solidFill>
                  <a:sysClr val="windowText" lastClr="000000"/>
                </a:solidFill>
                <a:effectLst/>
                <a:uLnTx/>
                <a:uFillTx/>
              </a:rPr>
              <a:t> and</a:t>
            </a:r>
            <a:r>
              <a:rPr kumimoji="0" lang="en-US" sz="2400" b="0" i="0" u="none" strike="noStrike" kern="0" cap="none" spc="0" normalizeH="0" baseline="0" noProof="0" dirty="0" smtClean="0">
                <a:ln>
                  <a:noFill/>
                </a:ln>
                <a:solidFill>
                  <a:sysClr val="windowText" lastClr="000000"/>
                </a:solidFill>
                <a:effectLst/>
                <a:uLnTx/>
                <a:uFillTx/>
              </a:rPr>
              <a:t> vacuum interfaces.</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Mechanical design of the clean room cavity string assembly tools.</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Mechanical design of cryomodule assembly tools.</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lang="en-US" sz="2400" kern="0" dirty="0" smtClean="0">
                <a:solidFill>
                  <a:sysClr val="windowText" lastClr="000000"/>
                </a:solidFill>
              </a:rPr>
              <a:t> Write-up of cryomodule interface document</a:t>
            </a:r>
            <a:endParaRPr kumimoji="0" lang="en-US" sz="2400" b="0" i="0" u="none" strike="noStrike" kern="0" cap="none" spc="0" normalizeH="0" baseline="0" noProof="0" dirty="0" smtClean="0">
              <a:ln>
                <a:noFill/>
              </a:ln>
              <a:solidFill>
                <a:sysClr val="windowText" lastClr="000000"/>
              </a:solidFill>
              <a:effectLst/>
              <a:uLnTx/>
              <a:uFillTx/>
            </a:endParaRP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Write-up of the TDR section on elliptical cavities cryomodules including costing.</a:t>
            </a:r>
          </a:p>
        </p:txBody>
      </p:sp>
      <p:sp>
        <p:nvSpPr>
          <p:cNvPr id="9" name="ZoneTexte 8"/>
          <p:cNvSpPr txBox="1"/>
          <p:nvPr/>
        </p:nvSpPr>
        <p:spPr>
          <a:xfrm>
            <a:off x="381720" y="2356520"/>
            <a:ext cx="11842828" cy="2677656"/>
          </a:xfrm>
          <a:prstGeom prst="rect">
            <a:avLst/>
          </a:prstGeom>
          <a:noFill/>
        </p:spPr>
        <p:txBody>
          <a:bodyPr wrap="square">
            <a:spAutoFit/>
          </a:bodyPr>
          <a:lstStyle/>
          <a:p>
            <a:pPr marL="0" marR="0" lvl="1" indent="0" algn="l"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rPr>
              <a:t>The </a:t>
            </a:r>
            <a:r>
              <a:rPr kumimoji="0" lang="en-US" sz="2400" b="0" i="0" u="none" strike="noStrike" kern="0" cap="none" spc="0" normalizeH="0" baseline="0" noProof="0" dirty="0">
                <a:ln>
                  <a:noFill/>
                </a:ln>
                <a:solidFill>
                  <a:sysClr val="windowText" lastClr="000000"/>
                </a:solidFill>
                <a:effectLst/>
                <a:uLnTx/>
                <a:uFillTx/>
              </a:rPr>
              <a:t>work is </a:t>
            </a:r>
            <a:r>
              <a:rPr kumimoji="0" lang="en-US" sz="2400" b="0" i="0" u="none" strike="noStrike" kern="0" cap="none" spc="0" normalizeH="0" baseline="0" noProof="0" dirty="0" smtClean="0">
                <a:ln>
                  <a:noFill/>
                </a:ln>
                <a:solidFill>
                  <a:sysClr val="windowText" lastClr="000000"/>
                </a:solidFill>
                <a:effectLst/>
                <a:uLnTx/>
                <a:uFillTx/>
              </a:rPr>
              <a:t>focusing </a:t>
            </a:r>
            <a:r>
              <a:rPr kumimoji="0" lang="en-US" sz="2400" b="0" i="0" u="none" strike="noStrike" kern="0" cap="none" spc="0" normalizeH="0" baseline="0" noProof="0" dirty="0">
                <a:ln>
                  <a:noFill/>
                </a:ln>
                <a:solidFill>
                  <a:sysClr val="windowText" lastClr="000000"/>
                </a:solidFill>
                <a:effectLst/>
                <a:uLnTx/>
                <a:uFillTx/>
              </a:rPr>
              <a:t>on the high beta cryomodule. The medium beta cryomodule will share the same mechanical and cryogenic design, assembly and alignment methods but the </a:t>
            </a:r>
            <a:r>
              <a:rPr kumimoji="0" lang="en-US" sz="2400" b="0" i="0" u="none" strike="noStrike" kern="0" cap="none" spc="0" normalizeH="0" baseline="0" noProof="0" dirty="0" err="1">
                <a:ln>
                  <a:noFill/>
                </a:ln>
                <a:solidFill>
                  <a:sysClr val="windowText" lastClr="000000"/>
                </a:solidFill>
                <a:effectLst/>
                <a:uLnTx/>
                <a:uFillTx/>
              </a:rPr>
              <a:t>additionnal</a:t>
            </a:r>
            <a:r>
              <a:rPr kumimoji="0" lang="en-US" sz="2400" b="0" i="0" u="none" strike="noStrike" kern="0" cap="none" spc="0" normalizeH="0" baseline="0" noProof="0" dirty="0">
                <a:ln>
                  <a:noFill/>
                </a:ln>
                <a:solidFill>
                  <a:sysClr val="windowText" lastClr="000000"/>
                </a:solidFill>
                <a:effectLst/>
                <a:uLnTx/>
                <a:uFillTx/>
              </a:rPr>
              <a:t> modeling/CAD work is </a:t>
            </a:r>
            <a:r>
              <a:rPr kumimoji="0" lang="en-US" sz="2400" b="0" i="0" u="none" strike="noStrike" kern="0" cap="none" spc="0" normalizeH="0" baseline="0" noProof="0" dirty="0" smtClean="0">
                <a:ln>
                  <a:noFill/>
                </a:ln>
                <a:solidFill>
                  <a:sysClr val="windowText" lastClr="000000"/>
                </a:solidFill>
                <a:effectLst/>
                <a:uLnTx/>
                <a:uFillTx/>
              </a:rPr>
              <a:t>included</a:t>
            </a:r>
          </a:p>
          <a:p>
            <a:pPr marL="0" marR="0" lvl="1" indent="0" algn="l" defTabSz="914400" eaLnBrk="1" fontAlgn="auto" latinLnBrk="0" hangingPunct="1">
              <a:lnSpc>
                <a:spcPct val="100000"/>
              </a:lnSpc>
              <a:spcBef>
                <a:spcPts val="0"/>
              </a:spcBef>
              <a:spcAft>
                <a:spcPts val="0"/>
              </a:spcAft>
              <a:buClrTx/>
              <a:buSzTx/>
              <a:buFontTx/>
              <a:buNone/>
              <a:tabLst/>
              <a:defRPr/>
            </a:pPr>
            <a:endParaRPr lang="en-US" sz="2400" kern="0" dirty="0" smtClean="0">
              <a:solidFill>
                <a:sysClr val="windowText" lastClr="000000"/>
              </a:solidFill>
            </a:endParaRPr>
          </a:p>
          <a:p>
            <a:pPr marL="0" marR="0" lvl="1" indent="0" algn="l"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ysClr val="windowText" lastClr="000000"/>
                </a:solidFill>
                <a:effectLst/>
                <a:uLnTx/>
                <a:uFillTx/>
              </a:rPr>
              <a:t>Conceptual</a:t>
            </a:r>
            <a:r>
              <a:rPr kumimoji="0" lang="en-US" sz="2400" b="0" i="0" u="none" strike="noStrike" kern="0" cap="none" spc="0" normalizeH="0" noProof="0" dirty="0" smtClean="0">
                <a:ln>
                  <a:noFill/>
                </a:ln>
                <a:solidFill>
                  <a:sysClr val="windowText" lastClr="000000"/>
                </a:solidFill>
                <a:effectLst/>
                <a:uLnTx/>
                <a:uFillTx/>
              </a:rPr>
              <a:t> designs </a:t>
            </a:r>
            <a:r>
              <a:rPr lang="en-US" sz="2400" kern="0" dirty="0" smtClean="0">
                <a:solidFill>
                  <a:sysClr val="windowText" lastClr="000000"/>
                </a:solidFill>
              </a:rPr>
              <a:t>with</a:t>
            </a:r>
            <a:r>
              <a:rPr kumimoji="0" lang="en-US" sz="2400" b="0" i="0" u="none" strike="noStrike" kern="0" cap="none" spc="0" normalizeH="0" noProof="0" dirty="0" smtClean="0">
                <a:ln>
                  <a:noFill/>
                </a:ln>
                <a:solidFill>
                  <a:sysClr val="windowText" lastClr="000000"/>
                </a:solidFill>
                <a:effectLst/>
                <a:uLnTx/>
                <a:uFillTx/>
              </a:rPr>
              <a:t> SC quads and with external RT quads have to be compared (tradeoff between energy efficiency and complexity, capital cost)</a:t>
            </a:r>
            <a:endParaRPr kumimoji="0" lang="en-US" sz="2400" b="0" i="0" u="none" strike="noStrike" kern="0" cap="none" spc="0" normalizeH="0" baseline="0" noProof="0" dirty="0">
              <a:ln>
                <a:noFill/>
              </a:ln>
              <a:solidFill>
                <a:sysClr val="windowText" lastClr="000000"/>
              </a:solidFill>
              <a:effectLst/>
              <a:uLnTx/>
              <a:uFillTx/>
            </a:endParaRPr>
          </a:p>
          <a:p>
            <a:pPr marL="0" marR="0" lvl="0" indent="0" algn="l"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dirty="0">
              <a:ln>
                <a:noFill/>
              </a:ln>
              <a:solidFill>
                <a:srgbClr val="2D2D8A">
                  <a:lumMod val="75000"/>
                </a:srgbClr>
              </a:solidFill>
              <a:effectLst/>
              <a:uLnTx/>
              <a:uFillTx/>
            </a:endParaRPr>
          </a:p>
        </p:txBody>
      </p:sp>
      <p:sp>
        <p:nvSpPr>
          <p:cNvPr id="10" name="ZoneTexte 9"/>
          <p:cNvSpPr txBox="1"/>
          <p:nvPr/>
        </p:nvSpPr>
        <p:spPr>
          <a:xfrm>
            <a:off x="381721" y="8510299"/>
            <a:ext cx="12025336" cy="461665"/>
          </a:xfrm>
          <a:prstGeom prst="rect">
            <a:avLst/>
          </a:prstGeom>
          <a:noFill/>
        </p:spPr>
        <p:txBody>
          <a:bodyPr wrap="square" rtlCol="0">
            <a:spAutoFit/>
          </a:bodyPr>
          <a:lstStyle/>
          <a:p>
            <a:pPr algn="l"/>
            <a:r>
              <a:rPr lang="fr-FR" sz="2400" dirty="0" err="1" smtClean="0"/>
              <a:t>Similar</a:t>
            </a:r>
            <a:r>
              <a:rPr lang="fr-FR" sz="2400" dirty="0" smtClean="0"/>
              <a:t> </a:t>
            </a:r>
            <a:r>
              <a:rPr lang="fr-FR" sz="2400" dirty="0" err="1" smtClean="0"/>
              <a:t>development</a:t>
            </a:r>
            <a:r>
              <a:rPr lang="fr-FR" sz="2400" dirty="0" smtClean="0"/>
              <a:t> </a:t>
            </a:r>
            <a:r>
              <a:rPr lang="fr-FR" sz="2400" dirty="0" err="1" smtClean="0"/>
              <a:t>going</a:t>
            </a:r>
            <a:r>
              <a:rPr lang="fr-FR" sz="2400" dirty="0" smtClean="0"/>
              <a:t> on </a:t>
            </a:r>
            <a:r>
              <a:rPr lang="fr-FR" sz="2400" dirty="0" err="1" smtClean="0"/>
              <a:t>at</a:t>
            </a:r>
            <a:r>
              <a:rPr lang="fr-FR" sz="2400" dirty="0" smtClean="0"/>
              <a:t> CERN and IPNO for the SPL short </a:t>
            </a:r>
            <a:r>
              <a:rPr lang="fr-FR" sz="2400" dirty="0" err="1" smtClean="0"/>
              <a:t>scale</a:t>
            </a:r>
            <a:r>
              <a:rPr lang="fr-FR" sz="2400" dirty="0" smtClean="0"/>
              <a:t> cryomodule</a:t>
            </a:r>
            <a:endParaRPr lang="fr-FR" sz="24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Superconducting quads</a:t>
            </a:r>
          </a:p>
        </p:txBody>
      </p:sp>
      <p:sp>
        <p:nvSpPr>
          <p:cNvPr id="5" name="Rectangle 2"/>
          <p:cNvSpPr txBox="1">
            <a:spLocks noChangeArrowheads="1"/>
          </p:cNvSpPr>
          <p:nvPr/>
        </p:nvSpPr>
        <p:spPr>
          <a:xfrm>
            <a:off x="237704" y="2523906"/>
            <a:ext cx="12573088" cy="6097310"/>
          </a:xfrm>
          <a:prstGeom prst="rect">
            <a:avLst/>
          </a:prstGeom>
        </p:spPr>
        <p:txBody>
          <a:bodyPr/>
          <a:lstStyle/>
          <a:p>
            <a:pPr marL="2043113" lvl="1" indent="-1535113" algn="l">
              <a:spcBef>
                <a:spcPts val="2800"/>
              </a:spcBef>
              <a:buSzPct val="155000"/>
              <a:buBlip>
                <a:blip r:embed="rId2"/>
              </a:buBlip>
            </a:pPr>
            <a:endParaRPr lang="en-US" sz="2000" kern="0" dirty="0" smtClean="0">
              <a:latin typeface="Futura Condensed"/>
              <a:ea typeface="ヒラギノ角ゴ ProN W3"/>
            </a:endParaRPr>
          </a:p>
        </p:txBody>
      </p:sp>
      <p:sp>
        <p:nvSpPr>
          <p:cNvPr id="4" name="ZoneTexte 3"/>
          <p:cNvSpPr txBox="1"/>
          <p:nvPr/>
        </p:nvSpPr>
        <p:spPr>
          <a:xfrm>
            <a:off x="957784" y="1636440"/>
            <a:ext cx="11305256" cy="646331"/>
          </a:xfrm>
          <a:prstGeom prst="rect">
            <a:avLst/>
          </a:prstGeom>
          <a:noFill/>
        </p:spPr>
        <p:txBody>
          <a:bodyPr wrap="square" rtlCol="0">
            <a:spAutoFit/>
          </a:bodyPr>
          <a:lstStyle/>
          <a:p>
            <a:pPr algn="l"/>
            <a:r>
              <a:rPr lang="fr-FR" sz="3600" dirty="0" err="1" smtClean="0"/>
              <a:t>Caracteristics</a:t>
            </a:r>
            <a:r>
              <a:rPr lang="fr-FR" sz="3600" dirty="0" smtClean="0"/>
              <a:t> not </a:t>
            </a:r>
            <a:r>
              <a:rPr lang="fr-FR" sz="3600" dirty="0" err="1" smtClean="0"/>
              <a:t>defined</a:t>
            </a:r>
            <a:r>
              <a:rPr lang="fr-FR" sz="3600" dirty="0" smtClean="0"/>
              <a:t> as of </a:t>
            </a:r>
            <a:r>
              <a:rPr lang="fr-FR" sz="3600" dirty="0" err="1" smtClean="0"/>
              <a:t>now</a:t>
            </a:r>
            <a:endParaRPr lang="fr-FR" sz="3600" dirty="0" smtClean="0"/>
          </a:p>
        </p:txBody>
      </p:sp>
      <p:sp>
        <p:nvSpPr>
          <p:cNvPr id="8" name="ZoneTexte 5"/>
          <p:cNvSpPr txBox="1">
            <a:spLocks noChangeArrowheads="1"/>
          </p:cNvSpPr>
          <p:nvPr/>
        </p:nvSpPr>
        <p:spPr bwMode="auto">
          <a:xfrm>
            <a:off x="309712" y="2428528"/>
            <a:ext cx="12098064" cy="1569660"/>
          </a:xfrm>
          <a:prstGeom prst="rect">
            <a:avLst/>
          </a:prstGeom>
          <a:solidFill>
            <a:srgbClr val="C2F0C2"/>
          </a:solidFill>
          <a:ln w="9525">
            <a:solidFill>
              <a:srgbClr val="FF0000"/>
            </a:solidFill>
            <a:miter lim="800000"/>
            <a:headEnd/>
            <a:tailEnd/>
          </a:ln>
        </p:spPr>
        <p:txBody>
          <a:bodyPr wrap="square">
            <a:spAutoFit/>
          </a:bodyPr>
          <a:lstStyle/>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Magnetic design of SC quads</a:t>
            </a:r>
            <a:r>
              <a:rPr kumimoji="0" lang="en-US" sz="2400" b="0" i="0" u="none" strike="noStrike" kern="0" cap="none" spc="0" normalizeH="0" noProof="0" dirty="0" smtClean="0">
                <a:ln>
                  <a:noFill/>
                </a:ln>
                <a:solidFill>
                  <a:sysClr val="windowText" lastClr="000000"/>
                </a:solidFill>
                <a:effectLst/>
                <a:uLnTx/>
                <a:uFillTx/>
              </a:rPr>
              <a:t> and </a:t>
            </a:r>
            <a:r>
              <a:rPr kumimoji="0" lang="en-US" sz="2400" b="0" i="0" u="none" strike="noStrike" kern="0" cap="none" spc="0" normalizeH="0" noProof="0" dirty="0" err="1" smtClean="0">
                <a:ln>
                  <a:noFill/>
                </a:ln>
                <a:solidFill>
                  <a:sysClr val="windowText" lastClr="000000"/>
                </a:solidFill>
                <a:effectLst/>
                <a:uLnTx/>
                <a:uFillTx/>
              </a:rPr>
              <a:t>steerers</a:t>
            </a:r>
            <a:endParaRPr kumimoji="0" lang="en-US" sz="2400" b="0" i="0" u="none" strike="noStrike" kern="0" cap="none" spc="0" normalizeH="0" baseline="0" noProof="0" dirty="0" smtClean="0">
              <a:ln>
                <a:noFill/>
              </a:ln>
              <a:solidFill>
                <a:sysClr val="windowText" lastClr="000000"/>
              </a:solidFill>
              <a:effectLst/>
              <a:uLnTx/>
              <a:uFillTx/>
            </a:endParaRP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lang="en-US" sz="2400" kern="0" dirty="0" smtClean="0">
                <a:solidFill>
                  <a:sysClr val="windowText" lastClr="000000"/>
                </a:solidFill>
              </a:rPr>
              <a:t> </a:t>
            </a:r>
            <a:r>
              <a:rPr kumimoji="0" lang="en-US" sz="2400" b="0" i="0" u="none" strike="noStrike" kern="0" cap="none" spc="0" normalizeH="0" baseline="0" noProof="0" dirty="0" smtClean="0">
                <a:ln>
                  <a:noFill/>
                </a:ln>
                <a:solidFill>
                  <a:sysClr val="windowText" lastClr="000000"/>
                </a:solidFill>
                <a:effectLst/>
                <a:uLnTx/>
                <a:uFillTx/>
              </a:rPr>
              <a:t>Mechanical design </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lang="en-US" sz="2400" kern="0" dirty="0" smtClean="0">
                <a:solidFill>
                  <a:sysClr val="windowText" lastClr="000000"/>
                </a:solidFill>
              </a:rPr>
              <a:t> Current feeds design</a:t>
            </a:r>
            <a:endParaRPr kumimoji="0" lang="en-US" sz="2400" b="0" i="0" u="none" strike="noStrike" kern="0" cap="none" spc="0" normalizeH="0" baseline="0" noProof="0" dirty="0" smtClean="0">
              <a:ln>
                <a:noFill/>
              </a:ln>
              <a:solidFill>
                <a:sysClr val="windowText" lastClr="000000"/>
              </a:solidFill>
              <a:effectLst/>
              <a:uLnTx/>
              <a:uFillTx/>
            </a:endParaRP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Write-up of the TDR section on SC quads including costing.</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p:txBody>
          <a:bodyPr/>
          <a:lstStyle/>
          <a:p>
            <a:pPr marL="1585913" eaLnBrk="1" hangingPunct="1"/>
            <a:r>
              <a:rPr lang="en-US" dirty="0" smtClean="0">
                <a:ea typeface="ＭＳ Ｐゴシック" charset="-128"/>
                <a:cs typeface="Calibri" charset="0"/>
              </a:rPr>
              <a:t>Prototyping and testing</a:t>
            </a:r>
          </a:p>
        </p:txBody>
      </p:sp>
      <p:sp>
        <p:nvSpPr>
          <p:cNvPr id="5" name="Rectangle 2"/>
          <p:cNvSpPr txBox="1">
            <a:spLocks noChangeArrowheads="1"/>
          </p:cNvSpPr>
          <p:nvPr/>
        </p:nvSpPr>
        <p:spPr>
          <a:xfrm>
            <a:off x="237704" y="2523906"/>
            <a:ext cx="12573088" cy="6097310"/>
          </a:xfrm>
          <a:prstGeom prst="rect">
            <a:avLst/>
          </a:prstGeom>
        </p:spPr>
        <p:txBody>
          <a:bodyPr/>
          <a:lstStyle/>
          <a:p>
            <a:pPr marL="2043113" lvl="1" indent="-1535113" algn="l">
              <a:spcBef>
                <a:spcPts val="2800"/>
              </a:spcBef>
              <a:buSzPct val="155000"/>
              <a:buBlip>
                <a:blip r:embed="rId2"/>
              </a:buBlip>
            </a:pPr>
            <a:endParaRPr lang="en-US" sz="2000" kern="0" dirty="0" smtClean="0">
              <a:latin typeface="Futura Condensed"/>
              <a:ea typeface="ヒラギノ角ゴ ProN W3"/>
            </a:endParaRPr>
          </a:p>
        </p:txBody>
      </p:sp>
      <p:sp>
        <p:nvSpPr>
          <p:cNvPr id="8" name="ZoneTexte 5"/>
          <p:cNvSpPr txBox="1">
            <a:spLocks noChangeArrowheads="1"/>
          </p:cNvSpPr>
          <p:nvPr/>
        </p:nvSpPr>
        <p:spPr bwMode="auto">
          <a:xfrm>
            <a:off x="309712" y="2428528"/>
            <a:ext cx="12098064" cy="1938992"/>
          </a:xfrm>
          <a:prstGeom prst="rect">
            <a:avLst/>
          </a:prstGeom>
          <a:solidFill>
            <a:srgbClr val="C2F0C2"/>
          </a:solidFill>
          <a:ln w="9525">
            <a:solidFill>
              <a:srgbClr val="FF0000"/>
            </a:solidFill>
            <a:miter lim="800000"/>
            <a:headEnd/>
            <a:tailEnd/>
          </a:ln>
        </p:spPr>
        <p:txBody>
          <a:bodyPr wrap="square">
            <a:spAutoFit/>
          </a:bodyPr>
          <a:lstStyle/>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Fabrication of</a:t>
            </a:r>
            <a:r>
              <a:rPr kumimoji="0" lang="en-US" sz="2400" b="0" i="0" u="none" strike="noStrike" kern="0" cap="none" spc="0" normalizeH="0" noProof="0" dirty="0" smtClean="0">
                <a:ln>
                  <a:noFill/>
                </a:ln>
                <a:solidFill>
                  <a:sysClr val="windowText" lastClr="000000"/>
                </a:solidFill>
                <a:effectLst/>
                <a:uLnTx/>
                <a:uFillTx/>
              </a:rPr>
              <a:t> cavity, tuner, coupler prototypes</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baseline="0" noProof="0" dirty="0" smtClean="0">
                <a:ln>
                  <a:noFill/>
                </a:ln>
                <a:solidFill>
                  <a:sysClr val="windowText" lastClr="000000"/>
                </a:solidFill>
                <a:effectLst/>
                <a:uLnTx/>
                <a:uFillTx/>
              </a:rPr>
              <a:t> Design</a:t>
            </a:r>
            <a:r>
              <a:rPr kumimoji="0" lang="en-US" sz="2400" b="0" i="0" u="none" strike="noStrike" kern="0" cap="none" spc="0" normalizeH="0" noProof="0" dirty="0" smtClean="0">
                <a:ln>
                  <a:noFill/>
                </a:ln>
                <a:solidFill>
                  <a:sysClr val="windowText" lastClr="000000"/>
                </a:solidFill>
                <a:effectLst/>
                <a:uLnTx/>
                <a:uFillTx/>
              </a:rPr>
              <a:t> and procurement of coupler test bench and tooling</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lang="en-US" sz="2400" kern="0" baseline="0" dirty="0" smtClean="0">
                <a:solidFill>
                  <a:sysClr val="windowText" lastClr="000000"/>
                </a:solidFill>
              </a:rPr>
              <a:t> Design</a:t>
            </a:r>
            <a:r>
              <a:rPr lang="en-US" sz="2400" kern="0" dirty="0" smtClean="0">
                <a:solidFill>
                  <a:sysClr val="windowText" lastClr="000000"/>
                </a:solidFill>
              </a:rPr>
              <a:t> and procurement of cavity tuning bench</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kumimoji="0" lang="en-US" sz="2400" b="0" i="0" u="none" strike="noStrike" kern="0" cap="none" spc="0" normalizeH="0" noProof="0" dirty="0" smtClean="0">
                <a:ln>
                  <a:noFill/>
                </a:ln>
                <a:solidFill>
                  <a:sysClr val="windowText" lastClr="000000"/>
                </a:solidFill>
                <a:effectLst/>
                <a:uLnTx/>
                <a:uFillTx/>
              </a:rPr>
              <a:t> Design and procurement of cavity preparation and handling tools</a:t>
            </a:r>
          </a:p>
          <a:p>
            <a:pPr marL="0" marR="0" lvl="1" indent="0" algn="l" defTabSz="914400" eaLnBrk="1" fontAlgn="auto" latinLnBrk="0" hangingPunct="1">
              <a:lnSpc>
                <a:spcPct val="100000"/>
              </a:lnSpc>
              <a:spcBef>
                <a:spcPts val="0"/>
              </a:spcBef>
              <a:spcAft>
                <a:spcPts val="0"/>
              </a:spcAft>
              <a:buClrTx/>
              <a:buSzTx/>
              <a:buFont typeface="Arial" pitchFamily="34" charset="0"/>
              <a:buChar char="•"/>
              <a:tabLst/>
              <a:defRPr/>
            </a:pPr>
            <a:r>
              <a:rPr lang="en-US" sz="2400" kern="0" noProof="0" dirty="0" smtClean="0">
                <a:solidFill>
                  <a:sysClr val="windowText" lastClr="000000"/>
                </a:solidFill>
              </a:rPr>
              <a:t> Prototype cavities preparation and tests</a:t>
            </a:r>
            <a:endParaRPr kumimoji="0" lang="en-US" sz="2400" b="0" i="0" u="none" strike="noStrike" kern="0" cap="none" spc="0" normalizeH="0" baseline="0" noProof="0" dirty="0" smtClean="0">
              <a:ln>
                <a:noFill/>
              </a:ln>
              <a:solidFill>
                <a:sysClr val="windowText" lastClr="000000"/>
              </a:solidFill>
              <a:effectLst/>
              <a:uLnTx/>
              <a:uFillTx/>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itre et sous-titre">
  <a:themeElements>
    <a:clrScheme name="">
      <a:dk1>
        <a:srgbClr val="2D4141"/>
      </a:dk1>
      <a:lt1>
        <a:srgbClr val="D2BEBE"/>
      </a:lt1>
      <a:dk2>
        <a:srgbClr val="000000"/>
      </a:dk2>
      <a:lt2>
        <a:srgbClr val="808080"/>
      </a:lt2>
      <a:accent1>
        <a:srgbClr val="2B5046"/>
      </a:accent1>
      <a:accent2>
        <a:srgbClr val="333399"/>
      </a:accent2>
      <a:accent3>
        <a:srgbClr val="E5DBDB"/>
      </a:accent3>
      <a:accent4>
        <a:srgbClr val="253636"/>
      </a:accent4>
      <a:accent5>
        <a:srgbClr val="ACB3B0"/>
      </a:accent5>
      <a:accent6>
        <a:srgbClr val="2D2D8A"/>
      </a:accent6>
      <a:hlink>
        <a:srgbClr val="009999"/>
      </a:hlink>
      <a:folHlink>
        <a:srgbClr val="99CC00"/>
      </a:folHlink>
    </a:clrScheme>
    <a:fontScheme name="Titre et sous-titre">
      <a:majorFont>
        <a:latin typeface="Futura Condensed"/>
        <a:ea typeface="ヒラギノ角ゴ ProN W3"/>
        <a:cs typeface="ヒラギノ角ゴ ProN W3"/>
      </a:majorFont>
      <a:minorFont>
        <a:latin typeface="Futura Condensed"/>
        <a:ea typeface="ヒラギノ角ゴ ProN W3"/>
        <a:cs typeface="ヒラギノ角ゴ ProN W3"/>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spDef>
    <a:ln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lnDef>
  </a:objectDefaults>
  <a:extraClrSchemeLst>
    <a:extraClrScheme>
      <a:clrScheme name="Titre et sous-tit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itre et sous-titre">
  <a:themeElements>
    <a:clrScheme name="">
      <a:dk1>
        <a:srgbClr val="2D4141"/>
      </a:dk1>
      <a:lt1>
        <a:srgbClr val="D2BEBE"/>
      </a:lt1>
      <a:dk2>
        <a:srgbClr val="000000"/>
      </a:dk2>
      <a:lt2>
        <a:srgbClr val="808080"/>
      </a:lt2>
      <a:accent1>
        <a:srgbClr val="2B5046"/>
      </a:accent1>
      <a:accent2>
        <a:srgbClr val="333399"/>
      </a:accent2>
      <a:accent3>
        <a:srgbClr val="E5DBDB"/>
      </a:accent3>
      <a:accent4>
        <a:srgbClr val="253636"/>
      </a:accent4>
      <a:accent5>
        <a:srgbClr val="ACB3B0"/>
      </a:accent5>
      <a:accent6>
        <a:srgbClr val="2D2D8A"/>
      </a:accent6>
      <a:hlink>
        <a:srgbClr val="009999"/>
      </a:hlink>
      <a:folHlink>
        <a:srgbClr val="99CC00"/>
      </a:folHlink>
    </a:clrScheme>
    <a:fontScheme name="Titre et sous-titre">
      <a:majorFont>
        <a:latin typeface="Futura Condensed"/>
        <a:ea typeface="ヒラギノ角ゴ ProN W3"/>
        <a:cs typeface="ヒラギノ角ゴ ProN W3"/>
      </a:majorFont>
      <a:minorFont>
        <a:latin typeface="Futura Condensed"/>
        <a:ea typeface="ヒラギノ角ゴ ProN W3"/>
        <a:cs typeface="ヒラギノ角ゴ ProN W3"/>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spDef>
    <a:ln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lnDef>
  </a:objectDefaults>
  <a:extraClrSchemeLst>
    <a:extraClrScheme>
      <a:clrScheme name="Titre et sous-tit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1191</TotalTime>
  <Pages>0</Pages>
  <Words>1414</Words>
  <Characters>0</Characters>
  <Application>Microsoft Office PowerPoint</Application>
  <PresentationFormat>Personnalisé</PresentationFormat>
  <Lines>0</Lines>
  <Paragraphs>210</Paragraphs>
  <Slides>16</Slides>
  <Notes>3</Notes>
  <HiddenSlides>0</HiddenSlides>
  <MMClips>0</MMClips>
  <ScaleCrop>false</ScaleCrop>
  <HeadingPairs>
    <vt:vector size="4" baseType="variant">
      <vt:variant>
        <vt:lpstr>Thème</vt:lpstr>
      </vt:variant>
      <vt:variant>
        <vt:i4>2</vt:i4>
      </vt:variant>
      <vt:variant>
        <vt:lpstr>Titres des diapositives</vt:lpstr>
      </vt:variant>
      <vt:variant>
        <vt:i4>16</vt:i4>
      </vt:variant>
    </vt:vector>
  </HeadingPairs>
  <TitlesOfParts>
    <vt:vector size="18" baseType="lpstr">
      <vt:lpstr>Titre et sous-titre</vt:lpstr>
      <vt:lpstr>1_Titre et sous-titre</vt:lpstr>
      <vt:lpstr>WP5 Elliptical cavities</vt:lpstr>
      <vt:lpstr>Objectives</vt:lpstr>
      <vt:lpstr>Work Breakdown structure</vt:lpstr>
      <vt:lpstr>Medium beta cavity design</vt:lpstr>
      <vt:lpstr>High beta cavity design</vt:lpstr>
      <vt:lpstr>Power coupler design</vt:lpstr>
      <vt:lpstr>Elliptical cavity cryomodules</vt:lpstr>
      <vt:lpstr>Superconducting quads</vt:lpstr>
      <vt:lpstr>Prototyping and testing</vt:lpstr>
      <vt:lpstr>State of the art</vt:lpstr>
      <vt:lpstr>State of the art</vt:lpstr>
      <vt:lpstr>State of the art</vt:lpstr>
      <vt:lpstr>Critical design requirements</vt:lpstr>
      <vt:lpstr>Prototypes</vt:lpstr>
      <vt:lpstr>SPL short scale prototype cryomodule</vt:lpstr>
      <vt:lpstr>Scientific Collaboration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the WBS and PBS</dc:title>
  <dc:creator>DEVANZ Guillaume</dc:creator>
  <cp:lastModifiedBy>devanz</cp:lastModifiedBy>
  <cp:revision>127</cp:revision>
  <dcterms:modified xsi:type="dcterms:W3CDTF">2010-07-01T05:46:29Z</dcterms:modified>
</cp:coreProperties>
</file>