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92" r:id="rId3"/>
    <p:sldId id="374" r:id="rId4"/>
    <p:sldId id="294" r:id="rId5"/>
    <p:sldId id="297" r:id="rId6"/>
    <p:sldId id="269" r:id="rId7"/>
    <p:sldId id="373" r:id="rId8"/>
    <p:sldId id="268" r:id="rId9"/>
    <p:sldId id="371" r:id="rId10"/>
    <p:sldId id="279" r:id="rId11"/>
    <p:sldId id="280" r:id="rId12"/>
    <p:sldId id="283" r:id="rId13"/>
    <p:sldId id="284" r:id="rId14"/>
    <p:sldId id="285" r:id="rId15"/>
    <p:sldId id="287" r:id="rId16"/>
    <p:sldId id="271" r:id="rId17"/>
    <p:sldId id="298" r:id="rId18"/>
    <p:sldId id="329" r:id="rId19"/>
    <p:sldId id="316" r:id="rId20"/>
    <p:sldId id="317" r:id="rId21"/>
    <p:sldId id="302" r:id="rId22"/>
    <p:sldId id="323" r:id="rId23"/>
    <p:sldId id="309" r:id="rId24"/>
    <p:sldId id="376" r:id="rId25"/>
    <p:sldId id="372" r:id="rId26"/>
    <p:sldId id="313" r:id="rId27"/>
    <p:sldId id="312" r:id="rId28"/>
    <p:sldId id="311" r:id="rId29"/>
    <p:sldId id="264" r:id="rId30"/>
    <p:sldId id="330" r:id="rId31"/>
    <p:sldId id="275" r:id="rId32"/>
    <p:sldId id="340" r:id="rId33"/>
    <p:sldId id="362" r:id="rId34"/>
    <p:sldId id="350" r:id="rId35"/>
    <p:sldId id="277" r:id="rId36"/>
    <p:sldId id="367" r:id="rId37"/>
    <p:sldId id="295" r:id="rId38"/>
    <p:sldId id="366" r:id="rId39"/>
    <p:sldId id="375" r:id="rId40"/>
    <p:sldId id="324" r:id="rId41"/>
    <p:sldId id="325" r:id="rId42"/>
    <p:sldId id="310" r:id="rId43"/>
    <p:sldId id="334" r:id="rId44"/>
    <p:sldId id="345" r:id="rId45"/>
    <p:sldId id="347" r:id="rId46"/>
    <p:sldId id="351" r:id="rId47"/>
    <p:sldId id="353" r:id="rId48"/>
    <p:sldId id="358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63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04DD-D7A4-452F-A817-F6B6081B7682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3FA23-EBE2-4827-B8AE-47AF6BDB8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83FA23-EBE2-4827-B8AE-47AF6BDB8BF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13C933-F751-40BA-BC48-3C327AAAA7EA}" type="slidenum">
              <a:rPr lang="en-US" smtClean="0">
                <a:latin typeface="Times"/>
              </a:rPr>
              <a:pPr/>
              <a:t>21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4F4E2-64B9-47B2-9436-E55D7A4EC36B}" type="slidenum">
              <a:rPr lang="en-US"/>
              <a:pPr/>
              <a:t>23</a:t>
            </a:fld>
            <a:endParaRPr lang="en-US"/>
          </a:p>
        </p:txBody>
      </p:sp>
      <p:sp>
        <p:nvSpPr>
          <p:cNvPr id="75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C620BE-9A6D-4C6C-B26E-E3CFBD93561F}" type="slidenum">
              <a:rPr lang="en-US"/>
              <a:pPr/>
              <a:t>27</a:t>
            </a:fld>
            <a:endParaRPr lang="en-US"/>
          </a:p>
        </p:txBody>
      </p:sp>
      <p:sp>
        <p:nvSpPr>
          <p:cNvPr id="78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886991-09D1-46FD-8539-8F502E898494}" type="slidenum">
              <a:rPr lang="en-US"/>
              <a:pPr/>
              <a:t>28</a:t>
            </a:fld>
            <a:endParaRPr lang="en-US"/>
          </a:p>
        </p:txBody>
      </p:sp>
      <p:sp>
        <p:nvSpPr>
          <p:cNvPr id="78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14A5AA-3325-42C7-93C7-AEC344E591A9}" type="slidenum">
              <a:rPr lang="en-US"/>
              <a:pPr/>
              <a:t>42</a:t>
            </a:fld>
            <a:endParaRPr lang="en-US"/>
          </a:p>
        </p:txBody>
      </p:sp>
      <p:sp>
        <p:nvSpPr>
          <p:cNvPr id="75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11B345-868D-47F2-BFB7-6C7A952E1FE5}" type="slidenum">
              <a:rPr lang="en-US" sz="1100" smtClean="0">
                <a:solidFill>
                  <a:srgbClr val="000000"/>
                </a:solidFill>
                <a:latin typeface="Arial" pitchFamily="34" charset="0"/>
              </a:rPr>
              <a:pPr/>
              <a:t>43</a:t>
            </a:fld>
            <a:endParaRPr lang="en-US" sz="11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094037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09645-080C-4BD6-B228-9168F4D3AA2A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1BAE-7F4C-415D-A62F-6B74C0048EA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mark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05800" y="152400"/>
            <a:ext cx="685800" cy="685800"/>
          </a:xfrm>
          <a:prstGeom prst="rect">
            <a:avLst/>
          </a:prstGeom>
        </p:spPr>
      </p:pic>
      <p:pic>
        <p:nvPicPr>
          <p:cNvPr id="10" name="Picture 9" descr="projectxLogo"/>
          <p:cNvPicPr/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6200" y="268287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152400" y="990600"/>
            <a:ext cx="8839200" cy="1588"/>
          </a:xfrm>
          <a:prstGeom prst="line">
            <a:avLst/>
          </a:prstGeom>
          <a:ln w="76200">
            <a:gradFill flip="none" rotWithShape="1">
              <a:gsLst>
                <a:gs pos="0">
                  <a:srgbClr val="C0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png"/><Relationship Id="rId7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-hins-crl.fnal.gov/Entries/2009/05month/12day/10hour/HINS_PD_RFQ_MEBT/Log/Text_696_0_im001841a_jpg_wrapper.htm" TargetMode="External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7772400" cy="1470025"/>
          </a:xfrm>
        </p:spPr>
        <p:txBody>
          <a:bodyPr/>
          <a:lstStyle/>
          <a:p>
            <a:r>
              <a:rPr lang="en-US" dirty="0" smtClean="0"/>
              <a:t>Development of SC Spoke Resonators at FNAL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43400"/>
            <a:ext cx="6934200" cy="1752600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Apollinari</a:t>
            </a:r>
            <a:r>
              <a:rPr lang="en-US" dirty="0"/>
              <a:t> </a:t>
            </a:r>
            <a:r>
              <a:rPr lang="en-US" dirty="0" smtClean="0"/>
              <a:t>– Fermilab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SPL Collaboration Meeting with ESS</a:t>
            </a:r>
          </a:p>
          <a:p>
            <a:r>
              <a:rPr lang="en-US" dirty="0" smtClean="0"/>
              <a:t>Lund, Sweden – July 1</a:t>
            </a:r>
            <a:r>
              <a:rPr lang="en-US" baseline="30000" dirty="0" smtClean="0"/>
              <a:t>st</a:t>
            </a:r>
            <a:r>
              <a:rPr lang="en-US" dirty="0" smtClean="0"/>
              <a:t> 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ploded.jpg"/>
          <p:cNvPicPr>
            <a:picLocks noChangeAspect="1"/>
          </p:cNvPicPr>
          <p:nvPr/>
        </p:nvPicPr>
        <p:blipFill>
          <a:blip r:embed="rId2"/>
          <a:srcRect l="9167" r="8333"/>
          <a:stretch>
            <a:fillRect/>
          </a:stretch>
        </p:blipFill>
        <p:spPr>
          <a:xfrm>
            <a:off x="1038226" y="1103206"/>
            <a:ext cx="7239000" cy="563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05700" y="1676400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Shell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 flipV="1">
            <a:off x="5798820" y="1882758"/>
            <a:ext cx="1668780" cy="708042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6172200"/>
            <a:ext cx="904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Donut rib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352800" y="6096000"/>
            <a:ext cx="942974" cy="438863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2438400"/>
            <a:ext cx="784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 wall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81200" y="3048000"/>
            <a:ext cx="735331" cy="625753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82260" y="6412468"/>
            <a:ext cx="170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Coupler port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4800600" y="5410200"/>
            <a:ext cx="762634" cy="1200863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4600" y="990600"/>
            <a:ext cx="120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 port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505200" y="1371600"/>
            <a:ext cx="990600" cy="285035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84275" y="3200400"/>
            <a:ext cx="102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port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057400" y="3581400"/>
            <a:ext cx="979171" cy="894635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36675" y="1563469"/>
            <a:ext cx="102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Bridge ribs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133600" y="1981200"/>
            <a:ext cx="598171" cy="361235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133600" y="1981200"/>
            <a:ext cx="1055371" cy="252769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62600" y="5791200"/>
            <a:ext cx="874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spoke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rot="16200000" flipV="1">
            <a:off x="5334000" y="5105400"/>
            <a:ext cx="1219200" cy="152400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90600" y="6059269"/>
            <a:ext cx="904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Daisy ribs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434106" y="5119094"/>
            <a:ext cx="917978" cy="1042989"/>
          </a:xfrm>
          <a:prstGeom prst="straightConnector1">
            <a:avLst/>
          </a:prstGeom>
          <a:ln w="254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2133600" y="76200"/>
            <a:ext cx="5715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Assembly Model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724.jpg"/>
          <p:cNvPicPr>
            <a:picLocks noChangeAspect="1"/>
          </p:cNvPicPr>
          <p:nvPr/>
        </p:nvPicPr>
        <p:blipFill>
          <a:blip r:embed="rId3"/>
          <a:srcRect l="3232" t="7895" r="19737" b="10526"/>
          <a:stretch>
            <a:fillRect/>
          </a:stretch>
        </p:blipFill>
        <p:spPr>
          <a:xfrm>
            <a:off x="381000" y="1066800"/>
            <a:ext cx="2438400" cy="1828800"/>
          </a:xfrm>
          <a:prstGeom prst="rect">
            <a:avLst/>
          </a:prstGeom>
        </p:spPr>
      </p:pic>
      <p:pic>
        <p:nvPicPr>
          <p:cNvPr id="10" name="Picture 9" descr="side vie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971800"/>
            <a:ext cx="2438400" cy="1905000"/>
          </a:xfrm>
          <a:prstGeom prst="rect">
            <a:avLst/>
          </a:prstGeom>
        </p:spPr>
      </p:pic>
      <p:pic>
        <p:nvPicPr>
          <p:cNvPr id="12" name="Picture 11" descr="Half_Spoke-Nb 0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953000"/>
            <a:ext cx="2438400" cy="1885950"/>
          </a:xfrm>
          <a:prstGeom prst="rect">
            <a:avLst/>
          </a:prstGeom>
        </p:spPr>
      </p:pic>
      <p:pic>
        <p:nvPicPr>
          <p:cNvPr id="9" name="Picture 8" descr="collar.jpg"/>
          <p:cNvPicPr>
            <a:picLocks noChangeAspect="1"/>
          </p:cNvPicPr>
          <p:nvPr/>
        </p:nvPicPr>
        <p:blipFill>
          <a:blip r:embed="rId6"/>
          <a:srcRect l="14077" t="15965" r="24456" b="25556"/>
          <a:stretch>
            <a:fillRect/>
          </a:stretch>
        </p:blipFill>
        <p:spPr>
          <a:xfrm>
            <a:off x="3200400" y="4876800"/>
            <a:ext cx="2667000" cy="1905000"/>
          </a:xfrm>
          <a:prstGeom prst="rect">
            <a:avLst/>
          </a:prstGeom>
        </p:spPr>
      </p:pic>
      <p:pic>
        <p:nvPicPr>
          <p:cNvPr id="13" name="Picture 12" descr="Roark test pull finished group - outsid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2971800"/>
            <a:ext cx="2667000" cy="1828800"/>
          </a:xfrm>
          <a:prstGeom prst="rect">
            <a:avLst/>
          </a:prstGeom>
        </p:spPr>
      </p:pic>
      <p:pic>
        <p:nvPicPr>
          <p:cNvPr id="14" name="Picture 13" descr="Roark test pull lg ellipse setup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5800" y="1066800"/>
            <a:ext cx="2641600" cy="1828800"/>
          </a:xfrm>
          <a:prstGeom prst="rect">
            <a:avLst/>
          </a:prstGeom>
        </p:spPr>
      </p:pic>
      <p:grpSp>
        <p:nvGrpSpPr>
          <p:cNvPr id="15" name="Group 6"/>
          <p:cNvGrpSpPr/>
          <p:nvPr/>
        </p:nvGrpSpPr>
        <p:grpSpPr>
          <a:xfrm>
            <a:off x="6172200" y="1066800"/>
            <a:ext cx="2667000" cy="1828800"/>
            <a:chOff x="4787" y="596348"/>
            <a:chExt cx="9134425" cy="5516217"/>
          </a:xfrm>
        </p:grpSpPr>
        <p:pic>
          <p:nvPicPr>
            <p:cNvPr id="16" name="Picture 15" descr="spokeweld.jpg"/>
            <p:cNvPicPr>
              <a:picLocks noChangeAspect="1"/>
            </p:cNvPicPr>
            <p:nvPr/>
          </p:nvPicPr>
          <p:blipFill>
            <a:blip r:embed="rId9" cstate="print"/>
            <a:srcRect t="8696" b="10870"/>
            <a:stretch>
              <a:fillRect/>
            </a:stretch>
          </p:blipFill>
          <p:spPr>
            <a:xfrm>
              <a:off x="4787" y="596348"/>
              <a:ext cx="9134425" cy="5516217"/>
            </a:xfrm>
            <a:prstGeom prst="rect">
              <a:avLst/>
            </a:prstGeom>
          </p:spPr>
        </p:pic>
        <p:sp>
          <p:nvSpPr>
            <p:cNvPr id="17" name="Freeform 16"/>
            <p:cNvSpPr/>
            <p:nvPr/>
          </p:nvSpPr>
          <p:spPr>
            <a:xfrm>
              <a:off x="1882066" y="1056443"/>
              <a:ext cx="5646198" cy="2308194"/>
            </a:xfrm>
            <a:custGeom>
              <a:avLst/>
              <a:gdLst>
                <a:gd name="connsiteX0" fmla="*/ 0 w 5646198"/>
                <a:gd name="connsiteY0" fmla="*/ 0 h 2308194"/>
                <a:gd name="connsiteX1" fmla="*/ 230819 w 5646198"/>
                <a:gd name="connsiteY1" fmla="*/ 106532 h 2308194"/>
                <a:gd name="connsiteX2" fmla="*/ 523783 w 5646198"/>
                <a:gd name="connsiteY2" fmla="*/ 266330 h 2308194"/>
                <a:gd name="connsiteX3" fmla="*/ 807868 w 5646198"/>
                <a:gd name="connsiteY3" fmla="*/ 426128 h 2308194"/>
                <a:gd name="connsiteX4" fmla="*/ 1225118 w 5646198"/>
                <a:gd name="connsiteY4" fmla="*/ 710213 h 2308194"/>
                <a:gd name="connsiteX5" fmla="*/ 1473693 w 5646198"/>
                <a:gd name="connsiteY5" fmla="*/ 896644 h 2308194"/>
                <a:gd name="connsiteX6" fmla="*/ 1704513 w 5646198"/>
                <a:gd name="connsiteY6" fmla="*/ 1056442 h 2308194"/>
                <a:gd name="connsiteX7" fmla="*/ 1873188 w 5646198"/>
                <a:gd name="connsiteY7" fmla="*/ 1162974 h 2308194"/>
                <a:gd name="connsiteX8" fmla="*/ 2032986 w 5646198"/>
                <a:gd name="connsiteY8" fmla="*/ 1233996 h 2308194"/>
                <a:gd name="connsiteX9" fmla="*/ 2334827 w 5646198"/>
                <a:gd name="connsiteY9" fmla="*/ 1349406 h 2308194"/>
                <a:gd name="connsiteX10" fmla="*/ 2814221 w 5646198"/>
                <a:gd name="connsiteY10" fmla="*/ 1562470 h 2308194"/>
                <a:gd name="connsiteX11" fmla="*/ 3151573 w 5646198"/>
                <a:gd name="connsiteY11" fmla="*/ 1704512 h 2308194"/>
                <a:gd name="connsiteX12" fmla="*/ 3435658 w 5646198"/>
                <a:gd name="connsiteY12" fmla="*/ 1828800 h 2308194"/>
                <a:gd name="connsiteX13" fmla="*/ 3613212 w 5646198"/>
                <a:gd name="connsiteY13" fmla="*/ 1908699 h 2308194"/>
                <a:gd name="connsiteX14" fmla="*/ 3817398 w 5646198"/>
                <a:gd name="connsiteY14" fmla="*/ 1953087 h 2308194"/>
                <a:gd name="connsiteX15" fmla="*/ 4563122 w 5646198"/>
                <a:gd name="connsiteY15" fmla="*/ 2068497 h 2308194"/>
                <a:gd name="connsiteX16" fmla="*/ 5007006 w 5646198"/>
                <a:gd name="connsiteY16" fmla="*/ 2130640 h 2308194"/>
                <a:gd name="connsiteX17" fmla="*/ 5344357 w 5646198"/>
                <a:gd name="connsiteY17" fmla="*/ 2183907 h 2308194"/>
                <a:gd name="connsiteX18" fmla="*/ 5646198 w 5646198"/>
                <a:gd name="connsiteY18" fmla="*/ 2308194 h 230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646198" h="2308194">
                  <a:moveTo>
                    <a:pt x="0" y="0"/>
                  </a:moveTo>
                  <a:cubicBezTo>
                    <a:pt x="71761" y="31072"/>
                    <a:pt x="143522" y="62144"/>
                    <a:pt x="230819" y="106532"/>
                  </a:cubicBezTo>
                  <a:cubicBezTo>
                    <a:pt x="318116" y="150920"/>
                    <a:pt x="523783" y="266330"/>
                    <a:pt x="523783" y="266330"/>
                  </a:cubicBezTo>
                  <a:cubicBezTo>
                    <a:pt x="619958" y="319596"/>
                    <a:pt x="690979" y="352148"/>
                    <a:pt x="807868" y="426128"/>
                  </a:cubicBezTo>
                  <a:cubicBezTo>
                    <a:pt x="924757" y="500109"/>
                    <a:pt x="1114147" y="631794"/>
                    <a:pt x="1225118" y="710213"/>
                  </a:cubicBezTo>
                  <a:cubicBezTo>
                    <a:pt x="1336089" y="788632"/>
                    <a:pt x="1393794" y="838939"/>
                    <a:pt x="1473693" y="896644"/>
                  </a:cubicBezTo>
                  <a:cubicBezTo>
                    <a:pt x="1553592" y="954349"/>
                    <a:pt x="1637931" y="1012054"/>
                    <a:pt x="1704513" y="1056442"/>
                  </a:cubicBezTo>
                  <a:cubicBezTo>
                    <a:pt x="1771095" y="1100830"/>
                    <a:pt x="1818442" y="1133382"/>
                    <a:pt x="1873188" y="1162974"/>
                  </a:cubicBezTo>
                  <a:cubicBezTo>
                    <a:pt x="1927934" y="1192566"/>
                    <a:pt x="1956046" y="1202924"/>
                    <a:pt x="2032986" y="1233996"/>
                  </a:cubicBezTo>
                  <a:cubicBezTo>
                    <a:pt x="2109926" y="1265068"/>
                    <a:pt x="2204621" y="1294660"/>
                    <a:pt x="2334827" y="1349406"/>
                  </a:cubicBezTo>
                  <a:cubicBezTo>
                    <a:pt x="2465033" y="1404152"/>
                    <a:pt x="2678097" y="1503286"/>
                    <a:pt x="2814221" y="1562470"/>
                  </a:cubicBezTo>
                  <a:cubicBezTo>
                    <a:pt x="2950345" y="1621654"/>
                    <a:pt x="3151573" y="1704512"/>
                    <a:pt x="3151573" y="1704512"/>
                  </a:cubicBezTo>
                  <a:lnTo>
                    <a:pt x="3435658" y="1828800"/>
                  </a:lnTo>
                  <a:cubicBezTo>
                    <a:pt x="3512598" y="1862831"/>
                    <a:pt x="3549589" y="1887985"/>
                    <a:pt x="3613212" y="1908699"/>
                  </a:cubicBezTo>
                  <a:cubicBezTo>
                    <a:pt x="3676835" y="1929414"/>
                    <a:pt x="3659080" y="1926454"/>
                    <a:pt x="3817398" y="1953087"/>
                  </a:cubicBezTo>
                  <a:cubicBezTo>
                    <a:pt x="3975716" y="1979720"/>
                    <a:pt x="4563122" y="2068497"/>
                    <a:pt x="4563122" y="2068497"/>
                  </a:cubicBezTo>
                  <a:lnTo>
                    <a:pt x="5007006" y="2130640"/>
                  </a:lnTo>
                  <a:cubicBezTo>
                    <a:pt x="5137212" y="2149875"/>
                    <a:pt x="5237825" y="2154315"/>
                    <a:pt x="5344357" y="2183907"/>
                  </a:cubicBezTo>
                  <a:cubicBezTo>
                    <a:pt x="5450889" y="2213499"/>
                    <a:pt x="5548543" y="2260846"/>
                    <a:pt x="5646198" y="2308194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 descr="IMG_0057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6581245" y="4440845"/>
            <a:ext cx="1931909" cy="2749999"/>
          </a:xfrm>
          <a:prstGeom prst="rect">
            <a:avLst/>
          </a:prstGeom>
        </p:spPr>
      </p:pic>
      <p:grpSp>
        <p:nvGrpSpPr>
          <p:cNvPr id="19" name="Group 7"/>
          <p:cNvGrpSpPr/>
          <p:nvPr/>
        </p:nvGrpSpPr>
        <p:grpSpPr>
          <a:xfrm>
            <a:off x="6172200" y="2971800"/>
            <a:ext cx="2667000" cy="1828800"/>
            <a:chOff x="4787" y="342564"/>
            <a:chExt cx="9134425" cy="5943071"/>
          </a:xfrm>
        </p:grpSpPr>
        <p:pic>
          <p:nvPicPr>
            <p:cNvPr id="20" name="Picture 19" descr="spoke2.jpg"/>
            <p:cNvPicPr>
              <a:picLocks noChangeAspect="1"/>
            </p:cNvPicPr>
            <p:nvPr/>
          </p:nvPicPr>
          <p:blipFill>
            <a:blip r:embed="rId11" cstate="print"/>
            <a:srcRect t="2773" b="10568"/>
            <a:stretch>
              <a:fillRect/>
            </a:stretch>
          </p:blipFill>
          <p:spPr>
            <a:xfrm>
              <a:off x="4787" y="342564"/>
              <a:ext cx="9134425" cy="5943071"/>
            </a:xfrm>
            <a:prstGeom prst="rect">
              <a:avLst/>
            </a:prstGeom>
          </p:spPr>
        </p:pic>
        <p:sp>
          <p:nvSpPr>
            <p:cNvPr id="21" name="Freeform 20"/>
            <p:cNvSpPr/>
            <p:nvPr/>
          </p:nvSpPr>
          <p:spPr>
            <a:xfrm>
              <a:off x="1091953" y="932155"/>
              <a:ext cx="1118587" cy="2201662"/>
            </a:xfrm>
            <a:custGeom>
              <a:avLst/>
              <a:gdLst>
                <a:gd name="connsiteX0" fmla="*/ 1118587 w 1118587"/>
                <a:gd name="connsiteY0" fmla="*/ 0 h 2201662"/>
                <a:gd name="connsiteX1" fmla="*/ 914400 w 1118587"/>
                <a:gd name="connsiteY1" fmla="*/ 71022 h 2201662"/>
                <a:gd name="connsiteX2" fmla="*/ 719092 w 1118587"/>
                <a:gd name="connsiteY2" fmla="*/ 213064 h 2201662"/>
                <a:gd name="connsiteX3" fmla="*/ 514905 w 1118587"/>
                <a:gd name="connsiteY3" fmla="*/ 426128 h 2201662"/>
                <a:gd name="connsiteX4" fmla="*/ 292964 w 1118587"/>
                <a:gd name="connsiteY4" fmla="*/ 745725 h 2201662"/>
                <a:gd name="connsiteX5" fmla="*/ 124288 w 1118587"/>
                <a:gd name="connsiteY5" fmla="*/ 1109709 h 2201662"/>
                <a:gd name="connsiteX6" fmla="*/ 8878 w 1118587"/>
                <a:gd name="connsiteY6" fmla="*/ 1580226 h 2201662"/>
                <a:gd name="connsiteX7" fmla="*/ 71022 w 1118587"/>
                <a:gd name="connsiteY7" fmla="*/ 2041864 h 2201662"/>
                <a:gd name="connsiteX8" fmla="*/ 239697 w 1118587"/>
                <a:gd name="connsiteY8" fmla="*/ 2201662 h 220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7" h="2201662">
                  <a:moveTo>
                    <a:pt x="1118587" y="0"/>
                  </a:moveTo>
                  <a:cubicBezTo>
                    <a:pt x="1049784" y="17755"/>
                    <a:pt x="980982" y="35511"/>
                    <a:pt x="914400" y="71022"/>
                  </a:cubicBezTo>
                  <a:cubicBezTo>
                    <a:pt x="847818" y="106533"/>
                    <a:pt x="785674" y="153880"/>
                    <a:pt x="719092" y="213064"/>
                  </a:cubicBezTo>
                  <a:cubicBezTo>
                    <a:pt x="652510" y="272248"/>
                    <a:pt x="585926" y="337351"/>
                    <a:pt x="514905" y="426128"/>
                  </a:cubicBezTo>
                  <a:cubicBezTo>
                    <a:pt x="443884" y="514905"/>
                    <a:pt x="358067" y="631795"/>
                    <a:pt x="292964" y="745725"/>
                  </a:cubicBezTo>
                  <a:cubicBezTo>
                    <a:pt x="227861" y="859655"/>
                    <a:pt x="171636" y="970626"/>
                    <a:pt x="124288" y="1109709"/>
                  </a:cubicBezTo>
                  <a:cubicBezTo>
                    <a:pt x="76940" y="1248792"/>
                    <a:pt x="17756" y="1424867"/>
                    <a:pt x="8878" y="1580226"/>
                  </a:cubicBezTo>
                  <a:cubicBezTo>
                    <a:pt x="0" y="1735585"/>
                    <a:pt x="32552" y="1938291"/>
                    <a:pt x="71022" y="2041864"/>
                  </a:cubicBezTo>
                  <a:cubicBezTo>
                    <a:pt x="109492" y="2145437"/>
                    <a:pt x="174594" y="2173549"/>
                    <a:pt x="239697" y="2201662"/>
                  </a:cubicBezTo>
                </a:path>
              </a:pathLst>
            </a:custGeom>
            <a:ln w="38100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2438400" y="76200"/>
            <a:ext cx="5486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Spoke Assembly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06424" y="2514600"/>
            <a:ext cx="1597425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Spoke Forming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800894" y="4686300"/>
            <a:ext cx="3733800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91000" y="2514600"/>
            <a:ext cx="1627753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Collar  Forming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885470" y="4686300"/>
            <a:ext cx="3733800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87851" y="2514600"/>
            <a:ext cx="165134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Spoke Welding 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6933470" y="4686300"/>
            <a:ext cx="3733800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41304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22" y="4191000"/>
            <a:ext cx="3352641" cy="2514481"/>
          </a:xfrm>
          <a:prstGeom prst="rect">
            <a:avLst/>
          </a:prstGeom>
        </p:spPr>
      </p:pic>
      <p:pic>
        <p:nvPicPr>
          <p:cNvPr id="5" name="Picture 4" descr="Shells-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22" y="1125099"/>
            <a:ext cx="3951327" cy="2963495"/>
          </a:xfrm>
          <a:prstGeom prst="rect">
            <a:avLst/>
          </a:prstGeom>
        </p:spPr>
      </p:pic>
      <p:pic>
        <p:nvPicPr>
          <p:cNvPr id="6" name="Picture 5" descr="Shell_EBW Setup 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622" y="1125099"/>
            <a:ext cx="3951327" cy="2963495"/>
          </a:xfrm>
          <a:prstGeom prst="rect">
            <a:avLst/>
          </a:prstGeom>
        </p:spPr>
      </p:pic>
      <p:pic>
        <p:nvPicPr>
          <p:cNvPr id="7" name="Picture 6" descr="_MG_183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4222" y="4191000"/>
            <a:ext cx="3768778" cy="2514481"/>
          </a:xfrm>
          <a:prstGeom prst="rect">
            <a:avLst/>
          </a:prstGeom>
        </p:spPr>
      </p:pic>
      <p:pic>
        <p:nvPicPr>
          <p:cNvPr id="8" name="Picture 7" descr="P425054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222" y="4191000"/>
            <a:ext cx="1724216" cy="1293162"/>
          </a:xfrm>
          <a:prstGeom prst="rect">
            <a:avLst/>
          </a:prstGeom>
        </p:spPr>
      </p:pic>
      <p:pic>
        <p:nvPicPr>
          <p:cNvPr id="4" name="Picture 3" descr="P413049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1222" y="5430399"/>
            <a:ext cx="1700268" cy="127520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438400" y="76200"/>
            <a:ext cx="5486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Shell Assembly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_65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4419600"/>
            <a:ext cx="3149601" cy="2362201"/>
          </a:xfrm>
          <a:prstGeom prst="rect">
            <a:avLst/>
          </a:prstGeom>
        </p:spPr>
      </p:pic>
      <p:pic>
        <p:nvPicPr>
          <p:cNvPr id="5" name="Picture 4" descr="100_65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667000"/>
            <a:ext cx="2997200" cy="2247900"/>
          </a:xfrm>
          <a:prstGeom prst="rect">
            <a:avLst/>
          </a:prstGeom>
        </p:spPr>
      </p:pic>
      <p:pic>
        <p:nvPicPr>
          <p:cNvPr id="7" name="Picture 6" descr="100_649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066800"/>
            <a:ext cx="2844799" cy="2133599"/>
          </a:xfrm>
          <a:prstGeom prst="rect">
            <a:avLst/>
          </a:prstGeom>
        </p:spPr>
      </p:pic>
      <p:pic>
        <p:nvPicPr>
          <p:cNvPr id="8" name="Picture 7" descr="IMG_3499.jpg"/>
          <p:cNvPicPr>
            <a:picLocks noChangeAspect="1"/>
          </p:cNvPicPr>
          <p:nvPr/>
        </p:nvPicPr>
        <p:blipFill>
          <a:blip r:embed="rId5"/>
          <a:srcRect t="10938" b="7031"/>
          <a:stretch>
            <a:fillRect/>
          </a:stretch>
        </p:blipFill>
        <p:spPr>
          <a:xfrm>
            <a:off x="3352800" y="4267200"/>
            <a:ext cx="2667000" cy="2514600"/>
          </a:xfrm>
          <a:prstGeom prst="rect">
            <a:avLst/>
          </a:prstGeom>
        </p:spPr>
      </p:pic>
      <p:pic>
        <p:nvPicPr>
          <p:cNvPr id="9" name="Picture 8" descr="IMG_349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438650"/>
            <a:ext cx="3124200" cy="234315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438400" y="76200"/>
            <a:ext cx="5486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End-walls Forming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IMG_3721.jpg"/>
          <p:cNvPicPr>
            <a:picLocks noChangeAspect="1"/>
          </p:cNvPicPr>
          <p:nvPr/>
        </p:nvPicPr>
        <p:blipFill>
          <a:blip r:embed="rId7"/>
          <a:srcRect t="7173" b="15190"/>
          <a:stretch>
            <a:fillRect/>
          </a:stretch>
        </p:blipFill>
        <p:spPr>
          <a:xfrm>
            <a:off x="228600" y="1066800"/>
            <a:ext cx="5791200" cy="33720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verview top.jpg"/>
          <p:cNvPicPr>
            <a:picLocks noChangeAspect="1"/>
          </p:cNvPicPr>
          <p:nvPr/>
        </p:nvPicPr>
        <p:blipFill>
          <a:blip r:embed="rId2"/>
          <a:srcRect b="28846"/>
          <a:stretch>
            <a:fillRect/>
          </a:stretch>
        </p:blipFill>
        <p:spPr>
          <a:xfrm>
            <a:off x="381000" y="1143000"/>
            <a:ext cx="4953000" cy="2643188"/>
          </a:xfrm>
          <a:prstGeom prst="rect">
            <a:avLst/>
          </a:prstGeom>
        </p:spPr>
      </p:pic>
      <p:pic>
        <p:nvPicPr>
          <p:cNvPr id="4" name="Picture 3" descr="100_7395.jpg"/>
          <p:cNvPicPr>
            <a:picLocks noChangeAspect="1"/>
          </p:cNvPicPr>
          <p:nvPr/>
        </p:nvPicPr>
        <p:blipFill>
          <a:blip r:embed="rId3"/>
          <a:srcRect l="10459" t="24296"/>
          <a:stretch>
            <a:fillRect/>
          </a:stretch>
        </p:blipFill>
        <p:spPr>
          <a:xfrm>
            <a:off x="386553" y="3657600"/>
            <a:ext cx="4795047" cy="2895600"/>
          </a:xfrm>
          <a:prstGeom prst="rect">
            <a:avLst/>
          </a:prstGeom>
        </p:spPr>
      </p:pic>
      <p:pic>
        <p:nvPicPr>
          <p:cNvPr id="5" name="Picture 4" descr="100_7416.jpg"/>
          <p:cNvPicPr>
            <a:picLocks noChangeAspect="1"/>
          </p:cNvPicPr>
          <p:nvPr/>
        </p:nvPicPr>
        <p:blipFill>
          <a:blip r:embed="rId4"/>
          <a:srcRect t="2222" b="13333"/>
          <a:stretch>
            <a:fillRect/>
          </a:stretch>
        </p:blipFill>
        <p:spPr>
          <a:xfrm>
            <a:off x="5105400" y="3657600"/>
            <a:ext cx="3810000" cy="2895600"/>
          </a:xfrm>
          <a:prstGeom prst="rect">
            <a:avLst/>
          </a:prstGeom>
        </p:spPr>
      </p:pic>
      <p:pic>
        <p:nvPicPr>
          <p:cNvPr id="6" name="Picture 5" descr="Close up OD wel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1143000"/>
            <a:ext cx="3810000" cy="2514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38400" y="76200"/>
            <a:ext cx="5486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“Stiffening” Ribs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172200"/>
            <a:ext cx="515852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Caveat: Ribs designed for Pulsed Operation Stiffening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52400" y="1143000"/>
            <a:ext cx="4800600" cy="3657600"/>
            <a:chOff x="2362199" y="0"/>
            <a:chExt cx="6781801" cy="5282941"/>
          </a:xfrm>
        </p:grpSpPr>
        <p:grpSp>
          <p:nvGrpSpPr>
            <p:cNvPr id="2" name="Group 28"/>
            <p:cNvGrpSpPr/>
            <p:nvPr/>
          </p:nvGrpSpPr>
          <p:grpSpPr>
            <a:xfrm>
              <a:off x="2362199" y="0"/>
              <a:ext cx="6781801" cy="5282941"/>
              <a:chOff x="-1" y="-112666"/>
              <a:chExt cx="9144001" cy="7123066"/>
            </a:xfrm>
          </p:grpSpPr>
          <p:pic>
            <p:nvPicPr>
              <p:cNvPr id="30" name="Picture 29" descr="exploded.jpg"/>
              <p:cNvPicPr>
                <a:picLocks noChangeAspect="1"/>
              </p:cNvPicPr>
              <p:nvPr/>
            </p:nvPicPr>
            <p:blipFill>
              <a:blip r:embed="rId2"/>
              <a:srcRect l="9167" r="8333"/>
              <a:stretch>
                <a:fillRect/>
              </a:stretch>
            </p:blipFill>
            <p:spPr>
              <a:xfrm>
                <a:off x="-1" y="-112666"/>
                <a:ext cx="9144001" cy="7123066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7467600" y="1143000"/>
                <a:ext cx="9144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Shell</a:t>
                </a:r>
                <a:endParaRPr lang="en-US" sz="1200" dirty="0"/>
              </a:p>
            </p:txBody>
          </p:sp>
          <p:cxnSp>
            <p:nvCxnSpPr>
              <p:cNvPr id="32" name="Straight Arrow Connector 31"/>
              <p:cNvCxnSpPr>
                <a:stCxn id="31" idx="1"/>
              </p:cNvCxnSpPr>
              <p:nvPr/>
            </p:nvCxnSpPr>
            <p:spPr>
              <a:xfrm rot="10800000" flipV="1">
                <a:off x="5943600" y="1329741"/>
                <a:ext cx="1524000" cy="803858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3505200" y="6172200"/>
                <a:ext cx="11430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Donut rib</a:t>
                </a:r>
                <a:endParaRPr lang="en-US" sz="1200" dirty="0"/>
              </a:p>
            </p:txBody>
          </p:sp>
          <p:cxnSp>
            <p:nvCxnSpPr>
              <p:cNvPr id="34" name="Straight Arrow Connector 33"/>
              <p:cNvCxnSpPr>
                <a:stCxn id="33" idx="1"/>
              </p:cNvCxnSpPr>
              <p:nvPr/>
            </p:nvCxnSpPr>
            <p:spPr>
              <a:xfrm rot="10800000">
                <a:off x="2743200" y="6172208"/>
                <a:ext cx="762000" cy="186735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09600" y="2133600"/>
                <a:ext cx="9906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End wall</a:t>
                </a:r>
                <a:endParaRPr lang="en-US" sz="1200" dirty="0"/>
              </a:p>
            </p:txBody>
          </p:sp>
          <p:cxnSp>
            <p:nvCxnSpPr>
              <p:cNvPr id="36" name="Straight Arrow Connector 35"/>
              <p:cNvCxnSpPr>
                <a:stCxn id="35" idx="3"/>
              </p:cNvCxnSpPr>
              <p:nvPr/>
            </p:nvCxnSpPr>
            <p:spPr>
              <a:xfrm>
                <a:off x="1600200" y="2320342"/>
                <a:ext cx="685800" cy="880058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5410200" y="6096000"/>
                <a:ext cx="14478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Coupler port</a:t>
                </a:r>
                <a:endParaRPr lang="en-US" sz="1200" dirty="0"/>
              </a:p>
            </p:txBody>
          </p:sp>
          <p:cxnSp>
            <p:nvCxnSpPr>
              <p:cNvPr id="38" name="Straight Arrow Connector 37"/>
              <p:cNvCxnSpPr>
                <a:stCxn id="37" idx="1"/>
              </p:cNvCxnSpPr>
              <p:nvPr/>
            </p:nvCxnSpPr>
            <p:spPr>
              <a:xfrm rot="10800000">
                <a:off x="4876802" y="5334008"/>
                <a:ext cx="533399" cy="948735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1981200" y="228600"/>
                <a:ext cx="15240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Vacuum port</a:t>
                </a:r>
                <a:endParaRPr lang="en-US" sz="1200" dirty="0"/>
              </a:p>
            </p:txBody>
          </p:sp>
          <p:cxnSp>
            <p:nvCxnSpPr>
              <p:cNvPr id="40" name="Straight Arrow Connector 39"/>
              <p:cNvCxnSpPr>
                <a:stCxn id="39" idx="3"/>
              </p:cNvCxnSpPr>
              <p:nvPr/>
            </p:nvCxnSpPr>
            <p:spPr>
              <a:xfrm>
                <a:off x="3505200" y="415342"/>
                <a:ext cx="914400" cy="537158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381000" y="2819400"/>
                <a:ext cx="12954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Beam port</a:t>
                </a:r>
                <a:endParaRPr lang="en-US" sz="1200" dirty="0"/>
              </a:p>
            </p:txBody>
          </p:sp>
          <p:cxnSp>
            <p:nvCxnSpPr>
              <p:cNvPr id="42" name="Straight Arrow Connector 41"/>
              <p:cNvCxnSpPr>
                <a:stCxn id="41" idx="3"/>
              </p:cNvCxnSpPr>
              <p:nvPr/>
            </p:nvCxnSpPr>
            <p:spPr>
              <a:xfrm>
                <a:off x="1676400" y="3006142"/>
                <a:ext cx="914400" cy="1146758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457200" y="914400"/>
                <a:ext cx="12954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Bridge ribs</a:t>
                </a:r>
                <a:endParaRPr lang="en-US" sz="1200" dirty="0"/>
              </a:p>
            </p:txBody>
          </p:sp>
          <p:cxnSp>
            <p:nvCxnSpPr>
              <p:cNvPr id="44" name="Straight Arrow Connector 43"/>
              <p:cNvCxnSpPr>
                <a:stCxn id="43" idx="3"/>
              </p:cNvCxnSpPr>
              <p:nvPr/>
            </p:nvCxnSpPr>
            <p:spPr>
              <a:xfrm>
                <a:off x="1752600" y="1101142"/>
                <a:ext cx="533400" cy="613358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43" idx="3"/>
              </p:cNvCxnSpPr>
              <p:nvPr/>
            </p:nvCxnSpPr>
            <p:spPr>
              <a:xfrm>
                <a:off x="1752600" y="1101142"/>
                <a:ext cx="990600" cy="504891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5638800" y="5257800"/>
                <a:ext cx="9144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spoke</a:t>
                </a:r>
                <a:endParaRPr lang="en-US" sz="1200" dirty="0"/>
              </a:p>
            </p:txBody>
          </p:sp>
          <p:cxnSp>
            <p:nvCxnSpPr>
              <p:cNvPr id="47" name="Straight Arrow Connector 46"/>
              <p:cNvCxnSpPr>
                <a:stCxn id="46" idx="0"/>
              </p:cNvCxnSpPr>
              <p:nvPr/>
            </p:nvCxnSpPr>
            <p:spPr>
              <a:xfrm rot="5400000" flipH="1" flipV="1">
                <a:off x="5524499" y="4610101"/>
                <a:ext cx="1219200" cy="76199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381000" y="6248400"/>
                <a:ext cx="1143000" cy="373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Daisy ribs</a:t>
                </a:r>
                <a:endParaRPr lang="en-US" sz="1200" dirty="0"/>
              </a:p>
            </p:txBody>
          </p:sp>
          <p:cxnSp>
            <p:nvCxnSpPr>
              <p:cNvPr id="49" name="Straight Arrow Connector 48"/>
              <p:cNvCxnSpPr>
                <a:stCxn id="48" idx="0"/>
              </p:cNvCxnSpPr>
              <p:nvPr/>
            </p:nvCxnSpPr>
            <p:spPr>
              <a:xfrm rot="5400000" flipH="1" flipV="1">
                <a:off x="1104901" y="5295902"/>
                <a:ext cx="800098" cy="1104899"/>
              </a:xfrm>
              <a:prstGeom prst="straightConnector1">
                <a:avLst/>
              </a:prstGeom>
              <a:ln w="254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Oval 54"/>
            <p:cNvSpPr/>
            <p:nvPr/>
          </p:nvSpPr>
          <p:spPr>
            <a:xfrm>
              <a:off x="5410200" y="304800"/>
              <a:ext cx="1143000" cy="76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410200" y="3505200"/>
              <a:ext cx="10668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886200" y="3048000"/>
              <a:ext cx="990600" cy="76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itle 1"/>
          <p:cNvSpPr txBox="1">
            <a:spLocks/>
          </p:cNvSpPr>
          <p:nvPr/>
        </p:nvSpPr>
        <p:spPr>
          <a:xfrm>
            <a:off x="1676400" y="76200"/>
            <a:ext cx="6629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Brazed Ports for He Vessel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2" name="Group 17"/>
          <p:cNvGrpSpPr/>
          <p:nvPr/>
        </p:nvGrpSpPr>
        <p:grpSpPr>
          <a:xfrm>
            <a:off x="304800" y="5087779"/>
            <a:ext cx="5181600" cy="1617821"/>
            <a:chOff x="990600" y="3048794"/>
            <a:chExt cx="6781800" cy="2912427"/>
          </a:xfrm>
        </p:grpSpPr>
        <p:sp>
          <p:nvSpPr>
            <p:cNvPr id="53" name="Freeform 52"/>
            <p:cNvSpPr/>
            <p:nvPr/>
          </p:nvSpPr>
          <p:spPr>
            <a:xfrm>
              <a:off x="1322773" y="3405327"/>
              <a:ext cx="5228947" cy="2223116"/>
            </a:xfrm>
            <a:custGeom>
              <a:avLst/>
              <a:gdLst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34214 h 2234214"/>
                <a:gd name="connsiteX1" fmla="*/ 585926 w 4314547"/>
                <a:gd name="connsiteY1" fmla="*/ 707254 h 2234214"/>
                <a:gd name="connsiteX2" fmla="*/ 1970843 w 4314547"/>
                <a:gd name="connsiteY2" fmla="*/ 432047 h 2234214"/>
                <a:gd name="connsiteX3" fmla="*/ 2308194 w 4314547"/>
                <a:gd name="connsiteY3" fmla="*/ 41429 h 2234214"/>
                <a:gd name="connsiteX4" fmla="*/ 2503503 w 4314547"/>
                <a:gd name="connsiteY4" fmla="*/ 680621 h 2234214"/>
                <a:gd name="connsiteX5" fmla="*/ 2867487 w 4314547"/>
                <a:gd name="connsiteY5" fmla="*/ 1506245 h 2234214"/>
                <a:gd name="connsiteX6" fmla="*/ 4314547 w 4314547"/>
                <a:gd name="connsiteY6" fmla="*/ 2198703 h 2234214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308194 w 4314547"/>
                <a:gd name="connsiteY5" fmla="*/ 72501 h 2265286"/>
                <a:gd name="connsiteX6" fmla="*/ 2503503 w 4314547"/>
                <a:gd name="connsiteY6" fmla="*/ 711693 h 2265286"/>
                <a:gd name="connsiteX7" fmla="*/ 2867487 w 4314547"/>
                <a:gd name="connsiteY7" fmla="*/ 1537317 h 2265286"/>
                <a:gd name="connsiteX8" fmla="*/ 4314547 w 4314547"/>
                <a:gd name="connsiteY8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308194 w 4314547"/>
                <a:gd name="connsiteY5" fmla="*/ 72501 h 2265286"/>
                <a:gd name="connsiteX6" fmla="*/ 2503503 w 4314547"/>
                <a:gd name="connsiteY6" fmla="*/ 711693 h 2265286"/>
                <a:gd name="connsiteX7" fmla="*/ 2867487 w 4314547"/>
                <a:gd name="connsiteY7" fmla="*/ 1537317 h 2265286"/>
                <a:gd name="connsiteX8" fmla="*/ 4314547 w 4314547"/>
                <a:gd name="connsiteY8" fmla="*/ 2229775 h 2265286"/>
                <a:gd name="connsiteX0" fmla="*/ 0 w 4314547"/>
                <a:gd name="connsiteY0" fmla="*/ 2351103 h 2351103"/>
                <a:gd name="connsiteX1" fmla="*/ 585926 w 4314547"/>
                <a:gd name="connsiteY1" fmla="*/ 824143 h 2351103"/>
                <a:gd name="connsiteX2" fmla="*/ 1970843 w 4314547"/>
                <a:gd name="connsiteY2" fmla="*/ 548936 h 2351103"/>
                <a:gd name="connsiteX3" fmla="*/ 2201662 w 4314547"/>
                <a:gd name="connsiteY3" fmla="*/ 362505 h 2351103"/>
                <a:gd name="connsiteX4" fmla="*/ 2308194 w 4314547"/>
                <a:gd name="connsiteY4" fmla="*/ 158318 h 2351103"/>
                <a:gd name="connsiteX5" fmla="*/ 2308194 w 4314547"/>
                <a:gd name="connsiteY5" fmla="*/ 158318 h 2351103"/>
                <a:gd name="connsiteX6" fmla="*/ 2503503 w 4314547"/>
                <a:gd name="connsiteY6" fmla="*/ 797510 h 2351103"/>
                <a:gd name="connsiteX7" fmla="*/ 2867487 w 4314547"/>
                <a:gd name="connsiteY7" fmla="*/ 1623134 h 2351103"/>
                <a:gd name="connsiteX8" fmla="*/ 4314547 w 4314547"/>
                <a:gd name="connsiteY8" fmla="*/ 2315592 h 2351103"/>
                <a:gd name="connsiteX0" fmla="*/ 0 w 4314547"/>
                <a:gd name="connsiteY0" fmla="*/ 2351103 h 2351103"/>
                <a:gd name="connsiteX1" fmla="*/ 585926 w 4314547"/>
                <a:gd name="connsiteY1" fmla="*/ 824143 h 2351103"/>
                <a:gd name="connsiteX2" fmla="*/ 1970843 w 4314547"/>
                <a:gd name="connsiteY2" fmla="*/ 548936 h 2351103"/>
                <a:gd name="connsiteX3" fmla="*/ 2201662 w 4314547"/>
                <a:gd name="connsiteY3" fmla="*/ 362505 h 2351103"/>
                <a:gd name="connsiteX4" fmla="*/ 2308194 w 4314547"/>
                <a:gd name="connsiteY4" fmla="*/ 158318 h 2351103"/>
                <a:gd name="connsiteX5" fmla="*/ 2308194 w 4314547"/>
                <a:gd name="connsiteY5" fmla="*/ 158318 h 2351103"/>
                <a:gd name="connsiteX6" fmla="*/ 2503503 w 4314547"/>
                <a:gd name="connsiteY6" fmla="*/ 797510 h 2351103"/>
                <a:gd name="connsiteX7" fmla="*/ 2867487 w 4314547"/>
                <a:gd name="connsiteY7" fmla="*/ 1623134 h 2351103"/>
                <a:gd name="connsiteX8" fmla="*/ 4314547 w 4314547"/>
                <a:gd name="connsiteY8" fmla="*/ 2315592 h 2351103"/>
                <a:gd name="connsiteX0" fmla="*/ 0 w 4314547"/>
                <a:gd name="connsiteY0" fmla="*/ 2351103 h 2351103"/>
                <a:gd name="connsiteX1" fmla="*/ 585926 w 4314547"/>
                <a:gd name="connsiteY1" fmla="*/ 824143 h 2351103"/>
                <a:gd name="connsiteX2" fmla="*/ 1970843 w 4314547"/>
                <a:gd name="connsiteY2" fmla="*/ 548936 h 2351103"/>
                <a:gd name="connsiteX3" fmla="*/ 2201662 w 4314547"/>
                <a:gd name="connsiteY3" fmla="*/ 362505 h 2351103"/>
                <a:gd name="connsiteX4" fmla="*/ 2308194 w 4314547"/>
                <a:gd name="connsiteY4" fmla="*/ 158318 h 2351103"/>
                <a:gd name="connsiteX5" fmla="*/ 2308194 w 4314547"/>
                <a:gd name="connsiteY5" fmla="*/ 158318 h 2351103"/>
                <a:gd name="connsiteX6" fmla="*/ 2503503 w 4314547"/>
                <a:gd name="connsiteY6" fmla="*/ 797510 h 2351103"/>
                <a:gd name="connsiteX7" fmla="*/ 2867487 w 4314547"/>
                <a:gd name="connsiteY7" fmla="*/ 1623134 h 2351103"/>
                <a:gd name="connsiteX8" fmla="*/ 4314547 w 4314547"/>
                <a:gd name="connsiteY8" fmla="*/ 2315592 h 2351103"/>
                <a:gd name="connsiteX0" fmla="*/ 0 w 4314547"/>
                <a:gd name="connsiteY0" fmla="*/ 2351103 h 2351103"/>
                <a:gd name="connsiteX1" fmla="*/ 585926 w 4314547"/>
                <a:gd name="connsiteY1" fmla="*/ 824143 h 2351103"/>
                <a:gd name="connsiteX2" fmla="*/ 1970843 w 4314547"/>
                <a:gd name="connsiteY2" fmla="*/ 548936 h 2351103"/>
                <a:gd name="connsiteX3" fmla="*/ 2201662 w 4314547"/>
                <a:gd name="connsiteY3" fmla="*/ 362505 h 2351103"/>
                <a:gd name="connsiteX4" fmla="*/ 2308194 w 4314547"/>
                <a:gd name="connsiteY4" fmla="*/ 158318 h 2351103"/>
                <a:gd name="connsiteX5" fmla="*/ 2308194 w 4314547"/>
                <a:gd name="connsiteY5" fmla="*/ 158318 h 2351103"/>
                <a:gd name="connsiteX6" fmla="*/ 2503503 w 4314547"/>
                <a:gd name="connsiteY6" fmla="*/ 797510 h 2351103"/>
                <a:gd name="connsiteX7" fmla="*/ 2867487 w 4314547"/>
                <a:gd name="connsiteY7" fmla="*/ 1623134 h 2351103"/>
                <a:gd name="connsiteX8" fmla="*/ 4314547 w 4314547"/>
                <a:gd name="connsiteY8" fmla="*/ 2315592 h 2351103"/>
                <a:gd name="connsiteX0" fmla="*/ 0 w 4314547"/>
                <a:gd name="connsiteY0" fmla="*/ 2209800 h 2209800"/>
                <a:gd name="connsiteX1" fmla="*/ 585926 w 4314547"/>
                <a:gd name="connsiteY1" fmla="*/ 682840 h 2209800"/>
                <a:gd name="connsiteX2" fmla="*/ 1970843 w 4314547"/>
                <a:gd name="connsiteY2" fmla="*/ 407633 h 2209800"/>
                <a:gd name="connsiteX3" fmla="*/ 2201662 w 4314547"/>
                <a:gd name="connsiteY3" fmla="*/ 221202 h 2209800"/>
                <a:gd name="connsiteX4" fmla="*/ 2308194 w 4314547"/>
                <a:gd name="connsiteY4" fmla="*/ 17015 h 2209800"/>
                <a:gd name="connsiteX5" fmla="*/ 2308194 w 4314547"/>
                <a:gd name="connsiteY5" fmla="*/ 17015 h 2209800"/>
                <a:gd name="connsiteX6" fmla="*/ 2503503 w 4314547"/>
                <a:gd name="connsiteY6" fmla="*/ 656207 h 2209800"/>
                <a:gd name="connsiteX7" fmla="*/ 2867487 w 4314547"/>
                <a:gd name="connsiteY7" fmla="*/ 1481831 h 2209800"/>
                <a:gd name="connsiteX8" fmla="*/ 4314547 w 4314547"/>
                <a:gd name="connsiteY8" fmla="*/ 2174289 h 2209800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65286 h 2265286"/>
                <a:gd name="connsiteX1" fmla="*/ 585926 w 4314547"/>
                <a:gd name="connsiteY1" fmla="*/ 738326 h 2265286"/>
                <a:gd name="connsiteX2" fmla="*/ 1970843 w 4314547"/>
                <a:gd name="connsiteY2" fmla="*/ 463119 h 2265286"/>
                <a:gd name="connsiteX3" fmla="*/ 2201662 w 4314547"/>
                <a:gd name="connsiteY3" fmla="*/ 276688 h 2265286"/>
                <a:gd name="connsiteX4" fmla="*/ 2308194 w 4314547"/>
                <a:gd name="connsiteY4" fmla="*/ 72501 h 2265286"/>
                <a:gd name="connsiteX5" fmla="*/ 2503503 w 4314547"/>
                <a:gd name="connsiteY5" fmla="*/ 711693 h 2265286"/>
                <a:gd name="connsiteX6" fmla="*/ 2867487 w 4314547"/>
                <a:gd name="connsiteY6" fmla="*/ 1537317 h 2265286"/>
                <a:gd name="connsiteX7" fmla="*/ 4314547 w 4314547"/>
                <a:gd name="connsiteY7" fmla="*/ 2229775 h 2265286"/>
                <a:gd name="connsiteX0" fmla="*/ 0 w 4314547"/>
                <a:gd name="connsiteY0" fmla="*/ 2244571 h 2244571"/>
                <a:gd name="connsiteX1" fmla="*/ 585926 w 4314547"/>
                <a:gd name="connsiteY1" fmla="*/ 717611 h 2244571"/>
                <a:gd name="connsiteX2" fmla="*/ 1970843 w 4314547"/>
                <a:gd name="connsiteY2" fmla="*/ 442404 h 2244571"/>
                <a:gd name="connsiteX3" fmla="*/ 2201662 w 4314547"/>
                <a:gd name="connsiteY3" fmla="*/ 255973 h 2244571"/>
                <a:gd name="connsiteX4" fmla="*/ 2308194 w 4314547"/>
                <a:gd name="connsiteY4" fmla="*/ 51786 h 2244571"/>
                <a:gd name="connsiteX5" fmla="*/ 2503503 w 4314547"/>
                <a:gd name="connsiteY5" fmla="*/ 690978 h 2244571"/>
                <a:gd name="connsiteX6" fmla="*/ 2867487 w 4314547"/>
                <a:gd name="connsiteY6" fmla="*/ 1516602 h 2244571"/>
                <a:gd name="connsiteX7" fmla="*/ 4314547 w 4314547"/>
                <a:gd name="connsiteY7" fmla="*/ 2209060 h 2244571"/>
                <a:gd name="connsiteX0" fmla="*/ 0 w 4314547"/>
                <a:gd name="connsiteY0" fmla="*/ 2244571 h 2244571"/>
                <a:gd name="connsiteX1" fmla="*/ 585926 w 4314547"/>
                <a:gd name="connsiteY1" fmla="*/ 717611 h 2244571"/>
                <a:gd name="connsiteX2" fmla="*/ 1970843 w 4314547"/>
                <a:gd name="connsiteY2" fmla="*/ 442404 h 2244571"/>
                <a:gd name="connsiteX3" fmla="*/ 2201662 w 4314547"/>
                <a:gd name="connsiteY3" fmla="*/ 255973 h 2244571"/>
                <a:gd name="connsiteX4" fmla="*/ 2308194 w 4314547"/>
                <a:gd name="connsiteY4" fmla="*/ 51786 h 2244571"/>
                <a:gd name="connsiteX5" fmla="*/ 2503503 w 4314547"/>
                <a:gd name="connsiteY5" fmla="*/ 690978 h 2244571"/>
                <a:gd name="connsiteX6" fmla="*/ 2867487 w 4314547"/>
                <a:gd name="connsiteY6" fmla="*/ 1516602 h 2244571"/>
                <a:gd name="connsiteX7" fmla="*/ 4314547 w 4314547"/>
                <a:gd name="connsiteY7" fmla="*/ 2209060 h 2244571"/>
                <a:gd name="connsiteX0" fmla="*/ 0 w 4314547"/>
                <a:gd name="connsiteY0" fmla="*/ 2192785 h 2192785"/>
                <a:gd name="connsiteX1" fmla="*/ 585926 w 4314547"/>
                <a:gd name="connsiteY1" fmla="*/ 665825 h 2192785"/>
                <a:gd name="connsiteX2" fmla="*/ 1970843 w 4314547"/>
                <a:gd name="connsiteY2" fmla="*/ 390618 h 2192785"/>
                <a:gd name="connsiteX3" fmla="*/ 2201662 w 4314547"/>
                <a:gd name="connsiteY3" fmla="*/ 204187 h 2192785"/>
                <a:gd name="connsiteX4" fmla="*/ 2308194 w 4314547"/>
                <a:gd name="connsiteY4" fmla="*/ 0 h 2192785"/>
                <a:gd name="connsiteX5" fmla="*/ 2503503 w 4314547"/>
                <a:gd name="connsiteY5" fmla="*/ 639192 h 2192785"/>
                <a:gd name="connsiteX6" fmla="*/ 2867487 w 4314547"/>
                <a:gd name="connsiteY6" fmla="*/ 1464816 h 2192785"/>
                <a:gd name="connsiteX7" fmla="*/ 4314547 w 4314547"/>
                <a:gd name="connsiteY7" fmla="*/ 2157274 h 2192785"/>
                <a:gd name="connsiteX0" fmla="*/ 0 w 4314547"/>
                <a:gd name="connsiteY0" fmla="*/ 2192785 h 2192785"/>
                <a:gd name="connsiteX1" fmla="*/ 585926 w 4314547"/>
                <a:gd name="connsiteY1" fmla="*/ 665825 h 2192785"/>
                <a:gd name="connsiteX2" fmla="*/ 1970843 w 4314547"/>
                <a:gd name="connsiteY2" fmla="*/ 390618 h 2192785"/>
                <a:gd name="connsiteX3" fmla="*/ 2201662 w 4314547"/>
                <a:gd name="connsiteY3" fmla="*/ 204187 h 2192785"/>
                <a:gd name="connsiteX4" fmla="*/ 2308194 w 4314547"/>
                <a:gd name="connsiteY4" fmla="*/ 0 h 2192785"/>
                <a:gd name="connsiteX5" fmla="*/ 2503503 w 4314547"/>
                <a:gd name="connsiteY5" fmla="*/ 639192 h 2192785"/>
                <a:gd name="connsiteX6" fmla="*/ 2867487 w 4314547"/>
                <a:gd name="connsiteY6" fmla="*/ 1464816 h 2192785"/>
                <a:gd name="connsiteX7" fmla="*/ 4314547 w 4314547"/>
                <a:gd name="connsiteY7" fmla="*/ 2157274 h 2192785"/>
                <a:gd name="connsiteX0" fmla="*/ 0 w 4314547"/>
                <a:gd name="connsiteY0" fmla="*/ 2192785 h 2192785"/>
                <a:gd name="connsiteX1" fmla="*/ 585926 w 4314547"/>
                <a:gd name="connsiteY1" fmla="*/ 665825 h 2192785"/>
                <a:gd name="connsiteX2" fmla="*/ 1970843 w 4314547"/>
                <a:gd name="connsiteY2" fmla="*/ 390618 h 2192785"/>
                <a:gd name="connsiteX3" fmla="*/ 2201662 w 4314547"/>
                <a:gd name="connsiteY3" fmla="*/ 204187 h 2192785"/>
                <a:gd name="connsiteX4" fmla="*/ 2308194 w 4314547"/>
                <a:gd name="connsiteY4" fmla="*/ 0 h 2192785"/>
                <a:gd name="connsiteX5" fmla="*/ 2503503 w 4314547"/>
                <a:gd name="connsiteY5" fmla="*/ 639192 h 2192785"/>
                <a:gd name="connsiteX6" fmla="*/ 2867487 w 4314547"/>
                <a:gd name="connsiteY6" fmla="*/ 1464816 h 2192785"/>
                <a:gd name="connsiteX7" fmla="*/ 4314547 w 4314547"/>
                <a:gd name="connsiteY7" fmla="*/ 2157274 h 2192785"/>
                <a:gd name="connsiteX0" fmla="*/ 0 w 4314547"/>
                <a:gd name="connsiteY0" fmla="*/ 2192785 h 2192785"/>
                <a:gd name="connsiteX1" fmla="*/ 585926 w 4314547"/>
                <a:gd name="connsiteY1" fmla="*/ 665825 h 2192785"/>
                <a:gd name="connsiteX2" fmla="*/ 1970843 w 4314547"/>
                <a:gd name="connsiteY2" fmla="*/ 390618 h 2192785"/>
                <a:gd name="connsiteX3" fmla="*/ 2201662 w 4314547"/>
                <a:gd name="connsiteY3" fmla="*/ 204187 h 2192785"/>
                <a:gd name="connsiteX4" fmla="*/ 2308194 w 4314547"/>
                <a:gd name="connsiteY4" fmla="*/ 0 h 2192785"/>
                <a:gd name="connsiteX5" fmla="*/ 2503503 w 4314547"/>
                <a:gd name="connsiteY5" fmla="*/ 639192 h 2192785"/>
                <a:gd name="connsiteX6" fmla="*/ 2867487 w 4314547"/>
                <a:gd name="connsiteY6" fmla="*/ 1464816 h 2192785"/>
                <a:gd name="connsiteX7" fmla="*/ 4314547 w 4314547"/>
                <a:gd name="connsiteY7" fmla="*/ 2157274 h 2192785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9708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9708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9708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2867487 w 4314547"/>
                <a:gd name="connsiteY6" fmla="*/ 14951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314547"/>
                <a:gd name="connsiteY0" fmla="*/ 2223116 h 2223116"/>
                <a:gd name="connsiteX1" fmla="*/ 585926 w 4314547"/>
                <a:gd name="connsiteY1" fmla="*/ 696156 h 2223116"/>
                <a:gd name="connsiteX2" fmla="*/ 1437443 w 4314547"/>
                <a:gd name="connsiteY2" fmla="*/ 420949 h 2223116"/>
                <a:gd name="connsiteX3" fmla="*/ 2201662 w 4314547"/>
                <a:gd name="connsiteY3" fmla="*/ 234518 h 2223116"/>
                <a:gd name="connsiteX4" fmla="*/ 2308194 w 4314547"/>
                <a:gd name="connsiteY4" fmla="*/ 30331 h 2223116"/>
                <a:gd name="connsiteX5" fmla="*/ 2503503 w 4314547"/>
                <a:gd name="connsiteY5" fmla="*/ 669523 h 2223116"/>
                <a:gd name="connsiteX6" fmla="*/ 3400887 w 4314547"/>
                <a:gd name="connsiteY6" fmla="*/ 1723747 h 2223116"/>
                <a:gd name="connsiteX7" fmla="*/ 4314547 w 4314547"/>
                <a:gd name="connsiteY7" fmla="*/ 2187605 h 2223116"/>
                <a:gd name="connsiteX0" fmla="*/ 0 w 4497279"/>
                <a:gd name="connsiteY0" fmla="*/ 2223116 h 2223116"/>
                <a:gd name="connsiteX1" fmla="*/ 585926 w 4497279"/>
                <a:gd name="connsiteY1" fmla="*/ 696156 h 2223116"/>
                <a:gd name="connsiteX2" fmla="*/ 1437443 w 4497279"/>
                <a:gd name="connsiteY2" fmla="*/ 420949 h 2223116"/>
                <a:gd name="connsiteX3" fmla="*/ 2201662 w 4497279"/>
                <a:gd name="connsiteY3" fmla="*/ 234518 h 2223116"/>
                <a:gd name="connsiteX4" fmla="*/ 2308194 w 4497279"/>
                <a:gd name="connsiteY4" fmla="*/ 30331 h 2223116"/>
                <a:gd name="connsiteX5" fmla="*/ 2503503 w 4497279"/>
                <a:gd name="connsiteY5" fmla="*/ 669523 h 2223116"/>
                <a:gd name="connsiteX6" fmla="*/ 4315287 w 4497279"/>
                <a:gd name="connsiteY6" fmla="*/ 1723747 h 2223116"/>
                <a:gd name="connsiteX7" fmla="*/ 4314547 w 4497279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503503 w 5228947"/>
                <a:gd name="connsiteY5" fmla="*/ 6695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503503 w 5228947"/>
                <a:gd name="connsiteY5" fmla="*/ 669523 h 2223116"/>
                <a:gd name="connsiteX6" fmla="*/ 2960703 w 5228947"/>
                <a:gd name="connsiteY6" fmla="*/ 669523 h 2223116"/>
                <a:gd name="connsiteX7" fmla="*/ 4315287 w 5228947"/>
                <a:gd name="connsiteY7" fmla="*/ 1723747 h 2223116"/>
                <a:gd name="connsiteX8" fmla="*/ 5228947 w 5228947"/>
                <a:gd name="connsiteY8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503503 w 5228947"/>
                <a:gd name="connsiteY5" fmla="*/ 6695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6695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6695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6695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8219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8219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9743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9743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974323 h 2223116"/>
                <a:gd name="connsiteX6" fmla="*/ 4315287 w 5228947"/>
                <a:gd name="connsiteY6" fmla="*/ 1723747 h 2223116"/>
                <a:gd name="connsiteX7" fmla="*/ 5228947 w 5228947"/>
                <a:gd name="connsiteY7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884503 w 5228947"/>
                <a:gd name="connsiteY5" fmla="*/ 974323 h 2223116"/>
                <a:gd name="connsiteX6" fmla="*/ 3046520 w 5228947"/>
                <a:gd name="connsiteY6" fmla="*/ 1446320 h 2223116"/>
                <a:gd name="connsiteX7" fmla="*/ 4315287 w 5228947"/>
                <a:gd name="connsiteY7" fmla="*/ 1723747 h 2223116"/>
                <a:gd name="connsiteX8" fmla="*/ 5228947 w 5228947"/>
                <a:gd name="connsiteY8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732103 w 5228947"/>
                <a:gd name="connsiteY5" fmla="*/ 669523 h 2223116"/>
                <a:gd name="connsiteX6" fmla="*/ 3046520 w 5228947"/>
                <a:gd name="connsiteY6" fmla="*/ 1446320 h 2223116"/>
                <a:gd name="connsiteX7" fmla="*/ 4315287 w 5228947"/>
                <a:gd name="connsiteY7" fmla="*/ 1723747 h 2223116"/>
                <a:gd name="connsiteX8" fmla="*/ 5228947 w 5228947"/>
                <a:gd name="connsiteY8" fmla="*/ 2187605 h 2223116"/>
                <a:gd name="connsiteX0" fmla="*/ 0 w 5228947"/>
                <a:gd name="connsiteY0" fmla="*/ 2223116 h 2223116"/>
                <a:gd name="connsiteX1" fmla="*/ 585926 w 5228947"/>
                <a:gd name="connsiteY1" fmla="*/ 696156 h 2223116"/>
                <a:gd name="connsiteX2" fmla="*/ 1437443 w 5228947"/>
                <a:gd name="connsiteY2" fmla="*/ 420949 h 2223116"/>
                <a:gd name="connsiteX3" fmla="*/ 2201662 w 5228947"/>
                <a:gd name="connsiteY3" fmla="*/ 234518 h 2223116"/>
                <a:gd name="connsiteX4" fmla="*/ 2308194 w 5228947"/>
                <a:gd name="connsiteY4" fmla="*/ 30331 h 2223116"/>
                <a:gd name="connsiteX5" fmla="*/ 2732103 w 5228947"/>
                <a:gd name="connsiteY5" fmla="*/ 669523 h 2223116"/>
                <a:gd name="connsiteX6" fmla="*/ 3656120 w 5228947"/>
                <a:gd name="connsiteY6" fmla="*/ 1446320 h 2223116"/>
                <a:gd name="connsiteX7" fmla="*/ 4315287 w 5228947"/>
                <a:gd name="connsiteY7" fmla="*/ 1723747 h 2223116"/>
                <a:gd name="connsiteX8" fmla="*/ 5228947 w 5228947"/>
                <a:gd name="connsiteY8" fmla="*/ 2187605 h 222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28947" h="2223116">
                  <a:moveTo>
                    <a:pt x="0" y="2223116"/>
                  </a:moveTo>
                  <a:cubicBezTo>
                    <a:pt x="128726" y="1609816"/>
                    <a:pt x="407633" y="1118585"/>
                    <a:pt x="585926" y="696156"/>
                  </a:cubicBezTo>
                  <a:cubicBezTo>
                    <a:pt x="741285" y="332172"/>
                    <a:pt x="841899" y="447582"/>
                    <a:pt x="1437443" y="420949"/>
                  </a:cubicBezTo>
                  <a:cubicBezTo>
                    <a:pt x="1930893" y="417989"/>
                    <a:pt x="2146177" y="404674"/>
                    <a:pt x="2201662" y="234518"/>
                  </a:cubicBezTo>
                  <a:cubicBezTo>
                    <a:pt x="2246789" y="0"/>
                    <a:pt x="2244571" y="39949"/>
                    <a:pt x="2308194" y="30331"/>
                  </a:cubicBezTo>
                  <a:cubicBezTo>
                    <a:pt x="2524217" y="22194"/>
                    <a:pt x="2521998" y="411331"/>
                    <a:pt x="2732103" y="669523"/>
                  </a:cubicBezTo>
                  <a:cubicBezTo>
                    <a:pt x="2829757" y="829321"/>
                    <a:pt x="3417656" y="1321416"/>
                    <a:pt x="3656120" y="1446320"/>
                  </a:cubicBezTo>
                  <a:lnTo>
                    <a:pt x="4315287" y="1723747"/>
                  </a:lnTo>
                  <a:cubicBezTo>
                    <a:pt x="4497279" y="2195004"/>
                    <a:pt x="4557943" y="2129161"/>
                    <a:pt x="5228947" y="2187605"/>
                  </a:cubicBezTo>
                </a:path>
              </a:pathLst>
            </a:cu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-152400" y="4495800"/>
              <a:ext cx="2895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990600" y="5638800"/>
              <a:ext cx="6096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505200" y="31242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Braze spike</a:t>
              </a:r>
              <a:endParaRPr lang="en-US" sz="10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419600" y="41910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Cool down</a:t>
              </a:r>
              <a:endParaRPr lang="en-US" sz="10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00200" y="48768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Ramp up</a:t>
              </a:r>
              <a:endParaRPr lang="en-US" sz="1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81200" y="35052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soak</a:t>
              </a:r>
              <a:endParaRPr lang="en-US" sz="10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67400" y="51054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vent</a:t>
              </a:r>
              <a:endParaRPr lang="en-US" sz="10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990600" y="31242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</a:t>
              </a:r>
              <a:endParaRPr lang="en-US" sz="10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858000" y="57150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</a:t>
              </a:r>
              <a:endParaRPr lang="en-US" sz="1000" dirty="0"/>
            </a:p>
          </p:txBody>
        </p:sp>
      </p:grpSp>
      <p:sp>
        <p:nvSpPr>
          <p:cNvPr id="67" name="Content Placeholder 1"/>
          <p:cNvSpPr txBox="1">
            <a:spLocks/>
          </p:cNvSpPr>
          <p:nvPr/>
        </p:nvSpPr>
        <p:spPr>
          <a:xfrm>
            <a:off x="5029200" y="1371600"/>
            <a:ext cx="4114800" cy="4191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Brazing Process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Initially developed at CERN (1987) later modified at ANL (2003)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Filler metal: CDA-101 high purity copper wire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SST flanges pre-machined, stress relieved at 1100 C and finished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Yield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limit 6700 lbs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Allows assembly of SS He-Vessel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61722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Cavity Tuning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b="40816"/>
          <a:stretch>
            <a:fillRect/>
          </a:stretch>
        </p:blipFill>
        <p:spPr bwMode="auto">
          <a:xfrm>
            <a:off x="76201" y="1066800"/>
            <a:ext cx="495637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0" y="1219200"/>
          <a:ext cx="35814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/>
                <a:gridCol w="17907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At a glance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Weight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40</a:t>
                      </a:r>
                      <a:r>
                        <a:rPr lang="en-US" sz="1800" baseline="0" dirty="0" smtClean="0"/>
                        <a:t> kg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Length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342 mm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615 mm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2.8 - 3.2</a:t>
                      </a:r>
                      <a:r>
                        <a:rPr lang="en-US" sz="1800" baseline="0" dirty="0" smtClean="0"/>
                        <a:t> mm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RRR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Nb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18 ft</a:t>
                      </a:r>
                      <a:r>
                        <a:rPr lang="en-US" sz="1800" baseline="300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RG </a:t>
                      </a:r>
                      <a:r>
                        <a:rPr lang="en-US" sz="1800" dirty="0" err="1" smtClean="0"/>
                        <a:t>Nb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5 ft</a:t>
                      </a:r>
                      <a:r>
                        <a:rPr lang="en-US" sz="1800" baseline="300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Transitions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Cu Braze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MAWP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34 psi</a:t>
                      </a:r>
                      <a:endParaRPr lang="en-US" sz="18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Spring</a:t>
                      </a:r>
                      <a:r>
                        <a:rPr lang="en-US" sz="1800" baseline="0" dirty="0" smtClean="0"/>
                        <a:t> 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20 N/</a:t>
                      </a:r>
                      <a:r>
                        <a:rPr lang="el-GR" sz="1800" dirty="0" smtClean="0"/>
                        <a:t>μ</a:t>
                      </a:r>
                      <a:r>
                        <a:rPr lang="en-US" sz="1800" dirty="0" smtClean="0"/>
                        <a:t>m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HINSspo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4419600" cy="3314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6248400"/>
            <a:ext cx="124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BCP at ANL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76200"/>
            <a:ext cx="6629400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Helium Vessel Assembly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2BA5821-21EB-4C1A-AC70-E98BDB034B0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SSR1HV-expl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7" y="1066800"/>
            <a:ext cx="2983043" cy="2929024"/>
          </a:xfrm>
          <a:prstGeom prst="rect">
            <a:avLst/>
          </a:prstGeom>
        </p:spPr>
      </p:pic>
      <p:pic>
        <p:nvPicPr>
          <p:cNvPr id="9" name="Picture 8" descr="SSR1-HV-SEC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4034310"/>
            <a:ext cx="3581400" cy="2747489"/>
          </a:xfrm>
          <a:prstGeom prst="rect">
            <a:avLst/>
          </a:prstGeom>
        </p:spPr>
      </p:pic>
      <p:pic>
        <p:nvPicPr>
          <p:cNvPr id="10" name="Picture 9" descr="hv-welding-bellow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5448" y="1143000"/>
            <a:ext cx="1673352" cy="2231136"/>
          </a:xfrm>
          <a:prstGeom prst="rect">
            <a:avLst/>
          </a:prstGeom>
        </p:spPr>
      </p:pic>
      <p:pic>
        <p:nvPicPr>
          <p:cNvPr id="11" name="Picture 10" descr="hv-welding-shell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1143000"/>
            <a:ext cx="1673352" cy="2231136"/>
          </a:xfrm>
          <a:prstGeom prst="rect">
            <a:avLst/>
          </a:prstGeom>
        </p:spPr>
      </p:pic>
      <p:pic>
        <p:nvPicPr>
          <p:cNvPr id="12" name="Picture 11" descr="hv-welding-endpla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8800" y="1143000"/>
            <a:ext cx="1666494" cy="2221992"/>
          </a:xfrm>
          <a:prstGeom prst="rect">
            <a:avLst/>
          </a:prstGeom>
        </p:spPr>
      </p:pic>
      <p:pic>
        <p:nvPicPr>
          <p:cNvPr id="13" name="Picture 12" descr="09-0330-03D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0" y="3733800"/>
            <a:ext cx="4114800" cy="30861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04475" y="632460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3-D Model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2971800"/>
            <a:ext cx="378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Bellow and End-plate welding process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81200" y="76200"/>
            <a:ext cx="5638800" cy="685800"/>
          </a:xfrm>
        </p:spPr>
        <p:txBody>
          <a:bodyPr/>
          <a:lstStyle/>
          <a:p>
            <a:r>
              <a:rPr lang="en-US" dirty="0" smtClean="0"/>
              <a:t>SSR Tuner</a:t>
            </a:r>
            <a:endParaRPr lang="en-US" dirty="0"/>
          </a:p>
        </p:txBody>
      </p:sp>
      <p:pic>
        <p:nvPicPr>
          <p:cNvPr id="4" name="Picture 2" descr="THPPO011f10-reduced"/>
          <p:cNvPicPr>
            <a:picLocks noChangeAspect="1" noChangeArrowheads="1"/>
          </p:cNvPicPr>
          <p:nvPr/>
        </p:nvPicPr>
        <p:blipFill>
          <a:blip r:embed="rId2"/>
          <a:srcRect l="9442" r="4668" b="1671"/>
          <a:stretch>
            <a:fillRect/>
          </a:stretch>
        </p:blipFill>
        <p:spPr bwMode="auto">
          <a:xfrm>
            <a:off x="76200" y="1447800"/>
            <a:ext cx="510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 r="1849"/>
          <a:stretch>
            <a:fillRect/>
          </a:stretch>
        </p:blipFill>
        <p:spPr bwMode="auto">
          <a:xfrm>
            <a:off x="5098774" y="4114800"/>
            <a:ext cx="404522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AutoShape 5"/>
          <p:cNvSpPr>
            <a:spLocks noChangeAspect="1" noChangeArrowheads="1" noTextEdit="1"/>
          </p:cNvSpPr>
          <p:nvPr/>
        </p:nvSpPr>
        <p:spPr bwMode="auto">
          <a:xfrm>
            <a:off x="720725" y="830263"/>
            <a:ext cx="595312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6396038" y="3275013"/>
            <a:ext cx="8255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6516688" y="3833813"/>
            <a:ext cx="920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715000" y="747713"/>
            <a:ext cx="3048000" cy="3443287"/>
            <a:chOff x="714375" y="823913"/>
            <a:chExt cx="3255963" cy="4384675"/>
          </a:xfrm>
        </p:grpSpPr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714375" y="823913"/>
              <a:ext cx="122238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7075" y="1117601"/>
              <a:ext cx="3040063" cy="3668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7" name="Rectangle 15"/>
            <p:cNvSpPr>
              <a:spLocks noChangeArrowheads="1"/>
            </p:cNvSpPr>
            <p:nvPr/>
          </p:nvSpPr>
          <p:spPr bwMode="auto">
            <a:xfrm>
              <a:off x="2136775" y="4786313"/>
              <a:ext cx="1833563" cy="4222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2136775" y="4786313"/>
              <a:ext cx="1833563" cy="422275"/>
            </a:xfrm>
            <a:prstGeom prst="rect">
              <a:avLst/>
            </a:prstGeom>
            <a:noFill/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2197100" y="4821238"/>
              <a:ext cx="1000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“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2238375" y="4821238"/>
              <a:ext cx="165893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Safety Rod” attached cavity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2197100" y="4965701"/>
              <a:ext cx="14589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flange to slow tuner arm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3571875" y="4965701"/>
              <a:ext cx="920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1008063" y="836613"/>
              <a:ext cx="2070100" cy="2809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1008063" y="836613"/>
              <a:ext cx="2070100" cy="280988"/>
            </a:xfrm>
            <a:prstGeom prst="rect">
              <a:avLst/>
            </a:prstGeom>
            <a:noFill/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1068388" y="871538"/>
              <a:ext cx="197643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Stepper Motor &amp; Harmonics Drive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2943225" y="871538"/>
              <a:ext cx="920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727075" y="4786313"/>
              <a:ext cx="1268413" cy="2809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8" name="Rectangle 26"/>
            <p:cNvSpPr>
              <a:spLocks noChangeArrowheads="1"/>
            </p:cNvSpPr>
            <p:nvPr/>
          </p:nvSpPr>
          <p:spPr bwMode="auto">
            <a:xfrm>
              <a:off x="727075" y="4786313"/>
              <a:ext cx="1268413" cy="280988"/>
            </a:xfrm>
            <a:prstGeom prst="rect">
              <a:avLst/>
            </a:prstGeom>
            <a:noFill/>
            <a:ln w="7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785813" y="4821238"/>
              <a:ext cx="97472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Slow Tuner Arm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1687513" y="4821238"/>
              <a:ext cx="920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709" name="Freeform 37"/>
            <p:cNvSpPr>
              <a:spLocks noEditPoints="1"/>
            </p:cNvSpPr>
            <p:nvPr/>
          </p:nvSpPr>
          <p:spPr bwMode="auto">
            <a:xfrm>
              <a:off x="2974975" y="1111251"/>
              <a:ext cx="290513" cy="147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0" y="66"/>
                </a:cxn>
                <a:cxn ang="0">
                  <a:pos x="142" y="67"/>
                </a:cxn>
                <a:cxn ang="0">
                  <a:pos x="142" y="69"/>
                </a:cxn>
                <a:cxn ang="0">
                  <a:pos x="143" y="71"/>
                </a:cxn>
                <a:cxn ang="0">
                  <a:pos x="142" y="73"/>
                </a:cxn>
                <a:cxn ang="0">
                  <a:pos x="141" y="74"/>
                </a:cxn>
                <a:cxn ang="0">
                  <a:pos x="140" y="75"/>
                </a:cxn>
                <a:cxn ang="0">
                  <a:pos x="138" y="75"/>
                </a:cxn>
                <a:cxn ang="0">
                  <a:pos x="136" y="75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2" y="40"/>
                </a:cxn>
                <a:cxn ang="0">
                  <a:pos x="183" y="93"/>
                </a:cxn>
                <a:cxn ang="0">
                  <a:pos x="116" y="93"/>
                </a:cxn>
                <a:cxn ang="0">
                  <a:pos x="142" y="40"/>
                </a:cxn>
              </a:cxnLst>
              <a:rect l="0" t="0" r="r" b="b"/>
              <a:pathLst>
                <a:path w="183" h="93">
                  <a:moveTo>
                    <a:pt x="7" y="0"/>
                  </a:moveTo>
                  <a:lnTo>
                    <a:pt x="140" y="66"/>
                  </a:lnTo>
                  <a:lnTo>
                    <a:pt x="142" y="67"/>
                  </a:lnTo>
                  <a:lnTo>
                    <a:pt x="142" y="69"/>
                  </a:lnTo>
                  <a:lnTo>
                    <a:pt x="143" y="71"/>
                  </a:lnTo>
                  <a:lnTo>
                    <a:pt x="142" y="73"/>
                  </a:lnTo>
                  <a:lnTo>
                    <a:pt x="141" y="74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6" y="75"/>
                  </a:lnTo>
                  <a:lnTo>
                    <a:pt x="3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142" y="40"/>
                  </a:moveTo>
                  <a:lnTo>
                    <a:pt x="183" y="93"/>
                  </a:lnTo>
                  <a:lnTo>
                    <a:pt x="116" y="93"/>
                  </a:lnTo>
                  <a:lnTo>
                    <a:pt x="142" y="40"/>
                  </a:lnTo>
                  <a:close/>
                </a:path>
              </a:pathLst>
            </a:custGeom>
            <a:solidFill>
              <a:srgbClr val="008000"/>
            </a:solidFill>
            <a:ln w="1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0" name="Freeform 38"/>
            <p:cNvSpPr>
              <a:spLocks noEditPoints="1"/>
            </p:cNvSpPr>
            <p:nvPr/>
          </p:nvSpPr>
          <p:spPr bwMode="auto">
            <a:xfrm>
              <a:off x="2411413" y="4221163"/>
              <a:ext cx="288925" cy="571500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156" y="42"/>
                </a:cxn>
                <a:cxn ang="0">
                  <a:pos x="157" y="40"/>
                </a:cxn>
                <a:cxn ang="0">
                  <a:pos x="159" y="39"/>
                </a:cxn>
                <a:cxn ang="0">
                  <a:pos x="160" y="39"/>
                </a:cxn>
                <a:cxn ang="0">
                  <a:pos x="162" y="39"/>
                </a:cxn>
                <a:cxn ang="0">
                  <a:pos x="163" y="40"/>
                </a:cxn>
                <a:cxn ang="0">
                  <a:pos x="164" y="43"/>
                </a:cxn>
                <a:cxn ang="0">
                  <a:pos x="164" y="44"/>
                </a:cxn>
                <a:cxn ang="0">
                  <a:pos x="164" y="46"/>
                </a:cxn>
                <a:cxn ang="0">
                  <a:pos x="9" y="358"/>
                </a:cxn>
                <a:cxn ang="0">
                  <a:pos x="8" y="359"/>
                </a:cxn>
                <a:cxn ang="0">
                  <a:pos x="6" y="360"/>
                </a:cxn>
                <a:cxn ang="0">
                  <a:pos x="5" y="360"/>
                </a:cxn>
                <a:cxn ang="0">
                  <a:pos x="2" y="360"/>
                </a:cxn>
                <a:cxn ang="0">
                  <a:pos x="1" y="359"/>
                </a:cxn>
                <a:cxn ang="0">
                  <a:pos x="0" y="357"/>
                </a:cxn>
                <a:cxn ang="0">
                  <a:pos x="0" y="356"/>
                </a:cxn>
                <a:cxn ang="0">
                  <a:pos x="0" y="353"/>
                </a:cxn>
                <a:cxn ang="0">
                  <a:pos x="0" y="353"/>
                </a:cxn>
                <a:cxn ang="0">
                  <a:pos x="129" y="39"/>
                </a:cxn>
                <a:cxn ang="0">
                  <a:pos x="182" y="0"/>
                </a:cxn>
                <a:cxn ang="0">
                  <a:pos x="182" y="66"/>
                </a:cxn>
                <a:cxn ang="0">
                  <a:pos x="129" y="39"/>
                </a:cxn>
              </a:cxnLst>
              <a:rect l="0" t="0" r="r" b="b"/>
              <a:pathLst>
                <a:path w="182" h="360">
                  <a:moveTo>
                    <a:pt x="0" y="353"/>
                  </a:moveTo>
                  <a:lnTo>
                    <a:pt x="156" y="42"/>
                  </a:lnTo>
                  <a:lnTo>
                    <a:pt x="157" y="40"/>
                  </a:lnTo>
                  <a:lnTo>
                    <a:pt x="159" y="39"/>
                  </a:lnTo>
                  <a:lnTo>
                    <a:pt x="160" y="39"/>
                  </a:lnTo>
                  <a:lnTo>
                    <a:pt x="162" y="39"/>
                  </a:lnTo>
                  <a:lnTo>
                    <a:pt x="163" y="40"/>
                  </a:lnTo>
                  <a:lnTo>
                    <a:pt x="164" y="43"/>
                  </a:lnTo>
                  <a:lnTo>
                    <a:pt x="164" y="44"/>
                  </a:lnTo>
                  <a:lnTo>
                    <a:pt x="164" y="46"/>
                  </a:lnTo>
                  <a:lnTo>
                    <a:pt x="9" y="358"/>
                  </a:lnTo>
                  <a:lnTo>
                    <a:pt x="8" y="359"/>
                  </a:lnTo>
                  <a:lnTo>
                    <a:pt x="6" y="360"/>
                  </a:lnTo>
                  <a:lnTo>
                    <a:pt x="5" y="360"/>
                  </a:lnTo>
                  <a:lnTo>
                    <a:pt x="2" y="360"/>
                  </a:lnTo>
                  <a:lnTo>
                    <a:pt x="1" y="359"/>
                  </a:lnTo>
                  <a:lnTo>
                    <a:pt x="0" y="357"/>
                  </a:lnTo>
                  <a:lnTo>
                    <a:pt x="0" y="356"/>
                  </a:lnTo>
                  <a:lnTo>
                    <a:pt x="0" y="353"/>
                  </a:lnTo>
                  <a:lnTo>
                    <a:pt x="0" y="353"/>
                  </a:lnTo>
                  <a:close/>
                  <a:moveTo>
                    <a:pt x="129" y="39"/>
                  </a:moveTo>
                  <a:lnTo>
                    <a:pt x="182" y="0"/>
                  </a:lnTo>
                  <a:lnTo>
                    <a:pt x="182" y="66"/>
                  </a:lnTo>
                  <a:lnTo>
                    <a:pt x="129" y="39"/>
                  </a:lnTo>
                  <a:close/>
                </a:path>
              </a:pathLst>
            </a:custGeom>
            <a:solidFill>
              <a:srgbClr val="339966"/>
            </a:solidFill>
            <a:ln w="1">
              <a:solidFill>
                <a:srgbClr val="3399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2" name="Freeform 40"/>
            <p:cNvSpPr>
              <a:spLocks noEditPoints="1"/>
            </p:cNvSpPr>
            <p:nvPr/>
          </p:nvSpPr>
          <p:spPr bwMode="auto">
            <a:xfrm>
              <a:off x="1000125" y="3092451"/>
              <a:ext cx="587375" cy="1700213"/>
            </a:xfrm>
            <a:custGeom>
              <a:avLst/>
              <a:gdLst/>
              <a:ahLst/>
              <a:cxnLst>
                <a:cxn ang="0">
                  <a:pos x="0" y="1065"/>
                </a:cxn>
                <a:cxn ang="0">
                  <a:pos x="340" y="45"/>
                </a:cxn>
                <a:cxn ang="0">
                  <a:pos x="340" y="44"/>
                </a:cxn>
                <a:cxn ang="0">
                  <a:pos x="343" y="43"/>
                </a:cxn>
                <a:cxn ang="0">
                  <a:pos x="344" y="42"/>
                </a:cxn>
                <a:cxn ang="0">
                  <a:pos x="346" y="42"/>
                </a:cxn>
                <a:cxn ang="0">
                  <a:pos x="348" y="43"/>
                </a:cxn>
                <a:cxn ang="0">
                  <a:pos x="349" y="45"/>
                </a:cxn>
                <a:cxn ang="0">
                  <a:pos x="350" y="46"/>
                </a:cxn>
                <a:cxn ang="0">
                  <a:pos x="350" y="49"/>
                </a:cxn>
                <a:cxn ang="0">
                  <a:pos x="10" y="1068"/>
                </a:cxn>
                <a:cxn ang="0">
                  <a:pos x="9" y="1070"/>
                </a:cxn>
                <a:cxn ang="0">
                  <a:pos x="8" y="1071"/>
                </a:cxn>
                <a:cxn ang="0">
                  <a:pos x="5" y="1071"/>
                </a:cxn>
                <a:cxn ang="0">
                  <a:pos x="4" y="1071"/>
                </a:cxn>
                <a:cxn ang="0">
                  <a:pos x="2" y="1070"/>
                </a:cxn>
                <a:cxn ang="0">
                  <a:pos x="0" y="1069"/>
                </a:cxn>
                <a:cxn ang="0">
                  <a:pos x="0" y="1067"/>
                </a:cxn>
                <a:cxn ang="0">
                  <a:pos x="0" y="1065"/>
                </a:cxn>
                <a:cxn ang="0">
                  <a:pos x="0" y="1065"/>
                </a:cxn>
                <a:cxn ang="0">
                  <a:pos x="313" y="46"/>
                </a:cxn>
                <a:cxn ang="0">
                  <a:pos x="361" y="0"/>
                </a:cxn>
                <a:cxn ang="0">
                  <a:pos x="370" y="65"/>
                </a:cxn>
                <a:cxn ang="0">
                  <a:pos x="313" y="46"/>
                </a:cxn>
              </a:cxnLst>
              <a:rect l="0" t="0" r="r" b="b"/>
              <a:pathLst>
                <a:path w="370" h="1071">
                  <a:moveTo>
                    <a:pt x="0" y="1065"/>
                  </a:moveTo>
                  <a:lnTo>
                    <a:pt x="340" y="45"/>
                  </a:lnTo>
                  <a:lnTo>
                    <a:pt x="340" y="44"/>
                  </a:lnTo>
                  <a:lnTo>
                    <a:pt x="343" y="43"/>
                  </a:lnTo>
                  <a:lnTo>
                    <a:pt x="344" y="42"/>
                  </a:lnTo>
                  <a:lnTo>
                    <a:pt x="346" y="42"/>
                  </a:lnTo>
                  <a:lnTo>
                    <a:pt x="348" y="43"/>
                  </a:lnTo>
                  <a:lnTo>
                    <a:pt x="349" y="45"/>
                  </a:lnTo>
                  <a:lnTo>
                    <a:pt x="350" y="46"/>
                  </a:lnTo>
                  <a:lnTo>
                    <a:pt x="350" y="49"/>
                  </a:lnTo>
                  <a:lnTo>
                    <a:pt x="10" y="1068"/>
                  </a:lnTo>
                  <a:lnTo>
                    <a:pt x="9" y="1070"/>
                  </a:lnTo>
                  <a:lnTo>
                    <a:pt x="8" y="1071"/>
                  </a:lnTo>
                  <a:lnTo>
                    <a:pt x="5" y="1071"/>
                  </a:lnTo>
                  <a:lnTo>
                    <a:pt x="4" y="1071"/>
                  </a:lnTo>
                  <a:lnTo>
                    <a:pt x="2" y="1070"/>
                  </a:lnTo>
                  <a:lnTo>
                    <a:pt x="0" y="1069"/>
                  </a:lnTo>
                  <a:lnTo>
                    <a:pt x="0" y="1067"/>
                  </a:lnTo>
                  <a:lnTo>
                    <a:pt x="0" y="1065"/>
                  </a:lnTo>
                  <a:lnTo>
                    <a:pt x="0" y="1065"/>
                  </a:lnTo>
                  <a:close/>
                  <a:moveTo>
                    <a:pt x="313" y="46"/>
                  </a:moveTo>
                  <a:lnTo>
                    <a:pt x="361" y="0"/>
                  </a:lnTo>
                  <a:lnTo>
                    <a:pt x="370" y="65"/>
                  </a:lnTo>
                  <a:lnTo>
                    <a:pt x="313" y="46"/>
                  </a:lnTo>
                  <a:close/>
                </a:path>
              </a:pathLst>
            </a:custGeom>
            <a:solidFill>
              <a:srgbClr val="339966"/>
            </a:solidFill>
            <a:ln w="1">
              <a:solidFill>
                <a:srgbClr val="3399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5562600"/>
          </a:xfrm>
        </p:spPr>
        <p:txBody>
          <a:bodyPr/>
          <a:lstStyle/>
          <a:p>
            <a:r>
              <a:rPr lang="en-US" sz="2400" dirty="0" smtClean="0"/>
              <a:t>“ASME Boiler and Pressure Vessel” code (US) introduced in 1905 to address exploding boilers (before then, individual state regulations).</a:t>
            </a:r>
          </a:p>
          <a:p>
            <a:pPr lvl="1"/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 smtClean="0"/>
              <a:t>p</a:t>
            </a:r>
            <a:r>
              <a:rPr lang="en-US" sz="2000" dirty="0" smtClean="0"/>
              <a:t> &gt; 15 psi (~1 atm.)  &amp;    Dimension &gt; 6 in (15 cm)</a:t>
            </a:r>
          </a:p>
          <a:p>
            <a:r>
              <a:rPr lang="en-US" sz="2400" dirty="0" smtClean="0"/>
              <a:t>EU has “Pressure Equipment Directive” (PED) since ~2005, individual countries regulations before then</a:t>
            </a:r>
          </a:p>
          <a:p>
            <a:pPr lvl="1"/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 smtClean="0"/>
              <a:t>p</a:t>
            </a:r>
            <a:r>
              <a:rPr lang="en-US" sz="2000" dirty="0" smtClean="0"/>
              <a:t> &gt; 0.5 </a:t>
            </a:r>
            <a:r>
              <a:rPr lang="en-US" sz="2000" dirty="0" err="1" smtClean="0"/>
              <a:t>atm</a:t>
            </a:r>
            <a:r>
              <a:rPr lang="en-US" sz="2000" dirty="0" smtClean="0"/>
              <a:t> &amp; Volume &gt; 1 L</a:t>
            </a:r>
          </a:p>
          <a:p>
            <a:r>
              <a:rPr lang="en-US" sz="2400" dirty="0" smtClean="0"/>
              <a:t>SCRF assemblies cannot meet fully the requirements of the US-ASME code (ex: </a:t>
            </a:r>
            <a:r>
              <a:rPr lang="en-US" sz="2400" dirty="0" err="1" smtClean="0"/>
              <a:t>Nb</a:t>
            </a:r>
            <a:r>
              <a:rPr lang="en-US" sz="2400" dirty="0" smtClean="0"/>
              <a:t> is not a code-allowed material)</a:t>
            </a:r>
          </a:p>
          <a:p>
            <a:r>
              <a:rPr lang="en-US" sz="2400" dirty="0" smtClean="0"/>
              <a:t>(Possible) strategies: </a:t>
            </a:r>
          </a:p>
          <a:p>
            <a:pPr lvl="1"/>
            <a:r>
              <a:rPr lang="en-US" sz="2000" dirty="0" smtClean="0"/>
              <a:t>Director’s “magic wand” for exceptional vessel approval</a:t>
            </a:r>
          </a:p>
          <a:p>
            <a:pPr lvl="1"/>
            <a:r>
              <a:rPr lang="en-US" sz="2000" dirty="0" smtClean="0"/>
              <a:t>SNS/JLAB approach:  coded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vacuum vessels as pressure containment</a:t>
            </a:r>
          </a:p>
          <a:p>
            <a:pPr lvl="1"/>
            <a:r>
              <a:rPr lang="en-US" sz="2000" dirty="0" smtClean="0"/>
              <a:t>Develop standards such that necessary deviation from code (</a:t>
            </a:r>
            <a:r>
              <a:rPr lang="en-US" sz="2000" dirty="0" err="1" smtClean="0"/>
              <a:t>Nb</a:t>
            </a:r>
            <a:r>
              <a:rPr lang="en-US" sz="2000" dirty="0" smtClean="0"/>
              <a:t>) are handled by special procedures (measuring the mechanical properties of samples of the niobium from the lot of material from which the cavities are made)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52600" y="76200"/>
            <a:ext cx="6477000" cy="762000"/>
          </a:xfrm>
        </p:spPr>
        <p:txBody>
          <a:bodyPr/>
          <a:lstStyle/>
          <a:p>
            <a:r>
              <a:rPr lang="en-US" dirty="0" smtClean="0"/>
              <a:t>Engineering Note &amp; Safety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715000"/>
          </a:xfrm>
        </p:spPr>
        <p:txBody>
          <a:bodyPr/>
          <a:lstStyle/>
          <a:p>
            <a:r>
              <a:rPr lang="en-US" sz="2200" dirty="0" smtClean="0"/>
              <a:t>In the last year Project-X has evolved within the financial constraints of DOE to better meet the physics mission of US HEP community along 3 major lines of research:</a:t>
            </a:r>
          </a:p>
          <a:p>
            <a:pPr marL="631825" lvl="1" indent="-236538">
              <a:spcBef>
                <a:spcPts val="600"/>
              </a:spcBef>
            </a:pPr>
            <a:r>
              <a:rPr lang="en-US" altLang="ja-JP" sz="2000" dirty="0" smtClean="0">
                <a:ea typeface="ＭＳ Ｐゴシック" charset="-128"/>
              </a:rPr>
              <a:t>Long baseline neutrino beam </a:t>
            </a:r>
          </a:p>
          <a:p>
            <a:pPr marL="631825" lvl="1" indent="-236538">
              <a:spcBef>
                <a:spcPts val="1200"/>
              </a:spcBef>
            </a:pPr>
            <a:r>
              <a:rPr lang="en-US" altLang="ja-JP" sz="2000" dirty="0" smtClean="0">
                <a:ea typeface="ＭＳ Ｐゴシック" charset="-128"/>
              </a:rPr>
              <a:t>High intensity, low energy protons for </a:t>
            </a:r>
            <a:r>
              <a:rPr lang="en-US" altLang="ja-JP" sz="2000" dirty="0" err="1" smtClean="0">
                <a:ea typeface="ＭＳ Ｐゴシック" charset="-128"/>
              </a:rPr>
              <a:t>kaon</a:t>
            </a:r>
            <a:r>
              <a:rPr lang="en-US" altLang="ja-JP" sz="2000" dirty="0" smtClean="0">
                <a:ea typeface="ＭＳ Ｐゴシック" charset="-128"/>
              </a:rPr>
              <a:t> and </a:t>
            </a:r>
            <a:r>
              <a:rPr lang="en-US" altLang="ja-JP" sz="2000" dirty="0" err="1" smtClean="0">
                <a:ea typeface="ＭＳ Ｐゴシック" charset="-128"/>
              </a:rPr>
              <a:t>muon</a:t>
            </a:r>
            <a:r>
              <a:rPr lang="en-US" altLang="ja-JP" sz="2000" dirty="0" smtClean="0">
                <a:ea typeface="ＭＳ Ｐゴシック" charset="-128"/>
              </a:rPr>
              <a:t> based precision experiments</a:t>
            </a:r>
          </a:p>
          <a:p>
            <a:pPr marL="631825" lvl="1" indent="-236538">
              <a:spcBef>
                <a:spcPts val="1200"/>
              </a:spcBef>
            </a:pPr>
            <a:r>
              <a:rPr lang="en-US" altLang="ja-JP" sz="2000" dirty="0" smtClean="0">
                <a:ea typeface="ＭＳ Ｐゴシック" charset="-128"/>
              </a:rPr>
              <a:t>A path toward a future </a:t>
            </a:r>
            <a:r>
              <a:rPr lang="en-US" altLang="ja-JP" sz="2000" dirty="0" err="1" smtClean="0">
                <a:ea typeface="ＭＳ Ｐゴシック" charset="-128"/>
              </a:rPr>
              <a:t>muon</a:t>
            </a:r>
            <a:r>
              <a:rPr lang="en-US" altLang="ja-JP" sz="2000" dirty="0" smtClean="0">
                <a:ea typeface="ＭＳ Ｐゴシック" charset="-128"/>
              </a:rPr>
              <a:t> facility – neutrino factory or </a:t>
            </a:r>
            <a:r>
              <a:rPr lang="en-US" altLang="ja-JP" sz="2000" dirty="0" err="1" smtClean="0">
                <a:ea typeface="ＭＳ Ｐゴシック" charset="-128"/>
              </a:rPr>
              <a:t>muon</a:t>
            </a:r>
            <a:r>
              <a:rPr lang="en-US" altLang="ja-JP" sz="2000" dirty="0" smtClean="0">
                <a:ea typeface="ＭＳ Ｐゴシック" charset="-128"/>
              </a:rPr>
              <a:t> collider</a:t>
            </a:r>
          </a:p>
          <a:p>
            <a:pPr marL="231775" indent="-236538">
              <a:spcBef>
                <a:spcPts val="1200"/>
              </a:spcBef>
            </a:pPr>
            <a:r>
              <a:rPr lang="en-US" sz="2200" dirty="0" smtClean="0">
                <a:ea typeface="ＭＳ Ｐゴシック" charset="-128"/>
              </a:rPr>
              <a:t>Initial Configuration 1 (IC-1)</a:t>
            </a:r>
          </a:p>
          <a:p>
            <a:pPr marL="631825" lvl="1" indent="-236538">
              <a:spcBef>
                <a:spcPts val="1200"/>
              </a:spcBef>
            </a:pPr>
            <a:r>
              <a:rPr lang="en-US" sz="1800" dirty="0" smtClean="0">
                <a:ea typeface="ＭＳ Ｐゴシック" charset="-128"/>
              </a:rPr>
              <a:t>8 </a:t>
            </a:r>
            <a:r>
              <a:rPr lang="en-US" sz="1800" dirty="0" err="1" smtClean="0">
                <a:ea typeface="ＭＳ Ｐゴシック" charset="-128"/>
              </a:rPr>
              <a:t>GeV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1800" dirty="0" err="1" smtClean="0">
                <a:ea typeface="ＭＳ Ｐゴシック" charset="-128"/>
              </a:rPr>
              <a:t>Linac</a:t>
            </a:r>
            <a:r>
              <a:rPr lang="en-US" sz="1800" dirty="0" smtClean="0">
                <a:ea typeface="ＭＳ Ｐゴシック" charset="-128"/>
              </a:rPr>
              <a:t> in MI, ILC </a:t>
            </a:r>
            <a:r>
              <a:rPr lang="en-US" sz="1800" dirty="0" err="1" smtClean="0">
                <a:ea typeface="ＭＳ Ｐゴシック" charset="-128"/>
              </a:rPr>
              <a:t>paramters</a:t>
            </a:r>
            <a:endParaRPr lang="en-US" sz="1800" dirty="0" smtClean="0">
              <a:ea typeface="ＭＳ Ｐゴシック" charset="-128"/>
            </a:endParaRPr>
          </a:p>
          <a:p>
            <a:pPr marL="231775" indent="-236538">
              <a:spcBef>
                <a:spcPts val="1200"/>
              </a:spcBef>
            </a:pPr>
            <a:r>
              <a:rPr lang="en-US" sz="2200" dirty="0" smtClean="0">
                <a:ea typeface="ＭＳ Ｐゴシック" charset="-128"/>
              </a:rPr>
              <a:t>Initial Configuration 2 – v1</a:t>
            </a:r>
          </a:p>
          <a:p>
            <a:pPr marL="631825" lvl="1" indent="-236538">
              <a:spcBef>
                <a:spcPts val="1200"/>
              </a:spcBef>
            </a:pPr>
            <a:r>
              <a:rPr lang="en-US" sz="1800" dirty="0" smtClean="0">
                <a:ea typeface="ＭＳ Ｐゴシック" charset="-128"/>
              </a:rPr>
              <a:t>2 </a:t>
            </a:r>
            <a:r>
              <a:rPr lang="en-US" sz="1800" dirty="0" err="1" smtClean="0">
                <a:ea typeface="ＭＳ Ｐゴシック" charset="-128"/>
              </a:rPr>
              <a:t>GeV</a:t>
            </a:r>
            <a:r>
              <a:rPr lang="en-US" sz="1800" dirty="0" smtClean="0">
                <a:ea typeface="ＭＳ Ｐゴシック" charset="-128"/>
              </a:rPr>
              <a:t> CW </a:t>
            </a:r>
            <a:r>
              <a:rPr lang="en-US" sz="1800" dirty="0" err="1" smtClean="0">
                <a:ea typeface="ＭＳ Ｐゴシック" charset="-128"/>
              </a:rPr>
              <a:t>Linac</a:t>
            </a:r>
            <a:r>
              <a:rPr lang="en-US" sz="1800" dirty="0" smtClean="0">
                <a:ea typeface="ＭＳ Ｐゴシック" charset="-128"/>
              </a:rPr>
              <a:t> + 2-8 </a:t>
            </a:r>
            <a:r>
              <a:rPr lang="en-US" sz="1800" dirty="0" err="1" smtClean="0">
                <a:ea typeface="ＭＳ Ｐゴシック" charset="-128"/>
              </a:rPr>
              <a:t>GeV</a:t>
            </a:r>
            <a:r>
              <a:rPr lang="en-US" sz="1800" dirty="0" smtClean="0">
                <a:ea typeface="ＭＳ Ｐゴシック" charset="-128"/>
              </a:rPr>
              <a:t> RCS</a:t>
            </a:r>
          </a:p>
          <a:p>
            <a:pPr marL="231775" indent="-236538">
              <a:spcBef>
                <a:spcPts val="1200"/>
              </a:spcBef>
            </a:pPr>
            <a:r>
              <a:rPr lang="en-US" sz="2200" dirty="0" smtClean="0">
                <a:ea typeface="ＭＳ Ｐゴシック" charset="-128"/>
              </a:rPr>
              <a:t>Initial Configuration 2 – v2 (IC-2v2)</a:t>
            </a:r>
          </a:p>
          <a:p>
            <a:pPr marL="631825" lvl="1" indent="-236538">
              <a:spcBef>
                <a:spcPts val="1200"/>
              </a:spcBef>
            </a:pPr>
            <a:r>
              <a:rPr lang="en-US" sz="1800" dirty="0" smtClean="0">
                <a:ea typeface="ＭＳ Ｐゴシック" charset="-128"/>
              </a:rPr>
              <a:t>3 MW @ 3 </a:t>
            </a:r>
            <a:r>
              <a:rPr lang="en-US" sz="1800" dirty="0" err="1" smtClean="0">
                <a:ea typeface="ＭＳ Ｐゴシック" charset="-128"/>
              </a:rPr>
              <a:t>GeV</a:t>
            </a:r>
            <a:r>
              <a:rPr lang="en-US" sz="1800" dirty="0" smtClean="0">
                <a:ea typeface="ＭＳ Ｐゴシック" charset="-128"/>
              </a:rPr>
              <a:t> CW </a:t>
            </a:r>
            <a:r>
              <a:rPr lang="en-US" sz="1800" dirty="0" err="1" smtClean="0">
                <a:ea typeface="ＭＳ Ｐゴシック" charset="-128"/>
              </a:rPr>
              <a:t>Linac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6324600" cy="685800"/>
          </a:xfrm>
        </p:spPr>
        <p:txBody>
          <a:bodyPr/>
          <a:lstStyle/>
          <a:p>
            <a:r>
              <a:rPr lang="en-US" dirty="0" smtClean="0"/>
              <a:t>Project-X Evolution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4953000" y="4724400"/>
            <a:ext cx="30480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0" y="5257800"/>
            <a:ext cx="377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 nature requires SCRF acceleration </a:t>
            </a:r>
          </a:p>
          <a:p>
            <a:r>
              <a:rPr lang="en-US" dirty="0" smtClean="0"/>
              <a:t>from very low energies (2.5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28800" y="76200"/>
            <a:ext cx="6553200" cy="914400"/>
          </a:xfrm>
        </p:spPr>
        <p:txBody>
          <a:bodyPr/>
          <a:lstStyle/>
          <a:p>
            <a:r>
              <a:rPr lang="en-US" dirty="0" smtClean="0"/>
              <a:t>Engineering Analysis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3276600"/>
          </a:xfrm>
        </p:spPr>
        <p:txBody>
          <a:bodyPr/>
          <a:lstStyle/>
          <a:p>
            <a:r>
              <a:rPr lang="en-US" sz="2400" dirty="0" smtClean="0"/>
              <a:t>Present Strategy: </a:t>
            </a:r>
          </a:p>
          <a:p>
            <a:pPr lvl="1"/>
            <a:r>
              <a:rPr lang="en-US" sz="2200" dirty="0" smtClean="0"/>
              <a:t>Minimize number of “exceptions” to code</a:t>
            </a:r>
          </a:p>
          <a:p>
            <a:pPr lvl="2"/>
            <a:r>
              <a:rPr lang="en-US" sz="2000" dirty="0" smtClean="0"/>
              <a:t>Use of </a:t>
            </a:r>
            <a:r>
              <a:rPr lang="en-US" sz="2000" dirty="0" err="1" smtClean="0"/>
              <a:t>Nb</a:t>
            </a:r>
            <a:r>
              <a:rPr lang="en-US" sz="2000" dirty="0" smtClean="0"/>
              <a:t> (not </a:t>
            </a:r>
            <a:r>
              <a:rPr lang="en-US" sz="2000" dirty="0" err="1" smtClean="0"/>
              <a:t>explicitely</a:t>
            </a:r>
            <a:r>
              <a:rPr lang="en-US" sz="2000" dirty="0" smtClean="0"/>
              <a:t> allowed by the code)</a:t>
            </a:r>
          </a:p>
          <a:p>
            <a:pPr lvl="2"/>
            <a:r>
              <a:rPr lang="en-US" sz="2000" dirty="0" smtClean="0"/>
              <a:t>No ultrasonic examination of EB welding along entire length</a:t>
            </a:r>
          </a:p>
          <a:p>
            <a:pPr lvl="2"/>
            <a:r>
              <a:rPr lang="en-US" sz="2000" dirty="0" smtClean="0"/>
              <a:t>Lack of WPS (Weld Procedure Specs) PQR (Procedure Qualification Records) and WPQ (Welder Performance Qualification) for </a:t>
            </a:r>
            <a:r>
              <a:rPr lang="en-US" sz="2000" dirty="0" err="1" smtClean="0"/>
              <a:t>Nb</a:t>
            </a:r>
            <a:r>
              <a:rPr lang="en-US" sz="2000" dirty="0" smtClean="0"/>
              <a:t> and SS assemblies</a:t>
            </a:r>
          </a:p>
          <a:p>
            <a:pPr lvl="2"/>
            <a:r>
              <a:rPr lang="en-US" sz="2000" dirty="0" err="1" smtClean="0"/>
              <a:t>Nb</a:t>
            </a:r>
            <a:r>
              <a:rPr lang="en-US" sz="2000" dirty="0" smtClean="0"/>
              <a:t>-SS brazing did not have a Brazing Procedure Specification</a:t>
            </a:r>
          </a:p>
          <a:p>
            <a:pPr lvl="1"/>
            <a:r>
              <a:rPr lang="en-US" sz="2200" dirty="0" smtClean="0"/>
              <a:t>Demonstrate safety by engineering analysis and pressure testing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0" descr="C:\Documents and Settings\webber\Desktop\SSR1_in_V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645" y="1066800"/>
            <a:ext cx="299995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itle 3"/>
          <p:cNvSpPr>
            <a:spLocks noGrp="1"/>
          </p:cNvSpPr>
          <p:nvPr>
            <p:ph type="title"/>
          </p:nvPr>
        </p:nvSpPr>
        <p:spPr>
          <a:xfrm>
            <a:off x="1828800" y="152400"/>
            <a:ext cx="6324600" cy="685800"/>
          </a:xfrm>
        </p:spPr>
        <p:txBody>
          <a:bodyPr/>
          <a:lstStyle/>
          <a:p>
            <a:r>
              <a:rPr lang="en-US" dirty="0" smtClean="0"/>
              <a:t>Spokes Cavity Vertical Test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838BE3-A581-4223-8E5E-CF11EDFCC3C4}" type="slidenum">
              <a:rPr lang="en-US" smtClean="0"/>
              <a:pPr>
                <a:defRPr/>
              </a:pPr>
              <a:t>21</a:t>
            </a:fld>
            <a:endParaRPr lang="en-US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52800" y="990600"/>
            <a:ext cx="5638800" cy="4953000"/>
          </a:xfrm>
        </p:spPr>
        <p:txBody>
          <a:bodyPr/>
          <a:lstStyle/>
          <a:p>
            <a:r>
              <a:rPr lang="en-US" sz="2400" dirty="0" smtClean="0"/>
              <a:t>SSR1-1</a:t>
            </a:r>
          </a:p>
          <a:p>
            <a:pPr lvl="1"/>
            <a:r>
              <a:rPr lang="en-US" sz="2000" dirty="0" smtClean="0"/>
              <a:t>Four VTS tests between March 2008 and March 2009</a:t>
            </a:r>
          </a:p>
          <a:p>
            <a:pPr lvl="1"/>
            <a:r>
              <a:rPr lang="en-US" sz="2000" dirty="0" smtClean="0"/>
              <a:t>Vacuum problems in first two tests</a:t>
            </a:r>
          </a:p>
          <a:p>
            <a:pPr lvl="1"/>
            <a:r>
              <a:rPr lang="en-US" sz="2000" dirty="0" smtClean="0"/>
              <a:t>Active pumping added to VTS before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test</a:t>
            </a:r>
          </a:p>
          <a:p>
            <a:pPr lvl="1"/>
            <a:r>
              <a:rPr lang="en-US" sz="2000" dirty="0" smtClean="0"/>
              <a:t>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test included cool-down dwell at 100° K in attempt to induce Q-disease</a:t>
            </a:r>
          </a:p>
          <a:p>
            <a:pPr lvl="1"/>
            <a:r>
              <a:rPr lang="en-US" sz="2000" dirty="0" smtClean="0"/>
              <a:t>Will next be tested in new test cryostat in coming months</a:t>
            </a:r>
          </a:p>
          <a:p>
            <a:r>
              <a:rPr lang="en-US" sz="2400" dirty="0" smtClean="0"/>
              <a:t>SSR1-2</a:t>
            </a:r>
          </a:p>
          <a:p>
            <a:pPr lvl="1"/>
            <a:r>
              <a:rPr lang="en-US" sz="2000" dirty="0" smtClean="0"/>
              <a:t>One VTS test in 2009</a:t>
            </a:r>
          </a:p>
          <a:p>
            <a:pPr lvl="1"/>
            <a:r>
              <a:rPr lang="en-US" sz="2000" dirty="0" smtClean="0"/>
              <a:t>Reached  gradient – 33MV/m</a:t>
            </a:r>
          </a:p>
          <a:p>
            <a:pPr lvl="1"/>
            <a:r>
              <a:rPr lang="en-US" sz="2000" dirty="0" err="1" smtClean="0"/>
              <a:t>E</a:t>
            </a:r>
            <a:r>
              <a:rPr lang="en-US" sz="2000" baseline="-25000" dirty="0" err="1" smtClean="0"/>
              <a:t>acc</a:t>
            </a:r>
            <a:r>
              <a:rPr lang="en-US" sz="2000" dirty="0" smtClean="0"/>
              <a:t>=Acc. Voltage/</a:t>
            </a:r>
            <a:r>
              <a:rPr lang="en-US" sz="2000" dirty="0" err="1" smtClean="0"/>
              <a:t>L</a:t>
            </a:r>
            <a:r>
              <a:rPr lang="en-US" sz="2000" baseline="-25000" dirty="0" err="1" smtClean="0"/>
              <a:t>iris</a:t>
            </a:r>
            <a:endParaRPr lang="en-US" sz="2000" baseline="-25000" dirty="0" smtClean="0"/>
          </a:p>
          <a:p>
            <a:pPr lvl="1">
              <a:buNone/>
            </a:pPr>
            <a:r>
              <a:rPr lang="en-US" sz="2000" baseline="-25000" dirty="0" smtClean="0"/>
              <a:t>                 </a:t>
            </a:r>
            <a:r>
              <a:rPr lang="en-US" sz="2000" dirty="0" smtClean="0"/>
              <a:t>=Acc. Voltage/2/3 </a:t>
            </a:r>
            <a:r>
              <a:rPr lang="en-US" sz="2000" dirty="0" err="1" smtClean="0">
                <a:latin typeface="Symbol" pitchFamily="18" charset="2"/>
              </a:rPr>
              <a:t>bl</a:t>
            </a:r>
            <a:endParaRPr lang="en-US" sz="2000" dirty="0">
              <a:latin typeface="Symbol" pitchFamily="18" charset="2"/>
            </a:endParaRPr>
          </a:p>
        </p:txBody>
      </p:sp>
      <p:pic>
        <p:nvPicPr>
          <p:cNvPr id="7" name="Picture 4" descr="Pictur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4948410"/>
            <a:ext cx="1710170" cy="181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5943600" cy="685800"/>
          </a:xfrm>
        </p:spPr>
        <p:txBody>
          <a:bodyPr/>
          <a:lstStyle/>
          <a:p>
            <a:r>
              <a:rPr lang="en-US" dirty="0" smtClean="0"/>
              <a:t>SSR1-2 First VTS Test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6" name="Picture 2" descr="THPPO011f9-reduced"/>
          <p:cNvPicPr>
            <a:picLocks noChangeAspect="1" noChangeArrowheads="1"/>
          </p:cNvPicPr>
          <p:nvPr/>
        </p:nvPicPr>
        <p:blipFill>
          <a:blip r:embed="rId2"/>
          <a:srcRect b="3317"/>
          <a:stretch>
            <a:fillRect/>
          </a:stretch>
        </p:blipFill>
        <p:spPr bwMode="auto">
          <a:xfrm>
            <a:off x="1143000" y="1636834"/>
            <a:ext cx="6819900" cy="445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rot="5400000" flipH="1" flipV="1">
            <a:off x="3695700" y="5066506"/>
            <a:ext cx="990600" cy="1588"/>
          </a:xfrm>
          <a:prstGeom prst="line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26283" y="426720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  <a:latin typeface="Comic Sans MS" pitchFamily="66" charset="0"/>
              </a:rPr>
              <a:t>60 </a:t>
            </a:r>
            <a:r>
              <a:rPr lang="en-US" sz="1400" b="1" dirty="0" err="1" smtClean="0">
                <a:solidFill>
                  <a:schemeClr val="accent5"/>
                </a:solidFill>
                <a:latin typeface="Comic Sans MS" pitchFamily="66" charset="0"/>
              </a:rPr>
              <a:t>mT</a:t>
            </a:r>
            <a:endParaRPr lang="en-US" sz="1400" b="1" dirty="0">
              <a:solidFill>
                <a:schemeClr val="accent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6934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PC High Power Test Fixture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8993-D644-41C5-8558-1D19A7095690}" type="slidenum">
              <a:rPr lang="en-US"/>
              <a:pPr/>
              <a:t>23</a:t>
            </a:fld>
            <a:endParaRPr lang="en-US"/>
          </a:p>
        </p:txBody>
      </p:sp>
      <p:pic>
        <p:nvPicPr>
          <p:cNvPr id="751619" name="Picture 3" descr="input coupler coll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386" y="2743200"/>
            <a:ext cx="3641814" cy="2571750"/>
          </a:xfrm>
          <a:prstGeom prst="rect">
            <a:avLst/>
          </a:prstGeom>
          <a:noFill/>
        </p:spPr>
      </p:pic>
      <p:pic>
        <p:nvPicPr>
          <p:cNvPr id="9" name="Picture 6" descr="Coupler_test_station_200812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3063" y="1143000"/>
            <a:ext cx="4938537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52400" y="5562600"/>
            <a:ext cx="8839200" cy="1066800"/>
          </a:xfrm>
        </p:spPr>
        <p:txBody>
          <a:bodyPr/>
          <a:lstStyle/>
          <a:p>
            <a:r>
              <a:rPr lang="en-US" sz="2000" dirty="0" smtClean="0"/>
              <a:t>Three Fermilab-designed couplers produced and in house</a:t>
            </a:r>
          </a:p>
          <a:p>
            <a:r>
              <a:rPr lang="en-US" sz="2000" dirty="0" smtClean="0"/>
              <a:t>Average power of 4.2 kW (2 Hz, 3 ms, 700 kW) was sustained for 2 hours, and an additional 3 hour test at 3.3 kW (2 Hz, 3 ms, 550 kW) was performed. 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1975" y="1066800"/>
            <a:ext cx="2714625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762000"/>
          </a:xfrm>
        </p:spPr>
        <p:txBody>
          <a:bodyPr/>
          <a:lstStyle/>
          <a:p>
            <a:r>
              <a:rPr lang="en-US" sz="2800" dirty="0" smtClean="0"/>
              <a:t>Horizontal Test </a:t>
            </a:r>
            <a:r>
              <a:rPr lang="en-US" sz="2800" dirty="0" smtClean="0"/>
              <a:t>Cryostat for High Power (~250 kW)  SSR testing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6629400" cy="685800"/>
          </a:xfrm>
        </p:spPr>
        <p:txBody>
          <a:bodyPr/>
          <a:lstStyle/>
          <a:p>
            <a:r>
              <a:rPr lang="en-US" dirty="0" smtClean="0"/>
              <a:t>High Power Test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44826" y="2286000"/>
            <a:ext cx="7384774" cy="4343400"/>
            <a:chOff x="685800" y="1981200"/>
            <a:chExt cx="7384774" cy="4343400"/>
          </a:xfrm>
        </p:grpSpPr>
        <p:pic>
          <p:nvPicPr>
            <p:cNvPr id="6" name="Content Placeholder 7" descr="HINS_HTS_px1_asm1.jpg"/>
            <p:cNvPicPr>
              <a:picLocks noChangeAspect="1"/>
            </p:cNvPicPr>
            <p:nvPr/>
          </p:nvPicPr>
          <p:blipFill>
            <a:blip r:embed="rId2" cstate="print"/>
            <a:srcRect l="15686" r="15686"/>
            <a:stretch>
              <a:fillRect/>
            </a:stretch>
          </p:blipFill>
          <p:spPr>
            <a:xfrm>
              <a:off x="5334000" y="1981200"/>
              <a:ext cx="2736574" cy="2590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10" descr="cryostat assembly"/>
            <p:cNvPicPr>
              <a:picLocks noChangeAspect="1" noChangeArrowheads="1"/>
            </p:cNvPicPr>
            <p:nvPr/>
          </p:nvPicPr>
          <p:blipFill>
            <a:blip r:embed="rId3"/>
            <a:srcRect l="24121" t="7692" r="17368" b="12587"/>
            <a:stretch>
              <a:fillRect/>
            </a:stretch>
          </p:blipFill>
          <p:spPr bwMode="auto">
            <a:xfrm>
              <a:off x="685800" y="1981200"/>
              <a:ext cx="3592203" cy="4343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533400" y="2057400"/>
            <a:ext cx="8353964" cy="4495800"/>
            <a:chOff x="533400" y="2057400"/>
            <a:chExt cx="8353964" cy="4495800"/>
          </a:xfrm>
        </p:grpSpPr>
        <p:pic>
          <p:nvPicPr>
            <p:cNvPr id="5" name="Picture 3" descr="C:\Documents and Settings\tnicol\My Documents\My Pictures\HINS hardware\IMG_7322-resized.JPG"/>
            <p:cNvPicPr>
              <a:picLocks noChangeAspect="1" noChangeArrowheads="1"/>
            </p:cNvPicPr>
            <p:nvPr/>
          </p:nvPicPr>
          <p:blipFill>
            <a:blip r:embed="rId4"/>
            <a:srcRect t="4500" b="7000"/>
            <a:stretch>
              <a:fillRect/>
            </a:stretch>
          </p:blipFill>
          <p:spPr bwMode="auto">
            <a:xfrm>
              <a:off x="533400" y="2057400"/>
              <a:ext cx="3384550" cy="4495800"/>
            </a:xfrm>
            <a:prstGeom prst="rect">
              <a:avLst/>
            </a:prstGeom>
            <a:noFill/>
          </p:spPr>
        </p:pic>
        <p:pic>
          <p:nvPicPr>
            <p:cNvPr id="9" name="Picture 8" descr="10-0281-08D.hr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14800" y="2057400"/>
              <a:ext cx="4772564" cy="3581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Design Optimization (SSR1)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Construction</a:t>
            </a:r>
          </a:p>
          <a:p>
            <a:pPr lvl="1">
              <a:buFont typeface="Arial" pitchFamily="34" charset="0"/>
              <a:buChar char="√"/>
            </a:pPr>
            <a:r>
              <a:rPr lang="en-US" dirty="0" smtClean="0"/>
              <a:t>(Feasibility of) Assembly</a:t>
            </a:r>
          </a:p>
          <a:p>
            <a:pPr lvl="1">
              <a:buFont typeface="Arial" pitchFamily="34" charset="0"/>
              <a:buChar char="√"/>
            </a:pPr>
            <a:r>
              <a:rPr lang="en-US" dirty="0" smtClean="0"/>
              <a:t>Engineering Safety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Operations</a:t>
            </a:r>
          </a:p>
          <a:p>
            <a:pPr lvl="1">
              <a:buFont typeface="Arial" pitchFamily="34" charset="0"/>
              <a:buChar char="√"/>
            </a:pPr>
            <a:r>
              <a:rPr lang="en-US" dirty="0" smtClean="0"/>
              <a:t>Gradient and Q</a:t>
            </a:r>
            <a:r>
              <a:rPr lang="en-US" baseline="-25000" dirty="0" smtClean="0"/>
              <a:t>0</a:t>
            </a:r>
            <a:r>
              <a:rPr lang="en-US" dirty="0" smtClean="0"/>
              <a:t> performance</a:t>
            </a:r>
          </a:p>
          <a:p>
            <a:pPr lvl="1">
              <a:buFont typeface="Arial" pitchFamily="34" charset="0"/>
              <a:buChar char="√"/>
            </a:pPr>
            <a:r>
              <a:rPr lang="en-US" dirty="0" err="1" smtClean="0"/>
              <a:t>Tunability</a:t>
            </a:r>
            <a:endParaRPr lang="en-US" dirty="0" smtClean="0"/>
          </a:p>
          <a:p>
            <a:pPr lvl="2"/>
            <a:r>
              <a:rPr lang="en-US" dirty="0" smtClean="0"/>
              <a:t>Lorentz Force Detuning (Pulsed) and </a:t>
            </a:r>
            <a:r>
              <a:rPr lang="en-US" dirty="0" err="1" smtClean="0"/>
              <a:t>Microphonics</a:t>
            </a:r>
            <a:r>
              <a:rPr lang="en-US" dirty="0" smtClean="0"/>
              <a:t> (CW)</a:t>
            </a:r>
          </a:p>
          <a:p>
            <a:pPr lvl="1">
              <a:buNone/>
            </a:pPr>
            <a:r>
              <a:rPr lang="en-US" dirty="0" smtClean="0"/>
              <a:t>~ High Power Operations</a:t>
            </a:r>
          </a:p>
          <a:p>
            <a:r>
              <a:rPr lang="en-US" dirty="0" err="1" smtClean="0"/>
              <a:t>Cryomodule</a:t>
            </a:r>
            <a:r>
              <a:rPr lang="en-US" dirty="0" smtClean="0"/>
              <a:t> Integration and Test Facility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Beamline</a:t>
            </a:r>
            <a:r>
              <a:rPr lang="en-US" dirty="0" smtClean="0"/>
              <a:t>) Integration</a:t>
            </a:r>
          </a:p>
          <a:p>
            <a:pPr lvl="2"/>
            <a:r>
              <a:rPr lang="en-US" dirty="0" smtClean="0"/>
              <a:t>Focusing Elements</a:t>
            </a:r>
          </a:p>
          <a:p>
            <a:pPr lvl="2"/>
            <a:r>
              <a:rPr lang="en-US" dirty="0" smtClean="0"/>
              <a:t>Instrumentation </a:t>
            </a:r>
          </a:p>
          <a:p>
            <a:pPr lvl="1"/>
            <a:r>
              <a:rPr lang="en-US" dirty="0" err="1" smtClean="0"/>
              <a:t>Cryomodule</a:t>
            </a:r>
            <a:r>
              <a:rPr lang="en-US" dirty="0" smtClean="0"/>
              <a:t> Assembly &amp; Commissioning</a:t>
            </a:r>
          </a:p>
          <a:p>
            <a:pPr lvl="1"/>
            <a:r>
              <a:rPr lang="en-US" dirty="0" smtClean="0"/>
              <a:t>Meson Detector Building Test Facility</a:t>
            </a:r>
          </a:p>
          <a:p>
            <a:pPr lvl="1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28800" y="152400"/>
            <a:ext cx="6324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Spoke Resonator Challenges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cryomodule assembly - v2"/>
          <p:cNvPicPr>
            <a:picLocks noChangeAspect="1" noChangeArrowheads="1"/>
          </p:cNvPicPr>
          <p:nvPr/>
        </p:nvPicPr>
        <p:blipFill>
          <a:blip r:embed="rId2"/>
          <a:srcRect l="6261" t="14220" r="14445" b="34007"/>
          <a:stretch>
            <a:fillRect/>
          </a:stretch>
        </p:blipFill>
        <p:spPr bwMode="auto">
          <a:xfrm>
            <a:off x="358708" y="2743200"/>
            <a:ext cx="840429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itle 9"/>
          <p:cNvSpPr>
            <a:spLocks noGrp="1"/>
          </p:cNvSpPr>
          <p:nvPr>
            <p:ph type="title"/>
          </p:nvPr>
        </p:nvSpPr>
        <p:spPr>
          <a:xfrm>
            <a:off x="1676400" y="76200"/>
            <a:ext cx="69342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SSR1 </a:t>
            </a:r>
            <a:r>
              <a:rPr lang="en-US" dirty="0" err="1" smtClean="0"/>
              <a:t>Cryomodule</a:t>
            </a:r>
            <a:r>
              <a:rPr lang="en-US" dirty="0" smtClean="0"/>
              <a:t> Model</a:t>
            </a:r>
          </a:p>
        </p:txBody>
      </p:sp>
      <p:sp>
        <p:nvSpPr>
          <p:cNvPr id="4506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Present concept of SSR1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1" eaLnBrk="1" hangingPunct="1"/>
            <a:r>
              <a:rPr lang="en-US" dirty="0" smtClean="0"/>
              <a:t>Contain 9 SSR1 cavities and 9 solenoids</a:t>
            </a:r>
          </a:p>
          <a:p>
            <a:pPr lvl="1" eaLnBrk="1" hangingPunct="1"/>
            <a:r>
              <a:rPr lang="en-US" dirty="0" smtClean="0"/>
              <a:t>Project X expects that these designs could be extended to SSR0 and SSR2 requirements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6477000" cy="762000"/>
          </a:xfrm>
        </p:spPr>
        <p:txBody>
          <a:bodyPr>
            <a:normAutofit/>
          </a:bodyPr>
          <a:lstStyle/>
          <a:p>
            <a:r>
              <a:rPr lang="en-US" dirty="0" err="1"/>
              <a:t>Cryomodule</a:t>
            </a:r>
            <a:r>
              <a:rPr lang="en-US" dirty="0"/>
              <a:t> Assembly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7266-ED9B-40FF-AD4E-114D212C8018}" type="slidenum">
              <a:rPr lang="en-US"/>
              <a:pPr/>
              <a:t>27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t="16422" b="16422"/>
          <a:stretch>
            <a:fillRect/>
          </a:stretch>
        </p:blipFill>
        <p:spPr bwMode="auto">
          <a:xfrm>
            <a:off x="0" y="1143000"/>
            <a:ext cx="4874741" cy="299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6434" name="Picture 2"/>
          <p:cNvPicPr>
            <a:picLocks noChangeAspect="1" noChangeArrowheads="1"/>
          </p:cNvPicPr>
          <p:nvPr/>
        </p:nvPicPr>
        <p:blipFill>
          <a:blip r:embed="rId4"/>
          <a:srcRect l="1854" t="21895" b="21895"/>
          <a:stretch>
            <a:fillRect/>
          </a:stretch>
        </p:blipFill>
        <p:spPr bwMode="auto">
          <a:xfrm>
            <a:off x="4343400" y="2590800"/>
            <a:ext cx="4800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0" y="5181600"/>
            <a:ext cx="9144000" cy="1524000"/>
          </a:xfrm>
        </p:spPr>
        <p:txBody>
          <a:bodyPr/>
          <a:lstStyle/>
          <a:p>
            <a:r>
              <a:rPr lang="en-US" sz="2400" dirty="0" smtClean="0"/>
              <a:t>Assembly performed using the same or similar tooling to that used for 1.3 GHz (XFEL/ILC) final assembly </a:t>
            </a:r>
          </a:p>
          <a:p>
            <a:r>
              <a:rPr lang="en-US" sz="2400" dirty="0" smtClean="0"/>
              <a:t>Also studying the advantages/disadvantages of “bath-tub” assembly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0960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3-Cavity </a:t>
            </a:r>
            <a:r>
              <a:rPr lang="en-US" sz="3600" dirty="0" err="1" smtClean="0"/>
              <a:t>Cryomodule</a:t>
            </a:r>
            <a:r>
              <a:rPr lang="en-US" sz="3600" dirty="0" smtClean="0"/>
              <a:t> Concept</a:t>
            </a:r>
            <a:endParaRPr lang="en-US" sz="36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0DE8-EC93-499A-A372-81DB6D58AD92}" type="slidenum">
              <a:rPr lang="en-US"/>
              <a:pPr/>
              <a:t>28</a:t>
            </a:fld>
            <a:endParaRPr lang="en-US"/>
          </a:p>
        </p:txBody>
      </p:sp>
      <p:pic>
        <p:nvPicPr>
          <p:cNvPr id="786439" name="Picture 7" descr="cryomodule"/>
          <p:cNvPicPr>
            <a:picLocks noChangeAspect="1" noChangeArrowheads="1"/>
          </p:cNvPicPr>
          <p:nvPr/>
        </p:nvPicPr>
        <p:blipFill>
          <a:blip r:embed="rId3"/>
          <a:srcRect l="7143" t="5786" r="8929" b="7421"/>
          <a:stretch>
            <a:fillRect/>
          </a:stretch>
        </p:blipFill>
        <p:spPr bwMode="auto">
          <a:xfrm>
            <a:off x="228600" y="1066800"/>
            <a:ext cx="3505200" cy="3356042"/>
          </a:xfrm>
          <a:prstGeom prst="rect">
            <a:avLst/>
          </a:prstGeom>
          <a:noFill/>
        </p:spPr>
      </p:pic>
      <p:pic>
        <p:nvPicPr>
          <p:cNvPr id="8" name="Picture 6" descr="cryomodule cross section"/>
          <p:cNvPicPr>
            <a:picLocks noChangeAspect="1" noChangeArrowheads="1"/>
          </p:cNvPicPr>
          <p:nvPr/>
        </p:nvPicPr>
        <p:blipFill>
          <a:blip r:embed="rId4" cstate="print"/>
          <a:srcRect t="14960" b="13790"/>
          <a:stretch>
            <a:fillRect/>
          </a:stretch>
        </p:blipFill>
        <p:spPr bwMode="auto">
          <a:xfrm>
            <a:off x="228600" y="4419600"/>
            <a:ext cx="3581400" cy="2362200"/>
          </a:xfrm>
          <a:prstGeom prst="rect">
            <a:avLst/>
          </a:prstGeom>
          <a:noFill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/>
          <a:srcRect l="25549" t="23118" r="21320" b="5914"/>
          <a:stretch>
            <a:fillRect/>
          </a:stretch>
        </p:blipFill>
        <p:spPr bwMode="auto">
          <a:xfrm>
            <a:off x="4343400" y="1447800"/>
            <a:ext cx="4724400" cy="44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408" y="1143000"/>
            <a:ext cx="988805" cy="1447800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4884" y="1129748"/>
            <a:ext cx="915366" cy="1384852"/>
          </a:xfrm>
          <a:prstGeom prst="rect">
            <a:avLst/>
          </a:prstGeom>
          <a:noFill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64728" y="6326464"/>
            <a:ext cx="9878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 Field</a:t>
            </a: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41128" y="6326464"/>
            <a:ext cx="9878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 Field</a:t>
            </a:r>
            <a:endParaRPr lang="ru-RU"/>
          </a:p>
        </p:txBody>
      </p:sp>
      <p:graphicFrame>
        <p:nvGraphicFramePr>
          <p:cNvPr id="9222" name="Group 6"/>
          <p:cNvGraphicFramePr>
            <a:graphicFrameLocks noGrp="1"/>
          </p:cNvGraphicFramePr>
          <p:nvPr/>
        </p:nvGraphicFramePr>
        <p:xfrm>
          <a:off x="3809999" y="1115568"/>
          <a:ext cx="5105401" cy="2846832"/>
        </p:xfrm>
        <a:graphic>
          <a:graphicData uri="http://schemas.openxmlformats.org/drawingml/2006/table">
            <a:tbl>
              <a:tblPr/>
              <a:tblGrid>
                <a:gridCol w="1598613"/>
                <a:gridCol w="915988"/>
                <a:gridCol w="876299"/>
                <a:gridCol w="952500"/>
                <a:gridCol w="762001"/>
              </a:tblGrid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F(MHz)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325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325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325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325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optimal</a:t>
                      </a:r>
                      <a:endParaRPr kumimoji="0" lang="el-G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0.135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0.117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0.22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cavity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,mm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210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191.5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180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245.6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R/Q, </a:t>
                      </a: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150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130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240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TTF, Average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0.891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0.944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0.953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0.952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acc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acc*</a:t>
                      </a:r>
                      <a:endParaRPr kumimoji="0" lang="ru-RU" sz="1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5.4/6.1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6.8/7.1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7.0/7.3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3.9/4.1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21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r>
                        <a:rPr kumimoji="0" lang="en-US" sz="1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US" sz="1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acc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r>
                        <a:rPr kumimoji="0" lang="en-US" sz="1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US" sz="1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acc*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mT/MV/m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10.9/12.3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10.3/11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10.8/11.3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5.8/6.1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6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eff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=(2*</a:t>
                      </a: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βλ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/2),mm</a:t>
                      </a:r>
                      <a:endParaRPr kumimoji="0" lang="el-G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124.6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108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101.5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203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78" name="Picture 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0910" y="4802464"/>
            <a:ext cx="1008477" cy="1388786"/>
          </a:xfrm>
          <a:prstGeom prst="rect">
            <a:avLst/>
          </a:prstGeom>
          <a:noFill/>
        </p:spPr>
      </p:pic>
      <p:pic>
        <p:nvPicPr>
          <p:cNvPr id="9279" name="Picture 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75880" y="4788384"/>
            <a:ext cx="954708" cy="1321904"/>
          </a:xfrm>
          <a:prstGeom prst="rect">
            <a:avLst/>
          </a:prstGeom>
          <a:noFill/>
        </p:spPr>
      </p:pic>
      <p:graphicFrame>
        <p:nvGraphicFramePr>
          <p:cNvPr id="9280" name="Object 64"/>
          <p:cNvGraphicFramePr>
            <a:graphicFrameLocks noChangeAspect="1"/>
          </p:cNvGraphicFramePr>
          <p:nvPr/>
        </p:nvGraphicFramePr>
        <p:xfrm>
          <a:off x="4419600" y="4343400"/>
          <a:ext cx="3733800" cy="2444373"/>
        </p:xfrm>
        <a:graphic>
          <a:graphicData uri="http://schemas.openxmlformats.org/presentationml/2006/ole">
            <p:oleObj spid="_x0000_s1026" name="Chart" r:id="rId7" imgW="7324864" imgH="4534024" progId="Excel.Sheet.8">
              <p:embed/>
            </p:oleObj>
          </a:graphicData>
        </a:graphic>
      </p:graphicFrame>
      <p:pic>
        <p:nvPicPr>
          <p:cNvPr id="9281" name="Picture 6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0929" y="3034748"/>
            <a:ext cx="970446" cy="1384852"/>
          </a:xfrm>
          <a:prstGeom prst="rect">
            <a:avLst/>
          </a:prstGeom>
          <a:noFill/>
        </p:spPr>
      </p:pic>
      <p:pic>
        <p:nvPicPr>
          <p:cNvPr id="9282" name="Picture 6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407" y="3033920"/>
            <a:ext cx="944217" cy="1380918"/>
          </a:xfrm>
          <a:prstGeom prst="rect">
            <a:avLst/>
          </a:prstGeom>
          <a:noFill/>
        </p:spPr>
      </p:pic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1709661" y="5195680"/>
            <a:ext cx="7287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CC00"/>
                </a:solidFill>
              </a:rPr>
              <a:t>green</a:t>
            </a:r>
            <a:endParaRPr lang="ru-RU" sz="1600" dirty="0">
              <a:solidFill>
                <a:srgbClr val="00CC00"/>
              </a:solidFill>
            </a:endParaRPr>
          </a:p>
        </p:txBody>
      </p:sp>
      <p:sp>
        <p:nvSpPr>
          <p:cNvPr id="9284" name="Text Box 68"/>
          <p:cNvSpPr txBox="1">
            <a:spLocks noChangeArrowheads="1"/>
          </p:cNvSpPr>
          <p:nvPr/>
        </p:nvSpPr>
        <p:spPr bwMode="auto">
          <a:xfrm>
            <a:off x="1785861" y="3411330"/>
            <a:ext cx="5811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FF"/>
                </a:solidFill>
              </a:rPr>
              <a:t>red</a:t>
            </a:r>
            <a:endParaRPr lang="ru-RU" sz="1600">
              <a:solidFill>
                <a:srgbClr val="FF00FF"/>
              </a:solidFill>
            </a:endParaRPr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1633461" y="1558718"/>
            <a:ext cx="5811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3399FF"/>
                </a:solidFill>
              </a:rPr>
              <a:t>blue</a:t>
            </a:r>
            <a:endParaRPr lang="ru-RU" sz="1600">
              <a:solidFill>
                <a:srgbClr val="3399FF"/>
              </a:solidFill>
            </a:endParaRPr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4953000" y="3962400"/>
            <a:ext cx="3505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/>
              <a:t>E</a:t>
            </a:r>
            <a:r>
              <a:rPr lang="en-US" sz="1600" baseline="-25000" dirty="0" err="1"/>
              <a:t>acc</a:t>
            </a:r>
            <a:r>
              <a:rPr lang="en-US" sz="1600" baseline="-25000" dirty="0"/>
              <a:t>*</a:t>
            </a:r>
            <a:r>
              <a:rPr lang="en-US" sz="1600" dirty="0"/>
              <a:t>=</a:t>
            </a:r>
            <a:r>
              <a:rPr lang="en-US" sz="1600" dirty="0" err="1"/>
              <a:t>E</a:t>
            </a:r>
            <a:r>
              <a:rPr lang="en-US" sz="1600" baseline="-25000" dirty="0" err="1"/>
              <a:t>acc</a:t>
            </a:r>
            <a:r>
              <a:rPr lang="en-US" sz="1600" dirty="0"/>
              <a:t>(</a:t>
            </a:r>
            <a:r>
              <a:rPr lang="el-GR" sz="1600" dirty="0"/>
              <a:t>β</a:t>
            </a:r>
            <a:r>
              <a:rPr lang="en-US" sz="1600" baseline="-25000" dirty="0"/>
              <a:t>optimal</a:t>
            </a:r>
            <a:r>
              <a:rPr lang="en-US" sz="1600" dirty="0"/>
              <a:t>)* TTF, Average</a:t>
            </a:r>
            <a:endParaRPr lang="ru-RU" sz="1600" dirty="0"/>
          </a:p>
        </p:txBody>
      </p:sp>
      <p:sp>
        <p:nvSpPr>
          <p:cNvPr id="16" name="Title 16"/>
          <p:cNvSpPr txBox="1">
            <a:spLocks/>
          </p:cNvSpPr>
          <p:nvPr/>
        </p:nvSpPr>
        <p:spPr>
          <a:xfrm>
            <a:off x="1600200" y="152400"/>
            <a:ext cx="6629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SSR0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RF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Design Optimization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715000"/>
          </a:xfrm>
        </p:spPr>
        <p:txBody>
          <a:bodyPr/>
          <a:lstStyle/>
          <a:p>
            <a:pPr marL="225425" indent="-225425"/>
            <a:r>
              <a:rPr lang="en-US" sz="2000" dirty="0" smtClean="0"/>
              <a:t>The zero-current phase advances of transverse and longitudinal oscillations should be kept below 90° per focusing period to avoid instabilities at high current.</a:t>
            </a:r>
            <a:endParaRPr lang="en-US" sz="2000" dirty="0" smtClean="0">
              <a:solidFill>
                <a:srgbClr val="0315BD"/>
              </a:solidFill>
            </a:endParaRPr>
          </a:p>
          <a:p>
            <a:pPr marL="225425" indent="-225425"/>
            <a:r>
              <a:rPr lang="en-US" sz="2000" dirty="0" smtClean="0">
                <a:solidFill>
                  <a:srgbClr val="0315BD"/>
                </a:solidFill>
              </a:rPr>
              <a:t>The </a:t>
            </a:r>
            <a:r>
              <a:rPr lang="en-US" sz="2000" dirty="0" err="1" smtClean="0">
                <a:solidFill>
                  <a:srgbClr val="0315BD"/>
                </a:solidFill>
              </a:rPr>
              <a:t>wavenumbers</a:t>
            </a:r>
            <a:r>
              <a:rPr lang="en-US" sz="2000" dirty="0" smtClean="0">
                <a:solidFill>
                  <a:srgbClr val="0315BD"/>
                </a:solidFill>
              </a:rPr>
              <a:t> of transverse and longitudinal particle oscillations must change adiabatically along the </a:t>
            </a:r>
            <a:r>
              <a:rPr lang="en-US" sz="2000" dirty="0" err="1" smtClean="0">
                <a:solidFill>
                  <a:srgbClr val="0315BD"/>
                </a:solidFill>
              </a:rPr>
              <a:t>linac</a:t>
            </a:r>
            <a:r>
              <a:rPr lang="en-US" sz="2000" dirty="0" smtClean="0">
                <a:solidFill>
                  <a:srgbClr val="0315BD"/>
                </a:solidFill>
              </a:rPr>
              <a:t>.</a:t>
            </a:r>
            <a:r>
              <a:rPr lang="en-US" sz="2000" dirty="0" smtClean="0"/>
              <a:t> This feature minimizes the potential for mismatches and helps to assure a current-independent lattice.</a:t>
            </a:r>
            <a:endParaRPr lang="en-US" sz="2000" dirty="0" smtClean="0">
              <a:solidFill>
                <a:srgbClr val="0315BD"/>
              </a:solidFill>
            </a:endParaRPr>
          </a:p>
          <a:p>
            <a:pPr marL="225425" indent="-225425"/>
            <a:r>
              <a:rPr lang="en-US" sz="2000" dirty="0" smtClean="0">
                <a:solidFill>
                  <a:srgbClr val="0315BD"/>
                </a:solidFill>
              </a:rPr>
              <a:t>Minimize derivative of zero-current longitudinal phase advance  along lattice, to reduce halo excitation.</a:t>
            </a:r>
            <a:endParaRPr lang="en-US" sz="2000" dirty="0" smtClean="0"/>
          </a:p>
          <a:p>
            <a:pPr marL="225425" indent="-225425"/>
            <a:r>
              <a:rPr lang="en-US" sz="2000" dirty="0" smtClean="0"/>
              <a:t>Avoid the n=1 parametric resonance (zero current) between the transverse and longitudinal motion.</a:t>
            </a:r>
          </a:p>
          <a:p>
            <a:pPr marL="225425" indent="-225425"/>
            <a:r>
              <a:rPr lang="en-US" sz="2000" dirty="0" smtClean="0"/>
              <a:t>Avoid energy exchange between the transverse and longitudinal planes via space-charge resonances either by providing beam </a:t>
            </a:r>
            <a:r>
              <a:rPr lang="en-US" sz="2000" dirty="0" err="1" smtClean="0"/>
              <a:t>equi</a:t>
            </a:r>
            <a:r>
              <a:rPr lang="en-US" sz="2000" dirty="0" smtClean="0"/>
              <a:t>-partitioning or by avoiding instable areas in Hofmann’s stability charts . </a:t>
            </a:r>
          </a:p>
          <a:p>
            <a:pPr marL="225425" indent="-225425"/>
            <a:r>
              <a:rPr lang="en-US" sz="2000" dirty="0" smtClean="0">
                <a:solidFill>
                  <a:srgbClr val="0315BD"/>
                </a:solidFill>
                <a:latin typeface="Calibri" pitchFamily="34" charset="0"/>
              </a:rPr>
              <a:t>Provide proper matching in the lattice transitions to avoid appreciable halo formation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marL="225425" indent="-225425"/>
            <a:r>
              <a:rPr lang="en-US" sz="2000" dirty="0" smtClean="0">
                <a:latin typeface="Calibri" pitchFamily="34" charset="0"/>
              </a:rPr>
              <a:t>The length of the focusing period must be short, especially in the front end.</a:t>
            </a:r>
          </a:p>
          <a:p>
            <a:pPr marL="225425" indent="-225425"/>
            <a:r>
              <a:rPr lang="en-US" sz="2000" dirty="0" smtClean="0">
                <a:solidFill>
                  <a:srgbClr val="0315BD"/>
                </a:solidFill>
                <a:latin typeface="Calibri" pitchFamily="34" charset="0"/>
              </a:rPr>
              <a:t>Beam matching between the cryostats:</a:t>
            </a:r>
            <a:r>
              <a:rPr lang="en-US" sz="2000" dirty="0" smtClean="0">
                <a:latin typeface="Calibri" pitchFamily="34" charset="0"/>
              </a:rPr>
              <a:t> adjust parameters of outermost elements (solenoid fields, </a:t>
            </a:r>
            <a:r>
              <a:rPr lang="en-US" sz="2000" dirty="0" err="1" smtClean="0">
                <a:latin typeface="Calibri" pitchFamily="34" charset="0"/>
              </a:rPr>
              <a:t>rf</a:t>
            </a:r>
            <a:r>
              <a:rPr lang="en-US" sz="2000" dirty="0" smtClean="0">
                <a:latin typeface="Calibri" pitchFamily="34" charset="0"/>
              </a:rPr>
              <a:t> phase)</a:t>
            </a:r>
            <a:endParaRPr lang="en-US" sz="2000" dirty="0" smtClean="0"/>
          </a:p>
          <a:p>
            <a:pPr marL="234950" indent="-234950">
              <a:buClr>
                <a:schemeClr val="accent2">
                  <a:lumMod val="75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257800" y="6553200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315BD"/>
                </a:solidFill>
              </a:rPr>
              <a:t>See: P. </a:t>
            </a:r>
            <a:r>
              <a:rPr lang="en-US" sz="1600" i="1" dirty="0" err="1" smtClean="0">
                <a:solidFill>
                  <a:srgbClr val="0315BD"/>
                </a:solidFill>
              </a:rPr>
              <a:t>Ostroumov</a:t>
            </a:r>
            <a:r>
              <a:rPr lang="en-US" sz="1600" i="1" dirty="0" smtClean="0">
                <a:solidFill>
                  <a:srgbClr val="0315BD"/>
                </a:solidFill>
              </a:rPr>
              <a:t> talk, Feb.2, 2010, FNAL</a:t>
            </a:r>
            <a:endParaRPr lang="en-US" sz="1600" i="1" dirty="0">
              <a:solidFill>
                <a:srgbClr val="0315BD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0" y="76200"/>
            <a:ext cx="6858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PrX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– Beam Physics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“Gospel”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2400" y="5638800"/>
            <a:ext cx="8686800" cy="990600"/>
            <a:chOff x="152400" y="5638800"/>
            <a:chExt cx="8686800" cy="990600"/>
          </a:xfrm>
        </p:grpSpPr>
        <p:sp>
          <p:nvSpPr>
            <p:cNvPr id="5" name="Rounded Rectangle 4"/>
            <p:cNvSpPr/>
            <p:nvPr/>
          </p:nvSpPr>
          <p:spPr>
            <a:xfrm>
              <a:off x="152400" y="5638800"/>
              <a:ext cx="8686800" cy="381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52400" y="6096000"/>
              <a:ext cx="8686800" cy="5334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447800" y="152400"/>
            <a:ext cx="7162800" cy="685800"/>
          </a:xfrm>
        </p:spPr>
        <p:txBody>
          <a:bodyPr/>
          <a:lstStyle/>
          <a:p>
            <a:r>
              <a:rPr lang="en-US" sz="4000" dirty="0" smtClean="0"/>
              <a:t>SSR0 Mechanical Optimization</a:t>
            </a:r>
            <a:endParaRPr lang="en-US" sz="4000" dirty="0"/>
          </a:p>
        </p:txBody>
      </p:sp>
      <p:pic>
        <p:nvPicPr>
          <p:cNvPr id="5" name="Picture 5" descr="C:\Documents and Settings\serenab\Desktop\results\SSR0_12ribs_face.PNG"/>
          <p:cNvPicPr>
            <a:picLocks noChangeAspect="1" noChangeArrowheads="1"/>
          </p:cNvPicPr>
          <p:nvPr/>
        </p:nvPicPr>
        <p:blipFill>
          <a:blip r:embed="rId2" cstate="print"/>
          <a:srcRect r="7374"/>
          <a:stretch>
            <a:fillRect/>
          </a:stretch>
        </p:blipFill>
        <p:spPr bwMode="auto">
          <a:xfrm>
            <a:off x="76200" y="3945389"/>
            <a:ext cx="3369218" cy="2836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Documents and Settings\serenab\Desktop\2010_05_21 results\SSR0_8rib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066800"/>
            <a:ext cx="3352800" cy="2846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Documents and Settings\serenab\Desktop\SSR0_K_value.png"/>
          <p:cNvPicPr>
            <a:picLocks noChangeAspect="1" noChangeArrowheads="1"/>
          </p:cNvPicPr>
          <p:nvPr/>
        </p:nvPicPr>
        <p:blipFill>
          <a:blip r:embed="rId4" cstate="print"/>
          <a:srcRect l="26227" t="10660" r="17936" b="27073"/>
          <a:stretch>
            <a:fillRect/>
          </a:stretch>
        </p:blipFill>
        <p:spPr bwMode="auto">
          <a:xfrm>
            <a:off x="3962400" y="1143000"/>
            <a:ext cx="5029200" cy="3505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67200" y="4724400"/>
            <a:ext cx="4572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Displacement 0.1 mm</a:t>
            </a:r>
          </a:p>
          <a:p>
            <a:endParaRPr lang="en-US" dirty="0" smtClean="0"/>
          </a:p>
          <a:p>
            <a:r>
              <a:rPr lang="en-US" dirty="0" smtClean="0"/>
              <a:t>Force reaction 315 x 4</a:t>
            </a:r>
          </a:p>
          <a:p>
            <a:endParaRPr lang="en-US" dirty="0" smtClean="0"/>
          </a:p>
          <a:p>
            <a:r>
              <a:rPr lang="en-US" dirty="0" smtClean="0"/>
              <a:t>K = 315*4/0.1 = 12600 N/mm </a:t>
            </a:r>
            <a:r>
              <a:rPr lang="en-US" sz="2000" b="1" dirty="0" smtClean="0">
                <a:solidFill>
                  <a:srgbClr val="FF0000"/>
                </a:solidFill>
              </a:rPr>
              <a:t>~ 13 N/µm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248400" cy="762000"/>
          </a:xfrm>
          <a:prstGeom prst="rect">
            <a:avLst/>
          </a:prstGeom>
        </p:spPr>
        <p:txBody>
          <a:bodyPr/>
          <a:lstStyle/>
          <a:p>
            <a:r>
              <a:rPr lang="en-US" sz="3600" dirty="0" smtClean="0"/>
              <a:t>Meson Detector Building Setup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5791200"/>
          </a:xfrm>
        </p:spPr>
        <p:txBody>
          <a:bodyPr/>
          <a:lstStyle/>
          <a:p>
            <a:r>
              <a:rPr lang="en-US" sz="2400" dirty="0" smtClean="0"/>
              <a:t>MDB/HINS initially (2005) conceived as development ground for 325 MHz Front End for the initial Project X configuration (8 </a:t>
            </a:r>
            <a:r>
              <a:rPr lang="en-US" sz="2400" dirty="0" err="1" smtClean="0"/>
              <a:t>GeV</a:t>
            </a:r>
            <a:r>
              <a:rPr lang="en-US" sz="2400" dirty="0" smtClean="0"/>
              <a:t> Pulsed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, SC from 10 </a:t>
            </a:r>
            <a:r>
              <a:rPr lang="en-US" sz="2400" dirty="0" err="1" smtClean="0"/>
              <a:t>MeV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Initial </a:t>
            </a:r>
            <a:r>
              <a:rPr lang="en-US" sz="2400" dirty="0" smtClean="0"/>
              <a:t>Goals:</a:t>
            </a:r>
            <a:endParaRPr lang="en-US" sz="2400" dirty="0" smtClean="0"/>
          </a:p>
          <a:p>
            <a:pPr lvl="1"/>
            <a:r>
              <a:rPr lang="en-US" sz="2200" dirty="0" smtClean="0"/>
              <a:t>Testing ground/conditioning for all 325 MHz equipment</a:t>
            </a:r>
          </a:p>
          <a:p>
            <a:pPr lvl="1"/>
            <a:r>
              <a:rPr lang="en-US" sz="2200" dirty="0" smtClean="0"/>
              <a:t>Accelerate beam from 0 to ~60 </a:t>
            </a:r>
            <a:r>
              <a:rPr lang="en-US" sz="2200" dirty="0" err="1" smtClean="0"/>
              <a:t>MeV</a:t>
            </a:r>
            <a:r>
              <a:rPr lang="en-US" sz="2200" dirty="0" smtClean="0"/>
              <a:t> through RFQ, MEBT, RT section (2.5-10 </a:t>
            </a:r>
            <a:r>
              <a:rPr lang="en-US" sz="2200" dirty="0" err="1" smtClean="0"/>
              <a:t>MeV</a:t>
            </a:r>
            <a:r>
              <a:rPr lang="en-US" sz="2200" dirty="0" smtClean="0"/>
              <a:t>) and SC SSR1 section (10-60 </a:t>
            </a:r>
            <a:r>
              <a:rPr lang="en-US" sz="2200" dirty="0" err="1" smtClean="0"/>
              <a:t>MeV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Control RF power to cavities</a:t>
            </a:r>
          </a:p>
          <a:p>
            <a:pPr lvl="1"/>
            <a:r>
              <a:rPr lang="en-US" sz="2200" dirty="0" smtClean="0"/>
              <a:t>Beam Chopper Development</a:t>
            </a:r>
          </a:p>
          <a:p>
            <a:pPr lvl="1"/>
            <a:r>
              <a:rPr lang="en-US" sz="2200" dirty="0" smtClean="0"/>
              <a:t>Beam Instrumentation Development</a:t>
            </a:r>
          </a:p>
          <a:p>
            <a:r>
              <a:rPr lang="en-US" sz="2400" dirty="0" smtClean="0"/>
              <a:t>Revised </a:t>
            </a:r>
            <a:r>
              <a:rPr lang="en-US" sz="2400" dirty="0" smtClean="0"/>
              <a:t>Goals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In CW design, RT section eliminated. Probably replaced by “short” SSR0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(~3 cavities) for “proof of principle” acceleration with SSRs</a:t>
            </a:r>
          </a:p>
          <a:p>
            <a:pPr lvl="1"/>
            <a:r>
              <a:rPr lang="en-US" sz="2000" dirty="0" smtClean="0"/>
              <a:t>Testing ground for MEBT section, chopper and beam diagnostic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25" y="2012950"/>
            <a:ext cx="846455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7169150" y="3357563"/>
            <a:ext cx="144463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>
            <a:off x="6137275" y="3429000"/>
            <a:ext cx="101282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6597650" y="3167063"/>
            <a:ext cx="679450" cy="2587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6020594" y="3520281"/>
            <a:ext cx="73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6874669" y="3520281"/>
            <a:ext cx="73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3098800" y="3797300"/>
            <a:ext cx="4972050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TextBox 89"/>
          <p:cNvSpPr txBox="1">
            <a:spLocks noChangeArrowheads="1"/>
          </p:cNvSpPr>
          <p:nvPr/>
        </p:nvSpPr>
        <p:spPr bwMode="auto">
          <a:xfrm>
            <a:off x="6229350" y="3521075"/>
            <a:ext cx="368300" cy="12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13.4 m</a:t>
            </a:r>
          </a:p>
        </p:txBody>
      </p:sp>
      <p:sp>
        <p:nvSpPr>
          <p:cNvPr id="17418" name="TextBox 91"/>
          <p:cNvSpPr txBox="1">
            <a:spLocks noChangeArrowheads="1"/>
          </p:cNvSpPr>
          <p:nvPr/>
        </p:nvSpPr>
        <p:spPr bwMode="auto">
          <a:xfrm>
            <a:off x="7010400" y="3613150"/>
            <a:ext cx="3683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16.9 m</a:t>
            </a:r>
          </a:p>
        </p:txBody>
      </p:sp>
      <p:sp>
        <p:nvSpPr>
          <p:cNvPr id="17419" name="TextBox 100"/>
          <p:cNvSpPr txBox="1">
            <a:spLocks noChangeArrowheads="1"/>
          </p:cNvSpPr>
          <p:nvPr/>
        </p:nvSpPr>
        <p:spPr bwMode="auto">
          <a:xfrm>
            <a:off x="6597650" y="4840288"/>
            <a:ext cx="1012825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000" b="1">
                <a:solidFill>
                  <a:srgbClr val="0070C0"/>
                </a:solidFill>
              </a:rPr>
              <a:t>10.5 foot ceiling</a:t>
            </a:r>
          </a:p>
        </p:txBody>
      </p:sp>
      <p:cxnSp>
        <p:nvCxnSpPr>
          <p:cNvPr id="103" name="Straight Arrow Connector 102"/>
          <p:cNvCxnSpPr>
            <a:stCxn id="17419" idx="0"/>
          </p:cNvCxnSpPr>
          <p:nvPr/>
        </p:nvCxnSpPr>
        <p:spPr>
          <a:xfrm rot="16200000" flipV="1">
            <a:off x="6574632" y="4310856"/>
            <a:ext cx="920750" cy="138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7419" idx="0"/>
          </p:cNvCxnSpPr>
          <p:nvPr/>
        </p:nvCxnSpPr>
        <p:spPr>
          <a:xfrm rot="16200000" flipV="1">
            <a:off x="5607844" y="3344069"/>
            <a:ext cx="920750" cy="2071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2" name="Title 27"/>
          <p:cNvSpPr>
            <a:spLocks noGrp="1"/>
          </p:cNvSpPr>
          <p:nvPr>
            <p:ph type="title"/>
          </p:nvPr>
        </p:nvSpPr>
        <p:spPr>
          <a:xfrm>
            <a:off x="1676400" y="76200"/>
            <a:ext cx="6781800" cy="685800"/>
          </a:xfrm>
        </p:spPr>
        <p:txBody>
          <a:bodyPr/>
          <a:lstStyle/>
          <a:p>
            <a:r>
              <a:rPr lang="en-US" sz="3600" dirty="0" smtClean="0"/>
              <a:t>Layout for 3-Cavity SSR0 Cryostat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190875" y="3244850"/>
            <a:ext cx="2946400" cy="368300"/>
          </a:xfrm>
          <a:prstGeom prst="rect">
            <a:avLst/>
          </a:prstGeom>
          <a:solidFill>
            <a:schemeClr val="bg1">
              <a:alpha val="88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3146425" y="3060700"/>
            <a:ext cx="3271838" cy="373063"/>
            <a:chOff x="3146925" y="3060700"/>
            <a:chExt cx="3272027" cy="372477"/>
          </a:xfrm>
        </p:grpSpPr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5841798" y="3060700"/>
              <a:ext cx="577154" cy="362852"/>
              <a:chOff x="7800075" y="4863699"/>
              <a:chExt cx="577154" cy="362852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rot="10800000" flipV="1">
                <a:off x="7799346" y="5226666"/>
                <a:ext cx="552482" cy="0"/>
              </a:xfrm>
              <a:prstGeom prst="line">
                <a:avLst/>
              </a:prstGeom>
              <a:ln w="1016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50" name="TextBox 90"/>
              <p:cNvSpPr txBox="1">
                <a:spLocks noChangeArrowheads="1"/>
              </p:cNvSpPr>
              <p:nvPr/>
            </p:nvSpPr>
            <p:spPr bwMode="auto">
              <a:xfrm>
                <a:off x="7892152" y="4863699"/>
                <a:ext cx="485077" cy="24622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70C0"/>
                    </a:solidFill>
                  </a:rPr>
                  <a:t>2.4 m cryostat</a:t>
                </a:r>
              </a:p>
            </p:txBody>
          </p:sp>
        </p:grpSp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5632950" y="3060700"/>
              <a:ext cx="368300" cy="372477"/>
              <a:chOff x="7940275" y="4854074"/>
              <a:chExt cx="368300" cy="372477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rot="10800000">
                <a:off x="7984872" y="5221795"/>
                <a:ext cx="160347" cy="4756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48" name="TextBox 90"/>
              <p:cNvSpPr txBox="1">
                <a:spLocks noChangeArrowheads="1"/>
              </p:cNvSpPr>
              <p:nvPr/>
            </p:nvSpPr>
            <p:spPr bwMode="auto">
              <a:xfrm>
                <a:off x="7940275" y="4854074"/>
                <a:ext cx="36830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70C0"/>
                    </a:solidFill>
                  </a:rPr>
                  <a:t>0.5 m end</a:t>
                </a:r>
              </a:p>
            </p:txBody>
          </p:sp>
        </p:grpSp>
        <p:grpSp>
          <p:nvGrpSpPr>
            <p:cNvPr id="5" name="Group 42"/>
            <p:cNvGrpSpPr>
              <a:grpSpLocks/>
            </p:cNvGrpSpPr>
            <p:nvPr/>
          </p:nvGrpSpPr>
          <p:grpSpPr bwMode="auto">
            <a:xfrm>
              <a:off x="3146925" y="3060700"/>
              <a:ext cx="368300" cy="372476"/>
              <a:chOff x="8026900" y="4854075"/>
              <a:chExt cx="368300" cy="37247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rot="10800000">
                <a:off x="8071353" y="5221796"/>
                <a:ext cx="160347" cy="4756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46" name="TextBox 90"/>
              <p:cNvSpPr txBox="1">
                <a:spLocks noChangeArrowheads="1"/>
              </p:cNvSpPr>
              <p:nvPr/>
            </p:nvSpPr>
            <p:spPr bwMode="auto">
              <a:xfrm>
                <a:off x="8026900" y="4854075"/>
                <a:ext cx="36830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70C0"/>
                    </a:solidFill>
                  </a:rPr>
                  <a:t>0.5 m end</a:t>
                </a:r>
              </a:p>
            </p:txBody>
          </p:sp>
        </p:grpSp>
      </p:grpSp>
      <p:cxnSp>
        <p:nvCxnSpPr>
          <p:cNvPr id="83" name="Straight Connector 82"/>
          <p:cNvCxnSpPr/>
          <p:nvPr/>
        </p:nvCxnSpPr>
        <p:spPr>
          <a:xfrm rot="5400000">
            <a:off x="2823369" y="3521869"/>
            <a:ext cx="73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6" name="TextBox 88"/>
          <p:cNvSpPr txBox="1">
            <a:spLocks noChangeArrowheads="1"/>
          </p:cNvSpPr>
          <p:nvPr/>
        </p:nvSpPr>
        <p:spPr bwMode="auto">
          <a:xfrm>
            <a:off x="3032125" y="3613150"/>
            <a:ext cx="368300" cy="12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0 m</a:t>
            </a:r>
          </a:p>
        </p:txBody>
      </p:sp>
      <p:cxnSp>
        <p:nvCxnSpPr>
          <p:cNvPr id="85" name="Straight Connector 84"/>
          <p:cNvCxnSpPr/>
          <p:nvPr/>
        </p:nvCxnSpPr>
        <p:spPr>
          <a:xfrm rot="5400000">
            <a:off x="5401469" y="3520281"/>
            <a:ext cx="73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8" name="TextBox 90"/>
          <p:cNvSpPr txBox="1">
            <a:spLocks noChangeArrowheads="1"/>
          </p:cNvSpPr>
          <p:nvPr/>
        </p:nvSpPr>
        <p:spPr bwMode="auto">
          <a:xfrm>
            <a:off x="5584825" y="3613150"/>
            <a:ext cx="368300" cy="12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10.5 m</a:t>
            </a:r>
          </a:p>
        </p:txBody>
      </p:sp>
      <p:cxnSp>
        <p:nvCxnSpPr>
          <p:cNvPr id="61" name="Straight Connector 60"/>
          <p:cNvCxnSpPr/>
          <p:nvPr/>
        </p:nvCxnSpPr>
        <p:spPr>
          <a:xfrm rot="5400000">
            <a:off x="6214269" y="3520281"/>
            <a:ext cx="73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0" name="TextBox 89"/>
          <p:cNvSpPr txBox="1">
            <a:spLocks noChangeArrowheads="1"/>
          </p:cNvSpPr>
          <p:nvPr/>
        </p:nvSpPr>
        <p:spPr bwMode="auto">
          <a:xfrm>
            <a:off x="6423025" y="3673475"/>
            <a:ext cx="368300" cy="12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14.2 m</a:t>
            </a:r>
          </a:p>
        </p:txBody>
      </p:sp>
      <p:cxnSp>
        <p:nvCxnSpPr>
          <p:cNvPr id="64" name="Straight Arrow Connector 63"/>
          <p:cNvCxnSpPr>
            <a:stCxn id="17432" idx="2"/>
          </p:cNvCxnSpPr>
          <p:nvPr/>
        </p:nvCxnSpPr>
        <p:spPr>
          <a:xfrm rot="16200000" flipH="1">
            <a:off x="6505575" y="2784475"/>
            <a:ext cx="552450" cy="36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2" name="TextBox 100"/>
          <p:cNvSpPr txBox="1">
            <a:spLocks noChangeArrowheads="1"/>
          </p:cNvSpPr>
          <p:nvPr/>
        </p:nvSpPr>
        <p:spPr bwMode="auto">
          <a:xfrm>
            <a:off x="6045200" y="2384425"/>
            <a:ext cx="11049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000" b="1">
                <a:solidFill>
                  <a:srgbClr val="0070C0"/>
                </a:solidFill>
              </a:rPr>
              <a:t>18° spectrometer ~2.7 m length</a:t>
            </a:r>
          </a:p>
        </p:txBody>
      </p:sp>
      <p:sp>
        <p:nvSpPr>
          <p:cNvPr id="17433" name="TextBox 90"/>
          <p:cNvSpPr txBox="1">
            <a:spLocks noChangeArrowheads="1"/>
          </p:cNvSpPr>
          <p:nvPr/>
        </p:nvSpPr>
        <p:spPr bwMode="auto">
          <a:xfrm>
            <a:off x="2178050" y="3613150"/>
            <a:ext cx="8429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70C0"/>
                </a:solidFill>
              </a:rPr>
              <a:t>Existing ion source and RFQ</a:t>
            </a:r>
          </a:p>
        </p:txBody>
      </p:sp>
      <p:grpSp>
        <p:nvGrpSpPr>
          <p:cNvPr id="6" name="Group 68"/>
          <p:cNvGrpSpPr>
            <a:grpSpLocks/>
          </p:cNvGrpSpPr>
          <p:nvPr/>
        </p:nvGrpSpPr>
        <p:grpSpPr bwMode="auto">
          <a:xfrm>
            <a:off x="3311525" y="3060700"/>
            <a:ext cx="2393950" cy="365125"/>
            <a:chOff x="3311825" y="3060700"/>
            <a:chExt cx="2393950" cy="364439"/>
          </a:xfrm>
        </p:grpSpPr>
        <p:sp>
          <p:nvSpPr>
            <p:cNvPr id="17440" name="TextBox 90"/>
            <p:cNvSpPr txBox="1">
              <a:spLocks noChangeArrowheads="1"/>
            </p:cNvSpPr>
            <p:nvPr/>
          </p:nvSpPr>
          <p:spPr bwMode="auto">
            <a:xfrm>
              <a:off x="4188624" y="3060700"/>
              <a:ext cx="84375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70C0"/>
                  </a:solidFill>
                </a:rPr>
                <a:t>10 m MEBT/CHOPPER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10800000">
              <a:off x="3311825" y="3423555"/>
              <a:ext cx="2393950" cy="1584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 rot="20460000">
            <a:off x="7169150" y="3097213"/>
            <a:ext cx="144463" cy="14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36" name="TextBox 100"/>
          <p:cNvSpPr txBox="1">
            <a:spLocks noChangeArrowheads="1"/>
          </p:cNvSpPr>
          <p:nvPr/>
        </p:nvSpPr>
        <p:spPr bwMode="auto">
          <a:xfrm>
            <a:off x="7426325" y="2416175"/>
            <a:ext cx="11969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000" b="1">
                <a:solidFill>
                  <a:srgbClr val="0070C0"/>
                </a:solidFill>
              </a:rPr>
              <a:t>actual HINS absorber/shielding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 rot="5400000">
            <a:off x="7242175" y="2876550"/>
            <a:ext cx="368300" cy="184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447800" y="76201"/>
            <a:ext cx="7086600" cy="838200"/>
          </a:xfrm>
        </p:spPr>
        <p:txBody>
          <a:bodyPr/>
          <a:lstStyle/>
          <a:p>
            <a:r>
              <a:rPr lang="en-US" dirty="0" smtClean="0"/>
              <a:t>RFQ and 2.5 MeV </a:t>
            </a:r>
            <a:r>
              <a:rPr lang="en-US" dirty="0" err="1" smtClean="0"/>
              <a:t>Beamline</a:t>
            </a:r>
            <a:endParaRPr lang="en-US" dirty="0" smtClean="0"/>
          </a:p>
        </p:txBody>
      </p:sp>
      <p:pic>
        <p:nvPicPr>
          <p:cNvPr id="31750" name="Picture 2" descr="http://www-visualmedia.fnal.gov/VMS_Site/gallery/stillphotos/2010/0000/10-0013-1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7643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6934200" cy="609600"/>
          </a:xfrm>
        </p:spPr>
        <p:txBody>
          <a:bodyPr/>
          <a:lstStyle/>
          <a:p>
            <a:r>
              <a:rPr lang="en-US" sz="3600" dirty="0" smtClean="0"/>
              <a:t>First 2.5 </a:t>
            </a:r>
            <a:r>
              <a:rPr lang="en-US" sz="3600" dirty="0" err="1" smtClean="0"/>
              <a:t>MeV</a:t>
            </a:r>
            <a:r>
              <a:rPr lang="en-US" sz="3600" dirty="0" smtClean="0"/>
              <a:t> Beam  through RFQ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8408A51-96E3-4BEB-8FC2-A39BA580AED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51054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5562600" y="2133600"/>
            <a:ext cx="31242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/>
              <a:t>Signals from toroid and two BPM buttons, all downstream of the RFQ  </a:t>
            </a:r>
          </a:p>
          <a:p>
            <a:pPr algn="just"/>
            <a:endParaRPr lang="en-US" sz="1600"/>
          </a:p>
          <a:p>
            <a:pPr algn="just"/>
            <a:r>
              <a:rPr lang="en-US" sz="1600"/>
              <a:t>Upper display: 2 </a:t>
            </a:r>
            <a:r>
              <a:rPr lang="el-GR" sz="1600"/>
              <a:t>μ</a:t>
            </a:r>
            <a:r>
              <a:rPr lang="en-US" sz="1600"/>
              <a:t>sec/div </a:t>
            </a:r>
          </a:p>
          <a:p>
            <a:pPr algn="just"/>
            <a:r>
              <a:rPr lang="en-US" sz="1600"/>
              <a:t>Lower display:  20 nsec/div</a:t>
            </a:r>
          </a:p>
          <a:p>
            <a:pPr algn="just"/>
            <a:endParaRPr lang="en-US" sz="1600"/>
          </a:p>
          <a:p>
            <a:pPr algn="just"/>
            <a:r>
              <a:rPr lang="en-US" sz="1600"/>
              <a:t>Lower display shows the 44nsec delay expected for transit of   2.5 MeV beam between the BPM two buttons separated by 0.96 meters</a:t>
            </a:r>
          </a:p>
          <a:p>
            <a:pPr algn="just"/>
            <a:endParaRPr lang="en-US" sz="1600"/>
          </a:p>
          <a:p>
            <a:pPr algn="just"/>
            <a:r>
              <a:rPr lang="en-US" sz="1600"/>
              <a:t>Beam current is about 3 mA</a:t>
            </a:r>
          </a:p>
          <a:p>
            <a:pPr algn="just"/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60198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Project X has adopted Superconducting Spoke Resonators for the Front End</a:t>
            </a:r>
          </a:p>
          <a:p>
            <a:r>
              <a:rPr lang="en-US" dirty="0" smtClean="0"/>
              <a:t>Design and development of bare cavities is by now a “routine” operation</a:t>
            </a:r>
          </a:p>
          <a:p>
            <a:r>
              <a:rPr lang="en-US" dirty="0" smtClean="0"/>
              <a:t>Valuable experience is being gained in the assembly and operation of “dressed” cavities.</a:t>
            </a:r>
          </a:p>
          <a:p>
            <a:r>
              <a:rPr lang="en-US" dirty="0" smtClean="0"/>
              <a:t>Design of the SSR </a:t>
            </a:r>
            <a:r>
              <a:rPr lang="en-US" dirty="0" err="1" smtClean="0"/>
              <a:t>cryomodule</a:t>
            </a:r>
            <a:r>
              <a:rPr lang="en-US" dirty="0" smtClean="0"/>
              <a:t> is still in its early stages.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3200400"/>
            <a:ext cx="7772400" cy="1470025"/>
          </a:xfrm>
        </p:spPr>
        <p:txBody>
          <a:bodyPr/>
          <a:lstStyle/>
          <a:p>
            <a:r>
              <a:rPr lang="en-US" sz="8000" dirty="0" smtClean="0"/>
              <a:t>Supporting Slides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4495800" cy="5638800"/>
          </a:xfrm>
        </p:spPr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Compact</a:t>
            </a:r>
          </a:p>
          <a:p>
            <a:pPr lvl="1"/>
            <a:r>
              <a:rPr lang="en-US" dirty="0" smtClean="0"/>
              <a:t>Modular</a:t>
            </a:r>
          </a:p>
          <a:p>
            <a:pPr lvl="1"/>
            <a:r>
              <a:rPr lang="en-US" dirty="0" smtClean="0"/>
              <a:t>High performance</a:t>
            </a:r>
          </a:p>
          <a:p>
            <a:pPr lvl="1"/>
            <a:r>
              <a:rPr lang="en-US" dirty="0" smtClean="0"/>
              <a:t>Low Cost</a:t>
            </a:r>
          </a:p>
          <a:p>
            <a:pPr lvl="1"/>
            <a:r>
              <a:rPr lang="en-US" dirty="0" smtClean="0"/>
              <a:t>Low Beta</a:t>
            </a:r>
          </a:p>
          <a:p>
            <a:r>
              <a:rPr lang="en-US" dirty="0" smtClean="0"/>
              <a:t>Potential Problems</a:t>
            </a:r>
          </a:p>
          <a:p>
            <a:pPr lvl="1"/>
            <a:r>
              <a:rPr lang="en-US" dirty="0" smtClean="0"/>
              <a:t>Field asymmetry (to be compensated by dipole steering or gap shaping)</a:t>
            </a:r>
          </a:p>
          <a:p>
            <a:pPr lvl="1"/>
            <a:r>
              <a:rPr lang="en-US" dirty="0" smtClean="0"/>
              <a:t>Mechanical Stability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52600" y="76200"/>
            <a:ext cx="6477000" cy="762000"/>
          </a:xfrm>
        </p:spPr>
        <p:txBody>
          <a:bodyPr/>
          <a:lstStyle/>
          <a:p>
            <a:r>
              <a:rPr lang="en-US" dirty="0" smtClean="0"/>
              <a:t>Quarter Wave Resonator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l="47407" t="29251" r="25926" b="15418"/>
          <a:stretch>
            <a:fillRect/>
          </a:stretch>
        </p:blipFill>
        <p:spPr bwMode="auto">
          <a:xfrm>
            <a:off x="4953000" y="1524000"/>
            <a:ext cx="3886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81600" y="1143000"/>
            <a:ext cx="337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&lt; f &lt; 160 MHz, 0.001 &lt;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&lt; 0.2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3669268"/>
            <a:ext cx="1301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OPERATING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57400" y="152400"/>
            <a:ext cx="6172200" cy="609600"/>
          </a:xfrm>
        </p:spPr>
        <p:txBody>
          <a:bodyPr/>
          <a:lstStyle/>
          <a:p>
            <a:r>
              <a:rPr lang="en-US" dirty="0" smtClean="0"/>
              <a:t>Half-Wave Resonator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4495800" cy="5638800"/>
          </a:xfrm>
        </p:spPr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No dipole Steering</a:t>
            </a:r>
          </a:p>
          <a:p>
            <a:pPr lvl="1"/>
            <a:r>
              <a:rPr lang="en-US" dirty="0" smtClean="0"/>
              <a:t>High performance</a:t>
            </a:r>
          </a:p>
          <a:p>
            <a:pPr lvl="1"/>
            <a:r>
              <a:rPr lang="en-US" dirty="0" smtClean="0"/>
              <a:t>Lower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 than QWR</a:t>
            </a:r>
          </a:p>
          <a:p>
            <a:pPr lvl="1"/>
            <a:r>
              <a:rPr lang="en-US" dirty="0" smtClean="0"/>
              <a:t>Wide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range</a:t>
            </a:r>
          </a:p>
          <a:p>
            <a:pPr lvl="1"/>
            <a:r>
              <a:rPr lang="en-US" dirty="0" smtClean="0"/>
              <a:t>Very compact</a:t>
            </a:r>
          </a:p>
          <a:p>
            <a:r>
              <a:rPr lang="en-US" dirty="0" smtClean="0"/>
              <a:t>Potential Problems</a:t>
            </a:r>
          </a:p>
          <a:p>
            <a:pPr lvl="1"/>
            <a:r>
              <a:rPr lang="en-US" dirty="0" smtClean="0"/>
              <a:t>Not easy access</a:t>
            </a:r>
          </a:p>
          <a:p>
            <a:pPr lvl="1"/>
            <a:r>
              <a:rPr lang="en-US" dirty="0" smtClean="0"/>
              <a:t>Difficult to tune</a:t>
            </a:r>
          </a:p>
          <a:p>
            <a:pPr lvl="1"/>
            <a:r>
              <a:rPr lang="en-US" dirty="0" smtClean="0"/>
              <a:t>Less efficient than QWRs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51360" t="17959" b="9796"/>
          <a:stretch>
            <a:fillRect/>
          </a:stretch>
        </p:blipFill>
        <p:spPr bwMode="auto">
          <a:xfrm>
            <a:off x="4648200" y="2057400"/>
            <a:ext cx="434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29200" y="1371600"/>
            <a:ext cx="321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 &lt; f &lt; 350MHz, 0.09 &lt;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&lt; 0.3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486400"/>
          </a:xfrm>
        </p:spPr>
        <p:txBody>
          <a:bodyPr/>
          <a:lstStyle/>
          <a:p>
            <a:pPr marL="225425" indent="-225425"/>
            <a:r>
              <a:rPr lang="en-US" sz="2000" dirty="0" smtClean="0">
                <a:solidFill>
                  <a:srgbClr val="0315BD"/>
                </a:solidFill>
                <a:latin typeface="Calibri" pitchFamily="34" charset="0"/>
              </a:rPr>
              <a:t>Provide proper matching in the lattice transitions to avoid appreciable halo formation</a:t>
            </a:r>
            <a:r>
              <a:rPr lang="en-US" sz="2000" dirty="0" smtClean="0">
                <a:latin typeface="Calibri" pitchFamily="34" charset="0"/>
              </a:rPr>
              <a:t>. In the perfect “current-independent” design, matching in the transitions is provided automatically if the beam </a:t>
            </a:r>
            <a:r>
              <a:rPr lang="en-US" sz="2000" dirty="0" err="1" smtClean="0">
                <a:latin typeface="Calibri" pitchFamily="34" charset="0"/>
              </a:rPr>
              <a:t>emittance</a:t>
            </a:r>
            <a:r>
              <a:rPr lang="en-US" sz="2000" dirty="0" smtClean="0">
                <a:latin typeface="Calibri" pitchFamily="34" charset="0"/>
              </a:rPr>
              <a:t> does not grow for higher currents.</a:t>
            </a:r>
          </a:p>
          <a:p>
            <a:pPr marL="225425" indent="-225425"/>
            <a:endParaRPr lang="en-US" sz="1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Stability for zero current beam, defocusing factor should be &lt; 0.7. (Defocusing factor is less for lower frequencies for given </a:t>
            </a:r>
            <a:r>
              <a:rPr lang="en-US" sz="2000" i="1" dirty="0" err="1" smtClean="0">
                <a:latin typeface="Calibri" pitchFamily="34" charset="0"/>
              </a:rPr>
              <a:t>E</a:t>
            </a:r>
            <a:r>
              <a:rPr lang="en-US" sz="2000" i="1" baseline="-25000" dirty="0" err="1" smtClean="0">
                <a:latin typeface="Calibri" pitchFamily="34" charset="0"/>
              </a:rPr>
              <a:t>m</a:t>
            </a:r>
            <a:r>
              <a:rPr lang="en-US" sz="2000" i="1" dirty="0" smtClean="0">
                <a:latin typeface="Calibri" pitchFamily="34" charset="0"/>
              </a:rPr>
              <a:t>)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The length of the focusing period must be short, especially in the front end.</a:t>
            </a:r>
          </a:p>
          <a:p>
            <a:endParaRPr lang="en-US" sz="2000" dirty="0" smtClean="0">
              <a:solidFill>
                <a:srgbClr val="0315BD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0315BD"/>
                </a:solidFill>
                <a:latin typeface="Calibri" pitchFamily="34" charset="0"/>
              </a:rPr>
              <a:t>Beam matching between the cryostats:</a:t>
            </a:r>
            <a:r>
              <a:rPr lang="en-US" sz="2000" dirty="0" smtClean="0">
                <a:latin typeface="Calibri" pitchFamily="34" charset="0"/>
              </a:rPr>
              <a:t> adjust parameters of outermost elements (solenoid fields, </a:t>
            </a:r>
            <a:r>
              <a:rPr lang="en-US" sz="2000" dirty="0" err="1" smtClean="0">
                <a:latin typeface="Calibri" pitchFamily="34" charset="0"/>
              </a:rPr>
              <a:t>rf</a:t>
            </a:r>
            <a:r>
              <a:rPr lang="en-US" sz="2000" dirty="0" smtClean="0">
                <a:latin typeface="Calibri" pitchFamily="34" charset="0"/>
              </a:rPr>
              <a:t> phase)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In the frequency transition, the longitudinal matching is provided by 90° “bunch rotation”, or bunch compression</a:t>
            </a:r>
          </a:p>
          <a:p>
            <a:pPr>
              <a:buNone/>
            </a:pPr>
            <a:endParaRPr lang="en-US" sz="2000" dirty="0" smtClean="0">
              <a:latin typeface="Calibri" pitchFamily="34" charset="0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200400"/>
            <a:ext cx="1828800" cy="4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0" y="76200"/>
            <a:ext cx="6858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PrX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– Beam Physics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“Gospel”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(cont.)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4800600" cy="5486400"/>
          </a:xfrm>
        </p:spPr>
        <p:txBody>
          <a:bodyPr/>
          <a:lstStyle/>
          <a:p>
            <a:r>
              <a:rPr lang="en-US" dirty="0" smtClean="0"/>
              <a:t>To be efficient at low-</a:t>
            </a:r>
            <a:r>
              <a:rPr lang="en-US" dirty="0" smtClean="0">
                <a:latin typeface="Symbol" pitchFamily="18" charset="2"/>
              </a:rPr>
              <a:t>b</a:t>
            </a:r>
          </a:p>
          <a:p>
            <a:pPr lvl="1"/>
            <a:r>
              <a:rPr lang="en-US" dirty="0" smtClean="0"/>
              <a:t>Low cryogenic losses</a:t>
            </a:r>
          </a:p>
          <a:p>
            <a:pPr lvl="2"/>
            <a:r>
              <a:rPr lang="en-US" dirty="0" smtClean="0"/>
              <a:t>High (R/Q)G</a:t>
            </a:r>
          </a:p>
          <a:p>
            <a:pPr lvl="1"/>
            <a:r>
              <a:rPr lang="en-US" dirty="0" smtClean="0"/>
              <a:t>High Gradient</a:t>
            </a:r>
          </a:p>
          <a:p>
            <a:pPr lvl="2"/>
            <a:r>
              <a:rPr lang="en-US" dirty="0" smtClean="0"/>
              <a:t>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and low B</a:t>
            </a:r>
            <a:r>
              <a:rPr lang="en-US" baseline="-25000" dirty="0" smtClean="0"/>
              <a:t>p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endParaRPr lang="en-US" baseline="-25000" dirty="0" smtClean="0"/>
          </a:p>
          <a:p>
            <a:pPr lvl="1"/>
            <a:r>
              <a:rPr lang="en-US" dirty="0" smtClean="0"/>
              <a:t>Large Velocity acceptance</a:t>
            </a:r>
          </a:p>
          <a:p>
            <a:pPr lvl="2"/>
            <a:r>
              <a:rPr lang="en-US" dirty="0" smtClean="0"/>
              <a:t>Few accelerating gaps</a:t>
            </a:r>
          </a:p>
          <a:p>
            <a:pPr lvl="1"/>
            <a:r>
              <a:rPr lang="en-US" dirty="0" smtClean="0"/>
              <a:t>Frequency Control</a:t>
            </a:r>
          </a:p>
          <a:p>
            <a:pPr lvl="2"/>
            <a:r>
              <a:rPr lang="en-US" dirty="0" smtClean="0"/>
              <a:t>Low sensitivity to </a:t>
            </a:r>
            <a:r>
              <a:rPr lang="en-US" dirty="0" err="1" smtClean="0"/>
              <a:t>microphonics</a:t>
            </a:r>
            <a:r>
              <a:rPr lang="en-US" dirty="0" smtClean="0"/>
              <a:t> &amp; low energy content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76200"/>
            <a:ext cx="6096000" cy="762000"/>
          </a:xfrm>
        </p:spPr>
        <p:txBody>
          <a:bodyPr/>
          <a:lstStyle/>
          <a:p>
            <a:r>
              <a:rPr lang="en-US" dirty="0" smtClean="0"/>
              <a:t>Choice of Cavities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6864" y="3323140"/>
            <a:ext cx="4240935" cy="315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82277" y="6535579"/>
            <a:ext cx="4485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http://www.lns.cornell.edu/public/SRF2005/talks/sunday/SuA04_talk_srf2005.pdf</a:t>
            </a:r>
            <a:endParaRPr lang="en-US" sz="1000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/>
          <a:srcRect l="30518" t="30665" r="28792" b="43093"/>
          <a:stretch>
            <a:fillRect/>
          </a:stretch>
        </p:blipFill>
        <p:spPr bwMode="auto">
          <a:xfrm>
            <a:off x="4521200" y="1242202"/>
            <a:ext cx="4622800" cy="188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6781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SSR1-1 Early VTS Results</a:t>
            </a:r>
          </a:p>
        </p:txBody>
      </p:sp>
      <p:pic>
        <p:nvPicPr>
          <p:cNvPr id="10753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09800"/>
            <a:ext cx="58674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527" name="Text Box 6"/>
          <p:cNvSpPr txBox="1">
            <a:spLocks noChangeArrowheads="1"/>
          </p:cNvSpPr>
          <p:nvPr/>
        </p:nvSpPr>
        <p:spPr bwMode="auto">
          <a:xfrm>
            <a:off x="3276600" y="44958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FF"/>
                </a:solidFill>
                <a:latin typeface="Arial Black" pitchFamily="34" charset="0"/>
              </a:rPr>
              <a:t>O</a:t>
            </a:r>
          </a:p>
        </p:txBody>
      </p:sp>
      <p:sp>
        <p:nvSpPr>
          <p:cNvPr id="107529" name="Line 8"/>
          <p:cNvSpPr>
            <a:spLocks noChangeShapeType="1"/>
          </p:cNvSpPr>
          <p:nvPr/>
        </p:nvSpPr>
        <p:spPr bwMode="auto">
          <a:xfrm flipH="1" flipV="1">
            <a:off x="3581400" y="4648200"/>
            <a:ext cx="2311400" cy="50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07530" name="Picture 9" descr="SSR1inVTS_08-0043-26D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198" y="1524000"/>
            <a:ext cx="325120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600200" y="1646237"/>
            <a:ext cx="2590800" cy="5635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SSR1-1 Q vs. 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219200" y="6019800"/>
            <a:ext cx="4038600" cy="5635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Accelerating Gradient MV/m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943600" y="4419600"/>
            <a:ext cx="31242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Dressed Cavity Operating Goal @ 4 K (Pulsed)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test ended when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multipacting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poor cavity vacuum became unacceptable.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306750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76200"/>
            <a:ext cx="6858000" cy="685800"/>
          </a:xfrm>
        </p:spPr>
        <p:txBody>
          <a:bodyPr/>
          <a:lstStyle/>
          <a:p>
            <a:r>
              <a:rPr lang="en-US" dirty="0" smtClean="0"/>
              <a:t>SSR1-1 Final Test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1"/>
            <a:ext cx="5334000" cy="990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Spoke Cavity Horizontal Test Cryostat in MDB</a:t>
            </a:r>
            <a:endParaRPr lang="en-US" sz="3200" dirty="0"/>
          </a:p>
        </p:txBody>
      </p:sp>
      <p:pic>
        <p:nvPicPr>
          <p:cNvPr id="9" name="Picture 8" descr="Test Cryostat in M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76399"/>
            <a:ext cx="6629400" cy="4422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85344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6324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“Complete” Layout</a:t>
            </a:r>
          </a:p>
        </p:txBody>
      </p:sp>
      <p:cxnSp>
        <p:nvCxnSpPr>
          <p:cNvPr id="10" name="Straight Arrow Connector 9"/>
          <p:cNvCxnSpPr>
            <a:stCxn id="28" idx="2"/>
          </p:cNvCxnSpPr>
          <p:nvPr/>
        </p:nvCxnSpPr>
        <p:spPr>
          <a:xfrm rot="5400000">
            <a:off x="1070769" y="2505869"/>
            <a:ext cx="833437" cy="460375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2178050" y="3981450"/>
            <a:ext cx="828675" cy="644525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TextBox 14"/>
          <p:cNvSpPr txBox="1">
            <a:spLocks noChangeArrowheads="1"/>
          </p:cNvSpPr>
          <p:nvPr/>
        </p:nvSpPr>
        <p:spPr bwMode="auto">
          <a:xfrm>
            <a:off x="5768975" y="4533900"/>
            <a:ext cx="3038475" cy="163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  <a:miter lim="800000"/>
            <a:headEnd/>
            <a:tailEnd/>
          </a:ln>
        </p:spPr>
        <p:txBody>
          <a:bodyPr lIns="45720" rIns="4572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00349E"/>
                </a:solidFill>
                <a:latin typeface="Comic Sans MS" pitchFamily="66" charset="0"/>
              </a:rPr>
              <a:t>Caveats:</a:t>
            </a:r>
          </a:p>
          <a:p>
            <a:pPr>
              <a:defRPr/>
            </a:pPr>
            <a:r>
              <a:rPr lang="en-US" sz="800" b="1" dirty="0">
                <a:solidFill>
                  <a:srgbClr val="00349E"/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1200" b="1" dirty="0">
                <a:solidFill>
                  <a:srgbClr val="00349E"/>
                </a:solidFill>
                <a:latin typeface="Comic Sans MS" pitchFamily="66" charset="0"/>
              </a:rPr>
              <a:t>Physical Sizes of RF4-1300P1000, RF7-650P100 and RF10-325CW30</a:t>
            </a:r>
          </a:p>
          <a:p>
            <a:pPr>
              <a:defRPr/>
            </a:pPr>
            <a:r>
              <a:rPr lang="en-US" sz="1200" b="1" dirty="0">
                <a:solidFill>
                  <a:srgbClr val="00349E"/>
                </a:solidFill>
                <a:latin typeface="Comic Sans MS" pitchFamily="66" charset="0"/>
              </a:rPr>
              <a:t>are not known</a:t>
            </a:r>
          </a:p>
          <a:p>
            <a:pPr>
              <a:defRPr/>
            </a:pPr>
            <a:endParaRPr lang="en-US" sz="800" b="1" dirty="0">
              <a:solidFill>
                <a:srgbClr val="00349E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1200" b="1" dirty="0">
                <a:solidFill>
                  <a:schemeClr val="accent6"/>
                </a:solidFill>
                <a:latin typeface="Comic Sans MS" pitchFamily="66" charset="0"/>
              </a:rPr>
              <a:t>Layout does not show RF5-1300P100. It is assumed that RF2-1300P250 or </a:t>
            </a:r>
          </a:p>
          <a:p>
            <a:pPr>
              <a:defRPr/>
            </a:pPr>
            <a:r>
              <a:rPr lang="en-US" sz="1200" b="1" dirty="0">
                <a:solidFill>
                  <a:schemeClr val="accent6"/>
                </a:solidFill>
                <a:latin typeface="Comic Sans MS" pitchFamily="66" charset="0"/>
              </a:rPr>
              <a:t>RF4-1300P1000 serves that purpose.</a:t>
            </a:r>
            <a:endParaRPr lang="en-US" sz="1200" b="1" dirty="0">
              <a:solidFill>
                <a:srgbClr val="00349E"/>
              </a:solidFill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 rot="10800000">
            <a:off x="1778000" y="3830638"/>
            <a:ext cx="396875" cy="344487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10800000">
            <a:off x="619125" y="3613150"/>
            <a:ext cx="590550" cy="55245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rot="10800000">
            <a:off x="4784725" y="2479675"/>
            <a:ext cx="396875" cy="344488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10800000">
            <a:off x="3068638" y="2265363"/>
            <a:ext cx="1503362" cy="752475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10800000">
            <a:off x="1990725" y="3525838"/>
            <a:ext cx="1839913" cy="95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9" idx="2"/>
          </p:cNvCxnSpPr>
          <p:nvPr/>
        </p:nvCxnSpPr>
        <p:spPr>
          <a:xfrm rot="16200000" flipH="1">
            <a:off x="1816100" y="3670300"/>
            <a:ext cx="315913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9" name="TextBox 27"/>
          <p:cNvSpPr txBox="1">
            <a:spLocks noChangeArrowheads="1"/>
          </p:cNvSpPr>
          <p:nvPr/>
        </p:nvSpPr>
        <p:spPr bwMode="auto">
          <a:xfrm>
            <a:off x="3524250" y="2489200"/>
            <a:ext cx="54451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>
                <a:solidFill>
                  <a:srgbClr val="FF0000"/>
                </a:solidFill>
              </a:rPr>
              <a:t>HTS-2</a:t>
            </a:r>
          </a:p>
        </p:txBody>
      </p:sp>
      <p:sp>
        <p:nvSpPr>
          <p:cNvPr id="11280" name="TextBox 28"/>
          <p:cNvSpPr txBox="1">
            <a:spLocks noChangeArrowheads="1"/>
          </p:cNvSpPr>
          <p:nvPr/>
        </p:nvSpPr>
        <p:spPr bwMode="auto">
          <a:xfrm>
            <a:off x="646113" y="3749675"/>
            <a:ext cx="508000" cy="12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endParaRPr lang="en-US" sz="800" b="1">
              <a:solidFill>
                <a:srgbClr val="FF0000"/>
              </a:solidFill>
            </a:endParaRPr>
          </a:p>
        </p:txBody>
      </p:sp>
      <p:sp>
        <p:nvSpPr>
          <p:cNvPr id="11281" name="TextBox 31"/>
          <p:cNvSpPr txBox="1">
            <a:spLocks noChangeArrowheads="1"/>
          </p:cNvSpPr>
          <p:nvPr/>
        </p:nvSpPr>
        <p:spPr bwMode="auto">
          <a:xfrm>
            <a:off x="1809750" y="3879850"/>
            <a:ext cx="333375" cy="246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FF0000"/>
                </a:solidFill>
              </a:rPr>
              <a:t>325</a:t>
            </a:r>
          </a:p>
          <a:p>
            <a:pPr algn="ctr"/>
            <a:r>
              <a:rPr lang="en-US" sz="800" b="1">
                <a:solidFill>
                  <a:srgbClr val="FF0000"/>
                </a:solidFill>
              </a:rPr>
              <a:t>CAGE</a:t>
            </a:r>
          </a:p>
        </p:txBody>
      </p:sp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1073150" y="1857375"/>
            <a:ext cx="128905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Existing        RF1-3900P80 and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RF2-1300P300</a:t>
            </a:r>
          </a:p>
        </p:txBody>
      </p:sp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5308600" y="1892300"/>
            <a:ext cx="1289050" cy="615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NEW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RF3-1300CW30 and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RF6-650CW30</a:t>
            </a:r>
          </a:p>
        </p:txBody>
      </p:sp>
      <p:sp>
        <p:nvSpPr>
          <p:cNvPr id="38" name="TextBox 10"/>
          <p:cNvSpPr txBox="1">
            <a:spLocks noChangeArrowheads="1"/>
          </p:cNvSpPr>
          <p:nvPr/>
        </p:nvSpPr>
        <p:spPr bwMode="auto">
          <a:xfrm>
            <a:off x="4940300" y="2967038"/>
            <a:ext cx="11049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Existing        RF8-325P2500</a:t>
            </a:r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rot="10800000" flipV="1">
            <a:off x="4387850" y="3121025"/>
            <a:ext cx="552450" cy="21590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0"/>
          <p:cNvSpPr txBox="1">
            <a:spLocks noChangeArrowheads="1"/>
          </p:cNvSpPr>
          <p:nvPr/>
        </p:nvSpPr>
        <p:spPr bwMode="auto">
          <a:xfrm>
            <a:off x="2546350" y="1863725"/>
            <a:ext cx="11049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Existing        RF9-325CW0.4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2225676" y="2462212"/>
            <a:ext cx="919162" cy="461963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0"/>
          <p:cNvSpPr txBox="1">
            <a:spLocks noChangeArrowheads="1"/>
          </p:cNvSpPr>
          <p:nvPr/>
        </p:nvSpPr>
        <p:spPr bwMode="auto">
          <a:xfrm>
            <a:off x="336550" y="4994275"/>
            <a:ext cx="1381125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NEW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RF4-1300P1000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and RF7-650P100</a:t>
            </a:r>
          </a:p>
        </p:txBody>
      </p:sp>
      <p:sp>
        <p:nvSpPr>
          <p:cNvPr id="56" name="Rectangle 55"/>
          <p:cNvSpPr/>
          <p:nvPr/>
        </p:nvSpPr>
        <p:spPr>
          <a:xfrm rot="10800000">
            <a:off x="1689100" y="4281488"/>
            <a:ext cx="212725" cy="344487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7" name="TextBox 10"/>
          <p:cNvSpPr txBox="1">
            <a:spLocks noChangeArrowheads="1"/>
          </p:cNvSpPr>
          <p:nvPr/>
        </p:nvSpPr>
        <p:spPr bwMode="auto">
          <a:xfrm>
            <a:off x="1717675" y="4994275"/>
            <a:ext cx="11049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NEW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RF10-325CW30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520700" y="4533900"/>
            <a:ext cx="920750" cy="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1751012" y="4567238"/>
            <a:ext cx="460375" cy="39370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10"/>
          <p:cNvSpPr txBox="1">
            <a:spLocks noChangeArrowheads="1"/>
          </p:cNvSpPr>
          <p:nvPr/>
        </p:nvSpPr>
        <p:spPr bwMode="auto">
          <a:xfrm>
            <a:off x="2638425" y="4625975"/>
            <a:ext cx="128905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Relocated 325 MHz RF Component Test Facility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5032375" y="2324100"/>
            <a:ext cx="460375" cy="36830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0800000">
            <a:off x="6413500" y="3889375"/>
            <a:ext cx="552450" cy="18415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TextBox 10"/>
          <p:cNvSpPr txBox="1">
            <a:spLocks noChangeArrowheads="1"/>
          </p:cNvSpPr>
          <p:nvPr/>
        </p:nvSpPr>
        <p:spPr bwMode="auto">
          <a:xfrm>
            <a:off x="7058025" y="4010025"/>
            <a:ext cx="128905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45720" tIns="0" rIns="45720" bIns="0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NEW 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accent6"/>
                </a:solidFill>
                <a:latin typeface="Comic Sans MS" pitchFamily="66" charset="0"/>
              </a:rPr>
              <a:t>RF11-325CW1.5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6965950" y="3981450"/>
            <a:ext cx="368300" cy="92075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64770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sz="2400" dirty="0" smtClean="0"/>
              <a:t>Complete “Six-Cavity Test” – June 2011</a:t>
            </a:r>
          </a:p>
          <a:p>
            <a:pPr lvl="1"/>
            <a:r>
              <a:rPr lang="en-US" sz="2000" dirty="0" smtClean="0"/>
              <a:t>Demonstrate individual Phase/Amplitude control with DQM shifters.</a:t>
            </a:r>
          </a:p>
          <a:p>
            <a:r>
              <a:rPr lang="en-US" sz="2400" dirty="0" smtClean="0"/>
              <a:t>Demonstrate that solenoid beam axis can be aligned to 0.5 mm </a:t>
            </a:r>
            <a:r>
              <a:rPr lang="en-US" sz="2400" dirty="0" err="1" smtClean="0"/>
              <a:t>rms</a:t>
            </a:r>
            <a:r>
              <a:rPr lang="en-US" sz="2400" dirty="0" smtClean="0"/>
              <a:t>  – by Oct 2011</a:t>
            </a:r>
          </a:p>
          <a:p>
            <a:r>
              <a:rPr lang="en-US" sz="2400" dirty="0" smtClean="0"/>
              <a:t>Select bunch frequency (162.5 or 325) by demonstrating a broad-band chopper  – by July 2013 (CD2)</a:t>
            </a:r>
          </a:p>
          <a:p>
            <a:r>
              <a:rPr lang="en-US" sz="2400" dirty="0" smtClean="0"/>
              <a:t>Complete test of SSR0 “short” </a:t>
            </a:r>
            <a:r>
              <a:rPr lang="en-US" sz="2400" dirty="0" err="1" smtClean="0"/>
              <a:t>cryomodule</a:t>
            </a:r>
            <a:r>
              <a:rPr lang="en-US" sz="2400" dirty="0" smtClean="0"/>
              <a:t> (3/4 cavities, 4/5 solenoids + correctors, BPMs) (prototype for a “long” </a:t>
            </a:r>
            <a:r>
              <a:rPr lang="en-US" sz="2400" dirty="0" err="1" smtClean="0"/>
              <a:t>cryomodule</a:t>
            </a:r>
            <a:r>
              <a:rPr lang="en-US" sz="2400" dirty="0" smtClean="0"/>
              <a:t>) with beam and broad-band chopper – by Sept 2014</a:t>
            </a:r>
          </a:p>
          <a:p>
            <a:r>
              <a:rPr lang="en-US" sz="2400" dirty="0" smtClean="0"/>
              <a:t>Ongoing development of instrumentation, optics, couplers, LLRF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7"/>
          <p:cNvSpPr>
            <a:spLocks noGrp="1"/>
          </p:cNvSpPr>
          <p:nvPr>
            <p:ph type="title"/>
          </p:nvPr>
        </p:nvSpPr>
        <p:spPr>
          <a:xfrm>
            <a:off x="2057400" y="274638"/>
            <a:ext cx="579120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Ion Source Emittance Scan Data</a:t>
            </a:r>
          </a:p>
        </p:txBody>
      </p:sp>
      <p:pic>
        <p:nvPicPr>
          <p:cNvPr id="9220" name="Picture 2" descr="i4h_cle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600" y="1600200"/>
            <a:ext cx="2235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i4v_cle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616075"/>
            <a:ext cx="2235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3886200" y="26812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charset="-122"/>
              </a:rPr>
              <a:t>I</a:t>
            </a:r>
            <a:r>
              <a:rPr lang="en-US" altLang="zh-CN" baseline="-25000">
                <a:ea typeface="宋体" charset="-122"/>
              </a:rPr>
              <a:t>b</a:t>
            </a:r>
            <a:r>
              <a:rPr lang="en-US" altLang="zh-CN">
                <a:ea typeface="宋体" charset="-122"/>
              </a:rPr>
              <a:t> = 4 mA</a:t>
            </a:r>
          </a:p>
        </p:txBody>
      </p:sp>
      <p:pic>
        <p:nvPicPr>
          <p:cNvPr id="9223" name="Picture 4" descr="i12v_cle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902075"/>
            <a:ext cx="2235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2" descr="i12h_cle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7600" y="3902075"/>
            <a:ext cx="2235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1574800" y="1676400"/>
            <a:ext cx="1371600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00"/>
                </a:solidFill>
                <a:ea typeface="宋体" charset="-122"/>
              </a:rPr>
              <a:t>Horizontal</a:t>
            </a:r>
          </a:p>
        </p:txBody>
      </p: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6019800" y="1676400"/>
            <a:ext cx="1371600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00"/>
                </a:solidFill>
                <a:ea typeface="宋体" charset="-122"/>
              </a:rPr>
              <a:t>Vertical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886200" y="4724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charset="-122"/>
              </a:rPr>
              <a:t>I</a:t>
            </a:r>
            <a:r>
              <a:rPr lang="en-US" altLang="zh-CN" baseline="-25000">
                <a:ea typeface="宋体" charset="-122"/>
              </a:rPr>
              <a:t>b</a:t>
            </a:r>
            <a:r>
              <a:rPr lang="en-US" altLang="zh-CN">
                <a:ea typeface="宋体" charset="-122"/>
              </a:rPr>
              <a:t> = 12 mA</a:t>
            </a:r>
          </a:p>
        </p:txBody>
      </p:sp>
      <p:sp>
        <p:nvSpPr>
          <p:cNvPr id="9229" name="Text Box 10"/>
          <p:cNvSpPr txBox="1">
            <a:spLocks noChangeArrowheads="1"/>
          </p:cNvSpPr>
          <p:nvPr/>
        </p:nvSpPr>
        <p:spPr bwMode="auto">
          <a:xfrm>
            <a:off x="3505200" y="1676400"/>
            <a:ext cx="2057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charset="-122"/>
              </a:rPr>
              <a:t>50 keV beam from HINS proton ion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1"/>
            <a:ext cx="77724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HINS 2.5 MeV Beam Profiles </a:t>
            </a:r>
            <a:endParaRPr lang="en-US" dirty="0"/>
          </a:p>
        </p:txBody>
      </p:sp>
      <p:pic>
        <p:nvPicPr>
          <p:cNvPr id="14341" name="Content Placeholder 3" descr="Horz_20Jan20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8686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76200"/>
            <a:ext cx="7772400" cy="99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Linac Enclosure </a:t>
            </a:r>
            <a:br>
              <a:rPr lang="en-US" sz="3200" dirty="0" smtClean="0"/>
            </a:br>
            <a:r>
              <a:rPr lang="en-US" sz="3200" dirty="0" smtClean="0"/>
              <a:t>(Under Construction)</a:t>
            </a:r>
            <a:endParaRPr lang="en-US" sz="3200" dirty="0"/>
          </a:p>
        </p:txBody>
      </p:sp>
      <p:pic>
        <p:nvPicPr>
          <p:cNvPr id="18437" name="Picture 2" descr="Z:\Proton_Driver\Pictures\2009_Nov_MDB\DSCN8482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7010400" cy="525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752600" y="76200"/>
            <a:ext cx="64770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RFQ Problem &amp; its solution</a:t>
            </a:r>
          </a:p>
        </p:txBody>
      </p:sp>
      <p:pic>
        <p:nvPicPr>
          <p:cNvPr id="26627" name="Picture 2" descr="\\tdserver1\project\8GeVLinac\RF Quad\pics-from-trip-september-2008\IMG_4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16" y="1066800"/>
            <a:ext cx="375988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762000" y="2983468"/>
            <a:ext cx="1933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Note RF joint seal</a:t>
            </a:r>
          </a:p>
        </p:txBody>
      </p:sp>
      <p:cxnSp>
        <p:nvCxnSpPr>
          <p:cNvPr id="9" name="Straight Arrow Connector 6"/>
          <p:cNvCxnSpPr>
            <a:cxnSpLocks noChangeShapeType="1"/>
            <a:stCxn id="8" idx="3"/>
          </p:cNvCxnSpPr>
          <p:nvPr/>
        </p:nvCxnSpPr>
        <p:spPr bwMode="auto">
          <a:xfrm flipV="1">
            <a:off x="2695575" y="2895600"/>
            <a:ext cx="1190625" cy="272534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</p:spPr>
      </p:cxnSp>
      <p:pic>
        <p:nvPicPr>
          <p:cNvPr id="12" name="Picture 2" descr="Click here to zoom on the 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8813" y="1084262"/>
            <a:ext cx="3836987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5419725" y="3175000"/>
            <a:ext cx="1547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RF joint seal buckled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152401"/>
            <a:ext cx="5715000" cy="685800"/>
          </a:xfrm>
        </p:spPr>
        <p:txBody>
          <a:bodyPr/>
          <a:lstStyle/>
          <a:p>
            <a:r>
              <a:rPr lang="en-US" dirty="0" smtClean="0"/>
              <a:t>Spoke Resonators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46726" t="32277" r="25664" b="20461"/>
          <a:stretch>
            <a:fillRect/>
          </a:stretch>
        </p:blipFill>
        <p:spPr bwMode="auto">
          <a:xfrm>
            <a:off x="4953000" y="1752600"/>
            <a:ext cx="398656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5029200" cy="5638800"/>
          </a:xfrm>
        </p:spPr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No dipole Steering</a:t>
            </a:r>
          </a:p>
          <a:p>
            <a:pPr lvl="1"/>
            <a:r>
              <a:rPr lang="en-US" dirty="0" smtClean="0"/>
              <a:t>High performance</a:t>
            </a:r>
          </a:p>
          <a:p>
            <a:pPr lvl="1"/>
            <a:r>
              <a:rPr lang="en-US" dirty="0" smtClean="0"/>
              <a:t>Lower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sh</a:t>
            </a:r>
            <a:r>
              <a:rPr lang="en-US" dirty="0" smtClean="0"/>
              <a:t> than HWRs</a:t>
            </a:r>
          </a:p>
          <a:p>
            <a:pPr lvl="1"/>
            <a:r>
              <a:rPr lang="en-US" dirty="0" smtClean="0"/>
              <a:t>Wide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range</a:t>
            </a:r>
          </a:p>
          <a:p>
            <a:r>
              <a:rPr lang="en-US" dirty="0" smtClean="0"/>
              <a:t>Potential Problems</a:t>
            </a:r>
          </a:p>
          <a:p>
            <a:pPr lvl="1"/>
            <a:r>
              <a:rPr lang="en-US" dirty="0" smtClean="0"/>
              <a:t>Not easy access</a:t>
            </a:r>
          </a:p>
          <a:p>
            <a:pPr lvl="1"/>
            <a:r>
              <a:rPr lang="en-US" dirty="0" smtClean="0"/>
              <a:t>Difficult to tune</a:t>
            </a:r>
          </a:p>
          <a:p>
            <a:pPr lvl="1"/>
            <a:r>
              <a:rPr lang="en-US" dirty="0" smtClean="0"/>
              <a:t>Larger size the HWRs</a:t>
            </a:r>
          </a:p>
          <a:p>
            <a:pPr lvl="1"/>
            <a:r>
              <a:rPr lang="en-US" dirty="0" smtClean="0"/>
              <a:t>More expensive than HWRs</a:t>
            </a:r>
          </a:p>
          <a:p>
            <a:pPr lvl="1"/>
            <a:r>
              <a:rPr lang="en-US" dirty="0" err="1" smtClean="0"/>
              <a:t>Quadrupole</a:t>
            </a:r>
            <a:r>
              <a:rPr lang="en-US" dirty="0" smtClean="0"/>
              <a:t> Steering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93061" y="1219200"/>
            <a:ext cx="321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325 &lt; f &lt; 805MHz, 0.15 &lt;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&lt; 0.6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68580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>
                <a:ea typeface="ＭＳ Ｐゴシック" charset="-128"/>
              </a:rPr>
              <a:t>PrX</a:t>
            </a:r>
            <a:r>
              <a:rPr lang="en-US" dirty="0" smtClean="0">
                <a:ea typeface="ＭＳ Ｐゴシック" charset="-128"/>
              </a:rPr>
              <a:t> - Initial Configuration 2 </a:t>
            </a:r>
            <a:br>
              <a:rPr lang="en-US" dirty="0" smtClean="0">
                <a:ea typeface="ＭＳ Ｐゴシック" charset="-128"/>
              </a:rPr>
            </a:b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25961" t="67467" r="32365" b="14265"/>
          <a:stretch>
            <a:fillRect/>
          </a:stretch>
        </p:blipFill>
        <p:spPr bwMode="auto">
          <a:xfrm>
            <a:off x="76200" y="2869327"/>
            <a:ext cx="3657600" cy="94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25278" t="34862" r="26217" b="18559"/>
          <a:stretch>
            <a:fillRect/>
          </a:stretch>
        </p:blipFill>
        <p:spPr bwMode="auto">
          <a:xfrm>
            <a:off x="3657600" y="26670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historical reasons(2005 Proton Driver) SSR(1) was the first SC low-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cavity developed at FNAL within the context of a pulsed 8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r>
              <a:rPr lang="en-US" sz="2400" dirty="0" err="1" smtClean="0"/>
              <a:t>Linac</a:t>
            </a:r>
            <a:r>
              <a:rPr lang="en-US" sz="2400" dirty="0" smtClean="0"/>
              <a:t> with SC cavities from 10 </a:t>
            </a:r>
            <a:r>
              <a:rPr lang="en-US" sz="2400" dirty="0" err="1" smtClean="0"/>
              <a:t>MeV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CM segmentation, number of cavities/CM and the gap between CMs</a:t>
            </a:r>
          </a:p>
          <a:p>
            <a:pPr lvl="1"/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3505200"/>
            <a:ext cx="3962400" cy="16002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88 SSRs	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(325 MHz)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138 </a:t>
            </a:r>
            <a:r>
              <a:rPr lang="en-US" sz="2800" dirty="0" err="1" smtClean="0">
                <a:solidFill>
                  <a:srgbClr val="FF0000"/>
                </a:solidFill>
              </a:rPr>
              <a:t>Ellipt</a:t>
            </a:r>
            <a:r>
              <a:rPr lang="en-US" sz="2800" dirty="0" smtClean="0">
                <a:solidFill>
                  <a:srgbClr val="FF0000"/>
                </a:solidFill>
              </a:rPr>
              <a:t>. (650 MHz)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64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Ellipt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	   (1.3 GHz)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8"/>
          <p:cNvSpPr txBox="1">
            <a:spLocks/>
          </p:cNvSpPr>
          <p:nvPr/>
        </p:nvSpPr>
        <p:spPr>
          <a:xfrm>
            <a:off x="304800" y="5303837"/>
            <a:ext cx="8229600" cy="1554163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(Initial) Performance Goals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Freq (MHz)	</a:t>
            </a:r>
            <a:r>
              <a:rPr kumimoji="0" lang="en-US" sz="3800" b="0" i="0" u="sng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3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8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pk</a:t>
            </a:r>
            <a:r>
              <a:rPr kumimoji="0" lang="en-US" sz="3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8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mT</a:t>
            </a:r>
            <a:r>
              <a:rPr kumimoji="0" lang="en-US" sz="3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		G (MV/m)		Q	@T (K)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325   	60	15	1.4E10	2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650 	72	16	1.7E10	2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1300 	72	15	1.5E10	2</a:t>
            </a:r>
            <a:endParaRPr kumimoji="0" lang="en-US" sz="3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676400" y="152400"/>
            <a:ext cx="6629400" cy="609600"/>
          </a:xfrm>
        </p:spPr>
        <p:txBody>
          <a:bodyPr/>
          <a:lstStyle/>
          <a:p>
            <a:r>
              <a:rPr lang="en-US" sz="3600" dirty="0" err="1" smtClean="0"/>
              <a:t>PrX</a:t>
            </a:r>
            <a:r>
              <a:rPr lang="en-US" sz="3600" dirty="0" smtClean="0"/>
              <a:t> – Initial Beam Elements Specs</a:t>
            </a:r>
            <a:endParaRPr lang="en-US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Beam dynamics design completed and optimized for regular lattice, with break points and cavity types determined</a:t>
            </a:r>
          </a:p>
          <a:p>
            <a:pPr lvl="1"/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411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066800"/>
            <a:ext cx="4911362" cy="283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28194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SSR0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22098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315BD"/>
                </a:solidFill>
              </a:rPr>
              <a:t>SSR0</a:t>
            </a:r>
            <a:endParaRPr lang="en-US" sz="1600" dirty="0">
              <a:solidFill>
                <a:srgbClr val="0315B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25908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SSR1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5000" y="23622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SSR2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2209800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LB 650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19050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315BD"/>
                </a:solidFill>
              </a:rPr>
              <a:t>SSR1</a:t>
            </a:r>
            <a:endParaRPr lang="en-US" sz="1600" dirty="0">
              <a:solidFill>
                <a:srgbClr val="0315B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0" y="167640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315BD"/>
                </a:solidFill>
              </a:rPr>
              <a:t>SSR0</a:t>
            </a:r>
            <a:endParaRPr lang="en-US" sz="1600" dirty="0">
              <a:solidFill>
                <a:srgbClr val="0315B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0" y="1524000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315BD"/>
                </a:solidFill>
              </a:rPr>
              <a:t>LB 650</a:t>
            </a:r>
            <a:endParaRPr lang="en-US" sz="1600" dirty="0">
              <a:solidFill>
                <a:srgbClr val="0315BD"/>
              </a:solidFill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810000"/>
            <a:ext cx="4114800" cy="284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6324600" cy="685800"/>
          </a:xfrm>
          <a:prstGeom prst="rect">
            <a:avLst/>
          </a:prstGeom>
        </p:spPr>
        <p:txBody>
          <a:bodyPr/>
          <a:lstStyle/>
          <a:p>
            <a:r>
              <a:rPr lang="en-US" sz="3600" dirty="0" smtClean="0"/>
              <a:t>Spoke Resonator Challenges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Design Optimization (SSR1)</a:t>
            </a:r>
          </a:p>
          <a:p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(Feasibility of) Assembly</a:t>
            </a:r>
          </a:p>
          <a:p>
            <a:pPr lvl="1"/>
            <a:r>
              <a:rPr lang="en-US" dirty="0" smtClean="0"/>
              <a:t>Engineering Safety 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Gradient and Q</a:t>
            </a:r>
            <a:r>
              <a:rPr lang="en-US" baseline="-25000" dirty="0" smtClean="0"/>
              <a:t>0</a:t>
            </a:r>
            <a:r>
              <a:rPr lang="en-US" dirty="0" smtClean="0"/>
              <a:t> performance</a:t>
            </a:r>
          </a:p>
          <a:p>
            <a:pPr lvl="1"/>
            <a:r>
              <a:rPr lang="en-US" dirty="0" err="1" smtClean="0"/>
              <a:t>Tunability</a:t>
            </a:r>
            <a:endParaRPr lang="en-US" dirty="0" smtClean="0"/>
          </a:p>
          <a:p>
            <a:pPr lvl="2"/>
            <a:r>
              <a:rPr lang="en-US" dirty="0" smtClean="0"/>
              <a:t>Lorentz Force Detuning (Pulsed) and </a:t>
            </a:r>
            <a:r>
              <a:rPr lang="en-US" dirty="0" err="1" smtClean="0"/>
              <a:t>Microphonics</a:t>
            </a:r>
            <a:r>
              <a:rPr lang="en-US" dirty="0" smtClean="0"/>
              <a:t> (CW)</a:t>
            </a:r>
          </a:p>
          <a:p>
            <a:pPr lvl="1"/>
            <a:r>
              <a:rPr lang="en-US" dirty="0" smtClean="0"/>
              <a:t>High Power Operations</a:t>
            </a:r>
          </a:p>
          <a:p>
            <a:r>
              <a:rPr lang="en-US" dirty="0" err="1" smtClean="0"/>
              <a:t>Cryomodule</a:t>
            </a:r>
            <a:r>
              <a:rPr lang="en-US" dirty="0" smtClean="0"/>
              <a:t> Integration and Test Facility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Beamline</a:t>
            </a:r>
            <a:r>
              <a:rPr lang="en-US" dirty="0" smtClean="0"/>
              <a:t>) Integration</a:t>
            </a:r>
          </a:p>
          <a:p>
            <a:pPr lvl="2"/>
            <a:r>
              <a:rPr lang="en-US" dirty="0" smtClean="0"/>
              <a:t>Focusing Elements</a:t>
            </a:r>
          </a:p>
          <a:p>
            <a:pPr lvl="2"/>
            <a:r>
              <a:rPr lang="en-US" dirty="0" smtClean="0"/>
              <a:t>Instrumentation </a:t>
            </a:r>
          </a:p>
          <a:p>
            <a:pPr lvl="1"/>
            <a:r>
              <a:rPr lang="en-US" dirty="0" err="1" smtClean="0"/>
              <a:t>Cryomodule</a:t>
            </a:r>
            <a:r>
              <a:rPr lang="en-US" dirty="0" smtClean="0"/>
              <a:t> Assembly &amp; Commissioning</a:t>
            </a:r>
          </a:p>
          <a:p>
            <a:pPr lvl="1"/>
            <a:r>
              <a:rPr lang="en-US" dirty="0" smtClean="0"/>
              <a:t>Meson Detector Building Test Facility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839200" cy="1524000"/>
          </a:xfrm>
        </p:spPr>
        <p:txBody>
          <a:bodyPr/>
          <a:lstStyle/>
          <a:p>
            <a:r>
              <a:rPr lang="en-US" sz="2400" dirty="0" smtClean="0"/>
              <a:t>RF Design optimization</a:t>
            </a:r>
          </a:p>
          <a:p>
            <a:r>
              <a:rPr lang="en-US" sz="2400" dirty="0" smtClean="0"/>
              <a:t>Mechanical analysis and optimization</a:t>
            </a:r>
            <a:endParaRPr lang="en-US" sz="2400" dirty="0"/>
          </a:p>
          <a:p>
            <a:pPr lvl="2"/>
            <a:endParaRPr lang="en-US" sz="1800" dirty="0"/>
          </a:p>
          <a:p>
            <a:pPr lvl="1"/>
            <a:endParaRPr lang="en-US" sz="2000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52400" y="2209800"/>
            <a:ext cx="2486025" cy="2667000"/>
            <a:chOff x="258" y="960"/>
            <a:chExt cx="2286" cy="2448"/>
          </a:xfrm>
        </p:grpSpPr>
        <p:pic>
          <p:nvPicPr>
            <p:cNvPr id="768011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5" y="1399"/>
              <a:ext cx="2269" cy="2009"/>
            </a:xfrm>
            <a:prstGeom prst="rect">
              <a:avLst/>
            </a:prstGeom>
            <a:noFill/>
          </p:spPr>
        </p:pic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960"/>
              <a:ext cx="567" cy="530"/>
              <a:chOff x="768" y="960"/>
              <a:chExt cx="567" cy="530"/>
            </a:xfrm>
          </p:grpSpPr>
          <p:sp>
            <p:nvSpPr>
              <p:cNvPr id="768013" name="Line 13"/>
              <p:cNvSpPr>
                <a:spLocks noChangeShapeType="1"/>
              </p:cNvSpPr>
              <p:nvPr/>
            </p:nvSpPr>
            <p:spPr bwMode="auto">
              <a:xfrm>
                <a:off x="768" y="1331"/>
                <a:ext cx="45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14" name="Line 14"/>
              <p:cNvSpPr>
                <a:spLocks noChangeShapeType="1"/>
              </p:cNvSpPr>
              <p:nvPr/>
            </p:nvSpPr>
            <p:spPr bwMode="auto">
              <a:xfrm flipV="1">
                <a:off x="768" y="1172"/>
                <a:ext cx="0" cy="2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15" name="Line 15"/>
              <p:cNvSpPr>
                <a:spLocks noChangeShapeType="1"/>
              </p:cNvSpPr>
              <p:nvPr/>
            </p:nvSpPr>
            <p:spPr bwMode="auto">
              <a:xfrm flipV="1">
                <a:off x="1222" y="1172"/>
                <a:ext cx="0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16" name="Text Box 16"/>
              <p:cNvSpPr txBox="1">
                <a:spLocks noChangeArrowheads="1"/>
              </p:cNvSpPr>
              <p:nvPr/>
            </p:nvSpPr>
            <p:spPr bwMode="auto">
              <a:xfrm>
                <a:off x="881" y="960"/>
                <a:ext cx="454" cy="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/>
                  <a:t>L</a:t>
                </a:r>
                <a:endParaRPr lang="ru-RU" dirty="0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258" y="1488"/>
              <a:ext cx="510" cy="318"/>
              <a:chOff x="258" y="1488"/>
              <a:chExt cx="510" cy="318"/>
            </a:xfrm>
          </p:grpSpPr>
          <p:sp>
            <p:nvSpPr>
              <p:cNvPr id="768018" name="Line 18"/>
              <p:cNvSpPr>
                <a:spLocks noChangeShapeType="1"/>
              </p:cNvSpPr>
              <p:nvPr/>
            </p:nvSpPr>
            <p:spPr bwMode="auto">
              <a:xfrm flipH="1">
                <a:off x="258" y="1488"/>
                <a:ext cx="5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19" name="Line 19"/>
              <p:cNvSpPr>
                <a:spLocks noChangeShapeType="1"/>
              </p:cNvSpPr>
              <p:nvPr/>
            </p:nvSpPr>
            <p:spPr bwMode="auto">
              <a:xfrm flipH="1">
                <a:off x="258" y="1806"/>
                <a:ext cx="5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20" name="Line 20"/>
              <p:cNvSpPr>
                <a:spLocks noChangeShapeType="1"/>
              </p:cNvSpPr>
              <p:nvPr/>
            </p:nvSpPr>
            <p:spPr bwMode="auto">
              <a:xfrm flipV="1">
                <a:off x="485" y="1488"/>
                <a:ext cx="0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6802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286000"/>
            <a:ext cx="2362200" cy="3401568"/>
          </a:xfrm>
          <a:prstGeom prst="rect">
            <a:avLst/>
          </a:prstGeom>
          <a:noFill/>
        </p:spPr>
      </p:pic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1600200" y="152400"/>
            <a:ext cx="6629400" cy="685800"/>
          </a:xfrm>
        </p:spPr>
        <p:txBody>
          <a:bodyPr/>
          <a:lstStyle/>
          <a:p>
            <a:r>
              <a:rPr lang="en-US" dirty="0" smtClean="0"/>
              <a:t>SSR1 Design Optimization</a:t>
            </a:r>
            <a:endParaRPr lang="en-US" dirty="0"/>
          </a:p>
        </p:txBody>
      </p:sp>
      <p:pic>
        <p:nvPicPr>
          <p:cNvPr id="20" name="Picture 5" descr="SSR winglets total deforma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960562"/>
            <a:ext cx="297180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00800" y="4419600"/>
            <a:ext cx="2474913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Total Deformation at 2 atm.</a:t>
            </a:r>
          </a:p>
        </p:txBody>
      </p:sp>
      <p:graphicFrame>
        <p:nvGraphicFramePr>
          <p:cNvPr id="23" name="Group 8"/>
          <p:cNvGraphicFramePr>
            <a:graphicFrameLocks noGrp="1"/>
          </p:cNvGraphicFramePr>
          <p:nvPr/>
        </p:nvGraphicFramePr>
        <p:xfrm>
          <a:off x="5029200" y="4800600"/>
          <a:ext cx="4038600" cy="1865376"/>
        </p:xfrm>
        <a:graphic>
          <a:graphicData uri="http://schemas.openxmlformats.org/drawingml/2006/table">
            <a:tbl>
              <a:tblPr/>
              <a:tblGrid>
                <a:gridCol w="1462791"/>
                <a:gridCol w="1288506"/>
                <a:gridCol w="1287303"/>
              </a:tblGrid>
              <a:tr h="3309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Reinforcement Type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Total Deformation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Von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Mises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MPa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none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329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352.8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flat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283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256.0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tubular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266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254.4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Flat + gussets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137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65.08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Tubular + gussets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109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65.85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39675" y="3581400"/>
            <a:ext cx="493725" cy="3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0" y="5943600"/>
            <a:ext cx="44958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Built 2 prototypes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 additional from IUAC (India).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2981</TotalTime>
  <Words>2146</Words>
  <Application>Microsoft Office PowerPoint</Application>
  <PresentationFormat>On-screen Show (4:3)</PresentationFormat>
  <Paragraphs>451</Paragraphs>
  <Slides>48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Chart</vt:lpstr>
      <vt:lpstr>Development of SC Spoke Resonators at FNAL</vt:lpstr>
      <vt:lpstr>Project-X Evolution</vt:lpstr>
      <vt:lpstr>Slide 3</vt:lpstr>
      <vt:lpstr>Choice of Cavities</vt:lpstr>
      <vt:lpstr>Spoke Resonators</vt:lpstr>
      <vt:lpstr>PrX - Initial Configuration 2  </vt:lpstr>
      <vt:lpstr>PrX – Initial Beam Elements Specs</vt:lpstr>
      <vt:lpstr>Spoke Resonator Challenges</vt:lpstr>
      <vt:lpstr>SSR1 Design Optimization</vt:lpstr>
      <vt:lpstr>Slide 10</vt:lpstr>
      <vt:lpstr>Slide 11</vt:lpstr>
      <vt:lpstr>Slide 12</vt:lpstr>
      <vt:lpstr>Slide 13</vt:lpstr>
      <vt:lpstr>Slide 14</vt:lpstr>
      <vt:lpstr>Slide 15</vt:lpstr>
      <vt:lpstr>Cavity Tuning</vt:lpstr>
      <vt:lpstr>Helium Vessel Assembly</vt:lpstr>
      <vt:lpstr>SSR Tuner</vt:lpstr>
      <vt:lpstr>Engineering Note &amp; Safety</vt:lpstr>
      <vt:lpstr>Engineering Analysis</vt:lpstr>
      <vt:lpstr>Spokes Cavity Vertical Test</vt:lpstr>
      <vt:lpstr>SSR1-2 First VTS Test</vt:lpstr>
      <vt:lpstr>PC High Power Test Fixture</vt:lpstr>
      <vt:lpstr>High Power Test</vt:lpstr>
      <vt:lpstr>Slide 25</vt:lpstr>
      <vt:lpstr>SSR1 Cryomodule Model</vt:lpstr>
      <vt:lpstr>Cryomodule Assembly</vt:lpstr>
      <vt:lpstr>3-Cavity Cryomodule Concept</vt:lpstr>
      <vt:lpstr>Slide 29</vt:lpstr>
      <vt:lpstr>SSR0 Mechanical Optimization</vt:lpstr>
      <vt:lpstr>Meson Detector Building Setup</vt:lpstr>
      <vt:lpstr>Layout for 3-Cavity SSR0 Cryostat</vt:lpstr>
      <vt:lpstr>RFQ and 2.5 MeV Beamline</vt:lpstr>
      <vt:lpstr>First 2.5 MeV Beam  through RFQ</vt:lpstr>
      <vt:lpstr>Conclusions</vt:lpstr>
      <vt:lpstr>Supporting Slides</vt:lpstr>
      <vt:lpstr>Quarter Wave Resonator</vt:lpstr>
      <vt:lpstr>Half-Wave Resonator</vt:lpstr>
      <vt:lpstr>Slide 39</vt:lpstr>
      <vt:lpstr>SSR1-1 Early VTS Results</vt:lpstr>
      <vt:lpstr>SSR1-1 Final Test Results</vt:lpstr>
      <vt:lpstr>Spoke Cavity Horizontal Test Cryostat in MDB</vt:lpstr>
      <vt:lpstr>“Complete” Layout</vt:lpstr>
      <vt:lpstr>Goals</vt:lpstr>
      <vt:lpstr>Ion Source Emittance Scan Data</vt:lpstr>
      <vt:lpstr>HINS 2.5 MeV Beam Profiles </vt:lpstr>
      <vt:lpstr>Linac Enclosure  (Under Construction)</vt:lpstr>
      <vt:lpstr>RFQ Problem &amp; its solution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 Spoke Resonators for  Project X</dc:title>
  <dc:creator>Sony Customer</dc:creator>
  <cp:lastModifiedBy>Sony Customer</cp:lastModifiedBy>
  <cp:revision>46</cp:revision>
  <dcterms:created xsi:type="dcterms:W3CDTF">2010-05-29T21:50:05Z</dcterms:created>
  <dcterms:modified xsi:type="dcterms:W3CDTF">2010-06-30T15:24:20Z</dcterms:modified>
</cp:coreProperties>
</file>