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30"/>
  </p:notesMasterIdLst>
  <p:sldIdLst>
    <p:sldId id="256" r:id="rId2"/>
    <p:sldId id="269" r:id="rId3"/>
    <p:sldId id="394" r:id="rId4"/>
    <p:sldId id="395" r:id="rId5"/>
    <p:sldId id="271" r:id="rId6"/>
    <p:sldId id="396" r:id="rId7"/>
    <p:sldId id="382" r:id="rId8"/>
    <p:sldId id="383" r:id="rId9"/>
    <p:sldId id="387" r:id="rId10"/>
    <p:sldId id="359" r:id="rId11"/>
    <p:sldId id="360" r:id="rId12"/>
    <p:sldId id="358" r:id="rId13"/>
    <p:sldId id="407" r:id="rId14"/>
    <p:sldId id="408" r:id="rId15"/>
    <p:sldId id="400" r:id="rId16"/>
    <p:sldId id="389" r:id="rId17"/>
    <p:sldId id="406" r:id="rId18"/>
    <p:sldId id="353" r:id="rId19"/>
    <p:sldId id="316" r:id="rId20"/>
    <p:sldId id="409" r:id="rId21"/>
    <p:sldId id="367" r:id="rId22"/>
    <p:sldId id="283" r:id="rId23"/>
    <p:sldId id="334" r:id="rId24"/>
    <p:sldId id="397" r:id="rId25"/>
    <p:sldId id="392" r:id="rId26"/>
    <p:sldId id="388" r:id="rId27"/>
    <p:sldId id="404" r:id="rId28"/>
    <p:sldId id="291" r:id="rId29"/>
  </p:sldIdLst>
  <p:sldSz cx="9144000" cy="6858000" type="screen4x3"/>
  <p:notesSz cx="7010400" cy="9296400"/>
  <p:embeddedFontLst>
    <p:embeddedFont>
      <p:font typeface="ＭＳ Ｐゴシック" pitchFamily="34" charset="-128"/>
      <p:regular r:id="rId31"/>
    </p:embeddedFont>
    <p:embeddedFont>
      <p:font typeface="Rockwell" pitchFamily="18" charset="0"/>
      <p:regular r:id="rId32"/>
      <p:bold r:id="rId33"/>
      <p:italic r:id="rId34"/>
      <p:boldItalic r:id="rId35"/>
    </p:embeddedFont>
    <p:embeddedFont>
      <p:font typeface="Comic Sans MS" pitchFamily="66" charset="0"/>
      <p:regular r:id="rId36"/>
      <p:bold r:id="rId37"/>
    </p:embeddedFont>
    <p:embeddedFont>
      <p:font typeface="Times" pitchFamily="18" charset="0"/>
      <p:regular r:id="rId38"/>
      <p:bold r:id="rId39"/>
      <p:italic r:id="rId40"/>
      <p:boldItalic r:id="rId41"/>
    </p:embeddedFont>
    <p:embeddedFont>
      <p:font typeface="Arial Unicode MS" pitchFamily="34" charset="-128"/>
      <p:regular r:id="rId42"/>
    </p:embeddedFont>
    <p:embeddedFont>
      <p:font typeface="Calibri" pitchFamily="34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A0000"/>
    <a:srgbClr val="FF1D1D"/>
    <a:srgbClr val="660033"/>
    <a:srgbClr val="009999"/>
    <a:srgbClr val="99CC00"/>
    <a:srgbClr val="006600"/>
    <a:srgbClr val="0099CC"/>
    <a:srgbClr val="33CCCC"/>
    <a:srgbClr val="F2F0D6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 snapToGrid="0">
      <p:cViewPr varScale="1">
        <p:scale>
          <a:sx n="74" d="100"/>
          <a:sy n="74" d="100"/>
        </p:scale>
        <p:origin x="-6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5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466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300"/>
            </a:lvl1pPr>
          </a:lstStyle>
          <a:p>
            <a:fld id="{3B8AF7D9-995B-4639-9C98-1ACF804D91B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3" rIns="93166" bIns="465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66" tIns="46583" rIns="93166" bIns="4658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300"/>
            </a:lvl1pPr>
          </a:lstStyle>
          <a:p>
            <a:fld id="{130970FC-1409-4546-86F6-A9A37DEDE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E7B447-B6BF-408B-A286-D001ED99F2CD}" type="slidenum">
              <a:rPr lang="en-US"/>
              <a:pPr/>
              <a:t>2</a:t>
            </a:fld>
            <a:endParaRPr lang="en-US"/>
          </a:p>
        </p:txBody>
      </p:sp>
      <p:sp>
        <p:nvSpPr>
          <p:cNvPr id="574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574467" name="Notes Placeholder 2"/>
          <p:cNvSpPr>
            <a:spLocks noGrp="1"/>
          </p:cNvSpPr>
          <p:nvPr>
            <p:ph type="body" idx="1"/>
          </p:nvPr>
        </p:nvSpPr>
        <p:spPr>
          <a:xfrm>
            <a:off x="934721" y="4415791"/>
            <a:ext cx="5140960" cy="4184994"/>
          </a:xfrm>
        </p:spPr>
        <p:txBody>
          <a:bodyPr lIns="95596" tIns="47790" rIns="95596" bIns="47790"/>
          <a:lstStyle/>
          <a:p>
            <a:endParaRPr lang="en-US"/>
          </a:p>
        </p:txBody>
      </p:sp>
      <p:sp>
        <p:nvSpPr>
          <p:cNvPr id="574468" name="Header Placeholder 3"/>
          <p:cNvSpPr txBox="1">
            <a:spLocks noGrp="1"/>
          </p:cNvSpPr>
          <p:nvPr/>
        </p:nvSpPr>
        <p:spPr bwMode="auto">
          <a:xfrm>
            <a:off x="0" y="1"/>
            <a:ext cx="3039463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96" tIns="47790" rIns="95596" bIns="47790"/>
          <a:lstStyle/>
          <a:p>
            <a:pPr defTabSz="957535" eaLnBrk="0" hangingPunct="0">
              <a:spcBef>
                <a:spcPct val="0"/>
              </a:spcBef>
            </a:pPr>
            <a:r>
              <a:rPr lang="en-US" sz="1300" dirty="0">
                <a:latin typeface="Times New Roman" pitchFamily="18" charset="0"/>
              </a:rPr>
              <a:t>Test</a:t>
            </a:r>
          </a:p>
        </p:txBody>
      </p:sp>
      <p:sp>
        <p:nvSpPr>
          <p:cNvPr id="574469" name="Slide Number Placeholder 4"/>
          <p:cNvSpPr txBox="1">
            <a:spLocks noGrp="1"/>
          </p:cNvSpPr>
          <p:nvPr/>
        </p:nvSpPr>
        <p:spPr bwMode="auto">
          <a:xfrm>
            <a:off x="3970939" y="8831581"/>
            <a:ext cx="3039462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96" tIns="47790" rIns="95596" bIns="47790" anchor="b"/>
          <a:lstStyle/>
          <a:p>
            <a:pPr defTabSz="957535" eaLnBrk="0" hangingPunct="0">
              <a:spcBef>
                <a:spcPct val="0"/>
              </a:spcBef>
            </a:pPr>
            <a:fld id="{DE16711C-54E6-4137-9902-664502C4C0A3}" type="slidenum">
              <a:rPr lang="en-US" sz="1300">
                <a:latin typeface="Times New Roman" pitchFamily="18" charset="0"/>
              </a:rPr>
              <a:pPr defTabSz="957535" eaLnBrk="0" hangingPunct="0">
                <a:spcBef>
                  <a:spcPct val="0"/>
                </a:spcBef>
              </a:pPr>
              <a:t>2</a:t>
            </a:fld>
            <a:endParaRPr lang="en-US" sz="1300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1B663-C3AF-4378-BAC8-C90CDFE4422C}" type="slidenum">
              <a:rPr lang="en-US"/>
              <a:pPr/>
              <a:t>28</a:t>
            </a:fld>
            <a:endParaRPr lang="en-US"/>
          </a:p>
        </p:txBody>
      </p:sp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562600" cy="114300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7338" indent="-287338">
              <a:spcBef>
                <a:spcPts val="1200"/>
              </a:spcBef>
              <a:buClr>
                <a:srgbClr val="002D86"/>
              </a:buClr>
              <a:buSzPct val="125000"/>
              <a:defRPr sz="2000">
                <a:solidFill>
                  <a:srgbClr val="003399"/>
                </a:solidFill>
              </a:defRPr>
            </a:lvl1pPr>
            <a:lvl2pPr marL="742950" indent="-285750">
              <a:spcBef>
                <a:spcPts val="200"/>
              </a:spcBef>
              <a:defRPr sz="1800"/>
            </a:lvl2pPr>
            <a:lvl3pPr>
              <a:spcBef>
                <a:spcPts val="0"/>
              </a:spcBef>
              <a:defRPr sz="1800">
                <a:solidFill>
                  <a:srgbClr val="006600"/>
                </a:solidFill>
              </a:defRPr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ark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533400"/>
            <a:ext cx="685800" cy="685800"/>
          </a:xfrm>
          <a:prstGeom prst="rect">
            <a:avLst/>
          </a:prstGeom>
        </p:spPr>
      </p:pic>
      <p:pic>
        <p:nvPicPr>
          <p:cNvPr id="8" name="Picture 7" descr="projectxLogo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>
          <a:xfrm>
            <a:off x="457200" y="1524000"/>
            <a:ext cx="8229600" cy="1588"/>
          </a:xfrm>
          <a:prstGeom prst="line">
            <a:avLst/>
          </a:prstGeom>
          <a:ln w="76200">
            <a:gradFill flip="none" rotWithShape="1">
              <a:gsLst>
                <a:gs pos="0">
                  <a:srgbClr val="C0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457200" y="6172200"/>
            <a:ext cx="8229600" cy="1588"/>
          </a:xfrm>
          <a:prstGeom prst="line">
            <a:avLst/>
          </a:prstGeom>
          <a:ln w="2857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SPL/ESS,Lund - Wendt &amp;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1739" y="2448155"/>
            <a:ext cx="7772400" cy="109353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Project X: 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Multi-MW Proton 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Source at </a:t>
            </a:r>
            <a:r>
              <a:rPr lang="en-US" sz="3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Fermilab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7206" y="4778171"/>
            <a:ext cx="6400800" cy="175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Manfred Wendt &amp; Steve Holmes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SPL/ESS Collaboration Meeting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Lund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June 30, 2010</a:t>
            </a:r>
            <a:endParaRPr lang="en-US" sz="20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Configuration-2 </a:t>
            </a:r>
            <a:r>
              <a:rPr lang="en-US" sz="2800" dirty="0" smtClean="0"/>
              <a:t>Performance Goals</a:t>
            </a:r>
            <a:endParaRPr lang="en-US" sz="28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1033219" name="Text Box 3"/>
          <p:cNvSpPr txBox="1">
            <a:spLocks noChangeArrowheads="1"/>
          </p:cNvSpPr>
          <p:nvPr/>
        </p:nvSpPr>
        <p:spPr bwMode="auto">
          <a:xfrm>
            <a:off x="283336" y="1560113"/>
            <a:ext cx="8525814" cy="481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tabLst>
                <a:tab pos="457200" algn="l"/>
                <a:tab pos="4800600" algn="r"/>
                <a:tab pos="5029200" algn="l"/>
              </a:tabLst>
            </a:pPr>
            <a:r>
              <a:rPr lang="en-US" sz="1400" u="sng" dirty="0" smtClean="0">
                <a:latin typeface="Arial" pitchFamily="34" charset="0"/>
              </a:rPr>
              <a:t>CW-</a:t>
            </a:r>
            <a:r>
              <a:rPr lang="en-US" sz="1400" u="sng" dirty="0" err="1" smtClean="0">
                <a:latin typeface="Arial" pitchFamily="34" charset="0"/>
              </a:rPr>
              <a:t>Linac</a:t>
            </a:r>
            <a:endParaRPr lang="en-US" sz="1400" u="sng" dirty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Particle Type	H</a:t>
            </a:r>
            <a:r>
              <a:rPr lang="en-US" sz="1400" baseline="30000" dirty="0">
                <a:latin typeface="Arial" pitchFamily="34" charset="0"/>
              </a:rPr>
              <a:t>-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Beam Kinetic Energy	</a:t>
            </a:r>
            <a:r>
              <a:rPr lang="en-US" sz="1400" dirty="0" smtClean="0">
                <a:latin typeface="Arial" pitchFamily="34" charset="0"/>
              </a:rPr>
              <a:t>3.0</a:t>
            </a:r>
            <a:r>
              <a:rPr lang="en-US" sz="1400" dirty="0">
                <a:latin typeface="Arial" pitchFamily="34" charset="0"/>
              </a:rPr>
              <a:t>	GeV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Average Beam Current	1	</a:t>
            </a:r>
            <a:r>
              <a:rPr lang="en-US" sz="1400" dirty="0" err="1" smtClean="0">
                <a:latin typeface="Arial" pitchFamily="34" charset="0"/>
              </a:rPr>
              <a:t>mA</a:t>
            </a:r>
            <a:endParaRPr lang="en-US" sz="1400" baseline="30000" dirty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Linac pulse rate	</a:t>
            </a:r>
            <a:r>
              <a:rPr lang="en-US" sz="1400" dirty="0" smtClean="0">
                <a:latin typeface="Arial" pitchFamily="34" charset="0"/>
              </a:rPr>
              <a:t>CW</a:t>
            </a:r>
            <a:r>
              <a:rPr lang="en-US" sz="1400" dirty="0">
                <a:latin typeface="Arial" pitchFamily="34" charset="0"/>
              </a:rPr>
              <a:t>	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Beam Power	</a:t>
            </a:r>
            <a:r>
              <a:rPr lang="en-US" sz="1400" dirty="0" smtClean="0">
                <a:latin typeface="Arial" pitchFamily="34" charset="0"/>
              </a:rPr>
              <a:t>3000</a:t>
            </a:r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kW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 smtClean="0">
                <a:latin typeface="Arial" pitchFamily="34" charset="0"/>
              </a:rPr>
              <a:t>	Beam Power to 3 </a:t>
            </a:r>
            <a:r>
              <a:rPr lang="en-US" sz="1400" dirty="0" err="1" smtClean="0">
                <a:latin typeface="Arial" pitchFamily="34" charset="0"/>
              </a:rPr>
              <a:t>GeV</a:t>
            </a:r>
            <a:r>
              <a:rPr lang="en-US" sz="1400" dirty="0" smtClean="0">
                <a:latin typeface="Arial" pitchFamily="34" charset="0"/>
              </a:rPr>
              <a:t> program	2870	kW</a:t>
            </a:r>
            <a:endParaRPr lang="en-US" sz="1400" dirty="0">
              <a:latin typeface="Arial" pitchFamily="34" charset="0"/>
            </a:endParaRPr>
          </a:p>
          <a:p>
            <a:pPr algn="l">
              <a:spcBef>
                <a:spcPct val="40000"/>
              </a:spcBef>
              <a:tabLst>
                <a:tab pos="457200" algn="l"/>
                <a:tab pos="5711825" algn="r"/>
                <a:tab pos="5949950" algn="l"/>
              </a:tabLst>
            </a:pPr>
            <a:r>
              <a:rPr lang="en-US" sz="1400" u="sng" dirty="0" smtClean="0">
                <a:latin typeface="Arial" pitchFamily="34" charset="0"/>
              </a:rPr>
              <a:t>Short / long pulsed </a:t>
            </a:r>
            <a:r>
              <a:rPr lang="en-US" sz="1400" u="sng" dirty="0" err="1" smtClean="0">
                <a:latin typeface="Arial" pitchFamily="34" charset="0"/>
              </a:rPr>
              <a:t>Linac</a:t>
            </a:r>
            <a:r>
              <a:rPr lang="en-US" sz="1400" u="sng" dirty="0" smtClean="0">
                <a:latin typeface="Arial" pitchFamily="34" charset="0"/>
              </a:rPr>
              <a:t> [RCS]</a:t>
            </a:r>
            <a:endParaRPr lang="en-US" sz="1400" u="sng" dirty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Particle Type	</a:t>
            </a:r>
            <a:r>
              <a:rPr lang="en-US" sz="1400" dirty="0" smtClean="0">
                <a:latin typeface="Arial" pitchFamily="34" charset="0"/>
              </a:rPr>
              <a:t>H</a:t>
            </a:r>
            <a:r>
              <a:rPr lang="en-US" sz="1400" baseline="30000" dirty="0" smtClean="0">
                <a:latin typeface="Arial" pitchFamily="34" charset="0"/>
              </a:rPr>
              <a:t>-</a:t>
            </a:r>
            <a:r>
              <a:rPr lang="en-US" sz="1400" dirty="0" smtClean="0">
                <a:latin typeface="Arial" pitchFamily="34" charset="0"/>
              </a:rPr>
              <a:t>  [protons]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 smtClean="0">
                <a:latin typeface="Arial" pitchFamily="34" charset="0"/>
              </a:rPr>
              <a:t>-	Beam Kinetic Energy	8.0 / ~6 [8.0]	</a:t>
            </a:r>
            <a:r>
              <a:rPr lang="en-US" sz="1400" dirty="0" err="1" smtClean="0">
                <a:latin typeface="Arial" pitchFamily="34" charset="0"/>
              </a:rPr>
              <a:t>GeV</a:t>
            </a:r>
            <a:endParaRPr lang="en-US" sz="1400" dirty="0" smtClean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Pulse rate</a:t>
            </a:r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10 / 2 [10]</a:t>
            </a:r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Hz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 smtClean="0">
                <a:latin typeface="Arial" pitchFamily="34" charset="0"/>
              </a:rPr>
              <a:t>	Pulse Width	4.3 / 25 [0.002]	</a:t>
            </a:r>
            <a:r>
              <a:rPr lang="en-US" sz="1400" dirty="0" err="1" smtClean="0">
                <a:latin typeface="Arial" pitchFamily="34" charset="0"/>
              </a:rPr>
              <a:t>msec</a:t>
            </a:r>
            <a:endParaRPr lang="en-US" sz="1400" dirty="0" smtClean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 smtClean="0">
                <a:latin typeface="Arial" pitchFamily="34" charset="0"/>
              </a:rPr>
              <a:t>	Cycles to MI	6 / 1 [6]</a:t>
            </a:r>
            <a:endParaRPr lang="en-US" sz="1400" dirty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Particles per cycle to </a:t>
            </a:r>
            <a:r>
              <a:rPr lang="en-US" sz="1400" dirty="0" smtClean="0">
                <a:latin typeface="Arial" pitchFamily="34" charset="0"/>
              </a:rPr>
              <a:t>Recycler / Main Injector [MI]</a:t>
            </a:r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2.6</a:t>
            </a:r>
            <a:r>
              <a:rPr lang="en-US" sz="1400" dirty="0">
                <a:latin typeface="Arial" pitchFamily="34" charset="0"/>
                <a:sym typeface="Symbol" pitchFamily="18" charset="2"/>
              </a:rPr>
              <a:t></a:t>
            </a:r>
            <a:r>
              <a:rPr lang="en-US" sz="1400" dirty="0" smtClean="0">
                <a:latin typeface="Arial" pitchFamily="34" charset="0"/>
              </a:rPr>
              <a:t>10</a:t>
            </a:r>
            <a:r>
              <a:rPr lang="en-US" sz="1400" baseline="30000" dirty="0" smtClean="0">
                <a:latin typeface="Arial" pitchFamily="34" charset="0"/>
              </a:rPr>
              <a:t>13</a:t>
            </a:r>
            <a:endParaRPr lang="en-US" sz="1400" baseline="30000" dirty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</a:rPr>
              <a:t>Beam </a:t>
            </a:r>
            <a:r>
              <a:rPr lang="en-US" sz="1400" dirty="0">
                <a:latin typeface="Arial" pitchFamily="34" charset="0"/>
              </a:rPr>
              <a:t>Power to 8 GeV program	</a:t>
            </a:r>
            <a:r>
              <a:rPr lang="en-US" sz="1400" dirty="0" smtClean="0">
                <a:latin typeface="Arial" pitchFamily="34" charset="0"/>
              </a:rPr>
              <a:t>200</a:t>
            </a:r>
            <a:r>
              <a:rPr lang="en-US" sz="1400" dirty="0">
                <a:latin typeface="Arial" pitchFamily="34" charset="0"/>
              </a:rPr>
              <a:t>	kW	</a:t>
            </a:r>
          </a:p>
          <a:p>
            <a:pPr algn="l">
              <a:spcBef>
                <a:spcPct val="40000"/>
              </a:spcBef>
              <a:tabLst>
                <a:tab pos="457200" algn="l"/>
                <a:tab pos="5711825" algn="r"/>
                <a:tab pos="5949950" algn="l"/>
              </a:tabLst>
            </a:pPr>
            <a:r>
              <a:rPr lang="en-US" sz="1400" u="sng" dirty="0">
                <a:latin typeface="Arial" pitchFamily="34" charset="0"/>
              </a:rPr>
              <a:t>Main </a:t>
            </a:r>
            <a:r>
              <a:rPr lang="en-US" sz="1400" u="sng" dirty="0" smtClean="0">
                <a:latin typeface="Arial" pitchFamily="34" charset="0"/>
              </a:rPr>
              <a:t>Injector/Recycler</a:t>
            </a:r>
            <a:endParaRPr lang="en-US" sz="1400" u="sng" dirty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Beam Kinetic Energy (maximum)	120	GeV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Cycle time	1.4	sec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Particles per cycle	</a:t>
            </a:r>
            <a:r>
              <a:rPr lang="en-US" sz="1400" dirty="0" smtClean="0">
                <a:latin typeface="Arial" pitchFamily="34" charset="0"/>
              </a:rPr>
              <a:t>1.6</a:t>
            </a:r>
            <a:r>
              <a:rPr lang="en-US" sz="1400" dirty="0" smtClean="0">
                <a:latin typeface="Arial" pitchFamily="34" charset="0"/>
                <a:sym typeface="Symbol" pitchFamily="18" charset="2"/>
              </a:rPr>
              <a:t></a:t>
            </a:r>
            <a:r>
              <a:rPr lang="en-US" sz="1400" dirty="0">
                <a:latin typeface="Arial" pitchFamily="34" charset="0"/>
              </a:rPr>
              <a:t>10</a:t>
            </a:r>
            <a:r>
              <a:rPr lang="en-US" sz="1400" baseline="30000" dirty="0">
                <a:latin typeface="Arial" pitchFamily="34" charset="0"/>
              </a:rPr>
              <a:t>14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Beam Power at 120 GeV	</a:t>
            </a:r>
            <a:r>
              <a:rPr lang="en-US" sz="1400" dirty="0" smtClean="0">
                <a:latin typeface="Arial" pitchFamily="34" charset="0"/>
              </a:rPr>
              <a:t>2200</a:t>
            </a:r>
            <a:r>
              <a:rPr lang="en-US" sz="1400" dirty="0">
                <a:latin typeface="Arial" pitchFamily="34" charset="0"/>
              </a:rPr>
              <a:t>	kW</a:t>
            </a:r>
          </a:p>
          <a:p>
            <a:pPr>
              <a:tabLst>
                <a:tab pos="457200" algn="l"/>
                <a:tab pos="4800600" algn="r"/>
                <a:tab pos="5029200" algn="l"/>
              </a:tabLst>
            </a:pPr>
            <a:r>
              <a:rPr lang="en-US" sz="1600" dirty="0">
                <a:latin typeface="Arial" pitchFamily="34" charset="0"/>
              </a:rPr>
              <a:t>	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90298" y="2646949"/>
            <a:ext cx="1431758" cy="469231"/>
          </a:xfrm>
          <a:prstGeom prst="ellipse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408629" y="4636534"/>
            <a:ext cx="1431758" cy="368603"/>
          </a:xfrm>
          <a:prstGeom prst="ellipse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386023" y="5779168"/>
            <a:ext cx="1431758" cy="368967"/>
          </a:xfrm>
          <a:prstGeom prst="ellipse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70182" y="4235110"/>
            <a:ext cx="1684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simultaneous</a:t>
            </a:r>
            <a:endParaRPr lang="en-US" dirty="0">
              <a:solidFill>
                <a:srgbClr val="006600"/>
              </a:solidFill>
            </a:endParaRPr>
          </a:p>
        </p:txBody>
      </p:sp>
      <p:cxnSp>
        <p:nvCxnSpPr>
          <p:cNvPr id="15" name="Shape 14"/>
          <p:cNvCxnSpPr>
            <a:stCxn id="10" idx="0"/>
            <a:endCxn id="6" idx="6"/>
          </p:cNvCxnSpPr>
          <p:nvPr/>
        </p:nvCxnSpPr>
        <p:spPr>
          <a:xfrm rot="16200000" flipV="1">
            <a:off x="6690453" y="3113169"/>
            <a:ext cx="1353545" cy="890337"/>
          </a:xfrm>
          <a:prstGeom prst="curvedConnector2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10" idx="1"/>
            <a:endCxn id="7" idx="7"/>
          </p:cNvCxnSpPr>
          <p:nvPr/>
        </p:nvCxnSpPr>
        <p:spPr>
          <a:xfrm rot="10800000" flipV="1">
            <a:off x="6630712" y="4419775"/>
            <a:ext cx="339471" cy="270739"/>
          </a:xfrm>
          <a:prstGeom prst="curvedConnector2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hape 18"/>
          <p:cNvCxnSpPr>
            <a:stCxn id="10" idx="2"/>
            <a:endCxn id="9" idx="6"/>
          </p:cNvCxnSpPr>
          <p:nvPr/>
        </p:nvCxnSpPr>
        <p:spPr>
          <a:xfrm rot="5400000">
            <a:off x="6635482" y="4786741"/>
            <a:ext cx="1359210" cy="994612"/>
          </a:xfrm>
          <a:prstGeom prst="curvedConnector2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799" y="1676400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u="sng" dirty="0" smtClean="0">
                <a:solidFill>
                  <a:srgbClr val="000000"/>
                </a:solidFill>
              </a:rPr>
              <a:t>1 </a:t>
            </a:r>
            <a:r>
              <a:rPr lang="en-US" sz="1800" u="sng" dirty="0" err="1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sz="1800" u="sng" dirty="0" err="1" smtClean="0">
                <a:solidFill>
                  <a:srgbClr val="000000"/>
                </a:solidFill>
              </a:rPr>
              <a:t>sec</a:t>
            </a:r>
            <a:r>
              <a:rPr lang="en-US" sz="1800" u="sng" dirty="0" smtClean="0">
                <a:solidFill>
                  <a:srgbClr val="000000"/>
                </a:solidFill>
              </a:rPr>
              <a:t> period at 3 </a:t>
            </a:r>
            <a:r>
              <a:rPr lang="en-US" sz="1800" u="sng" dirty="0" err="1" smtClean="0">
                <a:solidFill>
                  <a:srgbClr val="000000"/>
                </a:solidFill>
              </a:rPr>
              <a:t>GeV</a:t>
            </a:r>
            <a:endParaRPr lang="en-US" sz="1800" u="sng" dirty="0" smtClean="0">
              <a:solidFill>
                <a:srgbClr val="000000"/>
              </a:solidFill>
            </a:endParaRPr>
          </a:p>
          <a:p>
            <a:pPr algn="l"/>
            <a:r>
              <a:rPr lang="en-US" sz="1800" dirty="0" smtClean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003399"/>
                </a:solidFill>
              </a:rPr>
              <a:t>mu2e pulse (9e7) 162.5 MHz, 100 </a:t>
            </a:r>
            <a:r>
              <a:rPr lang="en-US" sz="1800" dirty="0" err="1" smtClean="0">
                <a:solidFill>
                  <a:srgbClr val="003399"/>
                </a:solidFill>
              </a:rPr>
              <a:t>nsec</a:t>
            </a:r>
            <a:r>
              <a:rPr lang="en-US" sz="1800" dirty="0" smtClean="0">
                <a:solidFill>
                  <a:srgbClr val="003399"/>
                </a:solidFill>
              </a:rPr>
              <a:t>	400 kW</a:t>
            </a:r>
          </a:p>
          <a:p>
            <a:pPr algn="l">
              <a:spcBef>
                <a:spcPts val="0"/>
              </a:spcBef>
            </a:pPr>
            <a:r>
              <a:rPr lang="en-US" sz="1800" dirty="0" smtClean="0">
                <a:solidFill>
                  <a:srgbClr val="003399"/>
                </a:solidFill>
              </a:rPr>
              <a:t>	</a:t>
            </a:r>
            <a:r>
              <a:rPr lang="en-US" sz="1800" dirty="0" err="1" smtClean="0">
                <a:solidFill>
                  <a:srgbClr val="FC110F"/>
                </a:solidFill>
              </a:rPr>
              <a:t>Kaon</a:t>
            </a:r>
            <a:r>
              <a:rPr lang="en-US" sz="1800" dirty="0" smtClean="0">
                <a:solidFill>
                  <a:srgbClr val="FC110F"/>
                </a:solidFill>
              </a:rPr>
              <a:t> pulse (9e7) 27 MHz			800 kW</a:t>
            </a:r>
          </a:p>
          <a:p>
            <a:pPr algn="l">
              <a:spcBef>
                <a:spcPts val="0"/>
              </a:spcBef>
            </a:pPr>
            <a:r>
              <a:rPr lang="en-US" sz="1800" dirty="0" smtClean="0">
                <a:solidFill>
                  <a:srgbClr val="FC110F"/>
                </a:solidFill>
              </a:rPr>
              <a:t>	</a:t>
            </a:r>
            <a:r>
              <a:rPr lang="en-US" dirty="0" smtClean="0">
                <a:solidFill>
                  <a:srgbClr val="22FE24"/>
                </a:solidFill>
              </a:rPr>
              <a:t>Nuclear</a:t>
            </a:r>
            <a:r>
              <a:rPr lang="en-US" sz="1800" dirty="0" smtClean="0">
                <a:solidFill>
                  <a:srgbClr val="22FE24"/>
                </a:solidFill>
              </a:rPr>
              <a:t> pulse (9e7) 27 MHz		800 kW</a:t>
            </a:r>
            <a:endParaRPr lang="en-US" sz="1800" dirty="0">
              <a:solidFill>
                <a:srgbClr val="22FE24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Configuration-2</a:t>
            </a:r>
            <a:br>
              <a:rPr lang="en-US" dirty="0" smtClean="0"/>
            </a:br>
            <a:r>
              <a:rPr lang="en-US" sz="2800" dirty="0" smtClean="0"/>
              <a:t>Operating Scenario</a:t>
            </a:r>
            <a:endParaRPr lang="en-US" sz="2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469231" y="6264275"/>
            <a:ext cx="3644153" cy="4572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2" descr="first 1000 nsec 1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2960953"/>
            <a:ext cx="4876800" cy="308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599" y="3892719"/>
            <a:ext cx="344487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136105" y="5699849"/>
            <a:ext cx="255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Separation scheme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991350" y="5419726"/>
            <a:ext cx="95250" cy="857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286750" y="5419726"/>
            <a:ext cx="95250" cy="857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t>Page </a:t>
            </a:r>
            <a:fld id="{9C59A966-C11F-4E2F-B7F9-B48902756B06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Configuration-2 </a:t>
            </a:r>
            <a:br>
              <a:rPr lang="en-US" dirty="0" smtClean="0"/>
            </a:br>
            <a:r>
              <a:rPr lang="en-US" sz="2800" dirty="0" smtClean="0"/>
              <a:t>Provisional </a:t>
            </a:r>
            <a:r>
              <a:rPr lang="en-US" sz="2800" dirty="0" err="1" smtClean="0"/>
              <a:t>Siting</a:t>
            </a:r>
            <a:endParaRPr lang="en-US" sz="28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10" name="Slide Number Placeholder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t>Page </a:t>
            </a:r>
            <a:fld id="{37ACED87-AF6B-4F77-8C66-B512BEEB46E5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2465" name="Picture 1" descr="Site Pl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173" y="1588168"/>
            <a:ext cx="59340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Configuration-2</a:t>
            </a:r>
            <a:br>
              <a:rPr lang="en-US" dirty="0" smtClean="0"/>
            </a:br>
            <a:r>
              <a:rPr lang="en-US" sz="2800" dirty="0" smtClean="0"/>
              <a:t>SCRF Technology </a:t>
            </a:r>
            <a:r>
              <a:rPr lang="en-US" sz="2800" dirty="0" smtClean="0"/>
              <a:t>Map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849590" y="1651195"/>
            <a:ext cx="5249042" cy="1440414"/>
            <a:chOff x="1614055" y="1918451"/>
            <a:chExt cx="5249042" cy="1440414"/>
          </a:xfrm>
        </p:grpSpPr>
        <p:grpSp>
          <p:nvGrpSpPr>
            <p:cNvPr id="3" name="Group 15"/>
            <p:cNvGrpSpPr/>
            <p:nvPr/>
          </p:nvGrpSpPr>
          <p:grpSpPr>
            <a:xfrm>
              <a:off x="1614055" y="1918451"/>
              <a:ext cx="5249042" cy="1408331"/>
              <a:chOff x="1600200" y="2819400"/>
              <a:chExt cx="5249042" cy="140833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6002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SSR0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4384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SSR1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2766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SSR2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114800" y="2819400"/>
                <a:ext cx="838200" cy="3810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i="1" dirty="0">
                    <a:solidFill>
                      <a:schemeClr val="tx1"/>
                    </a:solidFill>
                  </a:rPr>
                  <a:t>β</a:t>
                </a:r>
                <a:r>
                  <a:rPr lang="en-US" dirty="0">
                    <a:solidFill>
                      <a:schemeClr val="tx1"/>
                    </a:solidFill>
                  </a:rPr>
                  <a:t>=0.6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53000" y="2819400"/>
                <a:ext cx="838200" cy="3810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i="1" dirty="0">
                    <a:solidFill>
                      <a:schemeClr val="tx1"/>
                    </a:solidFill>
                  </a:rPr>
                  <a:t>β</a:t>
                </a:r>
                <a:r>
                  <a:rPr lang="en-US" dirty="0">
                    <a:solidFill>
                      <a:schemeClr val="tx1"/>
                    </a:solidFill>
                  </a:rPr>
                  <a:t>=0.9</a:t>
                </a:r>
              </a:p>
            </p:txBody>
          </p:sp>
          <p:sp>
            <p:nvSpPr>
              <p:cNvPr id="25" name="Left-Right Arrow 24"/>
              <p:cNvSpPr/>
              <p:nvPr/>
            </p:nvSpPr>
            <p:spPr>
              <a:xfrm>
                <a:off x="1600200" y="3429000"/>
                <a:ext cx="2514600" cy="228600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TextBox 42"/>
              <p:cNvSpPr txBox="1">
                <a:spLocks noChangeArrowheads="1"/>
              </p:cNvSpPr>
              <p:nvPr/>
            </p:nvSpPr>
            <p:spPr bwMode="auto">
              <a:xfrm>
                <a:off x="1600200" y="3581400"/>
                <a:ext cx="25146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325 </a:t>
                </a:r>
                <a:r>
                  <a:rPr lang="en-US" dirty="0" smtClean="0"/>
                  <a:t>MHz</a:t>
                </a:r>
              </a:p>
              <a:p>
                <a:pPr algn="ctr"/>
                <a:r>
                  <a:rPr lang="en-US" dirty="0" smtClean="0"/>
                  <a:t>2.5-160 </a:t>
                </a:r>
                <a:r>
                  <a:rPr lang="en-US" dirty="0" err="1"/>
                  <a:t>MeV</a:t>
                </a:r>
                <a:endParaRPr lang="en-US" dirty="0"/>
              </a:p>
            </p:txBody>
          </p:sp>
          <p:sp>
            <p:nvSpPr>
              <p:cNvPr id="28" name="Left-Right Arrow 27"/>
              <p:cNvSpPr/>
              <p:nvPr/>
            </p:nvSpPr>
            <p:spPr>
              <a:xfrm>
                <a:off x="4114800" y="3429000"/>
                <a:ext cx="1676400" cy="228600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791200" y="2819400"/>
                <a:ext cx="838200" cy="381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ILC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>
              <a:xfrm>
                <a:off x="5791200" y="3429000"/>
                <a:ext cx="838200" cy="228600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" name="TextBox 47"/>
              <p:cNvSpPr txBox="1">
                <a:spLocks noChangeArrowheads="1"/>
              </p:cNvSpPr>
              <p:nvPr/>
            </p:nvSpPr>
            <p:spPr bwMode="auto">
              <a:xfrm>
                <a:off x="5791199" y="3581400"/>
                <a:ext cx="1058043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1.3 </a:t>
                </a:r>
                <a:r>
                  <a:rPr lang="en-US" dirty="0" smtClean="0"/>
                  <a:t>GHz 2-3 </a:t>
                </a:r>
                <a:r>
                  <a:rPr lang="en-US" dirty="0" err="1"/>
                  <a:t>GeV</a:t>
                </a:r>
                <a:endParaRPr lang="en-US" dirty="0"/>
              </a:p>
            </p:txBody>
          </p:sp>
        </p:grpSp>
        <p:sp>
          <p:nvSpPr>
            <p:cNvPr id="32" name="TextBox 47"/>
            <p:cNvSpPr txBox="1">
              <a:spLocks noChangeArrowheads="1"/>
            </p:cNvSpPr>
            <p:nvPr/>
          </p:nvSpPr>
          <p:spPr bwMode="auto">
            <a:xfrm>
              <a:off x="4247152" y="2712534"/>
              <a:ext cx="151597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650 MHz 0.16-2 </a:t>
              </a:r>
              <a:r>
                <a:rPr lang="en-US" dirty="0" err="1"/>
                <a:t>GeV</a:t>
              </a:r>
              <a:endParaRPr lang="en-US" dirty="0"/>
            </a:p>
          </p:txBody>
        </p:sp>
      </p:grp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405074" y="3273567"/>
          <a:ext cx="8281736" cy="283847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46208"/>
                <a:gridCol w="801823"/>
                <a:gridCol w="1502006"/>
                <a:gridCol w="1558472"/>
                <a:gridCol w="2473227"/>
              </a:tblGrid>
              <a:tr h="37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Section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Freq</a:t>
                      </a:r>
                      <a:endParaRPr lang="en-US" sz="1600" dirty="0"/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Energy (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MeV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Cav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mag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/CM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Type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SSR0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=0.11)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325</a:t>
                      </a: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2.5-10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 /26/1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47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SSR1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=0.22)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325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10-32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 /18/ 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SSR2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=0.4)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325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32-160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 /24/ 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LB 650  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=0.61)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160-520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42 /21/ 7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5-cell elliptical, doublet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HB 650  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=0.9)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520-2000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96 /12/12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5-cell elliptical, doublet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ILC  1.3 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=1.0)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1300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2000-3000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64 / 8/ 8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9-cell elliptical, quad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Program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800" dirty="0" smtClean="0"/>
              <a:t>Choice of Cavity Parameters</a:t>
            </a:r>
            <a:endParaRPr lang="en-US" sz="2800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Identify maximum achievable surface (magnetic) field on basis of observed Q-slope “knee”</a:t>
            </a:r>
          </a:p>
          <a:p>
            <a:r>
              <a:rPr lang="en-US" dirty="0" smtClean="0"/>
              <a:t>Select cavity shape to maximize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gradient (subject to physical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constraints)</a:t>
            </a:r>
          </a:p>
          <a:p>
            <a:r>
              <a:rPr lang="en-US" dirty="0" smtClean="0"/>
              <a:t>Establish Q goal based on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realistic extrapolation from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current performance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Goal: &lt;20 W/cavity</a:t>
            </a:r>
          </a:p>
          <a:p>
            <a:r>
              <a:rPr lang="en-US" dirty="0" smtClean="0"/>
              <a:t>Optimize within (G, Q, T) space</a:t>
            </a:r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(Initial) Performance Goals</a:t>
            </a:r>
          </a:p>
          <a:p>
            <a:pPr lvl="1">
              <a:spcBef>
                <a:spcPts val="1200"/>
              </a:spcBef>
              <a:buNone/>
            </a:pPr>
            <a:r>
              <a:rPr lang="en-US" u="sng" dirty="0" smtClean="0"/>
              <a:t>Freq (MHz)	 </a:t>
            </a:r>
            <a:r>
              <a:rPr lang="en-US" u="sng" dirty="0" err="1" smtClean="0"/>
              <a:t>B</a:t>
            </a:r>
            <a:r>
              <a:rPr lang="en-US" baseline="-25000" dirty="0" err="1" smtClean="0"/>
              <a:t>pk</a:t>
            </a:r>
            <a:r>
              <a:rPr lang="en-US" u="sng" dirty="0" smtClean="0"/>
              <a:t>(</a:t>
            </a:r>
            <a:r>
              <a:rPr lang="en-US" u="sng" dirty="0" err="1" smtClean="0"/>
              <a:t>mT</a:t>
            </a:r>
            <a:r>
              <a:rPr lang="en-US" u="sng" dirty="0" smtClean="0"/>
              <a:t>)		G (MV/m)	Q	@T (K)</a:t>
            </a:r>
          </a:p>
          <a:p>
            <a:pPr marL="457200" lvl="1" indent="0"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</a:pPr>
            <a:r>
              <a:rPr lang="en-US" dirty="0" smtClean="0"/>
              <a:t>	325   	60	15	1.4E10	2</a:t>
            </a:r>
          </a:p>
          <a:p>
            <a:pPr marL="457200" lvl="1" indent="0"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</a:pPr>
            <a:r>
              <a:rPr lang="en-US" dirty="0" smtClean="0"/>
              <a:t> 	650 	72	16	1.7E10	2</a:t>
            </a:r>
          </a:p>
          <a:p>
            <a:pPr marL="457200" lvl="1" indent="0"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</a:pPr>
            <a:r>
              <a:rPr lang="en-US" dirty="0" smtClean="0"/>
              <a:t>	1300 	72	15	1.5E10	2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32" name="Group 25"/>
          <p:cNvGrpSpPr/>
          <p:nvPr/>
        </p:nvGrpSpPr>
        <p:grpSpPr>
          <a:xfrm>
            <a:off x="4583658" y="1993265"/>
            <a:ext cx="3417337" cy="2867493"/>
            <a:chOff x="372611" y="838200"/>
            <a:chExt cx="3742014" cy="3059580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2611" y="838200"/>
              <a:ext cx="3742014" cy="3059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914400" y="995650"/>
              <a:ext cx="2133600" cy="52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en-US" sz="1600" dirty="0" smtClean="0">
                  <a:solidFill>
                    <a:srgbClr val="0315BD"/>
                  </a:solidFill>
                  <a:latin typeface="Rockwell" pitchFamily="18" charset="0"/>
                  <a:cs typeface="Arial" pitchFamily="34" charset="0"/>
                </a:rPr>
                <a:t>HF Q-slope onset vs. Frequency (JLAB)</a:t>
              </a:r>
              <a:endParaRPr lang="en-US" sz="1600" dirty="0">
                <a:solidFill>
                  <a:srgbClr val="0315BD"/>
                </a:solidFill>
                <a:latin typeface="Rockwell" pitchFamily="18" charset="0"/>
                <a:cs typeface="Arial" pitchFamily="34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rot="5400000" flipH="1" flipV="1">
              <a:off x="723897" y="3086103"/>
              <a:ext cx="838205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495300" y="3263184"/>
              <a:ext cx="533400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1291553" y="2874280"/>
              <a:ext cx="129540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1905000" y="2294389"/>
              <a:ext cx="76200" cy="76200"/>
            </a:xfrm>
            <a:prstGeom prst="ellipse">
              <a:avLst/>
            </a:prstGeom>
            <a:solidFill>
              <a:srgbClr val="F868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100356" y="2802622"/>
              <a:ext cx="76200" cy="76200"/>
            </a:xfrm>
            <a:prstGeom prst="ellipse">
              <a:avLst/>
            </a:prstGeom>
            <a:solidFill>
              <a:srgbClr val="F868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6821" y="3596331"/>
            <a:ext cx="838200" cy="283154"/>
          </a:xfrm>
          <a:prstGeom prst="rect">
            <a:avLst/>
          </a:prstGeom>
          <a:solidFill>
            <a:schemeClr val="bg1"/>
          </a:solidFill>
          <a:ln>
            <a:solidFill>
              <a:srgbClr val="0315BD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18288" tIns="18288" rIns="18288" bIns="18288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 60 </a:t>
            </a:r>
            <a:r>
              <a:rPr lang="en-US" sz="1600" dirty="0" err="1" smtClean="0">
                <a:solidFill>
                  <a:srgbClr val="FF0000"/>
                </a:solidFill>
                <a:latin typeface="+mn-lt"/>
              </a:rPr>
              <a:t>mT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5453" y="1776662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SSR1:  </a:t>
            </a:r>
          </a:p>
          <a:p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325 MHz</a:t>
            </a:r>
          </a:p>
          <a:p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Q</a:t>
            </a:r>
            <a:r>
              <a:rPr lang="en-US" sz="2000" baseline="-25000" dirty="0" smtClean="0">
                <a:solidFill>
                  <a:srgbClr val="0315BD"/>
                </a:solidFill>
                <a:latin typeface="+mn-lt"/>
              </a:rPr>
              <a:t>0</a:t>
            </a:r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=1.4∙10</a:t>
            </a:r>
            <a:r>
              <a:rPr lang="en-US" sz="2000" baseline="30000" dirty="0" smtClean="0">
                <a:solidFill>
                  <a:srgbClr val="0315BD"/>
                </a:solidFill>
                <a:latin typeface="+mn-lt"/>
              </a:rPr>
              <a:t>10  </a:t>
            </a:r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@ 2K</a:t>
            </a:r>
            <a:endParaRPr lang="en-US" sz="2000" dirty="0">
              <a:solidFill>
                <a:srgbClr val="0315BD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6242" y="5119903"/>
            <a:ext cx="288122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315BD"/>
                </a:solidFill>
                <a:latin typeface="+mn-lt"/>
              </a:rPr>
              <a:t>ILC:  </a:t>
            </a:r>
          </a:p>
          <a:p>
            <a:r>
              <a:rPr lang="en-US" dirty="0" smtClean="0">
                <a:solidFill>
                  <a:srgbClr val="0315BD"/>
                </a:solidFill>
                <a:latin typeface="+mn-lt"/>
              </a:rPr>
              <a:t>1.3 GHz</a:t>
            </a:r>
          </a:p>
          <a:p>
            <a:r>
              <a:rPr lang="en-US" dirty="0" smtClean="0">
                <a:solidFill>
                  <a:srgbClr val="0315BD"/>
                </a:solidFill>
                <a:latin typeface="+mn-lt"/>
              </a:rPr>
              <a:t>Q</a:t>
            </a:r>
            <a:r>
              <a:rPr lang="en-US" baseline="-25000" dirty="0" smtClean="0">
                <a:solidFill>
                  <a:srgbClr val="0315BD"/>
                </a:solidFill>
              </a:rPr>
              <a:t>0</a:t>
            </a:r>
            <a:r>
              <a:rPr lang="en-US" dirty="0" smtClean="0">
                <a:solidFill>
                  <a:srgbClr val="0315BD"/>
                </a:solidFill>
                <a:latin typeface="+mn-lt"/>
              </a:rPr>
              <a:t>=1.5∙10</a:t>
            </a:r>
            <a:r>
              <a:rPr lang="en-US" baseline="30000" dirty="0" smtClean="0">
                <a:solidFill>
                  <a:srgbClr val="0315BD"/>
                </a:solidFill>
                <a:latin typeface="+mn-lt"/>
              </a:rPr>
              <a:t>10</a:t>
            </a:r>
            <a:r>
              <a:rPr lang="en-US" dirty="0" smtClean="0">
                <a:solidFill>
                  <a:srgbClr val="0315BD"/>
                </a:solidFill>
                <a:latin typeface="+mn-lt"/>
              </a:rPr>
              <a:t> @2K</a:t>
            </a:r>
          </a:p>
          <a:p>
            <a:endParaRPr lang="en-US" sz="2400" dirty="0">
              <a:solidFill>
                <a:srgbClr val="0315BD"/>
              </a:solidFill>
              <a:latin typeface="Comic Sans MS" pitchFamily="66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441032" y="5346031"/>
            <a:ext cx="914400" cy="1588"/>
          </a:xfrm>
          <a:prstGeom prst="straightConnector1">
            <a:avLst/>
          </a:prstGeom>
          <a:ln w="19050">
            <a:solidFill>
              <a:srgbClr val="0315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1"/>
          <p:cNvGrpSpPr/>
          <p:nvPr/>
        </p:nvGrpSpPr>
        <p:grpSpPr>
          <a:xfrm>
            <a:off x="4652212" y="3308666"/>
            <a:ext cx="4142874" cy="2683042"/>
            <a:chOff x="3352800" y="2590800"/>
            <a:chExt cx="5489369" cy="4038600"/>
          </a:xfrm>
        </p:grpSpPr>
        <p:grpSp>
          <p:nvGrpSpPr>
            <p:cNvPr id="24" name="Group 8"/>
            <p:cNvGrpSpPr/>
            <p:nvPr/>
          </p:nvGrpSpPr>
          <p:grpSpPr>
            <a:xfrm>
              <a:off x="3352800" y="2590800"/>
              <a:ext cx="5489369" cy="4038600"/>
              <a:chOff x="3124200" y="2514600"/>
              <a:chExt cx="5717969" cy="4114800"/>
            </a:xfrm>
            <a:solidFill>
              <a:schemeClr val="bg1"/>
            </a:solidFill>
          </p:grpSpPr>
          <p:pic>
            <p:nvPicPr>
              <p:cNvPr id="26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109" t="4625" r="3162" b="2621"/>
              <a:stretch>
                <a:fillRect/>
              </a:stretch>
            </p:blipFill>
            <p:spPr bwMode="auto">
              <a:xfrm>
                <a:off x="3124200" y="2514600"/>
                <a:ext cx="5717969" cy="4114800"/>
              </a:xfrm>
              <a:prstGeom prst="rect">
                <a:avLst/>
              </a:prstGeom>
              <a:grp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cxnSp>
            <p:nvCxnSpPr>
              <p:cNvPr id="27" name="Straight Connector 26"/>
              <p:cNvCxnSpPr/>
              <p:nvPr/>
            </p:nvCxnSpPr>
            <p:spPr>
              <a:xfrm rot="5400000" flipH="1" flipV="1">
                <a:off x="4724400" y="5029200"/>
                <a:ext cx="1981200" cy="0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5410200" y="3809999"/>
                <a:ext cx="968305" cy="481456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18288" tIns="18288" rIns="18288" bIns="18288" rtlCol="0">
                <a:spAutoFit/>
              </a:bodyPr>
              <a:lstStyle/>
              <a:p>
                <a:r>
                  <a:rPr lang="en-US" sz="1800" dirty="0" smtClean="0">
                    <a:solidFill>
                      <a:srgbClr val="FF0000"/>
                    </a:solidFill>
                    <a:latin typeface="+mn-lt"/>
                  </a:rPr>
                  <a:t>  </a:t>
                </a:r>
                <a:r>
                  <a:rPr lang="en-US" sz="1400" dirty="0" smtClean="0">
                    <a:solidFill>
                      <a:srgbClr val="FF0000"/>
                    </a:solidFill>
                    <a:latin typeface="+mn-lt"/>
                  </a:rPr>
                  <a:t>72 </a:t>
                </a:r>
                <a:r>
                  <a:rPr lang="en-US" sz="1400" dirty="0" err="1" smtClean="0">
                    <a:solidFill>
                      <a:srgbClr val="FF0000"/>
                    </a:solidFill>
                    <a:latin typeface="+mn-lt"/>
                  </a:rPr>
                  <a:t>mT</a:t>
                </a:r>
                <a:endParaRPr lang="en-US" sz="1400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  <p:sp>
          <p:nvSpPr>
            <p:cNvPr id="25" name="5-Point Star 24"/>
            <p:cNvSpPr/>
            <p:nvPr/>
          </p:nvSpPr>
          <p:spPr>
            <a:xfrm>
              <a:off x="5765800" y="4800600"/>
              <a:ext cx="152400" cy="1524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2193759" y="238543"/>
            <a:ext cx="5562600" cy="1143000"/>
          </a:xfrm>
        </p:spPr>
        <p:txBody>
          <a:bodyPr/>
          <a:lstStyle/>
          <a:p>
            <a:r>
              <a:rPr lang="en-US" dirty="0" smtClean="0"/>
              <a:t>R&amp;D Program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800" dirty="0" smtClean="0"/>
              <a:t>Choice of Cavity Parameters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rot="10800000" flipV="1">
            <a:off x="4511842" y="2298029"/>
            <a:ext cx="501316" cy="1"/>
          </a:xfrm>
          <a:prstGeom prst="straightConnector1">
            <a:avLst/>
          </a:prstGeom>
          <a:ln w="19050">
            <a:solidFill>
              <a:srgbClr val="0315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pic>
        <p:nvPicPr>
          <p:cNvPr id="37" name="Picture 2" descr="HINS_SSR1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896" y="1658067"/>
            <a:ext cx="3940316" cy="325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853" y="1631647"/>
            <a:ext cx="3946358" cy="329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9432" y="336888"/>
            <a:ext cx="5751094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Integrated SRF Plan</a:t>
            </a:r>
            <a:br>
              <a:rPr lang="en-US" dirty="0" smtClean="0"/>
            </a:br>
            <a:r>
              <a:rPr lang="en-US" sz="2400" dirty="0" smtClean="0"/>
              <a:t>ILC + Project X</a:t>
            </a:r>
            <a:endParaRPr lang="en-US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943600"/>
            <a:ext cx="551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880" y="1569150"/>
            <a:ext cx="8528464" cy="430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319088"/>
            <a:ext cx="7848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Integrated SRF Plan</a:t>
            </a:r>
            <a:br>
              <a:rPr lang="en-US" dirty="0" smtClean="0"/>
            </a:br>
            <a:r>
              <a:rPr lang="en-US" sz="2400" dirty="0" smtClean="0"/>
              <a:t>ILC + Project X</a:t>
            </a:r>
          </a:p>
        </p:txBody>
      </p:sp>
      <p:pic>
        <p:nvPicPr>
          <p:cNvPr id="3789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350" y="1767980"/>
            <a:ext cx="5419725" cy="2862263"/>
          </a:xfrm>
        </p:spPr>
      </p:pic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200518" y="5394178"/>
            <a:ext cx="8534400" cy="40011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dirty="0">
                <a:latin typeface="Arial" charset="0"/>
                <a:ea typeface="ＭＳ Ｐゴシック"/>
                <a:cs typeface="ＭＳ Ｐゴシック"/>
              </a:rPr>
              <a:t>NML </a:t>
            </a:r>
            <a:r>
              <a:rPr lang="en-US" sz="2000" dirty="0" smtClean="0">
                <a:latin typeface="Arial" charset="0"/>
                <a:ea typeface="ＭＳ Ｐゴシック"/>
                <a:cs typeface="ＭＳ Ｐゴシック"/>
              </a:rPr>
              <a:t>test facility: ILC and Project X </a:t>
            </a:r>
            <a:r>
              <a:rPr lang="en-US" sz="2000" dirty="0">
                <a:latin typeface="Arial" charset="0"/>
                <a:ea typeface="ＭＳ Ｐゴシック"/>
                <a:cs typeface="ＭＳ Ｐゴシック"/>
              </a:rPr>
              <a:t>R&amp;D</a:t>
            </a:r>
          </a:p>
        </p:txBody>
      </p:sp>
      <p:pic>
        <p:nvPicPr>
          <p:cNvPr id="37892" name="Picture 2" descr="IMG_20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0035" y="1784523"/>
            <a:ext cx="3398078" cy="285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PX/NF/MC Strategy</a:t>
            </a:r>
            <a:endParaRPr lang="en-US" dirty="0"/>
          </a:p>
        </p:txBody>
      </p:sp>
      <p:sp>
        <p:nvSpPr>
          <p:cNvPr id="1076227" name="Rectangle 3"/>
          <p:cNvSpPr>
            <a:spLocks noGrp="1" noChangeArrowheads="1"/>
          </p:cNvSpPr>
          <p:nvPr>
            <p:ph idx="1"/>
          </p:nvPr>
        </p:nvSpPr>
        <p:spPr>
          <a:xfrm>
            <a:off x="231821" y="1600201"/>
            <a:ext cx="8491074" cy="46802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Project X shares many features with the proton driver required for a Neutrino Factory or </a:t>
            </a:r>
            <a:r>
              <a:rPr lang="en-US" dirty="0" err="1" smtClean="0"/>
              <a:t>Muon</a:t>
            </a:r>
            <a:r>
              <a:rPr lang="en-US" dirty="0" smtClean="0"/>
              <a:t> Collider</a:t>
            </a:r>
          </a:p>
          <a:p>
            <a:pPr marL="631825" lvl="1" indent="-284163"/>
            <a:r>
              <a:rPr lang="en-US" dirty="0" smtClean="0"/>
              <a:t>NF and MC require ~4 MW @</a:t>
            </a:r>
          </a:p>
          <a:p>
            <a:pPr marL="631825" lvl="1" indent="-284163">
              <a:buNone/>
            </a:pPr>
            <a:r>
              <a:rPr lang="en-US" dirty="0" smtClean="0"/>
              <a:t>	10</a:t>
            </a:r>
            <a:r>
              <a:rPr lang="en-US" dirty="0" smtClean="0">
                <a:sym typeface="Symbol" pitchFamily="18" charset="2"/>
              </a:rPr>
              <a:t></a:t>
            </a:r>
            <a:r>
              <a:rPr lang="en-US" dirty="0" smtClean="0"/>
              <a:t> 5 GeV</a:t>
            </a:r>
          </a:p>
          <a:p>
            <a:pPr marL="633413" lvl="1"/>
            <a:r>
              <a:rPr lang="en-US" dirty="0" smtClean="0"/>
              <a:t>Primary issues are related to</a:t>
            </a:r>
          </a:p>
          <a:p>
            <a:pPr marL="633413" lvl="1">
              <a:buNone/>
            </a:pPr>
            <a:r>
              <a:rPr lang="en-US" dirty="0" smtClean="0"/>
              <a:t>	beam “format”</a:t>
            </a:r>
          </a:p>
          <a:p>
            <a:pPr marL="911225" lvl="2"/>
            <a:r>
              <a:rPr lang="en-US" dirty="0" smtClean="0"/>
              <a:t>NF wants proton beam on</a:t>
            </a:r>
          </a:p>
          <a:p>
            <a:pPr marL="911225" lvl="2">
              <a:buNone/>
            </a:pPr>
            <a:r>
              <a:rPr lang="en-US" dirty="0" smtClean="0"/>
              <a:t>	target consolidated in a few</a:t>
            </a:r>
          </a:p>
          <a:p>
            <a:pPr marL="911225" lvl="2">
              <a:buNone/>
            </a:pPr>
            <a:r>
              <a:rPr lang="en-US" dirty="0" smtClean="0"/>
              <a:t>	bunches</a:t>
            </a:r>
          </a:p>
          <a:p>
            <a:pPr marL="911225" lvl="2"/>
            <a:r>
              <a:rPr lang="en-US" dirty="0" smtClean="0"/>
              <a:t>	</a:t>
            </a:r>
            <a:r>
              <a:rPr lang="en-US" dirty="0" err="1" smtClean="0"/>
              <a:t>Muon</a:t>
            </a:r>
            <a:r>
              <a:rPr lang="en-US" dirty="0" smtClean="0"/>
              <a:t> Collider requires a</a:t>
            </a:r>
          </a:p>
          <a:p>
            <a:pPr marL="911225" lvl="2">
              <a:buNone/>
            </a:pPr>
            <a:r>
              <a:rPr lang="en-US" dirty="0" smtClean="0"/>
              <a:t>	single bunch</a:t>
            </a:r>
          </a:p>
          <a:p>
            <a:pPr marL="633413" lvl="1"/>
            <a:r>
              <a:rPr lang="en-US" dirty="0" smtClean="0"/>
              <a:t>Project X </a:t>
            </a:r>
            <a:r>
              <a:rPr lang="en-US" dirty="0" err="1" smtClean="0"/>
              <a:t>linac</a:t>
            </a:r>
            <a:r>
              <a:rPr lang="en-US" dirty="0" smtClean="0"/>
              <a:t> is not capable of</a:t>
            </a:r>
          </a:p>
          <a:p>
            <a:pPr marL="633413" lvl="1">
              <a:buNone/>
            </a:pPr>
            <a:r>
              <a:rPr lang="en-US" dirty="0" smtClean="0"/>
              <a:t>	delivering this format</a:t>
            </a:r>
          </a:p>
          <a:p>
            <a:pPr>
              <a:spcBef>
                <a:spcPts val="2400"/>
              </a:spcBef>
              <a:buClr>
                <a:srgbClr val="C00000"/>
              </a:buClr>
              <a:buSzPct val="100000"/>
              <a:buFont typeface="Symbol" pitchFamily="18" charset="2"/>
              <a:buChar char="Þ"/>
            </a:pPr>
            <a:r>
              <a:rPr lang="en-US" dirty="0" smtClean="0">
                <a:solidFill>
                  <a:srgbClr val="C00000"/>
                </a:solidFill>
              </a:rPr>
              <a:t>It is inevitable that new ring(s) will be required to produce the correct beam format for targeting.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3" name="Picture 12" descr="MuonColliderProposedLayout_Nov172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4876" y="2074159"/>
            <a:ext cx="4361632" cy="3180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Collaboration Plan</a:t>
            </a:r>
            <a:endParaRPr lang="en-US" dirty="0"/>
          </a:p>
        </p:txBody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 multi-institutional collaboration has been established to execute the Project X RD&amp;D Program.</a:t>
            </a:r>
          </a:p>
          <a:p>
            <a:pPr lvl="1"/>
            <a:r>
              <a:rPr lang="en-US" altLang="ja-JP" dirty="0" smtClean="0"/>
              <a:t>Organized as a “national project with international participation”.</a:t>
            </a:r>
          </a:p>
          <a:p>
            <a:pPr lvl="2"/>
            <a:r>
              <a:rPr lang="en-US" altLang="ja-JP" dirty="0" smtClean="0"/>
              <a:t>Fermilab as lead laboratory</a:t>
            </a:r>
          </a:p>
          <a:p>
            <a:pPr lvl="2"/>
            <a:r>
              <a:rPr lang="en-US" dirty="0" smtClean="0"/>
              <a:t>International participation via in-kind contributions, established through bi-lateral MOUs. (First MOU with India in place)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Collaboration MOU for the RD&amp;D phase outlines basic goals, and the means of organizing and executing the work. Signatories:</a:t>
            </a:r>
          </a:p>
          <a:p>
            <a:pPr marL="1366838" lvl="1">
              <a:spcBef>
                <a:spcPts val="600"/>
              </a:spcBef>
              <a:buFont typeface="Wingdings" pitchFamily="2" charset="2"/>
              <a:buNone/>
            </a:pPr>
            <a:r>
              <a:rPr lang="en-US" altLang="ja-JP" dirty="0" smtClean="0">
                <a:ea typeface="ＭＳ Ｐゴシック" charset="-128"/>
              </a:rPr>
              <a:t>	ANL			ORNL/SNS		BARC/Mumbai</a:t>
            </a:r>
          </a:p>
          <a:p>
            <a:pPr marL="1366838" lvl="1">
              <a:buFont typeface="Wingdings" pitchFamily="2" charset="2"/>
              <a:buNone/>
            </a:pPr>
            <a:r>
              <a:rPr lang="en-US" altLang="ja-JP" dirty="0" smtClean="0">
                <a:ea typeface="ＭＳ Ｐゴシック" charset="-128"/>
              </a:rPr>
              <a:t>	BNL			MSU			IUAC/Delhi</a:t>
            </a:r>
          </a:p>
          <a:p>
            <a:pPr marL="1366838" lvl="1">
              <a:buFont typeface="Wingdings" pitchFamily="2" charset="2"/>
              <a:buNone/>
            </a:pPr>
            <a:r>
              <a:rPr lang="en-US" altLang="ja-JP" dirty="0" smtClean="0">
                <a:ea typeface="ＭＳ Ｐゴシック" charset="-128"/>
              </a:rPr>
              <a:t>	Cornell		TJNAF			RRCAT/Indore</a:t>
            </a:r>
          </a:p>
          <a:p>
            <a:pPr marL="1366838" lvl="1">
              <a:buFont typeface="Wingdings" pitchFamily="2" charset="2"/>
              <a:buNone/>
            </a:pPr>
            <a:r>
              <a:rPr lang="en-US" altLang="ja-JP" dirty="0" smtClean="0">
                <a:ea typeface="ＭＳ Ｐゴシック" charset="-128"/>
              </a:rPr>
              <a:t>	Fermilab		SLAC		 	VECC/</a:t>
            </a:r>
            <a:r>
              <a:rPr lang="en-US" altLang="ja-JP" dirty="0" err="1" smtClean="0">
                <a:ea typeface="ＭＳ Ｐゴシック" charset="-128"/>
              </a:rPr>
              <a:t>Kolkota</a:t>
            </a:r>
            <a:endParaRPr lang="en-US" altLang="ja-JP" dirty="0" smtClean="0">
              <a:ea typeface="ＭＳ Ｐゴシック" charset="-128"/>
            </a:endParaRPr>
          </a:p>
          <a:p>
            <a:pPr marL="1366838" lvl="1">
              <a:buFont typeface="Wingdings" pitchFamily="2" charset="2"/>
              <a:buNone/>
            </a:pPr>
            <a:r>
              <a:rPr lang="en-US" altLang="ja-JP" dirty="0" smtClean="0">
                <a:ea typeface="ＭＳ Ｐゴシック" charset="-128"/>
              </a:rPr>
              <a:t>	LBNL		ILC/ART</a:t>
            </a:r>
          </a:p>
          <a:p>
            <a:pPr lvl="1"/>
            <a:r>
              <a:rPr lang="en-US" altLang="ja-JP" dirty="0" smtClean="0"/>
              <a:t>Collaborators to assume responsibility for components and sub-system design, development, cost estimating, and potentially construction. </a:t>
            </a:r>
          </a:p>
          <a:p>
            <a:endParaRPr lang="en-US" altLang="ja-JP" dirty="0" smtClean="0"/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573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60361"/>
            <a:ext cx="8229600" cy="451184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Evolution of the Fermilab Complex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Project X Goals and Initial Configuration(s)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Project X R&amp;D Program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Relationships to other </a:t>
            </a:r>
            <a:r>
              <a:rPr lang="en-US" dirty="0" smtClean="0"/>
              <a:t>Programs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Collaborations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Strategy</a:t>
            </a:r>
          </a:p>
          <a:p>
            <a:pPr algn="ctr">
              <a:spcBef>
                <a:spcPct val="75000"/>
              </a:spcBef>
              <a:buFontTx/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algn="ctr">
              <a:spcBef>
                <a:spcPct val="75000"/>
              </a:spcBef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Project X website: http://www.fnal.gov/pub/projectx/</a:t>
            </a:r>
          </a:p>
          <a:p>
            <a:pPr algn="ctr">
              <a:spcBef>
                <a:spcPct val="75000"/>
              </a:spcBef>
              <a:buFontTx/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en-US" b="1" dirty="0" smtClean="0">
              <a:solidFill>
                <a:srgbClr val="0066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7921" y="1748978"/>
            <a:ext cx="28860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15549" y="274638"/>
            <a:ext cx="6215268" cy="1143000"/>
          </a:xfrm>
        </p:spPr>
        <p:txBody>
          <a:bodyPr/>
          <a:lstStyle/>
          <a:p>
            <a:r>
              <a:rPr lang="en-US" dirty="0" smtClean="0"/>
              <a:t>Collaborations with ESS / SPL</a:t>
            </a:r>
            <a:endParaRPr lang="en-US" dirty="0"/>
          </a:p>
        </p:txBody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5234" y="1674254"/>
            <a:ext cx="7128456" cy="4275785"/>
          </a:xfrm>
        </p:spPr>
        <p:txBody>
          <a:bodyPr>
            <a:noAutofit/>
          </a:bodyPr>
          <a:lstStyle/>
          <a:p>
            <a:r>
              <a:rPr lang="en-US" altLang="ja-JP" sz="2400" dirty="0" err="1" smtClean="0">
                <a:solidFill>
                  <a:srgbClr val="FF0000"/>
                </a:solidFill>
              </a:rPr>
              <a:t>Fermilab</a:t>
            </a:r>
            <a:r>
              <a:rPr lang="en-US" altLang="ja-JP" sz="2400" dirty="0" smtClean="0">
                <a:solidFill>
                  <a:srgbClr val="FF0000"/>
                </a:solidFill>
              </a:rPr>
              <a:t> invites ESS &amp; SPL colleagues </a:t>
            </a:r>
            <a:r>
              <a:rPr lang="en-US" altLang="ja-JP" sz="2400" dirty="0" smtClean="0">
                <a:solidFill>
                  <a:srgbClr val="FF0000"/>
                </a:solidFill>
              </a:rPr>
              <a:t/>
            </a:r>
            <a:br>
              <a:rPr lang="en-US" altLang="ja-JP" sz="2400" dirty="0" smtClean="0">
                <a:solidFill>
                  <a:srgbClr val="FF0000"/>
                </a:solidFill>
              </a:rPr>
            </a:br>
            <a:r>
              <a:rPr lang="en-US" altLang="ja-JP" sz="2400" dirty="0" smtClean="0">
                <a:solidFill>
                  <a:srgbClr val="FF0000"/>
                </a:solidFill>
              </a:rPr>
              <a:t>to </a:t>
            </a:r>
            <a:r>
              <a:rPr lang="en-US" altLang="ja-JP" sz="2400" dirty="0" smtClean="0">
                <a:solidFill>
                  <a:srgbClr val="FF0000"/>
                </a:solidFill>
              </a:rPr>
              <a:t>collaborate on Project X!</a:t>
            </a:r>
          </a:p>
          <a:p>
            <a:pPr lvl="1"/>
            <a:r>
              <a:rPr lang="en-US" altLang="ja-JP" sz="2000" dirty="0" smtClean="0"/>
              <a:t>Many R&amp;D activities beyond the “frequency problem”</a:t>
            </a:r>
          </a:p>
          <a:p>
            <a:pPr lvl="2"/>
            <a:r>
              <a:rPr lang="en-US" altLang="ja-JP" dirty="0" smtClean="0"/>
              <a:t>SCRF technologies</a:t>
            </a:r>
          </a:p>
          <a:p>
            <a:pPr lvl="2"/>
            <a:r>
              <a:rPr lang="en-US" altLang="ja-JP" dirty="0" smtClean="0"/>
              <a:t>Beam dynamics</a:t>
            </a:r>
          </a:p>
          <a:p>
            <a:pPr lvl="2"/>
            <a:r>
              <a:rPr lang="en-US" altLang="ja-JP" dirty="0" smtClean="0"/>
              <a:t>Beam instrumentation and diagnostics</a:t>
            </a:r>
          </a:p>
          <a:p>
            <a:pPr lvl="2"/>
            <a:r>
              <a:rPr lang="en-US" altLang="ja-JP" dirty="0" smtClean="0"/>
              <a:t>Machine protection</a:t>
            </a:r>
          </a:p>
          <a:p>
            <a:pPr lvl="2"/>
            <a:r>
              <a:rPr lang="en-US" altLang="ja-JP" dirty="0" smtClean="0"/>
              <a:t>…</a:t>
            </a:r>
          </a:p>
          <a:p>
            <a:pPr lvl="1"/>
            <a:r>
              <a:rPr lang="en-US" altLang="ja-JP" sz="2000" dirty="0" smtClean="0"/>
              <a:t>Beam studies at test accelerators</a:t>
            </a:r>
          </a:p>
          <a:p>
            <a:pPr lvl="2"/>
            <a:r>
              <a:rPr lang="en-US" altLang="ja-JP" dirty="0" err="1" smtClean="0"/>
              <a:t>Fermilab</a:t>
            </a:r>
            <a:r>
              <a:rPr lang="en-US" altLang="ja-JP" dirty="0" smtClean="0"/>
              <a:t> operates </a:t>
            </a:r>
            <a:r>
              <a:rPr lang="en-US" altLang="ja-JP" dirty="0" smtClean="0"/>
              <a:t>two test facilities:</a:t>
            </a:r>
            <a:br>
              <a:rPr lang="en-US" altLang="ja-JP" dirty="0" smtClean="0"/>
            </a:br>
            <a:r>
              <a:rPr lang="en-US" altLang="ja-JP" dirty="0" smtClean="0"/>
              <a:t>HINS (325 MHz protons / H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fron</a:t>
            </a:r>
            <a:r>
              <a:rPr lang="en-US" altLang="ja-JP" dirty="0" smtClean="0"/>
              <a:t>t-end)</a:t>
            </a:r>
            <a:r>
              <a:rPr lang="en-US" altLang="ja-JP" dirty="0" smtClean="0"/>
              <a:t> </a:t>
            </a:r>
            <a:r>
              <a:rPr lang="en-US" altLang="ja-JP" dirty="0" smtClean="0"/>
              <a:t>and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ILCTA-NML (SCRF test accelerator using electrons) </a:t>
            </a:r>
            <a:endParaRPr lang="en-US" altLang="ja-JP" dirty="0" smtClean="0"/>
          </a:p>
          <a:p>
            <a:pPr lvl="1"/>
            <a:r>
              <a:rPr lang="en-US" altLang="ja-JP" sz="2000" dirty="0" smtClean="0"/>
              <a:t>Exchange of visiting </a:t>
            </a:r>
            <a:r>
              <a:rPr lang="en-US" altLang="ja-JP" sz="2000" dirty="0" smtClean="0"/>
              <a:t>scientists</a:t>
            </a:r>
          </a:p>
          <a:p>
            <a:pPr lvl="1"/>
            <a:r>
              <a:rPr lang="en-US" altLang="ja-JP" sz="2000" dirty="0" smtClean="0"/>
              <a:t>…</a:t>
            </a:r>
            <a:endParaRPr lang="en-US" altLang="ja-JP" sz="20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6032"/>
            <a:ext cx="8382000" cy="474232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Next six months: Complete all preliminary design, configuration, and cost range information for IC-2</a:t>
            </a:r>
          </a:p>
          <a:p>
            <a:pPr lvl="1"/>
            <a:r>
              <a:rPr lang="en-US" dirty="0" smtClean="0"/>
              <a:t>ICD-2v2.0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Cost estimate</a:t>
            </a:r>
          </a:p>
          <a:p>
            <a:pPr lvl="0">
              <a:spcBef>
                <a:spcPts val="900"/>
              </a:spcBef>
            </a:pPr>
            <a:r>
              <a:rPr lang="en-US" dirty="0" smtClean="0"/>
              <a:t>Continue conceptual development on outstanding technical questions</a:t>
            </a:r>
          </a:p>
          <a:p>
            <a:pPr lvl="1"/>
            <a:r>
              <a:rPr lang="en-US" dirty="0" smtClean="0"/>
              <a:t>Baseline concept for the chopper (broadband / resonant)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Concepts for marrying a 3-8 </a:t>
            </a:r>
            <a:r>
              <a:rPr lang="en-US" dirty="0" err="1" smtClean="0"/>
              <a:t>GeV</a:t>
            </a:r>
            <a:r>
              <a:rPr lang="en-US" dirty="0" smtClean="0"/>
              <a:t> pulsed </a:t>
            </a:r>
            <a:r>
              <a:rPr lang="en-US" dirty="0" err="1" smtClean="0"/>
              <a:t>linac</a:t>
            </a:r>
            <a:r>
              <a:rPr lang="en-US" dirty="0" smtClean="0"/>
              <a:t> to CW front end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Injection into a RCS or Main Injector / Recycler, laser or foil stripping</a:t>
            </a:r>
          </a:p>
          <a:p>
            <a:r>
              <a:rPr lang="en-US" dirty="0" smtClean="0"/>
              <a:t>Pursue R&amp;D aimed at the CW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Emphasis of SCRF development at all relevant frequencies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Engage external collaborators and identify roles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U.S. Department of Energy has advised that the earliest possible construction start is FY2015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We believe that we could construct Project X over a five year time period, assuming a commensurate funding profile</a:t>
            </a:r>
          </a:p>
          <a:p>
            <a:pPr algn="ctr">
              <a:buClr>
                <a:srgbClr val="006600"/>
              </a:buClr>
              <a:buFont typeface="Symbol" pitchFamily="18" charset="2"/>
              <a:buChar char="Þ"/>
            </a:pPr>
            <a:r>
              <a:rPr lang="en-US" b="1" dirty="0" smtClean="0">
                <a:solidFill>
                  <a:srgbClr val="006600"/>
                </a:solidFill>
              </a:rPr>
              <a:t> Project X could be up and running ~2020</a:t>
            </a:r>
            <a:endParaRPr lang="en-US" dirty="0" smtClean="0"/>
          </a:p>
          <a:p>
            <a:pPr lvl="1">
              <a:spcBef>
                <a:spcPts val="600"/>
              </a:spcBef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198"/>
            <a:ext cx="8229600" cy="5077327"/>
          </a:xfrm>
        </p:spPr>
        <p:txBody>
          <a:bodyPr>
            <a:normAutofit/>
          </a:bodyPr>
          <a:lstStyle/>
          <a:p>
            <a:r>
              <a:rPr lang="en-US" dirty="0" smtClean="0"/>
              <a:t>Project X is central to </a:t>
            </a:r>
            <a:r>
              <a:rPr lang="en-US" dirty="0" err="1" smtClean="0"/>
              <a:t>Fermilab’s</a:t>
            </a:r>
            <a:r>
              <a:rPr lang="en-US" dirty="0" smtClean="0"/>
              <a:t> strategy for development of the accelerator complex over the coming decade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World leading programs in neutrinos and rare processes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Aligned with ILC and </a:t>
            </a:r>
            <a:r>
              <a:rPr lang="en-US" dirty="0" err="1" smtClean="0"/>
              <a:t>Muon</a:t>
            </a:r>
            <a:r>
              <a:rPr lang="en-US" dirty="0" smtClean="0"/>
              <a:t> Accelerators technology development;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Potential applications beyond elementary particle physics.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The design concept has evolved over the last year, providing significantly enhanced physics capabilities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Current configuration (snapshot 2010):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&gt;2 MW at 60-120 GeV, simultaneous with 3 MW at 3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 smtClean="0"/>
              <a:t>Flexibility for supporting multiple experiments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CW </a:t>
            </a:r>
            <a:r>
              <a:rPr lang="en-US" dirty="0" err="1" smtClean="0"/>
              <a:t>linac</a:t>
            </a:r>
            <a:r>
              <a:rPr lang="en-US" dirty="0" smtClean="0"/>
              <a:t> is unique for this application, and offers capabilities that would be hard/impossible to duplicate in a synchrotron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Project X could be constructed over the period ~2015 - 2020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Accelerator Requirements: </a:t>
            </a:r>
            <a:r>
              <a:rPr lang="en-US" sz="2800" dirty="0" smtClean="0"/>
              <a:t>Rare Processes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23" name="Group 53"/>
          <p:cNvGraphicFramePr>
            <a:graphicFrameLocks noGrp="1"/>
          </p:cNvGraphicFramePr>
          <p:nvPr>
            <p:ph idx="1"/>
          </p:nvPr>
        </p:nvGraphicFramePr>
        <p:xfrm>
          <a:off x="264694" y="1616075"/>
          <a:ext cx="8686800" cy="4676442"/>
        </p:xfrm>
        <a:graphic>
          <a:graphicData uri="http://schemas.openxmlformats.org/drawingml/2006/table">
            <a:tbl>
              <a:tblPr/>
              <a:tblGrid>
                <a:gridCol w="2209800"/>
                <a:gridCol w="2133600"/>
                <a:gridCol w="2171700"/>
                <a:gridCol w="2171700"/>
              </a:tblGrid>
              <a:tr h="779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Proton 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(kinetic)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Beam Power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Beam Timing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79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Rare Muon decays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2-3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&gt;500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 kHz – 160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79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(g-2) measurement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8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20-50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30- 100 Hz.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79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Rare Kaon decays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2.6 – 4 GeV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&gt;500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 – 160 MHz.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(&lt;50 psec pings)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79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Precision K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studies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2.6 – 3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&gt; 100 mA (internal target)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 – 160 MHz.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(&lt;50 psec pings)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79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Neutron and exotic nuclei EDMs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1.5-2.5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GeV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&gt;500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&gt; 100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000"/>
          <a:stretch>
            <a:fillRect/>
          </a:stretch>
        </p:blipFill>
        <p:spPr bwMode="auto">
          <a:xfrm>
            <a:off x="832077" y="1462694"/>
            <a:ext cx="7286687" cy="467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SRF Development</a:t>
            </a:r>
            <a:br>
              <a:rPr lang="en-US" dirty="0" smtClean="0"/>
            </a:br>
            <a:r>
              <a:rPr lang="en-US" sz="2400" dirty="0" smtClean="0"/>
              <a:t>Cavity Gradient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905000" y="2817812"/>
            <a:ext cx="58674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/>
          <p:cNvSpPr/>
          <p:nvPr/>
        </p:nvSpPr>
        <p:spPr bwMode="auto">
          <a:xfrm>
            <a:off x="6705600" y="22860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2052935"/>
            <a:ext cx="1175322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KEK pit repair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+ ANL/FNAL!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00149" y="2633246"/>
            <a:ext cx="950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ILC goal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38400" y="2161401"/>
            <a:ext cx="96212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dirty="0">
                <a:solidFill>
                  <a:srgbClr val="FF0000"/>
                </a:solidFill>
                <a:latin typeface="Arial Unicode MS" pitchFamily="34" charset="-128"/>
                <a:ea typeface="+mn-ea"/>
                <a:cs typeface="+mn-cs"/>
              </a:rPr>
              <a:t>ANL/FNAL!</a:t>
            </a:r>
          </a:p>
        </p:txBody>
      </p:sp>
      <p:cxnSp>
        <p:nvCxnSpPr>
          <p:cNvPr id="20" name="Straight Arrow Connector 19"/>
          <p:cNvCxnSpPr>
            <a:endCxn id="33" idx="7"/>
          </p:cNvCxnSpPr>
          <p:nvPr/>
        </p:nvCxnSpPr>
        <p:spPr bwMode="auto">
          <a:xfrm rot="5400000">
            <a:off x="2497862" y="2486702"/>
            <a:ext cx="338278" cy="2416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5486400" y="2514599"/>
            <a:ext cx="228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5400000">
            <a:off x="2209800" y="2438400"/>
            <a:ext cx="4572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Oval 24"/>
          <p:cNvSpPr/>
          <p:nvPr/>
        </p:nvSpPr>
        <p:spPr bwMode="auto">
          <a:xfrm>
            <a:off x="7239000" y="2514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010400" y="25908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715000" y="2743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4572000" y="2362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038600" y="2514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3733800" y="24384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3505200" y="2362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200400" y="2514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2286000" y="27432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057400" y="2895600"/>
            <a:ext cx="3048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i="1" kern="1200" dirty="0">
              <a:solidFill>
                <a:srgbClr val="000099"/>
              </a:solidFill>
              <a:latin typeface="Arial Unicode MS" pitchFamily="34" charset="-128"/>
              <a:ea typeface="+mn-ea"/>
              <a:cs typeface="+mn-cs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1731820" y="4100945"/>
            <a:ext cx="6172200" cy="1588"/>
          </a:xfrm>
          <a:prstGeom prst="line">
            <a:avLst/>
          </a:prstGeom>
          <a:ln w="38100">
            <a:solidFill>
              <a:srgbClr val="00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001000" y="396240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 smtClean="0">
                <a:solidFill>
                  <a:srgbClr val="006600"/>
                </a:solidFill>
                <a:latin typeface="Arial Unicode MS" pitchFamily="34" charset="-128"/>
                <a:ea typeface="+mn-ea"/>
                <a:cs typeface="+mn-cs"/>
              </a:rPr>
              <a:t>PX </a:t>
            </a:r>
            <a:r>
              <a:rPr lang="en-US" sz="1600" b="1" kern="1200" dirty="0">
                <a:solidFill>
                  <a:srgbClr val="006600"/>
                </a:solidFill>
                <a:latin typeface="Arial Unicode MS" pitchFamily="34" charset="-128"/>
                <a:ea typeface="+mn-ea"/>
                <a:cs typeface="+mn-cs"/>
              </a:rPr>
              <a:t>goal</a:t>
            </a: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6525490" y="6354325"/>
            <a:ext cx="2133600" cy="365125"/>
          </a:xfrm>
        </p:spPr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Configuration-2</a:t>
            </a:r>
            <a:br>
              <a:rPr lang="en-US" dirty="0" smtClean="0"/>
            </a:br>
            <a:r>
              <a:rPr lang="en-US" sz="2400" dirty="0" smtClean="0"/>
              <a:t>Technology Map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226021" y="3239748"/>
          <a:ext cx="4216535" cy="2958913"/>
        </p:xfrm>
        <a:graphic>
          <a:graphicData uri="http://schemas.openxmlformats.org/presentationml/2006/ole">
            <p:oleObj spid="_x0000_s30722" name="Chart" r:id="rId3" imgW="6867625" imgH="4819579" progId="Excel.Sheet.8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91983" y="5152766"/>
            <a:ext cx="1475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650 </a:t>
            </a:r>
            <a:r>
              <a:rPr lang="en-US" sz="1200" b="1" dirty="0" err="1" smtClean="0">
                <a:solidFill>
                  <a:schemeClr val="accent4">
                    <a:lumMod val="50000"/>
                  </a:schemeClr>
                </a:solidFill>
              </a:rPr>
              <a:t>MHz,</a:t>
            </a:r>
            <a:r>
              <a:rPr lang="en-US" sz="1200" b="1" dirty="0" err="1" smtClean="0">
                <a:solidFill>
                  <a:schemeClr val="accent4">
                    <a:lumMod val="50000"/>
                  </a:schemeClr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=0.6</a:t>
            </a:r>
            <a:endParaRPr lang="en-US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448" y="4924730"/>
            <a:ext cx="1299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650 </a:t>
            </a:r>
            <a:r>
              <a:rPr lang="en-US" sz="1200" b="1" dirty="0" err="1" smtClean="0">
                <a:solidFill>
                  <a:schemeClr val="accent4">
                    <a:lumMod val="50000"/>
                  </a:schemeClr>
                </a:solidFill>
              </a:rPr>
              <a:t>MHz,</a:t>
            </a:r>
            <a:r>
              <a:rPr lang="en-US" sz="1200" b="1" dirty="0" err="1" smtClean="0">
                <a:solidFill>
                  <a:schemeClr val="accent4">
                    <a:lumMod val="50000"/>
                  </a:schemeClr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=0.9</a:t>
            </a:r>
            <a:endParaRPr lang="en-US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73213" y="5163210"/>
            <a:ext cx="556718" cy="1588"/>
          </a:xfrm>
          <a:prstGeom prst="straightConnector1">
            <a:avLst/>
          </a:prstGeom>
          <a:ln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2257885" y="4336843"/>
            <a:ext cx="259" cy="1656169"/>
          </a:xfrm>
          <a:prstGeom prst="straightConnector1">
            <a:avLst/>
          </a:prstGeom>
          <a:ln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038475" y="5164800"/>
            <a:ext cx="1175179" cy="257"/>
          </a:xfrm>
          <a:prstGeom prst="straightConnector1">
            <a:avLst/>
          </a:prstGeom>
          <a:ln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981325" y="4940803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1300 </a:t>
            </a:r>
            <a:r>
              <a:rPr lang="en-US" sz="1200" b="1" dirty="0" err="1" smtClean="0">
                <a:solidFill>
                  <a:schemeClr val="accent4">
                    <a:lumMod val="50000"/>
                  </a:schemeClr>
                </a:solidFill>
              </a:rPr>
              <a:t>MHz,</a:t>
            </a:r>
            <a:r>
              <a:rPr lang="en-US" sz="1200" b="1" dirty="0" err="1" smtClean="0">
                <a:solidFill>
                  <a:schemeClr val="accent4">
                    <a:lumMod val="50000"/>
                  </a:schemeClr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=1.0</a:t>
            </a:r>
            <a:endParaRPr lang="en-US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971799" y="3448050"/>
            <a:ext cx="1495425" cy="1066800"/>
          </a:xfrm>
          <a:prstGeom prst="ellipse">
            <a:avLst/>
          </a:prstGeom>
          <a:solidFill>
            <a:srgbClr val="C00000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hape 23"/>
          <p:cNvCxnSpPr/>
          <p:nvPr/>
        </p:nvCxnSpPr>
        <p:spPr>
          <a:xfrm>
            <a:off x="4486275" y="3971925"/>
            <a:ext cx="428625" cy="142875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895849" y="3810685"/>
            <a:ext cx="3694697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Notes: </a:t>
            </a:r>
          </a:p>
          <a:p>
            <a:pPr marL="228600" lvl="1"/>
            <a:r>
              <a:rPr lang="en-US" dirty="0" smtClean="0"/>
              <a:t>Discontinuity may be reduced significantly with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=0.95, low loss cavity design </a:t>
            </a:r>
          </a:p>
          <a:p>
            <a:pPr marL="228600" lvl="1">
              <a:spcBef>
                <a:spcPts val="600"/>
              </a:spcBef>
            </a:pPr>
            <a:r>
              <a:rPr lang="en-US" dirty="0" smtClean="0"/>
              <a:t>650 MHz,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=0.9, 5-cell cavities are same physical length as 1300 MHz,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=1.0, 9-cell cavities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600200" y="1918451"/>
            <a:ext cx="5329989" cy="1408331"/>
            <a:chOff x="1600200" y="2819400"/>
            <a:chExt cx="5329989" cy="1408331"/>
          </a:xfrm>
        </p:grpSpPr>
        <p:sp>
          <p:nvSpPr>
            <p:cNvPr id="17" name="Rectangle 16"/>
            <p:cNvSpPr/>
            <p:nvPr/>
          </p:nvSpPr>
          <p:spPr>
            <a:xfrm>
              <a:off x="1600200" y="2819400"/>
              <a:ext cx="838200" cy="381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SSR0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38400" y="2819400"/>
              <a:ext cx="838200" cy="381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SSR1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76600" y="2819400"/>
              <a:ext cx="838200" cy="3810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SSR2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114800" y="2819400"/>
              <a:ext cx="838200" cy="3810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i="1" dirty="0">
                  <a:solidFill>
                    <a:schemeClr val="tx1"/>
                  </a:solidFill>
                </a:rPr>
                <a:t>β</a:t>
              </a:r>
              <a:r>
                <a:rPr lang="en-US" dirty="0">
                  <a:solidFill>
                    <a:schemeClr val="tx1"/>
                  </a:solidFill>
                </a:rPr>
                <a:t>=0.6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953000" y="2819400"/>
              <a:ext cx="838200" cy="3810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i="1" dirty="0">
                  <a:solidFill>
                    <a:schemeClr val="tx1"/>
                  </a:solidFill>
                </a:rPr>
                <a:t>β</a:t>
              </a:r>
              <a:r>
                <a:rPr lang="en-US" dirty="0">
                  <a:solidFill>
                    <a:schemeClr val="tx1"/>
                  </a:solidFill>
                </a:rPr>
                <a:t>=0.9</a:t>
              </a:r>
            </a:p>
          </p:txBody>
        </p:sp>
        <p:sp>
          <p:nvSpPr>
            <p:cNvPr id="25" name="Left-Right Arrow 24"/>
            <p:cNvSpPr/>
            <p:nvPr/>
          </p:nvSpPr>
          <p:spPr>
            <a:xfrm>
              <a:off x="1600200" y="3429000"/>
              <a:ext cx="2514600" cy="228600"/>
            </a:xfrm>
            <a:prstGeom prst="left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TextBox 42"/>
            <p:cNvSpPr txBox="1">
              <a:spLocks noChangeArrowheads="1"/>
            </p:cNvSpPr>
            <p:nvPr/>
          </p:nvSpPr>
          <p:spPr bwMode="auto">
            <a:xfrm>
              <a:off x="1600200" y="3581400"/>
              <a:ext cx="2971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325 MHz, 2.5-160 MeV</a:t>
              </a:r>
            </a:p>
          </p:txBody>
        </p:sp>
        <p:sp>
          <p:nvSpPr>
            <p:cNvPr id="28" name="Left-Right Arrow 27"/>
            <p:cNvSpPr/>
            <p:nvPr/>
          </p:nvSpPr>
          <p:spPr>
            <a:xfrm>
              <a:off x="4114800" y="3429000"/>
              <a:ext cx="1676400" cy="228600"/>
            </a:xfrm>
            <a:prstGeom prst="left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791200" y="2819400"/>
              <a:ext cx="838200" cy="381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ILC</a:t>
              </a:r>
            </a:p>
          </p:txBody>
        </p:sp>
        <p:sp>
          <p:nvSpPr>
            <p:cNvPr id="30" name="Left-Right Arrow 29"/>
            <p:cNvSpPr/>
            <p:nvPr/>
          </p:nvSpPr>
          <p:spPr>
            <a:xfrm>
              <a:off x="5791200" y="3429000"/>
              <a:ext cx="838200" cy="228600"/>
            </a:xfrm>
            <a:prstGeom prst="left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TextBox 47"/>
            <p:cNvSpPr txBox="1">
              <a:spLocks noChangeArrowheads="1"/>
            </p:cNvSpPr>
            <p:nvPr/>
          </p:nvSpPr>
          <p:spPr bwMode="auto">
            <a:xfrm>
              <a:off x="5791199" y="3581400"/>
              <a:ext cx="113899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1.3 </a:t>
              </a:r>
              <a:r>
                <a:rPr lang="en-US" dirty="0" smtClean="0"/>
                <a:t>GHz 2-3 </a:t>
              </a:r>
              <a:r>
                <a:rPr lang="en-US" dirty="0" err="1"/>
                <a:t>GeV</a:t>
              </a:r>
              <a:endParaRPr lang="en-US" dirty="0"/>
            </a:p>
          </p:txBody>
        </p:sp>
      </p:grpSp>
      <p:sp>
        <p:nvSpPr>
          <p:cNvPr id="32" name="TextBox 47"/>
          <p:cNvSpPr txBox="1">
            <a:spLocks noChangeArrowheads="1"/>
          </p:cNvSpPr>
          <p:nvPr/>
        </p:nvSpPr>
        <p:spPr bwMode="auto">
          <a:xfrm>
            <a:off x="4247152" y="2712534"/>
            <a:ext cx="15159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650 MHz 0.16-2 </a:t>
            </a:r>
            <a:r>
              <a:rPr lang="en-US" dirty="0" err="1"/>
              <a:t>GeV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133600" y="506171"/>
            <a:ext cx="5562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R&amp;D Program</a:t>
            </a:r>
            <a:br>
              <a:rPr lang="en-US" dirty="0" smtClean="0"/>
            </a:br>
            <a:r>
              <a:rPr lang="en-US" sz="2800" dirty="0" smtClean="0"/>
              <a:t>1300 MHz 3-8 </a:t>
            </a:r>
            <a:r>
              <a:rPr lang="en-US" sz="2800" dirty="0" err="1" smtClean="0"/>
              <a:t>GeV</a:t>
            </a:r>
            <a:r>
              <a:rPr lang="en-US" sz="2800" dirty="0" smtClean="0"/>
              <a:t> Pulsed </a:t>
            </a:r>
            <a:r>
              <a:rPr lang="en-US" sz="2800" dirty="0" err="1" smtClean="0"/>
              <a:t>Linac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08578" y="1652415"/>
            <a:ext cx="8229600" cy="4661888"/>
          </a:xfrm>
        </p:spPr>
        <p:txBody>
          <a:bodyPr>
            <a:normAutofit lnSpcReduction="10000"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Tx/>
              <a:buChar char="•"/>
              <a:defRPr/>
            </a:pPr>
            <a:r>
              <a:rPr kumimoji="1" lang="en-US" kern="0" dirty="0" smtClean="0"/>
              <a:t>Current concept: </a:t>
            </a:r>
          </a:p>
          <a:p>
            <a:pPr lvl="1" eaLnBrk="0" fontAlgn="base" hangingPunct="0">
              <a:spcBef>
                <a:spcPts val="0"/>
              </a:spcBef>
              <a:spcAft>
                <a:spcPct val="0"/>
              </a:spcAft>
              <a:buFontTx/>
              <a:buChar char="–"/>
              <a:defRPr/>
            </a:pPr>
            <a:r>
              <a:rPr kumimoji="1" lang="en-US" sz="2000" kern="0" dirty="0" smtClean="0"/>
              <a:t>Use standard ILC cavities and </a:t>
            </a:r>
            <a:r>
              <a:rPr kumimoji="1" lang="en-US" sz="2000" kern="0" dirty="0" err="1" smtClean="0"/>
              <a:t>cryomodules</a:t>
            </a:r>
            <a:endParaRPr kumimoji="1" lang="en-US" sz="2000" kern="0" dirty="0" smtClean="0"/>
          </a:p>
          <a:p>
            <a:pPr lvl="1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–"/>
              <a:defRPr/>
            </a:pPr>
            <a:r>
              <a:rPr kumimoji="1" lang="en-US" sz="2000" kern="0" dirty="0" smtClean="0"/>
              <a:t>Operate with ILC-like RF system</a:t>
            </a:r>
          </a:p>
          <a:p>
            <a:pPr lvl="1" eaLnBrk="0" hangingPunct="0">
              <a:spcBef>
                <a:spcPts val="600"/>
              </a:spcBef>
              <a:buFontTx/>
              <a:buChar char="–"/>
            </a:pPr>
            <a:r>
              <a:rPr kumimoji="1" lang="en-US" sz="2000" kern="0" dirty="0" smtClean="0"/>
              <a:t>4-5 ms 1 </a:t>
            </a:r>
            <a:r>
              <a:rPr kumimoji="1" lang="en-US" sz="2000" kern="0" dirty="0" err="1" smtClean="0"/>
              <a:t>mA</a:t>
            </a:r>
            <a:r>
              <a:rPr kumimoji="1" lang="en-US" sz="2000" kern="0" dirty="0" smtClean="0"/>
              <a:t> beam pulses at 10 Hz (5-6 pulses to fill Recycler)</a:t>
            </a:r>
          </a:p>
          <a:p>
            <a:pPr lvl="1" eaLnBrk="0" hangingPunct="0">
              <a:spcBef>
                <a:spcPts val="600"/>
              </a:spcBef>
              <a:buFontTx/>
              <a:buChar char="–"/>
            </a:pPr>
            <a:r>
              <a:rPr kumimoji="1" lang="en-US" sz="2000" kern="0" dirty="0" smtClean="0"/>
              <a:t>Operate at ~ 25 MV/M gradient</a:t>
            </a:r>
          </a:p>
          <a:p>
            <a:pPr lvl="1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–"/>
              <a:defRPr/>
            </a:pPr>
            <a:r>
              <a:rPr kumimoji="1" lang="en-US" sz="2000" kern="0" dirty="0" smtClean="0"/>
              <a:t>Adjust couplers for ~ 10 </a:t>
            </a:r>
            <a:r>
              <a:rPr kumimoji="1" lang="en-US" sz="2000" kern="0" dirty="0" err="1" smtClean="0"/>
              <a:t>mA</a:t>
            </a:r>
            <a:r>
              <a:rPr kumimoji="1" lang="en-US" sz="2000" kern="0" dirty="0" smtClean="0"/>
              <a:t> to decrease cavity fill time at the expense of reflected power during acceleration</a:t>
            </a:r>
          </a:p>
          <a:p>
            <a:pPr marL="342900" indent="-342900" eaLnBrk="0" hangingPunct="0">
              <a:buClr>
                <a:srgbClr val="000099"/>
              </a:buClr>
              <a:buFontTx/>
              <a:buChar char="•"/>
            </a:pPr>
            <a:r>
              <a:rPr kumimoji="1" lang="en-US" kern="0" dirty="0" smtClean="0"/>
              <a:t>A 3-8 </a:t>
            </a:r>
            <a:r>
              <a:rPr kumimoji="1" lang="en-US" kern="0" dirty="0" err="1" smtClean="0"/>
              <a:t>GeV</a:t>
            </a:r>
            <a:r>
              <a:rPr kumimoji="1" lang="en-US" kern="0" dirty="0" smtClean="0"/>
              <a:t> </a:t>
            </a:r>
            <a:r>
              <a:rPr kumimoji="1" lang="en-US" kern="0" dirty="0" err="1" smtClean="0"/>
              <a:t>linac</a:t>
            </a:r>
            <a:r>
              <a:rPr kumimoji="1" lang="en-US" kern="0" dirty="0" smtClean="0"/>
              <a:t> requires</a:t>
            </a:r>
          </a:p>
          <a:p>
            <a:pPr lvl="1" eaLnBrk="0" hangingPunct="0">
              <a:buFontTx/>
              <a:buChar char="–"/>
            </a:pPr>
            <a:r>
              <a:rPr kumimoji="1" lang="en-US" sz="2000" kern="0" dirty="0" smtClean="0"/>
              <a:t>200 ILC </a:t>
            </a:r>
            <a:r>
              <a:rPr lang="en-US" sz="2000" dirty="0" smtClean="0">
                <a:latin typeface="Rockwell" pitchFamily="18" charset="0"/>
                <a:sym typeface="Symbol" pitchFamily="18" charset="2"/>
              </a:rPr>
              <a:t>=1, </a:t>
            </a:r>
            <a:r>
              <a:rPr kumimoji="1" lang="en-US" sz="2000" kern="0" dirty="0" smtClean="0"/>
              <a:t>9 cell cavities in 25 Type IV </a:t>
            </a:r>
            <a:r>
              <a:rPr kumimoji="1" lang="en-US" sz="2000" kern="0" dirty="0" err="1" smtClean="0"/>
              <a:t>cryomodules</a:t>
            </a:r>
            <a:endParaRPr kumimoji="1" lang="en-US" sz="2000" kern="0" dirty="0" smtClean="0"/>
          </a:p>
          <a:p>
            <a:pPr marL="342900" indent="-342900" eaLnBrk="0" hangingPunct="0">
              <a:buClr>
                <a:srgbClr val="000099"/>
              </a:buClr>
              <a:buFontTx/>
              <a:buChar char="•"/>
            </a:pPr>
            <a:r>
              <a:rPr kumimoji="1" lang="en-US" kern="0" dirty="0" smtClean="0"/>
              <a:t>A Rapid Cycling Synchrotron is still an option</a:t>
            </a:r>
          </a:p>
          <a:p>
            <a:pPr lvl="1" eaLnBrk="0" hangingPunct="0">
              <a:buFontTx/>
              <a:buChar char="–"/>
            </a:pPr>
            <a:r>
              <a:rPr kumimoji="1" lang="en-US" sz="2000" kern="0" dirty="0" smtClean="0"/>
              <a:t>A 3-8 </a:t>
            </a:r>
            <a:r>
              <a:rPr kumimoji="1" lang="en-US" sz="2000" kern="0" dirty="0" err="1" smtClean="0"/>
              <a:t>GeV</a:t>
            </a:r>
            <a:r>
              <a:rPr kumimoji="1" lang="en-US" sz="2000" kern="0" dirty="0" smtClean="0"/>
              <a:t> RCS costs the ~ same as a 3-8 </a:t>
            </a:r>
            <a:r>
              <a:rPr kumimoji="1" lang="en-US" sz="2000" kern="0" dirty="0" err="1" smtClean="0"/>
              <a:t>GeV</a:t>
            </a:r>
            <a:r>
              <a:rPr kumimoji="1" lang="en-US" sz="2000" kern="0" dirty="0" smtClean="0"/>
              <a:t> </a:t>
            </a:r>
            <a:r>
              <a:rPr kumimoji="1" lang="en-US" sz="2000" kern="0" dirty="0" err="1" smtClean="0"/>
              <a:t>linac</a:t>
            </a:r>
            <a:r>
              <a:rPr kumimoji="1" lang="en-US" sz="2000" kern="0" dirty="0" smtClean="0"/>
              <a:t> </a:t>
            </a:r>
          </a:p>
          <a:p>
            <a:pPr lvl="1" eaLnBrk="0" hangingPunct="0">
              <a:buFontTx/>
              <a:buChar char="–"/>
            </a:pPr>
            <a:r>
              <a:rPr kumimoji="1" lang="en-US" sz="2000" kern="0" dirty="0" smtClean="0"/>
              <a:t>But… the </a:t>
            </a:r>
            <a:r>
              <a:rPr kumimoji="1" lang="en-US" sz="2000" kern="0" dirty="0" err="1" smtClean="0"/>
              <a:t>linac</a:t>
            </a:r>
            <a:r>
              <a:rPr kumimoji="1" lang="en-US" sz="2000" kern="0" dirty="0" smtClean="0"/>
              <a:t> has more up side potential in terms of power, technology alignment with ILC, and flexibility for the future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4488" y="395288"/>
            <a:ext cx="6858000" cy="82391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SRF </a:t>
            </a:r>
            <a:r>
              <a:rPr lang="en-US" sz="3600" dirty="0"/>
              <a:t>Development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 </a:t>
            </a:r>
            <a:r>
              <a:rPr lang="en-US" sz="2400" dirty="0"/>
              <a:t>Summary of </a:t>
            </a:r>
            <a:r>
              <a:rPr lang="en-US" sz="2400" dirty="0" smtClean="0"/>
              <a:t>recent 9-cell results: U.S</a:t>
            </a:r>
            <a:r>
              <a:rPr lang="en-US" sz="2400" dirty="0"/>
              <a:t>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295400" y="1672392"/>
            <a:ext cx="6705600" cy="4419600"/>
            <a:chOff x="2514600" y="1600200"/>
            <a:chExt cx="6172200" cy="3898231"/>
          </a:xfrm>
        </p:grpSpPr>
        <p:pic>
          <p:nvPicPr>
            <p:cNvPr id="10" name="Picture 9" descr="Q_Eacc_AES5AES6AES8AES9AES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14600" y="1600200"/>
              <a:ext cx="6172200" cy="3898231"/>
            </a:xfrm>
            <a:prstGeom prst="rect">
              <a:avLst/>
            </a:prstGeom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6934200" y="5181600"/>
              <a:ext cx="1752600" cy="30479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287338" marR="0" lvl="0" indent="-287338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002D86"/>
                </a:buClr>
                <a:buSzPct val="125000"/>
                <a:buFont typeface="Arial" pitchFamily="34" charset="0"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3399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Courtesy R. </a:t>
              </a:r>
              <a:r>
                <a:rPr kumimoji="0" lang="en-US" sz="11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3399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Geng</a:t>
              </a:r>
              <a:r>
                <a:rPr kumimoji="0" 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3399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 </a:t>
              </a:r>
              <a:r>
                <a:rPr kumimoji="0" lang="en-US" sz="11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3399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Jlab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622180" y="3052482"/>
              <a:ext cx="381000" cy="1588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934200" y="2819400"/>
              <a:ext cx="381000" cy="1588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7391400" y="2667000"/>
              <a:ext cx="685800" cy="30479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287338" marR="0" lvl="0" indent="-287338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002D86"/>
                </a:buClr>
                <a:buSzPct val="125000"/>
                <a:buFont typeface="Arial" pitchFamily="34" charset="0"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3399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PrX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199" y="457200"/>
            <a:ext cx="5715001" cy="762000"/>
          </a:xfrm>
        </p:spPr>
        <p:txBody>
          <a:bodyPr>
            <a:normAutofit fontScale="90000"/>
          </a:bodyPr>
          <a:lstStyle/>
          <a:p>
            <a:pPr algn="l">
              <a:lnSpc>
                <a:spcPct val="95000"/>
              </a:lnSpc>
            </a:pPr>
            <a:r>
              <a:rPr lang="en-US" dirty="0" smtClean="0"/>
              <a:t>Strategic Context: Fermilab and the World Program</a:t>
            </a:r>
            <a:endParaRPr lang="en-US" dirty="0"/>
          </a:p>
        </p:txBody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17638"/>
            <a:ext cx="7924800" cy="4267200"/>
          </a:xfrm>
        </p:spPr>
        <p:txBody>
          <a:bodyPr/>
          <a:lstStyle/>
          <a:p>
            <a:pPr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US" smtClean="0"/>
          </a:p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4806" y="1371601"/>
            <a:ext cx="8534861" cy="5029094"/>
            <a:chOff x="-228" y="-79"/>
            <a:chExt cx="5973" cy="4479"/>
          </a:xfrm>
        </p:grpSpPr>
        <p:pic>
          <p:nvPicPr>
            <p:cNvPr id="575493" name="Picture 5" descr="11_Young-Kee_Aerial_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228" y="-79"/>
              <a:ext cx="5973" cy="4479"/>
            </a:xfrm>
            <a:prstGeom prst="rect">
              <a:avLst/>
            </a:prstGeom>
            <a:noFill/>
          </p:spPr>
        </p:pic>
        <p:sp>
          <p:nvSpPr>
            <p:cNvPr id="575494" name="Line 6"/>
            <p:cNvSpPr>
              <a:spLocks noChangeShapeType="1"/>
            </p:cNvSpPr>
            <p:nvPr/>
          </p:nvSpPr>
          <p:spPr bwMode="auto">
            <a:xfrm flipH="1" flipV="1">
              <a:off x="-228" y="1550"/>
              <a:ext cx="2532" cy="514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5495" name="Text Box 7"/>
          <p:cNvSpPr txBox="1">
            <a:spLocks noChangeArrowheads="1"/>
          </p:cNvSpPr>
          <p:nvPr/>
        </p:nvSpPr>
        <p:spPr bwMode="auto">
          <a:xfrm>
            <a:off x="609600" y="1316180"/>
            <a:ext cx="80772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The </a:t>
            </a:r>
            <a:r>
              <a:rPr lang="en-US" sz="2000" b="1" dirty="0" err="1" smtClean="0">
                <a:solidFill>
                  <a:srgbClr val="FF0000"/>
                </a:solidFill>
              </a:rPr>
              <a:t>Tevatron</a:t>
            </a:r>
            <a:r>
              <a:rPr lang="en-US" sz="2000" b="1" dirty="0" smtClean="0">
                <a:solidFill>
                  <a:srgbClr val="FF0000"/>
                </a:solidFill>
              </a:rPr>
              <a:t> has now ceded the energy frontier to LHC</a:t>
            </a:r>
          </a:p>
          <a:p>
            <a:pPr marL="457200" indent="-222250" eaLnBrk="0" hangingPunct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Operations at 2 </a:t>
            </a:r>
            <a:r>
              <a:rPr lang="en-US" sz="2000" b="1" dirty="0" err="1" smtClean="0">
                <a:solidFill>
                  <a:schemeClr val="bg1"/>
                </a:solidFill>
              </a:rPr>
              <a:t>TeV</a:t>
            </a:r>
            <a:r>
              <a:rPr lang="en-US" sz="2000" b="1" dirty="0" smtClean="0">
                <a:solidFill>
                  <a:schemeClr val="bg1"/>
                </a:solidFill>
              </a:rPr>
              <a:t> will continue through September 2011</a:t>
            </a:r>
          </a:p>
          <a:p>
            <a:pPr algn="l" eaLnBrk="0" hangingPunct="0">
              <a:spcBef>
                <a:spcPts val="600"/>
              </a:spcBef>
              <a:buClrTx/>
              <a:buSzTx/>
              <a:buFontTx/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Fermilab</a:t>
            </a:r>
            <a:r>
              <a:rPr lang="en-US" sz="2000" b="1" dirty="0" smtClean="0">
                <a:solidFill>
                  <a:srgbClr val="FF0000"/>
                </a:solidFill>
              </a:rPr>
              <a:t> operates the highest power </a:t>
            </a:r>
            <a:r>
              <a:rPr lang="en-US" sz="2000" b="1" dirty="0">
                <a:solidFill>
                  <a:srgbClr val="FF0000"/>
                </a:solidFill>
              </a:rPr>
              <a:t>long baseline neutrino </a:t>
            </a:r>
            <a:r>
              <a:rPr lang="en-US" sz="2000" b="1" dirty="0" smtClean="0">
                <a:solidFill>
                  <a:srgbClr val="FF0000"/>
                </a:solidFill>
              </a:rPr>
              <a:t>beam </a:t>
            </a:r>
            <a:r>
              <a:rPr lang="en-US" sz="2000" b="1" dirty="0">
                <a:solidFill>
                  <a:srgbClr val="FF0000"/>
                </a:solidFill>
              </a:rPr>
              <a:t>in the world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</a:p>
          <a:p>
            <a:pPr marL="457200" indent="-222250" eaLnBrk="0" hangingPunct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J-PARC is initiating a competitive program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75496" name="Text Box 8"/>
          <p:cNvSpPr txBox="1">
            <a:spLocks noChangeArrowheads="1"/>
          </p:cNvSpPr>
          <p:nvPr/>
        </p:nvSpPr>
        <p:spPr bwMode="auto">
          <a:xfrm rot="558312">
            <a:off x="536575" y="3045444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C000"/>
                </a:solidFill>
              </a:rPr>
              <a:t>To </a:t>
            </a:r>
            <a:r>
              <a:rPr lang="en-US" sz="2000" b="1" dirty="0" smtClean="0">
                <a:solidFill>
                  <a:srgbClr val="FFC000"/>
                </a:solidFill>
              </a:rPr>
              <a:t>Soudan</a:t>
            </a:r>
            <a:endParaRPr lang="en-US" sz="2000" b="1" dirty="0">
              <a:solidFill>
                <a:srgbClr val="FFC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5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75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75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754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81000"/>
            <a:ext cx="5562600" cy="11430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dirty="0" err="1" smtClean="0"/>
              <a:t>Fermilab</a:t>
            </a:r>
            <a:r>
              <a:rPr lang="en-US" dirty="0" smtClean="0"/>
              <a:t> </a:t>
            </a:r>
            <a:r>
              <a:rPr lang="en-US" dirty="0"/>
              <a:t>Long Range Plan</a:t>
            </a:r>
          </a:p>
        </p:txBody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26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Fermilab</a:t>
            </a:r>
            <a:r>
              <a:rPr lang="en-US" dirty="0" smtClean="0"/>
              <a:t> is the sole remaining U.S. laboratory providing facilities in support of accelerator-based Elementary Particle Physics </a:t>
            </a:r>
          </a:p>
          <a:p>
            <a:pPr marL="0" indent="0">
              <a:buNone/>
            </a:pPr>
            <a:endParaRPr lang="en-US" dirty="0" smtClean="0"/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Font typeface="Symbol" pitchFamily="18" charset="2"/>
              <a:buChar char="Þ"/>
            </a:pPr>
            <a:r>
              <a:rPr lang="en-US" b="1" i="1" dirty="0" smtClean="0">
                <a:solidFill>
                  <a:srgbClr val="006600"/>
                </a:solidFill>
              </a:rPr>
              <a:t>The </a:t>
            </a:r>
            <a:r>
              <a:rPr lang="en-US" b="1" i="1" dirty="0" err="1" smtClean="0">
                <a:solidFill>
                  <a:srgbClr val="006600"/>
                </a:solidFill>
              </a:rPr>
              <a:t>Fermilab</a:t>
            </a:r>
            <a:r>
              <a:rPr lang="en-US" b="1" i="1" dirty="0" smtClean="0">
                <a:solidFill>
                  <a:srgbClr val="006600"/>
                </a:solidFill>
              </a:rPr>
              <a:t> strategy is to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mount a world-leading program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at the </a:t>
            </a:r>
            <a:r>
              <a:rPr lang="en-US" b="1" i="1" u="sng" dirty="0" smtClean="0">
                <a:solidFill>
                  <a:srgbClr val="006600"/>
                </a:solidFill>
              </a:rPr>
              <a:t>intensity frontier</a:t>
            </a:r>
            <a:r>
              <a:rPr lang="en-US" b="1" i="1" dirty="0" smtClean="0">
                <a:solidFill>
                  <a:srgbClr val="006600"/>
                </a:solidFill>
              </a:rPr>
              <a:t>, while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using this program as a bridge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to an </a:t>
            </a:r>
            <a:r>
              <a:rPr lang="en-US" b="1" i="1" u="sng" dirty="0" smtClean="0">
                <a:solidFill>
                  <a:srgbClr val="006600"/>
                </a:solidFill>
              </a:rPr>
              <a:t>energy frontier</a:t>
            </a:r>
            <a:r>
              <a:rPr lang="en-US" b="1" i="1" dirty="0" smtClean="0">
                <a:solidFill>
                  <a:srgbClr val="006600"/>
                </a:solidFill>
              </a:rPr>
              <a:t> facility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	beyond LHC in the longer term.</a:t>
            </a:r>
            <a:endParaRPr lang="en-US" b="1" i="1" dirty="0">
              <a:solidFill>
                <a:srgbClr val="006600"/>
              </a:solidFill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P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9816" y="2956029"/>
            <a:ext cx="3892027" cy="3198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8" name="Rectangle 8"/>
          <p:cNvSpPr>
            <a:spLocks noGrp="1" noChangeArrowheads="1"/>
          </p:cNvSpPr>
          <p:nvPr>
            <p:ph type="title"/>
          </p:nvPr>
        </p:nvSpPr>
        <p:spPr>
          <a:xfrm>
            <a:off x="2057400" y="274638"/>
            <a:ext cx="6096000" cy="1143000"/>
          </a:xfrm>
        </p:spPr>
        <p:txBody>
          <a:bodyPr/>
          <a:lstStyle/>
          <a:p>
            <a:r>
              <a:rPr lang="en-US" dirty="0" smtClean="0"/>
              <a:t>Evolution of the Fermilab Accelerator Complex</a:t>
            </a:r>
            <a:endParaRPr lang="en-US" dirty="0"/>
          </a:p>
        </p:txBody>
      </p:sp>
      <p:sp>
        <p:nvSpPr>
          <p:cNvPr id="57856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multi-MW Proton Source, Project X, is the linchpin of </a:t>
            </a:r>
            <a:r>
              <a:rPr lang="en-US" dirty="0" err="1" smtClean="0"/>
              <a:t>Fermilab’s</a:t>
            </a:r>
            <a:r>
              <a:rPr lang="en-US" dirty="0" smtClean="0"/>
              <a:t> strategy for future development of the accelerator complex.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Project X provides long term flexibility for achieving leadership on the intensity and energy frontiers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Intensity Frontier: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CC0000"/>
                </a:solidFill>
              </a:rPr>
              <a:t>NuMI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</a:t>
            </a:r>
            <a:r>
              <a:rPr lang="en-US" dirty="0" smtClean="0">
                <a:solidFill>
                  <a:srgbClr val="CC0000"/>
                </a:solidFill>
              </a:rPr>
              <a:t> </a:t>
            </a:r>
            <a:r>
              <a:rPr lang="en-US" dirty="0" err="1" smtClean="0">
                <a:solidFill>
                  <a:srgbClr val="CC0000"/>
                </a:solidFill>
              </a:rPr>
              <a:t>NO</a:t>
            </a:r>
            <a:r>
              <a:rPr lang="en-US" dirty="0" err="1" smtClean="0">
                <a:solidFill>
                  <a:srgbClr val="CC0000"/>
                </a:solidFill>
                <a:latin typeface="Symbol" pitchFamily="18" charset="2"/>
                <a:sym typeface="Symbol" pitchFamily="18" charset="2"/>
              </a:rPr>
              <a:t>n</a:t>
            </a:r>
            <a:r>
              <a:rPr lang="en-US" dirty="0" err="1" smtClean="0">
                <a:solidFill>
                  <a:srgbClr val="CC0000"/>
                </a:solidFill>
              </a:rPr>
              <a:t>A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 LBNE/mu2e Project X  Rare Processes  </a:t>
            </a:r>
            <a:r>
              <a:rPr lang="en-US" dirty="0" err="1" smtClean="0">
                <a:solidFill>
                  <a:srgbClr val="CC0000"/>
                </a:solidFill>
                <a:sym typeface="Symbol" pitchFamily="18" charset="2"/>
              </a:rPr>
              <a:t>NuFact</a:t>
            </a:r>
            <a:endParaRPr lang="en-US" dirty="0" smtClean="0">
              <a:solidFill>
                <a:srgbClr val="CC0000"/>
              </a:solidFill>
            </a:endParaRPr>
          </a:p>
          <a:p>
            <a:pPr lvl="2"/>
            <a:r>
              <a:rPr lang="en-US" dirty="0" smtClean="0"/>
              <a:t>Continuously evolving world leading program in neutrino and rare processes physics; opportunities for applications outside EPP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Energy Frontier: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C0000"/>
                </a:solidFill>
              </a:rPr>
              <a:t>Tevatron 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</a:t>
            </a:r>
            <a:r>
              <a:rPr lang="en-US" dirty="0" smtClean="0">
                <a:solidFill>
                  <a:srgbClr val="CC0000"/>
                </a:solidFill>
              </a:rPr>
              <a:t> ILC or </a:t>
            </a:r>
            <a:r>
              <a:rPr lang="en-US" dirty="0" err="1" smtClean="0">
                <a:solidFill>
                  <a:srgbClr val="CC0000"/>
                </a:solidFill>
              </a:rPr>
              <a:t>Muon</a:t>
            </a:r>
            <a:r>
              <a:rPr lang="en-US" dirty="0" smtClean="0">
                <a:solidFill>
                  <a:srgbClr val="CC0000"/>
                </a:solidFill>
              </a:rPr>
              <a:t> Collider</a:t>
            </a:r>
          </a:p>
          <a:p>
            <a:pPr lvl="2"/>
            <a:r>
              <a:rPr lang="en-US" dirty="0" smtClean="0"/>
              <a:t>Technology alignment</a:t>
            </a:r>
          </a:p>
          <a:p>
            <a:pPr lvl="2"/>
            <a:r>
              <a:rPr lang="en-US" dirty="0" err="1" smtClean="0"/>
              <a:t>Fermilab</a:t>
            </a:r>
            <a:r>
              <a:rPr lang="en-US" dirty="0" smtClean="0"/>
              <a:t> as host site for ILC or MC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86377" y="457200"/>
            <a:ext cx="5782615" cy="762000"/>
          </a:xfrm>
        </p:spPr>
        <p:txBody>
          <a:bodyPr>
            <a:normAutofit fontScale="90000"/>
          </a:bodyPr>
          <a:lstStyle/>
          <a:p>
            <a:pPr>
              <a:lnSpc>
                <a:spcPct val="95000"/>
              </a:lnSpc>
            </a:pPr>
            <a:r>
              <a:rPr lang="en-US" dirty="0" smtClean="0"/>
              <a:t>Mission Objectives – P5 Report</a:t>
            </a:r>
            <a:endParaRPr lang="en-US" dirty="0"/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523999"/>
            <a:ext cx="8102600" cy="4599709"/>
          </a:xfrm>
        </p:spPr>
        <p:txBody>
          <a:bodyPr>
            <a:normAutofit/>
          </a:bodyPr>
          <a:lstStyle/>
          <a:p>
            <a:pPr marL="280988" indent="-280988"/>
            <a:r>
              <a:rPr lang="en-US" altLang="ja-JP" dirty="0" smtClean="0">
                <a:ea typeface="ＭＳ Ｐゴシック" charset="-128"/>
              </a:rPr>
              <a:t>A neutrino beam for long baseline neutrino oscillation experiments</a:t>
            </a:r>
            <a:endParaRPr lang="en-US" altLang="ja-JP" dirty="0">
              <a:ea typeface="ＭＳ Ｐゴシック" charset="-128"/>
            </a:endParaRPr>
          </a:p>
          <a:p>
            <a:pPr marL="579438" lvl="1">
              <a:spcBef>
                <a:spcPts val="600"/>
              </a:spcBef>
            </a:pPr>
            <a:r>
              <a:rPr lang="en-US" altLang="ja-JP" dirty="0" smtClean="0">
                <a:ea typeface="ＭＳ Ｐゴシック" charset="-128"/>
              </a:rPr>
              <a:t>2 </a:t>
            </a:r>
            <a:r>
              <a:rPr lang="en-US" altLang="ja-JP" dirty="0">
                <a:ea typeface="ＭＳ Ｐゴシック" charset="-128"/>
              </a:rPr>
              <a:t>MW proton source </a:t>
            </a:r>
            <a:r>
              <a:rPr lang="en-US" altLang="ja-JP" dirty="0" smtClean="0">
                <a:ea typeface="ＭＳ Ｐゴシック" charset="-128"/>
              </a:rPr>
              <a:t>at 60-120 </a:t>
            </a:r>
            <a:r>
              <a:rPr lang="en-US" altLang="ja-JP" dirty="0" err="1" smtClean="0">
                <a:ea typeface="ＭＳ Ｐゴシック" charset="-128"/>
              </a:rPr>
              <a:t>GeV</a:t>
            </a:r>
            <a:endParaRPr lang="en-US" altLang="ja-JP" dirty="0" smtClean="0">
              <a:ea typeface="ＭＳ Ｐゴシック" charset="-128"/>
            </a:endParaRPr>
          </a:p>
          <a:p>
            <a:pPr marL="979488" lvl="2">
              <a:spcBef>
                <a:spcPts val="600"/>
              </a:spcBef>
              <a:buNone/>
            </a:pPr>
            <a:r>
              <a:rPr lang="en-US" altLang="ja-JP" dirty="0" smtClean="0">
                <a:ea typeface="ＭＳ Ｐゴシック" charset="-128"/>
              </a:rPr>
              <a:t>	</a:t>
            </a:r>
            <a:endParaRPr lang="en-US" altLang="ja-JP" dirty="0">
              <a:ea typeface="ＭＳ Ｐゴシック" charset="-128"/>
            </a:endParaRPr>
          </a:p>
          <a:p>
            <a:pPr marL="290513" indent="-290513">
              <a:spcBef>
                <a:spcPts val="600"/>
              </a:spcBef>
            </a:pPr>
            <a:r>
              <a:rPr lang="en-US" altLang="ja-JP" dirty="0">
                <a:ea typeface="ＭＳ Ｐゴシック" charset="-128"/>
              </a:rPr>
              <a:t>High </a:t>
            </a:r>
            <a:r>
              <a:rPr lang="en-US" altLang="ja-JP" dirty="0" smtClean="0">
                <a:ea typeface="ＭＳ Ｐゴシック" charset="-128"/>
              </a:rPr>
              <a:t>intensity, low energy protons</a:t>
            </a:r>
          </a:p>
          <a:p>
            <a:pPr marL="290513" indent="-290513">
              <a:spcBef>
                <a:spcPts val="0"/>
              </a:spcBef>
              <a:buNone/>
            </a:pPr>
            <a:r>
              <a:rPr lang="en-US" altLang="ja-JP" dirty="0" smtClean="0">
                <a:ea typeface="ＭＳ Ｐゴシック" charset="-128"/>
              </a:rPr>
              <a:t>	for </a:t>
            </a:r>
            <a:r>
              <a:rPr lang="en-US" altLang="ja-JP" dirty="0" err="1" smtClean="0">
                <a:ea typeface="ＭＳ Ｐゴシック" charset="-128"/>
              </a:rPr>
              <a:t>kaon</a:t>
            </a:r>
            <a:r>
              <a:rPr lang="en-US" altLang="ja-JP" dirty="0" smtClean="0">
                <a:ea typeface="ＭＳ Ｐゴシック" charset="-128"/>
              </a:rPr>
              <a:t> and </a:t>
            </a:r>
            <a:r>
              <a:rPr lang="en-US" altLang="ja-JP" dirty="0" err="1" smtClean="0">
                <a:ea typeface="ＭＳ Ｐゴシック" charset="-128"/>
              </a:rPr>
              <a:t>muon</a:t>
            </a:r>
            <a:r>
              <a:rPr lang="en-US" altLang="ja-JP" dirty="0" smtClean="0">
                <a:ea typeface="ＭＳ Ｐゴシック" charset="-128"/>
              </a:rPr>
              <a:t> based precision</a:t>
            </a:r>
          </a:p>
          <a:p>
            <a:pPr marL="290513" indent="-290513">
              <a:spcBef>
                <a:spcPts val="0"/>
              </a:spcBef>
              <a:buNone/>
            </a:pPr>
            <a:r>
              <a:rPr lang="en-US" altLang="ja-JP" dirty="0" smtClean="0">
                <a:ea typeface="ＭＳ Ｐゴシック" charset="-128"/>
              </a:rPr>
              <a:t>	experiments</a:t>
            </a:r>
            <a:endParaRPr lang="en-US" altLang="ja-JP" dirty="0">
              <a:ea typeface="ＭＳ Ｐゴシック" charset="-128"/>
            </a:endParaRPr>
          </a:p>
          <a:p>
            <a:pPr marL="579438" lvl="1">
              <a:spcBef>
                <a:spcPts val="600"/>
              </a:spcBef>
            </a:pPr>
            <a:r>
              <a:rPr lang="en-US" altLang="ja-JP" u="sng" dirty="0" smtClean="0">
                <a:ea typeface="ＭＳ Ｐゴシック" charset="-128"/>
              </a:rPr>
              <a:t>Operations simultaneous</a:t>
            </a:r>
            <a:r>
              <a:rPr lang="en-US" altLang="ja-JP" dirty="0" smtClean="0">
                <a:ea typeface="ＭＳ Ｐゴシック" charset="-128"/>
              </a:rPr>
              <a:t> with the</a:t>
            </a:r>
          </a:p>
          <a:p>
            <a:pPr marL="579438" lvl="1">
              <a:spcBef>
                <a:spcPct val="0"/>
              </a:spcBef>
              <a:buNone/>
            </a:pPr>
            <a:r>
              <a:rPr lang="en-US" altLang="ja-JP" dirty="0" smtClean="0">
                <a:ea typeface="ＭＳ Ｐゴシック" charset="-128"/>
              </a:rPr>
              <a:t>	neutrino program</a:t>
            </a:r>
          </a:p>
          <a:p>
            <a:pPr marL="579438" lvl="1">
              <a:spcBef>
                <a:spcPts val="600"/>
              </a:spcBef>
              <a:buNone/>
            </a:pPr>
            <a:endParaRPr lang="en-US" altLang="ja-JP" dirty="0" smtClean="0">
              <a:ea typeface="ＭＳ Ｐゴシック" charset="-128"/>
            </a:endParaRPr>
          </a:p>
          <a:p>
            <a:pPr marL="176213" indent="-236538">
              <a:spcBef>
                <a:spcPts val="600"/>
              </a:spcBef>
            </a:pPr>
            <a:r>
              <a:rPr lang="en-US" altLang="ja-JP" dirty="0" smtClean="0">
                <a:ea typeface="ＭＳ Ｐゴシック" charset="-128"/>
              </a:rPr>
              <a:t>A </a:t>
            </a:r>
            <a:r>
              <a:rPr lang="en-US" altLang="ja-JP" dirty="0">
                <a:ea typeface="ＭＳ Ｐゴシック" charset="-128"/>
              </a:rPr>
              <a:t>path toward a </a:t>
            </a:r>
            <a:r>
              <a:rPr lang="en-US" altLang="ja-JP" dirty="0" err="1">
                <a:ea typeface="ＭＳ Ｐゴシック" charset="-128"/>
              </a:rPr>
              <a:t>muon</a:t>
            </a:r>
            <a:r>
              <a:rPr lang="en-US" altLang="ja-JP" dirty="0">
                <a:ea typeface="ＭＳ Ｐゴシック" charset="-128"/>
              </a:rPr>
              <a:t> </a:t>
            </a:r>
            <a:r>
              <a:rPr lang="en-US" altLang="ja-JP" dirty="0" smtClean="0">
                <a:ea typeface="ＭＳ Ｐゴシック" charset="-128"/>
              </a:rPr>
              <a:t>source</a:t>
            </a:r>
            <a:r>
              <a:rPr lang="en-US" altLang="ja-JP" dirty="0">
                <a:ea typeface="ＭＳ Ｐゴシック" charset="-128"/>
              </a:rPr>
              <a:t>	for </a:t>
            </a:r>
            <a:r>
              <a:rPr lang="en-US" altLang="ja-JP" dirty="0" smtClean="0">
                <a:ea typeface="ＭＳ Ｐゴシック" charset="-128"/>
              </a:rPr>
              <a:t>a</a:t>
            </a:r>
          </a:p>
          <a:p>
            <a:pPr marL="176213" indent="-236538">
              <a:spcBef>
                <a:spcPts val="0"/>
              </a:spcBef>
              <a:buNone/>
            </a:pPr>
            <a:r>
              <a:rPr lang="en-US" altLang="ja-JP" dirty="0" smtClean="0">
                <a:ea typeface="ＭＳ Ｐゴシック" charset="-128"/>
              </a:rPr>
              <a:t>	possible future Neutrino Factory </a:t>
            </a:r>
          </a:p>
          <a:p>
            <a:pPr marL="176213" indent="-236538">
              <a:spcBef>
                <a:spcPts val="0"/>
              </a:spcBef>
              <a:buNone/>
            </a:pPr>
            <a:r>
              <a:rPr lang="en-US" altLang="ja-JP" dirty="0" smtClean="0">
                <a:ea typeface="ＭＳ Ｐゴシック" charset="-128"/>
              </a:rPr>
              <a:t>	and/or a </a:t>
            </a:r>
            <a:r>
              <a:rPr lang="en-US" altLang="ja-JP" dirty="0" err="1" smtClean="0">
                <a:ea typeface="ＭＳ Ｐゴシック" charset="-128"/>
              </a:rPr>
              <a:t>Muon</a:t>
            </a:r>
            <a:r>
              <a:rPr lang="en-US" altLang="ja-JP" dirty="0" smtClean="0">
                <a:ea typeface="ＭＳ Ｐゴシック" charset="-128"/>
              </a:rPr>
              <a:t> Collider</a:t>
            </a:r>
          </a:p>
          <a:p>
            <a:pPr marL="631825" lvl="1" indent="-236538">
              <a:spcBef>
                <a:spcPts val="600"/>
              </a:spcBef>
            </a:pPr>
            <a:r>
              <a:rPr lang="en-US" altLang="ja-JP" dirty="0" smtClean="0">
                <a:ea typeface="ＭＳ Ｐゴシック" charset="-128"/>
              </a:rPr>
              <a:t>Requires </a:t>
            </a:r>
            <a:r>
              <a:rPr lang="en-US" altLang="ja-JP" dirty="0">
                <a:ea typeface="ＭＳ Ｐゴシック" charset="-128"/>
              </a:rPr>
              <a:t>upgrade </a:t>
            </a:r>
            <a:r>
              <a:rPr lang="en-US" altLang="ja-JP" dirty="0" smtClean="0">
                <a:ea typeface="ＭＳ Ｐゴシック" charset="-128"/>
              </a:rPr>
              <a:t>potential to 2-4 </a:t>
            </a:r>
            <a:r>
              <a:rPr lang="en-US" altLang="ja-JP" dirty="0">
                <a:ea typeface="ＭＳ Ｐゴシック" charset="-128"/>
              </a:rPr>
              <a:t>MW </a:t>
            </a:r>
            <a:r>
              <a:rPr lang="en-US" altLang="ja-JP" u="sng" dirty="0">
                <a:ea typeface="ＭＳ Ｐゴシック" charset="-128"/>
              </a:rPr>
              <a:t>at </a:t>
            </a:r>
            <a:r>
              <a:rPr lang="en-US" altLang="ja-JP" u="sng" dirty="0" smtClean="0">
                <a:ea typeface="ＭＳ Ｐゴシック" charset="-128"/>
              </a:rPr>
              <a:t>~5-15 </a:t>
            </a:r>
            <a:r>
              <a:rPr lang="en-US" altLang="ja-JP" u="sng" dirty="0">
                <a:ea typeface="ＭＳ Ｐゴシック" charset="-128"/>
              </a:rPr>
              <a:t>GeV</a:t>
            </a:r>
            <a:r>
              <a:rPr lang="en-US" altLang="ja-JP" dirty="0">
                <a:ea typeface="ＭＳ Ｐゴシック" charset="-128"/>
              </a:rPr>
              <a:t>.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pic>
        <p:nvPicPr>
          <p:cNvPr id="10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7005" y="2054852"/>
            <a:ext cx="3647408" cy="32036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Configuration-1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223"/>
            <a:ext cx="8229600" cy="46621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Initial Configuration-1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Strong alignment with ILC technologies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Initial Configuration Document-1 V1.1 released March 2009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Accompanying cost estimate ~$1.5B </a:t>
            </a:r>
            <a:br>
              <a:rPr lang="en-US" dirty="0" smtClean="0"/>
            </a:br>
            <a:r>
              <a:rPr lang="en-US" dirty="0" smtClean="0"/>
              <a:t>(US accounting, i.e. overheads, contingency, labor, etc.)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4" descr="schematic ICD v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7182" y="1981200"/>
            <a:ext cx="5756761" cy="2770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 - 1</a:t>
            </a:r>
            <a:br>
              <a:rPr lang="en-US" dirty="0" smtClean="0"/>
            </a:br>
            <a:r>
              <a:rPr lang="en-US" sz="2800" dirty="0" smtClean="0"/>
              <a:t>Issues</a:t>
            </a:r>
            <a:endParaRPr lang="en-US" sz="28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734339"/>
          </a:xfrm>
        </p:spPr>
        <p:txBody>
          <a:bodyPr>
            <a:normAutofit/>
          </a:bodyPr>
          <a:lstStyle/>
          <a:p>
            <a:r>
              <a:rPr lang="en-US" dirty="0" smtClean="0"/>
              <a:t>IC-1 does a great job of meeting the long baseline neutrino mission, but…</a:t>
            </a:r>
          </a:p>
          <a:p>
            <a:r>
              <a:rPr lang="en-US" dirty="0" smtClean="0"/>
              <a:t>does not provide a strong platform for mounting a low energy rare processes program</a:t>
            </a:r>
          </a:p>
          <a:p>
            <a:pPr lvl="1"/>
            <a:r>
              <a:rPr lang="en-US" dirty="0" smtClean="0"/>
              <a:t>The Recycler is ill-suited to providing high intensity slow spilled beam</a:t>
            </a:r>
          </a:p>
          <a:p>
            <a:pPr lvl="2"/>
            <a:r>
              <a:rPr lang="en-US" sz="1600" dirty="0" smtClean="0"/>
              <a:t>Large tune-spread, high chromaticity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Debuncher</a:t>
            </a:r>
            <a:r>
              <a:rPr lang="en-US" dirty="0" smtClean="0"/>
              <a:t> appears limited to &lt;150 kW in this mode</a:t>
            </a:r>
          </a:p>
          <a:p>
            <a:pPr lvl="2"/>
            <a:r>
              <a:rPr lang="en-US" sz="1600" dirty="0" smtClean="0"/>
              <a:t>Unacceptable high losses at </a:t>
            </a:r>
            <a:r>
              <a:rPr lang="en-US" sz="1600" dirty="0" smtClean="0"/>
              <a:t>the septa 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Symbol" pitchFamily="18" charset="2"/>
              <a:buChar char="Þ"/>
            </a:pPr>
            <a:r>
              <a:rPr lang="en-US" dirty="0" smtClean="0">
                <a:solidFill>
                  <a:srgbClr val="C00000"/>
                </a:solidFill>
              </a:rPr>
              <a:t>We believe there is a fundamental limit on the amount of beam power that can be delivered via a resonant extraction system</a:t>
            </a:r>
            <a:endParaRPr lang="en-US" dirty="0" smtClean="0"/>
          </a:p>
          <a:p>
            <a:pPr lvl="1"/>
            <a:r>
              <a:rPr lang="en-US" dirty="0" smtClean="0"/>
              <a:t>Difficulties supporting multiple users with differing spill structure requirements</a:t>
            </a:r>
          </a:p>
          <a:p>
            <a:pPr lvl="1">
              <a:buNone/>
            </a:pPr>
            <a:endParaRPr lang="en-US" dirty="0" smtClean="0"/>
          </a:p>
          <a:p>
            <a:pPr marL="804862" lvl="1" indent="-349250">
              <a:spcBef>
                <a:spcPts val="1200"/>
              </a:spcBef>
              <a:buClr>
                <a:srgbClr val="006600"/>
              </a:buClr>
              <a:buFont typeface="Symbol" pitchFamily="18" charset="2"/>
              <a:buChar char="Þ"/>
            </a:pPr>
            <a:r>
              <a:rPr lang="en-US" sz="2000" b="1" dirty="0" smtClean="0">
                <a:solidFill>
                  <a:srgbClr val="006600"/>
                </a:solidFill>
              </a:rPr>
              <a:t>These considerations led to the development of IC-2</a:t>
            </a: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 descr="\\Dirserver1\DIR_Users\holmes\mydocs\holmes\Project X\Pictures\Project_X_Diagram_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5557" y="1561920"/>
            <a:ext cx="5029230" cy="287384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Configuration-2 </a:t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27300"/>
            <a:ext cx="8390586" cy="1854559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dirty="0" smtClean="0"/>
              <a:t>3 </a:t>
            </a:r>
            <a:r>
              <a:rPr lang="en-US" dirty="0" err="1" smtClean="0"/>
              <a:t>GeV</a:t>
            </a:r>
            <a:r>
              <a:rPr lang="en-US" dirty="0" smtClean="0"/>
              <a:t> CW </a:t>
            </a:r>
            <a:r>
              <a:rPr lang="en-US" dirty="0" err="1" smtClean="0"/>
              <a:t>linac</a:t>
            </a:r>
            <a:r>
              <a:rPr lang="en-US" dirty="0" smtClean="0"/>
              <a:t> provides greatly enhanced rare process program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3 MW; flexible provision for beam requirements supporting multiple users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Options for 3-8 </a:t>
            </a:r>
            <a:r>
              <a:rPr lang="en-US" dirty="0" err="1" smtClean="0"/>
              <a:t>GeV</a:t>
            </a:r>
            <a:r>
              <a:rPr lang="en-US" dirty="0" smtClean="0"/>
              <a:t> acceleration: Pulsed </a:t>
            </a:r>
            <a:r>
              <a:rPr lang="en-US" dirty="0" err="1" smtClean="0"/>
              <a:t>linac</a:t>
            </a:r>
            <a:r>
              <a:rPr lang="en-US" dirty="0" smtClean="0"/>
              <a:t> (1.3 GHz) or RCS</a:t>
            </a:r>
          </a:p>
          <a:p>
            <a:pPr lvl="1">
              <a:spcBef>
                <a:spcPts val="300"/>
              </a:spcBef>
            </a:pPr>
            <a:r>
              <a:rPr lang="en-US" dirty="0" err="1" smtClean="0"/>
              <a:t>Linac</a:t>
            </a:r>
            <a:r>
              <a:rPr lang="en-US" dirty="0" smtClean="0"/>
              <a:t> would be 1300 MHz SCRF with 4-30 </a:t>
            </a:r>
            <a:r>
              <a:rPr lang="en-US" dirty="0" err="1" smtClean="0"/>
              <a:t>msec</a:t>
            </a:r>
            <a:r>
              <a:rPr lang="en-US" dirty="0" smtClean="0"/>
              <a:t> pulse length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Initial Configuration Document-2 in preparation for summer release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- Wendt &amp; Holmes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712494"/>
            <a:ext cx="8229600" cy="412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7338" marR="0" lvl="0" indent="-287338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D86"/>
              </a:buClr>
              <a:buSzPct val="125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 Configuration-2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28931</TotalTime>
  <Words>1453</Words>
  <Application>Microsoft Office PowerPoint</Application>
  <PresentationFormat>On-screen Show (4:3)</PresentationFormat>
  <Paragraphs>384</Paragraphs>
  <Slides>28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</vt:lpstr>
      <vt:lpstr>Symbol</vt:lpstr>
      <vt:lpstr>ＭＳ Ｐゴシック</vt:lpstr>
      <vt:lpstr>Rockwell</vt:lpstr>
      <vt:lpstr>Times New Roman</vt:lpstr>
      <vt:lpstr>Comic Sans MS</vt:lpstr>
      <vt:lpstr>Wingdings</vt:lpstr>
      <vt:lpstr>Times</vt:lpstr>
      <vt:lpstr>Arial Unicode MS</vt:lpstr>
      <vt:lpstr>Calibri</vt:lpstr>
      <vt:lpstr>Office Theme</vt:lpstr>
      <vt:lpstr>Chart</vt:lpstr>
      <vt:lpstr>Project X:  A Multi-MW Proton Source at Fermilab</vt:lpstr>
      <vt:lpstr>Outline</vt:lpstr>
      <vt:lpstr>Strategic Context: Fermilab and the World Program</vt:lpstr>
      <vt:lpstr>Fermilab Long Range Plan</vt:lpstr>
      <vt:lpstr>Evolution of the Fermilab Accelerator Complex</vt:lpstr>
      <vt:lpstr>Mission Objectives – P5 Report</vt:lpstr>
      <vt:lpstr>Initial Configuration-1</vt:lpstr>
      <vt:lpstr>Initial Configuration - 1 Issues</vt:lpstr>
      <vt:lpstr>Initial Configuration-2  </vt:lpstr>
      <vt:lpstr>Initial Configuration-2 Performance Goals</vt:lpstr>
      <vt:lpstr>Initial Configuration-2 Operating Scenario</vt:lpstr>
      <vt:lpstr>Initial Configuration-2  Provisional Siting</vt:lpstr>
      <vt:lpstr>Initial Configuration-2 SCRF Technology Map</vt:lpstr>
      <vt:lpstr>R&amp;D Program  Choice of Cavity Parameters</vt:lpstr>
      <vt:lpstr>R&amp;D Program  Choice of Cavity Parameters</vt:lpstr>
      <vt:lpstr>Integrated SRF Plan ILC + Project X</vt:lpstr>
      <vt:lpstr>Integrated SRF Plan ILC + Project X</vt:lpstr>
      <vt:lpstr>Joint PX/NF/MC Strategy</vt:lpstr>
      <vt:lpstr>Collaboration Plan</vt:lpstr>
      <vt:lpstr>Collaborations with ESS / SPL</vt:lpstr>
      <vt:lpstr>Strategy </vt:lpstr>
      <vt:lpstr>Summary</vt:lpstr>
      <vt:lpstr>Backup Slides</vt:lpstr>
      <vt:lpstr>Accelerator Requirements: Rare Processes</vt:lpstr>
      <vt:lpstr>SRF Development Cavity Gradient</vt:lpstr>
      <vt:lpstr>Initial Configuration-2 Technology Map</vt:lpstr>
      <vt:lpstr>R&amp;D Program 1300 MHz 3-8 GeV Pulsed Linac </vt:lpstr>
      <vt:lpstr>SRF Development  Summary of recent 9-cell results: U.S.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X RD&amp;D Plan Subsystem Here</dc:title>
  <dc:creator>Holmes</dc:creator>
  <cp:lastModifiedBy>manfred</cp:lastModifiedBy>
  <cp:revision>1774</cp:revision>
  <dcterms:created xsi:type="dcterms:W3CDTF">2009-05-07T16:53:10Z</dcterms:created>
  <dcterms:modified xsi:type="dcterms:W3CDTF">2010-06-29T20:28:25Z</dcterms:modified>
</cp:coreProperties>
</file>