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4" r:id="rId4"/>
    <p:sldId id="263" r:id="rId5"/>
    <p:sldId id="262" r:id="rId6"/>
    <p:sldId id="273" r:id="rId7"/>
    <p:sldId id="274" r:id="rId8"/>
    <p:sldId id="269" r:id="rId9"/>
    <p:sldId id="270" r:id="rId10"/>
    <p:sldId id="275" r:id="rId11"/>
    <p:sldId id="267" r:id="rId12"/>
    <p:sldId id="26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3D6D1-0BED-40D0-BFF8-698313E2BF5F}" type="datetimeFigureOut">
              <a:rPr lang="en-US" smtClean="0"/>
              <a:pPr/>
              <a:t>7/2/2010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E8DFC-005D-4356-8F7D-716927756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B58F2-7F95-4E76-BC02-9F7C1D9F6393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08826-CB59-4317-BCBD-BAE5A6435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E9D37-57E7-46C2-A421-F6BE4B99F900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405D2-C1E5-4458-94AC-38D31E95A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F5800-F987-44DB-9B32-FEAE894B5D81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B84C7-496E-4ED4-9B65-EF6733286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89AD6-D137-49F0-BE75-8BF085D72B73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43A26-4797-4CF8-8CA7-53A37624C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B2D3A-4D2A-49B7-A811-4AD2A518BB19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1B0D1-976C-4EC4-B4C3-F05A26088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044E-E51F-460B-834B-9AFF317D8EA4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148C3-FCE1-45AF-AD55-634083491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E2C5F-8F18-4009-B7E3-791F27D1C2A3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892EE-F6A0-4513-972A-4BE18C571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788B-044B-4FB1-8796-5AD8854EF352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33350-A2DE-473C-8547-66CAE4F34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44772-F712-43A8-8825-0741A6685F0E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C2728-1A5F-48B6-B25A-5E2721676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9120B-5AF1-461A-8B75-4821FDB7B8D7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A8B87-42D4-44C8-9362-DAC058590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CD57E-4F3E-4DF1-A836-D566B54B3E33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776A7-C555-4349-B96D-B3574EE341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BE6AB7-D26D-4D85-A0A4-7FB6A491E80A}" type="datetime1">
              <a:rPr lang="en-US" smtClean="0"/>
              <a:pPr>
                <a:defRPr/>
              </a:pPr>
              <a:t>7/2/2010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467DB9-CBE6-4B83-8753-084D5B920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– fourth SPL collaboration meeting jointly with ESS  - June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752600"/>
            <a:ext cx="739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REPORT FROM WG4 ( BEAM DYNAMICS)</a:t>
            </a:r>
          </a:p>
          <a:p>
            <a:r>
              <a:rPr lang="en-US" dirty="0" smtClean="0"/>
              <a:t>Coordinated by A. Lombardi (CERN) and R. Baartman (TRIUMF)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457200" indent="-457200">
              <a:buAutoNum type="arabicParenR"/>
            </a:pPr>
            <a:r>
              <a:rPr lang="en-US" sz="2400" dirty="0" smtClean="0"/>
              <a:t>Activity report </a:t>
            </a:r>
          </a:p>
          <a:p>
            <a:pPr marL="457200" indent="-457200">
              <a:buAutoNum type="arabicParenR"/>
            </a:pPr>
            <a:r>
              <a:rPr lang="en-US" sz="2400" smtClean="0"/>
              <a:t>Future activities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mixed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Attempt to combine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cryo</a:t>
            </a:r>
            <a:r>
              <a:rPr lang="en-US" dirty="0" smtClean="0"/>
              <a:t> segmentation flexibility </a:t>
            </a:r>
          </a:p>
          <a:p>
            <a:pPr lvl="2"/>
            <a:r>
              <a:rPr lang="en-US" dirty="0" smtClean="0"/>
              <a:t>Reduce the probability of stripping in the quads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Using the fact that </a:t>
            </a:r>
          </a:p>
          <a:p>
            <a:pPr lvl="2"/>
            <a:r>
              <a:rPr lang="en-US" dirty="0" smtClean="0"/>
              <a:t> the H- stripping probability is higher at higher energies</a:t>
            </a:r>
          </a:p>
          <a:p>
            <a:pPr lvl="2"/>
            <a:r>
              <a:rPr lang="en-US" dirty="0" smtClean="0"/>
              <a:t>Focusing period can be made longer at higher energies 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61722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alessandra</a:t>
            </a:r>
            <a:r>
              <a:rPr lang="en-US" dirty="0" smtClean="0"/>
              <a:t> </a:t>
            </a:r>
            <a:r>
              <a:rPr lang="en-US" dirty="0" err="1" smtClean="0"/>
              <a:t>lombardi</a:t>
            </a:r>
            <a:r>
              <a:rPr lang="en-US" dirty="0" smtClean="0"/>
              <a:t> – fourth SPL collaboration meeting jointly with ESS  - June 2010</a:t>
            </a:r>
            <a:endParaRPr lang="en-US" dirty="0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activities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5532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– fourth SPL collaboration meeting jointly with ESS  - June 2010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447800"/>
            <a:ext cx="8077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Definition of layout with integrated diagnostics, alignment an RF tolerances.</a:t>
            </a:r>
          </a:p>
          <a:p>
            <a:pPr marL="1714500" lvl="3" indent="-342900">
              <a:buAutoNum type="arabicParenR"/>
            </a:pPr>
            <a:r>
              <a:rPr lang="en-US" dirty="0" smtClean="0"/>
              <a:t>layout</a:t>
            </a:r>
          </a:p>
          <a:p>
            <a:pPr marL="1714500" lvl="3" indent="-342900">
              <a:buAutoNum type="arabicParenR"/>
            </a:pPr>
            <a:endParaRPr lang="en-US" dirty="0" smtClean="0"/>
          </a:p>
          <a:p>
            <a:pPr marL="1714500" lvl="3" indent="-342900">
              <a:buAutoNum type="arabicParenR"/>
            </a:pPr>
            <a:r>
              <a:rPr lang="en-US" dirty="0" smtClean="0"/>
              <a:t>diagnostics specification, number and location</a:t>
            </a:r>
          </a:p>
          <a:p>
            <a:pPr marL="1714500" lvl="3" indent="-342900">
              <a:buAutoNum type="arabicParenR"/>
            </a:pPr>
            <a:endParaRPr lang="en-US" dirty="0" smtClean="0"/>
          </a:p>
          <a:p>
            <a:pPr marL="1714500" lvl="3" indent="-342900">
              <a:buAutoNum type="arabicParenR"/>
            </a:pPr>
            <a:r>
              <a:rPr lang="en-US" dirty="0" smtClean="0"/>
              <a:t>RF tolerances (need to iterate with LLRF people)</a:t>
            </a:r>
          </a:p>
          <a:p>
            <a:pPr marL="1714500" lvl="3" indent="-342900">
              <a:buAutoNum type="arabicParenR"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Definition of a collimation system  - more critical for HPSPL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3) Impact of cavity performance </a:t>
            </a:r>
          </a:p>
          <a:p>
            <a:endParaRPr lang="en-US" dirty="0" smtClean="0"/>
          </a:p>
          <a:p>
            <a:r>
              <a:rPr lang="en-US" dirty="0" smtClean="0"/>
              <a:t>4) Considering the idea of BPM for envelope information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5) Tracking in field map to verify cross-talk transverse long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588" y="9525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066800"/>
            <a:ext cx="7772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Objective of this meeting for SPL-WP4: 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Discuss the mixed layout 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Input from WG2 for further longitudinal studies .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Define a path to finalize diagnostics requirement.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Define a path to study collimation .  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 smtClean="0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– fourth SPL collaboration meeting jointly with ESS  - June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219200"/>
            <a:ext cx="7924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Participants to the WG </a:t>
            </a:r>
          </a:p>
          <a:p>
            <a:endParaRPr lang="en-US" dirty="0"/>
          </a:p>
          <a:p>
            <a:r>
              <a:rPr lang="en-US" dirty="0" smtClean="0"/>
              <a:t>-</a:t>
            </a:r>
            <a:r>
              <a:rPr lang="en-US" u="sng" dirty="0" smtClean="0"/>
              <a:t>CERN/BE/ABP</a:t>
            </a:r>
            <a:r>
              <a:rPr lang="en-US" dirty="0" smtClean="0"/>
              <a:t> : end-to-end </a:t>
            </a:r>
            <a:r>
              <a:rPr lang="en-US" dirty="0" err="1" smtClean="0"/>
              <a:t>multiparticle</a:t>
            </a:r>
            <a:r>
              <a:rPr lang="en-US" dirty="0" smtClean="0"/>
              <a:t> tracking; layout definition/validation; WG coordination.</a:t>
            </a:r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u="sng" dirty="0" smtClean="0"/>
              <a:t>CERN/TE/ABT</a:t>
            </a:r>
            <a:r>
              <a:rPr lang="en-US" dirty="0" smtClean="0"/>
              <a:t> : extraction areas; transfer lines ; collimation</a:t>
            </a:r>
          </a:p>
          <a:p>
            <a:endParaRPr lang="en-US" dirty="0"/>
          </a:p>
          <a:p>
            <a:r>
              <a:rPr lang="en-US" dirty="0" smtClean="0"/>
              <a:t>-CERN/AB/RF : HOM calculations.</a:t>
            </a:r>
          </a:p>
          <a:p>
            <a:endParaRPr lang="en-US" dirty="0"/>
          </a:p>
          <a:p>
            <a:r>
              <a:rPr lang="en-US" dirty="0" smtClean="0"/>
              <a:t>-</a:t>
            </a:r>
            <a:r>
              <a:rPr lang="en-US" u="sng" dirty="0" smtClean="0"/>
              <a:t>ESS-S</a:t>
            </a:r>
            <a:r>
              <a:rPr lang="en-US" dirty="0" smtClean="0"/>
              <a:t> : end-to-end </a:t>
            </a:r>
            <a:r>
              <a:rPr lang="en-US" dirty="0" err="1" smtClean="0"/>
              <a:t>multiparticle</a:t>
            </a:r>
            <a:r>
              <a:rPr lang="en-US" dirty="0" smtClean="0"/>
              <a:t> tracking; layout definition/validation</a:t>
            </a:r>
          </a:p>
          <a:p>
            <a:endParaRPr lang="en-US" dirty="0"/>
          </a:p>
          <a:p>
            <a:r>
              <a:rPr lang="en-US" dirty="0" smtClean="0"/>
              <a:t>- </a:t>
            </a:r>
            <a:r>
              <a:rPr lang="en-US" u="sng" dirty="0" smtClean="0"/>
              <a:t>CEA </a:t>
            </a:r>
            <a:r>
              <a:rPr lang="en-US" u="sng" dirty="0" err="1" smtClean="0"/>
              <a:t>Saclay</a:t>
            </a:r>
            <a:r>
              <a:rPr lang="en-US" dirty="0" smtClean="0"/>
              <a:t> : consulting on beam dynamics, provide tracking code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-</a:t>
            </a:r>
            <a:r>
              <a:rPr lang="en-US" u="sng" dirty="0" err="1" smtClean="0"/>
              <a:t>Soltan</a:t>
            </a:r>
            <a:r>
              <a:rPr lang="en-US" u="sng" dirty="0" smtClean="0"/>
              <a:t> Institute </a:t>
            </a:r>
            <a:r>
              <a:rPr lang="en-US" dirty="0" smtClean="0"/>
              <a:t>: collimation </a:t>
            </a:r>
          </a:p>
          <a:p>
            <a:endParaRPr lang="en-US" dirty="0"/>
          </a:p>
          <a:p>
            <a:pPr>
              <a:buFontTx/>
              <a:buChar char="-"/>
            </a:pPr>
            <a:r>
              <a:rPr lang="en-US" u="sng" dirty="0" smtClean="0"/>
              <a:t>STFC/ </a:t>
            </a:r>
            <a:r>
              <a:rPr lang="en-US" u="sng" dirty="0" err="1" smtClean="0"/>
              <a:t>Cockroft</a:t>
            </a:r>
            <a:r>
              <a:rPr lang="en-US" u="sng" dirty="0" smtClean="0"/>
              <a:t> institute </a:t>
            </a:r>
            <a:r>
              <a:rPr lang="en-US" dirty="0" smtClean="0"/>
              <a:t>: collimation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u="sng" dirty="0" smtClean="0"/>
              <a:t>TRIUMF</a:t>
            </a:r>
            <a:r>
              <a:rPr lang="en-US" dirty="0" smtClean="0"/>
              <a:t>  : HOM calculations , WG coordination.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3810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Mohammad </a:t>
            </a:r>
            <a:r>
              <a:rPr lang="en-US" dirty="0" err="1" smtClean="0">
                <a:solidFill>
                  <a:srgbClr val="FF0000"/>
                </a:solidFill>
              </a:rPr>
              <a:t>Eshraqi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Piero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Posocco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– fourth SPL collaboration meeting jointly with ESS  - June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8534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Topics : 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Layout definition/validation, including connection from LINAC4, extraction at 1.4 </a:t>
            </a:r>
            <a:r>
              <a:rPr lang="en-US" dirty="0" err="1" smtClean="0"/>
              <a:t>GeV</a:t>
            </a:r>
            <a:r>
              <a:rPr lang="en-US" dirty="0" smtClean="0"/>
              <a:t> and 2.5 </a:t>
            </a:r>
            <a:r>
              <a:rPr lang="en-US" dirty="0" err="1" smtClean="0"/>
              <a:t>GeV</a:t>
            </a:r>
            <a:r>
              <a:rPr lang="en-US" dirty="0" smtClean="0"/>
              <a:t>, transfer lines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Definition of tolerances (quads alignment and field quality, RF phase and amplitude)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Definition of correction and monitoring system (</a:t>
            </a:r>
            <a:r>
              <a:rPr lang="en-US" dirty="0" err="1" smtClean="0"/>
              <a:t>steerers</a:t>
            </a:r>
            <a:r>
              <a:rPr lang="en-US" dirty="0" smtClean="0"/>
              <a:t>, diagnostics)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HOM effects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Compatibility with e-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Impact of cavity performance: lower than nominal field (19MV/m low-beta 25MV/m high beta) , modules switched off….</a:t>
            </a:r>
          </a:p>
          <a:p>
            <a:pPr marL="342900" indent="-342900"/>
            <a:endParaRPr lang="en-US" dirty="0"/>
          </a:p>
          <a:p>
            <a:pPr marL="342900" indent="-342900">
              <a:buAutoNum type="arabi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066800"/>
            <a:ext cx="8534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Priorities! 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Study which have a strong impact on layout  : 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Include enough space for extraction areas </a:t>
            </a:r>
          </a:p>
          <a:p>
            <a:pPr marL="2628900" lvl="5" indent="-342900"/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Study which have a impact </a:t>
            </a:r>
            <a:r>
              <a:rPr lang="en-US" dirty="0" err="1" smtClean="0"/>
              <a:t>cryo</a:t>
            </a:r>
            <a:r>
              <a:rPr lang="en-US" dirty="0" smtClean="0"/>
              <a:t> design : 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Alternative focusing systems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Position of corrective elements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Position diagnostics (?)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Alignment studies</a:t>
            </a:r>
          </a:p>
          <a:p>
            <a:pPr marL="2628900" lvl="5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The rest : 	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Collimation / Loss control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Beam dynamics fine tuning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H- stripping</a:t>
            </a:r>
          </a:p>
          <a:p>
            <a:pPr marL="2628900" lvl="5" indent="-342900">
              <a:buAutoNum type="arabicParenR"/>
            </a:pPr>
            <a:endParaRPr lang="en-US" dirty="0" smtClean="0"/>
          </a:p>
          <a:p>
            <a:pPr marL="2628900" lvl="5" indent="-342900">
              <a:buAutoNum type="arabicParenR"/>
            </a:pPr>
            <a:endParaRPr lang="en-US" dirty="0" smtClean="0"/>
          </a:p>
          <a:p>
            <a:pPr marL="2628900" lvl="5" indent="-342900"/>
            <a:endParaRPr lang="en-US" dirty="0" smtClean="0"/>
          </a:p>
          <a:p>
            <a:pPr marL="2628900" lvl="5" indent="-3429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– fourth SPL collaboration meeting jointly with ESS  - June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8610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Achievement since last meeting : </a:t>
            </a:r>
          </a:p>
          <a:p>
            <a:endParaRPr lang="en-US" dirty="0"/>
          </a:p>
          <a:p>
            <a:r>
              <a:rPr lang="en-US" dirty="0" smtClean="0"/>
              <a:t>	1) solidified a baseline layout including </a:t>
            </a:r>
          </a:p>
          <a:p>
            <a:r>
              <a:rPr lang="en-US" dirty="0" smtClean="0"/>
              <a:t>			transition at 1.4 </a:t>
            </a:r>
            <a:r>
              <a:rPr lang="en-US" dirty="0" err="1" smtClean="0"/>
              <a:t>GeV</a:t>
            </a:r>
            <a:r>
              <a:rPr lang="en-US" dirty="0" smtClean="0"/>
              <a:t> and 2.5 </a:t>
            </a:r>
            <a:r>
              <a:rPr lang="en-US" dirty="0" err="1" smtClean="0"/>
              <a:t>GeV</a:t>
            </a:r>
            <a:r>
              <a:rPr lang="en-US" dirty="0" smtClean="0"/>
              <a:t>, </a:t>
            </a:r>
          </a:p>
          <a:p>
            <a:r>
              <a:rPr lang="en-US" dirty="0" smtClean="0"/>
              <a:t>			compatible with </a:t>
            </a:r>
            <a:r>
              <a:rPr lang="en-US" dirty="0" err="1" smtClean="0"/>
              <a:t>cryo</a:t>
            </a:r>
            <a:r>
              <a:rPr lang="en-US" dirty="0" smtClean="0"/>
              <a:t> segmentation and </a:t>
            </a:r>
          </a:p>
          <a:p>
            <a:r>
              <a:rPr lang="en-US" dirty="0" smtClean="0"/>
              <a:t>			linac4 beam 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2) Verified the stripping limit and given input to </a:t>
            </a:r>
            <a:r>
              <a:rPr lang="en-US" dirty="0" err="1" smtClean="0"/>
              <a:t>quadrupole</a:t>
            </a:r>
            <a:r>
              <a:rPr lang="en-US" dirty="0" smtClean="0"/>
              <a:t> design 	(needed 	integrated field, minimum length) </a:t>
            </a:r>
          </a:p>
          <a:p>
            <a:endParaRPr lang="en-US" dirty="0"/>
          </a:p>
          <a:p>
            <a:r>
              <a:rPr lang="en-US" dirty="0" smtClean="0"/>
              <a:t>	3) Further longitudinal error studies to be used as input to HOM studies.</a:t>
            </a:r>
          </a:p>
          <a:p>
            <a:endParaRPr lang="en-US" dirty="0" smtClean="0"/>
          </a:p>
          <a:p>
            <a:r>
              <a:rPr lang="en-US" dirty="0" smtClean="0"/>
              <a:t>	4) Longitudinal error studies taking input </a:t>
            </a:r>
            <a:r>
              <a:rPr lang="en-US" dirty="0" smtClean="0"/>
              <a:t>from RF </a:t>
            </a:r>
            <a:r>
              <a:rPr lang="en-US" dirty="0" smtClean="0"/>
              <a:t>power distribution and 				low level RF </a:t>
            </a:r>
            <a:r>
              <a:rPr lang="en-US" dirty="0" smtClean="0"/>
              <a:t>architecture studies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5)  Studied a “mixed structure” with doublet focusing at low energy and FD 		focusing at </a:t>
            </a:r>
            <a:r>
              <a:rPr lang="en-US" dirty="0" smtClean="0"/>
              <a:t>high</a:t>
            </a:r>
            <a:r>
              <a:rPr lang="en-US" dirty="0" smtClean="0"/>
              <a:t> </a:t>
            </a:r>
            <a:r>
              <a:rPr lang="en-US" dirty="0" smtClean="0"/>
              <a:t>energy which optimizes </a:t>
            </a:r>
            <a:r>
              <a:rPr lang="en-US" dirty="0" err="1" smtClean="0"/>
              <a:t>cryo</a:t>
            </a:r>
            <a:r>
              <a:rPr lang="en-US" dirty="0" smtClean="0"/>
              <a:t> segmentation and 			</a:t>
            </a:r>
            <a:r>
              <a:rPr lang="en-US" dirty="0" err="1" smtClean="0"/>
              <a:t>quadrupole</a:t>
            </a:r>
            <a:r>
              <a:rPr lang="en-US" dirty="0" smtClean="0"/>
              <a:t> gradients.  </a:t>
            </a:r>
          </a:p>
          <a:p>
            <a:endParaRPr lang="en-US" dirty="0"/>
          </a:p>
          <a:p>
            <a:r>
              <a:rPr lang="en-US" dirty="0" smtClean="0"/>
              <a:t>		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 dirty="0"/>
          </a:p>
        </p:txBody>
      </p:sp>
      <p:pic>
        <p:nvPicPr>
          <p:cNvPr id="3073" name="Picture 1" descr="fi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3074" name="Picture 2" descr="pdf f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75" name="Picture 3" descr="ppt fi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76" name="Picture 4" descr="fi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3077" name="Picture 5" descr="pdf f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78" name="Picture 6" descr="ppt fi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79" name="Picture 7" descr="fi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3080" name="Picture 8" descr="pdf f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81" name="Picture 9" descr="ppt fi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838200"/>
            <a:ext cx="6248400" cy="277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038600"/>
            <a:ext cx="5948362" cy="26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400800" y="8382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Building blocks for </a:t>
            </a:r>
          </a:p>
          <a:p>
            <a:endParaRPr lang="en-US" dirty="0" smtClean="0"/>
          </a:p>
          <a:p>
            <a:r>
              <a:rPr lang="en-US" dirty="0" smtClean="0"/>
              <a:t>Doublet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48400" y="41148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Building blocks for </a:t>
            </a:r>
          </a:p>
          <a:p>
            <a:endParaRPr lang="en-US" dirty="0" smtClean="0"/>
          </a:p>
          <a:p>
            <a:r>
              <a:rPr lang="en-US" dirty="0" smtClean="0"/>
              <a:t>FODO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667000" y="1524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From </a:t>
            </a:r>
            <a:r>
              <a:rPr lang="en-US" u="sng" dirty="0" err="1" smtClean="0"/>
              <a:t>nov</a:t>
            </a:r>
            <a:r>
              <a:rPr lang="en-US" u="sng" dirty="0" smtClean="0"/>
              <a:t> 2009 collaboration meeting summary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alessandra lombardi – fourth SPL collaboration meeting jointly with ESS  - June 2010</a:t>
            </a:r>
            <a:endParaRPr lang="en-US" dirty="0"/>
          </a:p>
        </p:txBody>
      </p:sp>
      <p:pic>
        <p:nvPicPr>
          <p:cNvPr id="3073" name="Picture 1" descr="fi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3074" name="Picture 2" descr="pdf f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75" name="Picture 3" descr="ppt fi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76" name="Picture 4" descr="fi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3077" name="Picture 5" descr="pdf f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78" name="Picture 6" descr="ppt fi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79" name="Picture 7" descr="fi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3080" name="Picture 8" descr="pdf f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3081" name="Picture 9" descr="ppt fi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743200"/>
            <a:ext cx="828675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62000" y="914400"/>
            <a:ext cx="7848600" cy="1477328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Compare Doublet </a:t>
            </a:r>
            <a:r>
              <a:rPr lang="en-US" dirty="0" err="1" smtClean="0"/>
              <a:t>vs</a:t>
            </a:r>
            <a:r>
              <a:rPr lang="en-US" dirty="0" smtClean="0"/>
              <a:t> FODO on </a:t>
            </a:r>
          </a:p>
          <a:p>
            <a:r>
              <a:rPr lang="en-US" dirty="0" smtClean="0"/>
              <a:t>		1) structure </a:t>
            </a:r>
          </a:p>
          <a:p>
            <a:r>
              <a:rPr lang="en-US" dirty="0" smtClean="0"/>
              <a:t>		2) beam dynamics</a:t>
            </a:r>
          </a:p>
          <a:p>
            <a:r>
              <a:rPr lang="en-US" dirty="0" smtClean="0"/>
              <a:t>		3) sensitivity to alignment</a:t>
            </a:r>
          </a:p>
          <a:p>
            <a:r>
              <a:rPr lang="en-US" dirty="0" smtClean="0"/>
              <a:t>		4) </a:t>
            </a:r>
            <a:r>
              <a:rPr lang="en-US" dirty="0" smtClean="0">
                <a:solidFill>
                  <a:srgbClr val="FF0000"/>
                </a:solidFill>
              </a:rPr>
              <a:t>impact on </a:t>
            </a:r>
            <a:r>
              <a:rPr lang="en-US" dirty="0" err="1" smtClean="0">
                <a:solidFill>
                  <a:srgbClr val="FF0000"/>
                </a:solidFill>
              </a:rPr>
              <a:t>cryo</a:t>
            </a:r>
            <a:r>
              <a:rPr lang="en-US" dirty="0" smtClean="0">
                <a:solidFill>
                  <a:srgbClr val="FF0000"/>
                </a:solidFill>
              </a:rPr>
              <a:t> layout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23622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Structure</a:t>
            </a:r>
            <a:r>
              <a:rPr lang="en-US" dirty="0" smtClean="0"/>
              <a:t> : only difference is that the gradient of the quadrupoles is lower in FODO</a:t>
            </a:r>
            <a:endParaRPr lang="en-US" dirty="0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4914900"/>
            <a:ext cx="35909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48300" y="4953000"/>
            <a:ext cx="36957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457200" y="4495800"/>
            <a:ext cx="807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Beam dynamics </a:t>
            </a:r>
            <a:r>
              <a:rPr lang="en-US" dirty="0" smtClean="0"/>
              <a:t>: no real difference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667000" y="1524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At the  </a:t>
            </a:r>
            <a:r>
              <a:rPr lang="en-US" u="sng" dirty="0" err="1" smtClean="0"/>
              <a:t>nov</a:t>
            </a:r>
            <a:r>
              <a:rPr lang="en-US" u="sng" dirty="0" smtClean="0"/>
              <a:t> 2009 collaboration </a:t>
            </a:r>
            <a:r>
              <a:rPr lang="en-US" u="sng" smtClean="0"/>
              <a:t>meeting   the  </a:t>
            </a:r>
            <a:r>
              <a:rPr lang="en-US" u="sng" dirty="0" smtClean="0">
                <a:solidFill>
                  <a:srgbClr val="FF0000"/>
                </a:solidFill>
              </a:rPr>
              <a:t>Doublet was chosen</a:t>
            </a:r>
            <a:endParaRPr lang="en-US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End-to-end (45 keV-5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6324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alessandra</a:t>
            </a:r>
            <a:r>
              <a:rPr lang="en-US" dirty="0" smtClean="0"/>
              <a:t> </a:t>
            </a:r>
            <a:r>
              <a:rPr lang="en-US" dirty="0" err="1" smtClean="0"/>
              <a:t>lombardi</a:t>
            </a:r>
            <a:r>
              <a:rPr lang="en-US" dirty="0" smtClean="0"/>
              <a:t> – fourth SPL collaboration meeting jointly with ESS  - June 2010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1111" b="32442"/>
          <a:stretch>
            <a:fillRect/>
          </a:stretch>
        </p:blipFill>
        <p:spPr bwMode="auto">
          <a:xfrm>
            <a:off x="152400" y="1143000"/>
            <a:ext cx="6096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81400"/>
            <a:ext cx="44577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572000" y="3505200"/>
            <a:ext cx="426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Envelope is regular notwithstanding the transitions at 1.4 and 2.5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Emittance</a:t>
            </a:r>
            <a:r>
              <a:rPr lang="en-US" dirty="0" smtClean="0"/>
              <a:t> growth is limited to 10% also with a beam coming from 45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588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52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Unwanted H- stripping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64008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alessandra</a:t>
            </a:r>
            <a:r>
              <a:rPr lang="en-US" dirty="0" smtClean="0"/>
              <a:t> </a:t>
            </a:r>
            <a:r>
              <a:rPr lang="en-US" dirty="0" err="1" smtClean="0"/>
              <a:t>lombardi</a:t>
            </a:r>
            <a:r>
              <a:rPr lang="en-US" dirty="0" smtClean="0"/>
              <a:t> – fourth SPL collaboration meeting jointly with ESS  - June 2010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371600"/>
            <a:ext cx="63341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88" y="9525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1600200"/>
            <a:ext cx="2895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Quadrupole</a:t>
            </a:r>
            <a:r>
              <a:rPr lang="en-US" sz="1600" dirty="0" smtClean="0"/>
              <a:t> </a:t>
            </a:r>
            <a:r>
              <a:rPr lang="en-US" sz="1600" u="sng" dirty="0" smtClean="0"/>
              <a:t>integrated gradient</a:t>
            </a:r>
            <a:r>
              <a:rPr lang="en-US" sz="1600" dirty="0" smtClean="0"/>
              <a:t> is determined by phase advance per period, ratio transverse to longitudinal phase advance, etc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Quadrupole</a:t>
            </a:r>
            <a:r>
              <a:rPr lang="en-US" sz="1600" dirty="0" smtClean="0"/>
              <a:t> </a:t>
            </a:r>
            <a:r>
              <a:rPr lang="en-US" sz="1600" b="1" dirty="0" smtClean="0"/>
              <a:t>bore and length</a:t>
            </a:r>
            <a:r>
              <a:rPr lang="en-US" sz="1600" dirty="0" smtClean="0"/>
              <a:t> are determined by acceptance and integration consideration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higher the </a:t>
            </a:r>
            <a:r>
              <a:rPr lang="en-US" sz="1600" b="1" dirty="0" smtClean="0"/>
              <a:t>magnetic field </a:t>
            </a:r>
            <a:r>
              <a:rPr lang="en-US" sz="1600" dirty="0" smtClean="0"/>
              <a:t>in the quad the higher the probability that H- is stripped and consequently lost.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Stripping probability is a  function of energy, beam radius, halo extension and alignment. 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653</Words>
  <Application>Microsoft Office PowerPoint</Application>
  <PresentationFormat>On-screen Show (4:3)</PresentationFormat>
  <Paragraphs>157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End-to-end (45 keV-5 Gev)</vt:lpstr>
      <vt:lpstr>Unwanted H- stripping</vt:lpstr>
      <vt:lpstr>The mixed structure</vt:lpstr>
      <vt:lpstr>Future activities 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cnoels</dc:creator>
  <cp:lastModifiedBy>lombarda</cp:lastModifiedBy>
  <cp:revision>61</cp:revision>
  <dcterms:created xsi:type="dcterms:W3CDTF">2009-05-07T12:50:45Z</dcterms:created>
  <dcterms:modified xsi:type="dcterms:W3CDTF">2010-07-02T05:59:35Z</dcterms:modified>
</cp:coreProperties>
</file>