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5"/>
  </p:notesMasterIdLst>
  <p:sldIdLst>
    <p:sldId id="256" r:id="rId2"/>
    <p:sldId id="409" r:id="rId3"/>
    <p:sldId id="410" r:id="rId4"/>
    <p:sldId id="411" r:id="rId5"/>
    <p:sldId id="414" r:id="rId6"/>
    <p:sldId id="412" r:id="rId7"/>
    <p:sldId id="413" r:id="rId8"/>
    <p:sldId id="415" r:id="rId9"/>
    <p:sldId id="416" r:id="rId10"/>
    <p:sldId id="417" r:id="rId11"/>
    <p:sldId id="418" r:id="rId12"/>
    <p:sldId id="420" r:id="rId13"/>
    <p:sldId id="419" r:id="rId14"/>
  </p:sldIdLst>
  <p:sldSz cx="9144000" cy="6858000" type="screen4x3"/>
  <p:notesSz cx="7010400" cy="9296400"/>
  <p:embeddedFontLst>
    <p:embeddedFont>
      <p:font typeface="Arial Bold" pitchFamily="34" charset="0"/>
      <p:bold r:id="rId16"/>
    </p:embeddedFont>
    <p:embeddedFont>
      <p:font typeface="ＭＳ Ｐゴシック" pitchFamily="34" charset="-128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A0000"/>
    <a:srgbClr val="FF1D1D"/>
    <a:srgbClr val="660033"/>
    <a:srgbClr val="009999"/>
    <a:srgbClr val="99CC00"/>
    <a:srgbClr val="006600"/>
    <a:srgbClr val="0099CC"/>
    <a:srgbClr val="33CCCC"/>
    <a:srgbClr val="F2F0D6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 snapToGrid="0">
      <p:cViewPr varScale="1">
        <p:scale>
          <a:sx n="67" d="100"/>
          <a:sy n="67" d="100"/>
        </p:scale>
        <p:origin x="-6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466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300"/>
            </a:lvl1pPr>
          </a:lstStyle>
          <a:p>
            <a:fld id="{3B8AF7D9-995B-4639-9C98-1ACF804D91BC}" type="datetimeFigureOut">
              <a:rPr lang="en-US" smtClean="0"/>
              <a:pPr/>
              <a:t>7/1/2010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3" rIns="93166" bIns="465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66" tIns="46583" rIns="93166" bIns="4658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300"/>
            </a:lvl1pPr>
          </a:lstStyle>
          <a:p>
            <a:fld id="{130970FC-1409-4546-86F6-A9A37DEDE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SPL/</a:t>
            </a:r>
            <a:r>
              <a:rPr lang="en-US" dirty="0" err="1" smtClean="0"/>
              <a:t>ESS,Lund</a:t>
            </a:r>
            <a:r>
              <a:rPr lang="en-US" dirty="0" smtClean="0"/>
              <a:t> – Manfred Wendt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562600" cy="114300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7338" indent="-287338">
              <a:spcBef>
                <a:spcPts val="1200"/>
              </a:spcBef>
              <a:buClr>
                <a:srgbClr val="002D86"/>
              </a:buClr>
              <a:buSzPct val="125000"/>
              <a:defRPr sz="2000">
                <a:solidFill>
                  <a:srgbClr val="003399"/>
                </a:solidFill>
              </a:defRPr>
            </a:lvl1pPr>
            <a:lvl2pPr marL="742950" indent="-285750">
              <a:spcBef>
                <a:spcPts val="200"/>
              </a:spcBef>
              <a:defRPr sz="1800"/>
            </a:lvl2pPr>
            <a:lvl3pPr>
              <a:spcBef>
                <a:spcPts val="0"/>
              </a:spcBef>
              <a:defRPr sz="1800">
                <a:solidFill>
                  <a:srgbClr val="006600"/>
                </a:solidFill>
              </a:defRPr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SPL/</a:t>
            </a:r>
            <a:r>
              <a:rPr lang="en-US" dirty="0" err="1" smtClean="0"/>
              <a:t>ESS,Lund</a:t>
            </a:r>
            <a:r>
              <a:rPr lang="en-US" dirty="0" smtClean="0"/>
              <a:t> – Manfred Wendt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ark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533400"/>
            <a:ext cx="685800" cy="685800"/>
          </a:xfrm>
          <a:prstGeom prst="rect">
            <a:avLst/>
          </a:prstGeom>
        </p:spPr>
      </p:pic>
      <p:pic>
        <p:nvPicPr>
          <p:cNvPr id="8" name="Picture 7" descr="projectxLogo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457200" y="1524000"/>
            <a:ext cx="8229600" cy="1588"/>
          </a:xfrm>
          <a:prstGeom prst="line">
            <a:avLst/>
          </a:prstGeom>
          <a:ln w="76200">
            <a:gradFill flip="none" rotWithShape="1">
              <a:gsLst>
                <a:gs pos="0">
                  <a:srgbClr val="C0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457200" y="6172200"/>
            <a:ext cx="8229600" cy="1588"/>
          </a:xfrm>
          <a:prstGeom prst="line">
            <a:avLst/>
          </a:prstGeom>
          <a:ln w="2857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SPL/</a:t>
            </a:r>
            <a:r>
              <a:rPr lang="en-US" dirty="0" err="1" smtClean="0"/>
              <a:t>ESS,Lund</a:t>
            </a:r>
            <a:r>
              <a:rPr lang="en-US" dirty="0" smtClean="0"/>
              <a:t> – Manfred Wendt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SPL/ESS,Lund – Manfred Wendt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SPL/</a:t>
            </a:r>
            <a:r>
              <a:rPr lang="en-US" dirty="0" err="1" smtClean="0"/>
              <a:t>ESS,Lund</a:t>
            </a:r>
            <a:r>
              <a:rPr lang="en-US" dirty="0" smtClean="0"/>
              <a:t> – Manfred Wendt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314" y="2562052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Beam Instrumentation &amp; Diagnostics for Project X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025" y="4682787"/>
            <a:ext cx="6400800" cy="175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Manfred Wendt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SPL/ESS Collaboration Meeting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Lund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July 1, 2010</a:t>
            </a:r>
            <a:endParaRPr lang="en-US" sz="20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HINS Beam Studies (cont.)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 descr="Size vs Position LinFit 4.0 ma 22Jan201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573212"/>
            <a:ext cx="3741103" cy="2255839"/>
          </a:xfrm>
          <a:prstGeom prst="rect">
            <a:avLst/>
          </a:prstGeom>
        </p:spPr>
      </p:pic>
      <p:pic>
        <p:nvPicPr>
          <p:cNvPr id="6" name="Picture 5" descr="Horz 4.0 ma 22Jan2010.png"/>
          <p:cNvPicPr>
            <a:picLocks noChangeAspect="1"/>
          </p:cNvPicPr>
          <p:nvPr/>
        </p:nvPicPr>
        <p:blipFill>
          <a:blip r:embed="rId3" cstate="print"/>
          <a:srcRect l="50000" t="48821"/>
          <a:stretch>
            <a:fillRect/>
          </a:stretch>
        </p:blipFill>
        <p:spPr>
          <a:xfrm>
            <a:off x="3374073" y="1402628"/>
            <a:ext cx="2755265" cy="2304209"/>
          </a:xfrm>
          <a:prstGeom prst="rect">
            <a:avLst/>
          </a:prstGeom>
        </p:spPr>
      </p:pic>
      <p:pic>
        <p:nvPicPr>
          <p:cNvPr id="8" name="Picture 7" descr="Time_of_Flight_Scop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02372" y="3929061"/>
            <a:ext cx="2903027" cy="2220912"/>
          </a:xfrm>
          <a:prstGeom prst="rect">
            <a:avLst/>
          </a:prstGeom>
        </p:spPr>
      </p:pic>
      <p:pic>
        <p:nvPicPr>
          <p:cNvPr id="9" name="Picture 8" descr="Energy_Stability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45747" y="3286125"/>
            <a:ext cx="3512504" cy="286131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HINS Diagnostics R&amp;D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Content Placeholder 7" descr="HINS_Diagnostics_Line_wLaserW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750" y="1278943"/>
            <a:ext cx="7605713" cy="496637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4513" y="274638"/>
            <a:ext cx="6315075" cy="1143000"/>
          </a:xfrm>
        </p:spPr>
        <p:txBody>
          <a:bodyPr/>
          <a:lstStyle/>
          <a:p>
            <a:r>
              <a:rPr lang="en-US" dirty="0" smtClean="0"/>
              <a:t>Miscellaneous 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beam diagnostics R&amp;D include</a:t>
            </a:r>
          </a:p>
          <a:p>
            <a:pPr lvl="1"/>
            <a:r>
              <a:rPr lang="en-US" dirty="0" smtClean="0"/>
              <a:t>Monitoring of HOM coupler signals as BPM, also bunch-by-bunch.</a:t>
            </a:r>
            <a:br>
              <a:rPr lang="en-US" dirty="0" smtClean="0"/>
            </a:br>
            <a:r>
              <a:rPr lang="en-US" dirty="0" smtClean="0"/>
              <a:t>Read-out electronics and algorithms in collaboration with DESY.</a:t>
            </a:r>
          </a:p>
          <a:p>
            <a:pPr lvl="1"/>
            <a:r>
              <a:rPr lang="en-US" dirty="0" smtClean="0"/>
              <a:t>Electron cloud beam studies applying the RF transmission method. Collaboration with LBNL.</a:t>
            </a:r>
          </a:p>
          <a:p>
            <a:pPr lvl="1"/>
            <a:r>
              <a:rPr lang="en-US" dirty="0" smtClean="0"/>
              <a:t>Electron beam diagnostics for the NML test facility, e.g. screen monitors (OTR, </a:t>
            </a:r>
            <a:r>
              <a:rPr lang="en-US" dirty="0" err="1" smtClean="0"/>
              <a:t>YaG</a:t>
            </a:r>
            <a:r>
              <a:rPr lang="en-US" dirty="0" smtClean="0"/>
              <a:t>), EOS, interferometer techniques, fiber laser TOF, etc.</a:t>
            </a:r>
          </a:p>
          <a:p>
            <a:r>
              <a:rPr lang="en-US" dirty="0" smtClean="0"/>
              <a:t>Various (non-beam) instrumentation needs are supported, e.g.</a:t>
            </a:r>
          </a:p>
          <a:p>
            <a:pPr lvl="1"/>
            <a:r>
              <a:rPr lang="en-US" dirty="0" smtClean="0"/>
              <a:t>Faraday cups for high power </a:t>
            </a:r>
            <a:r>
              <a:rPr lang="en-US" dirty="0" err="1" smtClean="0"/>
              <a:t>cryomodule</a:t>
            </a:r>
            <a:r>
              <a:rPr lang="en-US" dirty="0" smtClean="0"/>
              <a:t> tests</a:t>
            </a:r>
          </a:p>
          <a:p>
            <a:pPr lvl="1"/>
            <a:r>
              <a:rPr lang="en-US" dirty="0" smtClean="0"/>
              <a:t>Wire position monitor (WPM) system inside the </a:t>
            </a:r>
            <a:r>
              <a:rPr lang="en-US" dirty="0" err="1" smtClean="0"/>
              <a:t>cryomodule</a:t>
            </a:r>
            <a:endParaRPr lang="en-US" dirty="0" smtClean="0"/>
          </a:p>
          <a:p>
            <a:pPr lvl="1"/>
            <a:r>
              <a:rPr lang="en-US" dirty="0" smtClean="0"/>
              <a:t>Machine protection system electronics</a:t>
            </a:r>
          </a:p>
          <a:p>
            <a:pPr lvl="1"/>
            <a:r>
              <a:rPr lang="en-US" dirty="0" smtClean="0"/>
              <a:t>Klystron protection interlock system, also in test stands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sound &amp; temperature monitoring</a:t>
            </a:r>
          </a:p>
          <a:p>
            <a:pPr lvl="1"/>
            <a:r>
              <a:rPr lang="en-US" dirty="0" smtClean="0"/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instrumentation &amp; diagnostics R&amp;D needs beams(!),</a:t>
            </a:r>
            <a:br>
              <a:rPr lang="en-US" dirty="0" smtClean="0"/>
            </a:br>
            <a:r>
              <a:rPr lang="en-US" dirty="0" smtClean="0"/>
              <a:t>i.e. beam test facilities (HINS, NML).</a:t>
            </a:r>
          </a:p>
          <a:p>
            <a:pPr lvl="1"/>
            <a:r>
              <a:rPr lang="en-US" dirty="0" smtClean="0"/>
              <a:t>The beam is the ultimate test to verify guide and acceleration fields. </a:t>
            </a:r>
          </a:p>
          <a:p>
            <a:pPr lvl="1"/>
            <a:r>
              <a:rPr lang="en-US" dirty="0" smtClean="0"/>
              <a:t>Beam dynamic issues are expected in the low energy, space charge driven part of the </a:t>
            </a:r>
            <a:r>
              <a:rPr lang="en-US" dirty="0" err="1" smtClean="0"/>
              <a:t>hadron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SCRF based </a:t>
            </a:r>
            <a:r>
              <a:rPr lang="en-US" dirty="0" err="1" smtClean="0"/>
              <a:t>linacs</a:t>
            </a:r>
            <a:r>
              <a:rPr lang="en-US" dirty="0" smtClean="0"/>
              <a:t> may have issues operating invasive diagnostics, e.g. wires, slits, and other physical targets.</a:t>
            </a:r>
          </a:p>
          <a:p>
            <a:pPr lvl="1"/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beams offer the use of photo detachment techniques, </a:t>
            </a:r>
            <a:br>
              <a:rPr lang="en-US" dirty="0" smtClean="0"/>
            </a:br>
            <a:r>
              <a:rPr lang="en-US" dirty="0" smtClean="0"/>
              <a:t>e.g. laser wire profile monitor, longitudinal LW, laser slit</a:t>
            </a:r>
          </a:p>
          <a:p>
            <a:pPr lvl="1"/>
            <a:r>
              <a:rPr lang="en-US" dirty="0" smtClean="0"/>
              <a:t>Invasive beam diagnostics can be installed temporary at the end of the </a:t>
            </a:r>
            <a:r>
              <a:rPr lang="en-US" dirty="0" err="1" smtClean="0"/>
              <a:t>linac</a:t>
            </a:r>
            <a:r>
              <a:rPr lang="en-US" dirty="0" smtClean="0"/>
              <a:t>, or in long warm sections (segmentation).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Fermilab</a:t>
            </a:r>
            <a:r>
              <a:rPr lang="en-US" dirty="0" smtClean="0">
                <a:solidFill>
                  <a:srgbClr val="FF0000"/>
                </a:solidFill>
              </a:rPr>
              <a:t> invites ESS &amp; SPL for fruitful collaborations!</a:t>
            </a:r>
          </a:p>
          <a:p>
            <a:pPr lvl="1"/>
            <a:r>
              <a:rPr lang="en-US" dirty="0" smtClean="0"/>
              <a:t>Use upcoming events to strengthen the discussions, e.g.</a:t>
            </a:r>
            <a:br>
              <a:rPr lang="en-US" dirty="0" smtClean="0"/>
            </a:br>
            <a:r>
              <a:rPr lang="en-US" dirty="0" smtClean="0"/>
              <a:t>HB2010 ICFA workshop in Switzerland end of September.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X in a Nutshell </a:t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1" descr="\\Dirserver1\DIR_Users\holmes\mydocs\holmes\Project X\Pictures\Project_X_Diagram_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980" y="1933395"/>
            <a:ext cx="5817708" cy="3324405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09600" y="1585912"/>
            <a:ext cx="8229600" cy="4557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7338" marR="0" lvl="0" indent="-287338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2D86"/>
              </a:buClr>
              <a:buSzPct val="125000"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H</a:t>
            </a:r>
            <a:r>
              <a:rPr lang="en-US" sz="2000" baseline="30000" dirty="0" smtClean="0">
                <a:solidFill>
                  <a:srgbClr val="003399"/>
                </a:solidFill>
              </a:rPr>
              <a:t>-</a:t>
            </a:r>
            <a:r>
              <a:rPr lang="en-US" sz="2000" dirty="0" smtClean="0">
                <a:solidFill>
                  <a:srgbClr val="003399"/>
                </a:solidFill>
              </a:rPr>
              <a:t> source &amp; 3 </a:t>
            </a:r>
            <a:r>
              <a:rPr lang="en-US" sz="2000" dirty="0" err="1" smtClean="0">
                <a:solidFill>
                  <a:srgbClr val="003399"/>
                </a:solidFill>
              </a:rPr>
              <a:t>GeV</a:t>
            </a:r>
            <a:r>
              <a:rPr lang="en-US" sz="2000" dirty="0" smtClean="0">
                <a:solidFill>
                  <a:srgbClr val="003399"/>
                </a:solidFill>
              </a:rPr>
              <a:t> / 3 MW CW SCRF </a:t>
            </a:r>
            <a:r>
              <a:rPr lang="en-US" sz="2000" dirty="0" err="1" smtClean="0">
                <a:solidFill>
                  <a:srgbClr val="003399"/>
                </a:solidFill>
              </a:rPr>
              <a:t>linac</a:t>
            </a:r>
            <a:endParaRPr lang="en-US" sz="2000" dirty="0" smtClean="0">
              <a:solidFill>
                <a:srgbClr val="003399"/>
              </a:solidFill>
            </a:endParaRP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</a:rPr>
              <a:t>1 </a:t>
            </a:r>
            <a:r>
              <a:rPr lang="en-US" dirty="0" err="1" smtClean="0">
                <a:solidFill>
                  <a:prstClr val="black"/>
                </a:solidFill>
              </a:rPr>
              <a:t>mA</a:t>
            </a:r>
            <a:r>
              <a:rPr lang="en-US" dirty="0" smtClean="0">
                <a:solidFill>
                  <a:prstClr val="black"/>
                </a:solidFill>
              </a:rPr>
              <a:t> average, 10 </a:t>
            </a:r>
            <a:r>
              <a:rPr lang="en-US" dirty="0" err="1" smtClean="0">
                <a:solidFill>
                  <a:prstClr val="black"/>
                </a:solidFill>
              </a:rPr>
              <a:t>mA</a:t>
            </a:r>
            <a:r>
              <a:rPr lang="en-US" dirty="0" smtClean="0">
                <a:solidFill>
                  <a:prstClr val="black"/>
                </a:solidFill>
              </a:rPr>
              <a:t> bunch current</a:t>
            </a: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</a:rPr>
              <a:t>(sub) ILC frequencies:  [162.5], 325, 650, 1300 MHz</a:t>
            </a: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</a:rPr>
              <a:t>broadband MEBT beam chopper (preferred)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or resonant chopping schema</a:t>
            </a: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endParaRPr lang="en-US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endParaRPr lang="en-US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endParaRPr lang="en-US" dirty="0" smtClean="0">
              <a:solidFill>
                <a:prstClr val="black"/>
              </a:solidFill>
            </a:endParaRPr>
          </a:p>
          <a:p>
            <a:pPr marL="287338" lvl="0" indent="-287338">
              <a:spcBef>
                <a:spcPts val="1200"/>
              </a:spcBef>
              <a:buClr>
                <a:srgbClr val="002D86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3-8 </a:t>
            </a:r>
            <a:r>
              <a:rPr lang="en-US" sz="2000" dirty="0" err="1" smtClean="0">
                <a:solidFill>
                  <a:srgbClr val="003399"/>
                </a:solidFill>
              </a:rPr>
              <a:t>GeV</a:t>
            </a:r>
            <a:r>
              <a:rPr lang="en-US" sz="2000" dirty="0" smtClean="0">
                <a:solidFill>
                  <a:srgbClr val="003399"/>
                </a:solidFill>
              </a:rPr>
              <a:t> acceleration options:</a:t>
            </a: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</a:rPr>
              <a:t>Pulsed SCRF 1.3 GHz </a:t>
            </a:r>
            <a:r>
              <a:rPr lang="en-US" dirty="0" err="1" smtClean="0">
                <a:solidFill>
                  <a:prstClr val="black"/>
                </a:solidFill>
              </a:rPr>
              <a:t>linac</a:t>
            </a:r>
            <a:r>
              <a:rPr lang="en-US" dirty="0" smtClean="0">
                <a:solidFill>
                  <a:prstClr val="black"/>
                </a:solidFill>
              </a:rPr>
              <a:t> , with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short (&lt;5 </a:t>
            </a:r>
            <a:r>
              <a:rPr lang="en-US" dirty="0" err="1" smtClean="0">
                <a:solidFill>
                  <a:prstClr val="black"/>
                </a:solidFill>
              </a:rPr>
              <a:t>msec</a:t>
            </a:r>
            <a:r>
              <a:rPr lang="en-US" dirty="0" smtClean="0">
                <a:solidFill>
                  <a:prstClr val="black"/>
                </a:solidFill>
              </a:rPr>
              <a:t>) or very long pulse (20-30 </a:t>
            </a:r>
            <a:r>
              <a:rPr lang="en-US" dirty="0" err="1" smtClean="0">
                <a:solidFill>
                  <a:prstClr val="black"/>
                </a:solidFill>
              </a:rPr>
              <a:t>msec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</a:p>
          <a:p>
            <a:pPr marL="742950" lvl="1" indent="-285750">
              <a:spcBef>
                <a:spcPts val="3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prstClr val="black"/>
                </a:solidFill>
              </a:rPr>
              <a:t>Rapid cycling synchrotron</a:t>
            </a:r>
          </a:p>
          <a:p>
            <a:pPr marL="287338" lvl="0" indent="-287338">
              <a:spcBef>
                <a:spcPts val="1200"/>
              </a:spcBef>
              <a:buClr>
                <a:srgbClr val="002D86"/>
              </a:buClr>
              <a:buSzPct val="125000"/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3399"/>
                </a:solidFill>
              </a:rPr>
              <a:t>8-120 </a:t>
            </a:r>
            <a:r>
              <a:rPr lang="en-US" sz="2000" dirty="0" err="1" smtClean="0">
                <a:solidFill>
                  <a:srgbClr val="003399"/>
                </a:solidFill>
              </a:rPr>
              <a:t>GeV</a:t>
            </a:r>
            <a:r>
              <a:rPr lang="en-US" sz="2000" dirty="0" smtClean="0">
                <a:solidFill>
                  <a:srgbClr val="003399"/>
                </a:solidFill>
              </a:rPr>
              <a:t> acceleration in existing Main Injector (2 MW beam power)</a:t>
            </a:r>
          </a:p>
          <a:p>
            <a:pPr marL="285750" indent="-285750">
              <a:spcBef>
                <a:spcPts val="300"/>
              </a:spcBef>
              <a:buFont typeface="Arial" pitchFamily="34" charset="0"/>
              <a:buChar char="–"/>
            </a:pPr>
            <a:endParaRPr lang="en-US" dirty="0" smtClean="0">
              <a:solidFill>
                <a:prstClr val="black"/>
              </a:solidFill>
            </a:endParaRPr>
          </a:p>
          <a:p>
            <a:pPr marL="285750" indent="-285750">
              <a:spcBef>
                <a:spcPts val="300"/>
              </a:spcBef>
            </a:pPr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Instrumentation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738" y="1600201"/>
            <a:ext cx="8743950" cy="45291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Standard Beam Diagnostics</a:t>
            </a:r>
          </a:p>
          <a:p>
            <a:pPr lvl="1"/>
            <a:r>
              <a:rPr lang="en-US" dirty="0" err="1" smtClean="0"/>
              <a:t>Toroids</a:t>
            </a:r>
            <a:endParaRPr lang="en-US" dirty="0" smtClean="0"/>
          </a:p>
          <a:p>
            <a:pPr lvl="1"/>
            <a:r>
              <a:rPr lang="en-US" dirty="0" smtClean="0"/>
              <a:t>BLMs</a:t>
            </a:r>
          </a:p>
          <a:p>
            <a:pPr lvl="1"/>
            <a:r>
              <a:rPr lang="en-US" dirty="0" smtClean="0"/>
              <a:t>BPMs (cold and warm), including beam phase and TOF</a:t>
            </a:r>
          </a:p>
          <a:p>
            <a:pPr lvl="1"/>
            <a:r>
              <a:rPr lang="en-US" dirty="0" err="1" smtClean="0"/>
              <a:t>Wirescanners</a:t>
            </a:r>
            <a:r>
              <a:rPr lang="en-US" dirty="0" smtClean="0"/>
              <a:t> and </a:t>
            </a:r>
            <a:r>
              <a:rPr lang="en-US" dirty="0" err="1" smtClean="0"/>
              <a:t>multiwires</a:t>
            </a:r>
            <a:r>
              <a:rPr lang="en-US" dirty="0" smtClean="0"/>
              <a:t> (invasive, temporary)</a:t>
            </a:r>
          </a:p>
          <a:p>
            <a:r>
              <a:rPr lang="en-US" dirty="0" smtClean="0"/>
              <a:t>Advanced Beam Instruments</a:t>
            </a:r>
          </a:p>
          <a:p>
            <a:pPr lvl="1"/>
            <a:r>
              <a:rPr lang="en-US" dirty="0" smtClean="0"/>
              <a:t>LPM, laser slit (</a:t>
            </a:r>
            <a:r>
              <a:rPr lang="en-US" dirty="0" err="1" smtClean="0"/>
              <a:t>emittance</a:t>
            </a:r>
            <a:r>
              <a:rPr lang="en-US" dirty="0" smtClean="0"/>
              <a:t>) monitor, longitudinal laser scanner</a:t>
            </a:r>
          </a:p>
          <a:p>
            <a:pPr lvl="1"/>
            <a:r>
              <a:rPr lang="en-US" dirty="0" smtClean="0"/>
              <a:t>E-beam scanner</a:t>
            </a:r>
          </a:p>
          <a:p>
            <a:pPr lvl="1"/>
            <a:r>
              <a:rPr lang="en-US" dirty="0" smtClean="0"/>
              <a:t>Beam halo diagnostics (vibrating wire, time resolved SEM)</a:t>
            </a:r>
          </a:p>
          <a:p>
            <a:pPr lvl="1"/>
            <a:r>
              <a:rPr lang="en-US" dirty="0" smtClean="0"/>
              <a:t>Invasive long. bunch diagnostics (</a:t>
            </a:r>
            <a:r>
              <a:rPr lang="en-US" dirty="0" err="1" smtClean="0"/>
              <a:t>Feschenko</a:t>
            </a:r>
            <a:r>
              <a:rPr lang="en-US" dirty="0" smtClean="0"/>
              <a:t>, fast Faraday cup)</a:t>
            </a:r>
          </a:p>
          <a:p>
            <a:r>
              <a:rPr lang="en-US" dirty="0" smtClean="0"/>
              <a:t>Related Issues</a:t>
            </a:r>
          </a:p>
          <a:p>
            <a:pPr lvl="1"/>
            <a:r>
              <a:rPr lang="en-US" dirty="0" smtClean="0"/>
              <a:t>SCRF segmentation (location of complex beam detectors)</a:t>
            </a:r>
          </a:p>
          <a:p>
            <a:pPr lvl="1"/>
            <a:r>
              <a:rPr lang="en-US" dirty="0" smtClean="0"/>
              <a:t>Beam detectors inside the cryostat, BPMs, what else?</a:t>
            </a:r>
          </a:p>
          <a:p>
            <a:pPr lvl="1"/>
            <a:r>
              <a:rPr lang="en-US" dirty="0" smtClean="0"/>
              <a:t>Minimum-invasive beam profile measurements (“pollution-free”)</a:t>
            </a:r>
          </a:p>
          <a:p>
            <a:pPr lvl="1"/>
            <a:r>
              <a:rPr lang="en-US" dirty="0" smtClean="0"/>
              <a:t>Protons vs. H</a:t>
            </a:r>
            <a:r>
              <a:rPr lang="en-US" baseline="30000" dirty="0" smtClean="0"/>
              <a:t>-</a:t>
            </a:r>
            <a:r>
              <a:rPr lang="en-US" dirty="0" smtClean="0"/>
              <a:t> beams (photo detachment methods)</a:t>
            </a:r>
          </a:p>
          <a:p>
            <a:r>
              <a:rPr lang="en-US" dirty="0" smtClean="0"/>
              <a:t>Beam diagnostics is close connected </a:t>
            </a:r>
            <a:r>
              <a:rPr lang="en-US" dirty="0" smtClean="0"/>
              <a:t>to beam optics / </a:t>
            </a:r>
            <a:r>
              <a:rPr lang="en-US" dirty="0" smtClean="0"/>
              <a:t>dynamics / simulations</a:t>
            </a:r>
            <a:endParaRPr lang="en-US" dirty="0" smtClean="0"/>
          </a:p>
          <a:p>
            <a:pPr lvl="1"/>
            <a:r>
              <a:rPr lang="en-US" dirty="0" smtClean="0"/>
              <a:t>Definition of requirements, e.g. resolution, precision, dynamic range, </a:t>
            </a:r>
            <a:r>
              <a:rPr lang="en-US" dirty="0" smtClean="0"/>
              <a:t>locations,…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Chamber BLM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80976" y="1585913"/>
            <a:ext cx="6877050" cy="3000375"/>
            <a:chOff x="152400" y="1143000"/>
            <a:chExt cx="8412163" cy="4105275"/>
          </a:xfrm>
        </p:grpSpPr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52400" y="3810000"/>
              <a:ext cx="1143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Cathode @</a:t>
              </a:r>
            </a:p>
            <a:p>
              <a:r>
                <a:rPr lang="en-US" sz="1400"/>
                <a:t>+2000 V</a:t>
              </a: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3048000" y="4724400"/>
              <a:ext cx="1524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Guard to reduce</a:t>
              </a:r>
            </a:p>
            <a:p>
              <a:r>
                <a:rPr lang="en-US" sz="1400"/>
                <a:t>Leakage current</a:t>
              </a: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1219200" y="4572000"/>
              <a:ext cx="12192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1.5” ANODE </a:t>
              </a:r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7543800" y="3048000"/>
              <a:ext cx="10207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Signal Out</a:t>
              </a:r>
            </a:p>
          </p:txBody>
        </p:sp>
        <p:pic>
          <p:nvPicPr>
            <p:cNvPr id="11" name="Picture 15" descr="BLM Chamber v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1143000"/>
              <a:ext cx="6272213" cy="3306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914400" y="3429000"/>
              <a:ext cx="457200" cy="381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1752600" y="3886200"/>
              <a:ext cx="4572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 flipV="1">
              <a:off x="3886200" y="4114800"/>
              <a:ext cx="228600" cy="609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 flipV="1">
              <a:off x="7086600" y="2819400"/>
              <a:ext cx="457200" cy="3810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 flipH="1">
              <a:off x="7162800" y="3200400"/>
              <a:ext cx="38100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 flipH="1">
              <a:off x="7010400" y="3200400"/>
              <a:ext cx="533400" cy="228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66"/>
            <p:cNvSpPr txBox="1">
              <a:spLocks noChangeArrowheads="1"/>
            </p:cNvSpPr>
            <p:nvPr/>
          </p:nvSpPr>
          <p:spPr bwMode="auto">
            <a:xfrm>
              <a:off x="7391400" y="3581400"/>
              <a:ext cx="11287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Guard Lead</a:t>
              </a:r>
            </a:p>
          </p:txBody>
        </p:sp>
        <p:sp>
          <p:nvSpPr>
            <p:cNvPr id="19" name="Line 68"/>
            <p:cNvSpPr>
              <a:spLocks noChangeShapeType="1"/>
            </p:cNvSpPr>
            <p:nvPr/>
          </p:nvSpPr>
          <p:spPr bwMode="auto">
            <a:xfrm flipH="1" flipV="1">
              <a:off x="7467600" y="3505200"/>
              <a:ext cx="304800" cy="152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21" name="Content Placeholder 19"/>
          <p:cNvGraphicFramePr>
            <a:graphicFrameLocks noGrp="1"/>
          </p:cNvGraphicFramePr>
          <p:nvPr>
            <p:ph idx="1"/>
          </p:nvPr>
        </p:nvGraphicFramePr>
        <p:xfrm>
          <a:off x="4800600" y="3924300"/>
          <a:ext cx="3886200" cy="2133600"/>
        </p:xfrm>
        <a:graphic>
          <a:graphicData uri="http://schemas.openxmlformats.org/drawingml/2006/table">
            <a:tbl>
              <a:tblPr firstRow="1" bandRow="1"/>
              <a:tblGrid>
                <a:gridCol w="1483821"/>
                <a:gridCol w="2402379"/>
              </a:tblGrid>
              <a:tr h="206829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 smtClean="0"/>
                        <a:t>Specifications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381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068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Materials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381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Glass, Nickel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381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</a:tr>
              <a:tr h="2068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err="1" smtClean="0"/>
                        <a:t>Volumen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110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ccm</a:t>
                      </a:r>
                      <a:r>
                        <a:rPr lang="en-US" sz="1400" baseline="0" dirty="0" smtClean="0"/>
                        <a:t> Argon gas at 1 </a:t>
                      </a:r>
                      <a:r>
                        <a:rPr lang="en-US" sz="1400" baseline="0" dirty="0" err="1" smtClean="0"/>
                        <a:t>Atm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</a:tr>
              <a:tr h="2068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Calibration 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70 </a:t>
                      </a:r>
                      <a:r>
                        <a:rPr lang="en-US" sz="1400" dirty="0" err="1" smtClean="0"/>
                        <a:t>nC</a:t>
                      </a:r>
                      <a:r>
                        <a:rPr lang="en-US" sz="1400" baseline="0" dirty="0" smtClean="0"/>
                        <a:t> / </a:t>
                      </a:r>
                      <a:r>
                        <a:rPr lang="en-US" sz="1400" baseline="0" dirty="0" err="1" smtClean="0"/>
                        <a:t>rad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</a:tr>
              <a:tr h="2068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Response time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1-2 µsec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</a:tr>
              <a:tr h="2068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Leakage current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&lt; 10 </a:t>
                      </a:r>
                      <a:r>
                        <a:rPr lang="en-US" sz="1400" dirty="0" err="1" smtClean="0"/>
                        <a:t>pA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</a:tr>
              <a:tr h="206829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Operating range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mrad</a:t>
                      </a:r>
                      <a:r>
                        <a:rPr lang="en-US" sz="1400" baseline="0" dirty="0" smtClean="0"/>
                        <a:t> – 100 </a:t>
                      </a:r>
                      <a:r>
                        <a:rPr lang="en-US" sz="1400" baseline="0" dirty="0" err="1" smtClean="0"/>
                        <a:t>rad</a:t>
                      </a:r>
                      <a:endParaRPr lang="en-US" sz="1400" dirty="0"/>
                    </a:p>
                  </a:txBody>
                  <a:tcPr>
                    <a:lnL w="12700" cmpd="sng">
                      <a:solidFill>
                        <a:srgbClr val="FFFFF7"/>
                      </a:solidFill>
                    </a:lnL>
                    <a:lnR w="12700" cmpd="sng">
                      <a:solidFill>
                        <a:srgbClr val="FFFFF7"/>
                      </a:solidFill>
                    </a:lnR>
                    <a:lnT w="12700" cmpd="sng">
                      <a:solidFill>
                        <a:srgbClr val="FFFFF7"/>
                      </a:solidFill>
                    </a:lnT>
                    <a:lnB w="12700" cmpd="sng">
                      <a:solidFill>
                        <a:srgbClr val="FFFFF7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 R&amp;D</a:t>
            </a:r>
            <a:br>
              <a:rPr lang="en-US" dirty="0" smtClean="0"/>
            </a:br>
            <a:r>
              <a:rPr lang="en-US" dirty="0" smtClean="0"/>
              <a:t>(KEK Collaboration)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1682" name="Picture 2" descr="C:\Users\manfred\Documents\ConferencesWorkshops\ESS_SPL2010\HINS_striplineBPM_section.JPG"/>
          <p:cNvPicPr>
            <a:picLocks noChangeAspect="1" noChangeArrowheads="1"/>
          </p:cNvPicPr>
          <p:nvPr/>
        </p:nvPicPr>
        <p:blipFill>
          <a:blip r:embed="rId2" cstate="print"/>
          <a:srcRect r="6707"/>
          <a:stretch>
            <a:fillRect/>
          </a:stretch>
        </p:blipFill>
        <p:spPr bwMode="auto">
          <a:xfrm>
            <a:off x="184165" y="1584685"/>
            <a:ext cx="4116373" cy="2402442"/>
          </a:xfrm>
          <a:prstGeom prst="rect">
            <a:avLst/>
          </a:prstGeom>
          <a:noFill/>
        </p:spPr>
      </p:pic>
      <p:pic>
        <p:nvPicPr>
          <p:cNvPr id="71683" name="Picture 3" descr="C:\Users\manfred\Documents\ConferencesWorkshops\ESS_SPL2010\t_2.jpg"/>
          <p:cNvPicPr>
            <a:picLocks noChangeAspect="1" noChangeArrowheads="1"/>
          </p:cNvPicPr>
          <p:nvPr/>
        </p:nvPicPr>
        <p:blipFill>
          <a:blip r:embed="rId3" cstate="print"/>
          <a:srcRect l="7036" r="26397"/>
          <a:stretch>
            <a:fillRect/>
          </a:stretch>
        </p:blipFill>
        <p:spPr bwMode="auto">
          <a:xfrm>
            <a:off x="6180300" y="1566974"/>
            <a:ext cx="2792250" cy="2304938"/>
          </a:xfrm>
          <a:prstGeom prst="rect">
            <a:avLst/>
          </a:prstGeom>
          <a:noFill/>
        </p:spPr>
      </p:pic>
      <p:pic>
        <p:nvPicPr>
          <p:cNvPr id="71684" name="Picture 4" descr="C:\Users\manfred\Pictures\Work\KEK\ATF BPM Equipment Photos\DSCN09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313" y="4113005"/>
            <a:ext cx="2688224" cy="2016333"/>
          </a:xfrm>
          <a:prstGeom prst="rect">
            <a:avLst/>
          </a:prstGeom>
          <a:noFill/>
        </p:spPr>
      </p:pic>
      <p:pic>
        <p:nvPicPr>
          <p:cNvPr id="71685" name="Picture 5" descr="C:\Users\manfred\Pictures\Work\KEK\ATF BPM Equipment Photos\DSCN09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81948" y="4029075"/>
            <a:ext cx="2800123" cy="2100264"/>
          </a:xfrm>
          <a:prstGeom prst="rect">
            <a:avLst/>
          </a:prstGeom>
          <a:noFill/>
        </p:spPr>
      </p:pic>
      <p:pic>
        <p:nvPicPr>
          <p:cNvPr id="71686" name="Picture 6" descr="C:\Users\manfred\Pictures\Work\KEK\ATF BPM Equipment Photos\2010 KEK BPM Pics\Sys 3 Rac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29014" y="2871785"/>
            <a:ext cx="2428874" cy="3238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Multiwire</a:t>
            </a:r>
            <a:r>
              <a:rPr lang="en-US" dirty="0" smtClean="0"/>
              <a:t>/Foil SEM</a:t>
            </a:r>
            <a:br>
              <a:rPr lang="en-US" dirty="0" smtClean="0"/>
            </a:br>
            <a:r>
              <a:rPr lang="en-US" dirty="0" smtClean="0"/>
              <a:t>(UTA Collaboration)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14" descr="&#10;Picture 7.png                                                  00057374Macintosh HD                   C0CEE7AD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4761" y="2524123"/>
            <a:ext cx="26241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&#10;Picture 3.png                                                  00057374Macintosh HD                   C0CEE7AD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5089" y="1846614"/>
            <a:ext cx="2543176" cy="403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348161" y="2905123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thermal simulation 5 µm strip, 3x10</a:t>
            </a:r>
            <a:r>
              <a:rPr lang="en-US" sz="1400" baseline="30000" dirty="0"/>
              <a:t>13</a:t>
            </a:r>
            <a:r>
              <a:rPr lang="en-US" sz="1400" dirty="0"/>
              <a:t> 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4475"/>
            <a:ext cx="4157663" cy="4757738"/>
          </a:xfrm>
        </p:spPr>
        <p:txBody>
          <a:bodyPr>
            <a:normAutofit/>
          </a:bodyPr>
          <a:lstStyle/>
          <a:p>
            <a:r>
              <a:rPr lang="en-US" dirty="0" smtClean="0"/>
              <a:t>FNAL type</a:t>
            </a:r>
          </a:p>
          <a:p>
            <a:pPr lvl="1"/>
            <a:r>
              <a:rPr lang="en-US" sz="1600" dirty="0" smtClean="0"/>
              <a:t>Wire: 25 µm Ti (before W/Au)</a:t>
            </a:r>
          </a:p>
          <a:p>
            <a:pPr lvl="1"/>
            <a:r>
              <a:rPr lang="en-US" sz="1600" dirty="0" smtClean="0"/>
              <a:t>Ceramic substrate, w beam gap, wires </a:t>
            </a:r>
            <a:r>
              <a:rPr lang="en-US" sz="1600" dirty="0" err="1" smtClean="0"/>
              <a:t>epoxied</a:t>
            </a:r>
            <a:r>
              <a:rPr lang="en-US" sz="1600" dirty="0" smtClean="0"/>
              <a:t> to pads.</a:t>
            </a:r>
          </a:p>
          <a:p>
            <a:r>
              <a:rPr lang="en-US" dirty="0" smtClean="0"/>
              <a:t>University of Texas type</a:t>
            </a:r>
          </a:p>
          <a:p>
            <a:pPr lvl="1"/>
            <a:r>
              <a:rPr lang="en-US" dirty="0" smtClean="0"/>
              <a:t>100x5 µm Ti strips</a:t>
            </a:r>
          </a:p>
          <a:p>
            <a:r>
              <a:rPr lang="en-US" dirty="0" err="1" smtClean="0"/>
              <a:t>NuMI</a:t>
            </a:r>
            <a:r>
              <a:rPr lang="en-US" dirty="0" smtClean="0"/>
              <a:t> beam</a:t>
            </a:r>
          </a:p>
          <a:p>
            <a:pPr lvl="1"/>
            <a:r>
              <a:rPr lang="en-US" sz="1600" dirty="0" smtClean="0"/>
              <a:t>Energy: 120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1"/>
            <a:r>
              <a:rPr lang="en-US" sz="1600" dirty="0" smtClean="0"/>
              <a:t>Intensity/pulse: 3x10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 protons</a:t>
            </a:r>
          </a:p>
          <a:p>
            <a:pPr lvl="1"/>
            <a:r>
              <a:rPr lang="en-US" sz="1600" dirty="0" smtClean="0"/>
              <a:t>Beam time: 8.56 µsec / 2.2 sec</a:t>
            </a:r>
          </a:p>
          <a:p>
            <a:pPr lvl="1"/>
            <a:r>
              <a:rPr lang="en-US" sz="1600" dirty="0" smtClean="0"/>
              <a:t>Power/spill: 140 </a:t>
            </a:r>
            <a:r>
              <a:rPr lang="en-US" sz="1600" dirty="0" err="1" smtClean="0"/>
              <a:t>kJoule</a:t>
            </a:r>
            <a:endParaRPr lang="en-US" sz="1600" dirty="0" smtClean="0"/>
          </a:p>
          <a:p>
            <a:pPr lvl="1"/>
            <a:r>
              <a:rPr lang="en-US" sz="1600" dirty="0" smtClean="0"/>
              <a:t>Σ total: &gt; 3x10</a:t>
            </a:r>
            <a:r>
              <a:rPr lang="en-US" sz="1600" baseline="30000" dirty="0" smtClean="0"/>
              <a:t>20</a:t>
            </a:r>
            <a:r>
              <a:rPr lang="en-US" sz="1600" dirty="0" smtClean="0"/>
              <a:t> protons</a:t>
            </a:r>
          </a:p>
          <a:p>
            <a:r>
              <a:rPr lang="en-US" dirty="0" smtClean="0"/>
              <a:t>Extrapolation</a:t>
            </a:r>
          </a:p>
          <a:p>
            <a:pPr lvl="1"/>
            <a:r>
              <a:rPr lang="en-US" sz="1600" dirty="0" smtClean="0"/>
              <a:t>5 µm Ti strip (1660 </a:t>
            </a:r>
            <a:r>
              <a:rPr lang="en-US" sz="1600" dirty="0" err="1" smtClean="0"/>
              <a:t>degC</a:t>
            </a:r>
            <a:r>
              <a:rPr lang="en-US" sz="1600" dirty="0" smtClean="0"/>
              <a:t> – 10 %): ~1.6x10</a:t>
            </a:r>
            <a:r>
              <a:rPr lang="en-US" sz="1600" baseline="30000" dirty="0" smtClean="0"/>
              <a:t>14</a:t>
            </a:r>
            <a:r>
              <a:rPr lang="en-US" sz="1600" dirty="0" smtClean="0"/>
              <a:t> protons (max)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LPM R&amp;D</a:t>
            </a:r>
            <a:br>
              <a:rPr lang="en-US" dirty="0" smtClean="0"/>
            </a:br>
            <a:r>
              <a:rPr lang="en-US" dirty="0" smtClean="0"/>
              <a:t>(BNL &amp; LBNL Collaborations)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0613" cy="2657476"/>
          </a:xfrm>
        </p:spPr>
        <p:txBody>
          <a:bodyPr>
            <a:normAutofit/>
          </a:bodyPr>
          <a:lstStyle/>
          <a:p>
            <a:r>
              <a:rPr lang="en-US" dirty="0" smtClean="0"/>
              <a:t>Laser Profile Monitor details</a:t>
            </a:r>
          </a:p>
          <a:p>
            <a:pPr lvl="1"/>
            <a:r>
              <a:rPr lang="en-US" dirty="0" smtClean="0"/>
              <a:t>Q-switch laser</a:t>
            </a:r>
          </a:p>
          <a:p>
            <a:pPr lvl="1"/>
            <a:r>
              <a:rPr lang="en-US" dirty="0" smtClean="0"/>
              <a:t>Laser energy: 50 </a:t>
            </a:r>
            <a:r>
              <a:rPr lang="en-US" dirty="0" err="1" smtClean="0"/>
              <a:t>mJoule</a:t>
            </a:r>
            <a:endParaRPr lang="en-US" dirty="0" smtClean="0"/>
          </a:p>
          <a:p>
            <a:pPr lvl="1"/>
            <a:r>
              <a:rPr lang="en-US" dirty="0" smtClean="0"/>
              <a:t>Wavelength: 1064 nm</a:t>
            </a:r>
          </a:p>
          <a:p>
            <a:pPr lvl="1"/>
            <a:r>
              <a:rPr lang="en-US" dirty="0" smtClean="0"/>
              <a:t>Pulse length: 9 </a:t>
            </a:r>
            <a:r>
              <a:rPr lang="en-US" dirty="0" err="1" smtClean="0"/>
              <a:t>nsec</a:t>
            </a:r>
            <a:endParaRPr lang="en-US" dirty="0" smtClean="0"/>
          </a:p>
          <a:p>
            <a:pPr lvl="1"/>
            <a:r>
              <a:rPr lang="en-US" dirty="0" smtClean="0"/>
              <a:t>Fast rotating mirrors</a:t>
            </a:r>
            <a:br>
              <a:rPr lang="en-US" dirty="0" smtClean="0"/>
            </a:br>
            <a:r>
              <a:rPr lang="en-US" dirty="0" smtClean="0"/>
              <a:t>(±4</a:t>
            </a:r>
            <a:r>
              <a:rPr lang="en-US" baseline="30000" dirty="0" smtClean="0"/>
              <a:t>0</a:t>
            </a:r>
            <a:r>
              <a:rPr lang="en-US" dirty="0" smtClean="0"/>
              <a:t> / 100 µsec)</a:t>
            </a:r>
          </a:p>
          <a:p>
            <a:pPr lvl="1"/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detector: </a:t>
            </a:r>
            <a:r>
              <a:rPr lang="en-US" dirty="0" err="1" smtClean="0"/>
              <a:t>scintillator</a:t>
            </a:r>
            <a:r>
              <a:rPr lang="en-US" dirty="0" smtClean="0"/>
              <a:t> &amp; PMT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23"/>
          <p:cNvGrpSpPr>
            <a:grpSpLocks noChangeAspect="1"/>
          </p:cNvGrpSpPr>
          <p:nvPr/>
        </p:nvGrpSpPr>
        <p:grpSpPr>
          <a:xfrm>
            <a:off x="4786312" y="1333500"/>
            <a:ext cx="4009760" cy="2667000"/>
            <a:chOff x="4152900" y="1104900"/>
            <a:chExt cx="4811713" cy="3200400"/>
          </a:xfrm>
        </p:grpSpPr>
        <p:pic>
          <p:nvPicPr>
            <p:cNvPr id="8" name="Picture 2" descr="C:\Documents and Settings\manfred\My Documents\FNAL\HB2008\PROFILE_MONITOR2.jpg"/>
            <p:cNvPicPr>
              <a:picLocks noChangeAspect="1" noChangeArrowheads="1"/>
            </p:cNvPicPr>
            <p:nvPr/>
          </p:nvPicPr>
          <p:blipFill>
            <a:blip r:embed="rId2" cstate="print"/>
            <a:srcRect l="17580" t="10638" r="7085" b="4256"/>
            <a:stretch>
              <a:fillRect/>
            </a:stretch>
          </p:blipFill>
          <p:spPr bwMode="auto">
            <a:xfrm>
              <a:off x="4152900" y="1104900"/>
              <a:ext cx="4800600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40"/>
            <p:cNvCxnSpPr>
              <a:cxnSpLocks noChangeShapeType="1"/>
            </p:cNvCxnSpPr>
            <p:nvPr/>
          </p:nvCxnSpPr>
          <p:spPr bwMode="auto">
            <a:xfrm rot="10800000">
              <a:off x="6972300" y="3695700"/>
              <a:ext cx="533400" cy="304800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10" name="TextBox 46"/>
            <p:cNvSpPr txBox="1">
              <a:spLocks noChangeArrowheads="1"/>
            </p:cNvSpPr>
            <p:nvPr/>
          </p:nvSpPr>
          <p:spPr bwMode="auto">
            <a:xfrm>
              <a:off x="7429500" y="3848100"/>
              <a:ext cx="9175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dirty="0">
                  <a:solidFill>
                    <a:schemeClr val="bg1"/>
                  </a:solidFill>
                </a:rPr>
                <a:t>optical box</a:t>
              </a:r>
            </a:p>
          </p:txBody>
        </p:sp>
        <p:cxnSp>
          <p:nvCxnSpPr>
            <p:cNvPr id="11" name="Straight Arrow Connector 47"/>
            <p:cNvCxnSpPr>
              <a:cxnSpLocks noChangeShapeType="1"/>
            </p:cNvCxnSpPr>
            <p:nvPr/>
          </p:nvCxnSpPr>
          <p:spPr bwMode="auto">
            <a:xfrm flipV="1">
              <a:off x="5448300" y="3543300"/>
              <a:ext cx="685800" cy="228600"/>
            </a:xfrm>
            <a:prstGeom prst="straightConnector1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12" name="TextBox 56"/>
            <p:cNvSpPr txBox="1">
              <a:spLocks noChangeArrowheads="1"/>
            </p:cNvSpPr>
            <p:nvPr/>
          </p:nvSpPr>
          <p:spPr bwMode="auto">
            <a:xfrm>
              <a:off x="4838700" y="3771900"/>
              <a:ext cx="9429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FF0000"/>
                  </a:solidFill>
                </a:rPr>
                <a:t>laser beam</a:t>
              </a:r>
            </a:p>
          </p:txBody>
        </p:sp>
        <p:cxnSp>
          <p:nvCxnSpPr>
            <p:cNvPr id="13" name="Straight Arrow Connector 57"/>
            <p:cNvCxnSpPr>
              <a:cxnSpLocks noChangeShapeType="1"/>
            </p:cNvCxnSpPr>
            <p:nvPr/>
          </p:nvCxnSpPr>
          <p:spPr bwMode="auto">
            <a:xfrm rot="10800000">
              <a:off x="8420100" y="2781300"/>
              <a:ext cx="381000" cy="76200"/>
            </a:xfrm>
            <a:prstGeom prst="straightConnector1">
              <a:avLst/>
            </a:prstGeom>
            <a:noFill/>
            <a:ln w="19050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sp>
          <p:nvSpPr>
            <p:cNvPr id="14" name="TextBox 62"/>
            <p:cNvSpPr txBox="1">
              <a:spLocks noChangeArrowheads="1"/>
            </p:cNvSpPr>
            <p:nvPr/>
          </p:nvSpPr>
          <p:spPr bwMode="auto">
            <a:xfrm>
              <a:off x="8191500" y="2933700"/>
              <a:ext cx="773113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B050"/>
                  </a:solidFill>
                </a:rPr>
                <a:t>H</a:t>
              </a:r>
              <a:r>
                <a:rPr lang="en-US" sz="1200" baseline="30000">
                  <a:solidFill>
                    <a:srgbClr val="00B050"/>
                  </a:solidFill>
                </a:rPr>
                <a:t>-</a:t>
              </a:r>
              <a:r>
                <a:rPr lang="en-US" sz="1200">
                  <a:solidFill>
                    <a:srgbClr val="00B050"/>
                  </a:solidFill>
                </a:rPr>
                <a:t> beam</a:t>
              </a:r>
            </a:p>
          </p:txBody>
        </p:sp>
        <p:cxnSp>
          <p:nvCxnSpPr>
            <p:cNvPr id="15" name="Straight Arrow Connector 63"/>
            <p:cNvCxnSpPr>
              <a:cxnSpLocks noChangeShapeType="1"/>
            </p:cNvCxnSpPr>
            <p:nvPr/>
          </p:nvCxnSpPr>
          <p:spPr bwMode="auto">
            <a:xfrm rot="5400000" flipH="1" flipV="1">
              <a:off x="5295900" y="2552700"/>
              <a:ext cx="533400" cy="533400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16" name="TextBox 67"/>
            <p:cNvSpPr txBox="1">
              <a:spLocks noChangeArrowheads="1"/>
            </p:cNvSpPr>
            <p:nvPr/>
          </p:nvSpPr>
          <p:spPr bwMode="auto">
            <a:xfrm>
              <a:off x="4686300" y="3009900"/>
              <a:ext cx="111918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chemeClr val="bg1"/>
                  </a:solidFill>
                </a:rPr>
                <a:t>double dipole</a:t>
              </a:r>
            </a:p>
          </p:txBody>
        </p:sp>
        <p:cxnSp>
          <p:nvCxnSpPr>
            <p:cNvPr id="17" name="Straight Arrow Connector 69"/>
            <p:cNvCxnSpPr>
              <a:cxnSpLocks noChangeShapeType="1"/>
            </p:cNvCxnSpPr>
            <p:nvPr/>
          </p:nvCxnSpPr>
          <p:spPr bwMode="auto">
            <a:xfrm rot="5400000">
              <a:off x="7581900" y="2019300"/>
              <a:ext cx="304800" cy="304800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18" name="TextBox 71"/>
            <p:cNvSpPr txBox="1">
              <a:spLocks noChangeArrowheads="1"/>
            </p:cNvSpPr>
            <p:nvPr/>
          </p:nvSpPr>
          <p:spPr bwMode="auto">
            <a:xfrm>
              <a:off x="7810500" y="1790700"/>
              <a:ext cx="5175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chemeClr val="bg1"/>
                  </a:solidFill>
                </a:rPr>
                <a:t>BPM</a:t>
              </a:r>
            </a:p>
          </p:txBody>
        </p:sp>
        <p:cxnSp>
          <p:nvCxnSpPr>
            <p:cNvPr id="19" name="Straight Arrow Connector 73"/>
            <p:cNvCxnSpPr>
              <a:cxnSpLocks noChangeShapeType="1"/>
            </p:cNvCxnSpPr>
            <p:nvPr/>
          </p:nvCxnSpPr>
          <p:spPr bwMode="auto">
            <a:xfrm rot="5400000" flipH="1" flipV="1">
              <a:off x="4941570" y="2207894"/>
              <a:ext cx="304800" cy="304800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20" name="TextBox 76"/>
            <p:cNvSpPr txBox="1">
              <a:spLocks noChangeArrowheads="1"/>
            </p:cNvSpPr>
            <p:nvPr/>
          </p:nvSpPr>
          <p:spPr bwMode="auto">
            <a:xfrm>
              <a:off x="4596766" y="2495550"/>
              <a:ext cx="517525" cy="276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dirty="0">
                  <a:solidFill>
                    <a:schemeClr val="bg1"/>
                  </a:solidFill>
                </a:rPr>
                <a:t>BPM</a:t>
              </a:r>
            </a:p>
          </p:txBody>
        </p:sp>
        <p:cxnSp>
          <p:nvCxnSpPr>
            <p:cNvPr id="21" name="Straight Arrow Connector 77"/>
            <p:cNvCxnSpPr>
              <a:cxnSpLocks noChangeShapeType="1"/>
            </p:cNvCxnSpPr>
            <p:nvPr/>
          </p:nvCxnSpPr>
          <p:spPr bwMode="auto">
            <a:xfrm rot="10800000" flipV="1">
              <a:off x="6995161" y="1348423"/>
              <a:ext cx="533400" cy="150812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sp>
          <p:nvSpPr>
            <p:cNvPr id="22" name="TextBox 79"/>
            <p:cNvSpPr txBox="1">
              <a:spLocks noChangeArrowheads="1"/>
            </p:cNvSpPr>
            <p:nvPr/>
          </p:nvSpPr>
          <p:spPr bwMode="auto">
            <a:xfrm>
              <a:off x="7488555" y="1171574"/>
              <a:ext cx="1073149" cy="276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dirty="0">
                  <a:solidFill>
                    <a:schemeClr val="bg1"/>
                  </a:solidFill>
                </a:rPr>
                <a:t>detector port</a:t>
              </a:r>
            </a:p>
          </p:txBody>
        </p:sp>
      </p:grpSp>
      <p:pic>
        <p:nvPicPr>
          <p:cNvPr id="23" name="Picture 4" descr="BNL Optical platform v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038600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C:\Users\manfred\Pictures\Work\FNAL\LPM\DSCN06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" y="4038600"/>
            <a:ext cx="2832108" cy="2124256"/>
          </a:xfrm>
          <a:prstGeom prst="rect">
            <a:avLst/>
          </a:prstGeom>
          <a:noFill/>
        </p:spPr>
      </p:pic>
      <p:pic>
        <p:nvPicPr>
          <p:cNvPr id="25" name="Picture 3" descr="C:\Users\manfred\Pictures\Work\FNAL\LPM\DSCN05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4038600"/>
            <a:ext cx="2864778" cy="214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11"/>
          <p:cNvGrpSpPr>
            <a:grpSpLocks noChangeAspect="1"/>
          </p:cNvGrpSpPr>
          <p:nvPr/>
        </p:nvGrpSpPr>
        <p:grpSpPr bwMode="auto">
          <a:xfrm>
            <a:off x="185737" y="3447840"/>
            <a:ext cx="4825999" cy="2059935"/>
            <a:chOff x="126505" y="2697123"/>
            <a:chExt cx="8127496" cy="3468537"/>
          </a:xfrm>
        </p:grpSpPr>
        <p:pic>
          <p:nvPicPr>
            <p:cNvPr id="27" name="Picture 6" descr="Diagram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6505" y="2697123"/>
              <a:ext cx="8127496" cy="3468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6941689" y="3454274"/>
              <a:ext cx="8667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Arial Bold" pitchFamily="-32" charset="0"/>
                </a:rPr>
                <a:t>Markers</a:t>
              </a:r>
              <a:endParaRPr lang="en-US" sz="1400"/>
            </a:p>
          </p:txBody>
        </p:sp>
        <p:sp>
          <p:nvSpPr>
            <p:cNvPr id="29" name="AutoShape 11"/>
            <p:cNvSpPr>
              <a:spLocks noChangeArrowheads="1"/>
            </p:cNvSpPr>
            <p:nvPr/>
          </p:nvSpPr>
          <p:spPr bwMode="auto">
            <a:xfrm>
              <a:off x="7189339" y="4327399"/>
              <a:ext cx="114300" cy="9366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12"/>
            <p:cNvSpPr>
              <a:spLocks noChangeArrowheads="1"/>
            </p:cNvSpPr>
            <p:nvPr/>
          </p:nvSpPr>
          <p:spPr bwMode="auto">
            <a:xfrm flipV="1">
              <a:off x="7189339" y="3808287"/>
              <a:ext cx="103187" cy="93662"/>
            </a:xfrm>
            <a:prstGeom prst="triangle">
              <a:avLst>
                <a:gd name="adj" fmla="val 5076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Beam Scanner</a:t>
            </a:r>
            <a:br>
              <a:rPr lang="en-US" dirty="0" smtClean="0"/>
            </a:br>
            <a:r>
              <a:rPr lang="en-US" dirty="0" smtClean="0"/>
              <a:t>(SNS Collaboration)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28788"/>
          </a:xfrm>
        </p:spPr>
        <p:txBody>
          <a:bodyPr/>
          <a:lstStyle/>
          <a:p>
            <a:pPr marL="282575" indent="-282575">
              <a:lnSpc>
                <a:spcPct val="80000"/>
              </a:lnSpc>
            </a:pPr>
            <a:r>
              <a:rPr lang="en-US" dirty="0" smtClean="0">
                <a:ea typeface="ＭＳ Ｐゴシック" charset="-128"/>
              </a:rPr>
              <a:t>Look at the deflected projection of a tilted sheet </a:t>
            </a:r>
            <a:br>
              <a:rPr lang="en-US" dirty="0" smtClean="0">
                <a:ea typeface="ＭＳ Ｐゴシック" charset="-128"/>
              </a:rPr>
            </a:br>
            <a:r>
              <a:rPr lang="en-US" dirty="0" smtClean="0">
                <a:ea typeface="ＭＳ Ｐゴシック" charset="-128"/>
              </a:rPr>
              <a:t>of electrons due to the proton beam charge</a:t>
            </a:r>
            <a:endParaRPr lang="en-US" baseline="30000" dirty="0" smtClean="0">
              <a:ea typeface="ＭＳ Ｐゴシック" charset="-128"/>
            </a:endParaRP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Neglect magnetic field (small displacement of projection)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Assume path of electrons is straight (they are almost straight)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Assume net electron energy change is zero (if symmetric). </a:t>
            </a:r>
          </a:p>
          <a:p>
            <a:pPr lvl="1">
              <a:lnSpc>
                <a:spcPct val="80000"/>
              </a:lnSpc>
              <a:buFont typeface="Wingdings" charset="2"/>
              <a:buChar char="à"/>
            </a:pPr>
            <a:endParaRPr lang="en-US" sz="1600" dirty="0" smtClean="0"/>
          </a:p>
          <a:p>
            <a:pPr lvl="1">
              <a:lnSpc>
                <a:spcPct val="80000"/>
              </a:lnSpc>
              <a:buFont typeface="Wingdings" charset="2"/>
              <a:buChar char="à"/>
            </a:pPr>
            <a:r>
              <a:rPr lang="en-US" sz="1600" dirty="0" smtClean="0"/>
              <a:t>                                       or, take the derivative to get the profile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39" descr="Formul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626" y="2846387"/>
            <a:ext cx="2011362" cy="65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366544" y="3576638"/>
            <a:ext cx="3777456" cy="2538413"/>
            <a:chOff x="3600450" y="2859088"/>
            <a:chExt cx="5168900" cy="3473450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5556250" y="6057900"/>
              <a:ext cx="2857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S</a:t>
              </a:r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 rot="13800366">
              <a:off x="6070601" y="3033712"/>
              <a:ext cx="531812" cy="2773363"/>
            </a:xfrm>
            <a:prstGeom prst="can">
              <a:avLst>
                <a:gd name="adj" fmla="val 96597"/>
              </a:avLst>
            </a:prstGeom>
            <a:solidFill>
              <a:srgbClr val="D1DCE5"/>
            </a:solidFill>
            <a:ln w="9525">
              <a:solidFill>
                <a:srgbClr val="91A4C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r"/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 rot="19356046">
              <a:off x="3600450" y="3402013"/>
              <a:ext cx="2817813" cy="1857375"/>
            </a:xfrm>
            <a:prstGeom prst="parallelogram">
              <a:avLst>
                <a:gd name="adj" fmla="val 76971"/>
              </a:avLst>
            </a:prstGeom>
            <a:noFill/>
            <a:ln w="9525">
              <a:solidFill>
                <a:srgbClr val="91919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19356046">
              <a:off x="5951538" y="3362325"/>
              <a:ext cx="2817812" cy="1855788"/>
            </a:xfrm>
            <a:prstGeom prst="parallelogram">
              <a:avLst>
                <a:gd name="adj" fmla="val 77037"/>
              </a:avLst>
            </a:prstGeom>
            <a:noFill/>
            <a:ln w="9525">
              <a:solidFill>
                <a:srgbClr val="91919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4706938" y="3408363"/>
              <a:ext cx="600075" cy="187801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7100888" y="3590925"/>
              <a:ext cx="460375" cy="1609725"/>
            </a:xfrm>
            <a:custGeom>
              <a:avLst/>
              <a:gdLst>
                <a:gd name="T0" fmla="*/ 0 w 173"/>
                <a:gd name="T1" fmla="*/ 2147483647 h 599"/>
                <a:gd name="T2" fmla="*/ 2147483647 w 173"/>
                <a:gd name="T3" fmla="*/ 2147483647 h 599"/>
                <a:gd name="T4" fmla="*/ 2147483647 w 173"/>
                <a:gd name="T5" fmla="*/ 2147483647 h 599"/>
                <a:gd name="T6" fmla="*/ 2147483647 w 173"/>
                <a:gd name="T7" fmla="*/ 0 h 5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3"/>
                <a:gd name="T13" fmla="*/ 0 h 599"/>
                <a:gd name="T14" fmla="*/ 173 w 173"/>
                <a:gd name="T15" fmla="*/ 599 h 5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3" h="599">
                  <a:moveTo>
                    <a:pt x="0" y="599"/>
                  </a:moveTo>
                  <a:cubicBezTo>
                    <a:pt x="20" y="484"/>
                    <a:pt x="40" y="369"/>
                    <a:pt x="58" y="316"/>
                  </a:cubicBezTo>
                  <a:cubicBezTo>
                    <a:pt x="76" y="263"/>
                    <a:pt x="91" y="336"/>
                    <a:pt x="110" y="283"/>
                  </a:cubicBezTo>
                  <a:cubicBezTo>
                    <a:pt x="129" y="230"/>
                    <a:pt x="163" y="47"/>
                    <a:pt x="173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H="1">
              <a:off x="5405438" y="5845175"/>
              <a:ext cx="463550" cy="4524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H="1" flipV="1">
              <a:off x="5868988" y="5368925"/>
              <a:ext cx="0" cy="4937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5868988" y="5845175"/>
              <a:ext cx="719137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6221413" y="5889625"/>
              <a:ext cx="2857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X</a:t>
              </a:r>
              <a:endParaRPr lang="en-US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5922963" y="5341938"/>
              <a:ext cx="2857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Y</a:t>
              </a:r>
            </a:p>
          </p:txBody>
        </p:sp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 rot="13800366">
              <a:off x="6182520" y="3047206"/>
              <a:ext cx="328612" cy="2682875"/>
            </a:xfrm>
            <a:prstGeom prst="can">
              <a:avLst>
                <a:gd name="adj" fmla="val 90676"/>
              </a:avLst>
            </a:prstGeom>
            <a:solidFill>
              <a:srgbClr val="91A4C1"/>
            </a:solidFill>
            <a:ln w="9525">
              <a:solidFill>
                <a:srgbClr val="91A4C1"/>
              </a:solidFill>
              <a:round/>
              <a:headEnd/>
              <a:tailEnd/>
            </a:ln>
          </p:spPr>
          <p:txBody>
            <a:bodyPr vert="eaVert" wrap="none" anchor="ctr"/>
            <a:lstStyle/>
            <a:p>
              <a:pPr algn="r"/>
              <a:endParaRPr lang="en-US"/>
            </a:p>
          </p:txBody>
        </p:sp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5238750" y="3719513"/>
              <a:ext cx="2279650" cy="9048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V="1">
              <a:off x="4781550" y="4959350"/>
              <a:ext cx="2341563" cy="12700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 flipV="1">
              <a:off x="4986338" y="4389438"/>
              <a:ext cx="2316162" cy="2698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 flipH="1">
              <a:off x="5127625" y="2859088"/>
              <a:ext cx="3003550" cy="2611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 rot="19077764">
              <a:off x="7108825" y="3097213"/>
              <a:ext cx="6921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/>
                <a:t>protons</a:t>
              </a:r>
              <a:endParaRPr lang="en-US" sz="1000" dirty="0"/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 rot="17160944">
              <a:off x="4483894" y="4058444"/>
              <a:ext cx="80327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/>
                <a:t>electrons</a:t>
              </a:r>
            </a:p>
          </p:txBody>
        </p:sp>
      </p:grpSp>
      <p:pic>
        <p:nvPicPr>
          <p:cNvPr id="31" name="Picture 20" descr="Projection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52788" y="4686299"/>
            <a:ext cx="2508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9" descr="KimballPhysicsEGun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5150" y="1514474"/>
            <a:ext cx="18986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6924674" y="2281238"/>
            <a:ext cx="1881188" cy="1169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Kimball Physics e</a:t>
            </a:r>
            <a:r>
              <a:rPr lang="en-US" sz="1400" baseline="30000" dirty="0">
                <a:latin typeface="+mn-lt"/>
              </a:rPr>
              <a:t>-</a:t>
            </a:r>
            <a:r>
              <a:rPr lang="en-US" sz="1400" dirty="0">
                <a:latin typeface="+mn-lt"/>
              </a:rPr>
              <a:t> Gun</a:t>
            </a:r>
          </a:p>
          <a:p>
            <a:pPr marL="112713" indent="-1127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latin typeface="+mn-lt"/>
              </a:rPr>
              <a:t>60 </a:t>
            </a:r>
            <a:r>
              <a:rPr lang="en-US" sz="1400" dirty="0" err="1">
                <a:latin typeface="+mn-lt"/>
              </a:rPr>
              <a:t>KeV</a:t>
            </a:r>
            <a:endParaRPr lang="en-US" sz="1400" dirty="0">
              <a:latin typeface="+mn-lt"/>
            </a:endParaRPr>
          </a:p>
          <a:p>
            <a:pPr marL="112713" indent="-1127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latin typeface="+mn-lt"/>
              </a:rPr>
              <a:t>6 </a:t>
            </a:r>
            <a:r>
              <a:rPr lang="en-US" sz="1400" dirty="0" err="1">
                <a:latin typeface="+mn-lt"/>
              </a:rPr>
              <a:t>mA</a:t>
            </a:r>
            <a:endParaRPr lang="en-US" sz="1400" dirty="0">
              <a:latin typeface="+mn-lt"/>
            </a:endParaRPr>
          </a:p>
          <a:p>
            <a:pPr marL="112713" indent="-1127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latin typeface="+mn-lt"/>
              </a:rPr>
              <a:t>Focusing and steering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elements built 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HINS Beam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7826" y="3729039"/>
            <a:ext cx="3400424" cy="26003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HINS: High Intensity Neutrino Source</a:t>
            </a:r>
          </a:p>
          <a:p>
            <a:pPr lvl="1"/>
            <a:r>
              <a:rPr lang="en-US" dirty="0" smtClean="0"/>
              <a:t>Initial Setup with </a:t>
            </a:r>
            <a:br>
              <a:rPr lang="en-US" dirty="0" smtClean="0"/>
            </a:br>
            <a:r>
              <a:rPr lang="en-US" dirty="0" smtClean="0"/>
              <a:t>p-source &amp; RFQ</a:t>
            </a:r>
          </a:p>
          <a:p>
            <a:pPr lvl="1"/>
            <a:r>
              <a:rPr lang="en-US" dirty="0" smtClean="0"/>
              <a:t>Temporary diagnostics beam-line</a:t>
            </a:r>
          </a:p>
          <a:p>
            <a:pPr lvl="1"/>
            <a:r>
              <a:rPr lang="en-US" dirty="0" smtClean="0"/>
              <a:t>Beam dynamics &amp; instrumentation playground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SPL/ESS,Lund – Manfred Wendt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HINS_2p5MeV_Initial_Diagnostic_Lin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7289" y="1728787"/>
            <a:ext cx="7129462" cy="1757363"/>
          </a:xfrm>
          <a:prstGeom prst="rect">
            <a:avLst/>
          </a:prstGeom>
        </p:spPr>
      </p:pic>
      <p:pic>
        <p:nvPicPr>
          <p:cNvPr id="7" name="Picture 6" descr="Movable_Diagnostics_noHead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397" y="3599180"/>
            <a:ext cx="5129574" cy="25730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29072</TotalTime>
  <Words>526</Words>
  <Application>Microsoft Office PowerPoint</Application>
  <PresentationFormat>On-screen Show (4:3)</PresentationFormat>
  <Paragraphs>156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Bold</vt:lpstr>
      <vt:lpstr>ＭＳ Ｐゴシック</vt:lpstr>
      <vt:lpstr>Wingdings</vt:lpstr>
      <vt:lpstr>Calibri</vt:lpstr>
      <vt:lpstr>Office Theme</vt:lpstr>
      <vt:lpstr>Beam Instrumentation &amp; Diagnostics for Project X</vt:lpstr>
      <vt:lpstr>Project X in a Nutshell  </vt:lpstr>
      <vt:lpstr>Beam Instrumentation R&amp;D</vt:lpstr>
      <vt:lpstr>Ionization Chamber BLM</vt:lpstr>
      <vt:lpstr>BPM R&amp;D (KEK Collaboration)</vt:lpstr>
      <vt:lpstr>Multiwire/Foil SEM (UTA Collaboration)</vt:lpstr>
      <vt:lpstr>LPM R&amp;D (BNL &amp; LBNL Collaborations)</vt:lpstr>
      <vt:lpstr>Electron Beam Scanner (SNS Collaboration)</vt:lpstr>
      <vt:lpstr>HINS Beam Studies</vt:lpstr>
      <vt:lpstr>HINS Beam Studies (cont.)</vt:lpstr>
      <vt:lpstr>HINS Diagnostics R&amp;D</vt:lpstr>
      <vt:lpstr>Miscellaneous Diagnostics</vt:lpstr>
      <vt:lpstr>Summary &amp; Remarks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X RD&amp;D Plan Subsystem Here</dc:title>
  <dc:creator>Holmes</dc:creator>
  <cp:lastModifiedBy>manfred</cp:lastModifiedBy>
  <cp:revision>1799</cp:revision>
  <dcterms:created xsi:type="dcterms:W3CDTF">2009-05-07T16:53:10Z</dcterms:created>
  <dcterms:modified xsi:type="dcterms:W3CDTF">2010-07-01T09:21:49Z</dcterms:modified>
</cp:coreProperties>
</file>