
<file path=[Content_Types].xml><?xml version="1.0" encoding="utf-8"?>
<Types xmlns="http://schemas.openxmlformats.org/package/2006/content-types">
  <Default Extension="png" ContentType="image/png"/>
  <Default Extension="svg" ContentType="image/svg+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6" r:id="rId2"/>
    <p:sldId id="272" r:id="rId3"/>
    <p:sldId id="274" r:id="rId4"/>
    <p:sldId id="331" r:id="rId5"/>
    <p:sldId id="273" r:id="rId6"/>
    <p:sldId id="257" r:id="rId7"/>
    <p:sldId id="269" r:id="rId8"/>
    <p:sldId id="334" r:id="rId9"/>
    <p:sldId id="333" r:id="rId10"/>
    <p:sldId id="335" r:id="rId11"/>
    <p:sldId id="264" r:id="rId12"/>
    <p:sldId id="324" r:id="rId13"/>
    <p:sldId id="325" r:id="rId14"/>
    <p:sldId id="266" r:id="rId15"/>
    <p:sldId id="267" r:id="rId16"/>
    <p:sldId id="268" r:id="rId17"/>
    <p:sldId id="332" r:id="rId18"/>
    <p:sldId id="282" r:id="rId19"/>
    <p:sldId id="330" r:id="rId20"/>
    <p:sldId id="260" r:id="rId21"/>
    <p:sldId id="327" r:id="rId22"/>
    <p:sldId id="270"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 styleId="{D113A9D2-9D6B-4929-AA2D-F23B5EE8CBE7}" styleName="Style à thème 2 - Accentuation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327F97BB-C833-4FB7-BDE5-3F7075034690}" styleName="Style à thème 2 - Accentuation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69CF1AB2-1976-4502-BF36-3FF5EA218861}" styleName="Style moyen 4 - Accentuation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9D7B26C5-4107-4FEC-AEDC-1716B250A1EF}" styleName="Style clair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Style léger 1 - Accentuation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8EC20E35-A176-4012-BC5E-935CFFF8708E}" styleName="Style moyen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8799B23B-EC83-4686-B30A-512413B5E67A}" styleName="Style léger 3 - Accentuation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 styleId="{125E5076-3810-47DD-B79F-674D7AD40C01}" styleName="Style foncé 1 - Accentuation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8474" autoAdjust="0"/>
    <p:restoredTop sz="77674" autoAdjust="0"/>
  </p:normalViewPr>
  <p:slideViewPr>
    <p:cSldViewPr snapToGrid="0">
      <p:cViewPr varScale="1">
        <p:scale>
          <a:sx n="89" d="100"/>
          <a:sy n="89" d="100"/>
        </p:scale>
        <p:origin x="660" y="114"/>
      </p:cViewPr>
      <p:guideLst/>
    </p:cSldViewPr>
  </p:slideViewPr>
  <p:notesTextViewPr>
    <p:cViewPr>
      <p:scale>
        <a:sx n="1" d="1"/>
        <a:sy n="1" d="1"/>
      </p:scale>
      <p:origin x="0" y="0"/>
    </p:cViewPr>
  </p:notesTextViewPr>
  <p:sorterViewPr>
    <p:cViewPr>
      <p:scale>
        <a:sx n="100" d="100"/>
        <a:sy n="100" d="100"/>
      </p:scale>
      <p:origin x="0" y="-192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H:\Karl\CERN\CERN_ISOLDE_Coordinator\ISOLDE\Schedule\2018\Beam%20requests\Summary_file\Initial_summary_file.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3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r>
              <a:rPr lang="en-GB" sz="3600"/>
              <a:t>ISOLDE PIE 2018</a:t>
            </a:r>
          </a:p>
        </c:rich>
      </c:tx>
      <c:overlay val="0"/>
      <c:spPr>
        <a:noFill/>
        <a:ln>
          <a:noFill/>
        </a:ln>
        <a:effectLst/>
      </c:spPr>
      <c:txPr>
        <a:bodyPr rot="0" spcFirstLastPara="1" vertOverflow="ellipsis" vert="horz" wrap="square" anchor="ctr" anchorCtr="1"/>
        <a:lstStyle/>
        <a:p>
          <a:pPr>
            <a:defRPr sz="3600" b="1" i="0" u="none" strike="noStrike" kern="1200" spc="100" baseline="0">
              <a:solidFill>
                <a:schemeClr val="lt1">
                  <a:lumMod val="95000"/>
                </a:schemeClr>
              </a:solidFill>
              <a:effectLst>
                <a:outerShdw blurRad="50800" dist="38100" dir="5400000" algn="t" rotWithShape="0">
                  <a:prstClr val="black">
                    <a:alpha val="40000"/>
                  </a:prstClr>
                </a:outerShdw>
              </a:effectLst>
              <a:latin typeface="+mn-lt"/>
              <a:ea typeface="+mn-ea"/>
              <a:cs typeface="+mn-cs"/>
            </a:defRPr>
          </a:pPr>
          <a:endParaRPr lang="en-US"/>
        </a:p>
      </c:txPr>
    </c:title>
    <c:autoTitleDeleted val="0"/>
    <c:plotArea>
      <c:layout>
        <c:manualLayout>
          <c:layoutTarget val="inner"/>
          <c:xMode val="edge"/>
          <c:yMode val="edge"/>
          <c:x val="2.5439452619817012E-2"/>
          <c:y val="0.12367254726070634"/>
          <c:w val="0.96259761523950416"/>
          <c:h val="0.85541158620995161"/>
        </c:manualLayout>
      </c:layout>
      <c:ofPieChart>
        <c:ofPieType val="pie"/>
        <c:varyColors val="1"/>
        <c:ser>
          <c:idx val="0"/>
          <c:order val="0"/>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1-436F-4526-9B0A-FD53F8BA1BB0}"/>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3-436F-4526-9B0A-FD53F8BA1BB0}"/>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5-436F-4526-9B0A-FD53F8BA1BB0}"/>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7-436F-4526-9B0A-FD53F8BA1BB0}"/>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9-436F-4526-9B0A-FD53F8BA1BB0}"/>
              </c:ext>
            </c:extLst>
          </c:dPt>
          <c:dPt>
            <c:idx val="5"/>
            <c:bubble3D val="0"/>
            <c:spPr>
              <a:gradFill rotWithShape="1">
                <a:gsLst>
                  <a:gs pos="0">
                    <a:schemeClr val="accent6">
                      <a:satMod val="103000"/>
                      <a:lumMod val="102000"/>
                      <a:tint val="94000"/>
                    </a:schemeClr>
                  </a:gs>
                  <a:gs pos="50000">
                    <a:schemeClr val="accent6">
                      <a:satMod val="110000"/>
                      <a:lumMod val="100000"/>
                      <a:shade val="100000"/>
                    </a:schemeClr>
                  </a:gs>
                  <a:gs pos="100000">
                    <a:schemeClr val="accent6">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B-436F-4526-9B0A-FD53F8BA1BB0}"/>
              </c:ext>
            </c:extLst>
          </c:dPt>
          <c:dPt>
            <c:idx val="6"/>
            <c:bubble3D val="0"/>
            <c:spPr>
              <a:gradFill rotWithShape="1">
                <a:gsLst>
                  <a:gs pos="0">
                    <a:schemeClr val="accent1">
                      <a:lumMod val="60000"/>
                      <a:satMod val="103000"/>
                      <a:lumMod val="102000"/>
                      <a:tint val="94000"/>
                    </a:schemeClr>
                  </a:gs>
                  <a:gs pos="50000">
                    <a:schemeClr val="accent1">
                      <a:lumMod val="60000"/>
                      <a:satMod val="110000"/>
                      <a:lumMod val="100000"/>
                      <a:shade val="100000"/>
                    </a:schemeClr>
                  </a:gs>
                  <a:gs pos="100000">
                    <a:schemeClr val="accent1">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D-436F-4526-9B0A-FD53F8BA1BB0}"/>
              </c:ext>
            </c:extLst>
          </c:dPt>
          <c:dPt>
            <c:idx val="7"/>
            <c:bubble3D val="0"/>
            <c:spPr>
              <a:gradFill rotWithShape="1">
                <a:gsLst>
                  <a:gs pos="0">
                    <a:schemeClr val="accent2">
                      <a:lumMod val="60000"/>
                      <a:satMod val="103000"/>
                      <a:lumMod val="102000"/>
                      <a:tint val="94000"/>
                    </a:schemeClr>
                  </a:gs>
                  <a:gs pos="50000">
                    <a:schemeClr val="accent2">
                      <a:lumMod val="60000"/>
                      <a:satMod val="110000"/>
                      <a:lumMod val="100000"/>
                      <a:shade val="100000"/>
                    </a:schemeClr>
                  </a:gs>
                  <a:gs pos="100000">
                    <a:schemeClr val="accent2">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0F-436F-4526-9B0A-FD53F8BA1BB0}"/>
              </c:ext>
            </c:extLst>
          </c:dPt>
          <c:dPt>
            <c:idx val="8"/>
            <c:bubble3D val="0"/>
            <c:spPr>
              <a:gradFill rotWithShape="1">
                <a:gsLst>
                  <a:gs pos="0">
                    <a:schemeClr val="accent3">
                      <a:lumMod val="60000"/>
                      <a:satMod val="103000"/>
                      <a:lumMod val="102000"/>
                      <a:tint val="94000"/>
                    </a:schemeClr>
                  </a:gs>
                  <a:gs pos="50000">
                    <a:schemeClr val="accent3">
                      <a:lumMod val="60000"/>
                      <a:satMod val="110000"/>
                      <a:lumMod val="100000"/>
                      <a:shade val="100000"/>
                    </a:schemeClr>
                  </a:gs>
                  <a:gs pos="100000">
                    <a:schemeClr val="accent3">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11-436F-4526-9B0A-FD53F8BA1BB0}"/>
              </c:ext>
            </c:extLst>
          </c:dPt>
          <c:dPt>
            <c:idx val="9"/>
            <c:bubble3D val="0"/>
            <c:spPr>
              <a:gradFill rotWithShape="1">
                <a:gsLst>
                  <a:gs pos="0">
                    <a:schemeClr val="accent4">
                      <a:lumMod val="60000"/>
                      <a:satMod val="103000"/>
                      <a:lumMod val="102000"/>
                      <a:tint val="94000"/>
                    </a:schemeClr>
                  </a:gs>
                  <a:gs pos="50000">
                    <a:schemeClr val="accent4">
                      <a:lumMod val="60000"/>
                      <a:satMod val="110000"/>
                      <a:lumMod val="100000"/>
                      <a:shade val="100000"/>
                    </a:schemeClr>
                  </a:gs>
                  <a:gs pos="100000">
                    <a:schemeClr val="accent4">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13-436F-4526-9B0A-FD53F8BA1BB0}"/>
              </c:ext>
            </c:extLst>
          </c:dPt>
          <c:dPt>
            <c:idx val="10"/>
            <c:bubble3D val="0"/>
            <c:spPr>
              <a:gradFill rotWithShape="1">
                <a:gsLst>
                  <a:gs pos="0">
                    <a:schemeClr val="accent5">
                      <a:lumMod val="60000"/>
                      <a:satMod val="103000"/>
                      <a:lumMod val="102000"/>
                      <a:tint val="94000"/>
                    </a:schemeClr>
                  </a:gs>
                  <a:gs pos="50000">
                    <a:schemeClr val="accent5">
                      <a:lumMod val="60000"/>
                      <a:satMod val="110000"/>
                      <a:lumMod val="100000"/>
                      <a:shade val="100000"/>
                    </a:schemeClr>
                  </a:gs>
                  <a:gs pos="100000">
                    <a:schemeClr val="accent5">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15-436F-4526-9B0A-FD53F8BA1BB0}"/>
              </c:ext>
            </c:extLst>
          </c:dPt>
          <c:dPt>
            <c:idx val="11"/>
            <c:bubble3D val="0"/>
            <c:spPr>
              <a:gradFill rotWithShape="1">
                <a:gsLst>
                  <a:gs pos="0">
                    <a:schemeClr val="accent6">
                      <a:lumMod val="60000"/>
                      <a:satMod val="103000"/>
                      <a:lumMod val="102000"/>
                      <a:tint val="94000"/>
                    </a:schemeClr>
                  </a:gs>
                  <a:gs pos="50000">
                    <a:schemeClr val="accent6">
                      <a:lumMod val="60000"/>
                      <a:satMod val="110000"/>
                      <a:lumMod val="100000"/>
                      <a:shade val="100000"/>
                    </a:schemeClr>
                  </a:gs>
                  <a:gs pos="100000">
                    <a:schemeClr val="accent6">
                      <a:lumMod val="60000"/>
                      <a:lumMod val="99000"/>
                      <a:satMod val="120000"/>
                      <a:shade val="78000"/>
                    </a:schemeClr>
                  </a:gs>
                </a:gsLst>
                <a:lin ang="5400000" scaled="0"/>
              </a:gradFill>
              <a:ln>
                <a:noFill/>
              </a:ln>
              <a:effectLst>
                <a:outerShdw blurRad="57150" dist="19050" dir="5400000" algn="ctr" rotWithShape="0">
                  <a:srgbClr val="000000">
                    <a:alpha val="63000"/>
                  </a:srgbClr>
                </a:outerShdw>
              </a:effectLst>
            </c:spPr>
            <c:extLst>
              <c:ext xmlns:c16="http://schemas.microsoft.com/office/drawing/2014/chart" uri="{C3380CC4-5D6E-409C-BE32-E72D297353CC}">
                <c16:uniqueId val="{00000017-436F-4526-9B0A-FD53F8BA1BB0}"/>
              </c:ext>
            </c:extLst>
          </c:dPt>
          <c:dLbls>
            <c:dLbl>
              <c:idx val="11"/>
              <c:tx>
                <c:rich>
                  <a:bodyPr/>
                  <a:lstStyle/>
                  <a:p>
                    <a:r>
                      <a:rPr lang="en-US"/>
                      <a:t>HIE ISOLDE</a:t>
                    </a:r>
                  </a:p>
                  <a:p>
                    <a:r>
                      <a:rPr lang="en-US" baseline="0"/>
                      <a:t>
</a:t>
                    </a:r>
                    <a:fld id="{56B0BF04-A8D6-4D64-BCE0-3A70C9738321}" type="PERCENTAGE">
                      <a:rPr lang="en-US" baseline="0"/>
                      <a:pPr/>
                      <a:t>[PERCENTAGE]</a:t>
                    </a:fld>
                    <a:endParaRPr lang="en-US" baseline="0"/>
                  </a:p>
                </c:rich>
              </c:tx>
              <c:dLblPos val="bestFit"/>
              <c:showLegendKey val="0"/>
              <c:showVal val="0"/>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17-436F-4526-9B0A-FD53F8BA1BB0}"/>
                </c:ext>
              </c:extLst>
            </c:dLbl>
            <c:spPr>
              <a:noFill/>
              <a:ln>
                <a:noFill/>
              </a:ln>
              <a:effectLst/>
            </c:spPr>
            <c:txPr>
              <a:bodyPr rot="0" spcFirstLastPara="1" vertOverflow="ellipsis" vert="horz" wrap="square" lIns="38100" tIns="19050" rIns="38100" bIns="19050" anchor="ctr" anchorCtr="1">
                <a:spAutoFit/>
              </a:bodyPr>
              <a:lstStyle/>
              <a:p>
                <a:pPr>
                  <a:defRPr sz="1100" b="0" i="0" u="none" strike="noStrike" kern="1200" baseline="0">
                    <a:solidFill>
                      <a:sysClr val="windowText" lastClr="000000"/>
                    </a:solidFill>
                    <a:latin typeface="+mn-lt"/>
                    <a:ea typeface="+mn-ea"/>
                    <a:cs typeface="+mn-cs"/>
                  </a:defRPr>
                </a:pPr>
                <a:endParaRPr lang="en-US"/>
              </a:p>
            </c:txPr>
            <c:dLblPos val="bestFit"/>
            <c:showLegendKey val="0"/>
            <c:showVal val="0"/>
            <c:showCatName val="1"/>
            <c:showSerName val="0"/>
            <c:showPercent val="1"/>
            <c:showBubbleSize val="0"/>
            <c:showLeaderLines val="1"/>
            <c:leaderLines>
              <c:spPr>
                <a:ln w="9525">
                  <a:solidFill>
                    <a:schemeClr val="lt1">
                      <a:lumMod val="95000"/>
                      <a:alpha val="54000"/>
                    </a:schemeClr>
                  </a:solidFill>
                </a:ln>
                <a:effectLst/>
              </c:spPr>
            </c:leaderLines>
            <c:extLst>
              <c:ext xmlns:c15="http://schemas.microsoft.com/office/drawing/2012/chart" uri="{CE6537A1-D6FC-4f65-9D91-7224C49458BB}"/>
            </c:extLst>
          </c:dLbls>
          <c:cat>
            <c:strRef>
              <c:f>'final beam pie'!$L$87:$L$97</c:f>
              <c:strCache>
                <c:ptCount val="11"/>
                <c:pt idx="0">
                  <c:v>TISD</c:v>
                </c:pt>
                <c:pt idx="1">
                  <c:v>Biophysics</c:v>
                </c:pt>
                <c:pt idx="2">
                  <c:v>Medical physics</c:v>
                </c:pt>
                <c:pt idx="3">
                  <c:v>Solid state physics</c:v>
                </c:pt>
                <c:pt idx="4">
                  <c:v>Nuclear structure from ground state properties</c:v>
                </c:pt>
                <c:pt idx="5">
                  <c:v>Nuclear structure from beta decay</c:v>
                </c:pt>
                <c:pt idx="6">
                  <c:v>Coordinators reserve</c:v>
                </c:pt>
                <c:pt idx="7">
                  <c:v>Coulomb excitation</c:v>
                </c:pt>
                <c:pt idx="8">
                  <c:v>Scattering chamber</c:v>
                </c:pt>
                <c:pt idx="9">
                  <c:v>T-REX</c:v>
                </c:pt>
                <c:pt idx="10">
                  <c:v>ISS</c:v>
                </c:pt>
              </c:strCache>
            </c:strRef>
          </c:cat>
          <c:val>
            <c:numRef>
              <c:f>'final beam pie'!$M$87:$M$97</c:f>
              <c:numCache>
                <c:formatCode>General</c:formatCode>
                <c:ptCount val="11"/>
                <c:pt idx="0">
                  <c:v>20</c:v>
                </c:pt>
                <c:pt idx="1">
                  <c:v>29.25</c:v>
                </c:pt>
                <c:pt idx="2">
                  <c:v>21.5</c:v>
                </c:pt>
                <c:pt idx="3">
                  <c:v>65</c:v>
                </c:pt>
                <c:pt idx="4">
                  <c:v>114.5</c:v>
                </c:pt>
                <c:pt idx="5">
                  <c:v>75</c:v>
                </c:pt>
                <c:pt idx="6">
                  <c:v>33.5</c:v>
                </c:pt>
                <c:pt idx="7">
                  <c:v>65</c:v>
                </c:pt>
                <c:pt idx="8">
                  <c:v>57</c:v>
                </c:pt>
                <c:pt idx="9">
                  <c:v>18</c:v>
                </c:pt>
                <c:pt idx="10">
                  <c:v>28</c:v>
                </c:pt>
              </c:numCache>
            </c:numRef>
          </c:val>
          <c:extLst>
            <c:ext xmlns:c16="http://schemas.microsoft.com/office/drawing/2014/chart" uri="{C3380CC4-5D6E-409C-BE32-E72D297353CC}">
              <c16:uniqueId val="{00000018-436F-4526-9B0A-FD53F8BA1BB0}"/>
            </c:ext>
          </c:extLst>
        </c:ser>
        <c:dLbls>
          <c:dLblPos val="bestFit"/>
          <c:showLegendKey val="0"/>
          <c:showVal val="0"/>
          <c:showCatName val="1"/>
          <c:showSerName val="0"/>
          <c:showPercent val="1"/>
          <c:showBubbleSize val="0"/>
          <c:showLeaderLines val="1"/>
        </c:dLbls>
        <c:gapWidth val="100"/>
        <c:secondPieSize val="75"/>
        <c:serLines>
          <c:spPr>
            <a:ln w="9525" cap="flat" cmpd="sng" algn="ctr">
              <a:solidFill>
                <a:schemeClr val="lt1">
                  <a:lumMod val="95000"/>
                  <a:alpha val="54000"/>
                </a:schemeClr>
              </a:solidFill>
              <a:round/>
            </a:ln>
            <a:effectLst/>
          </c:spPr>
        </c:serLines>
      </c:ofPieChart>
      <c:spPr>
        <a:noFill/>
        <a:ln>
          <a:noFill/>
        </a:ln>
        <a:effectLst/>
      </c:spPr>
    </c:plotArea>
    <c:plotVisOnly val="1"/>
    <c:dispBlanksAs val="gap"/>
    <c:showDLblsOverMax val="0"/>
  </c:chart>
  <c: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38">
  <cs:axisTitle>
    <cs:lnRef idx="0"/>
    <cs:fillRef idx="0"/>
    <cs:effectRef idx="0"/>
    <cs:fontRef idx="minor">
      <a:schemeClr val="lt1">
        <a:lumMod val="85000"/>
      </a:schemeClr>
    </cs:fontRef>
    <cs:defRPr sz="900" b="1" kern="1200" cap="all"/>
  </cs:axisTitle>
  <cs:category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categoryAxis>
  <cs:chartArea>
    <cs:lnRef idx="0"/>
    <cs:fillRef idx="0"/>
    <cs:effectRef idx="0"/>
    <cs:fontRef idx="minor">
      <a:schemeClr val="dk1"/>
    </cs:fontRef>
    <cs:spPr>
      <a:gradFill flip="none" rotWithShape="1">
        <a:gsLst>
          <a:gs pos="0">
            <a:schemeClr val="dk1">
              <a:lumMod val="65000"/>
              <a:lumOff val="35000"/>
            </a:schemeClr>
          </a:gs>
          <a:gs pos="100000">
            <a:schemeClr val="dk1">
              <a:lumMod val="85000"/>
              <a:lumOff val="15000"/>
            </a:schemeClr>
          </a:gs>
        </a:gsLst>
        <a:path path="circle">
          <a:fillToRect l="50000" t="50000" r="50000" b="50000"/>
        </a:path>
        <a:tileRect/>
      </a:gradFill>
    </cs:spPr>
    <cs:defRPr sz="1000" kern="1200"/>
  </cs:chartArea>
  <cs:dataLabel>
    <cs:lnRef idx="0"/>
    <cs:fillRef idx="0"/>
    <cs:effectRef idx="0"/>
    <cs:fontRef idx="minor">
      <a:schemeClr val="lt1">
        <a:lumMod val="85000"/>
      </a:schemeClr>
    </cs:fontRef>
    <cs:defRPr sz="900" kern="1200"/>
  </cs:dataLabel>
  <cs:dataLabelCallout>
    <cs:lnRef idx="0"/>
    <cs:fillRef idx="0"/>
    <cs:effectRef idx="0"/>
    <cs:fontRef idx="minor">
      <a:schemeClr val="dk1">
        <a:lumMod val="65000"/>
        <a:lumOff val="35000"/>
      </a:schemeClr>
    </cs:fontRef>
    <cs:spPr>
      <a:solidFill>
        <a:schemeClr val="lt1"/>
      </a:solidFill>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lt1">
        <a:lumMod val="85000"/>
      </a:schemeClr>
    </cs:fontRef>
    <cs:spPr>
      <a:ln w="9525">
        <a:solidFill>
          <a:schemeClr val="lt1">
            <a:lumMod val="95000"/>
            <a:alpha val="54000"/>
          </a:schemeClr>
        </a:solidFill>
      </a:ln>
    </cs:spPr>
    <cs:defRPr sz="900" kern="1200"/>
  </cs:dataTable>
  <cs:downBar>
    <cs:lnRef idx="0"/>
    <cs:fillRef idx="0"/>
    <cs:effectRef idx="0"/>
    <cs:fontRef idx="minor">
      <a:schemeClr val="tx1"/>
    </cs:fontRef>
    <cs:spPr>
      <a:solidFill>
        <a:schemeClr val="dk1">
          <a:lumMod val="75000"/>
          <a:lumOff val="25000"/>
        </a:schemeClr>
      </a:solidFill>
      <a:ln w="9525">
        <a:solidFill>
          <a:schemeClr val="lt1">
            <a:lumMod val="95000"/>
            <a:alpha val="54000"/>
          </a:schemeClr>
        </a:solidFill>
      </a:ln>
    </cs:spPr>
  </cs:downBar>
  <cs:dropLine>
    <cs:lnRef idx="0"/>
    <cs:fillRef idx="0"/>
    <cs:effectRef idx="0"/>
    <cs:fontRef idx="minor">
      <a:schemeClr val="tx1"/>
    </cs:fontRef>
    <cs:spPr>
      <a:ln w="9525">
        <a:solidFill>
          <a:schemeClr val="lt1">
            <a:lumMod val="95000"/>
            <a:alpha val="54000"/>
          </a:schemeClr>
        </a:solidFill>
        <a:prstDash val="dash"/>
      </a:ln>
    </cs:spPr>
  </cs:dropLine>
  <cs:errorBar>
    <cs:lnRef idx="0"/>
    <cs:fillRef idx="0"/>
    <cs:effectRef idx="0"/>
    <cs:fontRef idx="minor">
      <a:schemeClr val="tx1"/>
    </cs:fontRef>
    <cs:spPr>
      <a:ln w="9525" cap="flat" cmpd="sng" algn="ctr">
        <a:solidFill>
          <a:schemeClr val="lt1">
            <a:lumMod val="95000"/>
          </a:schemeClr>
        </a:solidFill>
        <a:round/>
      </a:ln>
    </cs:spPr>
  </cs:errorBar>
  <cs:floor>
    <cs:lnRef idx="0"/>
    <cs:fillRef idx="0"/>
    <cs:effectRef idx="0"/>
    <cs:fontRef idx="minor">
      <a:schemeClr val="tx1"/>
    </cs:fontRef>
  </cs:floor>
  <cs:gridlineMajor>
    <cs:lnRef idx="0"/>
    <cs:fillRef idx="0"/>
    <cs:effectRef idx="0"/>
    <cs:fontRef idx="minor">
      <a:schemeClr val="tx1"/>
    </cs:fontRef>
    <cs:spPr>
      <a:ln w="9525" cap="flat" cmpd="sng" algn="ctr">
        <a:solidFill>
          <a:schemeClr val="lt1">
            <a:lumMod val="95000"/>
            <a:alpha val="10000"/>
          </a:schemeClr>
        </a:solidFill>
        <a:round/>
      </a:ln>
    </cs:spPr>
  </cs:gridlineMajor>
  <cs:gridlineMinor>
    <cs:lnRef idx="0"/>
    <cs:fillRef idx="0"/>
    <cs:effectRef idx="0"/>
    <cs:fontRef idx="minor">
      <a:schemeClr val="tx1"/>
    </cs:fontRef>
    <cs:spPr>
      <a:ln>
        <a:solidFill>
          <a:schemeClr val="lt1">
            <a:lumMod val="95000"/>
            <a:alpha val="5000"/>
          </a:schemeClr>
        </a:solidFill>
      </a:ln>
    </cs:spPr>
  </cs:gridlineMinor>
  <cs:hiLoLine>
    <cs:lnRef idx="0"/>
    <cs:fillRef idx="0"/>
    <cs:effectRef idx="0"/>
    <cs:fontRef idx="minor">
      <a:schemeClr val="tx1"/>
    </cs:fontRef>
    <cs:spPr>
      <a:ln w="9525">
        <a:solidFill>
          <a:schemeClr val="lt1">
            <a:lumMod val="95000"/>
            <a:alpha val="54000"/>
          </a:schemeClr>
        </a:solidFill>
        <a:prstDash val="dash"/>
      </a:ln>
    </cs:spPr>
  </cs:hiLoLine>
  <cs:leaderLine>
    <cs:lnRef idx="0"/>
    <cs:fillRef idx="0"/>
    <cs:effectRef idx="0"/>
    <cs:fontRef idx="minor">
      <a:schemeClr val="tx1"/>
    </cs:fontRef>
    <cs:spPr>
      <a:ln w="9525">
        <a:solidFill>
          <a:schemeClr val="lt1">
            <a:lumMod val="95000"/>
            <a:alpha val="54000"/>
          </a:schemeClr>
        </a:solidFill>
      </a:ln>
    </cs:spPr>
  </cs:leaderLine>
  <cs:legend>
    <cs:lnRef idx="0"/>
    <cs:fillRef idx="0"/>
    <cs:effectRef idx="0"/>
    <cs:fontRef idx="minor">
      <a:schemeClr val="lt1">
        <a:lumMod val="85000"/>
      </a:schemeClr>
    </cs:fontRef>
    <cs:defRPr sz="900" kern="1200"/>
  </cs:legend>
  <cs:plotArea>
    <cs:lnRef idx="0"/>
    <cs:fillRef idx="0"/>
    <cs:effectRef idx="0"/>
    <cs:fontRef idx="minor">
      <a:schemeClr val="tx1"/>
    </cs:fontRef>
  </cs:plotArea>
  <cs:plotArea3D>
    <cs:lnRef idx="0"/>
    <cs:fillRef idx="0"/>
    <cs:effectRef idx="0"/>
    <cs:fontRef idx="minor">
      <a:schemeClr val="tx1"/>
    </cs:fontRef>
  </cs:plotArea3D>
  <cs:seriesAxis>
    <cs:lnRef idx="0"/>
    <cs:fillRef idx="0"/>
    <cs:effectRef idx="0"/>
    <cs:fontRef idx="minor">
      <a:schemeClr val="lt1">
        <a:lumMod val="85000"/>
      </a:schemeClr>
    </cs:fontRef>
    <cs:spPr>
      <a:ln w="12700" cap="flat" cmpd="sng" algn="ctr">
        <a:solidFill>
          <a:schemeClr val="lt1">
            <a:lumMod val="95000"/>
            <a:alpha val="54000"/>
          </a:schemeClr>
        </a:solidFill>
        <a:round/>
      </a:ln>
    </cs:spPr>
    <cs:defRPr sz="900" kern="1200"/>
  </cs:seriesAxis>
  <cs:seriesLine>
    <cs:lnRef idx="0"/>
    <cs:fillRef idx="0"/>
    <cs:effectRef idx="0"/>
    <cs:fontRef idx="minor">
      <a:schemeClr val="lt1"/>
    </cs:fontRef>
    <cs:spPr>
      <a:ln w="9525" cap="flat" cmpd="sng" algn="ctr">
        <a:solidFill>
          <a:schemeClr val="lt1">
            <a:lumMod val="95000"/>
            <a:alpha val="54000"/>
          </a:schemeClr>
        </a:solidFill>
        <a:round/>
      </a:ln>
    </cs:spPr>
  </cs:seriesLine>
  <cs:title>
    <cs:lnRef idx="0"/>
    <cs:fillRef idx="0"/>
    <cs:effectRef idx="0"/>
    <cs:fontRef idx="minor">
      <a:schemeClr val="lt1">
        <a:lumMod val="95000"/>
      </a:schemeClr>
    </cs:fontRef>
    <cs:defRPr sz="1600" b="1" kern="1200" spc="100" baseline="0">
      <a:effectLst>
        <a:outerShdw blurRad="50800" dist="38100" dir="5400000" algn="t" rotWithShape="0">
          <a:prstClr val="black">
            <a:alpha val="40000"/>
          </a:prstClr>
        </a:outerShdw>
      </a:effectLst>
    </cs:defRPr>
  </cs:title>
  <cs:trendline>
    <cs:lnRef idx="0">
      <cs:styleClr val="auto"/>
    </cs:lnRef>
    <cs:fillRef idx="0"/>
    <cs:effectRef idx="0"/>
    <cs:fontRef idx="minor">
      <a:schemeClr val="tx1"/>
    </cs:fontRef>
    <cs:spPr>
      <a:ln w="19050" cap="rnd">
        <a:solidFill>
          <a:schemeClr val="phClr"/>
        </a:solidFill>
      </a:ln>
    </cs:spPr>
  </cs:trendline>
  <cs:trendlineLabel>
    <cs:lnRef idx="0"/>
    <cs:fillRef idx="0"/>
    <cs:effectRef idx="0"/>
    <cs:fontRef idx="minor">
      <a:schemeClr val="lt1">
        <a:lumMod val="85000"/>
      </a:schemeClr>
    </cs:fontRef>
    <cs:defRPr sz="900" kern="1200"/>
  </cs:trendlineLabel>
  <cs:upBar>
    <cs:lnRef idx="0"/>
    <cs:fillRef idx="0"/>
    <cs:effectRef idx="0"/>
    <cs:fontRef idx="minor">
      <a:schemeClr val="tx1"/>
    </cs:fontRef>
    <cs:spPr>
      <a:solidFill>
        <a:schemeClr val="lt1"/>
      </a:solidFill>
      <a:ln w="9525">
        <a:solidFill>
          <a:schemeClr val="lt1">
            <a:lumMod val="95000"/>
            <a:alpha val="54000"/>
          </a:schemeClr>
        </a:solidFill>
      </a:ln>
    </cs:spPr>
  </cs:upBar>
  <cs:valueAxis>
    <cs:lnRef idx="0"/>
    <cs:fillRef idx="0"/>
    <cs:effectRef idx="0"/>
    <cs:fontRef idx="minor">
      <a:schemeClr val="lt1">
        <a:lumMod val="85000"/>
      </a:schemeClr>
    </cs:fontRef>
    <cs:defRPr sz="900" kern="1200"/>
  </cs:valueAxis>
  <cs:wall>
    <cs:lnRef idx="0"/>
    <cs:fillRef idx="0"/>
    <cs:effectRef idx="0"/>
    <cs:fontRef idx="minor">
      <a:schemeClr val="tx1"/>
    </cs:fontRef>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7C649FC-9CB9-4A61-B12A-FCE4D453E542}" type="datetimeFigureOut">
              <a:rPr lang="en-GB" smtClean="0"/>
              <a:t>02/07/2019</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C5B4BA-8811-4A29-84BC-A5100B5B87AA}" type="slidenum">
              <a:rPr lang="en-GB" smtClean="0"/>
              <a:t>‹#›</a:t>
            </a:fld>
            <a:endParaRPr lang="en-GB"/>
          </a:p>
        </p:txBody>
      </p:sp>
    </p:spTree>
    <p:extLst>
      <p:ext uri="{BB962C8B-B14F-4D97-AF65-F5344CB8AC3E}">
        <p14:creationId xmlns:p14="http://schemas.microsoft.com/office/powerpoint/2010/main" val="32726795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C5B4BA-8811-4A29-84BC-A5100B5B87AA}" type="slidenum">
              <a:rPr lang="en-GB" smtClean="0"/>
              <a:t>3</a:t>
            </a:fld>
            <a:endParaRPr lang="en-GB"/>
          </a:p>
        </p:txBody>
      </p:sp>
    </p:spTree>
    <p:extLst>
      <p:ext uri="{BB962C8B-B14F-4D97-AF65-F5344CB8AC3E}">
        <p14:creationId xmlns:p14="http://schemas.microsoft.com/office/powerpoint/2010/main" val="8907236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1BC5B4BA-8811-4A29-84BC-A5100B5B87AA}" type="slidenum">
              <a:rPr lang="en-GB" smtClean="0"/>
              <a:t>9</a:t>
            </a:fld>
            <a:endParaRPr lang="en-GB"/>
          </a:p>
        </p:txBody>
      </p:sp>
    </p:spTree>
    <p:extLst>
      <p:ext uri="{BB962C8B-B14F-4D97-AF65-F5344CB8AC3E}">
        <p14:creationId xmlns:p14="http://schemas.microsoft.com/office/powerpoint/2010/main" val="677034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68FBF465-36DA-4077-AFA3-F34A62DF6AC9}" type="datetimeFigureOut">
              <a:rPr lang="en-GB" smtClean="0"/>
              <a:t>02/07/2019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069B57-C1CB-4C62-9C9C-F503BE789DBD}" type="slidenum">
              <a:rPr lang="en-GB" smtClean="0"/>
              <a:t>‹#›</a:t>
            </a:fld>
            <a:endParaRPr lang="en-GB"/>
          </a:p>
        </p:txBody>
      </p:sp>
    </p:spTree>
    <p:extLst>
      <p:ext uri="{BB962C8B-B14F-4D97-AF65-F5344CB8AC3E}">
        <p14:creationId xmlns:p14="http://schemas.microsoft.com/office/powerpoint/2010/main" val="17613673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8FBF465-36DA-4077-AFA3-F34A62DF6AC9}" type="datetimeFigureOut">
              <a:rPr lang="en-GB" smtClean="0"/>
              <a:t>02/07/2019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069B57-C1CB-4C62-9C9C-F503BE789DBD}" type="slidenum">
              <a:rPr lang="en-GB" smtClean="0"/>
              <a:t>‹#›</a:t>
            </a:fld>
            <a:endParaRPr lang="en-GB"/>
          </a:p>
        </p:txBody>
      </p:sp>
    </p:spTree>
    <p:extLst>
      <p:ext uri="{BB962C8B-B14F-4D97-AF65-F5344CB8AC3E}">
        <p14:creationId xmlns:p14="http://schemas.microsoft.com/office/powerpoint/2010/main" val="28863541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8FBF465-36DA-4077-AFA3-F34A62DF6AC9}" type="datetimeFigureOut">
              <a:rPr lang="en-GB" smtClean="0"/>
              <a:t>02/07/2019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069B57-C1CB-4C62-9C9C-F503BE789DBD}" type="slidenum">
              <a:rPr lang="en-GB" smtClean="0"/>
              <a:t>‹#›</a:t>
            </a:fld>
            <a:endParaRPr lang="en-GB"/>
          </a:p>
        </p:txBody>
      </p:sp>
    </p:spTree>
    <p:extLst>
      <p:ext uri="{BB962C8B-B14F-4D97-AF65-F5344CB8AC3E}">
        <p14:creationId xmlns:p14="http://schemas.microsoft.com/office/powerpoint/2010/main" val="423469459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600" y="255600"/>
            <a:ext cx="10972320" cy="1066320"/>
          </a:xfrm>
          <a:prstGeom prst="rect">
            <a:avLst/>
          </a:prstGeom>
        </p:spPr>
        <p:txBody>
          <a:bodyPr lIns="0" tIns="0" rIns="0" bIns="0" anchor="ctr"/>
          <a:lstStyle/>
          <a:p>
            <a:endParaRPr lang="en-US" sz="1670" b="0" strike="noStrike" spc="-1">
              <a:solidFill>
                <a:srgbClr val="000000"/>
              </a:solidFill>
              <a:latin typeface="Calibri"/>
            </a:endParaRPr>
          </a:p>
        </p:txBody>
      </p:sp>
      <p:sp>
        <p:nvSpPr>
          <p:cNvPr id="8" name="PlaceHolder 2"/>
          <p:cNvSpPr>
            <a:spLocks noGrp="1"/>
          </p:cNvSpPr>
          <p:nvPr>
            <p:ph type="body"/>
          </p:nvPr>
        </p:nvSpPr>
        <p:spPr>
          <a:xfrm>
            <a:off x="609600" y="1492560"/>
            <a:ext cx="10972320" cy="4223880"/>
          </a:xfrm>
          <a:prstGeom prst="rect">
            <a:avLst/>
          </a:prstGeom>
        </p:spPr>
        <p:txBody>
          <a:bodyPr lIns="0" tIns="0" rIns="0" bIns="0">
            <a:normAutofit/>
          </a:bodyPr>
          <a:lstStyle/>
          <a:p>
            <a:endParaRPr lang="en-US" sz="2980" b="0" strike="noStrike" spc="-1">
              <a:solidFill>
                <a:srgbClr val="000000"/>
              </a:solidFill>
              <a:latin typeface="Calibri"/>
            </a:endParaRPr>
          </a:p>
        </p:txBody>
      </p:sp>
    </p:spTree>
    <p:extLst>
      <p:ext uri="{BB962C8B-B14F-4D97-AF65-F5344CB8AC3E}">
        <p14:creationId xmlns:p14="http://schemas.microsoft.com/office/powerpoint/2010/main" val="14789118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68FBF465-36DA-4077-AFA3-F34A62DF6AC9}" type="datetimeFigureOut">
              <a:rPr lang="en-GB" smtClean="0"/>
              <a:t>02/07/2019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069B57-C1CB-4C62-9C9C-F503BE789DBD}" type="slidenum">
              <a:rPr lang="en-GB" smtClean="0"/>
              <a:t>‹#›</a:t>
            </a:fld>
            <a:endParaRPr lang="en-GB"/>
          </a:p>
        </p:txBody>
      </p:sp>
    </p:spTree>
    <p:extLst>
      <p:ext uri="{BB962C8B-B14F-4D97-AF65-F5344CB8AC3E}">
        <p14:creationId xmlns:p14="http://schemas.microsoft.com/office/powerpoint/2010/main" val="33728194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8FBF465-36DA-4077-AFA3-F34A62DF6AC9}" type="datetimeFigureOut">
              <a:rPr lang="en-GB" smtClean="0"/>
              <a:t>02/07/2019</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069B57-C1CB-4C62-9C9C-F503BE789DBD}" type="slidenum">
              <a:rPr lang="en-GB" smtClean="0"/>
              <a:t>‹#›</a:t>
            </a:fld>
            <a:endParaRPr lang="en-GB"/>
          </a:p>
        </p:txBody>
      </p:sp>
    </p:spTree>
    <p:extLst>
      <p:ext uri="{BB962C8B-B14F-4D97-AF65-F5344CB8AC3E}">
        <p14:creationId xmlns:p14="http://schemas.microsoft.com/office/powerpoint/2010/main" val="32686043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68FBF465-36DA-4077-AFA3-F34A62DF6AC9}" type="datetimeFigureOut">
              <a:rPr lang="en-GB" smtClean="0"/>
              <a:t>02/07/2019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069B57-C1CB-4C62-9C9C-F503BE789DBD}" type="slidenum">
              <a:rPr lang="en-GB" smtClean="0"/>
              <a:t>‹#›</a:t>
            </a:fld>
            <a:endParaRPr lang="en-GB"/>
          </a:p>
        </p:txBody>
      </p:sp>
    </p:spTree>
    <p:extLst>
      <p:ext uri="{BB962C8B-B14F-4D97-AF65-F5344CB8AC3E}">
        <p14:creationId xmlns:p14="http://schemas.microsoft.com/office/powerpoint/2010/main" val="1340497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68FBF465-36DA-4077-AFA3-F34A62DF6AC9}" type="datetimeFigureOut">
              <a:rPr lang="en-GB" smtClean="0"/>
              <a:t>02/07/2019</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4069B57-C1CB-4C62-9C9C-F503BE789DBD}" type="slidenum">
              <a:rPr lang="en-GB" smtClean="0"/>
              <a:t>‹#›</a:t>
            </a:fld>
            <a:endParaRPr lang="en-GB"/>
          </a:p>
        </p:txBody>
      </p:sp>
    </p:spTree>
    <p:extLst>
      <p:ext uri="{BB962C8B-B14F-4D97-AF65-F5344CB8AC3E}">
        <p14:creationId xmlns:p14="http://schemas.microsoft.com/office/powerpoint/2010/main" val="2817472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68FBF465-36DA-4077-AFA3-F34A62DF6AC9}" type="datetimeFigureOut">
              <a:rPr lang="en-GB" smtClean="0"/>
              <a:t>02/07/2019</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4069B57-C1CB-4C62-9C9C-F503BE789DBD}" type="slidenum">
              <a:rPr lang="en-GB" smtClean="0"/>
              <a:t>‹#›</a:t>
            </a:fld>
            <a:endParaRPr lang="en-GB"/>
          </a:p>
        </p:txBody>
      </p:sp>
    </p:spTree>
    <p:extLst>
      <p:ext uri="{BB962C8B-B14F-4D97-AF65-F5344CB8AC3E}">
        <p14:creationId xmlns:p14="http://schemas.microsoft.com/office/powerpoint/2010/main" val="32502807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8FBF465-36DA-4077-AFA3-F34A62DF6AC9}" type="datetimeFigureOut">
              <a:rPr lang="en-GB" smtClean="0"/>
              <a:t>02/07/2019</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4069B57-C1CB-4C62-9C9C-F503BE789DBD}" type="slidenum">
              <a:rPr lang="en-GB" smtClean="0"/>
              <a:t>‹#›</a:t>
            </a:fld>
            <a:endParaRPr lang="en-GB"/>
          </a:p>
        </p:txBody>
      </p:sp>
    </p:spTree>
    <p:extLst>
      <p:ext uri="{BB962C8B-B14F-4D97-AF65-F5344CB8AC3E}">
        <p14:creationId xmlns:p14="http://schemas.microsoft.com/office/powerpoint/2010/main" val="4763277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BF465-36DA-4077-AFA3-F34A62DF6AC9}" type="datetimeFigureOut">
              <a:rPr lang="en-GB" smtClean="0"/>
              <a:t>02/07/2019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069B57-C1CB-4C62-9C9C-F503BE789DBD}" type="slidenum">
              <a:rPr lang="en-GB" smtClean="0"/>
              <a:t>‹#›</a:t>
            </a:fld>
            <a:endParaRPr lang="en-GB"/>
          </a:p>
        </p:txBody>
      </p:sp>
    </p:spTree>
    <p:extLst>
      <p:ext uri="{BB962C8B-B14F-4D97-AF65-F5344CB8AC3E}">
        <p14:creationId xmlns:p14="http://schemas.microsoft.com/office/powerpoint/2010/main" val="1172448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8FBF465-36DA-4077-AFA3-F34A62DF6AC9}" type="datetimeFigureOut">
              <a:rPr lang="en-GB" smtClean="0"/>
              <a:t>02/07/2019</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069B57-C1CB-4C62-9C9C-F503BE789DBD}" type="slidenum">
              <a:rPr lang="en-GB" smtClean="0"/>
              <a:t>‹#›</a:t>
            </a:fld>
            <a:endParaRPr lang="en-GB"/>
          </a:p>
        </p:txBody>
      </p:sp>
    </p:spTree>
    <p:extLst>
      <p:ext uri="{BB962C8B-B14F-4D97-AF65-F5344CB8AC3E}">
        <p14:creationId xmlns:p14="http://schemas.microsoft.com/office/powerpoint/2010/main" val="4084781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FBF465-36DA-4077-AFA3-F34A62DF6AC9}" type="datetimeFigureOut">
              <a:rPr lang="en-GB" smtClean="0"/>
              <a:t>02/07/2019</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069B57-C1CB-4C62-9C9C-F503BE789DBD}" type="slidenum">
              <a:rPr lang="en-GB" smtClean="0"/>
              <a:t>‹#›</a:t>
            </a:fld>
            <a:endParaRPr lang="en-GB"/>
          </a:p>
        </p:txBody>
      </p:sp>
    </p:spTree>
    <p:extLst>
      <p:ext uri="{BB962C8B-B14F-4D97-AF65-F5344CB8AC3E}">
        <p14:creationId xmlns:p14="http://schemas.microsoft.com/office/powerpoint/2010/main" val="30394048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0.svg"/><Relationship Id="rId7" Type="http://schemas.openxmlformats.org/officeDocument/2006/relationships/image" Target="../media/image38.svg"/><Relationship Id="rId2" Type="http://schemas.openxmlformats.org/officeDocument/2006/relationships/image" Target="../media/image30.png"/><Relationship Id="rId1" Type="http://schemas.openxmlformats.org/officeDocument/2006/relationships/slideLayout" Target="../slideLayouts/slideLayout7.xml"/><Relationship Id="rId6" Type="http://schemas.openxmlformats.org/officeDocument/2006/relationships/image" Target="../media/image33.png"/><Relationship Id="rId5" Type="http://schemas.openxmlformats.org/officeDocument/2006/relationships/image" Target="../media/image32.emf"/><Relationship Id="rId4" Type="http://schemas.openxmlformats.org/officeDocument/2006/relationships/image" Target="../media/image31.emf"/></Relationships>
</file>

<file path=ppt/slides/_rels/slide1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2.xml"/><Relationship Id="rId4" Type="http://schemas.openxmlformats.org/officeDocument/2006/relationships/image" Target="../media/image36.png"/></Relationships>
</file>

<file path=ppt/slides/_rels/slide15.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7.png"/><Relationship Id="rId1" Type="http://schemas.openxmlformats.org/officeDocument/2006/relationships/slideLayout" Target="../slideLayouts/slideLayout12.xml"/><Relationship Id="rId4" Type="http://schemas.openxmlformats.org/officeDocument/2006/relationships/image" Target="../media/image38.png"/></Relationships>
</file>

<file path=ppt/slides/_rels/slide16.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4.png"/><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3.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7.emf"/><Relationship Id="rId11" Type="http://schemas.openxmlformats.org/officeDocument/2006/relationships/image" Target="../media/image12.png"/><Relationship Id="rId5" Type="http://schemas.openxmlformats.org/officeDocument/2006/relationships/image" Target="../media/image6.jpeg"/><Relationship Id="rId10" Type="http://schemas.openxmlformats.org/officeDocument/2006/relationships/image" Target="../media/image11.emf"/><Relationship Id="rId4" Type="http://schemas.openxmlformats.org/officeDocument/2006/relationships/image" Target="../media/image5.png"/><Relationship Id="rId9" Type="http://schemas.openxmlformats.org/officeDocument/2006/relationships/image" Target="../media/image10.jpeg"/></Relationships>
</file>

<file path=ppt/slides/_rels/slide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8406" y="138792"/>
            <a:ext cx="11555188" cy="5777594"/>
          </a:xfrm>
          <a:prstGeom prst="rect">
            <a:avLst/>
          </a:prstGeom>
        </p:spPr>
      </p:pic>
      <p:sp>
        <p:nvSpPr>
          <p:cNvPr id="3" name="TextBox 7">
            <a:extLst>
              <a:ext uri="{FF2B5EF4-FFF2-40B4-BE49-F238E27FC236}">
                <a16:creationId xmlns:a16="http://schemas.microsoft.com/office/drawing/2014/main" id="{B04D3D30-54C8-4C7E-983D-FDAB55303A57}"/>
              </a:ext>
            </a:extLst>
          </p:cNvPr>
          <p:cNvSpPr txBox="1"/>
          <p:nvPr/>
        </p:nvSpPr>
        <p:spPr>
          <a:xfrm>
            <a:off x="798927" y="5976641"/>
            <a:ext cx="4515275" cy="1200329"/>
          </a:xfrm>
          <a:prstGeom prst="rect">
            <a:avLst/>
          </a:prstGeom>
          <a:noFill/>
        </p:spPr>
        <p:txBody>
          <a:bodyPr wrap="none" rtlCol="0">
            <a:spAutoFit/>
          </a:bodyPr>
          <a:lstStyle/>
          <a:p>
            <a:pPr marL="285750" indent="-285750">
              <a:buFont typeface="Arial" panose="020B0604020202020204" pitchFamily="34" charset="0"/>
              <a:buChar char="•"/>
            </a:pPr>
            <a:r>
              <a:rPr lang="en-GB" sz="2400" dirty="0"/>
              <a:t>Summary of end of 2018 physics</a:t>
            </a:r>
          </a:p>
          <a:p>
            <a:pPr marL="285750" indent="-285750">
              <a:buFont typeface="Arial" panose="020B0604020202020204" pitchFamily="34" charset="0"/>
              <a:buChar char="•"/>
            </a:pPr>
            <a:r>
              <a:rPr lang="en-GB" sz="2400" dirty="0"/>
              <a:t>Shift </a:t>
            </a:r>
            <a:r>
              <a:rPr lang="en-GB" sz="2400" dirty="0" smtClean="0"/>
              <a:t>Count</a:t>
            </a:r>
            <a:endParaRPr lang="en-GB" sz="2400" dirty="0"/>
          </a:p>
          <a:p>
            <a:pPr marL="285750" indent="-285750">
              <a:buFont typeface="Arial" panose="020B0604020202020204" pitchFamily="34" charset="0"/>
              <a:buChar char="•"/>
            </a:pPr>
            <a:endParaRPr lang="en-GB" sz="2400" dirty="0"/>
          </a:p>
        </p:txBody>
      </p:sp>
      <p:pic>
        <p:nvPicPr>
          <p:cNvPr id="5" name="Picture 2">
            <a:extLst>
              <a:ext uri="{FF2B5EF4-FFF2-40B4-BE49-F238E27FC236}">
                <a16:creationId xmlns:a16="http://schemas.microsoft.com/office/drawing/2014/main" id="{F7E25434-78EA-4F3F-B6FD-8BAEB251F52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27711" y="6173798"/>
            <a:ext cx="2476500" cy="5389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Box 5">
            <a:extLst>
              <a:ext uri="{FF2B5EF4-FFF2-40B4-BE49-F238E27FC236}">
                <a16:creationId xmlns:a16="http://schemas.microsoft.com/office/drawing/2014/main" id="{2EFE2B7F-00C1-42E6-9890-14FAE538C17D}"/>
              </a:ext>
            </a:extLst>
          </p:cNvPr>
          <p:cNvSpPr txBox="1"/>
          <p:nvPr/>
        </p:nvSpPr>
        <p:spPr>
          <a:xfrm>
            <a:off x="1434766" y="214935"/>
            <a:ext cx="9538998" cy="461665"/>
          </a:xfrm>
          <a:prstGeom prst="rect">
            <a:avLst/>
          </a:prstGeom>
          <a:noFill/>
        </p:spPr>
        <p:txBody>
          <a:bodyPr wrap="square" rtlCol="0">
            <a:spAutoFit/>
          </a:bodyPr>
          <a:lstStyle/>
          <a:p>
            <a:pPr algn="ctr"/>
            <a:r>
              <a:rPr lang="en-GB" sz="2400" b="1" dirty="0">
                <a:solidFill>
                  <a:srgbClr val="002060"/>
                </a:solidFill>
              </a:rPr>
              <a:t>ISOLDE physics coordinator report: INTC 61</a:t>
            </a:r>
          </a:p>
        </p:txBody>
      </p:sp>
      <p:sp>
        <p:nvSpPr>
          <p:cNvPr id="7" name="TextBox 6">
            <a:extLst>
              <a:ext uri="{FF2B5EF4-FFF2-40B4-BE49-F238E27FC236}">
                <a16:creationId xmlns:a16="http://schemas.microsoft.com/office/drawing/2014/main" id="{E2EA256E-1775-46C1-8498-DFE1B6C952C0}"/>
              </a:ext>
            </a:extLst>
          </p:cNvPr>
          <p:cNvSpPr txBox="1"/>
          <p:nvPr/>
        </p:nvSpPr>
        <p:spPr>
          <a:xfrm>
            <a:off x="9271925" y="1200408"/>
            <a:ext cx="2193934" cy="954107"/>
          </a:xfrm>
          <a:prstGeom prst="rect">
            <a:avLst/>
          </a:prstGeom>
          <a:noFill/>
        </p:spPr>
        <p:txBody>
          <a:bodyPr wrap="none" rtlCol="0">
            <a:spAutoFit/>
          </a:bodyPr>
          <a:lstStyle/>
          <a:p>
            <a:r>
              <a:rPr lang="en-GB" sz="2800" b="1" dirty="0">
                <a:solidFill>
                  <a:srgbClr val="002060"/>
                </a:solidFill>
              </a:rPr>
              <a:t>Karl Johnston</a:t>
            </a:r>
          </a:p>
          <a:p>
            <a:endParaRPr lang="en-GB" sz="2800" b="1" dirty="0">
              <a:solidFill>
                <a:srgbClr val="002060"/>
              </a:solidFill>
            </a:endParaRPr>
          </a:p>
        </p:txBody>
      </p:sp>
      <p:sp>
        <p:nvSpPr>
          <p:cNvPr id="8" name="TextBox 7">
            <a:extLst>
              <a:ext uri="{FF2B5EF4-FFF2-40B4-BE49-F238E27FC236}">
                <a16:creationId xmlns:a16="http://schemas.microsoft.com/office/drawing/2014/main" id="{B04D3D30-54C8-4C7E-983D-FDAB55303A57}"/>
              </a:ext>
            </a:extLst>
          </p:cNvPr>
          <p:cNvSpPr txBox="1"/>
          <p:nvPr/>
        </p:nvSpPr>
        <p:spPr>
          <a:xfrm>
            <a:off x="5487857" y="5976641"/>
            <a:ext cx="3005503" cy="1200329"/>
          </a:xfrm>
          <a:prstGeom prst="rect">
            <a:avLst/>
          </a:prstGeom>
          <a:noFill/>
        </p:spPr>
        <p:txBody>
          <a:bodyPr wrap="none" rtlCol="0">
            <a:spAutoFit/>
          </a:bodyPr>
          <a:lstStyle/>
          <a:p>
            <a:pPr marL="285750" indent="-285750">
              <a:buFont typeface="Arial" panose="020B0604020202020204" pitchFamily="34" charset="0"/>
              <a:buChar char="•"/>
            </a:pPr>
            <a:r>
              <a:rPr lang="en-GB" sz="2400" dirty="0"/>
              <a:t>Physics </a:t>
            </a:r>
            <a:r>
              <a:rPr lang="en-GB" sz="2400" dirty="0" smtClean="0"/>
              <a:t>highlights</a:t>
            </a:r>
          </a:p>
          <a:p>
            <a:pPr marL="285750" indent="-285750">
              <a:buFont typeface="Arial" panose="020B0604020202020204" pitchFamily="34" charset="0"/>
              <a:buChar char="•"/>
            </a:pPr>
            <a:r>
              <a:rPr lang="en-US" sz="2400" dirty="0" smtClean="0"/>
              <a:t>Shift status for INTC </a:t>
            </a:r>
            <a:endParaRPr lang="en-GB" sz="2400" dirty="0"/>
          </a:p>
          <a:p>
            <a:pPr marL="285750" indent="-285750">
              <a:buFont typeface="Arial" panose="020B0604020202020204" pitchFamily="34" charset="0"/>
              <a:buChar char="•"/>
            </a:pPr>
            <a:endParaRPr lang="en-GB" sz="2400" dirty="0"/>
          </a:p>
        </p:txBody>
      </p:sp>
    </p:spTree>
    <p:extLst>
      <p:ext uri="{BB962C8B-B14F-4D97-AF65-F5344CB8AC3E}">
        <p14:creationId xmlns:p14="http://schemas.microsoft.com/office/powerpoint/2010/main" val="521082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FA054DC-6A9B-4E68-8E40-B6B6F888C504}"/>
              </a:ext>
            </a:extLst>
          </p:cNvPr>
          <p:cNvPicPr>
            <a:picLocks noChangeAspect="1"/>
          </p:cNvPicPr>
          <p:nvPr/>
        </p:nvPicPr>
        <p:blipFill>
          <a:blip r:embed="rId2"/>
          <a:stretch>
            <a:fillRect/>
          </a:stretch>
        </p:blipFill>
        <p:spPr>
          <a:xfrm>
            <a:off x="441064" y="1309687"/>
            <a:ext cx="6554508" cy="5100998"/>
          </a:xfrm>
          <a:prstGeom prst="rect">
            <a:avLst/>
          </a:prstGeom>
        </p:spPr>
      </p:pic>
      <p:sp>
        <p:nvSpPr>
          <p:cNvPr id="2" name="Rectangle 1"/>
          <p:cNvSpPr/>
          <p:nvPr/>
        </p:nvSpPr>
        <p:spPr>
          <a:xfrm>
            <a:off x="7496514" y="6410685"/>
            <a:ext cx="4600234" cy="388696"/>
          </a:xfrm>
          <a:prstGeom prst="rect">
            <a:avLst/>
          </a:prstGeom>
        </p:spPr>
        <p:txBody>
          <a:bodyPr wrap="none">
            <a:spAutoFit/>
          </a:bodyPr>
          <a:lstStyle/>
          <a:p>
            <a:pPr>
              <a:lnSpc>
                <a:spcPct val="107000"/>
              </a:lnSpc>
              <a:spcAft>
                <a:spcPts val="800"/>
              </a:spcAft>
            </a:pPr>
            <a:r>
              <a:rPr lang="fr-CH" dirty="0">
                <a:latin typeface="Calibri" panose="020F0502020204030204" pitchFamily="34" charset="0"/>
                <a:ea typeface="Calibri" panose="020F0502020204030204" pitchFamily="34" charset="0"/>
                <a:cs typeface="Times New Roman" panose="02020603050405020304" pitchFamily="18" charset="0"/>
              </a:rPr>
              <a:t>B. Marsh et al., Nature </a:t>
            </a:r>
            <a:r>
              <a:rPr lang="fr-CH" dirty="0" err="1">
                <a:latin typeface="Calibri" panose="020F0502020204030204" pitchFamily="34" charset="0"/>
                <a:ea typeface="Calibri" panose="020F0502020204030204" pitchFamily="34" charset="0"/>
                <a:cs typeface="Times New Roman" panose="02020603050405020304" pitchFamily="18" charset="0"/>
              </a:rPr>
              <a:t>Physics</a:t>
            </a:r>
            <a:r>
              <a:rPr lang="fr-CH" dirty="0">
                <a:latin typeface="Calibri" panose="020F0502020204030204" pitchFamily="34" charset="0"/>
                <a:ea typeface="Calibri" panose="020F0502020204030204" pitchFamily="34" charset="0"/>
                <a:cs typeface="Times New Roman" panose="02020603050405020304" pitchFamily="18" charset="0"/>
              </a:rPr>
              <a:t> 14, 1163 (2018).</a:t>
            </a:r>
            <a:endParaRPr lang="en-GB" dirty="0">
              <a:latin typeface="Calibri" panose="020F0502020204030204" pitchFamily="34" charset="0"/>
              <a:ea typeface="Calibri" panose="020F0502020204030204" pitchFamily="34" charset="0"/>
              <a:cs typeface="Times New Roman" panose="02020603050405020304" pitchFamily="18" charset="0"/>
            </a:endParaRPr>
          </a:p>
        </p:txBody>
      </p:sp>
      <p:pic>
        <p:nvPicPr>
          <p:cNvPr id="5" name="Picture 4" descr="https://ep-news.web.cern.ch/sites/ep-news.web.cern.ch/files/ISOLDE4.JPG"/>
          <p:cNvPicPr/>
          <p:nvPr/>
        </p:nvPicPr>
        <p:blipFill>
          <a:blip r:embed="rId3">
            <a:extLst>
              <a:ext uri="{28A0092B-C50C-407E-A947-70E740481C1C}">
                <a14:useLocalDpi xmlns:a14="http://schemas.microsoft.com/office/drawing/2010/main" val="0"/>
              </a:ext>
            </a:extLst>
          </a:blip>
          <a:srcRect/>
          <a:stretch>
            <a:fillRect/>
          </a:stretch>
        </p:blipFill>
        <p:spPr bwMode="auto">
          <a:xfrm>
            <a:off x="6995572" y="1752182"/>
            <a:ext cx="4841575" cy="4216007"/>
          </a:xfrm>
          <a:prstGeom prst="rect">
            <a:avLst/>
          </a:prstGeom>
          <a:noFill/>
          <a:ln>
            <a:noFill/>
          </a:ln>
        </p:spPr>
      </p:pic>
      <p:sp>
        <p:nvSpPr>
          <p:cNvPr id="3" name="Rectangle 2"/>
          <p:cNvSpPr/>
          <p:nvPr/>
        </p:nvSpPr>
        <p:spPr>
          <a:xfrm>
            <a:off x="1617231" y="405526"/>
            <a:ext cx="8979049" cy="461665"/>
          </a:xfrm>
          <a:prstGeom prst="rect">
            <a:avLst/>
          </a:prstGeom>
          <a:solidFill>
            <a:srgbClr val="FFFF00"/>
          </a:solidFill>
        </p:spPr>
        <p:txBody>
          <a:bodyPr wrap="square">
            <a:spAutoFit/>
          </a:bodyPr>
          <a:lstStyle/>
          <a:p>
            <a:pPr algn="ctr"/>
            <a:r>
              <a:rPr lang="en-GB" sz="2400" dirty="0">
                <a:solidFill>
                  <a:srgbClr val="222222"/>
                </a:solidFill>
                <a:latin typeface="Lora"/>
              </a:rPr>
              <a:t>Characterization of the shape-staggering effect in mercury nuclei</a:t>
            </a:r>
            <a:endParaRPr lang="en-GB" sz="2400" b="0" i="0" dirty="0">
              <a:solidFill>
                <a:srgbClr val="222222"/>
              </a:solidFill>
              <a:effectLst/>
              <a:latin typeface="Lora"/>
            </a:endParaRPr>
          </a:p>
        </p:txBody>
      </p:sp>
    </p:spTree>
    <p:extLst>
      <p:ext uri="{BB962C8B-B14F-4D97-AF65-F5344CB8AC3E}">
        <p14:creationId xmlns:p14="http://schemas.microsoft.com/office/powerpoint/2010/main" val="38319156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749877" y="1361817"/>
            <a:ext cx="5763138" cy="5363777"/>
          </a:xfrm>
          <a:prstGeom prst="rect">
            <a:avLst/>
          </a:prstGeom>
        </p:spPr>
      </p:pic>
      <p:sp>
        <p:nvSpPr>
          <p:cNvPr id="3" name="ZoneTexte 2">
            <a:extLst>
              <a:ext uri="{FF2B5EF4-FFF2-40B4-BE49-F238E27FC236}">
                <a16:creationId xmlns:a16="http://schemas.microsoft.com/office/drawing/2014/main" id="{202533AF-5F54-4C3A-A5C9-51ECA081C503}"/>
              </a:ext>
            </a:extLst>
          </p:cNvPr>
          <p:cNvSpPr txBox="1"/>
          <p:nvPr/>
        </p:nvSpPr>
        <p:spPr>
          <a:xfrm>
            <a:off x="1515836" y="549655"/>
            <a:ext cx="3987040" cy="461665"/>
          </a:xfrm>
          <a:prstGeom prst="rect">
            <a:avLst/>
          </a:prstGeom>
          <a:solidFill>
            <a:srgbClr val="FFFF00"/>
          </a:solidFill>
        </p:spPr>
        <p:txBody>
          <a:bodyPr wrap="square" rtlCol="0">
            <a:spAutoFit/>
          </a:bodyPr>
          <a:lstStyle/>
          <a:p>
            <a:r>
              <a:rPr lang="fr-CH" sz="2400" dirty="0"/>
              <a:t>Thorium </a:t>
            </a:r>
            <a:r>
              <a:rPr lang="fr-CH" sz="2400" dirty="0" err="1"/>
              <a:t>clock</a:t>
            </a:r>
            <a:r>
              <a:rPr lang="fr-CH" sz="2400" dirty="0"/>
              <a:t>: LOI198 </a:t>
            </a:r>
            <a:endParaRPr lang="LID4096" sz="2400" dirty="0"/>
          </a:p>
        </p:txBody>
      </p:sp>
      <p:sp>
        <p:nvSpPr>
          <p:cNvPr id="4" name="ZoneTexte 3">
            <a:extLst>
              <a:ext uri="{FF2B5EF4-FFF2-40B4-BE49-F238E27FC236}">
                <a16:creationId xmlns:a16="http://schemas.microsoft.com/office/drawing/2014/main" id="{B2808416-8E2B-46B0-BC02-4C81796443D7}"/>
              </a:ext>
            </a:extLst>
          </p:cNvPr>
          <p:cNvSpPr txBox="1"/>
          <p:nvPr/>
        </p:nvSpPr>
        <p:spPr>
          <a:xfrm>
            <a:off x="7331676" y="2100646"/>
            <a:ext cx="3789405" cy="3693319"/>
          </a:xfrm>
          <a:prstGeom prst="rect">
            <a:avLst/>
          </a:prstGeom>
          <a:solidFill>
            <a:schemeClr val="accent1">
              <a:lumMod val="40000"/>
              <a:lumOff val="60000"/>
            </a:schemeClr>
          </a:solidFill>
        </p:spPr>
        <p:txBody>
          <a:bodyPr wrap="square" rtlCol="0">
            <a:spAutoFit/>
          </a:bodyPr>
          <a:lstStyle/>
          <a:p>
            <a:pPr algn="just"/>
            <a:r>
              <a:rPr lang="en-GB" dirty="0"/>
              <a:t>Study of isomeric level by removing IC decay path. Check this with implantation into </a:t>
            </a:r>
            <a:r>
              <a:rPr lang="en-GB" dirty="0" err="1"/>
              <a:t>CaF</a:t>
            </a:r>
            <a:r>
              <a:rPr lang="en-GB" dirty="0"/>
              <a:t> (wide band gap material) </a:t>
            </a:r>
          </a:p>
          <a:p>
            <a:pPr algn="just"/>
            <a:endParaRPr lang="en-GB" dirty="0"/>
          </a:p>
          <a:p>
            <a:pPr algn="just"/>
            <a:r>
              <a:rPr lang="en-GB" dirty="0"/>
              <a:t>Preliminary data indicate </a:t>
            </a:r>
            <a:r>
              <a:rPr lang="en-GB" dirty="0" smtClean="0"/>
              <a:t>from 229Ac beam that </a:t>
            </a:r>
            <a:r>
              <a:rPr lang="en-GB" dirty="0"/>
              <a:t>significant fraction on substitutional sites: study of isomer possible. </a:t>
            </a:r>
          </a:p>
          <a:p>
            <a:pPr algn="just"/>
            <a:endParaRPr lang="en-GB" dirty="0"/>
          </a:p>
          <a:p>
            <a:pPr algn="just"/>
            <a:r>
              <a:rPr lang="en-GB" dirty="0"/>
              <a:t>Complemented with new setup to measure low energy conversion electrons</a:t>
            </a:r>
            <a:r>
              <a:rPr lang="en-GB" dirty="0" smtClean="0"/>
              <a:t>…</a:t>
            </a:r>
            <a:endParaRPr lang="en-GB" dirty="0"/>
          </a:p>
        </p:txBody>
      </p:sp>
      <p:sp>
        <p:nvSpPr>
          <p:cNvPr id="5" name="Rectangle 4"/>
          <p:cNvSpPr/>
          <p:nvPr/>
        </p:nvSpPr>
        <p:spPr>
          <a:xfrm>
            <a:off x="9651123" y="6211978"/>
            <a:ext cx="2100255" cy="369332"/>
          </a:xfrm>
          <a:prstGeom prst="rect">
            <a:avLst/>
          </a:prstGeom>
        </p:spPr>
        <p:txBody>
          <a:bodyPr wrap="none">
            <a:spAutoFit/>
          </a:bodyPr>
          <a:lstStyle/>
          <a:p>
            <a:r>
              <a:rPr lang="en-GB" dirty="0"/>
              <a:t>arXiv:1904.10245v1 </a:t>
            </a:r>
          </a:p>
        </p:txBody>
      </p:sp>
    </p:spTree>
    <p:extLst>
      <p:ext uri="{BB962C8B-B14F-4D97-AF65-F5344CB8AC3E}">
        <p14:creationId xmlns:p14="http://schemas.microsoft.com/office/powerpoint/2010/main" val="15257807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1631504" y="1084674"/>
            <a:ext cx="8640960" cy="5152638"/>
            <a:chOff x="107504" y="1012666"/>
            <a:chExt cx="8640960" cy="5152638"/>
          </a:xfrm>
        </p:grpSpPr>
        <p:sp>
          <p:nvSpPr>
            <p:cNvPr id="3" name="Rectangle 2"/>
            <p:cNvSpPr/>
            <p:nvPr/>
          </p:nvSpPr>
          <p:spPr>
            <a:xfrm>
              <a:off x="1547664" y="2096996"/>
              <a:ext cx="28803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 name="Rectangle 3"/>
            <p:cNvSpPr/>
            <p:nvPr/>
          </p:nvSpPr>
          <p:spPr>
            <a:xfrm>
              <a:off x="1547664" y="2745068"/>
              <a:ext cx="28803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5" name="Connecteur droit 39"/>
            <p:cNvCxnSpPr/>
            <p:nvPr/>
          </p:nvCxnSpPr>
          <p:spPr>
            <a:xfrm>
              <a:off x="1547664" y="2529044"/>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 name="Connecteur droit 42"/>
            <p:cNvCxnSpPr/>
            <p:nvPr/>
          </p:nvCxnSpPr>
          <p:spPr>
            <a:xfrm>
              <a:off x="1835696" y="2529044"/>
              <a:ext cx="0"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7" name="Rectangle 6"/>
            <p:cNvSpPr/>
            <p:nvPr/>
          </p:nvSpPr>
          <p:spPr>
            <a:xfrm>
              <a:off x="4644008" y="2096996"/>
              <a:ext cx="28803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Rectangle 7"/>
            <p:cNvSpPr/>
            <p:nvPr/>
          </p:nvSpPr>
          <p:spPr>
            <a:xfrm>
              <a:off x="4644008" y="2745068"/>
              <a:ext cx="28803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9" name="Connecteur droit 46"/>
            <p:cNvCxnSpPr/>
            <p:nvPr/>
          </p:nvCxnSpPr>
          <p:spPr>
            <a:xfrm>
              <a:off x="4644008" y="2529044"/>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cteur droit 47"/>
            <p:cNvCxnSpPr/>
            <p:nvPr/>
          </p:nvCxnSpPr>
          <p:spPr>
            <a:xfrm>
              <a:off x="4932040" y="2529044"/>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necteur droit avec flèche 52"/>
            <p:cNvCxnSpPr/>
            <p:nvPr/>
          </p:nvCxnSpPr>
          <p:spPr>
            <a:xfrm>
              <a:off x="827584" y="16288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2" name="Connecteur droit avec flèche 55"/>
            <p:cNvCxnSpPr/>
            <p:nvPr/>
          </p:nvCxnSpPr>
          <p:spPr>
            <a:xfrm>
              <a:off x="827584" y="17812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3" name="Connecteur droit avec flèche 56"/>
            <p:cNvCxnSpPr/>
            <p:nvPr/>
          </p:nvCxnSpPr>
          <p:spPr>
            <a:xfrm>
              <a:off x="827584" y="19336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Connecteur droit avec flèche 57"/>
            <p:cNvCxnSpPr/>
            <p:nvPr/>
          </p:nvCxnSpPr>
          <p:spPr>
            <a:xfrm>
              <a:off x="827584" y="20860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5" name="Connecteur droit avec flèche 58"/>
            <p:cNvCxnSpPr/>
            <p:nvPr/>
          </p:nvCxnSpPr>
          <p:spPr>
            <a:xfrm>
              <a:off x="827584" y="22384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Connecteur droit avec flèche 59"/>
            <p:cNvCxnSpPr/>
            <p:nvPr/>
          </p:nvCxnSpPr>
          <p:spPr>
            <a:xfrm>
              <a:off x="827584" y="23908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60"/>
            <p:cNvCxnSpPr/>
            <p:nvPr/>
          </p:nvCxnSpPr>
          <p:spPr>
            <a:xfrm>
              <a:off x="827584" y="25432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Connecteur droit avec flèche 62"/>
            <p:cNvCxnSpPr/>
            <p:nvPr/>
          </p:nvCxnSpPr>
          <p:spPr>
            <a:xfrm>
              <a:off x="827584" y="27306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9" name="Connecteur droit avec flèche 63"/>
            <p:cNvCxnSpPr/>
            <p:nvPr/>
          </p:nvCxnSpPr>
          <p:spPr>
            <a:xfrm>
              <a:off x="827584" y="28830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Connecteur droit avec flèche 64"/>
            <p:cNvCxnSpPr/>
            <p:nvPr/>
          </p:nvCxnSpPr>
          <p:spPr>
            <a:xfrm>
              <a:off x="827584" y="30354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65"/>
            <p:cNvCxnSpPr/>
            <p:nvPr/>
          </p:nvCxnSpPr>
          <p:spPr>
            <a:xfrm>
              <a:off x="827584" y="31878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Connecteur droit avec flèche 66"/>
            <p:cNvCxnSpPr/>
            <p:nvPr/>
          </p:nvCxnSpPr>
          <p:spPr>
            <a:xfrm>
              <a:off x="827584" y="33402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3" name="Connecteur droit avec flèche 67"/>
            <p:cNvCxnSpPr/>
            <p:nvPr/>
          </p:nvCxnSpPr>
          <p:spPr>
            <a:xfrm>
              <a:off x="827584" y="34926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4" name="Connecteur droit avec flèche 68"/>
            <p:cNvCxnSpPr/>
            <p:nvPr/>
          </p:nvCxnSpPr>
          <p:spPr>
            <a:xfrm>
              <a:off x="827584" y="36450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73"/>
            <p:cNvCxnSpPr/>
            <p:nvPr/>
          </p:nvCxnSpPr>
          <p:spPr>
            <a:xfrm>
              <a:off x="3167988" y="2529044"/>
              <a:ext cx="0" cy="2160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26" name="Groupe 96"/>
            <p:cNvGrpSpPr/>
            <p:nvPr/>
          </p:nvGrpSpPr>
          <p:grpSpPr>
            <a:xfrm>
              <a:off x="3388676" y="2109768"/>
              <a:ext cx="1750316" cy="1063429"/>
              <a:chOff x="3388676" y="2109768"/>
              <a:chExt cx="1750316" cy="1063429"/>
            </a:xfrm>
          </p:grpSpPr>
          <p:grpSp>
            <p:nvGrpSpPr>
              <p:cNvPr id="100" name="Groupe 86"/>
              <p:cNvGrpSpPr/>
              <p:nvPr/>
            </p:nvGrpSpPr>
            <p:grpSpPr>
              <a:xfrm rot="8004599">
                <a:off x="3401504" y="2096940"/>
                <a:ext cx="1063429" cy="1089085"/>
                <a:chOff x="3059832" y="4149080"/>
                <a:chExt cx="1278214" cy="1089085"/>
              </a:xfrm>
            </p:grpSpPr>
            <p:cxnSp>
              <p:nvCxnSpPr>
                <p:cNvPr id="102" name="Connecteur en arc 80"/>
                <p:cNvCxnSpPr/>
                <p:nvPr/>
              </p:nvCxnSpPr>
              <p:spPr>
                <a:xfrm>
                  <a:off x="3059832" y="4149080"/>
                  <a:ext cx="432048" cy="360040"/>
                </a:xfrm>
                <a:prstGeom prst="curvedConnector3">
                  <a:avLst>
                    <a:gd name="adj1" fmla="val 54150"/>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3" name="Connecteur en arc 84"/>
                <p:cNvCxnSpPr/>
                <p:nvPr/>
              </p:nvCxnSpPr>
              <p:spPr>
                <a:xfrm>
                  <a:off x="3473950" y="4509120"/>
                  <a:ext cx="432048" cy="360040"/>
                </a:xfrm>
                <a:prstGeom prst="curvedConnector3">
                  <a:avLst>
                    <a:gd name="adj1" fmla="val 54150"/>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104" name="Connecteur en arc 85"/>
                <p:cNvCxnSpPr/>
                <p:nvPr/>
              </p:nvCxnSpPr>
              <p:spPr>
                <a:xfrm>
                  <a:off x="3905998" y="4878125"/>
                  <a:ext cx="432048" cy="360040"/>
                </a:xfrm>
                <a:prstGeom prst="curvedConnector3">
                  <a:avLst>
                    <a:gd name="adj1" fmla="val 54150"/>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101" name="Connecteur en arc 88"/>
              <p:cNvCxnSpPr/>
              <p:nvPr/>
            </p:nvCxnSpPr>
            <p:spPr>
              <a:xfrm rot="19980000">
                <a:off x="4659780" y="2533073"/>
                <a:ext cx="479212" cy="252000"/>
              </a:xfrm>
              <a:prstGeom prst="curvedConnector3">
                <a:avLst>
                  <a:gd name="adj1" fmla="val 50000"/>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27" name="Connecteur droit avec flèche 98"/>
            <p:cNvCxnSpPr>
              <a:endCxn id="8" idx="1"/>
            </p:cNvCxnSpPr>
            <p:nvPr/>
          </p:nvCxnSpPr>
          <p:spPr>
            <a:xfrm>
              <a:off x="3203848" y="2636912"/>
              <a:ext cx="1440160" cy="324180"/>
            </a:xfrm>
            <a:prstGeom prst="straightConnector1">
              <a:avLst/>
            </a:prstGeom>
            <a:ln w="3175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28" name="ZoneTexte 100"/>
            <p:cNvSpPr txBox="1"/>
            <p:nvPr/>
          </p:nvSpPr>
          <p:spPr>
            <a:xfrm>
              <a:off x="3995936" y="2852936"/>
              <a:ext cx="308098" cy="369332"/>
            </a:xfrm>
            <a:prstGeom prst="rect">
              <a:avLst/>
            </a:prstGeom>
            <a:noFill/>
          </p:spPr>
          <p:txBody>
            <a:bodyPr wrap="none" rtlCol="0">
              <a:spAutoFit/>
            </a:bodyPr>
            <a:lstStyle/>
            <a:p>
              <a:r>
                <a:rPr lang="fr-FR" b="1" dirty="0">
                  <a:latin typeface="+mj-lt"/>
                </a:rPr>
                <a:t>P</a:t>
              </a:r>
            </a:p>
          </p:txBody>
        </p:sp>
        <p:sp>
          <p:nvSpPr>
            <p:cNvPr id="29" name="ZoneTexte 101"/>
            <p:cNvSpPr txBox="1"/>
            <p:nvPr/>
          </p:nvSpPr>
          <p:spPr>
            <a:xfrm>
              <a:off x="3844424" y="2348880"/>
              <a:ext cx="377026" cy="369332"/>
            </a:xfrm>
            <a:prstGeom prst="rect">
              <a:avLst/>
            </a:prstGeom>
            <a:noFill/>
          </p:spPr>
          <p:txBody>
            <a:bodyPr wrap="none" rtlCol="0">
              <a:spAutoFit/>
            </a:bodyPr>
            <a:lstStyle/>
            <a:p>
              <a:r>
                <a:rPr lang="fr-FR" b="1" dirty="0">
                  <a:latin typeface="+mj-lt"/>
                </a:rPr>
                <a:t>e</a:t>
              </a:r>
              <a:r>
                <a:rPr lang="fr-FR" b="1" baseline="30000" dirty="0">
                  <a:latin typeface="+mj-lt"/>
                </a:rPr>
                <a:t>+</a:t>
              </a:r>
            </a:p>
          </p:txBody>
        </p:sp>
        <p:sp>
          <p:nvSpPr>
            <p:cNvPr id="30" name="Rectangle 29"/>
            <p:cNvSpPr/>
            <p:nvPr/>
          </p:nvSpPr>
          <p:spPr>
            <a:xfrm>
              <a:off x="1547664" y="4617276"/>
              <a:ext cx="28803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Rectangle 30"/>
            <p:cNvSpPr/>
            <p:nvPr/>
          </p:nvSpPr>
          <p:spPr>
            <a:xfrm>
              <a:off x="1547664" y="5265348"/>
              <a:ext cx="28803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32" name="Connecteur droit 104"/>
            <p:cNvCxnSpPr/>
            <p:nvPr/>
          </p:nvCxnSpPr>
          <p:spPr>
            <a:xfrm>
              <a:off x="1547664" y="5049324"/>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Connecteur droit 105"/>
            <p:cNvCxnSpPr/>
            <p:nvPr/>
          </p:nvCxnSpPr>
          <p:spPr>
            <a:xfrm>
              <a:off x="1835696" y="5049324"/>
              <a:ext cx="0" cy="216024"/>
            </a:xfrm>
            <a:prstGeom prst="line">
              <a:avLst/>
            </a:prstGeom>
          </p:spPr>
          <p:style>
            <a:lnRef idx="1">
              <a:schemeClr val="accent1"/>
            </a:lnRef>
            <a:fillRef idx="0">
              <a:schemeClr val="accent1"/>
            </a:fillRef>
            <a:effectRef idx="0">
              <a:schemeClr val="accent1"/>
            </a:effectRef>
            <a:fontRef idx="minor">
              <a:schemeClr val="tx1"/>
            </a:fontRef>
          </p:style>
        </p:cxnSp>
        <p:grpSp>
          <p:nvGrpSpPr>
            <p:cNvPr id="34" name="Groupe 112"/>
            <p:cNvGrpSpPr/>
            <p:nvPr/>
          </p:nvGrpSpPr>
          <p:grpSpPr>
            <a:xfrm>
              <a:off x="827584" y="4149080"/>
              <a:ext cx="4752528" cy="2016224"/>
              <a:chOff x="827584" y="1628800"/>
              <a:chExt cx="4752528" cy="2016224"/>
            </a:xfrm>
          </p:grpSpPr>
          <p:cxnSp>
            <p:nvCxnSpPr>
              <p:cNvPr id="86" name="Connecteur droit avec flèche 113"/>
              <p:cNvCxnSpPr/>
              <p:nvPr/>
            </p:nvCxnSpPr>
            <p:spPr>
              <a:xfrm>
                <a:off x="827584" y="16288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7" name="Connecteur droit avec flèche 114"/>
              <p:cNvCxnSpPr/>
              <p:nvPr/>
            </p:nvCxnSpPr>
            <p:spPr>
              <a:xfrm>
                <a:off x="827584" y="17812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8" name="Connecteur droit avec flèche 115"/>
              <p:cNvCxnSpPr/>
              <p:nvPr/>
            </p:nvCxnSpPr>
            <p:spPr>
              <a:xfrm>
                <a:off x="827584" y="19336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89" name="Connecteur droit avec flèche 116"/>
              <p:cNvCxnSpPr/>
              <p:nvPr/>
            </p:nvCxnSpPr>
            <p:spPr>
              <a:xfrm>
                <a:off x="827584" y="20860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0" name="Connecteur droit avec flèche 117"/>
              <p:cNvCxnSpPr/>
              <p:nvPr/>
            </p:nvCxnSpPr>
            <p:spPr>
              <a:xfrm>
                <a:off x="827584" y="22384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1" name="Connecteur droit avec flèche 118"/>
              <p:cNvCxnSpPr/>
              <p:nvPr/>
            </p:nvCxnSpPr>
            <p:spPr>
              <a:xfrm>
                <a:off x="827584" y="23908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2" name="Connecteur droit avec flèche 119"/>
              <p:cNvCxnSpPr/>
              <p:nvPr/>
            </p:nvCxnSpPr>
            <p:spPr>
              <a:xfrm>
                <a:off x="827584" y="2543200"/>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3" name="Connecteur droit avec flèche 120"/>
              <p:cNvCxnSpPr/>
              <p:nvPr/>
            </p:nvCxnSpPr>
            <p:spPr>
              <a:xfrm>
                <a:off x="827584" y="27306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4" name="Connecteur droit avec flèche 121"/>
              <p:cNvCxnSpPr/>
              <p:nvPr/>
            </p:nvCxnSpPr>
            <p:spPr>
              <a:xfrm>
                <a:off x="827584" y="28830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5" name="Connecteur droit avec flèche 122"/>
              <p:cNvCxnSpPr/>
              <p:nvPr/>
            </p:nvCxnSpPr>
            <p:spPr>
              <a:xfrm>
                <a:off x="827584" y="30354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6" name="Connecteur droit avec flèche 123"/>
              <p:cNvCxnSpPr/>
              <p:nvPr/>
            </p:nvCxnSpPr>
            <p:spPr>
              <a:xfrm>
                <a:off x="827584" y="31878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7" name="Connecteur droit avec flèche 124"/>
              <p:cNvCxnSpPr/>
              <p:nvPr/>
            </p:nvCxnSpPr>
            <p:spPr>
              <a:xfrm>
                <a:off x="827584" y="33402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8" name="Connecteur droit avec flèche 125"/>
              <p:cNvCxnSpPr/>
              <p:nvPr/>
            </p:nvCxnSpPr>
            <p:spPr>
              <a:xfrm>
                <a:off x="827584" y="34926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99" name="Connecteur droit avec flèche 126"/>
              <p:cNvCxnSpPr/>
              <p:nvPr/>
            </p:nvCxnSpPr>
            <p:spPr>
              <a:xfrm>
                <a:off x="827584" y="3645024"/>
                <a:ext cx="4752528"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grpSp>
        <p:cxnSp>
          <p:nvCxnSpPr>
            <p:cNvPr id="35" name="Connecteur droit 127"/>
            <p:cNvCxnSpPr/>
            <p:nvPr/>
          </p:nvCxnSpPr>
          <p:spPr>
            <a:xfrm>
              <a:off x="3185918" y="5049324"/>
              <a:ext cx="0" cy="21602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grpSp>
          <p:nvGrpSpPr>
            <p:cNvPr id="36" name="Groupe 128"/>
            <p:cNvGrpSpPr/>
            <p:nvPr/>
          </p:nvGrpSpPr>
          <p:grpSpPr>
            <a:xfrm>
              <a:off x="3388676" y="4630048"/>
              <a:ext cx="1750316" cy="1063429"/>
              <a:chOff x="3388676" y="2109768"/>
              <a:chExt cx="1750316" cy="1063429"/>
            </a:xfrm>
          </p:grpSpPr>
          <p:grpSp>
            <p:nvGrpSpPr>
              <p:cNvPr id="81" name="Groupe 86"/>
              <p:cNvGrpSpPr/>
              <p:nvPr/>
            </p:nvGrpSpPr>
            <p:grpSpPr>
              <a:xfrm rot="8004599">
                <a:off x="3401504" y="2096940"/>
                <a:ext cx="1063429" cy="1089085"/>
                <a:chOff x="3059832" y="4149080"/>
                <a:chExt cx="1278214" cy="1089085"/>
              </a:xfrm>
            </p:grpSpPr>
            <p:cxnSp>
              <p:nvCxnSpPr>
                <p:cNvPr id="83" name="Connecteur en arc 131"/>
                <p:cNvCxnSpPr/>
                <p:nvPr/>
              </p:nvCxnSpPr>
              <p:spPr>
                <a:xfrm>
                  <a:off x="3059832" y="4149080"/>
                  <a:ext cx="432048" cy="360040"/>
                </a:xfrm>
                <a:prstGeom prst="curvedConnector3">
                  <a:avLst>
                    <a:gd name="adj1" fmla="val 54150"/>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4" name="Connecteur en arc 132"/>
                <p:cNvCxnSpPr/>
                <p:nvPr/>
              </p:nvCxnSpPr>
              <p:spPr>
                <a:xfrm>
                  <a:off x="3473950" y="4509120"/>
                  <a:ext cx="432048" cy="360040"/>
                </a:xfrm>
                <a:prstGeom prst="curvedConnector3">
                  <a:avLst>
                    <a:gd name="adj1" fmla="val 54150"/>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85" name="Connecteur en arc 133"/>
                <p:cNvCxnSpPr/>
                <p:nvPr/>
              </p:nvCxnSpPr>
              <p:spPr>
                <a:xfrm>
                  <a:off x="3905998" y="4878125"/>
                  <a:ext cx="432048" cy="360040"/>
                </a:xfrm>
                <a:prstGeom prst="curvedConnector3">
                  <a:avLst>
                    <a:gd name="adj1" fmla="val 54150"/>
                  </a:avLst>
                </a:prstGeom>
                <a:ln w="25400">
                  <a:solidFill>
                    <a:srgbClr val="C00000"/>
                  </a:solidFill>
                </a:ln>
              </p:spPr>
              <p:style>
                <a:lnRef idx="1">
                  <a:schemeClr val="accent1"/>
                </a:lnRef>
                <a:fillRef idx="0">
                  <a:schemeClr val="accent1"/>
                </a:fillRef>
                <a:effectRef idx="0">
                  <a:schemeClr val="accent1"/>
                </a:effectRef>
                <a:fontRef idx="minor">
                  <a:schemeClr val="tx1"/>
                </a:fontRef>
              </p:style>
            </p:cxnSp>
          </p:grpSp>
          <p:cxnSp>
            <p:nvCxnSpPr>
              <p:cNvPr id="82" name="Connecteur en arc 130"/>
              <p:cNvCxnSpPr/>
              <p:nvPr/>
            </p:nvCxnSpPr>
            <p:spPr>
              <a:xfrm rot="19980000">
                <a:off x="4659780" y="2533073"/>
                <a:ext cx="479212" cy="252000"/>
              </a:xfrm>
              <a:prstGeom prst="curvedConnector3">
                <a:avLst>
                  <a:gd name="adj1" fmla="val 50000"/>
                </a:avLst>
              </a:prstGeom>
              <a:ln w="25400">
                <a:solidFill>
                  <a:srgbClr val="C00000"/>
                </a:solidFill>
                <a:tailEnd type="arrow"/>
              </a:ln>
            </p:spPr>
            <p:style>
              <a:lnRef idx="1">
                <a:schemeClr val="accent1"/>
              </a:lnRef>
              <a:fillRef idx="0">
                <a:schemeClr val="accent1"/>
              </a:fillRef>
              <a:effectRef idx="0">
                <a:schemeClr val="accent1"/>
              </a:effectRef>
              <a:fontRef idx="minor">
                <a:schemeClr val="tx1"/>
              </a:fontRef>
            </p:style>
          </p:cxnSp>
        </p:grpSp>
        <p:cxnSp>
          <p:nvCxnSpPr>
            <p:cNvPr id="37" name="Connecteur droit avec flèche 134"/>
            <p:cNvCxnSpPr>
              <a:endCxn id="30" idx="3"/>
            </p:cNvCxnSpPr>
            <p:nvPr/>
          </p:nvCxnSpPr>
          <p:spPr>
            <a:xfrm flipH="1" flipV="1">
              <a:off x="1835696" y="4833300"/>
              <a:ext cx="1368152" cy="323892"/>
            </a:xfrm>
            <a:prstGeom prst="straightConnector1">
              <a:avLst/>
            </a:prstGeom>
            <a:ln w="31750">
              <a:solidFill>
                <a:schemeClr val="bg2">
                  <a:lumMod val="25000"/>
                </a:schemeClr>
              </a:solidFill>
              <a:tailEnd type="arrow"/>
            </a:ln>
          </p:spPr>
          <p:style>
            <a:lnRef idx="1">
              <a:schemeClr val="accent1"/>
            </a:lnRef>
            <a:fillRef idx="0">
              <a:schemeClr val="accent1"/>
            </a:fillRef>
            <a:effectRef idx="0">
              <a:schemeClr val="accent1"/>
            </a:effectRef>
            <a:fontRef idx="minor">
              <a:schemeClr val="tx1"/>
            </a:fontRef>
          </p:style>
        </p:cxnSp>
        <p:sp>
          <p:nvSpPr>
            <p:cNvPr id="38" name="ZoneTexte 135"/>
            <p:cNvSpPr txBox="1"/>
            <p:nvPr/>
          </p:nvSpPr>
          <p:spPr>
            <a:xfrm>
              <a:off x="2411760" y="4643844"/>
              <a:ext cx="308098" cy="369332"/>
            </a:xfrm>
            <a:prstGeom prst="rect">
              <a:avLst/>
            </a:prstGeom>
            <a:noFill/>
          </p:spPr>
          <p:txBody>
            <a:bodyPr wrap="none" rtlCol="0">
              <a:spAutoFit/>
            </a:bodyPr>
            <a:lstStyle/>
            <a:p>
              <a:r>
                <a:rPr lang="fr-FR" b="1" dirty="0">
                  <a:latin typeface="+mj-lt"/>
                </a:rPr>
                <a:t>P</a:t>
              </a:r>
            </a:p>
          </p:txBody>
        </p:sp>
        <p:sp>
          <p:nvSpPr>
            <p:cNvPr id="39" name="ZoneTexte 136"/>
            <p:cNvSpPr txBox="1"/>
            <p:nvPr/>
          </p:nvSpPr>
          <p:spPr>
            <a:xfrm>
              <a:off x="3844424" y="4869160"/>
              <a:ext cx="377026" cy="369332"/>
            </a:xfrm>
            <a:prstGeom prst="rect">
              <a:avLst/>
            </a:prstGeom>
            <a:noFill/>
          </p:spPr>
          <p:txBody>
            <a:bodyPr wrap="none" rtlCol="0">
              <a:spAutoFit/>
            </a:bodyPr>
            <a:lstStyle/>
            <a:p>
              <a:r>
                <a:rPr lang="fr-FR" b="1" dirty="0">
                  <a:latin typeface="+mj-lt"/>
                </a:rPr>
                <a:t>e</a:t>
              </a:r>
              <a:r>
                <a:rPr lang="fr-FR" b="1" baseline="30000" dirty="0">
                  <a:latin typeface="+mj-lt"/>
                </a:rPr>
                <a:t>+</a:t>
              </a:r>
            </a:p>
          </p:txBody>
        </p:sp>
        <p:sp>
          <p:nvSpPr>
            <p:cNvPr id="40" name="Forme libre 139"/>
            <p:cNvSpPr/>
            <p:nvPr/>
          </p:nvSpPr>
          <p:spPr>
            <a:xfrm>
              <a:off x="5922258" y="2128093"/>
              <a:ext cx="690248" cy="1017419"/>
            </a:xfrm>
            <a:custGeom>
              <a:avLst/>
              <a:gdLst>
                <a:gd name="connsiteX0" fmla="*/ 0 w 672353"/>
                <a:gd name="connsiteY0" fmla="*/ 1111624 h 1111624"/>
                <a:gd name="connsiteX1" fmla="*/ 313765 w 672353"/>
                <a:gd name="connsiteY1" fmla="*/ 0 h 1111624"/>
                <a:gd name="connsiteX2" fmla="*/ 672353 w 672353"/>
                <a:gd name="connsiteY2" fmla="*/ 1111624 h 1111624"/>
              </a:gdLst>
              <a:ahLst/>
              <a:cxnLst>
                <a:cxn ang="0">
                  <a:pos x="connsiteX0" y="connsiteY0"/>
                </a:cxn>
                <a:cxn ang="0">
                  <a:pos x="connsiteX1" y="connsiteY1"/>
                </a:cxn>
                <a:cxn ang="0">
                  <a:pos x="connsiteX2" y="connsiteY2"/>
                </a:cxn>
              </a:cxnLst>
              <a:rect l="l" t="t" r="r" b="b"/>
              <a:pathLst>
                <a:path w="672353" h="1111624">
                  <a:moveTo>
                    <a:pt x="0" y="1111624"/>
                  </a:moveTo>
                  <a:cubicBezTo>
                    <a:pt x="100853" y="555812"/>
                    <a:pt x="201706" y="0"/>
                    <a:pt x="313765" y="0"/>
                  </a:cubicBezTo>
                  <a:cubicBezTo>
                    <a:pt x="425824" y="0"/>
                    <a:pt x="549088" y="555812"/>
                    <a:pt x="672353" y="1111624"/>
                  </a:cubicBezTo>
                </a:path>
              </a:pathLst>
            </a:cu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1" name="Forme libre 140"/>
            <p:cNvSpPr/>
            <p:nvPr/>
          </p:nvSpPr>
          <p:spPr>
            <a:xfrm>
              <a:off x="6237148" y="4643828"/>
              <a:ext cx="690248" cy="1017419"/>
            </a:xfrm>
            <a:custGeom>
              <a:avLst/>
              <a:gdLst>
                <a:gd name="connsiteX0" fmla="*/ 0 w 672353"/>
                <a:gd name="connsiteY0" fmla="*/ 1111624 h 1111624"/>
                <a:gd name="connsiteX1" fmla="*/ 313765 w 672353"/>
                <a:gd name="connsiteY1" fmla="*/ 0 h 1111624"/>
                <a:gd name="connsiteX2" fmla="*/ 672353 w 672353"/>
                <a:gd name="connsiteY2" fmla="*/ 1111624 h 1111624"/>
              </a:gdLst>
              <a:ahLst/>
              <a:cxnLst>
                <a:cxn ang="0">
                  <a:pos x="connsiteX0" y="connsiteY0"/>
                </a:cxn>
                <a:cxn ang="0">
                  <a:pos x="connsiteX1" y="connsiteY1"/>
                </a:cxn>
                <a:cxn ang="0">
                  <a:pos x="connsiteX2" y="connsiteY2"/>
                </a:cxn>
              </a:cxnLst>
              <a:rect l="l" t="t" r="r" b="b"/>
              <a:pathLst>
                <a:path w="672353" h="1111624">
                  <a:moveTo>
                    <a:pt x="0" y="1111624"/>
                  </a:moveTo>
                  <a:cubicBezTo>
                    <a:pt x="100853" y="555812"/>
                    <a:pt x="201706" y="0"/>
                    <a:pt x="313765" y="0"/>
                  </a:cubicBezTo>
                  <a:cubicBezTo>
                    <a:pt x="425824" y="0"/>
                    <a:pt x="549088" y="555812"/>
                    <a:pt x="672353" y="1111624"/>
                  </a:cubicBezTo>
                </a:path>
              </a:pathLst>
            </a:cu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nvGrpSpPr>
            <p:cNvPr id="42" name="Groupe 150"/>
            <p:cNvGrpSpPr/>
            <p:nvPr/>
          </p:nvGrpSpPr>
          <p:grpSpPr>
            <a:xfrm>
              <a:off x="5835565" y="1772816"/>
              <a:ext cx="1256716" cy="3888432"/>
              <a:chOff x="6444208" y="1412776"/>
              <a:chExt cx="1683079" cy="4248472"/>
            </a:xfrm>
          </p:grpSpPr>
          <p:cxnSp>
            <p:nvCxnSpPr>
              <p:cNvPr id="78" name="Connecteur droit 142"/>
              <p:cNvCxnSpPr/>
              <p:nvPr/>
            </p:nvCxnSpPr>
            <p:spPr>
              <a:xfrm flipH="1">
                <a:off x="6444208" y="1412776"/>
                <a:ext cx="35496" cy="424847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9" name="Connecteur droit avec flèche 146"/>
              <p:cNvCxnSpPr/>
              <p:nvPr/>
            </p:nvCxnSpPr>
            <p:spPr>
              <a:xfrm>
                <a:off x="6471103" y="2924944"/>
                <a:ext cx="165618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80" name="Connecteur droit avec flèche 149"/>
              <p:cNvCxnSpPr/>
              <p:nvPr/>
            </p:nvCxnSpPr>
            <p:spPr>
              <a:xfrm>
                <a:off x="6444208" y="5661248"/>
                <a:ext cx="165618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sp>
          <p:nvSpPr>
            <p:cNvPr id="43" name="ZoneTexte 151"/>
            <p:cNvSpPr txBox="1"/>
            <p:nvPr/>
          </p:nvSpPr>
          <p:spPr>
            <a:xfrm>
              <a:off x="6793616" y="3109863"/>
              <a:ext cx="410100" cy="338554"/>
            </a:xfrm>
            <a:prstGeom prst="rect">
              <a:avLst/>
            </a:prstGeom>
            <a:noFill/>
          </p:spPr>
          <p:txBody>
            <a:bodyPr wrap="square" rtlCol="0">
              <a:spAutoFit/>
            </a:bodyPr>
            <a:lstStyle/>
            <a:p>
              <a:r>
                <a:rPr lang="fr-FR" sz="1600" b="1" dirty="0" err="1"/>
                <a:t>E</a:t>
              </a:r>
              <a:r>
                <a:rPr lang="fr-FR" sz="1600" b="1" baseline="-25000" dirty="0" err="1"/>
                <a:t>p</a:t>
              </a:r>
              <a:endParaRPr lang="fr-FR" sz="1600" b="1" baseline="-25000" dirty="0"/>
            </a:p>
          </p:txBody>
        </p:sp>
        <p:sp>
          <p:nvSpPr>
            <p:cNvPr id="44" name="ZoneTexte 152"/>
            <p:cNvSpPr txBox="1"/>
            <p:nvPr/>
          </p:nvSpPr>
          <p:spPr>
            <a:xfrm>
              <a:off x="6793616" y="5623148"/>
              <a:ext cx="410100" cy="338554"/>
            </a:xfrm>
            <a:prstGeom prst="rect">
              <a:avLst/>
            </a:prstGeom>
            <a:noFill/>
          </p:spPr>
          <p:txBody>
            <a:bodyPr wrap="square" rtlCol="0">
              <a:spAutoFit/>
            </a:bodyPr>
            <a:lstStyle/>
            <a:p>
              <a:r>
                <a:rPr lang="fr-FR" sz="1600" b="1" dirty="0" err="1"/>
                <a:t>E</a:t>
              </a:r>
              <a:r>
                <a:rPr lang="fr-FR" sz="1600" b="1" baseline="-25000" dirty="0" err="1"/>
                <a:t>p</a:t>
              </a:r>
              <a:endParaRPr lang="fr-FR" sz="2000" b="1" baseline="-25000" dirty="0"/>
            </a:p>
          </p:txBody>
        </p:sp>
        <p:cxnSp>
          <p:nvCxnSpPr>
            <p:cNvPr id="45" name="Connecteur droit avec flèche 154"/>
            <p:cNvCxnSpPr/>
            <p:nvPr/>
          </p:nvCxnSpPr>
          <p:spPr>
            <a:xfrm>
              <a:off x="539552" y="2636912"/>
              <a:ext cx="2664296"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46" name="ZoneTexte 157"/>
            <p:cNvSpPr txBox="1"/>
            <p:nvPr/>
          </p:nvSpPr>
          <p:spPr>
            <a:xfrm>
              <a:off x="234166" y="2564904"/>
              <a:ext cx="724878" cy="369332"/>
            </a:xfrm>
            <a:prstGeom prst="rect">
              <a:avLst/>
            </a:prstGeom>
            <a:noFill/>
          </p:spPr>
          <p:txBody>
            <a:bodyPr wrap="none" rtlCol="0">
              <a:spAutoFit/>
            </a:bodyPr>
            <a:lstStyle/>
            <a:p>
              <a:r>
                <a:rPr lang="fr-FR" b="1" dirty="0" err="1"/>
                <a:t>beam</a:t>
              </a:r>
              <a:endParaRPr lang="fr-FR" b="1" dirty="0"/>
            </a:p>
          </p:txBody>
        </p:sp>
        <p:sp>
          <p:nvSpPr>
            <p:cNvPr id="47" name="ZoneTexte 158"/>
            <p:cNvSpPr txBox="1"/>
            <p:nvPr/>
          </p:nvSpPr>
          <p:spPr>
            <a:xfrm>
              <a:off x="2771800" y="2132856"/>
              <a:ext cx="885114" cy="369332"/>
            </a:xfrm>
            <a:prstGeom prst="rect">
              <a:avLst/>
            </a:prstGeom>
            <a:noFill/>
          </p:spPr>
          <p:txBody>
            <a:bodyPr wrap="none" rtlCol="0">
              <a:spAutoFit/>
            </a:bodyPr>
            <a:lstStyle/>
            <a:p>
              <a:r>
                <a:rPr lang="fr-FR" b="1" dirty="0"/>
                <a:t>catcher</a:t>
              </a:r>
            </a:p>
          </p:txBody>
        </p:sp>
        <p:sp>
          <p:nvSpPr>
            <p:cNvPr id="48" name="Forme libre 159"/>
            <p:cNvSpPr/>
            <p:nvPr/>
          </p:nvSpPr>
          <p:spPr>
            <a:xfrm>
              <a:off x="7626168" y="2128093"/>
              <a:ext cx="690248" cy="1017419"/>
            </a:xfrm>
            <a:custGeom>
              <a:avLst/>
              <a:gdLst>
                <a:gd name="connsiteX0" fmla="*/ 0 w 672353"/>
                <a:gd name="connsiteY0" fmla="*/ 1111624 h 1111624"/>
                <a:gd name="connsiteX1" fmla="*/ 313765 w 672353"/>
                <a:gd name="connsiteY1" fmla="*/ 0 h 1111624"/>
                <a:gd name="connsiteX2" fmla="*/ 672353 w 672353"/>
                <a:gd name="connsiteY2" fmla="*/ 1111624 h 1111624"/>
              </a:gdLst>
              <a:ahLst/>
              <a:cxnLst>
                <a:cxn ang="0">
                  <a:pos x="connsiteX0" y="connsiteY0"/>
                </a:cxn>
                <a:cxn ang="0">
                  <a:pos x="connsiteX1" y="connsiteY1"/>
                </a:cxn>
                <a:cxn ang="0">
                  <a:pos x="connsiteX2" y="connsiteY2"/>
                </a:cxn>
              </a:cxnLst>
              <a:rect l="l" t="t" r="r" b="b"/>
              <a:pathLst>
                <a:path w="672353" h="1111624">
                  <a:moveTo>
                    <a:pt x="0" y="1111624"/>
                  </a:moveTo>
                  <a:cubicBezTo>
                    <a:pt x="100853" y="555812"/>
                    <a:pt x="201706" y="0"/>
                    <a:pt x="313765" y="0"/>
                  </a:cubicBezTo>
                  <a:cubicBezTo>
                    <a:pt x="425824" y="0"/>
                    <a:pt x="549088" y="555812"/>
                    <a:pt x="672353" y="1111624"/>
                  </a:cubicBezTo>
                </a:path>
              </a:pathLst>
            </a:cu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sp>
          <p:nvSpPr>
            <p:cNvPr id="49" name="Forme libre 160"/>
            <p:cNvSpPr/>
            <p:nvPr/>
          </p:nvSpPr>
          <p:spPr>
            <a:xfrm>
              <a:off x="7626168" y="4643828"/>
              <a:ext cx="690248" cy="1017419"/>
            </a:xfrm>
            <a:custGeom>
              <a:avLst/>
              <a:gdLst>
                <a:gd name="connsiteX0" fmla="*/ 0 w 672353"/>
                <a:gd name="connsiteY0" fmla="*/ 1111624 h 1111624"/>
                <a:gd name="connsiteX1" fmla="*/ 313765 w 672353"/>
                <a:gd name="connsiteY1" fmla="*/ 0 h 1111624"/>
                <a:gd name="connsiteX2" fmla="*/ 672353 w 672353"/>
                <a:gd name="connsiteY2" fmla="*/ 1111624 h 1111624"/>
              </a:gdLst>
              <a:ahLst/>
              <a:cxnLst>
                <a:cxn ang="0">
                  <a:pos x="connsiteX0" y="connsiteY0"/>
                </a:cxn>
                <a:cxn ang="0">
                  <a:pos x="connsiteX1" y="connsiteY1"/>
                </a:cxn>
                <a:cxn ang="0">
                  <a:pos x="connsiteX2" y="connsiteY2"/>
                </a:cxn>
              </a:cxnLst>
              <a:rect l="l" t="t" r="r" b="b"/>
              <a:pathLst>
                <a:path w="672353" h="1111624">
                  <a:moveTo>
                    <a:pt x="0" y="1111624"/>
                  </a:moveTo>
                  <a:cubicBezTo>
                    <a:pt x="100853" y="555812"/>
                    <a:pt x="201706" y="0"/>
                    <a:pt x="313765" y="0"/>
                  </a:cubicBezTo>
                  <a:cubicBezTo>
                    <a:pt x="425824" y="0"/>
                    <a:pt x="549088" y="555812"/>
                    <a:pt x="672353" y="1111624"/>
                  </a:cubicBezTo>
                </a:path>
              </a:pathLst>
            </a:custGeom>
            <a:ln w="317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grpSp>
          <p:nvGrpSpPr>
            <p:cNvPr id="50" name="Groupe 161"/>
            <p:cNvGrpSpPr/>
            <p:nvPr/>
          </p:nvGrpSpPr>
          <p:grpSpPr>
            <a:xfrm>
              <a:off x="7380313" y="1772816"/>
              <a:ext cx="1256716" cy="3888432"/>
              <a:chOff x="6444208" y="1412776"/>
              <a:chExt cx="1683079" cy="4248472"/>
            </a:xfrm>
          </p:grpSpPr>
          <p:cxnSp>
            <p:nvCxnSpPr>
              <p:cNvPr id="75" name="Connecteur droit 162"/>
              <p:cNvCxnSpPr/>
              <p:nvPr/>
            </p:nvCxnSpPr>
            <p:spPr>
              <a:xfrm flipH="1">
                <a:off x="6444208" y="1412776"/>
                <a:ext cx="35496" cy="4248472"/>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76" name="Connecteur droit avec flèche 163"/>
              <p:cNvCxnSpPr/>
              <p:nvPr/>
            </p:nvCxnSpPr>
            <p:spPr>
              <a:xfrm>
                <a:off x="6471103" y="2924944"/>
                <a:ext cx="165618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77" name="Connecteur droit avec flèche 164"/>
              <p:cNvCxnSpPr/>
              <p:nvPr/>
            </p:nvCxnSpPr>
            <p:spPr>
              <a:xfrm>
                <a:off x="6444208" y="5661248"/>
                <a:ext cx="1656184" cy="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grpSp>
        <p:sp>
          <p:nvSpPr>
            <p:cNvPr id="51" name="ZoneTexte 165"/>
            <p:cNvSpPr txBox="1"/>
            <p:nvPr/>
          </p:nvSpPr>
          <p:spPr>
            <a:xfrm>
              <a:off x="8338364" y="3109863"/>
              <a:ext cx="410100" cy="338554"/>
            </a:xfrm>
            <a:prstGeom prst="rect">
              <a:avLst/>
            </a:prstGeom>
            <a:noFill/>
          </p:spPr>
          <p:txBody>
            <a:bodyPr wrap="square" rtlCol="0">
              <a:spAutoFit/>
            </a:bodyPr>
            <a:lstStyle/>
            <a:p>
              <a:r>
                <a:rPr lang="fr-FR" sz="1600" b="1" dirty="0" err="1"/>
                <a:t>E</a:t>
              </a:r>
              <a:r>
                <a:rPr lang="fr-FR" sz="1600" b="1" baseline="-25000" dirty="0" err="1"/>
                <a:t>p</a:t>
              </a:r>
              <a:endParaRPr lang="fr-FR" sz="1600" b="1" baseline="-25000" dirty="0"/>
            </a:p>
          </p:txBody>
        </p:sp>
        <p:sp>
          <p:nvSpPr>
            <p:cNvPr id="52" name="ZoneTexte 166"/>
            <p:cNvSpPr txBox="1"/>
            <p:nvPr/>
          </p:nvSpPr>
          <p:spPr>
            <a:xfrm>
              <a:off x="8338364" y="5623148"/>
              <a:ext cx="410100" cy="338554"/>
            </a:xfrm>
            <a:prstGeom prst="rect">
              <a:avLst/>
            </a:prstGeom>
            <a:noFill/>
          </p:spPr>
          <p:txBody>
            <a:bodyPr wrap="square" rtlCol="0">
              <a:spAutoFit/>
            </a:bodyPr>
            <a:lstStyle/>
            <a:p>
              <a:r>
                <a:rPr lang="fr-FR" sz="1600" b="1" dirty="0" err="1"/>
                <a:t>E</a:t>
              </a:r>
              <a:r>
                <a:rPr lang="fr-FR" sz="1600" b="1" baseline="-25000" dirty="0" err="1"/>
                <a:t>p</a:t>
              </a:r>
              <a:endParaRPr lang="fr-FR" sz="1600" b="1" baseline="-25000" dirty="0"/>
            </a:p>
          </p:txBody>
        </p:sp>
        <p:sp>
          <p:nvSpPr>
            <p:cNvPr id="53" name="ZoneTexte 167"/>
            <p:cNvSpPr txBox="1"/>
            <p:nvPr/>
          </p:nvSpPr>
          <p:spPr>
            <a:xfrm>
              <a:off x="5898597" y="1669359"/>
              <a:ext cx="2769113" cy="400110"/>
            </a:xfrm>
            <a:prstGeom prst="rect">
              <a:avLst/>
            </a:prstGeom>
            <a:noFill/>
          </p:spPr>
          <p:txBody>
            <a:bodyPr wrap="square" rtlCol="0">
              <a:spAutoFit/>
            </a:bodyPr>
            <a:lstStyle/>
            <a:p>
              <a:r>
                <a:rPr lang="fr-FR" sz="2000" b="1" dirty="0" err="1"/>
                <a:t>vector</a:t>
              </a:r>
              <a:r>
                <a:rPr lang="fr-FR" sz="2000" b="1" dirty="0"/>
                <a:t>            </a:t>
              </a:r>
              <a:r>
                <a:rPr lang="fr-FR" sz="2000" b="1" dirty="0" err="1"/>
                <a:t>scalar</a:t>
              </a:r>
              <a:endParaRPr lang="fr-FR" sz="2000" b="1" dirty="0"/>
            </a:p>
          </p:txBody>
        </p:sp>
        <p:grpSp>
          <p:nvGrpSpPr>
            <p:cNvPr id="54" name="Groupe 172"/>
            <p:cNvGrpSpPr/>
            <p:nvPr/>
          </p:nvGrpSpPr>
          <p:grpSpPr>
            <a:xfrm>
              <a:off x="710463" y="1537628"/>
              <a:ext cx="386644" cy="523220"/>
              <a:chOff x="710463" y="1537628"/>
              <a:chExt cx="386644" cy="523220"/>
            </a:xfrm>
          </p:grpSpPr>
          <p:sp>
            <p:nvSpPr>
              <p:cNvPr id="73" name="ZoneTexte 168"/>
              <p:cNvSpPr txBox="1"/>
              <p:nvPr/>
            </p:nvSpPr>
            <p:spPr>
              <a:xfrm>
                <a:off x="710463" y="1537628"/>
                <a:ext cx="386644" cy="523220"/>
              </a:xfrm>
              <a:prstGeom prst="rect">
                <a:avLst/>
              </a:prstGeom>
              <a:noFill/>
            </p:spPr>
            <p:txBody>
              <a:bodyPr wrap="none" rtlCol="0">
                <a:spAutoFit/>
              </a:bodyPr>
              <a:lstStyle/>
              <a:p>
                <a:r>
                  <a:rPr lang="fr-FR" sz="2800" b="1" dirty="0"/>
                  <a:t>B</a:t>
                </a:r>
              </a:p>
            </p:txBody>
          </p:sp>
          <p:cxnSp>
            <p:nvCxnSpPr>
              <p:cNvPr id="74" name="Connecteur droit avec flèche 170"/>
              <p:cNvCxnSpPr/>
              <p:nvPr/>
            </p:nvCxnSpPr>
            <p:spPr>
              <a:xfrm>
                <a:off x="800689" y="1619835"/>
                <a:ext cx="21602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grpSp>
          <p:nvGrpSpPr>
            <p:cNvPr id="55" name="Groupe 174"/>
            <p:cNvGrpSpPr/>
            <p:nvPr/>
          </p:nvGrpSpPr>
          <p:grpSpPr>
            <a:xfrm>
              <a:off x="710463" y="4059142"/>
              <a:ext cx="386644" cy="523220"/>
              <a:chOff x="710463" y="1537628"/>
              <a:chExt cx="386644" cy="523220"/>
            </a:xfrm>
          </p:grpSpPr>
          <p:sp>
            <p:nvSpPr>
              <p:cNvPr id="71" name="ZoneTexte 175"/>
              <p:cNvSpPr txBox="1"/>
              <p:nvPr/>
            </p:nvSpPr>
            <p:spPr>
              <a:xfrm>
                <a:off x="710463" y="1537628"/>
                <a:ext cx="386644" cy="523220"/>
              </a:xfrm>
              <a:prstGeom prst="rect">
                <a:avLst/>
              </a:prstGeom>
              <a:noFill/>
            </p:spPr>
            <p:txBody>
              <a:bodyPr wrap="none" rtlCol="0">
                <a:spAutoFit/>
              </a:bodyPr>
              <a:lstStyle/>
              <a:p>
                <a:r>
                  <a:rPr lang="fr-FR" sz="2800" b="1" dirty="0"/>
                  <a:t>B</a:t>
                </a:r>
              </a:p>
            </p:txBody>
          </p:sp>
          <p:cxnSp>
            <p:nvCxnSpPr>
              <p:cNvPr id="72" name="Connecteur droit avec flèche 176"/>
              <p:cNvCxnSpPr/>
              <p:nvPr/>
            </p:nvCxnSpPr>
            <p:spPr>
              <a:xfrm>
                <a:off x="800689" y="1619835"/>
                <a:ext cx="216024"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grpSp>
        <p:sp>
          <p:nvSpPr>
            <p:cNvPr id="56" name="ZoneTexte 177"/>
            <p:cNvSpPr txBox="1"/>
            <p:nvPr/>
          </p:nvSpPr>
          <p:spPr>
            <a:xfrm>
              <a:off x="2771800" y="5148227"/>
              <a:ext cx="885114" cy="369332"/>
            </a:xfrm>
            <a:prstGeom prst="rect">
              <a:avLst/>
            </a:prstGeom>
            <a:noFill/>
          </p:spPr>
          <p:txBody>
            <a:bodyPr wrap="none" rtlCol="0">
              <a:spAutoFit/>
            </a:bodyPr>
            <a:lstStyle/>
            <a:p>
              <a:r>
                <a:rPr lang="fr-FR" b="1" dirty="0"/>
                <a:t>catcher</a:t>
              </a:r>
            </a:p>
          </p:txBody>
        </p:sp>
        <p:sp>
          <p:nvSpPr>
            <p:cNvPr id="57" name="Rectangle 56"/>
            <p:cNvSpPr/>
            <p:nvPr/>
          </p:nvSpPr>
          <p:spPr>
            <a:xfrm>
              <a:off x="971600" y="2695702"/>
              <a:ext cx="135632" cy="31550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8" name="Rectangle 57"/>
            <p:cNvSpPr/>
            <p:nvPr/>
          </p:nvSpPr>
          <p:spPr>
            <a:xfrm>
              <a:off x="971600" y="2267247"/>
              <a:ext cx="135632" cy="31550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9" name="Rectangle 58"/>
            <p:cNvSpPr/>
            <p:nvPr/>
          </p:nvSpPr>
          <p:spPr>
            <a:xfrm>
              <a:off x="971600" y="5225607"/>
              <a:ext cx="135632" cy="31550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0" name="Rectangle 59"/>
            <p:cNvSpPr/>
            <p:nvPr/>
          </p:nvSpPr>
          <p:spPr>
            <a:xfrm>
              <a:off x="971600" y="4797152"/>
              <a:ext cx="135632" cy="315508"/>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1" name="Connecteur droit avec flèche 137"/>
            <p:cNvCxnSpPr/>
            <p:nvPr/>
          </p:nvCxnSpPr>
          <p:spPr>
            <a:xfrm>
              <a:off x="556906" y="5167150"/>
              <a:ext cx="2664296" cy="0"/>
            </a:xfrm>
            <a:prstGeom prst="straightConnector1">
              <a:avLst/>
            </a:prstGeom>
            <a:ln w="31750">
              <a:tailEnd type="arrow"/>
            </a:ln>
          </p:spPr>
          <p:style>
            <a:lnRef idx="1">
              <a:schemeClr val="accent1"/>
            </a:lnRef>
            <a:fillRef idx="0">
              <a:schemeClr val="accent1"/>
            </a:fillRef>
            <a:effectRef idx="0">
              <a:schemeClr val="accent1"/>
            </a:effectRef>
            <a:fontRef idx="minor">
              <a:schemeClr val="tx1"/>
            </a:fontRef>
          </p:style>
        </p:cxnSp>
        <p:sp>
          <p:nvSpPr>
            <p:cNvPr id="62" name="ZoneTexte 138"/>
            <p:cNvSpPr txBox="1"/>
            <p:nvPr/>
          </p:nvSpPr>
          <p:spPr>
            <a:xfrm>
              <a:off x="251520" y="5095142"/>
              <a:ext cx="724878" cy="369332"/>
            </a:xfrm>
            <a:prstGeom prst="rect">
              <a:avLst/>
            </a:prstGeom>
            <a:noFill/>
          </p:spPr>
          <p:txBody>
            <a:bodyPr wrap="none" rtlCol="0">
              <a:spAutoFit/>
            </a:bodyPr>
            <a:lstStyle/>
            <a:p>
              <a:r>
                <a:rPr lang="fr-FR" b="1" dirty="0" err="1"/>
                <a:t>beam</a:t>
              </a:r>
              <a:endParaRPr lang="fr-FR" b="1" dirty="0"/>
            </a:p>
          </p:txBody>
        </p:sp>
        <p:sp>
          <p:nvSpPr>
            <p:cNvPr id="63" name="ZoneTexte 141"/>
            <p:cNvSpPr txBox="1"/>
            <p:nvPr/>
          </p:nvSpPr>
          <p:spPr>
            <a:xfrm>
              <a:off x="107504" y="1012666"/>
              <a:ext cx="7801238" cy="400110"/>
            </a:xfrm>
            <a:prstGeom prst="rect">
              <a:avLst/>
            </a:prstGeom>
            <a:noFill/>
          </p:spPr>
          <p:txBody>
            <a:bodyPr wrap="none" rtlCol="0">
              <a:spAutoFit/>
            </a:bodyPr>
            <a:lstStyle/>
            <a:p>
              <a:pPr marL="342900" indent="-342900">
                <a:buFont typeface="Wingdings" panose="05000000000000000000" pitchFamily="2" charset="2"/>
                <a:buChar char="è"/>
              </a:pPr>
              <a:r>
                <a:rPr lang="fr-FR" sz="2000" b="1" dirty="0" err="1">
                  <a:sym typeface="Wingdings" pitchFamily="2" charset="2"/>
                </a:rPr>
                <a:t>Measure</a:t>
              </a:r>
              <a:r>
                <a:rPr lang="fr-FR" sz="2000" b="1" dirty="0">
                  <a:sym typeface="Wingdings" pitchFamily="2" charset="2"/>
                </a:rPr>
                <a:t> </a:t>
              </a:r>
              <a:r>
                <a:rPr lang="fr-FR" sz="2000" b="1" dirty="0" err="1">
                  <a:sym typeface="Wingdings" pitchFamily="2" charset="2"/>
                </a:rPr>
                <a:t>kinematic</a:t>
              </a:r>
              <a:r>
                <a:rPr lang="fr-FR" sz="2000" b="1" dirty="0">
                  <a:sym typeface="Wingdings" pitchFamily="2" charset="2"/>
                </a:rPr>
                <a:t> shift </a:t>
              </a:r>
              <a:r>
                <a:rPr lang="fr-FR" sz="2000" b="1" dirty="0" err="1">
                  <a:sym typeface="Wingdings" pitchFamily="2" charset="2"/>
                </a:rPr>
                <a:t>using</a:t>
              </a:r>
              <a:r>
                <a:rPr lang="fr-FR" sz="2000" b="1" dirty="0">
                  <a:sym typeface="Wingdings" pitchFamily="2" charset="2"/>
                </a:rPr>
                <a:t> </a:t>
              </a:r>
              <a:r>
                <a:rPr lang="fr-FR" sz="2000" b="1" dirty="0">
                  <a:sym typeface="Symbol" panose="05050102010706020507" pitchFamily="18" charset="2"/>
                </a:rPr>
                <a:t>-p</a:t>
              </a:r>
              <a:r>
                <a:rPr lang="fr-FR" sz="2000" b="1" dirty="0">
                  <a:sym typeface="Wingdings" pitchFamily="2" charset="2"/>
                </a:rPr>
                <a:t> </a:t>
              </a:r>
              <a:r>
                <a:rPr lang="fr-FR" sz="2000" b="1" dirty="0" err="1">
                  <a:sym typeface="Wingdings" pitchFamily="2" charset="2"/>
                </a:rPr>
                <a:t>coincidences</a:t>
              </a:r>
              <a:r>
                <a:rPr lang="fr-FR" sz="2000" b="1" dirty="0">
                  <a:sym typeface="Wingdings" pitchFamily="2" charset="2"/>
                </a:rPr>
                <a:t> in </a:t>
              </a:r>
              <a:r>
                <a:rPr lang="fr-FR" sz="2000" b="1" dirty="0">
                  <a:sym typeface="Symbol" panose="05050102010706020507" pitchFamily="18" charset="2"/>
                </a:rPr>
                <a:t>-</a:t>
              </a:r>
              <a:r>
                <a:rPr lang="fr-FR" sz="2000" b="1" dirty="0" err="1">
                  <a:sym typeface="Symbol" panose="05050102010706020507" pitchFamily="18" charset="2"/>
                </a:rPr>
                <a:t>delayed</a:t>
              </a:r>
              <a:r>
                <a:rPr lang="fr-FR" sz="2000" b="1" dirty="0">
                  <a:sym typeface="Symbol" panose="05050102010706020507" pitchFamily="18" charset="2"/>
                </a:rPr>
                <a:t> p </a:t>
              </a:r>
              <a:r>
                <a:rPr lang="fr-FR" sz="2000" b="1" dirty="0" err="1">
                  <a:sym typeface="Symbol" panose="05050102010706020507" pitchFamily="18" charset="2"/>
                </a:rPr>
                <a:t>decay</a:t>
              </a:r>
              <a:endParaRPr lang="fr-FR" sz="2000" b="1" dirty="0"/>
            </a:p>
          </p:txBody>
        </p:sp>
        <p:sp>
          <p:nvSpPr>
            <p:cNvPr id="64" name="Rectangle 63"/>
            <p:cNvSpPr/>
            <p:nvPr/>
          </p:nvSpPr>
          <p:spPr>
            <a:xfrm>
              <a:off x="5148064" y="2385028"/>
              <a:ext cx="144016" cy="50405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5" name="Groupe 106"/>
            <p:cNvGrpSpPr/>
            <p:nvPr/>
          </p:nvGrpSpPr>
          <p:grpSpPr>
            <a:xfrm>
              <a:off x="4644008" y="4617276"/>
              <a:ext cx="648072" cy="1080120"/>
              <a:chOff x="3131840" y="2861320"/>
              <a:chExt cx="648072" cy="1080120"/>
            </a:xfrm>
          </p:grpSpPr>
          <p:sp>
            <p:nvSpPr>
              <p:cNvPr id="66" name="Rectangle 65"/>
              <p:cNvSpPr/>
              <p:nvPr/>
            </p:nvSpPr>
            <p:spPr>
              <a:xfrm>
                <a:off x="3131840" y="2861320"/>
                <a:ext cx="28803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Rectangle 66"/>
              <p:cNvSpPr/>
              <p:nvPr/>
            </p:nvSpPr>
            <p:spPr>
              <a:xfrm>
                <a:off x="3131840" y="3509392"/>
                <a:ext cx="288032" cy="43204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68" name="Connecteur droit 109"/>
              <p:cNvCxnSpPr/>
              <p:nvPr/>
            </p:nvCxnSpPr>
            <p:spPr>
              <a:xfrm>
                <a:off x="3131840" y="3401236"/>
                <a:ext cx="0" cy="216024"/>
              </a:xfrm>
              <a:prstGeom prst="line">
                <a:avLst/>
              </a:prstGeom>
            </p:spPr>
            <p:style>
              <a:lnRef idx="1">
                <a:schemeClr val="accent1"/>
              </a:lnRef>
              <a:fillRef idx="0">
                <a:schemeClr val="accent1"/>
              </a:fillRef>
              <a:effectRef idx="0">
                <a:schemeClr val="accent1"/>
              </a:effectRef>
              <a:fontRef idx="minor">
                <a:schemeClr val="tx1"/>
              </a:fontRef>
            </p:style>
          </p:cxnSp>
          <p:cxnSp>
            <p:nvCxnSpPr>
              <p:cNvPr id="69" name="Connecteur droit 110"/>
              <p:cNvCxnSpPr/>
              <p:nvPr/>
            </p:nvCxnSpPr>
            <p:spPr>
              <a:xfrm>
                <a:off x="3419872" y="3293368"/>
                <a:ext cx="0" cy="216024"/>
              </a:xfrm>
              <a:prstGeom prst="line">
                <a:avLst/>
              </a:prstGeom>
            </p:spPr>
            <p:style>
              <a:lnRef idx="1">
                <a:schemeClr val="accent1"/>
              </a:lnRef>
              <a:fillRef idx="0">
                <a:schemeClr val="accent1"/>
              </a:fillRef>
              <a:effectRef idx="0">
                <a:schemeClr val="accent1"/>
              </a:effectRef>
              <a:fontRef idx="minor">
                <a:schemeClr val="tx1"/>
              </a:fontRef>
            </p:style>
          </p:cxnSp>
          <p:sp>
            <p:nvSpPr>
              <p:cNvPr id="70" name="Rectangle 69"/>
              <p:cNvSpPr/>
              <p:nvPr/>
            </p:nvSpPr>
            <p:spPr>
              <a:xfrm>
                <a:off x="3635896" y="3149352"/>
                <a:ext cx="144016" cy="504056"/>
              </a:xfrm>
              <a:prstGeom prst="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105" name="Rectangle 104"/>
          <p:cNvSpPr/>
          <p:nvPr/>
        </p:nvSpPr>
        <p:spPr>
          <a:xfrm>
            <a:off x="1524000" y="10088"/>
            <a:ext cx="9144000" cy="981294"/>
          </a:xfrm>
          <a:prstGeom prst="rect">
            <a:avLst/>
          </a:prstGeom>
          <a:ln>
            <a:solidFill>
              <a:schemeClr val="accent6">
                <a:lumMod val="50000"/>
              </a:schemeClr>
            </a:solidFill>
          </a:ln>
        </p:spPr>
        <p:txBody>
          <a:bodyPr wrap="square">
            <a:spAutoFit/>
          </a:bodyPr>
          <a:lstStyle/>
          <a:p>
            <a:pPr algn="ctr" eaLnBrk="0" hangingPunct="0">
              <a:lnSpc>
                <a:spcPct val="125000"/>
              </a:lnSpc>
            </a:pPr>
            <a:r>
              <a:rPr lang="en-US" sz="2400" b="1" dirty="0">
                <a:solidFill>
                  <a:srgbClr val="CC0000"/>
                </a:solidFill>
                <a:latin typeface="Arial Black" pitchFamily="34" charset="0"/>
                <a:ea typeface="ＭＳ Ｐゴシック" pitchFamily="-65" charset="-128"/>
                <a:sym typeface="Wingdings" pitchFamily="2" charset="2"/>
              </a:rPr>
              <a:t>  </a:t>
            </a:r>
            <a:r>
              <a:rPr lang="en-US" sz="2400" b="1" dirty="0" err="1">
                <a:solidFill>
                  <a:srgbClr val="CC0000"/>
                </a:solidFill>
                <a:latin typeface="Arial Black" pitchFamily="34" charset="0"/>
                <a:ea typeface="ＭＳ Ｐゴシック" pitchFamily="-65" charset="-128"/>
                <a:sym typeface="Wingdings" pitchFamily="2" charset="2"/>
              </a:rPr>
              <a:t>WISArD</a:t>
            </a:r>
            <a:r>
              <a:rPr lang="en-US" sz="2400" b="1" dirty="0">
                <a:solidFill>
                  <a:srgbClr val="000000"/>
                </a:solidFill>
                <a:latin typeface="Arial Black" pitchFamily="34" charset="0"/>
                <a:ea typeface="ＭＳ Ｐゴシック" pitchFamily="-65" charset="-128"/>
                <a:sym typeface="Wingdings" pitchFamily="2" charset="2"/>
              </a:rPr>
              <a:t> = </a:t>
            </a:r>
            <a:r>
              <a:rPr lang="en-US" sz="2400" b="1" dirty="0">
                <a:solidFill>
                  <a:srgbClr val="CC0000"/>
                </a:solidFill>
                <a:latin typeface="Arial Black" pitchFamily="34" charset="0"/>
                <a:ea typeface="ＭＳ Ｐゴシック" pitchFamily="-65" charset="-128"/>
                <a:sym typeface="Wingdings" pitchFamily="2" charset="2"/>
              </a:rPr>
              <a:t>W</a:t>
            </a:r>
            <a:r>
              <a:rPr lang="en-US" sz="2400" b="1" dirty="0">
                <a:solidFill>
                  <a:srgbClr val="000000"/>
                </a:solidFill>
                <a:latin typeface="Arial Black" pitchFamily="34" charset="0"/>
                <a:ea typeface="ＭＳ Ｐゴシック" pitchFamily="-65" charset="-128"/>
                <a:sym typeface="Wingdings" pitchFamily="2" charset="2"/>
              </a:rPr>
              <a:t>eak-</a:t>
            </a:r>
            <a:r>
              <a:rPr lang="en-US" sz="2400" b="1" dirty="0">
                <a:solidFill>
                  <a:srgbClr val="CC0000"/>
                </a:solidFill>
                <a:latin typeface="Arial Black" pitchFamily="34" charset="0"/>
                <a:ea typeface="ＭＳ Ｐゴシック" pitchFamily="-65" charset="-128"/>
                <a:sym typeface="Wingdings" pitchFamily="2" charset="2"/>
              </a:rPr>
              <a:t>i</a:t>
            </a:r>
            <a:r>
              <a:rPr lang="en-US" sz="2400" b="1" dirty="0">
                <a:solidFill>
                  <a:srgbClr val="000000"/>
                </a:solidFill>
                <a:latin typeface="Arial Black" pitchFamily="34" charset="0"/>
                <a:ea typeface="ＭＳ Ｐゴシック" pitchFamily="-65" charset="-128"/>
                <a:sym typeface="Wingdings" pitchFamily="2" charset="2"/>
              </a:rPr>
              <a:t>nteraction </a:t>
            </a:r>
            <a:r>
              <a:rPr lang="en-US" sz="2400" b="1" dirty="0">
                <a:solidFill>
                  <a:srgbClr val="CC0000"/>
                </a:solidFill>
                <a:latin typeface="Arial Black" pitchFamily="34" charset="0"/>
                <a:ea typeface="ＭＳ Ｐゴシック" pitchFamily="-65" charset="-128"/>
                <a:sym typeface="Wingdings" pitchFamily="2" charset="2"/>
              </a:rPr>
              <a:t>s</a:t>
            </a:r>
            <a:r>
              <a:rPr lang="en-US" sz="2400" b="1" dirty="0">
                <a:solidFill>
                  <a:srgbClr val="000000"/>
                </a:solidFill>
                <a:latin typeface="Arial Black" pitchFamily="34" charset="0"/>
                <a:ea typeface="ＭＳ Ｐゴシック" pitchFamily="-65" charset="-128"/>
                <a:sym typeface="Wingdings" pitchFamily="2" charset="2"/>
              </a:rPr>
              <a:t>tudies with </a:t>
            </a:r>
            <a:r>
              <a:rPr lang="en-US" sz="2400" b="1" dirty="0">
                <a:solidFill>
                  <a:srgbClr val="CC0000"/>
                </a:solidFill>
                <a:latin typeface="Arial Black" pitchFamily="34" charset="0"/>
                <a:ea typeface="ＭＳ Ｐゴシック" pitchFamily="-65" charset="-128"/>
                <a:sym typeface="Wingdings" pitchFamily="2" charset="2"/>
              </a:rPr>
              <a:t>Ar</a:t>
            </a:r>
            <a:r>
              <a:rPr lang="en-US" sz="2400" b="1" dirty="0">
                <a:solidFill>
                  <a:srgbClr val="000000"/>
                </a:solidFill>
                <a:latin typeface="Arial Black" pitchFamily="34" charset="0"/>
                <a:ea typeface="ＭＳ Ｐゴシック" pitchFamily="-65" charset="-128"/>
                <a:sym typeface="Wingdings" pitchFamily="2" charset="2"/>
              </a:rPr>
              <a:t>32 </a:t>
            </a:r>
            <a:r>
              <a:rPr lang="en-US" sz="2400" b="1" dirty="0">
                <a:solidFill>
                  <a:srgbClr val="CC0000"/>
                </a:solidFill>
                <a:latin typeface="Arial Black" pitchFamily="34" charset="0"/>
                <a:ea typeface="ＭＳ Ｐゴシック" pitchFamily="-65" charset="-128"/>
                <a:sym typeface="Wingdings" pitchFamily="2" charset="2"/>
              </a:rPr>
              <a:t>d</a:t>
            </a:r>
            <a:r>
              <a:rPr lang="en-US" sz="2400" b="1" dirty="0">
                <a:latin typeface="Arial Black" pitchFamily="34" charset="0"/>
                <a:ea typeface="ＭＳ Ｐゴシック" pitchFamily="-65" charset="-128"/>
                <a:sym typeface="Wingdings" pitchFamily="2" charset="2"/>
              </a:rPr>
              <a:t>ecay</a:t>
            </a:r>
          </a:p>
          <a:p>
            <a:pPr algn="ctr" eaLnBrk="0" hangingPunct="0">
              <a:lnSpc>
                <a:spcPct val="125000"/>
              </a:lnSpc>
            </a:pPr>
            <a:r>
              <a:rPr lang="en-US" sz="2400" b="1" dirty="0">
                <a:latin typeface="Arial Black" pitchFamily="34" charset="0"/>
                <a:ea typeface="ＭＳ Ｐゴシック" pitchFamily="-65" charset="-128"/>
                <a:sym typeface="Wingdings" pitchFamily="2" charset="2"/>
              </a:rPr>
              <a:t>       coll. Bordeaux, Leuven, LPC Caen, NPI-Prague</a:t>
            </a:r>
          </a:p>
        </p:txBody>
      </p:sp>
    </p:spTree>
    <p:extLst>
      <p:ext uri="{BB962C8B-B14F-4D97-AF65-F5344CB8AC3E}">
        <p14:creationId xmlns:p14="http://schemas.microsoft.com/office/powerpoint/2010/main" val="10975404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 name="Rectangle 104"/>
          <p:cNvSpPr/>
          <p:nvPr/>
        </p:nvSpPr>
        <p:spPr>
          <a:xfrm>
            <a:off x="1352052" y="146904"/>
            <a:ext cx="9144000" cy="1015663"/>
          </a:xfrm>
          <a:prstGeom prst="rect">
            <a:avLst/>
          </a:prstGeom>
          <a:ln>
            <a:solidFill>
              <a:schemeClr val="accent6">
                <a:lumMod val="50000"/>
              </a:schemeClr>
            </a:solidFill>
          </a:ln>
        </p:spPr>
        <p:txBody>
          <a:bodyPr wrap="square">
            <a:spAutoFit/>
          </a:bodyPr>
          <a:lstStyle/>
          <a:p>
            <a:pPr algn="ctr" eaLnBrk="0" hangingPunct="0">
              <a:lnSpc>
                <a:spcPct val="125000"/>
              </a:lnSpc>
            </a:pPr>
            <a:r>
              <a:rPr lang="en-US" sz="2400" b="1" dirty="0">
                <a:solidFill>
                  <a:srgbClr val="CC0000"/>
                </a:solidFill>
                <a:latin typeface="Arial Black" pitchFamily="34" charset="0"/>
                <a:ea typeface="ＭＳ Ｐゴシック" pitchFamily="-65" charset="-128"/>
                <a:sym typeface="Wingdings" pitchFamily="2" charset="2"/>
              </a:rPr>
              <a:t>  </a:t>
            </a:r>
            <a:r>
              <a:rPr lang="en-US" sz="2400" b="1" dirty="0">
                <a:solidFill>
                  <a:schemeClr val="accent6">
                    <a:lumMod val="50000"/>
                  </a:schemeClr>
                </a:solidFill>
                <a:latin typeface="Arial Black" pitchFamily="34" charset="0"/>
                <a:ea typeface="ＭＳ Ｐゴシック" pitchFamily="-65" charset="-128"/>
                <a:sym typeface="Wingdings" pitchFamily="2" charset="2"/>
              </a:rPr>
              <a:t> Online p</a:t>
            </a:r>
            <a:r>
              <a:rPr lang="en-GB" sz="2400" b="1" dirty="0" err="1">
                <a:solidFill>
                  <a:schemeClr val="accent6">
                    <a:lumMod val="50000"/>
                  </a:schemeClr>
                </a:solidFill>
                <a:latin typeface="Arial Black" pitchFamily="34" charset="0"/>
                <a:ea typeface="ＭＳ Ｐゴシック" pitchFamily="-65" charset="-128"/>
                <a:sym typeface="Wingdings" pitchFamily="2" charset="2"/>
              </a:rPr>
              <a:t>roton</a:t>
            </a:r>
            <a:r>
              <a:rPr lang="en-GB" sz="2400" b="1" dirty="0">
                <a:solidFill>
                  <a:schemeClr val="accent6">
                    <a:lumMod val="50000"/>
                  </a:schemeClr>
                </a:solidFill>
                <a:latin typeface="Arial Black" pitchFamily="34" charset="0"/>
                <a:ea typeface="ＭＳ Ｐゴシック" pitchFamily="-65" charset="-128"/>
                <a:sym typeface="Wingdings" pitchFamily="2" charset="2"/>
              </a:rPr>
              <a:t> spectra from the IAS </a:t>
            </a:r>
          </a:p>
          <a:p>
            <a:pPr algn="ctr" eaLnBrk="0" hangingPunct="0">
              <a:lnSpc>
                <a:spcPct val="125000"/>
              </a:lnSpc>
            </a:pPr>
            <a:r>
              <a:rPr lang="en-GB" sz="2400" b="1" dirty="0">
                <a:solidFill>
                  <a:schemeClr val="accent6">
                    <a:lumMod val="50000"/>
                  </a:schemeClr>
                </a:solidFill>
                <a:latin typeface="Arial Black" pitchFamily="34" charset="0"/>
                <a:ea typeface="ＭＳ Ｐゴシック" pitchFamily="-65" charset="-128"/>
                <a:sym typeface="Wingdings" pitchFamily="2" charset="2"/>
              </a:rPr>
              <a:t>after the </a:t>
            </a:r>
            <a:r>
              <a:rPr lang="en-GB" sz="2400" b="1" dirty="0">
                <a:solidFill>
                  <a:schemeClr val="accent6">
                    <a:lumMod val="50000"/>
                  </a:schemeClr>
                </a:solidFill>
                <a:latin typeface="GreekS" panose="00000400000000000000" pitchFamily="2" charset="0"/>
                <a:ea typeface="ＭＳ Ｐゴシック" pitchFamily="-65" charset="-128"/>
                <a:cs typeface="GreekS" panose="00000400000000000000" pitchFamily="2" charset="0"/>
                <a:sym typeface="Wingdings" pitchFamily="2" charset="2"/>
              </a:rPr>
              <a:t>b</a:t>
            </a:r>
            <a:r>
              <a:rPr lang="en-GB" sz="2400" b="1" dirty="0">
                <a:solidFill>
                  <a:schemeClr val="accent6">
                    <a:lumMod val="50000"/>
                  </a:schemeClr>
                </a:solidFill>
                <a:latin typeface="Arial Black" pitchFamily="34" charset="0"/>
                <a:ea typeface="ＭＳ Ｐゴシック" pitchFamily="-65" charset="-128"/>
                <a:sym typeface="Wingdings" pitchFamily="2" charset="2"/>
              </a:rPr>
              <a:t>–decay of </a:t>
            </a:r>
            <a:r>
              <a:rPr lang="en-GB" sz="2400" b="1" baseline="30000" dirty="0">
                <a:solidFill>
                  <a:schemeClr val="accent6">
                    <a:lumMod val="50000"/>
                  </a:schemeClr>
                </a:solidFill>
                <a:latin typeface="Arial Black" pitchFamily="34" charset="0"/>
                <a:ea typeface="ＭＳ Ｐゴシック" pitchFamily="-65" charset="-128"/>
                <a:sym typeface="Wingdings" pitchFamily="2" charset="2"/>
              </a:rPr>
              <a:t>32</a:t>
            </a:r>
            <a:r>
              <a:rPr lang="en-GB" sz="2400" b="1" dirty="0">
                <a:solidFill>
                  <a:schemeClr val="accent6">
                    <a:lumMod val="50000"/>
                  </a:schemeClr>
                </a:solidFill>
                <a:latin typeface="Arial Black" pitchFamily="34" charset="0"/>
                <a:ea typeface="ＭＳ Ｐゴシック" pitchFamily="-65" charset="-128"/>
                <a:sym typeface="Wingdings" pitchFamily="2" charset="2"/>
              </a:rPr>
              <a:t>Ar</a:t>
            </a:r>
          </a:p>
        </p:txBody>
      </p:sp>
      <p:pic>
        <p:nvPicPr>
          <p:cNvPr id="114" name="Graphic 8">
            <a:extLst>
              <a:ext uri="{FF2B5EF4-FFF2-40B4-BE49-F238E27FC236}">
                <a16:creationId xmlns:a16="http://schemas.microsoft.com/office/drawing/2014/main" id="{D890A591-446C-4C40-B763-0000E4970792}"/>
              </a:ext>
            </a:extLst>
          </p:cNvPr>
          <p:cNvPicPr>
            <a:picLocks noChangeAspect="1"/>
          </p:cNvPicPr>
          <p:nvPr/>
        </p:nvPicPr>
        <p:blipFill rotWithShape="1">
          <a:blip r:embed="rId2">
            <a:extLst>
              <a:ext uri="{96DAC541-7B7A-43D3-8B79-37D633B846F1}">
                <asvg:svgBlip xmlns:asvg="http://schemas.microsoft.com/office/drawing/2016/SVG/main" xmlns="" r:embed="rId3"/>
              </a:ext>
            </a:extLst>
          </a:blip>
          <a:srcRect l="965" r="7040"/>
          <a:stretch/>
        </p:blipFill>
        <p:spPr>
          <a:xfrm>
            <a:off x="857901" y="4010784"/>
            <a:ext cx="3062605" cy="2757294"/>
          </a:xfrm>
          <a:prstGeom prst="rect">
            <a:avLst/>
          </a:prstGeom>
        </p:spPr>
      </p:pic>
      <p:pic>
        <p:nvPicPr>
          <p:cNvPr id="115" name="Picture 9">
            <a:extLst>
              <a:ext uri="{FF2B5EF4-FFF2-40B4-BE49-F238E27FC236}">
                <a16:creationId xmlns:a16="http://schemas.microsoft.com/office/drawing/2014/main" id="{D0230C38-41EA-824C-8A5B-3ADAC48153CE}"/>
              </a:ext>
            </a:extLst>
          </p:cNvPr>
          <p:cNvPicPr>
            <a:picLocks noChangeAspect="1"/>
          </p:cNvPicPr>
          <p:nvPr/>
        </p:nvPicPr>
        <p:blipFill>
          <a:blip r:embed="rId4"/>
          <a:stretch>
            <a:fillRect/>
          </a:stretch>
        </p:blipFill>
        <p:spPr>
          <a:xfrm>
            <a:off x="346977" y="985315"/>
            <a:ext cx="2010150" cy="3025469"/>
          </a:xfrm>
          <a:prstGeom prst="rect">
            <a:avLst/>
          </a:prstGeom>
        </p:spPr>
      </p:pic>
      <p:sp>
        <p:nvSpPr>
          <p:cNvPr id="118" name="TextovéPole 13"/>
          <p:cNvSpPr txBox="1"/>
          <p:nvPr/>
        </p:nvSpPr>
        <p:spPr>
          <a:xfrm>
            <a:off x="2563723" y="1914932"/>
            <a:ext cx="2664494" cy="1323439"/>
          </a:xfrm>
          <a:prstGeom prst="rect">
            <a:avLst/>
          </a:prstGeom>
          <a:noFill/>
        </p:spPr>
        <p:txBody>
          <a:bodyPr wrap="square" rtlCol="0">
            <a:spAutoFit/>
          </a:bodyPr>
          <a:lstStyle/>
          <a:p>
            <a:pPr marL="284163" indent="-228600"/>
            <a:r>
              <a:rPr lang="fr-FR" sz="1600" dirty="0">
                <a:latin typeface="Times New Roman" panose="02020603050405020304" pitchFamily="18" charset="0"/>
                <a:cs typeface="Times New Roman" panose="02020603050405020304" pitchFamily="18" charset="0"/>
              </a:rPr>
              <a:t>Positron up </a:t>
            </a:r>
            <a:r>
              <a:rPr lang="fr-FR" sz="1600" dirty="0">
                <a:latin typeface="Times New Roman" panose="02020603050405020304" pitchFamily="18" charset="0"/>
                <a:cs typeface="Times New Roman" panose="02020603050405020304" pitchFamily="18" charset="0"/>
                <a:sym typeface="Symbol"/>
              </a:rPr>
              <a:t> recoil nucleus down  proton emitted upwards from downwards moving nucleus  </a:t>
            </a:r>
            <a:r>
              <a:rPr lang="fr-FR" sz="1600" dirty="0">
                <a:solidFill>
                  <a:srgbClr val="FF0000"/>
                </a:solidFill>
                <a:latin typeface="Times New Roman" panose="02020603050405020304" pitchFamily="18" charset="0"/>
                <a:cs typeface="Times New Roman" panose="02020603050405020304" pitchFamily="18" charset="0"/>
                <a:sym typeface="Symbol"/>
              </a:rPr>
              <a:t>lower energy</a:t>
            </a:r>
            <a:endParaRPr lang="fr-FR" sz="1600" dirty="0">
              <a:solidFill>
                <a:srgbClr val="FF0000"/>
              </a:solidFill>
              <a:latin typeface="Times New Roman" panose="02020603050405020304" pitchFamily="18" charset="0"/>
              <a:cs typeface="Times New Roman" panose="02020603050405020304" pitchFamily="18" charset="0"/>
            </a:endParaRPr>
          </a:p>
        </p:txBody>
      </p:sp>
      <p:sp>
        <p:nvSpPr>
          <p:cNvPr id="119" name="TextBox 118"/>
          <p:cNvSpPr txBox="1"/>
          <p:nvPr/>
        </p:nvSpPr>
        <p:spPr>
          <a:xfrm>
            <a:off x="4358982" y="4743100"/>
            <a:ext cx="2837059" cy="646331"/>
          </a:xfrm>
          <a:prstGeom prst="rect">
            <a:avLst/>
          </a:prstGeom>
          <a:noFill/>
        </p:spPr>
        <p:txBody>
          <a:bodyPr wrap="none" rtlCol="0">
            <a:spAutoFit/>
          </a:bodyPr>
          <a:lstStyle/>
          <a:p>
            <a:r>
              <a:rPr lang="en-US" sz="3600" b="1" dirty="0">
                <a:solidFill>
                  <a:srgbClr val="FF0000"/>
                </a:solidFill>
              </a:rPr>
              <a:t>PRELIMINARY</a:t>
            </a:r>
            <a:endParaRPr lang="en-GB" sz="3600" b="1" dirty="0">
              <a:solidFill>
                <a:srgbClr val="FF0000"/>
              </a:solidFill>
            </a:endParaRPr>
          </a:p>
        </p:txBody>
      </p:sp>
      <p:sp>
        <p:nvSpPr>
          <p:cNvPr id="15" name="TextovéPole 13"/>
          <p:cNvSpPr txBox="1"/>
          <p:nvPr/>
        </p:nvSpPr>
        <p:spPr>
          <a:xfrm>
            <a:off x="5936559" y="1914932"/>
            <a:ext cx="2670060" cy="1323439"/>
          </a:xfrm>
          <a:prstGeom prst="rect">
            <a:avLst/>
          </a:prstGeom>
          <a:noFill/>
        </p:spPr>
        <p:txBody>
          <a:bodyPr wrap="square" rtlCol="0">
            <a:spAutoFit/>
          </a:bodyPr>
          <a:lstStyle/>
          <a:p>
            <a:pPr marL="284163" indent="-228600"/>
            <a:r>
              <a:rPr lang="fr-FR" sz="1600" dirty="0">
                <a:latin typeface="Times New Roman" panose="02020603050405020304" pitchFamily="18" charset="0"/>
                <a:cs typeface="Times New Roman" panose="02020603050405020304" pitchFamily="18" charset="0"/>
              </a:rPr>
              <a:t>Positron up </a:t>
            </a:r>
            <a:r>
              <a:rPr lang="fr-FR" sz="1600" dirty="0">
                <a:latin typeface="Times New Roman" panose="02020603050405020304" pitchFamily="18" charset="0"/>
                <a:cs typeface="Times New Roman" panose="02020603050405020304" pitchFamily="18" charset="0"/>
                <a:sym typeface="Symbol"/>
              </a:rPr>
              <a:t> recoil nucleus down  proton emitted downwards from downwards moving nucleus  </a:t>
            </a:r>
            <a:r>
              <a:rPr lang="fr-FR" sz="1600" dirty="0">
                <a:solidFill>
                  <a:srgbClr val="FF0000"/>
                </a:solidFill>
                <a:latin typeface="Times New Roman" panose="02020603050405020304" pitchFamily="18" charset="0"/>
                <a:cs typeface="Times New Roman" panose="02020603050405020304" pitchFamily="18" charset="0"/>
                <a:sym typeface="Symbol"/>
              </a:rPr>
              <a:t>higher energy</a:t>
            </a:r>
            <a:endParaRPr lang="cs-CZ" dirty="0">
              <a:solidFill>
                <a:srgbClr val="FF0000"/>
              </a:solidFill>
            </a:endParaRPr>
          </a:p>
        </p:txBody>
      </p:sp>
      <p:pic>
        <p:nvPicPr>
          <p:cNvPr id="16" name="Picture 10">
            <a:extLst>
              <a:ext uri="{FF2B5EF4-FFF2-40B4-BE49-F238E27FC236}">
                <a16:creationId xmlns:a16="http://schemas.microsoft.com/office/drawing/2014/main" id="{DD0EA0DA-4EC9-0B4D-97FF-1AE0723F73DC}"/>
              </a:ext>
            </a:extLst>
          </p:cNvPr>
          <p:cNvPicPr>
            <a:picLocks noChangeAspect="1"/>
          </p:cNvPicPr>
          <p:nvPr/>
        </p:nvPicPr>
        <p:blipFill>
          <a:blip r:embed="rId5"/>
          <a:stretch>
            <a:fillRect/>
          </a:stretch>
        </p:blipFill>
        <p:spPr>
          <a:xfrm>
            <a:off x="8888518" y="1136819"/>
            <a:ext cx="2280888" cy="3152534"/>
          </a:xfrm>
          <a:prstGeom prst="rect">
            <a:avLst/>
          </a:prstGeom>
        </p:spPr>
      </p:pic>
      <p:pic>
        <p:nvPicPr>
          <p:cNvPr id="17" name="Graphic 7">
            <a:extLst>
              <a:ext uri="{FF2B5EF4-FFF2-40B4-BE49-F238E27FC236}">
                <a16:creationId xmlns:a16="http://schemas.microsoft.com/office/drawing/2014/main" id="{0EFFCE37-D7F4-CB44-8643-31D33650F34C}"/>
              </a:ext>
            </a:extLst>
          </p:cNvPr>
          <p:cNvPicPr>
            <a:picLocks/>
          </p:cNvPicPr>
          <p:nvPr/>
        </p:nvPicPr>
        <p:blipFill rotWithShape="1">
          <a:blip r:embed="rId6">
            <a:extLst>
              <a:ext uri="{96DAC541-7B7A-43D3-8B79-37D633B846F1}">
                <asvg:svgBlip xmlns:asvg="http://schemas.microsoft.com/office/drawing/2016/SVG/main" xmlns="" r:embed="rId7"/>
              </a:ext>
            </a:extLst>
          </a:blip>
          <a:srcRect r="5521"/>
          <a:stretch/>
        </p:blipFill>
        <p:spPr>
          <a:xfrm>
            <a:off x="7634517" y="4302066"/>
            <a:ext cx="3663130" cy="2394306"/>
          </a:xfrm>
          <a:prstGeom prst="rect">
            <a:avLst/>
          </a:prstGeom>
        </p:spPr>
      </p:pic>
    </p:spTree>
    <p:extLst>
      <p:ext uri="{BB962C8B-B14F-4D97-AF65-F5344CB8AC3E}">
        <p14:creationId xmlns:p14="http://schemas.microsoft.com/office/powerpoint/2010/main" val="169958858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60" name="Picture 959"/>
          <p:cNvPicPr/>
          <p:nvPr/>
        </p:nvPicPr>
        <p:blipFill>
          <a:blip r:embed="rId2">
            <a:alphaModFix amt="50000"/>
          </a:blip>
          <a:stretch/>
        </p:blipFill>
        <p:spPr>
          <a:xfrm>
            <a:off x="6058560" y="2710080"/>
            <a:ext cx="3840480" cy="3840480"/>
          </a:xfrm>
          <a:prstGeom prst="rect">
            <a:avLst/>
          </a:prstGeom>
          <a:ln w="36720">
            <a:noFill/>
          </a:ln>
        </p:spPr>
      </p:pic>
      <p:pic>
        <p:nvPicPr>
          <p:cNvPr id="961" name="Picture 960"/>
          <p:cNvPicPr/>
          <p:nvPr/>
        </p:nvPicPr>
        <p:blipFill>
          <a:blip r:embed="rId3">
            <a:alphaModFix amt="50000"/>
          </a:blip>
          <a:srcRect b="6891"/>
          <a:stretch/>
        </p:blipFill>
        <p:spPr>
          <a:xfrm>
            <a:off x="2072640" y="2194560"/>
            <a:ext cx="3753360" cy="2468520"/>
          </a:xfrm>
          <a:prstGeom prst="rect">
            <a:avLst/>
          </a:prstGeom>
          <a:ln w="36720">
            <a:noFill/>
          </a:ln>
        </p:spPr>
      </p:pic>
      <p:pic>
        <p:nvPicPr>
          <p:cNvPr id="962" name="Picture 961"/>
          <p:cNvPicPr/>
          <p:nvPr/>
        </p:nvPicPr>
        <p:blipFill>
          <a:blip r:embed="rId4">
            <a:alphaModFix amt="50000"/>
          </a:blip>
          <a:srcRect l="8085" r="6567" b="12612"/>
          <a:stretch/>
        </p:blipFill>
        <p:spPr>
          <a:xfrm>
            <a:off x="1889760" y="418680"/>
            <a:ext cx="8686440" cy="1044000"/>
          </a:xfrm>
          <a:prstGeom prst="rect">
            <a:avLst/>
          </a:prstGeom>
          <a:ln w="36720">
            <a:noFill/>
          </a:ln>
        </p:spPr>
      </p:pic>
      <p:sp>
        <p:nvSpPr>
          <p:cNvPr id="963" name="TextShape 1"/>
          <p:cNvSpPr txBox="1"/>
          <p:nvPr/>
        </p:nvSpPr>
        <p:spPr>
          <a:xfrm>
            <a:off x="7924800" y="831600"/>
            <a:ext cx="1851120" cy="1038240"/>
          </a:xfrm>
          <a:prstGeom prst="rect">
            <a:avLst/>
          </a:prstGeom>
          <a:noFill/>
          <a:ln w="36720">
            <a:noFill/>
          </a:ln>
        </p:spPr>
        <p:txBody>
          <a:bodyPr lIns="90000" tIns="45000" rIns="90000" bIns="45000"/>
          <a:lstStyle/>
          <a:p>
            <a:r>
              <a:rPr lang="en-US" sz="4000" b="1" spc="-1" baseline="33000">
                <a:solidFill>
                  <a:srgbClr val="002060"/>
                </a:solidFill>
                <a:latin typeface="Calibri"/>
              </a:rPr>
              <a:t>226</a:t>
            </a:r>
            <a:r>
              <a:rPr lang="en-US" sz="4000" b="1" spc="-1">
                <a:solidFill>
                  <a:srgbClr val="002060"/>
                </a:solidFill>
                <a:latin typeface="Calibri"/>
              </a:rPr>
              <a:t>RaF</a:t>
            </a:r>
            <a:endParaRPr lang="en-US" sz="4000" spc="-1">
              <a:latin typeface="Arial"/>
            </a:endParaRPr>
          </a:p>
        </p:txBody>
      </p:sp>
      <p:sp>
        <p:nvSpPr>
          <p:cNvPr id="964" name="Line 2"/>
          <p:cNvSpPr/>
          <p:nvPr/>
        </p:nvSpPr>
        <p:spPr>
          <a:xfrm>
            <a:off x="2346960" y="1784160"/>
            <a:ext cx="7863840" cy="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965" name="Line 3"/>
          <p:cNvSpPr/>
          <p:nvPr/>
        </p:nvSpPr>
        <p:spPr>
          <a:xfrm flipH="1">
            <a:off x="2255520" y="1784160"/>
            <a:ext cx="914400" cy="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966" name="TextShape 4"/>
          <p:cNvSpPr txBox="1"/>
          <p:nvPr/>
        </p:nvSpPr>
        <p:spPr>
          <a:xfrm>
            <a:off x="4828080" y="1769760"/>
            <a:ext cx="4011120" cy="1038240"/>
          </a:xfrm>
          <a:prstGeom prst="rect">
            <a:avLst/>
          </a:prstGeom>
          <a:noFill/>
          <a:ln w="36720">
            <a:noFill/>
          </a:ln>
        </p:spPr>
        <p:txBody>
          <a:bodyPr lIns="90000" tIns="45000" rIns="90000" bIns="45000"/>
          <a:lstStyle/>
          <a:p>
            <a:r>
              <a:rPr lang="en-US" b="1" spc="-1">
                <a:solidFill>
                  <a:srgbClr val="002060"/>
                </a:solidFill>
                <a:latin typeface="Calibri"/>
              </a:rPr>
              <a:t>~1000 cm</a:t>
            </a:r>
            <a:r>
              <a:rPr lang="en-US" b="1" spc="-1" baseline="33000">
                <a:solidFill>
                  <a:srgbClr val="002060"/>
                </a:solidFill>
                <a:latin typeface="Calibri"/>
              </a:rPr>
              <a:t>-1</a:t>
            </a:r>
            <a:r>
              <a:rPr lang="en-US" b="1" spc="-1">
                <a:solidFill>
                  <a:srgbClr val="002060"/>
                </a:solidFill>
                <a:latin typeface="Calibri"/>
              </a:rPr>
              <a:t>  (30 THz) → </a:t>
            </a:r>
            <a:r>
              <a:rPr lang="en-US" b="1" u="sng" spc="-1">
                <a:solidFill>
                  <a:srgbClr val="002060"/>
                </a:solidFill>
                <a:latin typeface="Calibri"/>
              </a:rPr>
              <a:t>only 4 hours!</a:t>
            </a:r>
            <a:endParaRPr lang="en-US" spc="-1">
              <a:latin typeface="Arial"/>
            </a:endParaRPr>
          </a:p>
        </p:txBody>
      </p:sp>
      <p:sp>
        <p:nvSpPr>
          <p:cNvPr id="967" name="TextShape 5"/>
          <p:cNvSpPr txBox="1"/>
          <p:nvPr/>
        </p:nvSpPr>
        <p:spPr>
          <a:xfrm rot="18736800">
            <a:off x="2327160" y="1211040"/>
            <a:ext cx="2749320" cy="421200"/>
          </a:xfrm>
          <a:prstGeom prst="rect">
            <a:avLst/>
          </a:prstGeom>
          <a:noFill/>
          <a:ln w="36720">
            <a:noFill/>
          </a:ln>
        </p:spPr>
        <p:txBody>
          <a:bodyPr lIns="90000" tIns="45000" rIns="90000" bIns="45000"/>
          <a:lstStyle/>
          <a:p>
            <a:r>
              <a:rPr lang="en-US" sz="2600" b="1" spc="-1">
                <a:solidFill>
                  <a:srgbClr val="00A65D"/>
                </a:solidFill>
                <a:latin typeface="Calibri"/>
              </a:rPr>
              <a:t>PRELIMINARY </a:t>
            </a:r>
            <a:endParaRPr lang="en-US" sz="2600" spc="-1">
              <a:latin typeface="Arial"/>
            </a:endParaRPr>
          </a:p>
        </p:txBody>
      </p:sp>
      <p:sp>
        <p:nvSpPr>
          <p:cNvPr id="968" name="TextShape 6"/>
          <p:cNvSpPr txBox="1"/>
          <p:nvPr/>
        </p:nvSpPr>
        <p:spPr>
          <a:xfrm>
            <a:off x="8747760" y="589680"/>
            <a:ext cx="1580040" cy="564840"/>
          </a:xfrm>
          <a:prstGeom prst="rect">
            <a:avLst/>
          </a:prstGeom>
          <a:noFill/>
          <a:ln w="36720">
            <a:noFill/>
          </a:ln>
        </p:spPr>
        <p:txBody>
          <a:bodyPr lIns="90000" tIns="45000" rIns="90000" bIns="45000"/>
          <a:lstStyle/>
          <a:p>
            <a:r>
              <a:rPr lang="en-US" sz="1400" b="1" spc="-1">
                <a:solidFill>
                  <a:srgbClr val="002060"/>
                </a:solidFill>
                <a:latin typeface="Calibri"/>
              </a:rPr>
              <a:t>~10</a:t>
            </a:r>
            <a:r>
              <a:rPr lang="en-US" sz="1400" b="1" spc="-1" baseline="33000">
                <a:solidFill>
                  <a:srgbClr val="002060"/>
                </a:solidFill>
                <a:latin typeface="Calibri"/>
              </a:rPr>
              <a:t>6 </a:t>
            </a:r>
            <a:r>
              <a:rPr lang="en-US" sz="1400" b="1" spc="-1">
                <a:solidFill>
                  <a:srgbClr val="002060"/>
                </a:solidFill>
                <a:latin typeface="Calibri"/>
              </a:rPr>
              <a:t>/s</a:t>
            </a:r>
            <a:endParaRPr lang="en-US" sz="1400" spc="-1">
              <a:latin typeface="Arial"/>
            </a:endParaRPr>
          </a:p>
        </p:txBody>
      </p:sp>
      <p:sp>
        <p:nvSpPr>
          <p:cNvPr id="969" name="CustomShape 7"/>
          <p:cNvSpPr/>
          <p:nvPr/>
        </p:nvSpPr>
        <p:spPr>
          <a:xfrm>
            <a:off x="5821680" y="547200"/>
            <a:ext cx="365760" cy="939240"/>
          </a:xfrm>
          <a:prstGeom prst="rect">
            <a:avLst/>
          </a:prstGeom>
          <a:solidFill>
            <a:srgbClr val="5E8AC7">
              <a:alpha val="31000"/>
            </a:srgbClr>
          </a:solidFill>
          <a:ln w="36720">
            <a:noFill/>
          </a:ln>
        </p:spPr>
        <p:style>
          <a:lnRef idx="0">
            <a:scrgbClr r="0" g="0" b="0"/>
          </a:lnRef>
          <a:fillRef idx="0">
            <a:scrgbClr r="0" g="0" b="0"/>
          </a:fillRef>
          <a:effectRef idx="0">
            <a:scrgbClr r="0" g="0" b="0"/>
          </a:effectRef>
          <a:fontRef idx="minor"/>
        </p:style>
      </p:sp>
      <p:sp>
        <p:nvSpPr>
          <p:cNvPr id="970" name="Line 8"/>
          <p:cNvSpPr/>
          <p:nvPr/>
        </p:nvSpPr>
        <p:spPr>
          <a:xfrm flipH="1">
            <a:off x="2712720" y="1280160"/>
            <a:ext cx="3108960" cy="109728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971" name="Line 9"/>
          <p:cNvSpPr/>
          <p:nvPr/>
        </p:nvSpPr>
        <p:spPr>
          <a:xfrm flipH="1">
            <a:off x="5730240" y="1280160"/>
            <a:ext cx="457200" cy="320040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972" name="TextShape 10"/>
          <p:cNvSpPr txBox="1"/>
          <p:nvPr/>
        </p:nvSpPr>
        <p:spPr>
          <a:xfrm>
            <a:off x="347700" y="5540792"/>
            <a:ext cx="6118200" cy="323640"/>
          </a:xfrm>
          <a:prstGeom prst="rect">
            <a:avLst/>
          </a:prstGeom>
          <a:noFill/>
          <a:ln w="36720">
            <a:noFill/>
          </a:ln>
        </p:spPr>
        <p:txBody>
          <a:bodyPr lIns="90000" tIns="45000" rIns="90000" bIns="45000"/>
          <a:lstStyle/>
          <a:p>
            <a:r>
              <a:rPr lang="en-US" sz="1500" b="1" spc="-1" dirty="0">
                <a:solidFill>
                  <a:srgbClr val="003366"/>
                </a:solidFill>
                <a:latin typeface="Arial"/>
              </a:rPr>
              <a:t>[</a:t>
            </a:r>
            <a:r>
              <a:rPr lang="en-US" sz="1500" b="1" u="sng" spc="-1" dirty="0">
                <a:solidFill>
                  <a:srgbClr val="003366"/>
                </a:solidFill>
                <a:latin typeface="Arial"/>
              </a:rPr>
              <a:t>Garcia Ruiz</a:t>
            </a:r>
            <a:r>
              <a:rPr lang="en-US" sz="1500" b="1" spc="-1" dirty="0">
                <a:solidFill>
                  <a:srgbClr val="003366"/>
                </a:solidFill>
                <a:latin typeface="Arial"/>
              </a:rPr>
              <a:t> et al. In preparation (2019)]</a:t>
            </a:r>
            <a:endParaRPr lang="en-US" sz="1500" spc="-1" dirty="0">
              <a:latin typeface="Arial"/>
            </a:endParaRPr>
          </a:p>
        </p:txBody>
      </p:sp>
      <p:sp>
        <p:nvSpPr>
          <p:cNvPr id="973" name="TextShape 11"/>
          <p:cNvSpPr txBox="1"/>
          <p:nvPr/>
        </p:nvSpPr>
        <p:spPr>
          <a:xfrm>
            <a:off x="2895600" y="2986560"/>
            <a:ext cx="1851120" cy="1038240"/>
          </a:xfrm>
          <a:prstGeom prst="rect">
            <a:avLst/>
          </a:prstGeom>
          <a:noFill/>
          <a:ln w="36720">
            <a:noFill/>
          </a:ln>
        </p:spPr>
        <p:txBody>
          <a:bodyPr lIns="90000" tIns="45000" rIns="90000" bIns="45000"/>
          <a:lstStyle/>
          <a:p>
            <a:r>
              <a:rPr lang="en-US" b="1" spc="-1" baseline="33000">
                <a:solidFill>
                  <a:srgbClr val="002060"/>
                </a:solidFill>
                <a:latin typeface="Calibri"/>
              </a:rPr>
              <a:t>226</a:t>
            </a:r>
            <a:r>
              <a:rPr lang="en-US" b="1" spc="-1">
                <a:solidFill>
                  <a:srgbClr val="002060"/>
                </a:solidFill>
                <a:latin typeface="Calibri"/>
              </a:rPr>
              <a:t>RaF</a:t>
            </a:r>
            <a:endParaRPr lang="en-US" spc="-1">
              <a:latin typeface="Arial"/>
            </a:endParaRPr>
          </a:p>
          <a:p>
            <a:r>
              <a:rPr lang="en-US" sz="1300" b="1" spc="-1">
                <a:solidFill>
                  <a:srgbClr val="002060"/>
                </a:solidFill>
                <a:latin typeface="Calibri"/>
              </a:rPr>
              <a:t>(T</a:t>
            </a:r>
            <a:r>
              <a:rPr lang="en-US" sz="1300" b="1" spc="-1" baseline="-33000">
                <a:solidFill>
                  <a:srgbClr val="002060"/>
                </a:solidFill>
                <a:latin typeface="Calibri"/>
              </a:rPr>
              <a:t>1/2</a:t>
            </a:r>
            <a:r>
              <a:rPr lang="en-US" sz="1300" b="1" spc="-1">
                <a:solidFill>
                  <a:srgbClr val="002060"/>
                </a:solidFill>
                <a:latin typeface="Calibri"/>
              </a:rPr>
              <a:t>=1600 days)</a:t>
            </a:r>
            <a:endParaRPr lang="en-US" sz="1300" spc="-1">
              <a:latin typeface="Arial"/>
            </a:endParaRPr>
          </a:p>
        </p:txBody>
      </p:sp>
      <p:sp>
        <p:nvSpPr>
          <p:cNvPr id="974" name="TextShape 12"/>
          <p:cNvSpPr txBox="1"/>
          <p:nvPr/>
        </p:nvSpPr>
        <p:spPr>
          <a:xfrm>
            <a:off x="6450960" y="2286000"/>
            <a:ext cx="1851120" cy="1038240"/>
          </a:xfrm>
          <a:prstGeom prst="rect">
            <a:avLst/>
          </a:prstGeom>
          <a:noFill/>
          <a:ln w="36720">
            <a:noFill/>
          </a:ln>
        </p:spPr>
        <p:txBody>
          <a:bodyPr lIns="90000" tIns="45000" rIns="90000" bIns="45000"/>
          <a:lstStyle/>
          <a:p>
            <a:r>
              <a:rPr lang="en-US" sz="1400" b="1" spc="-1" baseline="33000">
                <a:solidFill>
                  <a:srgbClr val="002060"/>
                </a:solidFill>
                <a:latin typeface="Calibri"/>
              </a:rPr>
              <a:t>223</a:t>
            </a:r>
            <a:r>
              <a:rPr lang="en-US" sz="1400" b="1" spc="-1">
                <a:solidFill>
                  <a:srgbClr val="002060"/>
                </a:solidFill>
                <a:latin typeface="Calibri"/>
              </a:rPr>
              <a:t>RaF</a:t>
            </a:r>
            <a:endParaRPr lang="en-US" sz="1400" spc="-1">
              <a:latin typeface="Arial"/>
            </a:endParaRPr>
          </a:p>
          <a:p>
            <a:r>
              <a:rPr lang="en-US" sz="1400" b="1" spc="-1">
                <a:solidFill>
                  <a:srgbClr val="002060"/>
                </a:solidFill>
                <a:latin typeface="Calibri"/>
              </a:rPr>
              <a:t>(T</a:t>
            </a:r>
            <a:r>
              <a:rPr lang="en-US" sz="1400" b="1" spc="-1" baseline="-33000">
                <a:solidFill>
                  <a:srgbClr val="002060"/>
                </a:solidFill>
                <a:latin typeface="Calibri"/>
              </a:rPr>
              <a:t>1/2</a:t>
            </a:r>
            <a:r>
              <a:rPr lang="en-US" sz="1400" b="1" spc="-1">
                <a:solidFill>
                  <a:srgbClr val="002060"/>
                </a:solidFill>
                <a:latin typeface="Calibri"/>
              </a:rPr>
              <a:t>~11 days)</a:t>
            </a:r>
            <a:endParaRPr lang="en-US" sz="1400" spc="-1">
              <a:latin typeface="Arial"/>
            </a:endParaRPr>
          </a:p>
        </p:txBody>
      </p:sp>
      <p:sp>
        <p:nvSpPr>
          <p:cNvPr id="975" name="TextShape 13"/>
          <p:cNvSpPr txBox="1"/>
          <p:nvPr/>
        </p:nvSpPr>
        <p:spPr>
          <a:xfrm>
            <a:off x="9626160" y="2633040"/>
            <a:ext cx="1851120" cy="1038240"/>
          </a:xfrm>
          <a:prstGeom prst="rect">
            <a:avLst/>
          </a:prstGeom>
          <a:noFill/>
          <a:ln w="36720">
            <a:noFill/>
          </a:ln>
        </p:spPr>
        <p:txBody>
          <a:bodyPr lIns="90000" tIns="45000" rIns="90000" bIns="45000"/>
          <a:lstStyle/>
          <a:p>
            <a:r>
              <a:rPr lang="en-US" sz="1400" b="1" spc="-1" baseline="33000">
                <a:solidFill>
                  <a:srgbClr val="002060"/>
                </a:solidFill>
                <a:latin typeface="Calibri"/>
              </a:rPr>
              <a:t>228</a:t>
            </a:r>
            <a:r>
              <a:rPr lang="en-US" sz="1400" b="1" spc="-1">
                <a:solidFill>
                  <a:srgbClr val="002060"/>
                </a:solidFill>
                <a:latin typeface="Calibri"/>
              </a:rPr>
              <a:t>RaF</a:t>
            </a:r>
            <a:endParaRPr lang="en-US" sz="1400" spc="-1">
              <a:latin typeface="Arial"/>
            </a:endParaRPr>
          </a:p>
          <a:p>
            <a:r>
              <a:rPr lang="en-US" sz="1400" b="1" spc="-1">
                <a:solidFill>
                  <a:srgbClr val="002060"/>
                </a:solidFill>
                <a:latin typeface="Calibri"/>
              </a:rPr>
              <a:t>(6 years)</a:t>
            </a:r>
            <a:endParaRPr lang="en-US" sz="1400" spc="-1">
              <a:latin typeface="Arial"/>
            </a:endParaRPr>
          </a:p>
        </p:txBody>
      </p:sp>
      <p:sp>
        <p:nvSpPr>
          <p:cNvPr id="976" name="TextShape 14"/>
          <p:cNvSpPr txBox="1"/>
          <p:nvPr/>
        </p:nvSpPr>
        <p:spPr>
          <a:xfrm>
            <a:off x="7512240" y="2386440"/>
            <a:ext cx="845280" cy="628200"/>
          </a:xfrm>
          <a:prstGeom prst="rect">
            <a:avLst/>
          </a:prstGeom>
          <a:noFill/>
          <a:ln w="36720">
            <a:noFill/>
          </a:ln>
        </p:spPr>
        <p:txBody>
          <a:bodyPr lIns="90000" tIns="45000" rIns="90000" bIns="45000"/>
          <a:lstStyle/>
          <a:p>
            <a:r>
              <a:rPr lang="en-US" sz="1400" b="1" spc="-1" baseline="33000">
                <a:solidFill>
                  <a:srgbClr val="002060"/>
                </a:solidFill>
                <a:latin typeface="Calibri"/>
              </a:rPr>
              <a:t>224</a:t>
            </a:r>
            <a:r>
              <a:rPr lang="en-US" sz="1400" b="1" spc="-1">
                <a:solidFill>
                  <a:srgbClr val="002060"/>
                </a:solidFill>
                <a:latin typeface="Calibri"/>
              </a:rPr>
              <a:t>RaF</a:t>
            </a:r>
            <a:endParaRPr lang="en-US" sz="1400" spc="-1">
              <a:latin typeface="Arial"/>
            </a:endParaRPr>
          </a:p>
          <a:p>
            <a:r>
              <a:rPr lang="en-US" sz="1400" b="1" spc="-1">
                <a:solidFill>
                  <a:srgbClr val="002060"/>
                </a:solidFill>
                <a:latin typeface="Calibri"/>
              </a:rPr>
              <a:t>(3 days)</a:t>
            </a:r>
            <a:endParaRPr lang="en-US" sz="1400" spc="-1">
              <a:latin typeface="Arial"/>
            </a:endParaRPr>
          </a:p>
        </p:txBody>
      </p:sp>
      <p:sp>
        <p:nvSpPr>
          <p:cNvPr id="977" name="TextShape 15"/>
          <p:cNvSpPr txBox="1"/>
          <p:nvPr/>
        </p:nvSpPr>
        <p:spPr>
          <a:xfrm>
            <a:off x="8246640" y="2469600"/>
            <a:ext cx="1851120" cy="1038240"/>
          </a:xfrm>
          <a:prstGeom prst="rect">
            <a:avLst/>
          </a:prstGeom>
          <a:noFill/>
          <a:ln w="36720">
            <a:noFill/>
          </a:ln>
        </p:spPr>
        <p:txBody>
          <a:bodyPr lIns="90000" tIns="45000" rIns="90000" bIns="45000"/>
          <a:lstStyle/>
          <a:p>
            <a:r>
              <a:rPr lang="en-US" sz="1400" b="1" spc="-1" baseline="33000">
                <a:solidFill>
                  <a:srgbClr val="002060"/>
                </a:solidFill>
                <a:latin typeface="Calibri"/>
              </a:rPr>
              <a:t>225</a:t>
            </a:r>
            <a:r>
              <a:rPr lang="en-US" sz="1400" b="1" spc="-1">
                <a:solidFill>
                  <a:srgbClr val="002060"/>
                </a:solidFill>
                <a:latin typeface="Calibri"/>
              </a:rPr>
              <a:t>RaF</a:t>
            </a:r>
            <a:endParaRPr lang="en-US" sz="1400" spc="-1">
              <a:latin typeface="Arial"/>
            </a:endParaRPr>
          </a:p>
          <a:p>
            <a:r>
              <a:rPr lang="en-US" sz="1400" b="1" spc="-1">
                <a:solidFill>
                  <a:srgbClr val="002060"/>
                </a:solidFill>
                <a:latin typeface="Calibri"/>
              </a:rPr>
              <a:t>(15 days)</a:t>
            </a:r>
            <a:endParaRPr lang="en-US" sz="1400" spc="-1">
              <a:latin typeface="Arial"/>
            </a:endParaRPr>
          </a:p>
        </p:txBody>
      </p:sp>
      <p:sp>
        <p:nvSpPr>
          <p:cNvPr id="978" name="TextShape 16"/>
          <p:cNvSpPr txBox="1"/>
          <p:nvPr/>
        </p:nvSpPr>
        <p:spPr>
          <a:xfrm>
            <a:off x="8930640" y="2577600"/>
            <a:ext cx="1851120" cy="1038240"/>
          </a:xfrm>
          <a:prstGeom prst="rect">
            <a:avLst/>
          </a:prstGeom>
          <a:noFill/>
          <a:ln w="36720">
            <a:noFill/>
          </a:ln>
        </p:spPr>
        <p:txBody>
          <a:bodyPr lIns="90000" tIns="45000" rIns="90000" bIns="45000"/>
          <a:lstStyle/>
          <a:p>
            <a:r>
              <a:rPr lang="en-US" sz="1400" b="1" spc="-1" baseline="33000">
                <a:solidFill>
                  <a:srgbClr val="002060"/>
                </a:solidFill>
                <a:latin typeface="Calibri"/>
              </a:rPr>
              <a:t>226</a:t>
            </a:r>
            <a:r>
              <a:rPr lang="en-US" sz="1400" b="1" spc="-1">
                <a:solidFill>
                  <a:srgbClr val="002060"/>
                </a:solidFill>
                <a:latin typeface="Calibri"/>
              </a:rPr>
              <a:t>RaF</a:t>
            </a:r>
            <a:endParaRPr lang="en-US" sz="1400" spc="-1">
              <a:latin typeface="Arial"/>
            </a:endParaRPr>
          </a:p>
          <a:p>
            <a:r>
              <a:rPr lang="en-US" sz="1400" b="1" spc="-1">
                <a:solidFill>
                  <a:srgbClr val="002060"/>
                </a:solidFill>
                <a:latin typeface="Calibri"/>
              </a:rPr>
              <a:t>(1600 y)</a:t>
            </a:r>
            <a:endParaRPr lang="en-US" sz="1400" spc="-1">
              <a:latin typeface="Arial"/>
            </a:endParaRPr>
          </a:p>
        </p:txBody>
      </p:sp>
      <p:sp>
        <p:nvSpPr>
          <p:cNvPr id="979" name="Line 17"/>
          <p:cNvSpPr/>
          <p:nvPr/>
        </p:nvSpPr>
        <p:spPr>
          <a:xfrm>
            <a:off x="5821680" y="5852160"/>
            <a:ext cx="3017520" cy="82296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980" name="Line 18"/>
          <p:cNvSpPr/>
          <p:nvPr/>
        </p:nvSpPr>
        <p:spPr>
          <a:xfrm flipV="1">
            <a:off x="8839200" y="5120640"/>
            <a:ext cx="1371600" cy="155448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981" name="Line 19"/>
          <p:cNvSpPr/>
          <p:nvPr/>
        </p:nvSpPr>
        <p:spPr>
          <a:xfrm flipV="1">
            <a:off x="10210800" y="3108960"/>
            <a:ext cx="0" cy="201168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982" name="TextShape 20"/>
          <p:cNvSpPr txBox="1"/>
          <p:nvPr/>
        </p:nvSpPr>
        <p:spPr>
          <a:xfrm rot="16189800">
            <a:off x="9991920" y="3670920"/>
            <a:ext cx="882000" cy="447480"/>
          </a:xfrm>
          <a:prstGeom prst="rect">
            <a:avLst/>
          </a:prstGeom>
          <a:noFill/>
          <a:ln w="36720">
            <a:noFill/>
          </a:ln>
        </p:spPr>
        <p:txBody>
          <a:bodyPr lIns="90000" tIns="45000" rIns="90000" bIns="45000"/>
          <a:lstStyle/>
          <a:p>
            <a:r>
              <a:rPr lang="en-US" sz="1400" b="1" spc="-1">
                <a:solidFill>
                  <a:srgbClr val="002060"/>
                </a:solidFill>
                <a:latin typeface="Calibri"/>
              </a:rPr>
              <a:t>counts</a:t>
            </a:r>
            <a:endParaRPr lang="en-US" sz="1400" spc="-1">
              <a:latin typeface="Arial"/>
            </a:endParaRPr>
          </a:p>
        </p:txBody>
      </p:sp>
      <p:sp>
        <p:nvSpPr>
          <p:cNvPr id="983" name="TextShape 21"/>
          <p:cNvSpPr txBox="1"/>
          <p:nvPr/>
        </p:nvSpPr>
        <p:spPr>
          <a:xfrm rot="18570000">
            <a:off x="9148440" y="5694480"/>
            <a:ext cx="1377360" cy="447480"/>
          </a:xfrm>
          <a:prstGeom prst="rect">
            <a:avLst/>
          </a:prstGeom>
          <a:noFill/>
          <a:ln w="36720">
            <a:noFill/>
          </a:ln>
        </p:spPr>
        <p:txBody>
          <a:bodyPr lIns="90000" tIns="45000" rIns="90000" bIns="45000"/>
          <a:lstStyle/>
          <a:p>
            <a:r>
              <a:rPr lang="en-US" sz="1400" b="1" spc="-1">
                <a:solidFill>
                  <a:srgbClr val="002060"/>
                </a:solidFill>
                <a:latin typeface="Calibri"/>
              </a:rPr>
              <a:t>Frequency</a:t>
            </a:r>
            <a:endParaRPr lang="en-US" sz="1400" spc="-1">
              <a:latin typeface="Arial"/>
            </a:endParaRPr>
          </a:p>
        </p:txBody>
      </p:sp>
      <p:sp>
        <p:nvSpPr>
          <p:cNvPr id="984" name="TextShape 22"/>
          <p:cNvSpPr txBox="1"/>
          <p:nvPr/>
        </p:nvSpPr>
        <p:spPr>
          <a:xfrm>
            <a:off x="1239240" y="-497880"/>
            <a:ext cx="9521280" cy="1371600"/>
          </a:xfrm>
          <a:prstGeom prst="rect">
            <a:avLst/>
          </a:prstGeom>
          <a:noFill/>
          <a:ln>
            <a:noFill/>
          </a:ln>
        </p:spPr>
        <p:txBody>
          <a:bodyPr anchor="ctr"/>
          <a:lstStyle/>
          <a:p>
            <a:pPr algn="ctr">
              <a:lnSpc>
                <a:spcPct val="100000"/>
              </a:lnSpc>
            </a:pPr>
            <a:r>
              <a:rPr lang="en-US" sz="3000" b="1" spc="-1" dirty="0">
                <a:solidFill>
                  <a:srgbClr val="002060"/>
                </a:solidFill>
                <a:latin typeface="Calibri"/>
              </a:rPr>
              <a:t>CRIS </a:t>
            </a:r>
            <a:r>
              <a:rPr lang="en-US" sz="3000" b="1" spc="-1" dirty="0" err="1">
                <a:solidFill>
                  <a:srgbClr val="002060"/>
                </a:solidFill>
                <a:latin typeface="Calibri"/>
              </a:rPr>
              <a:t>RaF</a:t>
            </a:r>
            <a:r>
              <a:rPr lang="en-US" sz="3000" b="1" spc="-1" dirty="0">
                <a:solidFill>
                  <a:srgbClr val="002060"/>
                </a:solidFill>
                <a:latin typeface="Calibri"/>
              </a:rPr>
              <a:t>: Results (November 2018)</a:t>
            </a:r>
            <a:endParaRPr lang="en-US" sz="3000" spc="-1" dirty="0">
              <a:solidFill>
                <a:srgbClr val="000000"/>
              </a:solidFill>
              <a:latin typeface="Calibri"/>
            </a:endParaRPr>
          </a:p>
        </p:txBody>
      </p:sp>
      <p:sp>
        <p:nvSpPr>
          <p:cNvPr id="985" name="TextShape 23"/>
          <p:cNvSpPr txBox="1"/>
          <p:nvPr/>
        </p:nvSpPr>
        <p:spPr>
          <a:xfrm>
            <a:off x="10310880" y="74880"/>
            <a:ext cx="435240" cy="457200"/>
          </a:xfrm>
          <a:prstGeom prst="rect">
            <a:avLst/>
          </a:prstGeom>
          <a:noFill/>
          <a:ln w="36720">
            <a:noFill/>
          </a:ln>
        </p:spPr>
        <p:txBody>
          <a:bodyPr lIns="90000" tIns="45000" rIns="90000" bIns="45000"/>
          <a:lstStyle/>
          <a:p>
            <a:r>
              <a:rPr lang="en-US" sz="1400" b="1" spc="-1">
                <a:solidFill>
                  <a:srgbClr val="10243E"/>
                </a:solidFill>
                <a:latin typeface="Calibri"/>
                <a:ea typeface="Noto Sans CJK SC Regular"/>
              </a:rPr>
              <a:t>25</a:t>
            </a:r>
            <a:endParaRPr lang="en-US" sz="1400" spc="-1">
              <a:latin typeface="Arial"/>
            </a:endParaRPr>
          </a:p>
        </p:txBody>
      </p:sp>
    </p:spTree>
    <p:extLst>
      <p:ext uri="{BB962C8B-B14F-4D97-AF65-F5344CB8AC3E}">
        <p14:creationId xmlns:p14="http://schemas.microsoft.com/office/powerpoint/2010/main" val="4070176491"/>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6" name="Picture 985"/>
          <p:cNvPicPr/>
          <p:nvPr/>
        </p:nvPicPr>
        <p:blipFill>
          <a:blip r:embed="rId2">
            <a:alphaModFix amt="50000"/>
          </a:blip>
          <a:srcRect b="11575"/>
          <a:stretch/>
        </p:blipFill>
        <p:spPr>
          <a:xfrm>
            <a:off x="7504680" y="916920"/>
            <a:ext cx="2431800" cy="2505240"/>
          </a:xfrm>
          <a:prstGeom prst="rect">
            <a:avLst/>
          </a:prstGeom>
          <a:ln w="36720">
            <a:noFill/>
          </a:ln>
        </p:spPr>
      </p:pic>
      <p:pic>
        <p:nvPicPr>
          <p:cNvPr id="987" name="Picture 986"/>
          <p:cNvPicPr/>
          <p:nvPr/>
        </p:nvPicPr>
        <p:blipFill>
          <a:blip r:embed="rId3">
            <a:alphaModFix amt="50000"/>
          </a:blip>
          <a:srcRect b="5991"/>
          <a:stretch/>
        </p:blipFill>
        <p:spPr>
          <a:xfrm>
            <a:off x="1569360" y="273960"/>
            <a:ext cx="4957200" cy="3291840"/>
          </a:xfrm>
          <a:prstGeom prst="rect">
            <a:avLst/>
          </a:prstGeom>
          <a:ln w="36720">
            <a:noFill/>
          </a:ln>
        </p:spPr>
      </p:pic>
      <p:pic>
        <p:nvPicPr>
          <p:cNvPr id="988" name="Picture 987"/>
          <p:cNvPicPr/>
          <p:nvPr/>
        </p:nvPicPr>
        <p:blipFill>
          <a:blip r:embed="rId4">
            <a:alphaModFix amt="50000"/>
          </a:blip>
          <a:srcRect b="8299"/>
          <a:stretch/>
        </p:blipFill>
        <p:spPr>
          <a:xfrm>
            <a:off x="2529840" y="3808800"/>
            <a:ext cx="6766200" cy="2043000"/>
          </a:xfrm>
          <a:prstGeom prst="rect">
            <a:avLst/>
          </a:prstGeom>
          <a:ln w="36720">
            <a:noFill/>
          </a:ln>
        </p:spPr>
      </p:pic>
      <p:sp>
        <p:nvSpPr>
          <p:cNvPr id="989" name="TextShape 1"/>
          <p:cNvSpPr txBox="1"/>
          <p:nvPr/>
        </p:nvSpPr>
        <p:spPr>
          <a:xfrm>
            <a:off x="2346960" y="-15120"/>
            <a:ext cx="7680960" cy="1979280"/>
          </a:xfrm>
          <a:prstGeom prst="rect">
            <a:avLst/>
          </a:prstGeom>
          <a:noFill/>
          <a:ln w="36720">
            <a:noFill/>
          </a:ln>
        </p:spPr>
        <p:txBody>
          <a:bodyPr lIns="90000" tIns="45000" rIns="90000" bIns="45000"/>
          <a:lstStyle/>
          <a:p>
            <a:r>
              <a:rPr lang="en-US" sz="4000" b="1" spc="-1">
                <a:solidFill>
                  <a:srgbClr val="002060"/>
                </a:solidFill>
                <a:latin typeface="Calibri"/>
              </a:rPr>
              <a:t> </a:t>
            </a:r>
            <a:endParaRPr lang="en-US" sz="4000" spc="-1">
              <a:latin typeface="Arial"/>
            </a:endParaRPr>
          </a:p>
        </p:txBody>
      </p:sp>
      <p:sp>
        <p:nvSpPr>
          <p:cNvPr id="990" name="TextShape 2"/>
          <p:cNvSpPr txBox="1"/>
          <p:nvPr/>
        </p:nvSpPr>
        <p:spPr>
          <a:xfrm rot="18736800">
            <a:off x="5527560" y="2525400"/>
            <a:ext cx="2749320" cy="421200"/>
          </a:xfrm>
          <a:prstGeom prst="rect">
            <a:avLst/>
          </a:prstGeom>
          <a:noFill/>
          <a:ln w="36720">
            <a:noFill/>
          </a:ln>
        </p:spPr>
        <p:txBody>
          <a:bodyPr lIns="90000" tIns="45000" rIns="90000" bIns="45000"/>
          <a:lstStyle/>
          <a:p>
            <a:r>
              <a:rPr lang="en-US" sz="2600" b="1" spc="-1">
                <a:solidFill>
                  <a:srgbClr val="00A65D"/>
                </a:solidFill>
                <a:latin typeface="Calibri"/>
              </a:rPr>
              <a:t>PRELIMINARY </a:t>
            </a:r>
            <a:endParaRPr lang="en-US" sz="2600" spc="-1">
              <a:latin typeface="Arial"/>
            </a:endParaRPr>
          </a:p>
        </p:txBody>
      </p:sp>
      <p:sp>
        <p:nvSpPr>
          <p:cNvPr id="991" name="CustomShape 3"/>
          <p:cNvSpPr/>
          <p:nvPr/>
        </p:nvSpPr>
        <p:spPr>
          <a:xfrm>
            <a:off x="5638800" y="548640"/>
            <a:ext cx="95040" cy="2743200"/>
          </a:xfrm>
          <a:prstGeom prst="rect">
            <a:avLst/>
          </a:prstGeom>
          <a:solidFill>
            <a:srgbClr val="5E8AC7">
              <a:alpha val="34000"/>
            </a:srgbClr>
          </a:solidFill>
          <a:ln w="38160">
            <a:noFill/>
          </a:ln>
        </p:spPr>
        <p:style>
          <a:lnRef idx="0">
            <a:scrgbClr r="0" g="0" b="0"/>
          </a:lnRef>
          <a:fillRef idx="0">
            <a:scrgbClr r="0" g="0" b="0"/>
          </a:fillRef>
          <a:effectRef idx="0">
            <a:scrgbClr r="0" g="0" b="0"/>
          </a:effectRef>
          <a:fontRef idx="minor"/>
        </p:style>
      </p:sp>
      <p:sp>
        <p:nvSpPr>
          <p:cNvPr id="992" name="Line 4"/>
          <p:cNvSpPr/>
          <p:nvPr/>
        </p:nvSpPr>
        <p:spPr>
          <a:xfrm flipH="1">
            <a:off x="2804160" y="2743200"/>
            <a:ext cx="2834640" cy="105012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993" name="Line 5"/>
          <p:cNvSpPr/>
          <p:nvPr/>
        </p:nvSpPr>
        <p:spPr>
          <a:xfrm>
            <a:off x="5733840" y="2743200"/>
            <a:ext cx="3379680" cy="109728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994" name="Line 6"/>
          <p:cNvSpPr/>
          <p:nvPr/>
        </p:nvSpPr>
        <p:spPr>
          <a:xfrm flipV="1">
            <a:off x="7650480" y="6085080"/>
            <a:ext cx="1139040" cy="1116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995" name="TextShape 7"/>
          <p:cNvSpPr txBox="1"/>
          <p:nvPr/>
        </p:nvSpPr>
        <p:spPr>
          <a:xfrm>
            <a:off x="7610160" y="6084720"/>
            <a:ext cx="1267920" cy="323280"/>
          </a:xfrm>
          <a:prstGeom prst="rect">
            <a:avLst/>
          </a:prstGeom>
          <a:noFill/>
          <a:ln w="36720">
            <a:noFill/>
          </a:ln>
        </p:spPr>
        <p:txBody>
          <a:bodyPr lIns="90000" tIns="45000" rIns="90000" bIns="45000"/>
          <a:lstStyle/>
          <a:p>
            <a:r>
              <a:rPr lang="en-US" b="1" spc="-1">
                <a:solidFill>
                  <a:srgbClr val="002060"/>
                </a:solidFill>
                <a:latin typeface="Calibri"/>
              </a:rPr>
              <a:t>~ 15 GHz</a:t>
            </a:r>
            <a:endParaRPr lang="en-US" spc="-1">
              <a:latin typeface="Arial"/>
            </a:endParaRPr>
          </a:p>
        </p:txBody>
      </p:sp>
      <p:sp>
        <p:nvSpPr>
          <p:cNvPr id="996" name="Line 8"/>
          <p:cNvSpPr/>
          <p:nvPr/>
        </p:nvSpPr>
        <p:spPr>
          <a:xfrm flipH="1">
            <a:off x="7395600" y="6095520"/>
            <a:ext cx="416520" cy="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997" name="TextShape 9"/>
          <p:cNvSpPr txBox="1"/>
          <p:nvPr/>
        </p:nvSpPr>
        <p:spPr>
          <a:xfrm>
            <a:off x="909435" y="5978160"/>
            <a:ext cx="6118200" cy="323640"/>
          </a:xfrm>
          <a:prstGeom prst="rect">
            <a:avLst/>
          </a:prstGeom>
          <a:noFill/>
          <a:ln w="36720">
            <a:noFill/>
          </a:ln>
        </p:spPr>
        <p:txBody>
          <a:bodyPr lIns="90000" tIns="45000" rIns="90000" bIns="45000"/>
          <a:lstStyle/>
          <a:p>
            <a:r>
              <a:rPr lang="en-US" sz="1500" b="1" spc="-1">
                <a:solidFill>
                  <a:srgbClr val="003366"/>
                </a:solidFill>
                <a:latin typeface="Arial"/>
              </a:rPr>
              <a:t>[</a:t>
            </a:r>
            <a:r>
              <a:rPr lang="en-US" sz="1500" b="1" u="sng" spc="-1">
                <a:solidFill>
                  <a:srgbClr val="003366"/>
                </a:solidFill>
                <a:latin typeface="Arial"/>
              </a:rPr>
              <a:t>Garcia Ruiz</a:t>
            </a:r>
            <a:r>
              <a:rPr lang="en-US" sz="1500" b="1" spc="-1">
                <a:solidFill>
                  <a:srgbClr val="003366"/>
                </a:solidFill>
                <a:latin typeface="Arial"/>
              </a:rPr>
              <a:t> et al. In preparation (2019)]</a:t>
            </a:r>
            <a:endParaRPr lang="en-US" sz="1500" spc="-1">
              <a:latin typeface="Arial"/>
            </a:endParaRPr>
          </a:p>
        </p:txBody>
      </p:sp>
      <p:sp>
        <p:nvSpPr>
          <p:cNvPr id="998" name="TextShape 10"/>
          <p:cNvSpPr txBox="1"/>
          <p:nvPr/>
        </p:nvSpPr>
        <p:spPr>
          <a:xfrm>
            <a:off x="5180160" y="3935160"/>
            <a:ext cx="2468880" cy="1038240"/>
          </a:xfrm>
          <a:prstGeom prst="rect">
            <a:avLst/>
          </a:prstGeom>
          <a:noFill/>
          <a:ln w="36720">
            <a:noFill/>
          </a:ln>
        </p:spPr>
        <p:txBody>
          <a:bodyPr lIns="90000" tIns="45000" rIns="90000" bIns="45000"/>
          <a:lstStyle/>
          <a:p>
            <a:r>
              <a:rPr lang="en-US" sz="2000" b="1" spc="-1" baseline="33000">
                <a:solidFill>
                  <a:srgbClr val="002060"/>
                </a:solidFill>
                <a:latin typeface="Calibri"/>
                <a:ea typeface="Noto Sans CJK SC Regular"/>
              </a:rPr>
              <a:t>226</a:t>
            </a:r>
            <a:r>
              <a:rPr lang="en-US" sz="2000" b="1" spc="-1">
                <a:solidFill>
                  <a:srgbClr val="002060"/>
                </a:solidFill>
                <a:latin typeface="Calibri"/>
                <a:ea typeface="Noto Sans CJK SC Regular"/>
              </a:rPr>
              <a:t>Ra</a:t>
            </a:r>
            <a:r>
              <a:rPr lang="en-US" sz="2000" b="1" spc="-1">
                <a:solidFill>
                  <a:srgbClr val="002060"/>
                </a:solidFill>
                <a:latin typeface="Calibri"/>
              </a:rPr>
              <a:t>(I=0)F</a:t>
            </a:r>
            <a:endParaRPr lang="en-US" sz="2000" spc="-1">
              <a:latin typeface="Arial"/>
            </a:endParaRPr>
          </a:p>
        </p:txBody>
      </p:sp>
      <p:sp>
        <p:nvSpPr>
          <p:cNvPr id="999" name="TextShape 11"/>
          <p:cNvSpPr txBox="1"/>
          <p:nvPr/>
        </p:nvSpPr>
        <p:spPr>
          <a:xfrm>
            <a:off x="2438400" y="1005840"/>
            <a:ext cx="2468880" cy="1038240"/>
          </a:xfrm>
          <a:prstGeom prst="rect">
            <a:avLst/>
          </a:prstGeom>
          <a:noFill/>
          <a:ln w="36720">
            <a:noFill/>
          </a:ln>
        </p:spPr>
        <p:txBody>
          <a:bodyPr lIns="90000" tIns="45000" rIns="90000" bIns="45000"/>
          <a:lstStyle/>
          <a:p>
            <a:r>
              <a:rPr lang="en-US" sz="2000" b="1" spc="-1" baseline="33000">
                <a:solidFill>
                  <a:srgbClr val="002060"/>
                </a:solidFill>
                <a:latin typeface="Calibri"/>
                <a:ea typeface="Noto Sans CJK SC Regular"/>
              </a:rPr>
              <a:t>226</a:t>
            </a:r>
            <a:r>
              <a:rPr lang="en-US" sz="2000" b="1" spc="-1">
                <a:solidFill>
                  <a:srgbClr val="002060"/>
                </a:solidFill>
                <a:latin typeface="Calibri"/>
                <a:ea typeface="Noto Sans CJK SC Regular"/>
              </a:rPr>
              <a:t>Ra</a:t>
            </a:r>
            <a:r>
              <a:rPr lang="en-US" sz="2000" b="1" spc="-1">
                <a:solidFill>
                  <a:srgbClr val="002060"/>
                </a:solidFill>
                <a:latin typeface="Calibri"/>
              </a:rPr>
              <a:t>(I=0)F</a:t>
            </a:r>
            <a:endParaRPr lang="en-US" sz="2000" spc="-1">
              <a:latin typeface="Arial"/>
            </a:endParaRPr>
          </a:p>
        </p:txBody>
      </p:sp>
      <p:sp>
        <p:nvSpPr>
          <p:cNvPr id="1000" name="TextShape 12"/>
          <p:cNvSpPr txBox="1"/>
          <p:nvPr/>
        </p:nvSpPr>
        <p:spPr>
          <a:xfrm>
            <a:off x="8016240" y="2877120"/>
            <a:ext cx="3017520" cy="1512000"/>
          </a:xfrm>
          <a:prstGeom prst="rect">
            <a:avLst/>
          </a:prstGeom>
          <a:noFill/>
          <a:ln w="36720">
            <a:noFill/>
          </a:ln>
        </p:spPr>
        <p:txBody>
          <a:bodyPr lIns="90000" tIns="45000" rIns="90000" bIns="45000"/>
          <a:lstStyle/>
          <a:p>
            <a:r>
              <a:rPr lang="en-US" sz="2000" b="1" spc="-1" baseline="33000">
                <a:solidFill>
                  <a:srgbClr val="002060"/>
                </a:solidFill>
                <a:latin typeface="Calibri"/>
              </a:rPr>
              <a:t>223</a:t>
            </a:r>
            <a:r>
              <a:rPr lang="en-US" sz="2000" b="1" spc="-1">
                <a:solidFill>
                  <a:srgbClr val="002060"/>
                </a:solidFill>
                <a:latin typeface="Calibri"/>
              </a:rPr>
              <a:t>Ra(I=3/2)F</a:t>
            </a:r>
            <a:endParaRPr lang="en-US" sz="2000" spc="-1">
              <a:latin typeface="Arial"/>
            </a:endParaRPr>
          </a:p>
        </p:txBody>
      </p:sp>
      <p:sp>
        <p:nvSpPr>
          <p:cNvPr id="1001" name="CustomShape 13"/>
          <p:cNvSpPr/>
          <p:nvPr/>
        </p:nvSpPr>
        <p:spPr>
          <a:xfrm rot="16161600">
            <a:off x="8508720" y="3581280"/>
            <a:ext cx="524520" cy="495720"/>
          </a:xfrm>
          <a:custGeom>
            <a:avLst/>
            <a:gdLst/>
            <a:ahLst/>
            <a:cxnLst/>
            <a:rect l="0" t="0" r="r" b="b"/>
            <a:pathLst>
              <a:path w="1460" h="1379">
                <a:moveTo>
                  <a:pt x="0" y="345"/>
                </a:moveTo>
                <a:lnTo>
                  <a:pt x="1093" y="344"/>
                </a:lnTo>
                <a:lnTo>
                  <a:pt x="1093" y="0"/>
                </a:lnTo>
                <a:lnTo>
                  <a:pt x="1459" y="689"/>
                </a:lnTo>
                <a:lnTo>
                  <a:pt x="1095" y="1378"/>
                </a:lnTo>
                <a:lnTo>
                  <a:pt x="1094" y="1033"/>
                </a:lnTo>
                <a:lnTo>
                  <a:pt x="1" y="1034"/>
                </a:lnTo>
                <a:lnTo>
                  <a:pt x="0" y="345"/>
                </a:lnTo>
              </a:path>
            </a:pathLst>
          </a:custGeom>
          <a:solidFill>
            <a:srgbClr val="1B75BC"/>
          </a:solidFill>
          <a:ln w="36720">
            <a:noFill/>
          </a:ln>
        </p:spPr>
        <p:style>
          <a:lnRef idx="0">
            <a:scrgbClr r="0" g="0" b="0"/>
          </a:lnRef>
          <a:fillRef idx="0">
            <a:scrgbClr r="0" g="0" b="0"/>
          </a:fillRef>
          <a:effectRef idx="0">
            <a:scrgbClr r="0" g="0" b="0"/>
          </a:effectRef>
          <a:fontRef idx="minor"/>
        </p:style>
      </p:sp>
      <p:sp>
        <p:nvSpPr>
          <p:cNvPr id="1002" name="TextShape 14"/>
          <p:cNvSpPr txBox="1"/>
          <p:nvPr/>
        </p:nvSpPr>
        <p:spPr>
          <a:xfrm>
            <a:off x="8926320" y="3445200"/>
            <a:ext cx="1267920" cy="323280"/>
          </a:xfrm>
          <a:prstGeom prst="rect">
            <a:avLst/>
          </a:prstGeom>
          <a:noFill/>
          <a:ln w="36720">
            <a:noFill/>
          </a:ln>
        </p:spPr>
        <p:txBody>
          <a:bodyPr lIns="90000" tIns="45000" rIns="90000" bIns="45000"/>
          <a:lstStyle/>
          <a:p>
            <a:r>
              <a:rPr lang="en-US" b="1" spc="-1">
                <a:solidFill>
                  <a:srgbClr val="002060"/>
                </a:solidFill>
                <a:latin typeface="Calibri"/>
              </a:rPr>
              <a:t>300 MHz</a:t>
            </a:r>
            <a:endParaRPr lang="en-US" spc="-1">
              <a:latin typeface="Arial"/>
            </a:endParaRPr>
          </a:p>
        </p:txBody>
      </p:sp>
      <p:sp>
        <p:nvSpPr>
          <p:cNvPr id="1003" name="Line 15"/>
          <p:cNvSpPr/>
          <p:nvPr/>
        </p:nvSpPr>
        <p:spPr>
          <a:xfrm flipH="1">
            <a:off x="8512320" y="3474720"/>
            <a:ext cx="416520" cy="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1004" name="Line 16"/>
          <p:cNvSpPr/>
          <p:nvPr/>
        </p:nvSpPr>
        <p:spPr>
          <a:xfrm>
            <a:off x="8717880" y="3474720"/>
            <a:ext cx="401400" cy="0"/>
          </a:xfrm>
          <a:prstGeom prst="line">
            <a:avLst/>
          </a:prstGeom>
          <a:ln w="18360">
            <a:solidFill>
              <a:srgbClr val="00458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1005" name="CustomShape 17"/>
          <p:cNvSpPr/>
          <p:nvPr/>
        </p:nvSpPr>
        <p:spPr>
          <a:xfrm>
            <a:off x="4509840" y="6345525"/>
            <a:ext cx="3139200" cy="461520"/>
          </a:xfrm>
          <a:prstGeom prst="roundRect">
            <a:avLst>
              <a:gd name="adj" fmla="val 16667"/>
            </a:avLst>
          </a:prstGeom>
          <a:solidFill>
            <a:srgbClr val="ADC5E7">
              <a:alpha val="16000"/>
            </a:srgbClr>
          </a:solidFill>
          <a:ln w="25560">
            <a:solidFill>
              <a:srgbClr val="003D73"/>
            </a:solidFill>
            <a:round/>
          </a:ln>
        </p:spPr>
        <p:style>
          <a:lnRef idx="0">
            <a:scrgbClr r="0" g="0" b="0"/>
          </a:lnRef>
          <a:fillRef idx="0">
            <a:scrgbClr r="0" g="0" b="0"/>
          </a:fillRef>
          <a:effectRef idx="0">
            <a:scrgbClr r="0" g="0" b="0"/>
          </a:effectRef>
          <a:fontRef idx="minor"/>
        </p:style>
        <p:txBody>
          <a:bodyPr lIns="90000" tIns="45000" rIns="90000" bIns="45000" anchor="ctr"/>
          <a:lstStyle/>
          <a:p>
            <a:pPr algn="ctr"/>
            <a:r>
              <a:rPr lang="en-US" sz="2000" b="1" spc="-1">
                <a:solidFill>
                  <a:srgbClr val="002060"/>
                </a:solidFill>
                <a:latin typeface="Calibri"/>
              </a:rPr>
              <a:t>From THz to MHz </a:t>
            </a:r>
            <a:endParaRPr lang="en-US" sz="2000" spc="-1">
              <a:latin typeface="Arial"/>
            </a:endParaRPr>
          </a:p>
        </p:txBody>
      </p:sp>
      <p:sp>
        <p:nvSpPr>
          <p:cNvPr id="1006" name="TextShape 18"/>
          <p:cNvSpPr txBox="1"/>
          <p:nvPr/>
        </p:nvSpPr>
        <p:spPr>
          <a:xfrm>
            <a:off x="7468680" y="695520"/>
            <a:ext cx="2758320" cy="293040"/>
          </a:xfrm>
          <a:prstGeom prst="rect">
            <a:avLst/>
          </a:prstGeom>
          <a:noFill/>
          <a:ln w="36720">
            <a:noFill/>
          </a:ln>
        </p:spPr>
        <p:txBody>
          <a:bodyPr lIns="90000" tIns="45000" rIns="90000" bIns="45000"/>
          <a:lstStyle/>
          <a:p>
            <a:r>
              <a:rPr lang="en-US" sz="1600" b="1" spc="-1">
                <a:solidFill>
                  <a:srgbClr val="002060"/>
                </a:solidFill>
                <a:latin typeface="Calibri"/>
              </a:rPr>
              <a:t>Molecular Hyperfine structure</a:t>
            </a:r>
            <a:endParaRPr lang="en-US" sz="1600" spc="-1">
              <a:latin typeface="Arial"/>
            </a:endParaRPr>
          </a:p>
        </p:txBody>
      </p:sp>
      <p:sp>
        <p:nvSpPr>
          <p:cNvPr id="1007" name="TextShape 19"/>
          <p:cNvSpPr txBox="1"/>
          <p:nvPr/>
        </p:nvSpPr>
        <p:spPr>
          <a:xfrm>
            <a:off x="1239240" y="-497880"/>
            <a:ext cx="9521280" cy="1371600"/>
          </a:xfrm>
          <a:prstGeom prst="rect">
            <a:avLst/>
          </a:prstGeom>
          <a:noFill/>
          <a:ln>
            <a:noFill/>
          </a:ln>
        </p:spPr>
        <p:txBody>
          <a:bodyPr anchor="ctr"/>
          <a:lstStyle/>
          <a:p>
            <a:pPr algn="ctr">
              <a:lnSpc>
                <a:spcPct val="100000"/>
              </a:lnSpc>
            </a:pPr>
            <a:r>
              <a:rPr lang="en-US" sz="3000" b="1" spc="-1">
                <a:solidFill>
                  <a:srgbClr val="002060"/>
                </a:solidFill>
                <a:latin typeface="Calibri"/>
              </a:rPr>
              <a:t>RaF: Results (November 2018)</a:t>
            </a:r>
            <a:endParaRPr lang="en-US" sz="3000" spc="-1">
              <a:solidFill>
                <a:srgbClr val="000000"/>
              </a:solidFill>
              <a:latin typeface="Calibri"/>
            </a:endParaRPr>
          </a:p>
        </p:txBody>
      </p:sp>
      <p:sp>
        <p:nvSpPr>
          <p:cNvPr id="1008" name="TextShape 20"/>
          <p:cNvSpPr txBox="1"/>
          <p:nvPr/>
        </p:nvSpPr>
        <p:spPr>
          <a:xfrm>
            <a:off x="10311240" y="74880"/>
            <a:ext cx="435240" cy="457200"/>
          </a:xfrm>
          <a:prstGeom prst="rect">
            <a:avLst/>
          </a:prstGeom>
          <a:noFill/>
          <a:ln w="36720">
            <a:noFill/>
          </a:ln>
        </p:spPr>
        <p:txBody>
          <a:bodyPr lIns="90000" tIns="45000" rIns="90000" bIns="45000"/>
          <a:lstStyle/>
          <a:p>
            <a:r>
              <a:rPr lang="en-US" sz="1400" b="1" spc="-1">
                <a:solidFill>
                  <a:srgbClr val="10243E"/>
                </a:solidFill>
                <a:latin typeface="Calibri"/>
                <a:ea typeface="Noto Sans CJK SC Regular"/>
              </a:rPr>
              <a:t>26</a:t>
            </a:r>
            <a:endParaRPr lang="en-US" sz="1400" spc="-1">
              <a:latin typeface="Arial"/>
            </a:endParaRPr>
          </a:p>
        </p:txBody>
      </p:sp>
    </p:spTree>
    <p:extLst>
      <p:ext uri="{BB962C8B-B14F-4D97-AF65-F5344CB8AC3E}">
        <p14:creationId xmlns:p14="http://schemas.microsoft.com/office/powerpoint/2010/main" val="439252054"/>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09" name="Picture 1008"/>
          <p:cNvPicPr/>
          <p:nvPr/>
        </p:nvPicPr>
        <p:blipFill>
          <a:blip r:embed="rId2">
            <a:alphaModFix amt="50000"/>
          </a:blip>
          <a:stretch/>
        </p:blipFill>
        <p:spPr>
          <a:xfrm>
            <a:off x="1686000" y="2340360"/>
            <a:ext cx="6388560" cy="3700440"/>
          </a:xfrm>
          <a:prstGeom prst="rect">
            <a:avLst/>
          </a:prstGeom>
          <a:ln w="36720">
            <a:noFill/>
          </a:ln>
        </p:spPr>
      </p:pic>
      <p:sp>
        <p:nvSpPr>
          <p:cNvPr id="1010" name="TextShape 1"/>
          <p:cNvSpPr txBox="1"/>
          <p:nvPr/>
        </p:nvSpPr>
        <p:spPr>
          <a:xfrm>
            <a:off x="3428040" y="2518560"/>
            <a:ext cx="2027880" cy="597960"/>
          </a:xfrm>
          <a:prstGeom prst="rect">
            <a:avLst/>
          </a:prstGeom>
          <a:noFill/>
          <a:ln w="36720">
            <a:noFill/>
          </a:ln>
        </p:spPr>
        <p:txBody>
          <a:bodyPr lIns="90000" tIns="45000" rIns="90000" bIns="45000"/>
          <a:lstStyle/>
          <a:p>
            <a:r>
              <a:rPr lang="en-US" sz="4000" b="1" spc="-1">
                <a:solidFill>
                  <a:srgbClr val="002060"/>
                </a:solidFill>
                <a:latin typeface="Calibri"/>
              </a:rPr>
              <a:t>?</a:t>
            </a:r>
            <a:endParaRPr lang="en-US" sz="4000" spc="-1">
              <a:latin typeface="Arial"/>
            </a:endParaRPr>
          </a:p>
        </p:txBody>
      </p:sp>
      <p:sp>
        <p:nvSpPr>
          <p:cNvPr id="1011" name="TextShape 2"/>
          <p:cNvSpPr txBox="1"/>
          <p:nvPr/>
        </p:nvSpPr>
        <p:spPr>
          <a:xfrm>
            <a:off x="3159840" y="3543120"/>
            <a:ext cx="650160" cy="597960"/>
          </a:xfrm>
          <a:prstGeom prst="rect">
            <a:avLst/>
          </a:prstGeom>
          <a:noFill/>
          <a:ln w="36720">
            <a:noFill/>
          </a:ln>
        </p:spPr>
        <p:txBody>
          <a:bodyPr lIns="90000" tIns="45000" rIns="90000" bIns="45000"/>
          <a:lstStyle/>
          <a:p>
            <a:r>
              <a:rPr lang="en-US" sz="4000" b="1" spc="-1">
                <a:solidFill>
                  <a:srgbClr val="002060"/>
                </a:solidFill>
                <a:latin typeface="Calibri"/>
              </a:rPr>
              <a:t>?</a:t>
            </a:r>
            <a:endParaRPr lang="en-US" sz="4000" spc="-1">
              <a:latin typeface="Arial"/>
            </a:endParaRPr>
          </a:p>
        </p:txBody>
      </p:sp>
      <p:sp>
        <p:nvSpPr>
          <p:cNvPr id="1012" name="TextShape 3"/>
          <p:cNvSpPr txBox="1"/>
          <p:nvPr/>
        </p:nvSpPr>
        <p:spPr>
          <a:xfrm>
            <a:off x="3169920" y="3969360"/>
            <a:ext cx="2027880" cy="597960"/>
          </a:xfrm>
          <a:prstGeom prst="rect">
            <a:avLst/>
          </a:prstGeom>
          <a:noFill/>
          <a:ln w="36720">
            <a:noFill/>
          </a:ln>
        </p:spPr>
        <p:txBody>
          <a:bodyPr lIns="90000" tIns="45000" rIns="90000" bIns="45000"/>
          <a:lstStyle/>
          <a:p>
            <a:r>
              <a:rPr lang="en-US" sz="4000" b="1" spc="-1">
                <a:solidFill>
                  <a:srgbClr val="002060"/>
                </a:solidFill>
                <a:latin typeface="Calibri"/>
              </a:rPr>
              <a:t>?</a:t>
            </a:r>
            <a:endParaRPr lang="en-US" sz="4000" spc="-1">
              <a:latin typeface="Arial"/>
            </a:endParaRPr>
          </a:p>
        </p:txBody>
      </p:sp>
      <p:sp>
        <p:nvSpPr>
          <p:cNvPr id="1013" name="TextShape 4"/>
          <p:cNvSpPr txBox="1"/>
          <p:nvPr/>
        </p:nvSpPr>
        <p:spPr>
          <a:xfrm>
            <a:off x="4342440" y="4993560"/>
            <a:ext cx="2027880" cy="597960"/>
          </a:xfrm>
          <a:prstGeom prst="rect">
            <a:avLst/>
          </a:prstGeom>
          <a:noFill/>
          <a:ln w="36720">
            <a:noFill/>
          </a:ln>
        </p:spPr>
        <p:txBody>
          <a:bodyPr lIns="90000" tIns="45000" rIns="90000" bIns="45000"/>
          <a:lstStyle/>
          <a:p>
            <a:r>
              <a:rPr lang="en-US" sz="4000" b="1" spc="-1">
                <a:solidFill>
                  <a:srgbClr val="002060"/>
                </a:solidFill>
                <a:latin typeface="Calibri"/>
              </a:rPr>
              <a:t>?</a:t>
            </a:r>
            <a:endParaRPr lang="en-US" sz="4000" spc="-1">
              <a:latin typeface="Arial"/>
            </a:endParaRPr>
          </a:p>
        </p:txBody>
      </p:sp>
      <p:sp>
        <p:nvSpPr>
          <p:cNvPr id="1014" name="TextShape 5"/>
          <p:cNvSpPr txBox="1"/>
          <p:nvPr/>
        </p:nvSpPr>
        <p:spPr>
          <a:xfrm>
            <a:off x="4982520" y="4915440"/>
            <a:ext cx="2027880" cy="597960"/>
          </a:xfrm>
          <a:prstGeom prst="rect">
            <a:avLst/>
          </a:prstGeom>
          <a:noFill/>
          <a:ln w="36720">
            <a:noFill/>
          </a:ln>
        </p:spPr>
        <p:txBody>
          <a:bodyPr lIns="90000" tIns="45000" rIns="90000" bIns="45000"/>
          <a:lstStyle/>
          <a:p>
            <a:r>
              <a:rPr lang="en-US" sz="4000" b="1" spc="-1">
                <a:solidFill>
                  <a:srgbClr val="002060"/>
                </a:solidFill>
                <a:latin typeface="Calibri"/>
              </a:rPr>
              <a:t>?</a:t>
            </a:r>
            <a:endParaRPr lang="en-US" sz="4000" spc="-1">
              <a:latin typeface="Arial"/>
            </a:endParaRPr>
          </a:p>
        </p:txBody>
      </p:sp>
      <p:sp>
        <p:nvSpPr>
          <p:cNvPr id="1015" name="TextShape 6"/>
          <p:cNvSpPr txBox="1"/>
          <p:nvPr/>
        </p:nvSpPr>
        <p:spPr>
          <a:xfrm>
            <a:off x="3901440" y="5040000"/>
            <a:ext cx="2027880" cy="597960"/>
          </a:xfrm>
          <a:prstGeom prst="rect">
            <a:avLst/>
          </a:prstGeom>
          <a:noFill/>
          <a:ln w="36720">
            <a:noFill/>
          </a:ln>
        </p:spPr>
        <p:txBody>
          <a:bodyPr lIns="90000" tIns="45000" rIns="90000" bIns="45000"/>
          <a:lstStyle/>
          <a:p>
            <a:r>
              <a:rPr lang="en-US" sz="4000" b="1" spc="-1">
                <a:solidFill>
                  <a:srgbClr val="002060"/>
                </a:solidFill>
                <a:latin typeface="Calibri"/>
              </a:rPr>
              <a:t>?</a:t>
            </a:r>
            <a:endParaRPr lang="en-US" sz="4000" spc="-1">
              <a:latin typeface="Arial"/>
            </a:endParaRPr>
          </a:p>
        </p:txBody>
      </p:sp>
      <p:sp>
        <p:nvSpPr>
          <p:cNvPr id="1016" name="TextShape 7"/>
          <p:cNvSpPr txBox="1"/>
          <p:nvPr/>
        </p:nvSpPr>
        <p:spPr>
          <a:xfrm>
            <a:off x="3159840" y="3543120"/>
            <a:ext cx="650160" cy="597960"/>
          </a:xfrm>
          <a:prstGeom prst="rect">
            <a:avLst/>
          </a:prstGeom>
          <a:noFill/>
          <a:ln w="36720">
            <a:noFill/>
          </a:ln>
        </p:spPr>
        <p:txBody>
          <a:bodyPr lIns="90000" tIns="45000" rIns="90000" bIns="45000"/>
          <a:lstStyle/>
          <a:p>
            <a:r>
              <a:rPr lang="en-US" sz="4000" b="1" spc="-1">
                <a:solidFill>
                  <a:srgbClr val="002060"/>
                </a:solidFill>
                <a:latin typeface="Calibri"/>
              </a:rPr>
              <a:t>?</a:t>
            </a:r>
            <a:endParaRPr lang="en-US" sz="4000" spc="-1">
              <a:latin typeface="Arial"/>
            </a:endParaRPr>
          </a:p>
        </p:txBody>
      </p:sp>
      <p:sp>
        <p:nvSpPr>
          <p:cNvPr id="1017" name="TextShape 8"/>
          <p:cNvSpPr txBox="1"/>
          <p:nvPr/>
        </p:nvSpPr>
        <p:spPr>
          <a:xfrm>
            <a:off x="7193280" y="4737600"/>
            <a:ext cx="650160" cy="597960"/>
          </a:xfrm>
          <a:prstGeom prst="rect">
            <a:avLst/>
          </a:prstGeom>
          <a:noFill/>
          <a:ln w="36720">
            <a:noFill/>
          </a:ln>
        </p:spPr>
        <p:txBody>
          <a:bodyPr lIns="90000" tIns="45000" rIns="90000" bIns="45000"/>
          <a:lstStyle/>
          <a:p>
            <a:r>
              <a:rPr lang="en-US" sz="4000" b="1" spc="-1">
                <a:solidFill>
                  <a:srgbClr val="002060"/>
                </a:solidFill>
                <a:latin typeface="Calibri"/>
              </a:rPr>
              <a:t>?</a:t>
            </a:r>
            <a:endParaRPr lang="en-US" sz="4000" spc="-1">
              <a:latin typeface="Arial"/>
            </a:endParaRPr>
          </a:p>
        </p:txBody>
      </p:sp>
      <p:sp>
        <p:nvSpPr>
          <p:cNvPr id="1018" name="TextShape 9"/>
          <p:cNvSpPr txBox="1"/>
          <p:nvPr/>
        </p:nvSpPr>
        <p:spPr>
          <a:xfrm>
            <a:off x="3159840" y="3543120"/>
            <a:ext cx="650160" cy="597960"/>
          </a:xfrm>
          <a:prstGeom prst="rect">
            <a:avLst/>
          </a:prstGeom>
          <a:noFill/>
          <a:ln w="36720">
            <a:noFill/>
          </a:ln>
        </p:spPr>
        <p:txBody>
          <a:bodyPr lIns="90000" tIns="45000" rIns="90000" bIns="45000"/>
          <a:lstStyle/>
          <a:p>
            <a:r>
              <a:rPr lang="en-US" sz="4000" b="1" spc="-1">
                <a:solidFill>
                  <a:srgbClr val="002060"/>
                </a:solidFill>
                <a:latin typeface="Calibri"/>
              </a:rPr>
              <a:t>?</a:t>
            </a:r>
            <a:endParaRPr lang="en-US" sz="4000" spc="-1">
              <a:latin typeface="Arial"/>
            </a:endParaRPr>
          </a:p>
        </p:txBody>
      </p:sp>
      <p:sp>
        <p:nvSpPr>
          <p:cNvPr id="1019" name="TextShape 10"/>
          <p:cNvSpPr txBox="1"/>
          <p:nvPr/>
        </p:nvSpPr>
        <p:spPr>
          <a:xfrm>
            <a:off x="6085920" y="4823280"/>
            <a:ext cx="650160" cy="597960"/>
          </a:xfrm>
          <a:prstGeom prst="rect">
            <a:avLst/>
          </a:prstGeom>
          <a:noFill/>
          <a:ln w="36720">
            <a:noFill/>
          </a:ln>
        </p:spPr>
        <p:txBody>
          <a:bodyPr lIns="90000" tIns="45000" rIns="90000" bIns="45000"/>
          <a:lstStyle/>
          <a:p>
            <a:r>
              <a:rPr lang="en-US" sz="4000" b="1" spc="-1">
                <a:solidFill>
                  <a:srgbClr val="002060"/>
                </a:solidFill>
                <a:latin typeface="Calibri"/>
              </a:rPr>
              <a:t>?</a:t>
            </a:r>
            <a:endParaRPr lang="en-US" sz="4000" spc="-1">
              <a:latin typeface="Arial"/>
            </a:endParaRPr>
          </a:p>
        </p:txBody>
      </p:sp>
      <p:sp>
        <p:nvSpPr>
          <p:cNvPr id="1020" name="TextShape 11"/>
          <p:cNvSpPr txBox="1"/>
          <p:nvPr/>
        </p:nvSpPr>
        <p:spPr>
          <a:xfrm>
            <a:off x="6644640" y="4737600"/>
            <a:ext cx="650160" cy="597960"/>
          </a:xfrm>
          <a:prstGeom prst="rect">
            <a:avLst/>
          </a:prstGeom>
          <a:noFill/>
          <a:ln w="36720">
            <a:noFill/>
          </a:ln>
        </p:spPr>
        <p:txBody>
          <a:bodyPr lIns="90000" tIns="45000" rIns="90000" bIns="45000"/>
          <a:lstStyle/>
          <a:p>
            <a:r>
              <a:rPr lang="en-US" sz="4000" b="1" spc="-1">
                <a:solidFill>
                  <a:srgbClr val="002060"/>
                </a:solidFill>
                <a:latin typeface="Calibri"/>
              </a:rPr>
              <a:t>?</a:t>
            </a:r>
            <a:endParaRPr lang="en-US" sz="4000" spc="-1">
              <a:latin typeface="Arial"/>
            </a:endParaRPr>
          </a:p>
        </p:txBody>
      </p:sp>
      <p:sp>
        <p:nvSpPr>
          <p:cNvPr id="1021" name="TextShape 12"/>
          <p:cNvSpPr txBox="1"/>
          <p:nvPr/>
        </p:nvSpPr>
        <p:spPr>
          <a:xfrm>
            <a:off x="1823520" y="1044720"/>
            <a:ext cx="8661600" cy="1675800"/>
          </a:xfrm>
          <a:prstGeom prst="rect">
            <a:avLst/>
          </a:prstGeom>
          <a:noFill/>
          <a:ln w="36720">
            <a:noFill/>
          </a:ln>
        </p:spPr>
        <p:txBody>
          <a:bodyPr lIns="90000" tIns="45000" rIns="90000" bIns="45000"/>
          <a:lstStyle/>
          <a:p>
            <a:r>
              <a:rPr lang="en-US" sz="1600" b="1" spc="-1">
                <a:solidFill>
                  <a:srgbClr val="002060"/>
                </a:solidFill>
                <a:latin typeface="Calibri"/>
                <a:ea typeface="Noto Sans CJK SC Regular"/>
              </a:rPr>
              <a:t>     … and many-more properties </a:t>
            </a:r>
            <a:r>
              <a:rPr lang="en-US" sz="1600" b="1" u="sng" spc="-1">
                <a:solidFill>
                  <a:srgbClr val="002060"/>
                </a:solidFill>
                <a:latin typeface="Calibri"/>
                <a:ea typeface="Noto Sans CJK SC Regular"/>
              </a:rPr>
              <a:t>successfully measured</a:t>
            </a:r>
            <a:r>
              <a:rPr lang="en-US" sz="1600" b="1" spc="-1">
                <a:solidFill>
                  <a:srgbClr val="002060"/>
                </a:solidFill>
                <a:latin typeface="Calibri"/>
                <a:ea typeface="Noto Sans CJK SC Regular"/>
              </a:rPr>
              <a:t>!</a:t>
            </a:r>
            <a:endParaRPr lang="en-US" sz="1600" spc="-1">
              <a:latin typeface="Arial"/>
            </a:endParaRPr>
          </a:p>
        </p:txBody>
      </p:sp>
      <p:sp>
        <p:nvSpPr>
          <p:cNvPr id="1022" name="TextShape 13"/>
          <p:cNvSpPr txBox="1"/>
          <p:nvPr/>
        </p:nvSpPr>
        <p:spPr>
          <a:xfrm>
            <a:off x="1452360" y="6126120"/>
            <a:ext cx="6118200" cy="323640"/>
          </a:xfrm>
          <a:prstGeom prst="rect">
            <a:avLst/>
          </a:prstGeom>
          <a:noFill/>
          <a:ln w="36720">
            <a:noFill/>
          </a:ln>
        </p:spPr>
        <p:txBody>
          <a:bodyPr lIns="90000" tIns="45000" rIns="90000" bIns="45000"/>
          <a:lstStyle/>
          <a:p>
            <a:r>
              <a:rPr lang="en-US" sz="1500" b="1" spc="-1">
                <a:solidFill>
                  <a:srgbClr val="003366"/>
                </a:solidFill>
                <a:latin typeface="Arial"/>
              </a:rPr>
              <a:t>[</a:t>
            </a:r>
            <a:r>
              <a:rPr lang="en-US" sz="1500" b="1" u="sng" spc="-1">
                <a:solidFill>
                  <a:srgbClr val="003366"/>
                </a:solidFill>
                <a:latin typeface="Arial"/>
              </a:rPr>
              <a:t>Garcia Ruiz</a:t>
            </a:r>
            <a:r>
              <a:rPr lang="en-US" sz="1500" b="1" spc="-1">
                <a:solidFill>
                  <a:srgbClr val="003366"/>
                </a:solidFill>
                <a:latin typeface="Arial"/>
              </a:rPr>
              <a:t> et al. In preparation (2019)]</a:t>
            </a:r>
            <a:endParaRPr lang="en-US" sz="1500" spc="-1">
              <a:latin typeface="Arial"/>
            </a:endParaRPr>
          </a:p>
        </p:txBody>
      </p:sp>
      <p:sp>
        <p:nvSpPr>
          <p:cNvPr id="1023" name="TextShape 14"/>
          <p:cNvSpPr txBox="1"/>
          <p:nvPr/>
        </p:nvSpPr>
        <p:spPr>
          <a:xfrm>
            <a:off x="1787520" y="782640"/>
            <a:ext cx="8661600" cy="1675800"/>
          </a:xfrm>
          <a:prstGeom prst="rect">
            <a:avLst/>
          </a:prstGeom>
          <a:noFill/>
          <a:ln w="36720">
            <a:noFill/>
          </a:ln>
        </p:spPr>
        <p:txBody>
          <a:bodyPr lIns="90000" tIns="45000" rIns="90000" bIns="45000"/>
          <a:lstStyle/>
          <a:p>
            <a:r>
              <a:rPr lang="en-US" b="1" spc="-1" dirty="0">
                <a:solidFill>
                  <a:srgbClr val="002060"/>
                </a:solidFill>
                <a:latin typeface="Calibri"/>
                <a:ea typeface="Noto Sans CJK SC Regular"/>
              </a:rPr>
              <a:t>→ Low-lying structure of </a:t>
            </a:r>
            <a:r>
              <a:rPr lang="en-US" b="1" spc="-1" dirty="0" err="1">
                <a:solidFill>
                  <a:srgbClr val="002060"/>
                </a:solidFill>
                <a:latin typeface="Calibri"/>
                <a:ea typeface="Noto Sans CJK SC Regular"/>
              </a:rPr>
              <a:t>RaF</a:t>
            </a:r>
            <a:r>
              <a:rPr lang="en-US" b="1" spc="-1" dirty="0">
                <a:solidFill>
                  <a:srgbClr val="002060"/>
                </a:solidFill>
                <a:latin typeface="Calibri"/>
                <a:ea typeface="Noto Sans CJK SC Regular"/>
              </a:rPr>
              <a:t>?</a:t>
            </a:r>
            <a:endParaRPr lang="en-US" spc="-1" dirty="0">
              <a:latin typeface="Arial"/>
            </a:endParaRPr>
          </a:p>
          <a:p>
            <a:endParaRPr lang="en-US" spc="-1" dirty="0">
              <a:latin typeface="Arial"/>
            </a:endParaRPr>
          </a:p>
        </p:txBody>
      </p:sp>
      <p:sp>
        <p:nvSpPr>
          <p:cNvPr id="1024" name="TextShape 15"/>
          <p:cNvSpPr txBox="1"/>
          <p:nvPr/>
        </p:nvSpPr>
        <p:spPr>
          <a:xfrm>
            <a:off x="2277120" y="1341000"/>
            <a:ext cx="6872760" cy="985320"/>
          </a:xfrm>
          <a:prstGeom prst="rect">
            <a:avLst/>
          </a:prstGeom>
          <a:noFill/>
          <a:ln w="36720">
            <a:noFill/>
          </a:ln>
        </p:spPr>
        <p:txBody>
          <a:bodyPr lIns="90000" tIns="45000" rIns="90000" bIns="45000"/>
          <a:lstStyle/>
          <a:p>
            <a:r>
              <a:rPr lang="en-US" sz="1600" b="1" spc="-1">
                <a:solidFill>
                  <a:srgbClr val="0D1F63"/>
                </a:solidFill>
                <a:latin typeface="Calibri"/>
              </a:rPr>
              <a:t>→ For the first time: Low-lying structure, Ionization potential, ...</a:t>
            </a:r>
            <a:endParaRPr lang="en-US" sz="1600" spc="-1">
              <a:latin typeface="Arial"/>
            </a:endParaRPr>
          </a:p>
          <a:p>
            <a:r>
              <a:rPr lang="en-US" sz="1600" b="1" spc="-1">
                <a:solidFill>
                  <a:srgbClr val="0D1F63"/>
                </a:solidFill>
                <a:latin typeface="Calibri"/>
              </a:rPr>
              <a:t>→ A suitable laser cooling scheme has been established!  </a:t>
            </a:r>
            <a:r>
              <a:t/>
            </a:r>
            <a:br/>
            <a:r>
              <a:rPr lang="en-US" sz="1600" b="1" spc="-1">
                <a:solidFill>
                  <a:srgbClr val="0D1F63"/>
                </a:solidFill>
                <a:latin typeface="Calibri"/>
                <a:ea typeface="Noto Sans CJK SC Regular"/>
              </a:rPr>
              <a:t>→ Measurements extend to  </a:t>
            </a:r>
            <a:r>
              <a:rPr lang="en-US" sz="1600" b="1" spc="-1" baseline="33000">
                <a:solidFill>
                  <a:srgbClr val="0D1F63"/>
                </a:solidFill>
                <a:latin typeface="Calibri"/>
                <a:ea typeface="Noto Sans CJK SC Regular"/>
              </a:rPr>
              <a:t>223</a:t>
            </a:r>
            <a:r>
              <a:rPr lang="en-US" sz="1600" b="1" spc="-1">
                <a:solidFill>
                  <a:srgbClr val="0D1F63"/>
                </a:solidFill>
                <a:latin typeface="Calibri"/>
                <a:ea typeface="Noto Sans CJK SC Regular"/>
              </a:rPr>
              <a:t>RaF, </a:t>
            </a:r>
            <a:r>
              <a:rPr lang="en-US" sz="1600" b="1" spc="-1" baseline="33000">
                <a:solidFill>
                  <a:srgbClr val="0D1F63"/>
                </a:solidFill>
                <a:latin typeface="Calibri"/>
                <a:ea typeface="Noto Sans CJK SC Regular"/>
              </a:rPr>
              <a:t>224</a:t>
            </a:r>
            <a:r>
              <a:rPr lang="en-US" sz="1600" b="1" spc="-1">
                <a:solidFill>
                  <a:srgbClr val="0D1F63"/>
                </a:solidFill>
                <a:latin typeface="Calibri"/>
                <a:ea typeface="Noto Sans CJK SC Regular"/>
              </a:rPr>
              <a:t>RaF, </a:t>
            </a:r>
            <a:r>
              <a:rPr lang="en-US" sz="1600" b="1" spc="-1" baseline="33000">
                <a:solidFill>
                  <a:srgbClr val="0D1F63"/>
                </a:solidFill>
                <a:latin typeface="Calibri"/>
                <a:ea typeface="Noto Sans CJK SC Regular"/>
              </a:rPr>
              <a:t>225</a:t>
            </a:r>
            <a:r>
              <a:rPr lang="en-US" sz="1600" b="1" spc="-1">
                <a:solidFill>
                  <a:srgbClr val="0D1F63"/>
                </a:solidFill>
                <a:latin typeface="Calibri"/>
                <a:ea typeface="Noto Sans CJK SC Regular"/>
              </a:rPr>
              <a:t>RaF, </a:t>
            </a:r>
            <a:r>
              <a:rPr lang="en-US" sz="1600" b="1" spc="-1" baseline="33000">
                <a:solidFill>
                  <a:srgbClr val="0D1F63"/>
                </a:solidFill>
                <a:latin typeface="Calibri"/>
                <a:ea typeface="Noto Sans CJK SC Regular"/>
              </a:rPr>
              <a:t>226</a:t>
            </a:r>
            <a:r>
              <a:rPr lang="en-US" sz="1600" b="1" spc="-1">
                <a:solidFill>
                  <a:srgbClr val="0D1F63"/>
                </a:solidFill>
                <a:latin typeface="Calibri"/>
                <a:ea typeface="Noto Sans CJK SC Regular"/>
              </a:rPr>
              <a:t>RaF, </a:t>
            </a:r>
            <a:r>
              <a:rPr lang="en-US" sz="1600" b="1" spc="-1" baseline="33000">
                <a:solidFill>
                  <a:srgbClr val="0D1F63"/>
                </a:solidFill>
                <a:latin typeface="Calibri"/>
              </a:rPr>
              <a:t>228</a:t>
            </a:r>
            <a:r>
              <a:rPr lang="en-US" sz="1600" b="1" spc="-1">
                <a:solidFill>
                  <a:srgbClr val="0D1F63"/>
                </a:solidFill>
                <a:latin typeface="Calibri"/>
              </a:rPr>
              <a:t>RaF</a:t>
            </a:r>
            <a:endParaRPr lang="en-US" sz="1600" spc="-1">
              <a:latin typeface="Arial"/>
            </a:endParaRPr>
          </a:p>
          <a:p>
            <a:r>
              <a:rPr lang="en-US" sz="1600" b="1" spc="-1">
                <a:solidFill>
                  <a:srgbClr val="0D1F63"/>
                </a:solidFill>
                <a:latin typeface="Calibri"/>
              </a:rPr>
              <a:t>→ Hyperfine structure of </a:t>
            </a:r>
            <a:r>
              <a:rPr lang="en-US" sz="1600" b="1" spc="-1" baseline="33000">
                <a:solidFill>
                  <a:srgbClr val="0D1F63"/>
                </a:solidFill>
                <a:latin typeface="Calibri"/>
              </a:rPr>
              <a:t>223</a:t>
            </a:r>
            <a:r>
              <a:rPr lang="en-US" sz="1600" b="1" spc="-1">
                <a:solidFill>
                  <a:srgbClr val="0D1F63"/>
                </a:solidFill>
                <a:latin typeface="Calibri"/>
              </a:rPr>
              <a:t>Ra(I=3/2)F successfully measured</a:t>
            </a:r>
            <a:endParaRPr lang="en-US" sz="1600" spc="-1">
              <a:latin typeface="Arial"/>
            </a:endParaRPr>
          </a:p>
        </p:txBody>
      </p:sp>
      <p:sp>
        <p:nvSpPr>
          <p:cNvPr id="1025" name="TextShape 16"/>
          <p:cNvSpPr txBox="1"/>
          <p:nvPr/>
        </p:nvSpPr>
        <p:spPr>
          <a:xfrm>
            <a:off x="1239240" y="-425880"/>
            <a:ext cx="9521280" cy="1371600"/>
          </a:xfrm>
          <a:prstGeom prst="rect">
            <a:avLst/>
          </a:prstGeom>
          <a:noFill/>
          <a:ln>
            <a:noFill/>
          </a:ln>
        </p:spPr>
        <p:txBody>
          <a:bodyPr anchor="ctr"/>
          <a:lstStyle/>
          <a:p>
            <a:pPr algn="ctr">
              <a:lnSpc>
                <a:spcPct val="100000"/>
              </a:lnSpc>
            </a:pPr>
            <a:r>
              <a:rPr lang="en-US" sz="3000" b="1" spc="-1">
                <a:solidFill>
                  <a:srgbClr val="002060"/>
                </a:solidFill>
                <a:latin typeface="Calibri"/>
              </a:rPr>
              <a:t>Radioactive Molecules: RaF Results</a:t>
            </a:r>
            <a:endParaRPr lang="en-US" sz="3000" spc="-1">
              <a:solidFill>
                <a:srgbClr val="000000"/>
              </a:solidFill>
              <a:latin typeface="Calibri"/>
            </a:endParaRPr>
          </a:p>
        </p:txBody>
      </p:sp>
      <p:sp>
        <p:nvSpPr>
          <p:cNvPr id="1026" name="TextShape 17"/>
          <p:cNvSpPr txBox="1"/>
          <p:nvPr/>
        </p:nvSpPr>
        <p:spPr>
          <a:xfrm rot="18736800">
            <a:off x="4338840" y="3174934"/>
            <a:ext cx="2749320" cy="421200"/>
          </a:xfrm>
          <a:prstGeom prst="rect">
            <a:avLst/>
          </a:prstGeom>
          <a:noFill/>
          <a:ln w="36720">
            <a:noFill/>
          </a:ln>
        </p:spPr>
        <p:txBody>
          <a:bodyPr lIns="90000" tIns="45000" rIns="90000" bIns="45000"/>
          <a:lstStyle/>
          <a:p>
            <a:r>
              <a:rPr lang="en-US" sz="2600" b="1" spc="-1">
                <a:solidFill>
                  <a:srgbClr val="00A65D"/>
                </a:solidFill>
                <a:latin typeface="Calibri"/>
              </a:rPr>
              <a:t>PRELIMINARY </a:t>
            </a:r>
            <a:endParaRPr lang="en-US" sz="2600" spc="-1">
              <a:latin typeface="Arial"/>
            </a:endParaRPr>
          </a:p>
        </p:txBody>
      </p:sp>
      <p:sp>
        <p:nvSpPr>
          <p:cNvPr id="1027" name="TextShape 18"/>
          <p:cNvSpPr txBox="1"/>
          <p:nvPr/>
        </p:nvSpPr>
        <p:spPr>
          <a:xfrm>
            <a:off x="10311960" y="74880"/>
            <a:ext cx="435240" cy="457200"/>
          </a:xfrm>
          <a:prstGeom prst="rect">
            <a:avLst/>
          </a:prstGeom>
          <a:noFill/>
          <a:ln w="36720">
            <a:noFill/>
          </a:ln>
        </p:spPr>
        <p:txBody>
          <a:bodyPr lIns="90000" tIns="45000" rIns="90000" bIns="45000"/>
          <a:lstStyle/>
          <a:p>
            <a:r>
              <a:rPr lang="en-US" sz="1400" b="1" spc="-1">
                <a:solidFill>
                  <a:srgbClr val="10243E"/>
                </a:solidFill>
                <a:latin typeface="Calibri"/>
                <a:ea typeface="Noto Sans CJK SC Regular"/>
              </a:rPr>
              <a:t>27</a:t>
            </a:r>
            <a:endParaRPr lang="en-US" sz="1400" spc="-1">
              <a:latin typeface="Arial"/>
            </a:endParaRPr>
          </a:p>
        </p:txBody>
      </p:sp>
    </p:spTree>
    <p:extLst>
      <p:ext uri="{BB962C8B-B14F-4D97-AF65-F5344CB8AC3E}">
        <p14:creationId xmlns:p14="http://schemas.microsoft.com/office/powerpoint/2010/main" val="3603650411"/>
      </p:ext>
    </p:extLst>
  </p:cSld>
  <p:clrMapOvr>
    <a:masterClrMapping/>
  </p:clrMapOvr>
  <p:timing>
    <p:tnLst>
      <p:par>
        <p:cTn id="1" dur="indefinite" restart="never" nodeType="tmRoot">
          <p:childTnLst>
            <p:seq>
              <p:cTn id="2" dur="indefinite" nodeType="mainSeq"/>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BB3B3C2-0316-476E-89B3-8851B5A2BEEB}"/>
              </a:ext>
            </a:extLst>
          </p:cNvPr>
          <p:cNvSpPr>
            <a:spLocks noGrp="1"/>
          </p:cNvSpPr>
          <p:nvPr>
            <p:ph type="title"/>
          </p:nvPr>
        </p:nvSpPr>
        <p:spPr>
          <a:xfrm>
            <a:off x="2352400" y="453180"/>
            <a:ext cx="7467600" cy="857250"/>
          </a:xfrm>
          <a:solidFill>
            <a:srgbClr val="FFFF00"/>
          </a:solidFill>
        </p:spPr>
        <p:txBody>
          <a:bodyPr>
            <a:normAutofit/>
          </a:bodyPr>
          <a:lstStyle/>
          <a:p>
            <a:r>
              <a:rPr lang="pt-PT" sz="4000" dirty="0" err="1"/>
              <a:t>Irradiations</a:t>
            </a:r>
            <a:r>
              <a:rPr lang="pt-PT" sz="4000" dirty="0"/>
              <a:t> for ISOLDE </a:t>
            </a:r>
            <a:r>
              <a:rPr lang="pt-PT" sz="4000" dirty="0" err="1"/>
              <a:t>at</a:t>
            </a:r>
            <a:r>
              <a:rPr lang="pt-PT" sz="4000" dirty="0"/>
              <a:t> MEDICIS</a:t>
            </a:r>
            <a:endParaRPr lang="en-US" sz="4000" dirty="0"/>
          </a:p>
        </p:txBody>
      </p:sp>
      <p:sp>
        <p:nvSpPr>
          <p:cNvPr id="5" name="Content Placeholder 6">
            <a:extLst>
              <a:ext uri="{FF2B5EF4-FFF2-40B4-BE49-F238E27FC236}">
                <a16:creationId xmlns:a16="http://schemas.microsoft.com/office/drawing/2014/main" id="{7E14482A-35B5-407F-9FC5-69DFFC7705B0}"/>
              </a:ext>
            </a:extLst>
          </p:cNvPr>
          <p:cNvSpPr txBox="1">
            <a:spLocks/>
          </p:cNvSpPr>
          <p:nvPr/>
        </p:nvSpPr>
        <p:spPr>
          <a:xfrm>
            <a:off x="527140" y="2575348"/>
            <a:ext cx="4079899" cy="161922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576" indent="0" algn="ctr">
              <a:buFont typeface="Arial" panose="020B0604020202020204" pitchFamily="34" charset="0"/>
              <a:buNone/>
            </a:pPr>
            <a:r>
              <a:rPr lang="en-US" sz="2000" u="sng" baseline="30000" dirty="0"/>
              <a:t>7</a:t>
            </a:r>
            <a:r>
              <a:rPr lang="en-US" sz="2000" u="sng" dirty="0"/>
              <a:t>Be (53.22d) at 5 MeV/u for IS554</a:t>
            </a:r>
          </a:p>
          <a:p>
            <a:pPr marL="36576" indent="0" algn="ctr">
              <a:buFont typeface="Arial" panose="020B0604020202020204" pitchFamily="34" charset="0"/>
              <a:buNone/>
            </a:pPr>
            <a:endParaRPr lang="en-US" sz="1600" dirty="0"/>
          </a:p>
          <a:p>
            <a:pPr marL="36576" indent="0" algn="ctr">
              <a:buFont typeface="Arial" panose="020B0604020202020204" pitchFamily="34" charset="0"/>
              <a:buNone/>
            </a:pPr>
            <a:r>
              <a:rPr lang="en-US" sz="1600" dirty="0"/>
              <a:t>#635-UCx - 7.96E17 p (direct)</a:t>
            </a:r>
          </a:p>
          <a:p>
            <a:pPr marL="36576" indent="0" algn="ctr">
              <a:buFont typeface="Arial" panose="020B0604020202020204" pitchFamily="34" charset="0"/>
              <a:buNone/>
            </a:pPr>
            <a:r>
              <a:rPr lang="en-US" sz="1600" dirty="0"/>
              <a:t>+4 indirect irradiations</a:t>
            </a:r>
          </a:p>
          <a:p>
            <a:pPr marL="36576" indent="0" algn="ctr">
              <a:buFont typeface="Arial" panose="020B0604020202020204" pitchFamily="34" charset="0"/>
              <a:buNone/>
            </a:pPr>
            <a:r>
              <a:rPr lang="en-US" sz="1600" dirty="0"/>
              <a:t>2.2 days – </a:t>
            </a:r>
            <a:r>
              <a:rPr lang="en-US" sz="1600" dirty="0" err="1"/>
              <a:t>EoB</a:t>
            </a:r>
            <a:r>
              <a:rPr lang="en-US" sz="1600" dirty="0"/>
              <a:t> 23/10/2018</a:t>
            </a:r>
            <a:endParaRPr lang="en-US" dirty="0"/>
          </a:p>
        </p:txBody>
      </p:sp>
      <p:sp>
        <p:nvSpPr>
          <p:cNvPr id="6" name="Content Placeholder 7">
            <a:extLst>
              <a:ext uri="{FF2B5EF4-FFF2-40B4-BE49-F238E27FC236}">
                <a16:creationId xmlns:a16="http://schemas.microsoft.com/office/drawing/2014/main" id="{9584C1EE-AA45-49B3-8E1B-C117FCF8232F}"/>
              </a:ext>
            </a:extLst>
          </p:cNvPr>
          <p:cNvSpPr txBox="1">
            <a:spLocks/>
          </p:cNvSpPr>
          <p:nvPr/>
        </p:nvSpPr>
        <p:spPr>
          <a:xfrm>
            <a:off x="7100933" y="2649842"/>
            <a:ext cx="4108448" cy="1595282"/>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6576" indent="0" algn="ctr">
              <a:buFont typeface="Arial" panose="020B0604020202020204" pitchFamily="34" charset="0"/>
              <a:buNone/>
            </a:pPr>
            <a:r>
              <a:rPr lang="en-US" sz="2000" u="sng" baseline="30000" dirty="0"/>
              <a:t>223</a:t>
            </a:r>
            <a:r>
              <a:rPr lang="en-US" sz="2000" u="sng" dirty="0"/>
              <a:t>RaF (11.4d), </a:t>
            </a:r>
            <a:r>
              <a:rPr lang="en-US" sz="2000" u="sng" baseline="30000" dirty="0"/>
              <a:t>225</a:t>
            </a:r>
            <a:r>
              <a:rPr lang="en-US" sz="2000" u="sng" dirty="0"/>
              <a:t>RaF (14.8d), </a:t>
            </a:r>
            <a:r>
              <a:rPr lang="en-US" sz="2000" u="sng" baseline="30000" dirty="0"/>
              <a:t>226</a:t>
            </a:r>
            <a:r>
              <a:rPr lang="en-US" sz="2000" u="sng" dirty="0"/>
              <a:t>RaF (1600 a) for IS657 </a:t>
            </a:r>
          </a:p>
          <a:p>
            <a:pPr marL="36576" indent="0" algn="ctr">
              <a:buFont typeface="Arial" panose="020B0604020202020204" pitchFamily="34" charset="0"/>
              <a:buNone/>
            </a:pPr>
            <a:endParaRPr lang="en-US" sz="1600" dirty="0"/>
          </a:p>
          <a:p>
            <a:pPr marL="36576" indent="0" algn="ctr">
              <a:buFont typeface="Arial" panose="020B0604020202020204" pitchFamily="34" charset="0"/>
              <a:buNone/>
            </a:pPr>
            <a:r>
              <a:rPr lang="en-US" sz="1600" dirty="0"/>
              <a:t>#637-UCx - 6.74E17 p (direct)</a:t>
            </a:r>
          </a:p>
          <a:p>
            <a:pPr marL="36576" indent="0" algn="ctr">
              <a:buFont typeface="Arial" panose="020B0604020202020204" pitchFamily="34" charset="0"/>
              <a:buNone/>
            </a:pPr>
            <a:r>
              <a:rPr lang="en-US" sz="1600" dirty="0"/>
              <a:t>3.4 days – </a:t>
            </a:r>
            <a:r>
              <a:rPr lang="en-US" sz="1600" dirty="0" err="1"/>
              <a:t>EoB</a:t>
            </a:r>
            <a:r>
              <a:rPr lang="en-US" sz="1600" dirty="0"/>
              <a:t> 19/10/2018</a:t>
            </a:r>
          </a:p>
        </p:txBody>
      </p:sp>
      <p:sp>
        <p:nvSpPr>
          <p:cNvPr id="8" name="Down Arrow 7"/>
          <p:cNvSpPr/>
          <p:nvPr/>
        </p:nvSpPr>
        <p:spPr>
          <a:xfrm>
            <a:off x="2110093" y="4406629"/>
            <a:ext cx="837619" cy="36994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9" name="Down Arrow 8"/>
          <p:cNvSpPr/>
          <p:nvPr/>
        </p:nvSpPr>
        <p:spPr>
          <a:xfrm>
            <a:off x="8822124" y="4406629"/>
            <a:ext cx="837619" cy="369948"/>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dirty="0"/>
          </a:p>
        </p:txBody>
      </p:sp>
      <p:sp>
        <p:nvSpPr>
          <p:cNvPr id="10" name="Content Placeholder 6">
            <a:extLst>
              <a:ext uri="{FF2B5EF4-FFF2-40B4-BE49-F238E27FC236}">
                <a16:creationId xmlns:a16="http://schemas.microsoft.com/office/drawing/2014/main" id="{7E14482A-35B5-407F-9FC5-69DFFC7705B0}"/>
              </a:ext>
            </a:extLst>
          </p:cNvPr>
          <p:cNvSpPr txBox="1">
            <a:spLocks/>
          </p:cNvSpPr>
          <p:nvPr/>
        </p:nvSpPr>
        <p:spPr>
          <a:xfrm>
            <a:off x="1292542" y="5120866"/>
            <a:ext cx="2472719" cy="779960"/>
          </a:xfrm>
          <a:prstGeom prst="rect">
            <a:avLst/>
          </a:prstGeom>
          <a:solidFill>
            <a:srgbClr val="00B0F0"/>
          </a:solidFill>
        </p:spPr>
        <p:txBody>
          <a:bodyPr vert="horz">
            <a:noAutofit/>
          </a:bodyPr>
          <a:lstStyle>
            <a:lvl1pPr marL="493776" indent="-457200" algn="l" rtl="0" eaLnBrk="1" latinLnBrk="0" hangingPunct="1">
              <a:spcBef>
                <a:spcPct val="20000"/>
              </a:spcBef>
              <a:buClr>
                <a:schemeClr val="tx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US" sz="1400" dirty="0"/>
              <a:t>6 extra days of beamtime (16/11-&gt;21/11) for ISOLDE</a:t>
            </a:r>
          </a:p>
          <a:p>
            <a:pPr marL="36576" indent="0" algn="ctr">
              <a:buFont typeface="Arial"/>
              <a:buNone/>
            </a:pPr>
            <a:r>
              <a:rPr lang="en-US" sz="1800" dirty="0"/>
              <a:t>IS554</a:t>
            </a:r>
          </a:p>
        </p:txBody>
      </p:sp>
      <p:sp>
        <p:nvSpPr>
          <p:cNvPr id="11" name="Content Placeholder 6">
            <a:extLst>
              <a:ext uri="{FF2B5EF4-FFF2-40B4-BE49-F238E27FC236}">
                <a16:creationId xmlns:a16="http://schemas.microsoft.com/office/drawing/2014/main" id="{7E14482A-35B5-407F-9FC5-69DFFC7705B0}"/>
              </a:ext>
            </a:extLst>
          </p:cNvPr>
          <p:cNvSpPr txBox="1">
            <a:spLocks/>
          </p:cNvSpPr>
          <p:nvPr/>
        </p:nvSpPr>
        <p:spPr>
          <a:xfrm>
            <a:off x="8004573" y="5120866"/>
            <a:ext cx="2472719" cy="779960"/>
          </a:xfrm>
          <a:prstGeom prst="rect">
            <a:avLst/>
          </a:prstGeom>
          <a:solidFill>
            <a:srgbClr val="00B0F0"/>
          </a:solidFill>
        </p:spPr>
        <p:txBody>
          <a:bodyPr vert="horz">
            <a:noAutofit/>
          </a:bodyPr>
          <a:lstStyle>
            <a:lvl1pPr marL="493776" indent="-457200" algn="l" rtl="0" eaLnBrk="1" latinLnBrk="0" hangingPunct="1">
              <a:spcBef>
                <a:spcPct val="20000"/>
              </a:spcBef>
              <a:buClr>
                <a:schemeClr val="tx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US" sz="1400" dirty="0"/>
              <a:t>12 extra days of beamtime (21/11-&gt;</a:t>
            </a:r>
            <a:r>
              <a:rPr lang="en-US" sz="1400" dirty="0" smtClean="0"/>
              <a:t>03/12) </a:t>
            </a:r>
            <a:r>
              <a:rPr lang="en-US" sz="1400" dirty="0"/>
              <a:t>for ISOLDE</a:t>
            </a:r>
          </a:p>
          <a:p>
            <a:pPr marL="36576" indent="0" algn="ctr">
              <a:buFont typeface="Arial"/>
              <a:buNone/>
            </a:pPr>
            <a:r>
              <a:rPr lang="en-US" sz="1800" dirty="0"/>
              <a:t>IS657</a:t>
            </a:r>
          </a:p>
        </p:txBody>
      </p:sp>
      <p:sp>
        <p:nvSpPr>
          <p:cNvPr id="12" name="Content Placeholder 6">
            <a:extLst>
              <a:ext uri="{FF2B5EF4-FFF2-40B4-BE49-F238E27FC236}">
                <a16:creationId xmlns:a16="http://schemas.microsoft.com/office/drawing/2014/main" id="{7E14482A-35B5-407F-9FC5-69DFFC7705B0}"/>
              </a:ext>
            </a:extLst>
          </p:cNvPr>
          <p:cNvSpPr txBox="1">
            <a:spLocks/>
          </p:cNvSpPr>
          <p:nvPr/>
        </p:nvSpPr>
        <p:spPr>
          <a:xfrm>
            <a:off x="4607039" y="5386990"/>
            <a:ext cx="2966487" cy="779960"/>
          </a:xfrm>
          <a:prstGeom prst="rect">
            <a:avLst/>
          </a:prstGeom>
        </p:spPr>
        <p:style>
          <a:lnRef idx="2">
            <a:schemeClr val="dk1"/>
          </a:lnRef>
          <a:fillRef idx="1">
            <a:schemeClr val="lt1"/>
          </a:fillRef>
          <a:effectRef idx="0">
            <a:schemeClr val="dk1"/>
          </a:effectRef>
          <a:fontRef idx="minor">
            <a:schemeClr val="dk1"/>
          </a:fontRef>
        </p:style>
        <p:txBody>
          <a:bodyPr vert="horz">
            <a:noAutofit/>
          </a:bodyPr>
          <a:lstStyle>
            <a:lvl1pPr marL="493776" indent="-457200" algn="l" rtl="0" eaLnBrk="1" latinLnBrk="0" hangingPunct="1">
              <a:spcBef>
                <a:spcPct val="20000"/>
              </a:spcBef>
              <a:buClr>
                <a:schemeClr val="tx1"/>
              </a:buClr>
              <a:buSzPct val="80000"/>
              <a:buFont typeface="Arial"/>
              <a:buChar char="•"/>
              <a:defRPr kumimoji="0" sz="26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2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0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18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18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36576" indent="0" algn="ctr">
              <a:buNone/>
            </a:pPr>
            <a:r>
              <a:rPr lang="en-US" sz="1600" dirty="0"/>
              <a:t>Total of 18 days (~54 shifts) of extra beam time for ISOLDE physics thanks to MEDICIS!</a:t>
            </a:r>
          </a:p>
        </p:txBody>
      </p:sp>
      <p:sp>
        <p:nvSpPr>
          <p:cNvPr id="14" name="TextBox 13"/>
          <p:cNvSpPr txBox="1"/>
          <p:nvPr/>
        </p:nvSpPr>
        <p:spPr>
          <a:xfrm>
            <a:off x="2947712" y="1751636"/>
            <a:ext cx="6872288"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a:solidFill>
                  <a:srgbClr val="C00000"/>
                </a:solidFill>
              </a:rPr>
              <a:t>MEDICIS collaboration board approved use of MEDICIS for non-medical applications, as long as they are approved by INTC.</a:t>
            </a:r>
          </a:p>
        </p:txBody>
      </p:sp>
      <p:sp>
        <p:nvSpPr>
          <p:cNvPr id="15" name="TextBox 14"/>
          <p:cNvSpPr txBox="1"/>
          <p:nvPr/>
        </p:nvSpPr>
        <p:spPr>
          <a:xfrm>
            <a:off x="301214" y="6433073"/>
            <a:ext cx="4531753" cy="369332"/>
          </a:xfrm>
          <a:prstGeom prst="rect">
            <a:avLst/>
          </a:prstGeom>
          <a:noFill/>
        </p:spPr>
        <p:txBody>
          <a:bodyPr wrap="none" rtlCol="0">
            <a:spAutoFit/>
          </a:bodyPr>
          <a:lstStyle/>
          <a:p>
            <a:r>
              <a:rPr lang="en-US" dirty="0"/>
              <a:t>Adapted from Ramos (ISOLDE workshop 2018)</a:t>
            </a:r>
            <a:endParaRPr lang="en-GB" dirty="0"/>
          </a:p>
        </p:txBody>
      </p:sp>
    </p:spTree>
    <p:extLst>
      <p:ext uri="{BB962C8B-B14F-4D97-AF65-F5344CB8AC3E}">
        <p14:creationId xmlns:p14="http://schemas.microsoft.com/office/powerpoint/2010/main" val="1221300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5">
                                            <p:txEl>
                                              <p:pRg st="2" end="2"/>
                                            </p:txEl>
                                          </p:spTgt>
                                        </p:tgtEl>
                                        <p:attrNameLst>
                                          <p:attrName>style.visibility</p:attrName>
                                        </p:attrNameLst>
                                      </p:cBhvr>
                                      <p:to>
                                        <p:strVal val="visible"/>
                                      </p:to>
                                    </p:set>
                                    <p:animEffect transition="in" filter="fade">
                                      <p:cBhvr>
                                        <p:cTn id="17" dur="500"/>
                                        <p:tgtEl>
                                          <p:spTgt spid="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xEl>
                                              <p:pRg st="3" end="3"/>
                                            </p:txEl>
                                          </p:spTgt>
                                        </p:tgtEl>
                                        <p:attrNameLst>
                                          <p:attrName>style.visibility</p:attrName>
                                        </p:attrNameLst>
                                      </p:cBhvr>
                                      <p:to>
                                        <p:strVal val="visible"/>
                                      </p:to>
                                    </p:set>
                                    <p:animEffect transition="in" filter="fade">
                                      <p:cBhvr>
                                        <p:cTn id="22" dur="500"/>
                                        <p:tgtEl>
                                          <p:spTgt spid="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animEffect transition="in" filter="fade">
                                      <p:cBhvr>
                                        <p:cTn id="27" dur="500"/>
                                        <p:tgtEl>
                                          <p:spTgt spid="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fade">
                                      <p:cBhvr>
                                        <p:cTn id="32" dur="500"/>
                                        <p:tgtEl>
                                          <p:spTgt spid="8"/>
                                        </p:tgtEl>
                                      </p:cBhvr>
                                    </p:animEffect>
                                  </p:childTnLst>
                                </p:cTn>
                              </p:par>
                            </p:childTnLst>
                          </p:cTn>
                        </p:par>
                        <p:par>
                          <p:cTn id="33" fill="hold">
                            <p:stCondLst>
                              <p:cond delay="500"/>
                            </p:stCondLst>
                            <p:childTnLst>
                              <p:par>
                                <p:cTn id="34" presetID="10" presetClass="entr" presetSubtype="0" fill="hold" grpId="0" nodeType="afterEffect">
                                  <p:stCondLst>
                                    <p:cond delay="0"/>
                                  </p:stCondLst>
                                  <p:childTnLst>
                                    <p:set>
                                      <p:cBhvr>
                                        <p:cTn id="35" dur="1" fill="hold">
                                          <p:stCondLst>
                                            <p:cond delay="0"/>
                                          </p:stCondLst>
                                        </p:cTn>
                                        <p:tgtEl>
                                          <p:spTgt spid="10"/>
                                        </p:tgtEl>
                                        <p:attrNameLst>
                                          <p:attrName>style.visibility</p:attrName>
                                        </p:attrNameLst>
                                      </p:cBhvr>
                                      <p:to>
                                        <p:strVal val="visible"/>
                                      </p:to>
                                    </p:set>
                                    <p:animEffect transition="in" filter="fade">
                                      <p:cBhvr>
                                        <p:cTn id="36" dur="500"/>
                                        <p:tgtEl>
                                          <p:spTgt spid="10"/>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grpId="0" nodeType="clickEffect">
                                  <p:stCondLst>
                                    <p:cond delay="0"/>
                                  </p:stCondLst>
                                  <p:childTnLst>
                                    <p:set>
                                      <p:cBhvr>
                                        <p:cTn id="40" dur="1" fill="hold">
                                          <p:stCondLst>
                                            <p:cond delay="0"/>
                                          </p:stCondLst>
                                        </p:cTn>
                                        <p:tgtEl>
                                          <p:spTgt spid="6">
                                            <p:txEl>
                                              <p:pRg st="0" end="0"/>
                                            </p:txEl>
                                          </p:spTgt>
                                        </p:tgtEl>
                                        <p:attrNameLst>
                                          <p:attrName>style.visibility</p:attrName>
                                        </p:attrNameLst>
                                      </p:cBhvr>
                                      <p:to>
                                        <p:strVal val="visible"/>
                                      </p:to>
                                    </p:set>
                                    <p:animEffect transition="in" filter="fade">
                                      <p:cBhvr>
                                        <p:cTn id="41" dur="500"/>
                                        <p:tgtEl>
                                          <p:spTgt spid="6">
                                            <p:txEl>
                                              <p:pRg st="0" end="0"/>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10" presetClass="entr" presetSubtype="0" fill="hold" grpId="0" nodeType="clickEffect">
                                  <p:stCondLst>
                                    <p:cond delay="0"/>
                                  </p:stCondLst>
                                  <p:childTnLst>
                                    <p:set>
                                      <p:cBhvr>
                                        <p:cTn id="45" dur="1" fill="hold">
                                          <p:stCondLst>
                                            <p:cond delay="0"/>
                                          </p:stCondLst>
                                        </p:cTn>
                                        <p:tgtEl>
                                          <p:spTgt spid="6">
                                            <p:txEl>
                                              <p:pRg st="2" end="2"/>
                                            </p:txEl>
                                          </p:spTgt>
                                        </p:tgtEl>
                                        <p:attrNameLst>
                                          <p:attrName>style.visibility</p:attrName>
                                        </p:attrNameLst>
                                      </p:cBhvr>
                                      <p:to>
                                        <p:strVal val="visible"/>
                                      </p:to>
                                    </p:set>
                                    <p:animEffect transition="in" filter="fade">
                                      <p:cBhvr>
                                        <p:cTn id="46" dur="500"/>
                                        <p:tgtEl>
                                          <p:spTgt spid="6">
                                            <p:txEl>
                                              <p:pRg st="2" end="2"/>
                                            </p:txEl>
                                          </p:spTgt>
                                        </p:tgtEl>
                                      </p:cBhvr>
                                    </p:animEffec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grpId="0" nodeType="clickEffect">
                                  <p:stCondLst>
                                    <p:cond delay="0"/>
                                  </p:stCondLst>
                                  <p:childTnLst>
                                    <p:set>
                                      <p:cBhvr>
                                        <p:cTn id="50" dur="1" fill="hold">
                                          <p:stCondLst>
                                            <p:cond delay="0"/>
                                          </p:stCondLst>
                                        </p:cTn>
                                        <p:tgtEl>
                                          <p:spTgt spid="6">
                                            <p:txEl>
                                              <p:pRg st="3" end="3"/>
                                            </p:txEl>
                                          </p:spTgt>
                                        </p:tgtEl>
                                        <p:attrNameLst>
                                          <p:attrName>style.visibility</p:attrName>
                                        </p:attrNameLst>
                                      </p:cBhvr>
                                      <p:to>
                                        <p:strVal val="visible"/>
                                      </p:to>
                                    </p:set>
                                    <p:animEffect transition="in" filter="fade">
                                      <p:cBhvr>
                                        <p:cTn id="51" dur="500"/>
                                        <p:tgtEl>
                                          <p:spTgt spid="6">
                                            <p:txEl>
                                              <p:pRg st="3" end="3"/>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fade">
                                      <p:cBhvr>
                                        <p:cTn id="56" dur="500"/>
                                        <p:tgtEl>
                                          <p:spTgt spid="9"/>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fade">
                                      <p:cBhvr>
                                        <p:cTn id="59" dur="500"/>
                                        <p:tgtEl>
                                          <p:spTgt spid="11"/>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P spid="8" grpId="0" animBg="1"/>
      <p:bldP spid="9" grpId="0" animBg="1"/>
      <p:bldP spid="10" grpId="0" animBg="1"/>
      <p:bldP spid="11" grpId="0" animBg="1"/>
      <p:bldP spid="12" grpId="0" animBg="1"/>
      <p:bldP spid="1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stretch>
            <a:fillRect/>
          </a:stretch>
        </p:blipFill>
        <p:spPr>
          <a:xfrm>
            <a:off x="7696833" y="586154"/>
            <a:ext cx="4495167" cy="5504380"/>
          </a:xfrm>
          <a:prstGeom prst="rect">
            <a:avLst/>
          </a:prstGeom>
        </p:spPr>
      </p:pic>
      <p:sp>
        <p:nvSpPr>
          <p:cNvPr id="6" name="TextBox 5"/>
          <p:cNvSpPr txBox="1"/>
          <p:nvPr/>
        </p:nvSpPr>
        <p:spPr>
          <a:xfrm>
            <a:off x="380170" y="4135303"/>
            <a:ext cx="7275225" cy="1815882"/>
          </a:xfrm>
          <a:prstGeom prst="rect">
            <a:avLst/>
          </a:prstGeom>
          <a:solidFill>
            <a:schemeClr val="accent5">
              <a:lumMod val="20000"/>
              <a:lumOff val="80000"/>
            </a:schemeClr>
          </a:solidFill>
        </p:spPr>
        <p:txBody>
          <a:bodyPr wrap="square" rtlCol="0">
            <a:spAutoFit/>
          </a:bodyPr>
          <a:lstStyle/>
          <a:p>
            <a:pPr algn="just"/>
            <a:r>
              <a:rPr lang="en-US" sz="1600" dirty="0"/>
              <a:t>Interaction with MEDICIS has been constructive. </a:t>
            </a:r>
          </a:p>
          <a:p>
            <a:pPr algn="just"/>
            <a:endParaRPr lang="en-US" sz="1600" dirty="0"/>
          </a:p>
          <a:p>
            <a:pPr algn="just"/>
            <a:r>
              <a:rPr lang="en-US" sz="1600" dirty="0"/>
              <a:t>No serious impact on ISOLDE physics </a:t>
            </a:r>
            <a:r>
              <a:rPr lang="en-US" sz="1600" dirty="0" err="1"/>
              <a:t>programme</a:t>
            </a:r>
            <a:r>
              <a:rPr lang="en-US" sz="1600" dirty="0"/>
              <a:t> and the irradiation possibilities for winter physics was a great boost for ISOLDE as a whole. </a:t>
            </a:r>
          </a:p>
          <a:p>
            <a:pPr algn="just"/>
            <a:endParaRPr lang="en-US" sz="1600" dirty="0"/>
          </a:p>
          <a:p>
            <a:pPr algn="just"/>
            <a:r>
              <a:rPr lang="en-US" sz="1600" dirty="0"/>
              <a:t>Possibility of non-medical isotope collections after LS2 can also be beneficial to the facility as a whole. </a:t>
            </a:r>
            <a:endParaRPr lang="en-GB" sz="1600" dirty="0"/>
          </a:p>
        </p:txBody>
      </p:sp>
      <p:sp>
        <p:nvSpPr>
          <p:cNvPr id="7" name="TextBox 6"/>
          <p:cNvSpPr txBox="1"/>
          <p:nvPr/>
        </p:nvSpPr>
        <p:spPr>
          <a:xfrm>
            <a:off x="4372708" y="114710"/>
            <a:ext cx="4451283" cy="584775"/>
          </a:xfrm>
          <a:prstGeom prst="rect">
            <a:avLst/>
          </a:prstGeom>
          <a:solidFill>
            <a:srgbClr val="FFFF00"/>
          </a:solidFill>
        </p:spPr>
        <p:txBody>
          <a:bodyPr wrap="none" rtlCol="0">
            <a:spAutoFit/>
          </a:bodyPr>
          <a:lstStyle/>
          <a:p>
            <a:r>
              <a:rPr lang="en-US" sz="3200" dirty="0"/>
              <a:t>Interaction with MEDICIS </a:t>
            </a:r>
            <a:endParaRPr lang="en-GB" sz="3200" dirty="0"/>
          </a:p>
        </p:txBody>
      </p:sp>
      <p:pic>
        <p:nvPicPr>
          <p:cNvPr id="5122" name="Picture 2" descr="https://espace.cern.ch/MEDICIS-Workspace/SiteAssets/SitePages/Home/MEDICIS_Schedule.png"/>
          <p:cNvPicPr>
            <a:picLocks noChangeAspect="1" noChangeArrowheads="1"/>
          </p:cNvPicPr>
          <p:nvPr/>
        </p:nvPicPr>
        <p:blipFill rotWithShape="1">
          <a:blip r:embed="rId3">
            <a:extLst>
              <a:ext uri="{28A0092B-C50C-407E-A947-70E740481C1C}">
                <a14:useLocalDpi xmlns:a14="http://schemas.microsoft.com/office/drawing/2010/main" val="0"/>
              </a:ext>
            </a:extLst>
          </a:blip>
          <a:srcRect b="44285"/>
          <a:stretch/>
        </p:blipFill>
        <p:spPr bwMode="auto">
          <a:xfrm>
            <a:off x="297292" y="1156133"/>
            <a:ext cx="7440979" cy="25225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027708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cxnSp>
        <p:nvCxnSpPr>
          <p:cNvPr id="9" name="Straight Connector 8">
            <a:extLst>
              <a:ext uri="{FF2B5EF4-FFF2-40B4-BE49-F238E27FC236}">
                <a16:creationId xmlns:a16="http://schemas.microsoft.com/office/drawing/2014/main" id="{E12350F3-DB83-413A-980B-1CEB92498664}"/>
              </a:ext>
              <a:ext uri="{C183D7F6-B498-43B3-948B-1728B52AA6E4}">
                <adec:decorative xmlns:adec="http://schemas.microsoft.com/office/drawing/2017/decorative" xmlns=""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453265" y="1570814"/>
            <a:ext cx="0" cy="3710227"/>
          </a:xfrm>
          <a:prstGeom prst="line">
            <a:avLst/>
          </a:prstGeom>
          <a:ln w="19050"/>
        </p:spPr>
        <p:style>
          <a:lnRef idx="1">
            <a:schemeClr val="accent1"/>
          </a:lnRef>
          <a:fillRef idx="0">
            <a:schemeClr val="accent1"/>
          </a:fillRef>
          <a:effectRef idx="0">
            <a:schemeClr val="accent1"/>
          </a:effectRef>
          <a:fontRef idx="minor">
            <a:schemeClr val="tx1"/>
          </a:fontRef>
        </p:style>
      </p:cxnSp>
      <p:graphicFrame>
        <p:nvGraphicFramePr>
          <p:cNvPr id="4" name="Tableau 3">
            <a:extLst>
              <a:ext uri="{FF2B5EF4-FFF2-40B4-BE49-F238E27FC236}">
                <a16:creationId xmlns:a16="http://schemas.microsoft.com/office/drawing/2014/main" id="{5EFC830B-C880-4A77-A3F9-E0BA180223B5}"/>
              </a:ext>
            </a:extLst>
          </p:cNvPr>
          <p:cNvGraphicFramePr>
            <a:graphicFrameLocks noGrp="1"/>
          </p:cNvGraphicFramePr>
          <p:nvPr>
            <p:extLst>
              <p:ext uri="{D42A27DB-BD31-4B8C-83A1-F6EECF244321}">
                <p14:modId xmlns:p14="http://schemas.microsoft.com/office/powerpoint/2010/main" val="2635213544"/>
              </p:ext>
            </p:extLst>
          </p:nvPr>
        </p:nvGraphicFramePr>
        <p:xfrm>
          <a:off x="363812" y="764551"/>
          <a:ext cx="4365315" cy="5109588"/>
        </p:xfrm>
        <a:graphic>
          <a:graphicData uri="http://schemas.openxmlformats.org/drawingml/2006/table">
            <a:tbl>
              <a:tblPr firstRow="1" bandRow="1">
                <a:tableStyleId>{8EC20E35-A176-4012-BC5E-935CFFF8708E}</a:tableStyleId>
              </a:tblPr>
              <a:tblGrid>
                <a:gridCol w="2122620">
                  <a:extLst>
                    <a:ext uri="{9D8B030D-6E8A-4147-A177-3AD203B41FA5}">
                      <a16:colId xmlns:a16="http://schemas.microsoft.com/office/drawing/2014/main" val="1525978"/>
                    </a:ext>
                  </a:extLst>
                </a:gridCol>
                <a:gridCol w="2242695">
                  <a:extLst>
                    <a:ext uri="{9D8B030D-6E8A-4147-A177-3AD203B41FA5}">
                      <a16:colId xmlns:a16="http://schemas.microsoft.com/office/drawing/2014/main" val="3511025107"/>
                    </a:ext>
                  </a:extLst>
                </a:gridCol>
              </a:tblGrid>
              <a:tr h="170549">
                <a:tc>
                  <a:txBody>
                    <a:bodyPr/>
                    <a:lstStyle/>
                    <a:p>
                      <a:pPr algn="ctr" fontAlgn="ctr"/>
                      <a:r>
                        <a:rPr lang="fr-CH" sz="1200" u="none" strike="noStrike">
                          <a:effectLst/>
                        </a:rPr>
                        <a:t>Étiquettes de lignes</a:t>
                      </a:r>
                      <a:endParaRPr lang="fr-CH" sz="1200" b="1" i="0" u="none" strike="noStrike">
                        <a:solidFill>
                          <a:srgbClr val="000000"/>
                        </a:solidFill>
                        <a:effectLst/>
                        <a:latin typeface="Arial" panose="020B0604020202020204" pitchFamily="34" charset="0"/>
                      </a:endParaRPr>
                    </a:p>
                  </a:txBody>
                  <a:tcPr marL="6364" marR="6364" marT="6364" marB="0" anchor="ctr"/>
                </a:tc>
                <a:tc>
                  <a:txBody>
                    <a:bodyPr/>
                    <a:lstStyle/>
                    <a:p>
                      <a:pPr algn="ctr" fontAlgn="ctr"/>
                      <a:r>
                        <a:rPr lang="fr-CH" sz="1200" u="none" strike="noStrike">
                          <a:effectLst/>
                        </a:rPr>
                        <a:t>Nombre de Delivered 2018</a:t>
                      </a:r>
                      <a:endParaRPr lang="fr-CH" sz="1200" b="1" i="0" u="none" strike="noStrike">
                        <a:solidFill>
                          <a:srgbClr val="000000"/>
                        </a:solidFill>
                        <a:effectLst/>
                        <a:latin typeface="Arial" panose="020B0604020202020204" pitchFamily="34" charset="0"/>
                      </a:endParaRPr>
                    </a:p>
                  </a:txBody>
                  <a:tcPr marL="6364" marR="6364" marT="6364" marB="0" anchor="ctr"/>
                </a:tc>
                <a:extLst>
                  <a:ext uri="{0D108BD9-81ED-4DB2-BD59-A6C34878D82A}">
                    <a16:rowId xmlns:a16="http://schemas.microsoft.com/office/drawing/2014/main" val="1679720791"/>
                  </a:ext>
                </a:extLst>
              </a:tr>
              <a:tr h="170549">
                <a:tc>
                  <a:txBody>
                    <a:bodyPr/>
                    <a:lstStyle/>
                    <a:p>
                      <a:pPr algn="ctr" fontAlgn="ctr"/>
                      <a:r>
                        <a:rPr lang="fr-CH" sz="1200" u="none" strike="noStrike">
                          <a:effectLst/>
                        </a:rPr>
                        <a:t>Biophysics</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4</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70178886"/>
                  </a:ext>
                </a:extLst>
              </a:tr>
              <a:tr h="170549">
                <a:tc>
                  <a:txBody>
                    <a:bodyPr/>
                    <a:lstStyle/>
                    <a:p>
                      <a:pPr algn="ctr" fontAlgn="ctr"/>
                      <a:r>
                        <a:rPr lang="fr-CH" sz="1200" u="none" strike="noStrike">
                          <a:effectLst/>
                        </a:rPr>
                        <a:t>COLLAPS</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3</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57924769"/>
                  </a:ext>
                </a:extLst>
              </a:tr>
              <a:tr h="170549">
                <a:tc>
                  <a:txBody>
                    <a:bodyPr/>
                    <a:lstStyle/>
                    <a:p>
                      <a:pPr algn="ctr" fontAlgn="ctr"/>
                      <a:r>
                        <a:rPr lang="fr-CH" sz="1200" u="none" strike="noStrike">
                          <a:effectLst/>
                        </a:rPr>
                        <a:t>COLLAPS; VITO</a:t>
                      </a:r>
                      <a:endParaRPr lang="fr-CH" sz="1200" b="0" i="0" u="none" strike="noStrike">
                        <a:effectLst/>
                        <a:latin typeface="Arial" panose="020B0604020202020204" pitchFamily="34" charset="0"/>
                      </a:endParaRPr>
                    </a:p>
                  </a:txBody>
                  <a:tcPr marL="6364" marR="6364" marT="6364" marB="0" anchor="ctr"/>
                </a:tc>
                <a:tc>
                  <a:txBody>
                    <a:bodyPr/>
                    <a:lstStyle/>
                    <a:p>
                      <a:pPr algn="ctr" fontAlgn="ct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3530439554"/>
                  </a:ext>
                </a:extLst>
              </a:tr>
              <a:tr h="170549">
                <a:tc>
                  <a:txBody>
                    <a:bodyPr/>
                    <a:lstStyle/>
                    <a:p>
                      <a:pPr algn="ctr" fontAlgn="ctr"/>
                      <a:r>
                        <a:rPr lang="fr-CH" sz="1200" u="none" strike="noStrike">
                          <a:effectLst/>
                        </a:rPr>
                        <a:t>Collections :7Be</a:t>
                      </a:r>
                      <a:endParaRPr lang="fr-CH" sz="1200" b="0" i="0" u="none" strike="noStrike">
                        <a:effectLst/>
                        <a:latin typeface="Arial" panose="020B0604020202020204" pitchFamily="34" charset="0"/>
                      </a:endParaRPr>
                    </a:p>
                  </a:txBody>
                  <a:tcPr marL="6364" marR="6364" marT="6364" marB="0" anchor="ctr"/>
                </a:tc>
                <a:tc>
                  <a:txBody>
                    <a:bodyPr/>
                    <a:lstStyle/>
                    <a:p>
                      <a:pPr algn="ctr" fontAlgn="ct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3049882750"/>
                  </a:ext>
                </a:extLst>
              </a:tr>
              <a:tr h="170549">
                <a:tc>
                  <a:txBody>
                    <a:bodyPr/>
                    <a:lstStyle/>
                    <a:p>
                      <a:pPr algn="ctr" fontAlgn="ctr"/>
                      <a:r>
                        <a:rPr lang="fr-CH" sz="1200" u="none" strike="noStrike">
                          <a:effectLst/>
                        </a:rPr>
                        <a:t>Collections: 163Ho</a:t>
                      </a:r>
                      <a:endParaRPr lang="fr-CH" sz="1200" b="0" i="0" u="none" strike="noStrike">
                        <a:effectLst/>
                        <a:latin typeface="Arial" panose="020B0604020202020204" pitchFamily="34" charset="0"/>
                      </a:endParaRPr>
                    </a:p>
                  </a:txBody>
                  <a:tcPr marL="6364" marR="6364" marT="6364" marB="0" anchor="ctr"/>
                </a:tc>
                <a:tc>
                  <a:txBody>
                    <a:bodyPr/>
                    <a:lstStyle/>
                    <a:p>
                      <a:pPr algn="ctr" fontAlgn="ct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1012315308"/>
                  </a:ext>
                </a:extLst>
              </a:tr>
              <a:tr h="170549">
                <a:tc>
                  <a:txBody>
                    <a:bodyPr/>
                    <a:lstStyle/>
                    <a:p>
                      <a:pPr algn="ctr" fontAlgn="ctr"/>
                      <a:r>
                        <a:rPr lang="fr-CH" sz="1200" u="none" strike="noStrike">
                          <a:effectLst/>
                        </a:rPr>
                        <a:t>CRIS</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4</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309957959"/>
                  </a:ext>
                </a:extLst>
              </a:tr>
              <a:tr h="170549">
                <a:tc>
                  <a:txBody>
                    <a:bodyPr/>
                    <a:lstStyle/>
                    <a:p>
                      <a:pPr algn="ctr" fontAlgn="ctr"/>
                      <a:r>
                        <a:rPr lang="fr-CH" sz="1200" u="none" strike="noStrike">
                          <a:effectLst/>
                        </a:rPr>
                        <a:t>Gandalph</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1</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206558952"/>
                  </a:ext>
                </a:extLst>
              </a:tr>
              <a:tr h="170549">
                <a:tc>
                  <a:txBody>
                    <a:bodyPr/>
                    <a:lstStyle/>
                    <a:p>
                      <a:pPr algn="ctr" fontAlgn="ctr"/>
                      <a:r>
                        <a:rPr lang="fr-CH" sz="1200" u="none" strike="noStrike">
                          <a:effectLst/>
                        </a:rPr>
                        <a:t>HIE</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12</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802086289"/>
                  </a:ext>
                </a:extLst>
              </a:tr>
              <a:tr h="170549">
                <a:tc>
                  <a:txBody>
                    <a:bodyPr/>
                    <a:lstStyle/>
                    <a:p>
                      <a:pPr algn="ctr" fontAlgn="ctr"/>
                      <a:r>
                        <a:rPr lang="fr-CH" sz="1200" u="none" strike="noStrike">
                          <a:effectLst/>
                        </a:rPr>
                        <a:t>IDS</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5</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127855992"/>
                  </a:ext>
                </a:extLst>
              </a:tr>
              <a:tr h="170549">
                <a:tc>
                  <a:txBody>
                    <a:bodyPr/>
                    <a:lstStyle/>
                    <a:p>
                      <a:pPr algn="ctr" fontAlgn="ctr"/>
                      <a:r>
                        <a:rPr lang="fr-CH" sz="1200" u="none" strike="noStrike">
                          <a:effectLst/>
                        </a:rPr>
                        <a:t>ISOLTRAP</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2</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2955550558"/>
                  </a:ext>
                </a:extLst>
              </a:tr>
              <a:tr h="170549">
                <a:tc>
                  <a:txBody>
                    <a:bodyPr/>
                    <a:lstStyle/>
                    <a:p>
                      <a:pPr algn="ctr" fontAlgn="ctr"/>
                      <a:r>
                        <a:rPr lang="fr-CH" sz="1200" u="none" strike="noStrike">
                          <a:effectLst/>
                        </a:rPr>
                        <a:t>la1</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1</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1784733999"/>
                  </a:ext>
                </a:extLst>
              </a:tr>
              <a:tr h="170549">
                <a:tc>
                  <a:txBody>
                    <a:bodyPr/>
                    <a:lstStyle/>
                    <a:p>
                      <a:pPr algn="ctr" fontAlgn="ctr"/>
                      <a:r>
                        <a:rPr lang="fr-CH" sz="1200" u="none" strike="noStrike">
                          <a:effectLst/>
                        </a:rPr>
                        <a:t>MEDICAL</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2</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1629257055"/>
                  </a:ext>
                </a:extLst>
              </a:tr>
              <a:tr h="170549">
                <a:tc>
                  <a:txBody>
                    <a:bodyPr/>
                    <a:lstStyle/>
                    <a:p>
                      <a:pPr algn="ctr" fontAlgn="ctr"/>
                      <a:r>
                        <a:rPr lang="fr-CH" sz="1200" u="none" strike="noStrike" dirty="0" err="1">
                          <a:effectLst/>
                        </a:rPr>
                        <a:t>Medicine</a:t>
                      </a:r>
                      <a:endParaRPr lang="fr-CH" sz="1200" b="0" i="0" u="none" strike="noStrike" dirty="0">
                        <a:effectLst/>
                        <a:latin typeface="Arial" panose="020B0604020202020204" pitchFamily="34" charset="0"/>
                      </a:endParaRPr>
                    </a:p>
                  </a:txBody>
                  <a:tcPr marL="6364" marR="6364" marT="6364" marB="0" anchor="ctr"/>
                </a:tc>
                <a:tc>
                  <a:txBody>
                    <a:bodyPr/>
                    <a:lstStyle/>
                    <a:p>
                      <a:pPr algn="ctr" fontAlgn="ct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3987746728"/>
                  </a:ext>
                </a:extLst>
              </a:tr>
              <a:tr h="170549">
                <a:tc>
                  <a:txBody>
                    <a:bodyPr/>
                    <a:lstStyle/>
                    <a:p>
                      <a:pPr algn="ctr" fontAlgn="ctr"/>
                      <a:r>
                        <a:rPr lang="fr-CH" sz="1200" u="none" strike="noStrike">
                          <a:effectLst/>
                        </a:rPr>
                        <a:t>Miniball</a:t>
                      </a:r>
                      <a:endParaRPr lang="fr-CH" sz="1200" b="0" i="0" u="none" strike="noStrike">
                        <a:effectLst/>
                        <a:latin typeface="Arial" panose="020B0604020202020204" pitchFamily="34" charset="0"/>
                      </a:endParaRPr>
                    </a:p>
                  </a:txBody>
                  <a:tcPr marL="6364" marR="6364" marT="6364" marB="0" anchor="ctr"/>
                </a:tc>
                <a:tc>
                  <a:txBody>
                    <a:bodyPr/>
                    <a:lstStyle/>
                    <a:p>
                      <a:pPr algn="ctr" fontAlgn="ct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1968404517"/>
                  </a:ext>
                </a:extLst>
              </a:tr>
              <a:tr h="170549">
                <a:tc>
                  <a:txBody>
                    <a:bodyPr/>
                    <a:lstStyle/>
                    <a:p>
                      <a:pPr algn="ctr" fontAlgn="ctr"/>
                      <a:r>
                        <a:rPr lang="fr-CH" sz="1200" u="none" strike="noStrike">
                          <a:effectLst/>
                        </a:rPr>
                        <a:t>NICOLE</a:t>
                      </a:r>
                      <a:endParaRPr lang="fr-CH" sz="1200" b="0" i="0" u="none" strike="noStrike">
                        <a:effectLst/>
                        <a:latin typeface="Arial" panose="020B0604020202020204" pitchFamily="34" charset="0"/>
                      </a:endParaRPr>
                    </a:p>
                  </a:txBody>
                  <a:tcPr marL="6364" marR="6364" marT="6364" marB="0" anchor="ctr"/>
                </a:tc>
                <a:tc>
                  <a:txBody>
                    <a:bodyPr/>
                    <a:lstStyle/>
                    <a:p>
                      <a:pPr algn="ctr" fontAlgn="ct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239586120"/>
                  </a:ext>
                </a:extLst>
              </a:tr>
              <a:tr h="170549">
                <a:tc>
                  <a:txBody>
                    <a:bodyPr/>
                    <a:lstStyle/>
                    <a:p>
                      <a:pPr algn="ctr" fontAlgn="ctr"/>
                      <a:r>
                        <a:rPr lang="fr-CH" sz="1200" u="none" strike="noStrike">
                          <a:effectLst/>
                        </a:rPr>
                        <a:t>REX</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1</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546977569"/>
                  </a:ext>
                </a:extLst>
              </a:tr>
              <a:tr h="170549">
                <a:tc>
                  <a:txBody>
                    <a:bodyPr/>
                    <a:lstStyle/>
                    <a:p>
                      <a:pPr algn="ctr" fontAlgn="ctr"/>
                      <a:r>
                        <a:rPr lang="fr-CH" sz="1200" u="none" strike="noStrike">
                          <a:effectLst/>
                        </a:rPr>
                        <a:t>Special</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1</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1113393757"/>
                  </a:ext>
                </a:extLst>
              </a:tr>
              <a:tr h="170549">
                <a:tc>
                  <a:txBody>
                    <a:bodyPr/>
                    <a:lstStyle/>
                    <a:p>
                      <a:pPr algn="ctr" fontAlgn="ctr"/>
                      <a:r>
                        <a:rPr lang="fr-CH" sz="1200" u="none" strike="noStrike">
                          <a:effectLst/>
                        </a:rPr>
                        <a:t>SSP</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13</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2082881006"/>
                  </a:ext>
                </a:extLst>
              </a:tr>
              <a:tr h="170549">
                <a:tc>
                  <a:txBody>
                    <a:bodyPr/>
                    <a:lstStyle/>
                    <a:p>
                      <a:pPr algn="ctr" fontAlgn="ctr"/>
                      <a:r>
                        <a:rPr lang="fr-CH" sz="1200" u="none" strike="noStrike">
                          <a:effectLst/>
                        </a:rPr>
                        <a:t>TAS</a:t>
                      </a:r>
                      <a:endParaRPr lang="fr-CH" sz="1200" b="0" i="0" u="none" strike="noStrike">
                        <a:effectLst/>
                        <a:latin typeface="Arial" panose="020B0604020202020204" pitchFamily="34" charset="0"/>
                      </a:endParaRPr>
                    </a:p>
                  </a:txBody>
                  <a:tcPr marL="6364" marR="6364" marT="6364" marB="0" anchor="ctr"/>
                </a:tc>
                <a:tc>
                  <a:txBody>
                    <a:bodyPr/>
                    <a:lstStyle/>
                    <a:p>
                      <a:pPr algn="ctr" fontAlgn="ct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2651179724"/>
                  </a:ext>
                </a:extLst>
              </a:tr>
              <a:tr h="170549">
                <a:tc>
                  <a:txBody>
                    <a:bodyPr/>
                    <a:lstStyle/>
                    <a:p>
                      <a:pPr algn="ctr" fontAlgn="ctr"/>
                      <a:r>
                        <a:rPr lang="fr-CH" sz="1200" u="none" strike="noStrike">
                          <a:effectLst/>
                        </a:rPr>
                        <a:t>TISD</a:t>
                      </a:r>
                      <a:endParaRPr lang="fr-CH" sz="1200" b="0" i="0" u="none" strike="noStrike">
                        <a:effectLst/>
                        <a:latin typeface="Arial" panose="020B0604020202020204" pitchFamily="34" charset="0"/>
                      </a:endParaRPr>
                    </a:p>
                  </a:txBody>
                  <a:tcPr marL="6364" marR="6364" marT="6364" marB="0" anchor="ctr"/>
                </a:tc>
                <a:tc>
                  <a:txBody>
                    <a:bodyPr/>
                    <a:lstStyle/>
                    <a:p>
                      <a:pPr algn="ctr" fontAlgn="ct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2260778123"/>
                  </a:ext>
                </a:extLst>
              </a:tr>
              <a:tr h="170549">
                <a:tc>
                  <a:txBody>
                    <a:bodyPr/>
                    <a:lstStyle/>
                    <a:p>
                      <a:pPr algn="ctr" fontAlgn="ctr"/>
                      <a:r>
                        <a:rPr lang="fr-CH" sz="1200" u="none" strike="noStrike">
                          <a:effectLst/>
                        </a:rPr>
                        <a:t>VITO </a:t>
                      </a:r>
                      <a:endParaRPr lang="fr-CH" sz="1200" b="0" i="0" u="none" strike="noStrike">
                        <a:effectLst/>
                        <a:latin typeface="Arial" panose="020B0604020202020204" pitchFamily="34" charset="0"/>
                      </a:endParaRPr>
                    </a:p>
                  </a:txBody>
                  <a:tcPr marL="6364" marR="6364" marT="6364" marB="0" anchor="ctr"/>
                </a:tc>
                <a:tc>
                  <a:txBody>
                    <a:bodyPr/>
                    <a:lstStyle/>
                    <a:p>
                      <a:pPr algn="ctr" fontAlgn="ctr"/>
                      <a:endParaRPr lang="en-CH" sz="1200" b="0" i="0" u="none" strike="noStrike" dirty="0">
                        <a:effectLst/>
                        <a:latin typeface="Arial" panose="020B0604020202020204" pitchFamily="34" charset="0"/>
                      </a:endParaRPr>
                    </a:p>
                  </a:txBody>
                  <a:tcPr marL="6364" marR="6364" marT="6364" marB="0" anchor="ctr"/>
                </a:tc>
                <a:extLst>
                  <a:ext uri="{0D108BD9-81ED-4DB2-BD59-A6C34878D82A}">
                    <a16:rowId xmlns:a16="http://schemas.microsoft.com/office/drawing/2014/main" val="2694240425"/>
                  </a:ext>
                </a:extLst>
              </a:tr>
              <a:tr h="170549">
                <a:tc>
                  <a:txBody>
                    <a:bodyPr/>
                    <a:lstStyle/>
                    <a:p>
                      <a:pPr algn="ctr" fontAlgn="ctr"/>
                      <a:r>
                        <a:rPr lang="fr-CH" sz="1200" u="none" strike="noStrike">
                          <a:effectLst/>
                        </a:rPr>
                        <a:t>Windmill/IDS</a:t>
                      </a:r>
                      <a:endParaRPr lang="fr-CH" sz="1200" b="0" i="0" u="none" strike="noStrike">
                        <a:effectLst/>
                        <a:latin typeface="Arial" panose="020B0604020202020204" pitchFamily="34" charset="0"/>
                      </a:endParaRPr>
                    </a:p>
                  </a:txBody>
                  <a:tcPr marL="6364" marR="6364" marT="6364" marB="0" anchor="ctr"/>
                </a:tc>
                <a:tc>
                  <a:txBody>
                    <a:bodyPr/>
                    <a:lstStyle/>
                    <a:p>
                      <a:pPr algn="ctr" fontAlgn="ct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2699061583"/>
                  </a:ext>
                </a:extLst>
              </a:tr>
              <a:tr h="170549">
                <a:tc>
                  <a:txBody>
                    <a:bodyPr/>
                    <a:lstStyle/>
                    <a:p>
                      <a:pPr algn="ctr" fontAlgn="ctr"/>
                      <a:r>
                        <a:rPr lang="fr-CH" sz="1200" u="none" strike="noStrike">
                          <a:effectLst/>
                        </a:rPr>
                        <a:t>Windmill; ISOLTRAP</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dirty="0">
                          <a:effectLst/>
                        </a:rPr>
                        <a:t>1</a:t>
                      </a:r>
                      <a:endParaRPr lang="en-CH" sz="1200" b="0" i="0" u="none" strike="noStrike" dirty="0">
                        <a:effectLst/>
                        <a:latin typeface="Arial" panose="020B0604020202020204" pitchFamily="34" charset="0"/>
                      </a:endParaRPr>
                    </a:p>
                  </a:txBody>
                  <a:tcPr marL="6364" marR="6364" marT="6364" marB="0" anchor="ctr"/>
                </a:tc>
                <a:extLst>
                  <a:ext uri="{0D108BD9-81ED-4DB2-BD59-A6C34878D82A}">
                    <a16:rowId xmlns:a16="http://schemas.microsoft.com/office/drawing/2014/main" val="3623796963"/>
                  </a:ext>
                </a:extLst>
              </a:tr>
              <a:tr h="170549">
                <a:tc>
                  <a:txBody>
                    <a:bodyPr/>
                    <a:lstStyle/>
                    <a:p>
                      <a:pPr algn="ctr" fontAlgn="ctr"/>
                      <a:r>
                        <a:rPr lang="fr-CH" sz="1200" u="none" strike="noStrike">
                          <a:effectLst/>
                        </a:rPr>
                        <a:t>WITCH</a:t>
                      </a:r>
                      <a:endParaRPr lang="fr-CH" sz="1200" b="0" i="0" u="none" strike="noStrike">
                        <a:effectLst/>
                        <a:latin typeface="Arial" panose="020B0604020202020204" pitchFamily="34" charset="0"/>
                      </a:endParaRPr>
                    </a:p>
                  </a:txBody>
                  <a:tcPr marL="6364" marR="6364" marT="6364" marB="0" anchor="ctr"/>
                </a:tc>
                <a:tc>
                  <a:txBody>
                    <a:bodyPr/>
                    <a:lstStyle/>
                    <a:p>
                      <a:pPr algn="ctr" fontAlgn="ctr"/>
                      <a:r>
                        <a:rPr lang="en-CH" sz="1200" u="none" strike="noStrike">
                          <a:effectLst/>
                        </a:rPr>
                        <a:t>1</a:t>
                      </a:r>
                      <a:endParaRPr lang="en-CH" sz="1200" b="0" i="0" u="none" strike="noStrike">
                        <a:effectLst/>
                        <a:latin typeface="Arial" panose="020B0604020202020204" pitchFamily="34" charset="0"/>
                      </a:endParaRPr>
                    </a:p>
                  </a:txBody>
                  <a:tcPr marL="6364" marR="6364" marT="6364" marB="0" anchor="ctr"/>
                </a:tc>
                <a:extLst>
                  <a:ext uri="{0D108BD9-81ED-4DB2-BD59-A6C34878D82A}">
                    <a16:rowId xmlns:a16="http://schemas.microsoft.com/office/drawing/2014/main" val="1340674659"/>
                  </a:ext>
                </a:extLst>
              </a:tr>
              <a:tr h="170549">
                <a:tc>
                  <a:txBody>
                    <a:bodyPr/>
                    <a:lstStyle/>
                    <a:p>
                      <a:pPr algn="ctr" fontAlgn="ctr"/>
                      <a:r>
                        <a:rPr lang="fr-CH" sz="1200" u="none" strike="noStrike">
                          <a:effectLst/>
                        </a:rPr>
                        <a:t>(vide)</a:t>
                      </a:r>
                      <a:endParaRPr lang="fr-CH" sz="1200" b="0" i="0" u="none" strike="noStrike">
                        <a:effectLst/>
                        <a:latin typeface="Arial" panose="020B0604020202020204" pitchFamily="34" charset="0"/>
                      </a:endParaRPr>
                    </a:p>
                  </a:txBody>
                  <a:tcPr marL="6364" marR="6364" marT="6364" marB="0" anchor="ctr"/>
                </a:tc>
                <a:tc>
                  <a:txBody>
                    <a:bodyPr/>
                    <a:lstStyle/>
                    <a:p>
                      <a:pPr algn="ctr" fontAlgn="ctr"/>
                      <a:endParaRPr lang="en-CH" sz="1200" b="0" i="0" u="none" strike="noStrike" dirty="0">
                        <a:effectLst/>
                        <a:latin typeface="Arial" panose="020B0604020202020204" pitchFamily="34" charset="0"/>
                      </a:endParaRPr>
                    </a:p>
                  </a:txBody>
                  <a:tcPr marL="6364" marR="6364" marT="6364" marB="0" anchor="ctr"/>
                </a:tc>
                <a:extLst>
                  <a:ext uri="{0D108BD9-81ED-4DB2-BD59-A6C34878D82A}">
                    <a16:rowId xmlns:a16="http://schemas.microsoft.com/office/drawing/2014/main" val="3892733318"/>
                  </a:ext>
                </a:extLst>
              </a:tr>
              <a:tr h="170549">
                <a:tc>
                  <a:txBody>
                    <a:bodyPr/>
                    <a:lstStyle/>
                    <a:p>
                      <a:pPr algn="ctr" fontAlgn="ctr"/>
                      <a:r>
                        <a:rPr lang="fr-CH" sz="1200" u="none" strike="noStrike">
                          <a:effectLst/>
                        </a:rPr>
                        <a:t>Total général</a:t>
                      </a:r>
                      <a:endParaRPr lang="fr-CH" sz="1200" b="1" i="0" u="none" strike="noStrike">
                        <a:solidFill>
                          <a:srgbClr val="000000"/>
                        </a:solidFill>
                        <a:effectLst/>
                        <a:latin typeface="Arial" panose="020B0604020202020204" pitchFamily="34" charset="0"/>
                      </a:endParaRPr>
                    </a:p>
                  </a:txBody>
                  <a:tcPr marL="6364" marR="6364" marT="6364" marB="0" anchor="ctr"/>
                </a:tc>
                <a:tc>
                  <a:txBody>
                    <a:bodyPr/>
                    <a:lstStyle/>
                    <a:p>
                      <a:pPr algn="ctr" fontAlgn="ctr"/>
                      <a:r>
                        <a:rPr lang="en-CH" sz="1200" u="none" strike="noStrike" dirty="0">
                          <a:effectLst/>
                        </a:rPr>
                        <a:t>51</a:t>
                      </a:r>
                      <a:endParaRPr lang="en-CH" sz="1200" b="1" i="0" u="none" strike="noStrike" dirty="0">
                        <a:solidFill>
                          <a:srgbClr val="000000"/>
                        </a:solidFill>
                        <a:effectLst/>
                        <a:latin typeface="Arial" panose="020B0604020202020204" pitchFamily="34" charset="0"/>
                      </a:endParaRPr>
                    </a:p>
                  </a:txBody>
                  <a:tcPr marL="6364" marR="6364" marT="6364" marB="0" anchor="ctr"/>
                </a:tc>
                <a:extLst>
                  <a:ext uri="{0D108BD9-81ED-4DB2-BD59-A6C34878D82A}">
                    <a16:rowId xmlns:a16="http://schemas.microsoft.com/office/drawing/2014/main" val="2696970781"/>
                  </a:ext>
                </a:extLst>
              </a:tr>
            </a:tbl>
          </a:graphicData>
        </a:graphic>
      </p:graphicFrame>
      <p:graphicFrame>
        <p:nvGraphicFramePr>
          <p:cNvPr id="10" name="Table 5">
            <a:extLst>
              <a:ext uri="{FF2B5EF4-FFF2-40B4-BE49-F238E27FC236}">
                <a16:creationId xmlns:a16="http://schemas.microsoft.com/office/drawing/2014/main" id="{2C2997B6-EEDF-4867-A5AA-96377E0F56CF}"/>
              </a:ext>
            </a:extLst>
          </p:cNvPr>
          <p:cNvGraphicFramePr>
            <a:graphicFrameLocks noGrp="1"/>
          </p:cNvGraphicFramePr>
          <p:nvPr>
            <p:extLst>
              <p:ext uri="{D42A27DB-BD31-4B8C-83A1-F6EECF244321}">
                <p14:modId xmlns:p14="http://schemas.microsoft.com/office/powerpoint/2010/main" val="1144987767"/>
              </p:ext>
            </p:extLst>
          </p:nvPr>
        </p:nvGraphicFramePr>
        <p:xfrm>
          <a:off x="5013733" y="1189130"/>
          <a:ext cx="6654800" cy="2686050"/>
        </p:xfrm>
        <a:graphic>
          <a:graphicData uri="http://schemas.openxmlformats.org/drawingml/2006/table">
            <a:tbl>
              <a:tblPr firstRow="1" firstCol="1">
                <a:tableStyleId>{8EC20E35-A176-4012-BC5E-935CFFF8708E}</a:tableStyleId>
              </a:tblPr>
              <a:tblGrid>
                <a:gridCol w="965200">
                  <a:extLst>
                    <a:ext uri="{9D8B030D-6E8A-4147-A177-3AD203B41FA5}">
                      <a16:colId xmlns:a16="http://schemas.microsoft.com/office/drawing/2014/main" val="912866524"/>
                    </a:ext>
                  </a:extLst>
                </a:gridCol>
                <a:gridCol w="812800">
                  <a:extLst>
                    <a:ext uri="{9D8B030D-6E8A-4147-A177-3AD203B41FA5}">
                      <a16:colId xmlns:a16="http://schemas.microsoft.com/office/drawing/2014/main" val="2212464634"/>
                    </a:ext>
                  </a:extLst>
                </a:gridCol>
                <a:gridCol w="812800">
                  <a:extLst>
                    <a:ext uri="{9D8B030D-6E8A-4147-A177-3AD203B41FA5}">
                      <a16:colId xmlns:a16="http://schemas.microsoft.com/office/drawing/2014/main" val="2584524901"/>
                    </a:ext>
                  </a:extLst>
                </a:gridCol>
                <a:gridCol w="812800">
                  <a:extLst>
                    <a:ext uri="{9D8B030D-6E8A-4147-A177-3AD203B41FA5}">
                      <a16:colId xmlns:a16="http://schemas.microsoft.com/office/drawing/2014/main" val="593369068"/>
                    </a:ext>
                  </a:extLst>
                </a:gridCol>
                <a:gridCol w="812800">
                  <a:extLst>
                    <a:ext uri="{9D8B030D-6E8A-4147-A177-3AD203B41FA5}">
                      <a16:colId xmlns:a16="http://schemas.microsoft.com/office/drawing/2014/main" val="3596912748"/>
                    </a:ext>
                  </a:extLst>
                </a:gridCol>
                <a:gridCol w="812800">
                  <a:extLst>
                    <a:ext uri="{9D8B030D-6E8A-4147-A177-3AD203B41FA5}">
                      <a16:colId xmlns:a16="http://schemas.microsoft.com/office/drawing/2014/main" val="1887335343"/>
                    </a:ext>
                  </a:extLst>
                </a:gridCol>
                <a:gridCol w="812800">
                  <a:extLst>
                    <a:ext uri="{9D8B030D-6E8A-4147-A177-3AD203B41FA5}">
                      <a16:colId xmlns:a16="http://schemas.microsoft.com/office/drawing/2014/main" val="700145695"/>
                    </a:ext>
                  </a:extLst>
                </a:gridCol>
                <a:gridCol w="812800">
                  <a:extLst>
                    <a:ext uri="{9D8B030D-6E8A-4147-A177-3AD203B41FA5}">
                      <a16:colId xmlns:a16="http://schemas.microsoft.com/office/drawing/2014/main" val="1430169864"/>
                    </a:ext>
                  </a:extLst>
                </a:gridCol>
              </a:tblGrid>
              <a:tr h="247650">
                <a:tc>
                  <a:txBody>
                    <a:bodyPr/>
                    <a:lstStyle/>
                    <a:p>
                      <a:pPr algn="ctr" fontAlgn="ctr"/>
                      <a:r>
                        <a:rPr lang="en-GB" sz="1400" u="none" strike="noStrike" dirty="0">
                          <a:effectLst/>
                        </a:rPr>
                        <a:t>Delivered</a:t>
                      </a:r>
                      <a:endParaRPr lang="en-GB" sz="1400" b="1" i="0" u="none" strike="noStrike" dirty="0">
                        <a:solidFill>
                          <a:srgbClr val="FFFFFF"/>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2018</a:t>
                      </a:r>
                      <a:endParaRPr lang="en-GB" sz="1400" b="1" i="0" u="none" strike="noStrike">
                        <a:solidFill>
                          <a:srgbClr val="FFFFFF"/>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2017</a:t>
                      </a:r>
                      <a:endParaRPr lang="en-GB" sz="1400" b="1" i="0" u="none" strike="noStrike">
                        <a:solidFill>
                          <a:srgbClr val="FFFFFF"/>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2016</a:t>
                      </a:r>
                      <a:endParaRPr lang="en-GB" sz="1400" b="1" i="0" u="none" strike="noStrike">
                        <a:solidFill>
                          <a:srgbClr val="FFFFFF"/>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2015</a:t>
                      </a:r>
                      <a:endParaRPr lang="en-GB" sz="1400" b="1" i="0" u="none" strike="noStrike">
                        <a:solidFill>
                          <a:srgbClr val="FFFFFF"/>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2014</a:t>
                      </a:r>
                      <a:endParaRPr lang="en-GB" sz="1400" b="1" i="0" u="none" strike="noStrike">
                        <a:solidFill>
                          <a:srgbClr val="FFFFFF"/>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2012</a:t>
                      </a:r>
                      <a:endParaRPr lang="en-GB" sz="1400" b="1" i="0" u="none" strike="noStrike">
                        <a:solidFill>
                          <a:srgbClr val="FFFFFF"/>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2011</a:t>
                      </a:r>
                      <a:endParaRPr lang="en-GB" sz="1400" b="1" i="0" u="none" strike="noStrike">
                        <a:solidFill>
                          <a:srgbClr val="FFFFFF"/>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1351699008"/>
                  </a:ext>
                </a:extLst>
              </a:tr>
              <a:tr h="257175">
                <a:tc>
                  <a:txBody>
                    <a:bodyPr/>
                    <a:lstStyle/>
                    <a:p>
                      <a:pPr algn="ctr" fontAlgn="ctr"/>
                      <a:r>
                        <a:rPr lang="en-GB" sz="1400" u="none" strike="noStrike">
                          <a:effectLst/>
                        </a:rPr>
                        <a:t>Protons</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dirty="0">
                          <a:effectLst/>
                        </a:rPr>
                        <a:t> TBC</a:t>
                      </a:r>
                      <a:endParaRPr lang="en-GB" sz="14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8.00E+19</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7.80E+19</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9.40E+19</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5.50E+19</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1.15E+20</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8.05E+19</a:t>
                      </a:r>
                      <a:endParaRPr lang="en-GB" sz="14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781274207"/>
                  </a:ext>
                </a:extLst>
              </a:tr>
              <a:tr h="485775">
                <a:tc>
                  <a:txBody>
                    <a:bodyPr/>
                    <a:lstStyle/>
                    <a:p>
                      <a:pPr algn="ctr" fontAlgn="ctr"/>
                      <a:r>
                        <a:rPr lang="en-GB" sz="1400" u="none" strike="noStrike">
                          <a:effectLst/>
                        </a:rPr>
                        <a:t>Shifts for IS exp</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463</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dirty="0">
                          <a:effectLst/>
                        </a:rPr>
                        <a:t>394</a:t>
                      </a:r>
                      <a:endParaRPr lang="en-GB" sz="14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343</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263</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208.5</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416</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313.5</a:t>
                      </a:r>
                      <a:endParaRPr lang="en-GB" sz="14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4082147029"/>
                  </a:ext>
                </a:extLst>
              </a:tr>
              <a:tr h="485775">
                <a:tc>
                  <a:txBody>
                    <a:bodyPr/>
                    <a:lstStyle/>
                    <a:p>
                      <a:pPr algn="ctr" fontAlgn="ctr"/>
                      <a:r>
                        <a:rPr lang="en-GB" sz="1400" u="none" strike="noStrike">
                          <a:effectLst/>
                        </a:rPr>
                        <a:t>Shifts for LOIs</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11</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5</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10</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4</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6.5</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15.5</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16</a:t>
                      </a:r>
                      <a:endParaRPr lang="en-GB" sz="14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4148524167"/>
                  </a:ext>
                </a:extLst>
              </a:tr>
              <a:tr h="723900">
                <a:tc>
                  <a:txBody>
                    <a:bodyPr/>
                    <a:lstStyle/>
                    <a:p>
                      <a:pPr algn="ctr" fontAlgn="ctr"/>
                      <a:r>
                        <a:rPr lang="en-GB" sz="1400" u="none" strike="noStrike">
                          <a:effectLst/>
                        </a:rPr>
                        <a:t>HIE/REX shifts (IS +LOI)</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dirty="0">
                          <a:effectLst/>
                        </a:rPr>
                        <a:t>162.5</a:t>
                      </a:r>
                      <a:endParaRPr lang="en-GB" sz="14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182</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95</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Special</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221.5</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190.5</a:t>
                      </a:r>
                      <a:endParaRPr lang="en-GB" sz="1400" b="0" i="0" u="none" strike="noStrike">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2260871784"/>
                  </a:ext>
                </a:extLst>
              </a:tr>
              <a:tr h="485775">
                <a:tc>
                  <a:txBody>
                    <a:bodyPr/>
                    <a:lstStyle/>
                    <a:p>
                      <a:pPr algn="ctr" fontAlgn="ctr"/>
                      <a:r>
                        <a:rPr lang="en-GB" sz="1400" u="none" strike="noStrike" dirty="0">
                          <a:effectLst/>
                        </a:rPr>
                        <a:t>Average IS shifts/day</a:t>
                      </a:r>
                      <a:endParaRPr lang="en-GB" sz="14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dirty="0">
                          <a:effectLst/>
                        </a:rPr>
                        <a:t>1.94</a:t>
                      </a:r>
                      <a:endParaRPr lang="en-GB" sz="1400" b="0" i="0" u="none" strike="noStrike" dirty="0">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1.76</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1.65</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1.4</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1.55</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a:effectLst/>
                        </a:rPr>
                        <a:t>1.61</a:t>
                      </a:r>
                      <a:endParaRPr lang="en-GB" sz="1400" b="0" i="0" u="none" strike="noStrike">
                        <a:solidFill>
                          <a:srgbClr val="000000"/>
                        </a:solidFill>
                        <a:effectLst/>
                        <a:latin typeface="Calibri Light" panose="020F0302020204030204" pitchFamily="34" charset="0"/>
                      </a:endParaRPr>
                    </a:p>
                  </a:txBody>
                  <a:tcPr marL="9525" marR="9525" marT="9525" marB="0" anchor="ctr"/>
                </a:tc>
                <a:tc>
                  <a:txBody>
                    <a:bodyPr/>
                    <a:lstStyle/>
                    <a:p>
                      <a:pPr algn="ctr" fontAlgn="ctr"/>
                      <a:r>
                        <a:rPr lang="en-GB" sz="1400" u="none" strike="noStrike" dirty="0">
                          <a:effectLst/>
                        </a:rPr>
                        <a:t>1.55</a:t>
                      </a:r>
                      <a:endParaRPr lang="en-GB" sz="1400" b="0" i="0" u="none" strike="noStrike" dirty="0">
                        <a:solidFill>
                          <a:srgbClr val="000000"/>
                        </a:solidFill>
                        <a:effectLst/>
                        <a:latin typeface="Calibri Light" panose="020F0302020204030204" pitchFamily="34" charset="0"/>
                      </a:endParaRPr>
                    </a:p>
                  </a:txBody>
                  <a:tcPr marL="9525" marR="9525" marT="9525" marB="0" anchor="ctr"/>
                </a:tc>
                <a:extLst>
                  <a:ext uri="{0D108BD9-81ED-4DB2-BD59-A6C34878D82A}">
                    <a16:rowId xmlns:a16="http://schemas.microsoft.com/office/drawing/2014/main" val="3135187346"/>
                  </a:ext>
                </a:extLst>
              </a:tr>
            </a:tbl>
          </a:graphicData>
        </a:graphic>
      </p:graphicFrame>
      <p:sp>
        <p:nvSpPr>
          <p:cNvPr id="5" name="ZoneTexte 4">
            <a:extLst>
              <a:ext uri="{FF2B5EF4-FFF2-40B4-BE49-F238E27FC236}">
                <a16:creationId xmlns:a16="http://schemas.microsoft.com/office/drawing/2014/main" id="{1D61BFD5-6EE2-4414-95C8-B0CDF5AA9D98}"/>
              </a:ext>
            </a:extLst>
          </p:cNvPr>
          <p:cNvSpPr txBox="1"/>
          <p:nvPr/>
        </p:nvSpPr>
        <p:spPr>
          <a:xfrm>
            <a:off x="486032" y="6054810"/>
            <a:ext cx="4120876" cy="646331"/>
          </a:xfrm>
          <a:prstGeom prst="rect">
            <a:avLst/>
          </a:prstGeom>
          <a:solidFill>
            <a:srgbClr val="FFFF00"/>
          </a:solidFill>
        </p:spPr>
        <p:txBody>
          <a:bodyPr wrap="square" rtlCol="0">
            <a:spAutoFit/>
          </a:bodyPr>
          <a:lstStyle/>
          <a:p>
            <a:pPr algn="ctr"/>
            <a:r>
              <a:rPr lang="fr-CH" dirty="0"/>
              <a:t>532 shifts (</a:t>
            </a:r>
            <a:r>
              <a:rPr lang="fr-CH" dirty="0" err="1"/>
              <a:t>including</a:t>
            </a:r>
            <a:r>
              <a:rPr lang="fr-CH" dirty="0"/>
              <a:t> TISD, </a:t>
            </a:r>
            <a:r>
              <a:rPr lang="fr-CH" dirty="0" err="1"/>
              <a:t>reserve</a:t>
            </a:r>
            <a:r>
              <a:rPr lang="fr-CH" dirty="0"/>
              <a:t> </a:t>
            </a:r>
            <a:r>
              <a:rPr lang="fr-CH" dirty="0" err="1"/>
              <a:t>etc</a:t>
            </a:r>
            <a:r>
              <a:rPr lang="fr-CH" dirty="0"/>
              <a:t>) in 2018</a:t>
            </a:r>
            <a:endParaRPr lang="LID4096" dirty="0"/>
          </a:p>
        </p:txBody>
      </p:sp>
      <p:sp>
        <p:nvSpPr>
          <p:cNvPr id="2" name="TextBox 1"/>
          <p:cNvSpPr txBox="1"/>
          <p:nvPr/>
        </p:nvSpPr>
        <p:spPr>
          <a:xfrm>
            <a:off x="5883009" y="4854481"/>
            <a:ext cx="5354198" cy="1200329"/>
          </a:xfrm>
          <a:prstGeom prst="rect">
            <a:avLst/>
          </a:prstGeom>
          <a:solidFill>
            <a:srgbClr val="002060"/>
          </a:solidFill>
        </p:spPr>
        <p:txBody>
          <a:bodyPr wrap="square" rtlCol="0">
            <a:spAutoFit/>
          </a:bodyPr>
          <a:lstStyle/>
          <a:p>
            <a:pPr algn="just"/>
            <a:r>
              <a:rPr lang="en-US" dirty="0">
                <a:solidFill>
                  <a:schemeClr val="bg1"/>
                </a:solidFill>
              </a:rPr>
              <a:t>An intense year: a big thanks to all the technical and operations teams for their commitment and also to the users for their understanding and cooperation (especially at the end of the year) </a:t>
            </a:r>
            <a:endParaRPr lang="en-GB" dirty="0">
              <a:solidFill>
                <a:schemeClr val="bg1"/>
              </a:solidFill>
            </a:endParaRPr>
          </a:p>
        </p:txBody>
      </p:sp>
      <p:sp>
        <p:nvSpPr>
          <p:cNvPr id="3" name="TextBox 2"/>
          <p:cNvSpPr txBox="1"/>
          <p:nvPr/>
        </p:nvSpPr>
        <p:spPr>
          <a:xfrm>
            <a:off x="4264448" y="214548"/>
            <a:ext cx="3581365" cy="369332"/>
          </a:xfrm>
          <a:prstGeom prst="rect">
            <a:avLst/>
          </a:prstGeom>
          <a:solidFill>
            <a:srgbClr val="FFFF00"/>
          </a:solidFill>
        </p:spPr>
        <p:txBody>
          <a:bodyPr wrap="none" rtlCol="0">
            <a:spAutoFit/>
          </a:bodyPr>
          <a:lstStyle/>
          <a:p>
            <a:r>
              <a:rPr lang="en-US" dirty="0" smtClean="0"/>
              <a:t>Shift and experiment count for 2018</a:t>
            </a:r>
            <a:endParaRPr lang="en-GB" dirty="0"/>
          </a:p>
        </p:txBody>
      </p:sp>
    </p:spTree>
    <p:extLst>
      <p:ext uri="{BB962C8B-B14F-4D97-AF65-F5344CB8AC3E}">
        <p14:creationId xmlns:p14="http://schemas.microsoft.com/office/powerpoint/2010/main" val="1578239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7B1F85B-5D5C-47AB-91E5-E79DC3F12A5F}"/>
              </a:ext>
            </a:extLst>
          </p:cNvPr>
          <p:cNvPicPr>
            <a:picLocks noChangeAspect="1"/>
          </p:cNvPicPr>
          <p:nvPr/>
        </p:nvPicPr>
        <p:blipFill>
          <a:blip r:embed="rId2"/>
          <a:stretch>
            <a:fillRect/>
          </a:stretch>
        </p:blipFill>
        <p:spPr>
          <a:xfrm>
            <a:off x="519720" y="227660"/>
            <a:ext cx="4522334" cy="6343174"/>
          </a:xfrm>
          <a:prstGeom prst="rect">
            <a:avLst/>
          </a:prstGeom>
        </p:spPr>
      </p:pic>
      <p:sp>
        <p:nvSpPr>
          <p:cNvPr id="5" name="TextBox 2">
            <a:extLst>
              <a:ext uri="{FF2B5EF4-FFF2-40B4-BE49-F238E27FC236}">
                <a16:creationId xmlns:a16="http://schemas.microsoft.com/office/drawing/2014/main" id="{3D19C791-4D7B-4C44-BF85-34CB651F9071}"/>
              </a:ext>
            </a:extLst>
          </p:cNvPr>
          <p:cNvSpPr txBox="1"/>
          <p:nvPr/>
        </p:nvSpPr>
        <p:spPr>
          <a:xfrm>
            <a:off x="5466080" y="508000"/>
            <a:ext cx="6593840" cy="1477328"/>
          </a:xfrm>
          <a:prstGeom prst="rect">
            <a:avLst/>
          </a:prstGeom>
          <a:solidFill>
            <a:srgbClr val="002060"/>
          </a:solidFill>
        </p:spPr>
        <p:txBody>
          <a:bodyPr wrap="square" rtlCol="0">
            <a:spAutoFit/>
          </a:bodyPr>
          <a:lstStyle/>
          <a:p>
            <a:pPr algn="ctr"/>
            <a:r>
              <a:rPr lang="en-US" dirty="0">
                <a:solidFill>
                  <a:schemeClr val="bg1"/>
                </a:solidFill>
              </a:rPr>
              <a:t>Protons available for physics to ISOLDE from 9</a:t>
            </a:r>
            <a:r>
              <a:rPr lang="en-US" baseline="30000" dirty="0">
                <a:solidFill>
                  <a:schemeClr val="bg1"/>
                </a:solidFill>
              </a:rPr>
              <a:t>th</a:t>
            </a:r>
            <a:r>
              <a:rPr lang="en-US" dirty="0">
                <a:solidFill>
                  <a:schemeClr val="bg1"/>
                </a:solidFill>
              </a:rPr>
              <a:t> April – 12</a:t>
            </a:r>
            <a:r>
              <a:rPr lang="en-US" baseline="30000" dirty="0">
                <a:solidFill>
                  <a:schemeClr val="bg1"/>
                </a:solidFill>
              </a:rPr>
              <a:t>th</a:t>
            </a:r>
            <a:r>
              <a:rPr lang="en-US" dirty="0">
                <a:solidFill>
                  <a:schemeClr val="bg1"/>
                </a:solidFill>
              </a:rPr>
              <a:t> November 2018. </a:t>
            </a:r>
          </a:p>
          <a:p>
            <a:pPr algn="ctr"/>
            <a:r>
              <a:rPr lang="en-US" dirty="0">
                <a:solidFill>
                  <a:schemeClr val="bg1"/>
                </a:solidFill>
              </a:rPr>
              <a:t>(no extension possible)</a:t>
            </a:r>
          </a:p>
          <a:p>
            <a:pPr algn="ctr"/>
            <a:r>
              <a:rPr lang="en-US" dirty="0">
                <a:solidFill>
                  <a:schemeClr val="bg1"/>
                </a:solidFill>
              </a:rPr>
              <a:t>1 week less physics with protons than 2017</a:t>
            </a:r>
          </a:p>
          <a:p>
            <a:pPr algn="ctr"/>
            <a:r>
              <a:rPr lang="en-US" dirty="0">
                <a:solidFill>
                  <a:schemeClr val="bg1"/>
                </a:solidFill>
              </a:rPr>
              <a:t>217 days compared to 224</a:t>
            </a:r>
          </a:p>
        </p:txBody>
      </p:sp>
      <p:sp>
        <p:nvSpPr>
          <p:cNvPr id="6" name="TextBox 5">
            <a:extLst>
              <a:ext uri="{FF2B5EF4-FFF2-40B4-BE49-F238E27FC236}">
                <a16:creationId xmlns:a16="http://schemas.microsoft.com/office/drawing/2014/main" id="{DA836A65-C3AE-4C1A-844C-331B5A2F83F9}"/>
              </a:ext>
            </a:extLst>
          </p:cNvPr>
          <p:cNvSpPr txBox="1"/>
          <p:nvPr/>
        </p:nvSpPr>
        <p:spPr>
          <a:xfrm>
            <a:off x="5773399" y="2078013"/>
            <a:ext cx="5979201" cy="369332"/>
          </a:xfrm>
          <a:prstGeom prst="rect">
            <a:avLst/>
          </a:prstGeom>
          <a:solidFill>
            <a:srgbClr val="FF0000"/>
          </a:solidFill>
        </p:spPr>
        <p:txBody>
          <a:bodyPr wrap="none" rtlCol="0">
            <a:spAutoFit/>
          </a:bodyPr>
          <a:lstStyle/>
          <a:p>
            <a:r>
              <a:rPr lang="en-US" dirty="0">
                <a:solidFill>
                  <a:schemeClr val="bg1"/>
                </a:solidFill>
              </a:rPr>
              <a:t>HIE ISOLDE was ready from 9</a:t>
            </a:r>
            <a:r>
              <a:rPr lang="en-US" baseline="30000" dirty="0">
                <a:solidFill>
                  <a:schemeClr val="bg1"/>
                </a:solidFill>
              </a:rPr>
              <a:t>th</a:t>
            </a:r>
            <a:r>
              <a:rPr lang="en-US" dirty="0">
                <a:solidFill>
                  <a:schemeClr val="bg1"/>
                </a:solidFill>
              </a:rPr>
              <a:t> July after 90 days of LE physics </a:t>
            </a:r>
            <a:endParaRPr lang="en-GB" dirty="0">
              <a:solidFill>
                <a:schemeClr val="bg1"/>
              </a:solidFill>
            </a:endParaRPr>
          </a:p>
        </p:txBody>
      </p:sp>
      <p:sp>
        <p:nvSpPr>
          <p:cNvPr id="7" name="TextBox 6">
            <a:extLst>
              <a:ext uri="{FF2B5EF4-FFF2-40B4-BE49-F238E27FC236}">
                <a16:creationId xmlns:a16="http://schemas.microsoft.com/office/drawing/2014/main" id="{19A5423E-8B2E-4640-9CBC-E025BEF1C033}"/>
              </a:ext>
            </a:extLst>
          </p:cNvPr>
          <p:cNvSpPr txBox="1"/>
          <p:nvPr/>
        </p:nvSpPr>
        <p:spPr>
          <a:xfrm>
            <a:off x="5773399" y="2565233"/>
            <a:ext cx="5979201" cy="2031325"/>
          </a:xfrm>
          <a:prstGeom prst="rect">
            <a:avLst/>
          </a:prstGeom>
          <a:solidFill>
            <a:srgbClr val="002060"/>
          </a:solidFill>
        </p:spPr>
        <p:txBody>
          <a:bodyPr wrap="square" rtlCol="0">
            <a:spAutoFit/>
          </a:bodyPr>
          <a:lstStyle/>
          <a:p>
            <a:pPr algn="just"/>
            <a:r>
              <a:rPr lang="en-US" dirty="0">
                <a:solidFill>
                  <a:schemeClr val="bg1"/>
                </a:solidFill>
              </a:rPr>
              <a:t>HIE: Started with a Coulomb excitation block then focused on the reaction experiments</a:t>
            </a:r>
          </a:p>
          <a:p>
            <a:pPr algn="just"/>
            <a:r>
              <a:rPr lang="en-US" dirty="0">
                <a:solidFill>
                  <a:schemeClr val="bg1"/>
                </a:solidFill>
              </a:rPr>
              <a:t>More setup time often needed for these plus more varied setups. </a:t>
            </a:r>
          </a:p>
          <a:p>
            <a:pPr algn="just"/>
            <a:r>
              <a:rPr lang="en-US" dirty="0">
                <a:solidFill>
                  <a:schemeClr val="bg1"/>
                </a:solidFill>
              </a:rPr>
              <a:t>All three HIE beamlines in use e.g. ISS calibrating/commissioning while Miniball ran CE, installations ongoing at XT03. </a:t>
            </a:r>
          </a:p>
        </p:txBody>
      </p:sp>
      <p:sp>
        <p:nvSpPr>
          <p:cNvPr id="8" name="TextBox 7">
            <a:extLst>
              <a:ext uri="{FF2B5EF4-FFF2-40B4-BE49-F238E27FC236}">
                <a16:creationId xmlns:a16="http://schemas.microsoft.com/office/drawing/2014/main" id="{C7FC22A1-9F1F-4FC9-A0FD-2AF87155B5C6}"/>
              </a:ext>
            </a:extLst>
          </p:cNvPr>
          <p:cNvSpPr txBox="1"/>
          <p:nvPr/>
        </p:nvSpPr>
        <p:spPr>
          <a:xfrm>
            <a:off x="5456157" y="4714446"/>
            <a:ext cx="6593839" cy="1200329"/>
          </a:xfrm>
          <a:prstGeom prst="rect">
            <a:avLst/>
          </a:prstGeom>
          <a:solidFill>
            <a:srgbClr val="FF0000"/>
          </a:solidFill>
        </p:spPr>
        <p:txBody>
          <a:bodyPr wrap="square" rtlCol="0">
            <a:spAutoFit/>
          </a:bodyPr>
          <a:lstStyle/>
          <a:p>
            <a:r>
              <a:rPr lang="en-US" dirty="0">
                <a:solidFill>
                  <a:schemeClr val="bg1"/>
                </a:solidFill>
              </a:rPr>
              <a:t>Low energy runs allowed for some breathing space (and exchange of EBIS cathode). To allow for best use of machine, some experiments ran in parallel/invisible mode e.g. Solid state physics: one dedicated run in 2018 i.e. blocking CBL and with new target. </a:t>
            </a:r>
            <a:endParaRPr lang="en-GB" dirty="0">
              <a:solidFill>
                <a:schemeClr val="bg1"/>
              </a:solidFill>
            </a:endParaRPr>
          </a:p>
        </p:txBody>
      </p:sp>
      <p:sp>
        <p:nvSpPr>
          <p:cNvPr id="9" name="TextBox 8">
            <a:extLst>
              <a:ext uri="{FF2B5EF4-FFF2-40B4-BE49-F238E27FC236}">
                <a16:creationId xmlns:a16="http://schemas.microsoft.com/office/drawing/2014/main" id="{D7FF1BB4-80FE-405A-9921-0CF8906E2FAC}"/>
              </a:ext>
            </a:extLst>
          </p:cNvPr>
          <p:cNvSpPr txBox="1"/>
          <p:nvPr/>
        </p:nvSpPr>
        <p:spPr>
          <a:xfrm>
            <a:off x="5763475" y="6032663"/>
            <a:ext cx="5979201" cy="646331"/>
          </a:xfrm>
          <a:prstGeom prst="rect">
            <a:avLst/>
          </a:prstGeom>
          <a:solidFill>
            <a:srgbClr val="002060"/>
          </a:solidFill>
        </p:spPr>
        <p:txBody>
          <a:bodyPr wrap="square" rtlCol="0">
            <a:spAutoFit/>
          </a:bodyPr>
          <a:lstStyle/>
          <a:p>
            <a:pPr algn="just"/>
            <a:r>
              <a:rPr lang="en-US" dirty="0">
                <a:solidFill>
                  <a:schemeClr val="bg1"/>
                </a:solidFill>
              </a:rPr>
              <a:t>Focus on LOIS at end of year: Winter physics </a:t>
            </a:r>
            <a:r>
              <a:rPr lang="en-US" dirty="0" err="1">
                <a:solidFill>
                  <a:schemeClr val="bg1"/>
                </a:solidFill>
              </a:rPr>
              <a:t>programme</a:t>
            </a:r>
            <a:r>
              <a:rPr lang="en-US" dirty="0">
                <a:solidFill>
                  <a:schemeClr val="bg1"/>
                </a:solidFill>
              </a:rPr>
              <a:t> began in Week 46 for HIE and CRIS</a:t>
            </a:r>
          </a:p>
        </p:txBody>
      </p:sp>
    </p:spTree>
    <p:extLst>
      <p:ext uri="{BB962C8B-B14F-4D97-AF65-F5344CB8AC3E}">
        <p14:creationId xmlns:p14="http://schemas.microsoft.com/office/powerpoint/2010/main" val="23012166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1000"/>
                                        <p:tgtEl>
                                          <p:spTgt spid="7"/>
                                        </p:tgtEl>
                                      </p:cBhvr>
                                    </p:animEffect>
                                    <p:anim calcmode="lin" valueType="num">
                                      <p:cBhvr>
                                        <p:cTn id="12" dur="1000" fill="hold"/>
                                        <p:tgtEl>
                                          <p:spTgt spid="7"/>
                                        </p:tgtEl>
                                        <p:attrNameLst>
                                          <p:attrName>ppt_x</p:attrName>
                                        </p:attrNameLst>
                                      </p:cBhvr>
                                      <p:tavLst>
                                        <p:tav tm="0">
                                          <p:val>
                                            <p:strVal val="#ppt_x"/>
                                          </p:val>
                                        </p:tav>
                                        <p:tav tm="100000">
                                          <p:val>
                                            <p:strVal val="#ppt_x"/>
                                          </p:val>
                                        </p:tav>
                                      </p:tavLst>
                                    </p:anim>
                                    <p:anim calcmode="lin" valueType="num">
                                      <p:cBhvr>
                                        <p:cTn id="1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1" presetClass="entr" presetSubtype="1"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wheel(1)">
                                      <p:cBhvr>
                                        <p:cTn id="18" dur="2000"/>
                                        <p:tgtEl>
                                          <p:spTgt spid="8"/>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additive="base">
                                        <p:cTn id="23" dur="500" fill="hold"/>
                                        <p:tgtEl>
                                          <p:spTgt spid="9"/>
                                        </p:tgtEl>
                                        <p:attrNameLst>
                                          <p:attrName>ppt_x</p:attrName>
                                        </p:attrNameLst>
                                      </p:cBhvr>
                                      <p:tavLst>
                                        <p:tav tm="0">
                                          <p:val>
                                            <p:strVal val="#ppt_x"/>
                                          </p:val>
                                        </p:tav>
                                        <p:tav tm="100000">
                                          <p:val>
                                            <p:strVal val="#ppt_x"/>
                                          </p:val>
                                        </p:tav>
                                      </p:tavLst>
                                    </p:anim>
                                    <p:anim calcmode="lin" valueType="num">
                                      <p:cBhvr additive="base">
                                        <p:cTn id="2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hart 3"/>
          <p:cNvGraphicFramePr>
            <a:graphicFrameLocks/>
          </p:cNvGraphicFramePr>
          <p:nvPr>
            <p:extLst>
              <p:ext uri="{D42A27DB-BD31-4B8C-83A1-F6EECF244321}">
                <p14:modId xmlns:p14="http://schemas.microsoft.com/office/powerpoint/2010/main" val="4080273638"/>
              </p:ext>
            </p:extLst>
          </p:nvPr>
        </p:nvGraphicFramePr>
        <p:xfrm>
          <a:off x="87923" y="351692"/>
          <a:ext cx="12010293" cy="5992689"/>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86178930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57845966-6EFC-468A-9CC7-BAB4B95854E7}"/>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54372" y="0"/>
            <a:ext cx="9483256"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75554383-98AF-4A47-BB65-705FAAA4BE6A}"/>
              </a:ext>
              <a:ext uri="{C183D7F6-B498-43B3-948B-1728B52AA6E4}">
                <adec:decorative xmlns:adec="http://schemas.microsoft.com/office/drawing/2017/decorative" xmlns=""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Freeform: Shape 13">
            <a:extLst>
              <a:ext uri="{FF2B5EF4-FFF2-40B4-BE49-F238E27FC236}">
                <a16:creationId xmlns:a16="http://schemas.microsoft.com/office/drawing/2014/main" id="{ADAD1991-FFD1-4E94-ABAB-7560D33008E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144484" y="0"/>
            <a:ext cx="7837716" cy="6858000"/>
          </a:xfrm>
          <a:custGeom>
            <a:avLst/>
            <a:gdLst>
              <a:gd name="connsiteX0" fmla="*/ 2232159 w 7837716"/>
              <a:gd name="connsiteY0" fmla="*/ 0 h 6858000"/>
              <a:gd name="connsiteX1" fmla="*/ 5605557 w 7837716"/>
              <a:gd name="connsiteY1" fmla="*/ 0 h 6858000"/>
              <a:gd name="connsiteX2" fmla="*/ 5617845 w 7837716"/>
              <a:gd name="connsiteY2" fmla="*/ 5384 h 6858000"/>
              <a:gd name="connsiteX3" fmla="*/ 7837716 w 7837716"/>
              <a:gd name="connsiteY3" fmla="*/ 3429000 h 6858000"/>
              <a:gd name="connsiteX4" fmla="*/ 5617845 w 7837716"/>
              <a:gd name="connsiteY4" fmla="*/ 6852616 h 6858000"/>
              <a:gd name="connsiteX5" fmla="*/ 5605557 w 7837716"/>
              <a:gd name="connsiteY5" fmla="*/ 6858000 h 6858000"/>
              <a:gd name="connsiteX6" fmla="*/ 2232159 w 7837716"/>
              <a:gd name="connsiteY6" fmla="*/ 6858000 h 6858000"/>
              <a:gd name="connsiteX7" fmla="*/ 2219871 w 7837716"/>
              <a:gd name="connsiteY7" fmla="*/ 6852616 h 6858000"/>
              <a:gd name="connsiteX8" fmla="*/ 0 w 7837716"/>
              <a:gd name="connsiteY8" fmla="*/ 3429000 h 6858000"/>
              <a:gd name="connsiteX9" fmla="*/ 2219871 w 7837716"/>
              <a:gd name="connsiteY9" fmla="*/ 5384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837716" h="6858000">
                <a:moveTo>
                  <a:pt x="2232159" y="0"/>
                </a:moveTo>
                <a:lnTo>
                  <a:pt x="5605557" y="0"/>
                </a:lnTo>
                <a:lnTo>
                  <a:pt x="5617845" y="5384"/>
                </a:lnTo>
                <a:cubicBezTo>
                  <a:pt x="6931322" y="618789"/>
                  <a:pt x="7837716" y="1921305"/>
                  <a:pt x="7837716" y="3429000"/>
                </a:cubicBezTo>
                <a:cubicBezTo>
                  <a:pt x="7837716" y="4936696"/>
                  <a:pt x="6931322" y="6239212"/>
                  <a:pt x="5617845" y="6852616"/>
                </a:cubicBezTo>
                <a:lnTo>
                  <a:pt x="5605557" y="6858000"/>
                </a:lnTo>
                <a:lnTo>
                  <a:pt x="2232159" y="6858000"/>
                </a:lnTo>
                <a:lnTo>
                  <a:pt x="2219871" y="6852616"/>
                </a:lnTo>
                <a:cubicBezTo>
                  <a:pt x="906394" y="6239212"/>
                  <a:pt x="0" y="4936696"/>
                  <a:pt x="0" y="3429000"/>
                </a:cubicBezTo>
                <a:cubicBezTo>
                  <a:pt x="0" y="1921305"/>
                  <a:pt x="906394" y="618789"/>
                  <a:pt x="2219871" y="5384"/>
                </a:cubicBezTo>
                <a:close/>
              </a:path>
            </a:pathLst>
          </a:custGeom>
          <a:solidFill>
            <a:schemeClr val="bg1"/>
          </a:solidFill>
          <a:ln>
            <a:gradFill>
              <a:gsLst>
                <a:gs pos="0">
                  <a:schemeClr val="accent1">
                    <a:lumMod val="40000"/>
                    <a:lumOff val="60000"/>
                  </a:schemeClr>
                </a:gs>
                <a:gs pos="23000">
                  <a:schemeClr val="accent1">
                    <a:lumMod val="45000"/>
                    <a:lumOff val="55000"/>
                  </a:schemeClr>
                </a:gs>
                <a:gs pos="83000">
                  <a:schemeClr val="bg2">
                    <a:lumMod val="82000"/>
                  </a:schemeClr>
                </a:gs>
                <a:gs pos="100000">
                  <a:schemeClr val="bg2">
                    <a:lumMod val="87000"/>
                  </a:schemeClr>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aphicFrame>
        <p:nvGraphicFramePr>
          <p:cNvPr id="5" name="Tableau 4">
            <a:extLst>
              <a:ext uri="{FF2B5EF4-FFF2-40B4-BE49-F238E27FC236}">
                <a16:creationId xmlns:a16="http://schemas.microsoft.com/office/drawing/2014/main" id="{F68979C7-6E51-4806-A839-AD6FAD8C8CE8}"/>
              </a:ext>
            </a:extLst>
          </p:cNvPr>
          <p:cNvGraphicFramePr>
            <a:graphicFrameLocks noGrp="1"/>
          </p:cNvGraphicFramePr>
          <p:nvPr>
            <p:extLst>
              <p:ext uri="{D42A27DB-BD31-4B8C-83A1-F6EECF244321}">
                <p14:modId xmlns:p14="http://schemas.microsoft.com/office/powerpoint/2010/main" val="3782483056"/>
              </p:ext>
            </p:extLst>
          </p:nvPr>
        </p:nvGraphicFramePr>
        <p:xfrm>
          <a:off x="1551215" y="621387"/>
          <a:ext cx="8568101" cy="6172065"/>
        </p:xfrm>
        <a:graphic>
          <a:graphicData uri="http://schemas.openxmlformats.org/drawingml/2006/table">
            <a:tbl>
              <a:tblPr/>
              <a:tblGrid>
                <a:gridCol w="954886">
                  <a:extLst>
                    <a:ext uri="{9D8B030D-6E8A-4147-A177-3AD203B41FA5}">
                      <a16:colId xmlns:a16="http://schemas.microsoft.com/office/drawing/2014/main" val="4103594786"/>
                    </a:ext>
                  </a:extLst>
                </a:gridCol>
                <a:gridCol w="1646422">
                  <a:extLst>
                    <a:ext uri="{9D8B030D-6E8A-4147-A177-3AD203B41FA5}">
                      <a16:colId xmlns:a16="http://schemas.microsoft.com/office/drawing/2014/main" val="241677245"/>
                    </a:ext>
                  </a:extLst>
                </a:gridCol>
                <a:gridCol w="1203641">
                  <a:extLst>
                    <a:ext uri="{9D8B030D-6E8A-4147-A177-3AD203B41FA5}">
                      <a16:colId xmlns:a16="http://schemas.microsoft.com/office/drawing/2014/main" val="4156169616"/>
                    </a:ext>
                  </a:extLst>
                </a:gridCol>
                <a:gridCol w="1046096">
                  <a:extLst>
                    <a:ext uri="{9D8B030D-6E8A-4147-A177-3AD203B41FA5}">
                      <a16:colId xmlns:a16="http://schemas.microsoft.com/office/drawing/2014/main" val="3959117091"/>
                    </a:ext>
                  </a:extLst>
                </a:gridCol>
                <a:gridCol w="986395">
                  <a:extLst>
                    <a:ext uri="{9D8B030D-6E8A-4147-A177-3AD203B41FA5}">
                      <a16:colId xmlns:a16="http://schemas.microsoft.com/office/drawing/2014/main" val="175940577"/>
                    </a:ext>
                  </a:extLst>
                </a:gridCol>
                <a:gridCol w="1084239">
                  <a:extLst>
                    <a:ext uri="{9D8B030D-6E8A-4147-A177-3AD203B41FA5}">
                      <a16:colId xmlns:a16="http://schemas.microsoft.com/office/drawing/2014/main" val="4191068086"/>
                    </a:ext>
                  </a:extLst>
                </a:gridCol>
                <a:gridCol w="1646422">
                  <a:extLst>
                    <a:ext uri="{9D8B030D-6E8A-4147-A177-3AD203B41FA5}">
                      <a16:colId xmlns:a16="http://schemas.microsoft.com/office/drawing/2014/main" val="876777822"/>
                    </a:ext>
                  </a:extLst>
                </a:gridCol>
              </a:tblGrid>
              <a:tr h="232433">
                <a:tc>
                  <a:txBody>
                    <a:bodyPr/>
                    <a:lstStyle/>
                    <a:p>
                      <a:pPr algn="l" fontAlgn="ctr">
                        <a:spcBef>
                          <a:spcPts val="0"/>
                        </a:spcBef>
                        <a:spcAft>
                          <a:spcPts val="0"/>
                        </a:spcAft>
                      </a:pPr>
                      <a:r>
                        <a:rPr lang="fr-CH" sz="1200" b="1" i="0" u="none" strike="noStrike">
                          <a:solidFill>
                            <a:srgbClr val="000000"/>
                          </a:solidFill>
                          <a:effectLst/>
                          <a:latin typeface="Arial" panose="020B0604020202020204" pitchFamily="34" charset="0"/>
                        </a:rPr>
                        <a:t>Étiquettes de lignes</a:t>
                      </a:r>
                      <a:endParaRPr lang="fr-CH" sz="1200" b="0" i="0" u="none" strike="noStrike">
                        <a:effectLst/>
                        <a:latin typeface="Arial" panose="020B0604020202020204" pitchFamily="34" charset="0"/>
                      </a:endParaRPr>
                    </a:p>
                  </a:txBody>
                  <a:tcPr marL="5075" marR="5075" marT="507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l" fontAlgn="ctr">
                        <a:spcBef>
                          <a:spcPts val="0"/>
                        </a:spcBef>
                        <a:spcAft>
                          <a:spcPts val="0"/>
                        </a:spcAft>
                      </a:pPr>
                      <a:r>
                        <a:rPr lang="en-US" sz="1200" b="1" i="0" u="none" strike="noStrike">
                          <a:solidFill>
                            <a:srgbClr val="000000"/>
                          </a:solidFill>
                          <a:effectLst/>
                          <a:latin typeface="Arial" panose="020B0604020202020204" pitchFamily="34" charset="0"/>
                        </a:rPr>
                        <a:t>Sum of Shifts remaining (Feb 2018)</a:t>
                      </a:r>
                      <a:endParaRPr lang="en-US" sz="1200" b="0" i="0" u="none" strike="noStrike">
                        <a:effectLst/>
                        <a:latin typeface="Arial" panose="020B0604020202020204" pitchFamily="34" charset="0"/>
                      </a:endParaRPr>
                    </a:p>
                  </a:txBody>
                  <a:tcPr marL="5075" marR="5075" marT="507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l" fontAlgn="ctr">
                        <a:spcBef>
                          <a:spcPts val="0"/>
                        </a:spcBef>
                        <a:spcAft>
                          <a:spcPts val="0"/>
                        </a:spcAft>
                      </a:pPr>
                      <a:r>
                        <a:rPr lang="fr-CH" sz="1200" b="1" i="0" u="none" strike="noStrike">
                          <a:solidFill>
                            <a:srgbClr val="000000"/>
                          </a:solidFill>
                          <a:effectLst/>
                          <a:latin typeface="Arial" panose="020B0604020202020204" pitchFamily="34" charset="0"/>
                        </a:rPr>
                        <a:t>Sum of Delivered 2018</a:t>
                      </a:r>
                      <a:endParaRPr lang="fr-CH" sz="1200" b="0" i="0" u="none" strike="noStrike">
                        <a:effectLst/>
                        <a:latin typeface="Arial" panose="020B0604020202020204" pitchFamily="34" charset="0"/>
                      </a:endParaRPr>
                    </a:p>
                  </a:txBody>
                  <a:tcPr marL="5075" marR="5075" marT="507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l" fontAlgn="ctr">
                        <a:spcBef>
                          <a:spcPts val="0"/>
                        </a:spcBef>
                        <a:spcAft>
                          <a:spcPts val="0"/>
                        </a:spcAft>
                      </a:pPr>
                      <a:r>
                        <a:rPr lang="fr-CH" sz="1200" b="1" i="0" u="none" strike="noStrike">
                          <a:solidFill>
                            <a:srgbClr val="000000"/>
                          </a:solidFill>
                          <a:effectLst/>
                          <a:latin typeface="Arial" panose="020B0604020202020204" pitchFamily="34" charset="0"/>
                        </a:rPr>
                        <a:t>Count of Delivered 2018</a:t>
                      </a:r>
                      <a:endParaRPr lang="fr-CH" sz="1200" b="0" i="0" u="none" strike="noStrike">
                        <a:effectLst/>
                        <a:latin typeface="Arial" panose="020B0604020202020204" pitchFamily="34" charset="0"/>
                      </a:endParaRPr>
                    </a:p>
                  </a:txBody>
                  <a:tcPr marL="5075" marR="5075" marT="507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l" fontAlgn="ctr">
                        <a:spcBef>
                          <a:spcPts val="0"/>
                        </a:spcBef>
                        <a:spcAft>
                          <a:spcPts val="0"/>
                        </a:spcAft>
                      </a:pPr>
                      <a:r>
                        <a:rPr lang="fr-CH" sz="1200" b="1" i="0" u="none" strike="noStrike">
                          <a:solidFill>
                            <a:srgbClr val="000000"/>
                          </a:solidFill>
                          <a:effectLst/>
                          <a:latin typeface="Arial" panose="020B0604020202020204" pitchFamily="34" charset="0"/>
                        </a:rPr>
                        <a:t>Count of Exp. no.</a:t>
                      </a:r>
                      <a:endParaRPr lang="fr-CH" sz="1200" b="0" i="0" u="none" strike="noStrike">
                        <a:effectLst/>
                        <a:latin typeface="Arial" panose="020B0604020202020204" pitchFamily="34" charset="0"/>
                      </a:endParaRPr>
                    </a:p>
                  </a:txBody>
                  <a:tcPr marL="5075" marR="5075" marT="507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l" fontAlgn="ctr">
                        <a:spcBef>
                          <a:spcPts val="0"/>
                        </a:spcBef>
                        <a:spcAft>
                          <a:spcPts val="0"/>
                        </a:spcAft>
                      </a:pPr>
                      <a:r>
                        <a:rPr lang="en-US" sz="1200" b="1" i="0" u="none" strike="noStrike">
                          <a:solidFill>
                            <a:srgbClr val="000000"/>
                          </a:solidFill>
                          <a:effectLst/>
                          <a:latin typeface="Arial" panose="020B0604020202020204" pitchFamily="34" charset="0"/>
                        </a:rPr>
                        <a:t>Sum of Shifts remaining 2018</a:t>
                      </a:r>
                      <a:endParaRPr lang="en-US" sz="1200" b="0" i="0" u="none" strike="noStrike">
                        <a:effectLst/>
                        <a:latin typeface="Arial" panose="020B0604020202020204" pitchFamily="34" charset="0"/>
                      </a:endParaRPr>
                    </a:p>
                  </a:txBody>
                  <a:tcPr marL="5075" marR="5075" marT="507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ctr" fontAlgn="ctr">
                        <a:spcBef>
                          <a:spcPts val="0"/>
                        </a:spcBef>
                        <a:spcAft>
                          <a:spcPts val="0"/>
                        </a:spcAft>
                      </a:pPr>
                      <a:r>
                        <a:rPr lang="en-US" sz="1200" b="1" i="0" u="none" strike="noStrike">
                          <a:solidFill>
                            <a:srgbClr val="000000"/>
                          </a:solidFill>
                          <a:effectLst/>
                          <a:latin typeface="Arial" panose="020B0604020202020204" pitchFamily="34" charset="0"/>
                        </a:rPr>
                        <a:t>Sum of Shifts remaining Jan 2019</a:t>
                      </a:r>
                      <a:endParaRPr lang="en-US" sz="1200" b="0" i="0" u="none" strike="noStrike">
                        <a:effectLst/>
                        <a:latin typeface="Arial" panose="020B0604020202020204" pitchFamily="34" charset="0"/>
                      </a:endParaRPr>
                    </a:p>
                  </a:txBody>
                  <a:tcPr marL="5075" marR="5075" marT="5075"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3700348726"/>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Biophysics</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79,5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6</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48,5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48,5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264751412"/>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COLLAPS</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69</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35,5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6</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33,5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33,5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445248856"/>
                  </a:ext>
                </a:extLst>
              </a:tr>
              <a:tr h="232433">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COLLAPS; VITO</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4077503325"/>
                  </a:ext>
                </a:extLst>
              </a:tr>
              <a:tr h="232433">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Collections :7Be</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dirty="0">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dirty="0">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714222139"/>
                  </a:ext>
                </a:extLst>
              </a:tr>
              <a:tr h="232433">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Collections: 163Ho</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6</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dirty="0">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6</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6</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753876535"/>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CRIS</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85,5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57</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8</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28,5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28,5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956778923"/>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Gandalph</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17</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9</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8</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8</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507880126"/>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HIE</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746,5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152,5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48</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594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585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800104095"/>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IDS</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92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36</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56</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56</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80996635"/>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ISOLTRAP</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51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17</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8</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577448789"/>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la1</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37</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6</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27</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27</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562127871"/>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MEDICAL</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20,5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4,5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629576220"/>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Medicine</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43646040"/>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Miniball</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648706883"/>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NICOLE</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29</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29</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29</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093874050"/>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Special</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582378194"/>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SSP</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138,5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66,5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27</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72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72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40421765"/>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TAS</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11,5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449852837"/>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TISD</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850917214"/>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VITO </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724620431"/>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Windmill/IDS</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22,5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22,5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22,5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117528311"/>
                  </a:ext>
                </a:extLst>
              </a:tr>
              <a:tr h="232433">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Windmill; ISOLTRAP</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505220890"/>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WITCH</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32870333"/>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(vide)</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l" fontAlgn="b">
                        <a:spcBef>
                          <a:spcPts val="0"/>
                        </a:spcBef>
                        <a:spcAft>
                          <a:spcPts val="0"/>
                        </a:spcAft>
                      </a:pP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2</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0</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581522295"/>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REX</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47</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8</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6</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39</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6</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747094641"/>
                  </a:ext>
                </a:extLst>
              </a:tr>
              <a:tr h="130934">
                <a:tc>
                  <a:txBody>
                    <a:bodyPr/>
                    <a:lstStyle/>
                    <a:p>
                      <a:pPr algn="l" fontAlgn="b">
                        <a:spcBef>
                          <a:spcPts val="0"/>
                        </a:spcBef>
                        <a:spcAft>
                          <a:spcPts val="0"/>
                        </a:spcAft>
                      </a:pPr>
                      <a:r>
                        <a:rPr lang="fr-CH" sz="1200" b="1" i="0" u="none" strike="noStrike">
                          <a:solidFill>
                            <a:srgbClr val="000000"/>
                          </a:solidFill>
                          <a:effectLst/>
                          <a:latin typeface="Arial" panose="020B0604020202020204" pitchFamily="34" charset="0"/>
                        </a:rPr>
                        <a:t>Total général</a:t>
                      </a:r>
                      <a:endParaRPr lang="fr-CH"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1535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454</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51</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153</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r" fontAlgn="b">
                        <a:spcBef>
                          <a:spcPts val="0"/>
                        </a:spcBef>
                        <a:spcAft>
                          <a:spcPts val="0"/>
                        </a:spcAft>
                      </a:pPr>
                      <a:r>
                        <a:rPr lang="en-US" sz="1200" b="1" i="0" u="none" strike="noStrike">
                          <a:solidFill>
                            <a:srgbClr val="000000"/>
                          </a:solidFill>
                          <a:effectLst/>
                          <a:latin typeface="Arial" panose="020B0604020202020204" pitchFamily="34" charset="0"/>
                        </a:rPr>
                        <a:t>1069,5</a:t>
                      </a:r>
                      <a:endParaRPr lang="en-US" sz="1200" b="0" i="0" u="none" strike="noStrike">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r" fontAlgn="b">
                        <a:spcBef>
                          <a:spcPts val="0"/>
                        </a:spcBef>
                        <a:spcAft>
                          <a:spcPts val="0"/>
                        </a:spcAft>
                      </a:pPr>
                      <a:r>
                        <a:rPr lang="en-US" sz="1200" b="1" i="0" u="none" strike="noStrike" dirty="0">
                          <a:solidFill>
                            <a:srgbClr val="000000"/>
                          </a:solidFill>
                          <a:effectLst/>
                          <a:latin typeface="Arial" panose="020B0604020202020204" pitchFamily="34" charset="0"/>
                        </a:rPr>
                        <a:t>1023</a:t>
                      </a:r>
                      <a:endParaRPr lang="en-US" sz="1200" b="0" i="0" u="none" strike="noStrike" dirty="0">
                        <a:effectLst/>
                        <a:latin typeface="Arial" panose="020B0604020202020204" pitchFamily="34" charset="0"/>
                      </a:endParaRPr>
                    </a:p>
                  </a:txBody>
                  <a:tcPr marL="5075" marR="5075" marT="5075" marB="0" anchor="b">
                    <a:lnL>
                      <a:noFill/>
                    </a:lnL>
                    <a:lnR>
                      <a:noFill/>
                    </a:lnR>
                    <a:lnT w="6350" cap="flat" cmpd="sng" algn="ctr">
                      <a:solidFill>
                        <a:srgbClr val="95B3D7"/>
                      </a:solidFill>
                      <a:prstDash val="solid"/>
                      <a:round/>
                      <a:headEnd type="none" w="med" len="med"/>
                      <a:tailEnd type="none" w="med" len="med"/>
                    </a:lnT>
                    <a:lnB>
                      <a:noFill/>
                    </a:lnB>
                    <a:solidFill>
                      <a:srgbClr val="DCE6F1"/>
                    </a:solidFill>
                  </a:tcPr>
                </a:tc>
                <a:extLst>
                  <a:ext uri="{0D108BD9-81ED-4DB2-BD59-A6C34878D82A}">
                    <a16:rowId xmlns:a16="http://schemas.microsoft.com/office/drawing/2014/main" val="4003507928"/>
                  </a:ext>
                </a:extLst>
              </a:tr>
            </a:tbl>
          </a:graphicData>
        </a:graphic>
      </p:graphicFrame>
      <p:sp>
        <p:nvSpPr>
          <p:cNvPr id="2" name="TextBox 1"/>
          <p:cNvSpPr txBox="1"/>
          <p:nvPr/>
        </p:nvSpPr>
        <p:spPr>
          <a:xfrm>
            <a:off x="5066198" y="126028"/>
            <a:ext cx="2059603" cy="369332"/>
          </a:xfrm>
          <a:prstGeom prst="rect">
            <a:avLst/>
          </a:prstGeom>
          <a:solidFill>
            <a:srgbClr val="FFFF00"/>
          </a:solidFill>
        </p:spPr>
        <p:txBody>
          <a:bodyPr wrap="none" rtlCol="0">
            <a:spAutoFit/>
          </a:bodyPr>
          <a:lstStyle/>
          <a:p>
            <a:r>
              <a:rPr lang="en-US" dirty="0" smtClean="0"/>
              <a:t>Status January 2019</a:t>
            </a:r>
            <a:endParaRPr lang="en-GB" dirty="0"/>
          </a:p>
        </p:txBody>
      </p:sp>
    </p:spTree>
    <p:extLst>
      <p:ext uri="{BB962C8B-B14F-4D97-AF65-F5344CB8AC3E}">
        <p14:creationId xmlns:p14="http://schemas.microsoft.com/office/powerpoint/2010/main" val="18437574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eau 6">
            <a:extLst>
              <a:ext uri="{FF2B5EF4-FFF2-40B4-BE49-F238E27FC236}">
                <a16:creationId xmlns:a16="http://schemas.microsoft.com/office/drawing/2014/main" id="{E092D02C-AFFB-4DC1-A0B0-A8AD96310C76}"/>
              </a:ext>
            </a:extLst>
          </p:cNvPr>
          <p:cNvGraphicFramePr>
            <a:graphicFrameLocks noGrp="1"/>
          </p:cNvGraphicFramePr>
          <p:nvPr>
            <p:extLst>
              <p:ext uri="{D42A27DB-BD31-4B8C-83A1-F6EECF244321}">
                <p14:modId xmlns:p14="http://schemas.microsoft.com/office/powerpoint/2010/main" val="1707685077"/>
              </p:ext>
            </p:extLst>
          </p:nvPr>
        </p:nvGraphicFramePr>
        <p:xfrm>
          <a:off x="6617440" y="1408670"/>
          <a:ext cx="3644900" cy="4183380"/>
        </p:xfrm>
        <a:graphic>
          <a:graphicData uri="http://schemas.openxmlformats.org/drawingml/2006/table">
            <a:tbl>
              <a:tblPr/>
              <a:tblGrid>
                <a:gridCol w="2009489">
                  <a:extLst>
                    <a:ext uri="{9D8B030D-6E8A-4147-A177-3AD203B41FA5}">
                      <a16:colId xmlns:a16="http://schemas.microsoft.com/office/drawing/2014/main" val="2829122206"/>
                    </a:ext>
                  </a:extLst>
                </a:gridCol>
                <a:gridCol w="1635411">
                  <a:extLst>
                    <a:ext uri="{9D8B030D-6E8A-4147-A177-3AD203B41FA5}">
                      <a16:colId xmlns:a16="http://schemas.microsoft.com/office/drawing/2014/main" val="2223974655"/>
                    </a:ext>
                  </a:extLst>
                </a:gridCol>
              </a:tblGrid>
              <a:tr h="167640">
                <a:tc>
                  <a:txBody>
                    <a:bodyPr/>
                    <a:lstStyle/>
                    <a:p>
                      <a:pPr algn="ctr" fontAlgn="ctr"/>
                      <a:r>
                        <a:rPr lang="fr-CH" sz="1400" b="1" i="0" u="none" strike="noStrike" dirty="0">
                          <a:solidFill>
                            <a:srgbClr val="000000"/>
                          </a:solidFill>
                          <a:effectLst/>
                          <a:latin typeface="Arial" panose="020B0604020202020204" pitchFamily="34" charset="0"/>
                        </a:rPr>
                        <a:t>Étiquettes de lignes</a:t>
                      </a:r>
                    </a:p>
                  </a:txBody>
                  <a:tcPr marL="7620" marR="7620" marT="7620"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tc>
                  <a:txBody>
                    <a:bodyPr/>
                    <a:lstStyle/>
                    <a:p>
                      <a:pPr algn="ctr" fontAlgn="ctr"/>
                      <a:r>
                        <a:rPr lang="en-US" sz="1400" b="1" i="0" u="none" strike="noStrike">
                          <a:solidFill>
                            <a:srgbClr val="000000"/>
                          </a:solidFill>
                          <a:effectLst/>
                          <a:latin typeface="Arial" panose="020B0604020202020204" pitchFamily="34" charset="0"/>
                        </a:rPr>
                        <a:t>Sum of Shifts remaining Jan 2019</a:t>
                      </a:r>
                    </a:p>
                  </a:txBody>
                  <a:tcPr marL="7620" marR="7620" marT="7620" marB="0" anchor="ctr">
                    <a:lnL>
                      <a:noFill/>
                    </a:lnL>
                    <a:lnR>
                      <a:noFill/>
                    </a:lnR>
                    <a:lnT>
                      <a:noFill/>
                    </a:lnT>
                    <a:lnB w="6350" cap="flat" cmpd="sng" algn="ctr">
                      <a:solidFill>
                        <a:srgbClr val="95B3D7"/>
                      </a:solidFill>
                      <a:prstDash val="solid"/>
                      <a:round/>
                      <a:headEnd type="none" w="med" len="med"/>
                      <a:tailEnd type="none" w="med" len="med"/>
                    </a:lnB>
                    <a:solidFill>
                      <a:srgbClr val="DCE6F1"/>
                    </a:solidFill>
                  </a:tcPr>
                </a:tc>
                <a:extLst>
                  <a:ext uri="{0D108BD9-81ED-4DB2-BD59-A6C34878D82A}">
                    <a16:rowId xmlns:a16="http://schemas.microsoft.com/office/drawing/2014/main" val="949515507"/>
                  </a:ext>
                </a:extLst>
              </a:tr>
              <a:tr h="167640">
                <a:tc>
                  <a:txBody>
                    <a:bodyPr/>
                    <a:lstStyle/>
                    <a:p>
                      <a:pPr algn="ctr" fontAlgn="ctr"/>
                      <a:r>
                        <a:rPr lang="fr-CH" sz="1400" b="1" i="0" u="none" strike="noStrike" dirty="0" err="1">
                          <a:solidFill>
                            <a:srgbClr val="000000"/>
                          </a:solidFill>
                          <a:effectLst/>
                          <a:latin typeface="Arial" panose="020B0604020202020204" pitchFamily="34" charset="0"/>
                        </a:rPr>
                        <a:t>Biophysics</a:t>
                      </a:r>
                      <a:endParaRPr lang="fr-CH" sz="1400" b="1" i="0" u="none" strike="noStrike" dirty="0">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a:solidFill>
                            <a:srgbClr val="000000"/>
                          </a:solidFill>
                          <a:effectLst/>
                          <a:latin typeface="Arial" panose="020B0604020202020204" pitchFamily="34" charset="0"/>
                        </a:rPr>
                        <a:t>48,5</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415195265"/>
                  </a:ext>
                </a:extLst>
              </a:tr>
              <a:tr h="167640">
                <a:tc>
                  <a:txBody>
                    <a:bodyPr/>
                    <a:lstStyle/>
                    <a:p>
                      <a:pPr algn="ctr" fontAlgn="ctr"/>
                      <a:r>
                        <a:rPr lang="fr-CH" sz="1400" b="1" i="0" u="none" strike="noStrike" dirty="0">
                          <a:solidFill>
                            <a:srgbClr val="000000"/>
                          </a:solidFill>
                          <a:effectLst/>
                          <a:latin typeface="Arial" panose="020B0604020202020204" pitchFamily="34" charset="0"/>
                        </a:rPr>
                        <a:t>COLLAPS</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a:solidFill>
                            <a:srgbClr val="000000"/>
                          </a:solidFill>
                          <a:effectLst/>
                          <a:latin typeface="Arial" panose="020B0604020202020204" pitchFamily="34" charset="0"/>
                        </a:rPr>
                        <a:t>23</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4180113079"/>
                  </a:ext>
                </a:extLst>
              </a:tr>
              <a:tr h="167640">
                <a:tc>
                  <a:txBody>
                    <a:bodyPr/>
                    <a:lstStyle/>
                    <a:p>
                      <a:pPr algn="ctr" fontAlgn="ctr"/>
                      <a:r>
                        <a:rPr lang="fr-CH" sz="1400" b="1" i="0" u="none" strike="noStrike" dirty="0">
                          <a:solidFill>
                            <a:srgbClr val="000000"/>
                          </a:solidFill>
                          <a:effectLst/>
                          <a:latin typeface="Arial" panose="020B0604020202020204" pitchFamily="34" charset="0"/>
                        </a:rPr>
                        <a:t>Collections :7Be</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24</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506978501"/>
                  </a:ext>
                </a:extLst>
              </a:tr>
              <a:tr h="167640">
                <a:tc>
                  <a:txBody>
                    <a:bodyPr/>
                    <a:lstStyle/>
                    <a:p>
                      <a:pPr algn="ctr" fontAlgn="ctr"/>
                      <a:r>
                        <a:rPr lang="fr-CH" sz="1400" b="1" i="0" u="none" strike="noStrike" dirty="0">
                          <a:solidFill>
                            <a:srgbClr val="000000"/>
                          </a:solidFill>
                          <a:effectLst/>
                          <a:latin typeface="Arial" panose="020B0604020202020204" pitchFamily="34" charset="0"/>
                        </a:rPr>
                        <a:t>Collections: 163Ho</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a:solidFill>
                            <a:srgbClr val="000000"/>
                          </a:solidFill>
                          <a:effectLst/>
                          <a:latin typeface="Arial" panose="020B0604020202020204" pitchFamily="34" charset="0"/>
                        </a:rPr>
                        <a:t>6</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631203878"/>
                  </a:ext>
                </a:extLst>
              </a:tr>
              <a:tr h="167640">
                <a:tc>
                  <a:txBody>
                    <a:bodyPr/>
                    <a:lstStyle/>
                    <a:p>
                      <a:pPr algn="ctr" fontAlgn="ctr"/>
                      <a:r>
                        <a:rPr lang="fr-CH" sz="1400" b="1" i="0" u="none" strike="noStrike" dirty="0">
                          <a:solidFill>
                            <a:srgbClr val="000000"/>
                          </a:solidFill>
                          <a:effectLst/>
                          <a:latin typeface="Arial" panose="020B0604020202020204" pitchFamily="34" charset="0"/>
                        </a:rPr>
                        <a:t>CRIS</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23,5</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83331107"/>
                  </a:ext>
                </a:extLst>
              </a:tr>
              <a:tr h="167640">
                <a:tc>
                  <a:txBody>
                    <a:bodyPr/>
                    <a:lstStyle/>
                    <a:p>
                      <a:pPr algn="ctr" fontAlgn="ctr"/>
                      <a:r>
                        <a:rPr lang="fr-CH" sz="1400" b="1" i="0" u="none" strike="noStrike">
                          <a:solidFill>
                            <a:srgbClr val="000000"/>
                          </a:solidFill>
                          <a:effectLst/>
                          <a:latin typeface="Arial" panose="020B0604020202020204" pitchFamily="34" charset="0"/>
                        </a:rPr>
                        <a:t>Gandalph</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8</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281150704"/>
                  </a:ext>
                </a:extLst>
              </a:tr>
              <a:tr h="167640">
                <a:tc>
                  <a:txBody>
                    <a:bodyPr/>
                    <a:lstStyle/>
                    <a:p>
                      <a:pPr algn="ctr" fontAlgn="ctr"/>
                      <a:r>
                        <a:rPr lang="fr-CH" sz="1400" b="1" i="0" u="none" strike="noStrike">
                          <a:solidFill>
                            <a:srgbClr val="000000"/>
                          </a:solidFill>
                          <a:effectLst/>
                          <a:latin typeface="Arial" panose="020B0604020202020204" pitchFamily="34" charset="0"/>
                        </a:rPr>
                        <a:t>HIE</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461</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366497469"/>
                  </a:ext>
                </a:extLst>
              </a:tr>
              <a:tr h="167640">
                <a:tc>
                  <a:txBody>
                    <a:bodyPr/>
                    <a:lstStyle/>
                    <a:p>
                      <a:pPr algn="ctr" fontAlgn="ctr"/>
                      <a:r>
                        <a:rPr lang="fr-CH" sz="1400" b="1" i="0" u="none" strike="noStrike">
                          <a:solidFill>
                            <a:srgbClr val="000000"/>
                          </a:solidFill>
                          <a:effectLst/>
                          <a:latin typeface="Arial" panose="020B0604020202020204" pitchFamily="34" charset="0"/>
                        </a:rPr>
                        <a:t>IDS</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33</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496145125"/>
                  </a:ext>
                </a:extLst>
              </a:tr>
              <a:tr h="167640">
                <a:tc>
                  <a:txBody>
                    <a:bodyPr/>
                    <a:lstStyle/>
                    <a:p>
                      <a:pPr algn="ctr" fontAlgn="ctr"/>
                      <a:r>
                        <a:rPr lang="fr-CH" sz="1400" b="1" i="0" u="none" strike="noStrike" dirty="0">
                          <a:solidFill>
                            <a:srgbClr val="000000"/>
                          </a:solidFill>
                          <a:effectLst/>
                          <a:latin typeface="Arial" panose="020B0604020202020204" pitchFamily="34" charset="0"/>
                        </a:rPr>
                        <a:t>ISOLTRAP</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22</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346341216"/>
                  </a:ext>
                </a:extLst>
              </a:tr>
              <a:tr h="167640">
                <a:tc>
                  <a:txBody>
                    <a:bodyPr/>
                    <a:lstStyle/>
                    <a:p>
                      <a:pPr algn="ctr" fontAlgn="ctr"/>
                      <a:r>
                        <a:rPr lang="fr-CH" sz="1400" b="1" i="0" u="none" strike="noStrike">
                          <a:solidFill>
                            <a:srgbClr val="000000"/>
                          </a:solidFill>
                          <a:effectLst/>
                          <a:latin typeface="Arial" panose="020B0604020202020204" pitchFamily="34" charset="0"/>
                        </a:rPr>
                        <a:t>la1</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20</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331511595"/>
                  </a:ext>
                </a:extLst>
              </a:tr>
              <a:tr h="167640">
                <a:tc>
                  <a:txBody>
                    <a:bodyPr/>
                    <a:lstStyle/>
                    <a:p>
                      <a:pPr algn="ctr" fontAlgn="ctr"/>
                      <a:r>
                        <a:rPr lang="fr-CH" sz="1400" b="1" i="0" u="none" strike="noStrike" dirty="0" err="1">
                          <a:solidFill>
                            <a:srgbClr val="000000"/>
                          </a:solidFill>
                          <a:effectLst/>
                          <a:latin typeface="Arial" panose="020B0604020202020204" pitchFamily="34" charset="0"/>
                        </a:rPr>
                        <a:t>Miniball</a:t>
                      </a:r>
                      <a:endParaRPr lang="fr-CH" sz="1400" b="1" i="0" u="none" strike="noStrike" dirty="0">
                        <a:solidFill>
                          <a:srgbClr val="000000"/>
                        </a:solidFill>
                        <a:effectLst/>
                        <a:latin typeface="Arial" panose="020B0604020202020204" pitchFamily="34" charset="0"/>
                      </a:endParaRP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2</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158497767"/>
                  </a:ext>
                </a:extLst>
              </a:tr>
              <a:tr h="167640">
                <a:tc>
                  <a:txBody>
                    <a:bodyPr/>
                    <a:lstStyle/>
                    <a:p>
                      <a:pPr algn="ctr" fontAlgn="ctr"/>
                      <a:r>
                        <a:rPr lang="fr-CH" sz="1400" b="1" i="0" u="none" strike="noStrike">
                          <a:solidFill>
                            <a:srgbClr val="000000"/>
                          </a:solidFill>
                          <a:effectLst/>
                          <a:latin typeface="Arial" panose="020B0604020202020204" pitchFamily="34" charset="0"/>
                        </a:rPr>
                        <a:t>NICOLE</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29</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500134312"/>
                  </a:ext>
                </a:extLst>
              </a:tr>
              <a:tr h="167640">
                <a:tc>
                  <a:txBody>
                    <a:bodyPr/>
                    <a:lstStyle/>
                    <a:p>
                      <a:pPr algn="ctr" fontAlgn="ctr"/>
                      <a:r>
                        <a:rPr lang="fr-CH" sz="1400" b="1" i="0" u="none" strike="noStrike">
                          <a:solidFill>
                            <a:srgbClr val="000000"/>
                          </a:solidFill>
                          <a:effectLst/>
                          <a:latin typeface="Arial" panose="020B0604020202020204" pitchFamily="34" charset="0"/>
                        </a:rPr>
                        <a:t>SSP</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43</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927280218"/>
                  </a:ext>
                </a:extLst>
              </a:tr>
              <a:tr h="167640">
                <a:tc>
                  <a:txBody>
                    <a:bodyPr/>
                    <a:lstStyle/>
                    <a:p>
                      <a:pPr algn="ctr" fontAlgn="ctr"/>
                      <a:r>
                        <a:rPr lang="fr-CH" sz="1400" b="1" i="0" u="none" strike="noStrike">
                          <a:solidFill>
                            <a:srgbClr val="000000"/>
                          </a:solidFill>
                          <a:effectLst/>
                          <a:latin typeface="Arial" panose="020B0604020202020204" pitchFamily="34" charset="0"/>
                        </a:rPr>
                        <a:t>TISD</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11</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2091102954"/>
                  </a:ext>
                </a:extLst>
              </a:tr>
              <a:tr h="167640">
                <a:tc>
                  <a:txBody>
                    <a:bodyPr/>
                    <a:lstStyle/>
                    <a:p>
                      <a:pPr algn="ctr" fontAlgn="ctr"/>
                      <a:r>
                        <a:rPr lang="fr-CH" sz="1400" b="1" i="0" u="none" strike="noStrike">
                          <a:solidFill>
                            <a:srgbClr val="000000"/>
                          </a:solidFill>
                          <a:effectLst/>
                          <a:latin typeface="Arial" panose="020B0604020202020204" pitchFamily="34" charset="0"/>
                        </a:rPr>
                        <a:t>Windmill/IDS</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tc>
                  <a:txBody>
                    <a:bodyPr/>
                    <a:lstStyle/>
                    <a:p>
                      <a:pPr algn="ctr" fontAlgn="ctr"/>
                      <a:r>
                        <a:rPr lang="en-CH" sz="1400" b="1" i="0" u="none" strike="noStrike" dirty="0">
                          <a:solidFill>
                            <a:srgbClr val="000000"/>
                          </a:solidFill>
                          <a:effectLst/>
                          <a:latin typeface="Arial" panose="020B0604020202020204" pitchFamily="34" charset="0"/>
                        </a:rPr>
                        <a:t>22,5</a:t>
                      </a:r>
                    </a:p>
                  </a:txBody>
                  <a:tcPr marL="7620" marR="7620" marT="7620" marB="0" anchor="ctr">
                    <a:lnL>
                      <a:noFill/>
                    </a:lnL>
                    <a:lnR>
                      <a:noFill/>
                    </a:lnR>
                    <a:lnT w="6350" cap="flat" cmpd="sng" algn="ctr">
                      <a:solidFill>
                        <a:srgbClr val="95B3D7"/>
                      </a:solidFill>
                      <a:prstDash val="solid"/>
                      <a:round/>
                      <a:headEnd type="none" w="med" len="med"/>
                      <a:tailEnd type="none" w="med" len="med"/>
                    </a:lnT>
                    <a:lnB w="6350" cap="flat" cmpd="sng" algn="ctr">
                      <a:solidFill>
                        <a:srgbClr val="95B3D7"/>
                      </a:solidFill>
                      <a:prstDash val="solid"/>
                      <a:round/>
                      <a:headEnd type="none" w="med" len="med"/>
                      <a:tailEnd type="none" w="med" len="med"/>
                    </a:lnB>
                  </a:tcPr>
                </a:tc>
                <a:extLst>
                  <a:ext uri="{0D108BD9-81ED-4DB2-BD59-A6C34878D82A}">
                    <a16:rowId xmlns:a16="http://schemas.microsoft.com/office/drawing/2014/main" val="1205296384"/>
                  </a:ext>
                </a:extLst>
              </a:tr>
              <a:tr h="167640">
                <a:tc>
                  <a:txBody>
                    <a:bodyPr/>
                    <a:lstStyle/>
                    <a:p>
                      <a:pPr algn="ctr" fontAlgn="ctr"/>
                      <a:r>
                        <a:rPr lang="fr-CH" sz="1400" b="1" i="0" u="none" strike="noStrike">
                          <a:solidFill>
                            <a:srgbClr val="000000"/>
                          </a:solidFill>
                          <a:effectLst/>
                          <a:latin typeface="Arial" panose="020B0604020202020204" pitchFamily="34" charset="0"/>
                        </a:rPr>
                        <a:t>Total général</a:t>
                      </a:r>
                    </a:p>
                  </a:txBody>
                  <a:tcPr marL="7620" marR="7620" marT="7620"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tc>
                  <a:txBody>
                    <a:bodyPr/>
                    <a:lstStyle/>
                    <a:p>
                      <a:pPr algn="ctr" fontAlgn="ctr"/>
                      <a:r>
                        <a:rPr lang="en-CH" sz="1400" b="1" i="0" u="none" strike="noStrike" dirty="0">
                          <a:solidFill>
                            <a:srgbClr val="000000"/>
                          </a:solidFill>
                          <a:effectLst/>
                          <a:latin typeface="Arial" panose="020B0604020202020204" pitchFamily="34" charset="0"/>
                        </a:rPr>
                        <a:t>776,5</a:t>
                      </a:r>
                    </a:p>
                  </a:txBody>
                  <a:tcPr marL="7620" marR="7620" marT="7620" marB="0" anchor="ctr">
                    <a:lnL>
                      <a:noFill/>
                    </a:lnL>
                    <a:lnR>
                      <a:noFill/>
                    </a:lnR>
                    <a:lnT w="6350" cap="flat" cmpd="sng" algn="ctr">
                      <a:solidFill>
                        <a:srgbClr val="95B3D7"/>
                      </a:solidFill>
                      <a:prstDash val="solid"/>
                      <a:round/>
                      <a:headEnd type="none" w="med" len="med"/>
                      <a:tailEnd type="none" w="med" len="med"/>
                    </a:lnT>
                    <a:lnB>
                      <a:noFill/>
                    </a:lnB>
                    <a:solidFill>
                      <a:srgbClr val="DCE6F1"/>
                    </a:solidFill>
                  </a:tcPr>
                </a:tc>
                <a:extLst>
                  <a:ext uri="{0D108BD9-81ED-4DB2-BD59-A6C34878D82A}">
                    <a16:rowId xmlns:a16="http://schemas.microsoft.com/office/drawing/2014/main" val="344362815"/>
                  </a:ext>
                </a:extLst>
              </a:tr>
            </a:tbl>
          </a:graphicData>
        </a:graphic>
      </p:graphicFrame>
      <p:sp>
        <p:nvSpPr>
          <p:cNvPr id="8" name="ZoneTexte 7">
            <a:extLst>
              <a:ext uri="{FF2B5EF4-FFF2-40B4-BE49-F238E27FC236}">
                <a16:creationId xmlns:a16="http://schemas.microsoft.com/office/drawing/2014/main" id="{CFFDAD25-A416-4220-8CF3-E4F987B30331}"/>
              </a:ext>
            </a:extLst>
          </p:cNvPr>
          <p:cNvSpPr txBox="1"/>
          <p:nvPr/>
        </p:nvSpPr>
        <p:spPr>
          <a:xfrm>
            <a:off x="710638" y="1408670"/>
            <a:ext cx="5172328" cy="3693319"/>
          </a:xfrm>
          <a:prstGeom prst="rect">
            <a:avLst/>
          </a:prstGeom>
          <a:solidFill>
            <a:srgbClr val="FFFF00"/>
          </a:solidFill>
        </p:spPr>
        <p:txBody>
          <a:bodyPr wrap="square" rtlCol="0">
            <a:spAutoFit/>
          </a:bodyPr>
          <a:lstStyle/>
          <a:p>
            <a:pPr algn="ctr"/>
            <a:r>
              <a:rPr lang="fr-CH" dirty="0"/>
              <a:t>INTC meetings in 2019</a:t>
            </a:r>
          </a:p>
          <a:p>
            <a:endParaRPr lang="fr-CH" dirty="0" smtClean="0"/>
          </a:p>
          <a:p>
            <a:endParaRPr lang="fr-CH" dirty="0"/>
          </a:p>
          <a:p>
            <a:r>
              <a:rPr lang="fr-CH" dirty="0" smtClean="0"/>
              <a:t>776.5 </a:t>
            </a:r>
            <a:r>
              <a:rPr lang="fr-CH" dirty="0"/>
              <a:t>shifts </a:t>
            </a:r>
            <a:r>
              <a:rPr lang="fr-CH" dirty="0" err="1"/>
              <a:t>requested</a:t>
            </a:r>
            <a:r>
              <a:rPr lang="fr-CH" dirty="0"/>
              <a:t> to </a:t>
            </a:r>
            <a:r>
              <a:rPr lang="fr-CH" dirty="0" err="1"/>
              <a:t>be</a:t>
            </a:r>
            <a:r>
              <a:rPr lang="fr-CH" dirty="0"/>
              <a:t> </a:t>
            </a:r>
            <a:r>
              <a:rPr lang="fr-CH" dirty="0" err="1"/>
              <a:t>retained</a:t>
            </a:r>
            <a:r>
              <a:rPr lang="fr-CH" dirty="0"/>
              <a:t> (</a:t>
            </a:r>
            <a:r>
              <a:rPr lang="fr-CH" dirty="0" err="1"/>
              <a:t>some</a:t>
            </a:r>
            <a:r>
              <a:rPr lang="fr-CH" dirty="0"/>
              <a:t> </a:t>
            </a:r>
            <a:r>
              <a:rPr lang="fr-CH" dirty="0" err="1"/>
              <a:t>may</a:t>
            </a:r>
            <a:r>
              <a:rPr lang="fr-CH" dirty="0"/>
              <a:t> </a:t>
            </a:r>
            <a:r>
              <a:rPr lang="fr-CH" dirty="0" err="1"/>
              <a:t>be</a:t>
            </a:r>
            <a:r>
              <a:rPr lang="fr-CH" dirty="0"/>
              <a:t> </a:t>
            </a:r>
            <a:r>
              <a:rPr lang="fr-CH" dirty="0" err="1"/>
              <a:t>released</a:t>
            </a:r>
            <a:r>
              <a:rPr lang="fr-CH" dirty="0"/>
              <a:t> </a:t>
            </a:r>
            <a:r>
              <a:rPr lang="fr-CH" dirty="0" err="1"/>
              <a:t>after</a:t>
            </a:r>
            <a:r>
              <a:rPr lang="fr-CH" dirty="0"/>
              <a:t> collaboration meetings in 2019…) </a:t>
            </a:r>
          </a:p>
          <a:p>
            <a:endParaRPr lang="fr-CH" dirty="0"/>
          </a:p>
          <a:p>
            <a:endParaRPr lang="fr-CH" dirty="0"/>
          </a:p>
          <a:p>
            <a:r>
              <a:rPr lang="fr-CH" dirty="0"/>
              <a:t>Effective </a:t>
            </a:r>
            <a:r>
              <a:rPr lang="fr-CH" dirty="0" err="1"/>
              <a:t>backlog</a:t>
            </a:r>
            <a:r>
              <a:rPr lang="fr-CH" dirty="0"/>
              <a:t> </a:t>
            </a:r>
            <a:r>
              <a:rPr lang="fr-CH" dirty="0" err="1"/>
              <a:t>now</a:t>
            </a:r>
            <a:r>
              <a:rPr lang="fr-CH" dirty="0"/>
              <a:t> ~776.5 </a:t>
            </a:r>
            <a:r>
              <a:rPr lang="fr-CH" dirty="0" smtClean="0"/>
              <a:t>shifts</a:t>
            </a:r>
            <a:r>
              <a:rPr lang="fr-CH" dirty="0" smtClean="0"/>
              <a:t>, </a:t>
            </a:r>
            <a:r>
              <a:rPr lang="fr-CH" dirty="0" err="1" smtClean="0"/>
              <a:t>some</a:t>
            </a:r>
            <a:r>
              <a:rPr lang="fr-CH" dirty="0" smtClean="0"/>
              <a:t> </a:t>
            </a:r>
            <a:r>
              <a:rPr lang="fr-CH" dirty="0" err="1" smtClean="0"/>
              <a:t>experiments</a:t>
            </a:r>
            <a:r>
              <a:rPr lang="fr-CH" dirty="0" smtClean="0"/>
              <a:t> </a:t>
            </a:r>
            <a:r>
              <a:rPr lang="fr-CH" dirty="0" err="1" smtClean="0"/>
              <a:t>may</a:t>
            </a:r>
            <a:r>
              <a:rPr lang="fr-CH" dirty="0" smtClean="0"/>
              <a:t> change </a:t>
            </a:r>
            <a:r>
              <a:rPr lang="fr-CH" dirty="0" err="1" smtClean="0"/>
              <a:t>after</a:t>
            </a:r>
            <a:r>
              <a:rPr lang="fr-CH" dirty="0" smtClean="0"/>
              <a:t> collaboration meetings. </a:t>
            </a:r>
            <a:endParaRPr lang="fr-CH" dirty="0"/>
          </a:p>
          <a:p>
            <a:endParaRPr lang="fr-CH" dirty="0"/>
          </a:p>
          <a:p>
            <a:r>
              <a:rPr lang="fr-CH" dirty="0"/>
              <a:t>New </a:t>
            </a:r>
            <a:r>
              <a:rPr lang="fr-CH" dirty="0" err="1"/>
              <a:t>proposals</a:t>
            </a:r>
            <a:r>
              <a:rPr lang="fr-CH" dirty="0"/>
              <a:t> </a:t>
            </a:r>
            <a:r>
              <a:rPr lang="fr-CH" dirty="0" err="1"/>
              <a:t>may</a:t>
            </a:r>
            <a:r>
              <a:rPr lang="fr-CH" dirty="0"/>
              <a:t> </a:t>
            </a:r>
            <a:r>
              <a:rPr lang="fr-CH" dirty="0" err="1"/>
              <a:t>be</a:t>
            </a:r>
            <a:r>
              <a:rPr lang="fr-CH" dirty="0"/>
              <a:t> </a:t>
            </a:r>
            <a:r>
              <a:rPr lang="fr-CH" dirty="0" err="1"/>
              <a:t>accepted</a:t>
            </a:r>
            <a:r>
              <a:rPr lang="fr-CH" dirty="0"/>
              <a:t> in </a:t>
            </a:r>
            <a:r>
              <a:rPr lang="fr-CH" dirty="0" err="1"/>
              <a:t>early</a:t>
            </a:r>
            <a:r>
              <a:rPr lang="fr-CH" dirty="0"/>
              <a:t> </a:t>
            </a:r>
            <a:r>
              <a:rPr lang="fr-CH" dirty="0" smtClean="0"/>
              <a:t>2020 (</a:t>
            </a:r>
            <a:r>
              <a:rPr lang="fr-CH" dirty="0" err="1" smtClean="0"/>
              <a:t>tbc</a:t>
            </a:r>
            <a:r>
              <a:rPr lang="fr-CH" dirty="0" smtClean="0"/>
              <a:t>). </a:t>
            </a:r>
            <a:endParaRPr lang="fr-CH" dirty="0"/>
          </a:p>
          <a:p>
            <a:endParaRPr lang="LID4096" dirty="0"/>
          </a:p>
        </p:txBody>
      </p:sp>
    </p:spTree>
    <p:extLst>
      <p:ext uri="{BB962C8B-B14F-4D97-AF65-F5344CB8AC3E}">
        <p14:creationId xmlns:p14="http://schemas.microsoft.com/office/powerpoint/2010/main" val="39872064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FBA0E3E-0869-40BD-82FC-85237CEB4E42}"/>
              </a:ext>
            </a:extLst>
          </p:cNvPr>
          <p:cNvPicPr>
            <a:picLocks noChangeAspect="1"/>
          </p:cNvPicPr>
          <p:nvPr/>
        </p:nvPicPr>
        <p:blipFill rotWithShape="1">
          <a:blip r:embed="rId3"/>
          <a:srcRect t="18388" b="56062"/>
          <a:stretch/>
        </p:blipFill>
        <p:spPr>
          <a:xfrm>
            <a:off x="99997" y="36545"/>
            <a:ext cx="12028451" cy="1757083"/>
          </a:xfrm>
          <a:prstGeom prst="rect">
            <a:avLst/>
          </a:prstGeom>
        </p:spPr>
      </p:pic>
      <p:pic>
        <p:nvPicPr>
          <p:cNvPr id="5" name="Picture 4">
            <a:extLst>
              <a:ext uri="{FF2B5EF4-FFF2-40B4-BE49-F238E27FC236}">
                <a16:creationId xmlns:a16="http://schemas.microsoft.com/office/drawing/2014/main" id="{98EC5268-0491-4B9C-A306-7DEB6CDFD842}"/>
              </a:ext>
            </a:extLst>
          </p:cNvPr>
          <p:cNvPicPr>
            <a:picLocks noChangeAspect="1"/>
          </p:cNvPicPr>
          <p:nvPr/>
        </p:nvPicPr>
        <p:blipFill rotWithShape="1">
          <a:blip r:embed="rId3"/>
          <a:srcRect t="51296" b="21067"/>
          <a:stretch/>
        </p:blipFill>
        <p:spPr>
          <a:xfrm>
            <a:off x="99997" y="4957483"/>
            <a:ext cx="12028451" cy="1900517"/>
          </a:xfrm>
          <a:prstGeom prst="rect">
            <a:avLst/>
          </a:prstGeom>
        </p:spPr>
      </p:pic>
      <p:pic>
        <p:nvPicPr>
          <p:cNvPr id="6" name="Picture 2" descr="VITOLogo">
            <a:extLst>
              <a:ext uri="{FF2B5EF4-FFF2-40B4-BE49-F238E27FC236}">
                <a16:creationId xmlns:a16="http://schemas.microsoft.com/office/drawing/2014/main" id="{E4B375DE-42F7-4938-8146-E066BFE72DC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33665" y="3735803"/>
            <a:ext cx="877977" cy="702382"/>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7" name="Picture 2" descr="http://isolde-cris.web.cern.ch/isolde-cris/images/index-logo.jpg">
            <a:extLst>
              <a:ext uri="{FF2B5EF4-FFF2-40B4-BE49-F238E27FC236}">
                <a16:creationId xmlns:a16="http://schemas.microsoft.com/office/drawing/2014/main" id="{73650027-CFB1-43AC-97F7-04B5DE371B9D}"/>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198593" y="1999432"/>
            <a:ext cx="835894" cy="443903"/>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4622B2D9-4863-4B65-9C5A-D97007DDE929}"/>
              </a:ext>
            </a:extLst>
          </p:cNvPr>
          <p:cNvPicPr>
            <a:picLocks noChangeAspect="1"/>
          </p:cNvPicPr>
          <p:nvPr/>
        </p:nvPicPr>
        <p:blipFill>
          <a:blip r:embed="rId6"/>
          <a:stretch>
            <a:fillRect/>
          </a:stretch>
        </p:blipFill>
        <p:spPr>
          <a:xfrm>
            <a:off x="1891280" y="3699471"/>
            <a:ext cx="1526375" cy="409421"/>
          </a:xfrm>
          <a:prstGeom prst="rect">
            <a:avLst/>
          </a:prstGeom>
          <a:ln>
            <a:solidFill>
              <a:schemeClr val="tx1"/>
            </a:solidFill>
          </a:ln>
        </p:spPr>
      </p:pic>
      <p:pic>
        <p:nvPicPr>
          <p:cNvPr id="9" name="Picture 4" descr="http://isoltrap.web.cern.ch/isoltrap/images/ISOLTRAP_logo.bmp">
            <a:extLst>
              <a:ext uri="{FF2B5EF4-FFF2-40B4-BE49-F238E27FC236}">
                <a16:creationId xmlns:a16="http://schemas.microsoft.com/office/drawing/2014/main" id="{261EED26-AB04-42B3-8362-57FFD191911B}"/>
              </a:ext>
            </a:extLst>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36479" y="3702882"/>
            <a:ext cx="872027" cy="627127"/>
          </a:xfrm>
          <a:prstGeom prst="rect">
            <a:avLst/>
          </a:prstGeom>
          <a:solidFill>
            <a:schemeClr val="tx1"/>
          </a:solidFill>
          <a:ln>
            <a:solidFill>
              <a:schemeClr val="tx1"/>
            </a:solidFill>
          </a:ln>
          <a:extLst/>
        </p:spPr>
      </p:pic>
      <p:pic>
        <p:nvPicPr>
          <p:cNvPr id="10" name="Picture 9">
            <a:extLst>
              <a:ext uri="{FF2B5EF4-FFF2-40B4-BE49-F238E27FC236}">
                <a16:creationId xmlns:a16="http://schemas.microsoft.com/office/drawing/2014/main" id="{0DE4BABB-D304-484F-A0B5-474E70A62AEC}"/>
              </a:ext>
            </a:extLst>
          </p:cNvPr>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524128" y="1885425"/>
            <a:ext cx="496730" cy="671919"/>
          </a:xfrm>
          <a:prstGeom prst="rect">
            <a:avLst/>
          </a:prstGeom>
        </p:spPr>
      </p:pic>
      <p:pic>
        <p:nvPicPr>
          <p:cNvPr id="11" name="Picture 274">
            <a:extLst>
              <a:ext uri="{FF2B5EF4-FFF2-40B4-BE49-F238E27FC236}">
                <a16:creationId xmlns:a16="http://schemas.microsoft.com/office/drawing/2014/main" id="{143CD847-3E26-4D1B-83BE-A368E1340EBD}"/>
              </a:ext>
            </a:extLst>
          </p:cNvPr>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412595" y="2874529"/>
            <a:ext cx="1209539" cy="27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2" name="Picture 11">
            <a:extLst>
              <a:ext uri="{FF2B5EF4-FFF2-40B4-BE49-F238E27FC236}">
                <a16:creationId xmlns:a16="http://schemas.microsoft.com/office/drawing/2014/main" id="{38F2A379-C12B-4593-96C7-11BBBE7FF48B}"/>
              </a:ext>
            </a:extLst>
          </p:cNvPr>
          <p:cNvPicPr>
            <a:picLocks noChangeAspect="1"/>
          </p:cNvPicPr>
          <p:nvPr/>
        </p:nvPicPr>
        <p:blipFill>
          <a:blip r:embed="rId10"/>
          <a:stretch>
            <a:fillRect/>
          </a:stretch>
        </p:blipFill>
        <p:spPr>
          <a:xfrm>
            <a:off x="6557975" y="1881820"/>
            <a:ext cx="974577" cy="440408"/>
          </a:xfrm>
          <a:prstGeom prst="rect">
            <a:avLst/>
          </a:prstGeom>
        </p:spPr>
      </p:pic>
      <p:pic>
        <p:nvPicPr>
          <p:cNvPr id="13" name="CAD2E7E4-7520-48CC-8CB6-6A0C528C13E6" descr="36324C3C-FCA5-4A81-A840-F17794A7C2E6">
            <a:extLst>
              <a:ext uri="{FF2B5EF4-FFF2-40B4-BE49-F238E27FC236}">
                <a16:creationId xmlns:a16="http://schemas.microsoft.com/office/drawing/2014/main" id="{B8AAA407-5B85-4B27-8461-088D8A3D208A}"/>
              </a:ext>
            </a:extLst>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730215" y="3985224"/>
            <a:ext cx="689570" cy="6895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2" descr="http://phys.au.dk/uploads/RTEmagicC_Logo_color_MoBbauer_cr.jpg.jpg">
            <a:extLst>
              <a:ext uri="{FF2B5EF4-FFF2-40B4-BE49-F238E27FC236}">
                <a16:creationId xmlns:a16="http://schemas.microsoft.com/office/drawing/2014/main" id="{991A9EFF-A666-45D8-AAA6-9D534136B1EF}"/>
              </a:ext>
            </a:extLst>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727652" y="3831862"/>
            <a:ext cx="660915" cy="660915"/>
          </a:xfrm>
          <a:prstGeom prst="rect">
            <a:avLst/>
          </a:prstGeom>
          <a:noFill/>
          <a:extLst>
            <a:ext uri="{909E8E84-426E-40DD-AFC4-6F175D3DCCD1}">
              <a14:hiddenFill xmlns:a14="http://schemas.microsoft.com/office/drawing/2010/main">
                <a:solidFill>
                  <a:srgbClr val="FFFFFF"/>
                </a:solidFill>
              </a14:hiddenFill>
            </a:ext>
          </a:extLst>
        </p:spPr>
      </p:pic>
      <p:pic>
        <p:nvPicPr>
          <p:cNvPr id="15" name="F92E4F3C-2F01-4082-B0B3-AD980E456D70" descr="894E0E24-8980-4436-B716-DEFC41486F19">
            <a:extLst>
              <a:ext uri="{FF2B5EF4-FFF2-40B4-BE49-F238E27FC236}">
                <a16:creationId xmlns:a16="http://schemas.microsoft.com/office/drawing/2014/main" id="{71C647E0-79EF-4C57-A48E-D7B505D9C9A0}"/>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0404096" y="3883168"/>
            <a:ext cx="764728" cy="764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Box 15">
            <a:extLst>
              <a:ext uri="{FF2B5EF4-FFF2-40B4-BE49-F238E27FC236}">
                <a16:creationId xmlns:a16="http://schemas.microsoft.com/office/drawing/2014/main" id="{E25571C8-A851-44B5-BC1E-C7AF2F369CAB}"/>
              </a:ext>
            </a:extLst>
          </p:cNvPr>
          <p:cNvSpPr txBox="1"/>
          <p:nvPr/>
        </p:nvSpPr>
        <p:spPr>
          <a:xfrm>
            <a:off x="11192682" y="4032151"/>
            <a:ext cx="910827" cy="523220"/>
          </a:xfrm>
          <a:prstGeom prst="rect">
            <a:avLst/>
          </a:prstGeom>
          <a:solidFill>
            <a:srgbClr val="FFFF00"/>
          </a:solidFill>
        </p:spPr>
        <p:txBody>
          <a:bodyPr wrap="none" rtlCol="0">
            <a:spAutoFit/>
          </a:bodyPr>
          <a:lstStyle/>
          <a:p>
            <a:r>
              <a:rPr lang="en-US" sz="2800" dirty="0"/>
              <a:t>XT03</a:t>
            </a:r>
            <a:endParaRPr lang="en-GB" sz="2800" dirty="0"/>
          </a:p>
        </p:txBody>
      </p:sp>
      <p:sp>
        <p:nvSpPr>
          <p:cNvPr id="17" name="TextBox 17">
            <a:extLst>
              <a:ext uri="{FF2B5EF4-FFF2-40B4-BE49-F238E27FC236}">
                <a16:creationId xmlns:a16="http://schemas.microsoft.com/office/drawing/2014/main" id="{87CF3CDD-F663-42E3-95BB-EFEC3D80AC42}"/>
              </a:ext>
            </a:extLst>
          </p:cNvPr>
          <p:cNvSpPr txBox="1"/>
          <p:nvPr/>
        </p:nvSpPr>
        <p:spPr>
          <a:xfrm>
            <a:off x="4496213" y="1885961"/>
            <a:ext cx="1152880" cy="646331"/>
          </a:xfrm>
          <a:prstGeom prst="rect">
            <a:avLst/>
          </a:prstGeom>
          <a:solidFill>
            <a:srgbClr val="FFFF00"/>
          </a:solidFill>
        </p:spPr>
        <p:txBody>
          <a:bodyPr wrap="none" rtlCol="0">
            <a:spAutoFit/>
          </a:bodyPr>
          <a:lstStyle/>
          <a:p>
            <a:pPr algn="ctr"/>
            <a:r>
              <a:rPr lang="en-US" dirty="0"/>
              <a:t>Medical </a:t>
            </a:r>
          </a:p>
          <a:p>
            <a:pPr algn="ctr"/>
            <a:r>
              <a:rPr lang="en-US" dirty="0"/>
              <a:t>Biophysics</a:t>
            </a:r>
            <a:endParaRPr lang="en-GB" dirty="0"/>
          </a:p>
        </p:txBody>
      </p:sp>
      <p:sp>
        <p:nvSpPr>
          <p:cNvPr id="18" name="TextBox 18">
            <a:extLst>
              <a:ext uri="{FF2B5EF4-FFF2-40B4-BE49-F238E27FC236}">
                <a16:creationId xmlns:a16="http://schemas.microsoft.com/office/drawing/2014/main" id="{A2735D38-3E13-4573-A0D7-D4F743CD169B}"/>
              </a:ext>
            </a:extLst>
          </p:cNvPr>
          <p:cNvSpPr txBox="1"/>
          <p:nvPr/>
        </p:nvSpPr>
        <p:spPr>
          <a:xfrm>
            <a:off x="152838" y="2648842"/>
            <a:ext cx="1269130" cy="954107"/>
          </a:xfrm>
          <a:prstGeom prst="rect">
            <a:avLst/>
          </a:prstGeom>
          <a:solidFill>
            <a:srgbClr val="002060"/>
          </a:solidFill>
        </p:spPr>
        <p:txBody>
          <a:bodyPr wrap="none" rtlCol="0">
            <a:spAutoFit/>
          </a:bodyPr>
          <a:lstStyle/>
          <a:p>
            <a:r>
              <a:rPr lang="en-US" sz="1400" dirty="0">
                <a:solidFill>
                  <a:schemeClr val="bg1"/>
                </a:solidFill>
              </a:rPr>
              <a:t>Cu FT</a:t>
            </a:r>
          </a:p>
          <a:p>
            <a:r>
              <a:rPr lang="en-US" sz="1400" dirty="0">
                <a:solidFill>
                  <a:schemeClr val="bg1"/>
                </a:solidFill>
              </a:rPr>
              <a:t>In FT</a:t>
            </a:r>
          </a:p>
          <a:p>
            <a:r>
              <a:rPr lang="en-US" sz="1400" dirty="0">
                <a:solidFill>
                  <a:schemeClr val="bg1"/>
                </a:solidFill>
              </a:rPr>
              <a:t>Bi FT/in-source</a:t>
            </a:r>
          </a:p>
          <a:p>
            <a:r>
              <a:rPr lang="en-US" sz="1400" dirty="0">
                <a:solidFill>
                  <a:schemeClr val="bg1"/>
                </a:solidFill>
              </a:rPr>
              <a:t>Tl/Hg SPEDE</a:t>
            </a:r>
          </a:p>
        </p:txBody>
      </p:sp>
      <p:sp>
        <p:nvSpPr>
          <p:cNvPr id="19" name="TextBox 19">
            <a:extLst>
              <a:ext uri="{FF2B5EF4-FFF2-40B4-BE49-F238E27FC236}">
                <a16:creationId xmlns:a16="http://schemas.microsoft.com/office/drawing/2014/main" id="{2C4108D9-3A51-40DF-BBDC-D75356E0532D}"/>
              </a:ext>
            </a:extLst>
          </p:cNvPr>
          <p:cNvSpPr txBox="1"/>
          <p:nvPr/>
        </p:nvSpPr>
        <p:spPr>
          <a:xfrm>
            <a:off x="497416" y="4435766"/>
            <a:ext cx="550151" cy="523220"/>
          </a:xfrm>
          <a:prstGeom prst="rect">
            <a:avLst/>
          </a:prstGeom>
          <a:solidFill>
            <a:srgbClr val="002060"/>
          </a:solidFill>
        </p:spPr>
        <p:txBody>
          <a:bodyPr wrap="none" rtlCol="0">
            <a:spAutoFit/>
          </a:bodyPr>
          <a:lstStyle/>
          <a:p>
            <a:r>
              <a:rPr lang="en-US" sz="1400" dirty="0" err="1">
                <a:solidFill>
                  <a:srgbClr val="FFC000"/>
                </a:solidFill>
              </a:rPr>
              <a:t>Sc</a:t>
            </a:r>
            <a:r>
              <a:rPr lang="en-US" sz="1400" dirty="0">
                <a:solidFill>
                  <a:schemeClr val="bg1"/>
                </a:solidFill>
              </a:rPr>
              <a:t>/In</a:t>
            </a:r>
          </a:p>
          <a:p>
            <a:r>
              <a:rPr lang="en-US" sz="1400" dirty="0">
                <a:solidFill>
                  <a:srgbClr val="FF0000"/>
                </a:solidFill>
              </a:rPr>
              <a:t>70Br</a:t>
            </a:r>
          </a:p>
        </p:txBody>
      </p:sp>
      <p:sp>
        <p:nvSpPr>
          <p:cNvPr id="20" name="TextBox 21">
            <a:extLst>
              <a:ext uri="{FF2B5EF4-FFF2-40B4-BE49-F238E27FC236}">
                <a16:creationId xmlns:a16="http://schemas.microsoft.com/office/drawing/2014/main" id="{F4EC5354-149F-4D2E-9960-4F73A3C68409}"/>
              </a:ext>
            </a:extLst>
          </p:cNvPr>
          <p:cNvSpPr txBox="1"/>
          <p:nvPr/>
        </p:nvSpPr>
        <p:spPr>
          <a:xfrm>
            <a:off x="2164753" y="2759751"/>
            <a:ext cx="808235" cy="738664"/>
          </a:xfrm>
          <a:prstGeom prst="rect">
            <a:avLst/>
          </a:prstGeom>
          <a:solidFill>
            <a:srgbClr val="002060"/>
          </a:solidFill>
        </p:spPr>
        <p:txBody>
          <a:bodyPr wrap="none" rtlCol="0">
            <a:spAutoFit/>
          </a:bodyPr>
          <a:lstStyle/>
          <a:p>
            <a:r>
              <a:rPr lang="en-US" sz="1400" dirty="0">
                <a:solidFill>
                  <a:schemeClr val="bg1"/>
                </a:solidFill>
              </a:rPr>
              <a:t>n-</a:t>
            </a:r>
            <a:r>
              <a:rPr lang="en-US" sz="1400" dirty="0" err="1">
                <a:solidFill>
                  <a:schemeClr val="bg1"/>
                </a:solidFill>
              </a:rPr>
              <a:t>def</a:t>
            </a:r>
            <a:r>
              <a:rPr lang="en-US" sz="1400" dirty="0">
                <a:solidFill>
                  <a:schemeClr val="bg1"/>
                </a:solidFill>
              </a:rPr>
              <a:t> In</a:t>
            </a:r>
          </a:p>
          <a:p>
            <a:r>
              <a:rPr lang="en-US" sz="1400" dirty="0">
                <a:solidFill>
                  <a:schemeClr val="bg1"/>
                </a:solidFill>
              </a:rPr>
              <a:t>n-rich K</a:t>
            </a:r>
          </a:p>
          <a:p>
            <a:r>
              <a:rPr lang="en-US" sz="1400" dirty="0">
                <a:solidFill>
                  <a:schemeClr val="bg1"/>
                </a:solidFill>
              </a:rPr>
              <a:t>n-</a:t>
            </a:r>
            <a:r>
              <a:rPr lang="en-US" sz="1400" dirty="0" err="1">
                <a:solidFill>
                  <a:schemeClr val="bg1"/>
                </a:solidFill>
              </a:rPr>
              <a:t>def</a:t>
            </a:r>
            <a:r>
              <a:rPr lang="en-US" sz="1400" dirty="0">
                <a:solidFill>
                  <a:schemeClr val="bg1"/>
                </a:solidFill>
              </a:rPr>
              <a:t> Sn</a:t>
            </a:r>
          </a:p>
        </p:txBody>
      </p:sp>
      <p:sp>
        <p:nvSpPr>
          <p:cNvPr id="21" name="TextBox 22">
            <a:extLst>
              <a:ext uri="{FF2B5EF4-FFF2-40B4-BE49-F238E27FC236}">
                <a16:creationId xmlns:a16="http://schemas.microsoft.com/office/drawing/2014/main" id="{46F7D4CF-7661-4377-A6B5-25502BD9C9CE}"/>
              </a:ext>
            </a:extLst>
          </p:cNvPr>
          <p:cNvSpPr txBox="1"/>
          <p:nvPr/>
        </p:nvSpPr>
        <p:spPr>
          <a:xfrm>
            <a:off x="2099272" y="4218819"/>
            <a:ext cx="824265" cy="738664"/>
          </a:xfrm>
          <a:prstGeom prst="rect">
            <a:avLst/>
          </a:prstGeom>
          <a:solidFill>
            <a:srgbClr val="002060"/>
          </a:solidFill>
        </p:spPr>
        <p:txBody>
          <a:bodyPr wrap="none" rtlCol="0">
            <a:spAutoFit/>
          </a:bodyPr>
          <a:lstStyle/>
          <a:p>
            <a:r>
              <a:rPr lang="en-US" sz="1400" dirty="0">
                <a:solidFill>
                  <a:srgbClr val="FFC000"/>
                </a:solidFill>
              </a:rPr>
              <a:t>Ge + S</a:t>
            </a:r>
          </a:p>
          <a:p>
            <a:r>
              <a:rPr lang="en-US" sz="1400" dirty="0" err="1">
                <a:solidFill>
                  <a:srgbClr val="FFC000"/>
                </a:solidFill>
              </a:rPr>
              <a:t>Sc</a:t>
            </a:r>
            <a:endParaRPr lang="en-US" sz="1400" dirty="0">
              <a:solidFill>
                <a:srgbClr val="FFC000"/>
              </a:solidFill>
            </a:endParaRPr>
          </a:p>
          <a:p>
            <a:r>
              <a:rPr lang="en-US" sz="1400" dirty="0">
                <a:solidFill>
                  <a:schemeClr val="bg1"/>
                </a:solidFill>
              </a:rPr>
              <a:t>n-rich Sb</a:t>
            </a:r>
          </a:p>
        </p:txBody>
      </p:sp>
      <p:sp>
        <p:nvSpPr>
          <p:cNvPr id="22" name="TextBox 23">
            <a:extLst>
              <a:ext uri="{FF2B5EF4-FFF2-40B4-BE49-F238E27FC236}">
                <a16:creationId xmlns:a16="http://schemas.microsoft.com/office/drawing/2014/main" id="{808FFB36-93CB-41F6-A887-13F3E60311A1}"/>
              </a:ext>
            </a:extLst>
          </p:cNvPr>
          <p:cNvSpPr txBox="1"/>
          <p:nvPr/>
        </p:nvSpPr>
        <p:spPr>
          <a:xfrm>
            <a:off x="4222404" y="2643571"/>
            <a:ext cx="1828257" cy="954107"/>
          </a:xfrm>
          <a:prstGeom prst="rect">
            <a:avLst/>
          </a:prstGeom>
          <a:solidFill>
            <a:srgbClr val="002060"/>
          </a:solidFill>
        </p:spPr>
        <p:txBody>
          <a:bodyPr wrap="none" rtlCol="0">
            <a:spAutoFit/>
          </a:bodyPr>
          <a:lstStyle/>
          <a:p>
            <a:r>
              <a:rPr lang="en-US" sz="1400" dirty="0">
                <a:solidFill>
                  <a:schemeClr val="bg1"/>
                </a:solidFill>
              </a:rPr>
              <a:t>119Sb for </a:t>
            </a:r>
            <a:r>
              <a:rPr lang="en-US" sz="1400" dirty="0" err="1">
                <a:solidFill>
                  <a:schemeClr val="bg1"/>
                </a:solidFill>
              </a:rPr>
              <a:t>biopac</a:t>
            </a:r>
            <a:endParaRPr lang="en-US" sz="1400" dirty="0">
              <a:solidFill>
                <a:schemeClr val="bg1"/>
              </a:solidFill>
            </a:endParaRPr>
          </a:p>
          <a:p>
            <a:r>
              <a:rPr lang="en-US" sz="1400" dirty="0">
                <a:solidFill>
                  <a:schemeClr val="bg1"/>
                </a:solidFill>
              </a:rPr>
              <a:t>149Tb/152Tb </a:t>
            </a:r>
          </a:p>
          <a:p>
            <a:r>
              <a:rPr lang="en-US" sz="1400" dirty="0">
                <a:solidFill>
                  <a:schemeClr val="bg1"/>
                </a:solidFill>
              </a:rPr>
              <a:t>199Hg </a:t>
            </a:r>
          </a:p>
          <a:p>
            <a:r>
              <a:rPr lang="en-US" sz="1400" dirty="0">
                <a:solidFill>
                  <a:schemeClr val="bg1"/>
                </a:solidFill>
              </a:rPr>
              <a:t>Ac beam development</a:t>
            </a:r>
          </a:p>
        </p:txBody>
      </p:sp>
      <p:sp>
        <p:nvSpPr>
          <p:cNvPr id="23" name="TextBox 24">
            <a:extLst>
              <a:ext uri="{FF2B5EF4-FFF2-40B4-BE49-F238E27FC236}">
                <a16:creationId xmlns:a16="http://schemas.microsoft.com/office/drawing/2014/main" id="{FCD777BD-B9A2-4E47-9427-DFAD8197CFB2}"/>
              </a:ext>
            </a:extLst>
          </p:cNvPr>
          <p:cNvSpPr txBox="1"/>
          <p:nvPr/>
        </p:nvSpPr>
        <p:spPr>
          <a:xfrm>
            <a:off x="4346332" y="4576310"/>
            <a:ext cx="1452642" cy="307777"/>
          </a:xfrm>
          <a:prstGeom prst="rect">
            <a:avLst/>
          </a:prstGeom>
          <a:solidFill>
            <a:srgbClr val="002060"/>
          </a:solidFill>
        </p:spPr>
        <p:txBody>
          <a:bodyPr wrap="none" rtlCol="0">
            <a:spAutoFit/>
          </a:bodyPr>
          <a:lstStyle/>
          <a:p>
            <a:r>
              <a:rPr lang="en-US" sz="1400" dirty="0">
                <a:solidFill>
                  <a:schemeClr val="bg1"/>
                </a:solidFill>
                <a:latin typeface="Symbol" panose="05050102010706020507" pitchFamily="18" charset="2"/>
              </a:rPr>
              <a:t>b</a:t>
            </a:r>
            <a:r>
              <a:rPr lang="en-US" sz="1400" dirty="0">
                <a:solidFill>
                  <a:schemeClr val="bg1"/>
                </a:solidFill>
              </a:rPr>
              <a:t>-NMR on liquids</a:t>
            </a:r>
          </a:p>
        </p:txBody>
      </p:sp>
      <p:sp>
        <p:nvSpPr>
          <p:cNvPr id="24" name="TextBox 25">
            <a:extLst>
              <a:ext uri="{FF2B5EF4-FFF2-40B4-BE49-F238E27FC236}">
                <a16:creationId xmlns:a16="http://schemas.microsoft.com/office/drawing/2014/main" id="{71283B7E-91E0-463B-8AB2-6EF60A6C12E2}"/>
              </a:ext>
            </a:extLst>
          </p:cNvPr>
          <p:cNvSpPr txBox="1"/>
          <p:nvPr/>
        </p:nvSpPr>
        <p:spPr>
          <a:xfrm>
            <a:off x="6384838" y="4576310"/>
            <a:ext cx="1202573" cy="307777"/>
          </a:xfrm>
          <a:prstGeom prst="rect">
            <a:avLst/>
          </a:prstGeom>
          <a:solidFill>
            <a:srgbClr val="002060"/>
          </a:solidFill>
        </p:spPr>
        <p:txBody>
          <a:bodyPr wrap="none" rtlCol="0">
            <a:spAutoFit/>
          </a:bodyPr>
          <a:lstStyle/>
          <a:p>
            <a:r>
              <a:rPr lang="en-US" sz="1400" dirty="0">
                <a:solidFill>
                  <a:schemeClr val="bg1"/>
                </a:solidFill>
              </a:rPr>
              <a:t>Good </a:t>
            </a:r>
            <a:r>
              <a:rPr lang="en-US" sz="1400" dirty="0" err="1">
                <a:solidFill>
                  <a:schemeClr val="bg1"/>
                </a:solidFill>
              </a:rPr>
              <a:t>Mn</a:t>
            </a:r>
            <a:r>
              <a:rPr lang="en-US" sz="1400" dirty="0">
                <a:solidFill>
                  <a:schemeClr val="bg1"/>
                </a:solidFill>
              </a:rPr>
              <a:t> run </a:t>
            </a:r>
          </a:p>
        </p:txBody>
      </p:sp>
      <p:sp>
        <p:nvSpPr>
          <p:cNvPr id="25" name="TextBox 26">
            <a:extLst>
              <a:ext uri="{FF2B5EF4-FFF2-40B4-BE49-F238E27FC236}">
                <a16:creationId xmlns:a16="http://schemas.microsoft.com/office/drawing/2014/main" id="{3C31DFFD-4582-4DDF-BA78-12E1AF23547D}"/>
              </a:ext>
            </a:extLst>
          </p:cNvPr>
          <p:cNvSpPr txBox="1"/>
          <p:nvPr/>
        </p:nvSpPr>
        <p:spPr>
          <a:xfrm>
            <a:off x="6661048" y="3235246"/>
            <a:ext cx="768432" cy="523220"/>
          </a:xfrm>
          <a:prstGeom prst="rect">
            <a:avLst/>
          </a:prstGeom>
          <a:solidFill>
            <a:srgbClr val="002060"/>
          </a:solidFill>
        </p:spPr>
        <p:txBody>
          <a:bodyPr wrap="square" rtlCol="0">
            <a:spAutoFit/>
          </a:bodyPr>
          <a:lstStyle/>
          <a:p>
            <a:r>
              <a:rPr lang="en-US" sz="1400" dirty="0" err="1">
                <a:solidFill>
                  <a:schemeClr val="bg1"/>
                </a:solidFill>
              </a:rPr>
              <a:t>Mg,Be</a:t>
            </a:r>
            <a:endParaRPr lang="en-US" sz="1400" dirty="0">
              <a:solidFill>
                <a:schemeClr val="bg1"/>
              </a:solidFill>
            </a:endParaRPr>
          </a:p>
          <a:p>
            <a:r>
              <a:rPr lang="en-US" sz="1400" dirty="0" err="1">
                <a:solidFill>
                  <a:schemeClr val="bg1"/>
                </a:solidFill>
              </a:rPr>
              <a:t>Mn</a:t>
            </a:r>
            <a:r>
              <a:rPr lang="en-US" sz="1400" dirty="0">
                <a:solidFill>
                  <a:schemeClr val="bg1"/>
                </a:solidFill>
              </a:rPr>
              <a:t>, Ac</a:t>
            </a:r>
          </a:p>
        </p:txBody>
      </p:sp>
      <p:sp>
        <p:nvSpPr>
          <p:cNvPr id="26" name="TextBox 27">
            <a:extLst>
              <a:ext uri="{FF2B5EF4-FFF2-40B4-BE49-F238E27FC236}">
                <a16:creationId xmlns:a16="http://schemas.microsoft.com/office/drawing/2014/main" id="{4B75EE3D-D283-4857-8CD9-34B21BDA73B7}"/>
              </a:ext>
            </a:extLst>
          </p:cNvPr>
          <p:cNvSpPr txBox="1"/>
          <p:nvPr/>
        </p:nvSpPr>
        <p:spPr>
          <a:xfrm>
            <a:off x="6325123" y="2381683"/>
            <a:ext cx="1571392" cy="369332"/>
          </a:xfrm>
          <a:prstGeom prst="rect">
            <a:avLst/>
          </a:prstGeom>
          <a:solidFill>
            <a:srgbClr val="002060"/>
          </a:solidFill>
        </p:spPr>
        <p:txBody>
          <a:bodyPr wrap="none" rtlCol="0">
            <a:spAutoFit/>
          </a:bodyPr>
          <a:lstStyle/>
          <a:p>
            <a:r>
              <a:rPr lang="en-US" dirty="0">
                <a:solidFill>
                  <a:schemeClr val="bg1"/>
                </a:solidFill>
              </a:rPr>
              <a:t>Parallel Hg/Cd </a:t>
            </a:r>
            <a:endParaRPr lang="en-GB" dirty="0">
              <a:solidFill>
                <a:schemeClr val="bg1"/>
              </a:solidFill>
            </a:endParaRPr>
          </a:p>
        </p:txBody>
      </p:sp>
      <p:sp>
        <p:nvSpPr>
          <p:cNvPr id="27" name="TextBox 28">
            <a:extLst>
              <a:ext uri="{FF2B5EF4-FFF2-40B4-BE49-F238E27FC236}">
                <a16:creationId xmlns:a16="http://schemas.microsoft.com/office/drawing/2014/main" id="{7C97141B-96B4-44F1-8603-27E7042B561B}"/>
              </a:ext>
            </a:extLst>
          </p:cNvPr>
          <p:cNvSpPr txBox="1"/>
          <p:nvPr/>
        </p:nvSpPr>
        <p:spPr>
          <a:xfrm>
            <a:off x="8288827" y="2347626"/>
            <a:ext cx="1124539" cy="369332"/>
          </a:xfrm>
          <a:prstGeom prst="rect">
            <a:avLst/>
          </a:prstGeom>
          <a:solidFill>
            <a:srgbClr val="FFFF00"/>
          </a:solidFill>
        </p:spPr>
        <p:txBody>
          <a:bodyPr wrap="none" rtlCol="0">
            <a:spAutoFit/>
          </a:bodyPr>
          <a:lstStyle/>
          <a:p>
            <a:r>
              <a:rPr lang="en-US" dirty="0"/>
              <a:t>Travelling </a:t>
            </a:r>
            <a:endParaRPr lang="en-GB" dirty="0"/>
          </a:p>
        </p:txBody>
      </p:sp>
      <p:sp>
        <p:nvSpPr>
          <p:cNvPr id="28" name="TextBox 29">
            <a:extLst>
              <a:ext uri="{FF2B5EF4-FFF2-40B4-BE49-F238E27FC236}">
                <a16:creationId xmlns:a16="http://schemas.microsoft.com/office/drawing/2014/main" id="{30C4F7E9-C254-4970-9D6E-45974E6876C6}"/>
              </a:ext>
            </a:extLst>
          </p:cNvPr>
          <p:cNvSpPr txBox="1"/>
          <p:nvPr/>
        </p:nvSpPr>
        <p:spPr>
          <a:xfrm>
            <a:off x="8209370" y="2823176"/>
            <a:ext cx="1309275" cy="1200329"/>
          </a:xfrm>
          <a:prstGeom prst="rect">
            <a:avLst/>
          </a:prstGeom>
          <a:solidFill>
            <a:srgbClr val="002060"/>
          </a:solidFill>
        </p:spPr>
        <p:txBody>
          <a:bodyPr wrap="square" rtlCol="0">
            <a:spAutoFit/>
          </a:bodyPr>
          <a:lstStyle/>
          <a:p>
            <a:r>
              <a:rPr lang="en-US" sz="1200" dirty="0">
                <a:solidFill>
                  <a:schemeClr val="bg1"/>
                </a:solidFill>
              </a:rPr>
              <a:t>8B @ LA1</a:t>
            </a:r>
          </a:p>
          <a:p>
            <a:r>
              <a:rPr lang="en-US" sz="1200" dirty="0">
                <a:solidFill>
                  <a:schemeClr val="bg1"/>
                </a:solidFill>
              </a:rPr>
              <a:t>22Mg @ LA1</a:t>
            </a:r>
          </a:p>
          <a:p>
            <a:r>
              <a:rPr lang="en-US" sz="1200" dirty="0">
                <a:solidFill>
                  <a:schemeClr val="bg1"/>
                </a:solidFill>
              </a:rPr>
              <a:t>Ac development</a:t>
            </a:r>
          </a:p>
          <a:p>
            <a:r>
              <a:rPr lang="en-US" sz="1200" dirty="0">
                <a:solidFill>
                  <a:schemeClr val="bg1"/>
                </a:solidFill>
              </a:rPr>
              <a:t>(2 setups)</a:t>
            </a:r>
          </a:p>
          <a:p>
            <a:r>
              <a:rPr lang="en-US" sz="1200" dirty="0">
                <a:solidFill>
                  <a:schemeClr val="bg1"/>
                </a:solidFill>
              </a:rPr>
              <a:t>GANDALPH (-</a:t>
            </a:r>
            <a:r>
              <a:rPr lang="en-US" sz="1200" dirty="0" err="1">
                <a:solidFill>
                  <a:schemeClr val="bg1"/>
                </a:solidFill>
              </a:rPr>
              <a:t>ve</a:t>
            </a:r>
            <a:r>
              <a:rPr lang="en-US" sz="1200" dirty="0">
                <a:solidFill>
                  <a:schemeClr val="bg1"/>
                </a:solidFill>
              </a:rPr>
              <a:t>)</a:t>
            </a:r>
          </a:p>
          <a:p>
            <a:endParaRPr lang="en-US" sz="1200" dirty="0">
              <a:solidFill>
                <a:schemeClr val="bg1"/>
              </a:solidFill>
            </a:endParaRPr>
          </a:p>
        </p:txBody>
      </p:sp>
      <p:sp>
        <p:nvSpPr>
          <p:cNvPr id="29" name="TextBox 30">
            <a:extLst>
              <a:ext uri="{FF2B5EF4-FFF2-40B4-BE49-F238E27FC236}">
                <a16:creationId xmlns:a16="http://schemas.microsoft.com/office/drawing/2014/main" id="{EBC1B0DA-B82F-47AF-99AA-6DDCA9122640}"/>
              </a:ext>
            </a:extLst>
          </p:cNvPr>
          <p:cNvSpPr txBox="1"/>
          <p:nvPr/>
        </p:nvSpPr>
        <p:spPr>
          <a:xfrm>
            <a:off x="10347782" y="3638245"/>
            <a:ext cx="795859" cy="369332"/>
          </a:xfrm>
          <a:prstGeom prst="rect">
            <a:avLst/>
          </a:prstGeom>
          <a:solidFill>
            <a:srgbClr val="FF0000"/>
          </a:solidFill>
        </p:spPr>
        <p:txBody>
          <a:bodyPr wrap="none" rtlCol="0">
            <a:spAutoFit/>
          </a:bodyPr>
          <a:lstStyle/>
          <a:p>
            <a:r>
              <a:rPr lang="en-US" dirty="0">
                <a:solidFill>
                  <a:schemeClr val="bg1"/>
                </a:solidFill>
              </a:rPr>
              <a:t>Next…</a:t>
            </a:r>
            <a:endParaRPr lang="en-GB" dirty="0">
              <a:solidFill>
                <a:schemeClr val="bg1"/>
              </a:solidFill>
            </a:endParaRPr>
          </a:p>
        </p:txBody>
      </p:sp>
      <p:sp>
        <p:nvSpPr>
          <p:cNvPr id="30" name="TextBox 31">
            <a:extLst>
              <a:ext uri="{FF2B5EF4-FFF2-40B4-BE49-F238E27FC236}">
                <a16:creationId xmlns:a16="http://schemas.microsoft.com/office/drawing/2014/main" id="{CE2C8DC4-CDFD-4BDD-881B-23C363A7B589}"/>
              </a:ext>
            </a:extLst>
          </p:cNvPr>
          <p:cNvSpPr txBox="1"/>
          <p:nvPr/>
        </p:nvSpPr>
        <p:spPr>
          <a:xfrm>
            <a:off x="10270132" y="1933338"/>
            <a:ext cx="1032655" cy="369332"/>
          </a:xfrm>
          <a:prstGeom prst="rect">
            <a:avLst/>
          </a:prstGeom>
          <a:solidFill>
            <a:srgbClr val="FFFF00"/>
          </a:solidFill>
        </p:spPr>
        <p:txBody>
          <a:bodyPr wrap="none" rtlCol="0">
            <a:spAutoFit/>
          </a:bodyPr>
          <a:lstStyle/>
          <a:p>
            <a:r>
              <a:rPr lang="en-US" dirty="0"/>
              <a:t>TISD/MD</a:t>
            </a:r>
          </a:p>
        </p:txBody>
      </p:sp>
      <p:sp>
        <p:nvSpPr>
          <p:cNvPr id="31" name="TextBox 32">
            <a:extLst>
              <a:ext uri="{FF2B5EF4-FFF2-40B4-BE49-F238E27FC236}">
                <a16:creationId xmlns:a16="http://schemas.microsoft.com/office/drawing/2014/main" id="{04D550F0-6882-47CB-AFB4-744B66E4D50B}"/>
              </a:ext>
            </a:extLst>
          </p:cNvPr>
          <p:cNvSpPr txBox="1"/>
          <p:nvPr/>
        </p:nvSpPr>
        <p:spPr>
          <a:xfrm>
            <a:off x="10204962" y="2361877"/>
            <a:ext cx="1221809" cy="1223412"/>
          </a:xfrm>
          <a:prstGeom prst="rect">
            <a:avLst/>
          </a:prstGeom>
          <a:solidFill>
            <a:srgbClr val="002060"/>
          </a:solidFill>
        </p:spPr>
        <p:txBody>
          <a:bodyPr wrap="none" rtlCol="0">
            <a:spAutoFit/>
          </a:bodyPr>
          <a:lstStyle/>
          <a:p>
            <a:r>
              <a:rPr lang="en-US" sz="1050" dirty="0">
                <a:solidFill>
                  <a:schemeClr val="bg1"/>
                </a:solidFill>
              </a:rPr>
              <a:t>-</a:t>
            </a:r>
            <a:r>
              <a:rPr lang="en-US" sz="1050" dirty="0" err="1">
                <a:solidFill>
                  <a:schemeClr val="bg1"/>
                </a:solidFill>
              </a:rPr>
              <a:t>ve</a:t>
            </a:r>
            <a:r>
              <a:rPr lang="en-US" sz="1050" dirty="0">
                <a:solidFill>
                  <a:schemeClr val="bg1"/>
                </a:solidFill>
              </a:rPr>
              <a:t> beams</a:t>
            </a:r>
          </a:p>
          <a:p>
            <a:r>
              <a:rPr lang="en-US" sz="1050" dirty="0">
                <a:solidFill>
                  <a:schemeClr val="bg1"/>
                </a:solidFill>
              </a:rPr>
              <a:t>LIST </a:t>
            </a:r>
          </a:p>
          <a:p>
            <a:r>
              <a:rPr lang="en-US" sz="1050" dirty="0">
                <a:solidFill>
                  <a:schemeClr val="bg1"/>
                </a:solidFill>
              </a:rPr>
              <a:t>New n-</a:t>
            </a:r>
            <a:r>
              <a:rPr lang="en-US" sz="1050" dirty="0" err="1">
                <a:solidFill>
                  <a:schemeClr val="bg1"/>
                </a:solidFill>
              </a:rPr>
              <a:t>conv</a:t>
            </a:r>
            <a:endParaRPr lang="en-GB" sz="1050" dirty="0">
              <a:solidFill>
                <a:schemeClr val="bg1"/>
              </a:solidFill>
            </a:endParaRPr>
          </a:p>
          <a:p>
            <a:r>
              <a:rPr lang="en-US" sz="1050" dirty="0">
                <a:solidFill>
                  <a:schemeClr val="bg1"/>
                </a:solidFill>
              </a:rPr>
              <a:t>RFQ MD</a:t>
            </a:r>
          </a:p>
          <a:p>
            <a:r>
              <a:rPr lang="en-US" sz="1050" dirty="0">
                <a:solidFill>
                  <a:schemeClr val="bg1"/>
                </a:solidFill>
              </a:rPr>
              <a:t>HIE MD</a:t>
            </a:r>
          </a:p>
          <a:p>
            <a:r>
              <a:rPr lang="en-US" sz="1050" dirty="0">
                <a:solidFill>
                  <a:schemeClr val="bg1"/>
                </a:solidFill>
              </a:rPr>
              <a:t>FTS commissioning</a:t>
            </a:r>
          </a:p>
          <a:p>
            <a:r>
              <a:rPr lang="en-US" sz="1050" dirty="0">
                <a:solidFill>
                  <a:schemeClr val="bg1"/>
                </a:solidFill>
              </a:rPr>
              <a:t>(no LIEBE)</a:t>
            </a:r>
            <a:endParaRPr lang="en-GB" sz="1050" dirty="0">
              <a:solidFill>
                <a:schemeClr val="bg1"/>
              </a:solidFill>
            </a:endParaRPr>
          </a:p>
        </p:txBody>
      </p:sp>
    </p:spTree>
    <p:extLst>
      <p:ext uri="{BB962C8B-B14F-4D97-AF65-F5344CB8AC3E}">
        <p14:creationId xmlns:p14="http://schemas.microsoft.com/office/powerpoint/2010/main" val="9500847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5" descr="Fig5.JPG">
            <a:extLst>
              <a:ext uri="{FF2B5EF4-FFF2-40B4-BE49-F238E27FC236}">
                <a16:creationId xmlns:a16="http://schemas.microsoft.com/office/drawing/2014/main" id="{EB8F36E9-7A40-4B70-ACB9-DE137EDC8413}"/>
              </a:ext>
            </a:extLst>
          </p:cNvPr>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800635" y="1298920"/>
            <a:ext cx="8820956" cy="5251297"/>
          </a:xfrm>
          <a:prstGeom prst="rect">
            <a:avLst/>
          </a:prstGeom>
          <a:ln>
            <a:solidFill>
              <a:schemeClr val="bg1"/>
            </a:solidFill>
          </a:ln>
        </p:spPr>
      </p:pic>
      <p:sp>
        <p:nvSpPr>
          <p:cNvPr id="5" name="Slide Number Placeholder 3">
            <a:extLst>
              <a:ext uri="{FF2B5EF4-FFF2-40B4-BE49-F238E27FC236}">
                <a16:creationId xmlns:a16="http://schemas.microsoft.com/office/drawing/2014/main" id="{B4F0CD75-3730-4846-BBD7-8FA18987566C}"/>
              </a:ext>
            </a:extLst>
          </p:cNvPr>
          <p:cNvSpPr>
            <a:spLocks noGrp="1"/>
          </p:cNvSpPr>
          <p:nvPr>
            <p:ph type="sldNum" sz="quarter" idx="12"/>
          </p:nvPr>
        </p:nvSpPr>
        <p:spPr>
          <a:xfrm>
            <a:off x="5355667" y="6674542"/>
            <a:ext cx="2133600" cy="365125"/>
          </a:xfrm>
        </p:spPr>
        <p:txBody>
          <a:bodyPr/>
          <a:lstStyle/>
          <a:p>
            <a:fld id="{DCE4B40A-67BA-4787-801A-16EE65008C21}" type="slidenum">
              <a:rPr lang="en-US" smtClean="0"/>
              <a:pPr/>
              <a:t>4</a:t>
            </a:fld>
            <a:endParaRPr lang="en-US"/>
          </a:p>
        </p:txBody>
      </p:sp>
      <p:sp>
        <p:nvSpPr>
          <p:cNvPr id="6" name="Title 1">
            <a:extLst>
              <a:ext uri="{FF2B5EF4-FFF2-40B4-BE49-F238E27FC236}">
                <a16:creationId xmlns:a16="http://schemas.microsoft.com/office/drawing/2014/main" id="{E9673B6E-B448-4A0A-9995-B279F8A78F30}"/>
              </a:ext>
            </a:extLst>
          </p:cNvPr>
          <p:cNvSpPr>
            <a:spLocks noGrp="1"/>
          </p:cNvSpPr>
          <p:nvPr>
            <p:ph type="title"/>
          </p:nvPr>
        </p:nvSpPr>
        <p:spPr>
          <a:xfrm>
            <a:off x="2520715" y="177780"/>
            <a:ext cx="8064896" cy="980736"/>
          </a:xfrm>
        </p:spPr>
        <p:txBody>
          <a:bodyPr>
            <a:normAutofit fontScale="90000"/>
          </a:bodyPr>
          <a:lstStyle/>
          <a:p>
            <a:pPr algn="ctr"/>
            <a:r>
              <a:rPr lang="en-US" dirty="0">
                <a:solidFill>
                  <a:srgbClr val="29348C"/>
                </a:solidFill>
                <a:latin typeface="Calibri" charset="0"/>
              </a:rPr>
              <a:t>HIE-ISOLDE EXPERIMENTS 2018</a:t>
            </a:r>
            <a:br>
              <a:rPr lang="en-US" dirty="0">
                <a:solidFill>
                  <a:srgbClr val="29348C"/>
                </a:solidFill>
                <a:latin typeface="Calibri" charset="0"/>
              </a:rPr>
            </a:br>
            <a:r>
              <a:rPr lang="en-US" sz="2200" dirty="0">
                <a:latin typeface="Calibri" charset="0"/>
              </a:rPr>
              <a:t>reaching 9.5 MeV/u with HIE-ISOLDE</a:t>
            </a:r>
            <a:endParaRPr lang="en-US" sz="2200" dirty="0"/>
          </a:p>
        </p:txBody>
      </p:sp>
      <p:sp>
        <p:nvSpPr>
          <p:cNvPr id="7" name="TextBox 14">
            <a:extLst>
              <a:ext uri="{FF2B5EF4-FFF2-40B4-BE49-F238E27FC236}">
                <a16:creationId xmlns:a16="http://schemas.microsoft.com/office/drawing/2014/main" id="{7A5960DB-45F7-4FB5-8318-D0C5A69E4243}"/>
              </a:ext>
            </a:extLst>
          </p:cNvPr>
          <p:cNvSpPr txBox="1"/>
          <p:nvPr/>
        </p:nvSpPr>
        <p:spPr>
          <a:xfrm>
            <a:off x="5113003" y="4755304"/>
            <a:ext cx="1134887" cy="338554"/>
          </a:xfrm>
          <a:prstGeom prst="rect">
            <a:avLst/>
          </a:prstGeom>
          <a:noFill/>
        </p:spPr>
        <p:txBody>
          <a:bodyPr wrap="square" rtlCol="0">
            <a:spAutoFit/>
          </a:bodyPr>
          <a:lstStyle/>
          <a:p>
            <a:pPr algn="ctr"/>
            <a:r>
              <a:rPr lang="en-US" sz="1600" b="1" dirty="0" err="1">
                <a:solidFill>
                  <a:schemeClr val="bg1"/>
                </a:solidFill>
              </a:rPr>
              <a:t>Miniball</a:t>
            </a:r>
            <a:endParaRPr lang="en-US" sz="1600" b="1" dirty="0">
              <a:solidFill>
                <a:schemeClr val="bg1"/>
              </a:solidFill>
            </a:endParaRPr>
          </a:p>
        </p:txBody>
      </p:sp>
      <p:sp>
        <p:nvSpPr>
          <p:cNvPr id="8" name="TextBox 35">
            <a:extLst>
              <a:ext uri="{FF2B5EF4-FFF2-40B4-BE49-F238E27FC236}">
                <a16:creationId xmlns:a16="http://schemas.microsoft.com/office/drawing/2014/main" id="{619D5507-D626-4016-AAEF-BDA27CCA5725}"/>
              </a:ext>
            </a:extLst>
          </p:cNvPr>
          <p:cNvSpPr txBox="1"/>
          <p:nvPr/>
        </p:nvSpPr>
        <p:spPr>
          <a:xfrm>
            <a:off x="1853137" y="4323256"/>
            <a:ext cx="667578" cy="218266"/>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rPr>
              <a:t>XT03</a:t>
            </a:r>
          </a:p>
        </p:txBody>
      </p:sp>
      <p:sp>
        <p:nvSpPr>
          <p:cNvPr id="9" name="TextBox 35">
            <a:extLst>
              <a:ext uri="{FF2B5EF4-FFF2-40B4-BE49-F238E27FC236}">
                <a16:creationId xmlns:a16="http://schemas.microsoft.com/office/drawing/2014/main" id="{928448D8-5AE4-49BE-8254-A7B830D9AA79}"/>
              </a:ext>
            </a:extLst>
          </p:cNvPr>
          <p:cNvSpPr txBox="1"/>
          <p:nvPr/>
        </p:nvSpPr>
        <p:spPr>
          <a:xfrm>
            <a:off x="3024771" y="3891208"/>
            <a:ext cx="520611" cy="221018"/>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rPr>
              <a:t>XT02</a:t>
            </a:r>
          </a:p>
        </p:txBody>
      </p:sp>
      <p:sp>
        <p:nvSpPr>
          <p:cNvPr id="10" name="TextBox 35">
            <a:extLst>
              <a:ext uri="{FF2B5EF4-FFF2-40B4-BE49-F238E27FC236}">
                <a16:creationId xmlns:a16="http://schemas.microsoft.com/office/drawing/2014/main" id="{340E7477-5B69-4657-8230-1A7DDA4699B4}"/>
              </a:ext>
            </a:extLst>
          </p:cNvPr>
          <p:cNvSpPr txBox="1"/>
          <p:nvPr/>
        </p:nvSpPr>
        <p:spPr>
          <a:xfrm>
            <a:off x="4032883" y="3675184"/>
            <a:ext cx="503060" cy="235246"/>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a:solidFill>
                  <a:srgbClr val="FF0000"/>
                </a:solidFill>
              </a:rPr>
              <a:t>XT01</a:t>
            </a:r>
          </a:p>
        </p:txBody>
      </p:sp>
      <p:sp>
        <p:nvSpPr>
          <p:cNvPr id="11" name="TextBox 14">
            <a:extLst>
              <a:ext uri="{FF2B5EF4-FFF2-40B4-BE49-F238E27FC236}">
                <a16:creationId xmlns:a16="http://schemas.microsoft.com/office/drawing/2014/main" id="{CFF37F6F-0F06-4FD0-A312-B4C38F373403}"/>
              </a:ext>
            </a:extLst>
          </p:cNvPr>
          <p:cNvSpPr txBox="1"/>
          <p:nvPr/>
        </p:nvSpPr>
        <p:spPr>
          <a:xfrm>
            <a:off x="3312803" y="5979440"/>
            <a:ext cx="1993019" cy="584776"/>
          </a:xfrm>
          <a:prstGeom prst="rect">
            <a:avLst/>
          </a:prstGeom>
          <a:noFill/>
        </p:spPr>
        <p:txBody>
          <a:bodyPr wrap="square" rtlCol="0">
            <a:spAutoFit/>
          </a:bodyPr>
          <a:lstStyle/>
          <a:p>
            <a:pPr algn="ctr"/>
            <a:r>
              <a:rPr lang="en-US" sz="1600" b="1" dirty="0">
                <a:solidFill>
                  <a:schemeClr val="bg1"/>
                </a:solidFill>
              </a:rPr>
              <a:t>ISOLDE </a:t>
            </a:r>
            <a:r>
              <a:rPr lang="en-US" sz="1600" b="1" dirty="0" err="1">
                <a:solidFill>
                  <a:schemeClr val="bg1"/>
                </a:solidFill>
              </a:rPr>
              <a:t>Solenoidal</a:t>
            </a:r>
            <a:r>
              <a:rPr lang="en-US" sz="1600" b="1" dirty="0">
                <a:solidFill>
                  <a:schemeClr val="bg1"/>
                </a:solidFill>
              </a:rPr>
              <a:t> Spectrometer (ISS)</a:t>
            </a:r>
          </a:p>
        </p:txBody>
      </p:sp>
      <p:sp>
        <p:nvSpPr>
          <p:cNvPr id="12" name="TextBox 14">
            <a:extLst>
              <a:ext uri="{FF2B5EF4-FFF2-40B4-BE49-F238E27FC236}">
                <a16:creationId xmlns:a16="http://schemas.microsoft.com/office/drawing/2014/main" id="{6273A79D-FF13-483E-AB94-A5C805DD1396}"/>
              </a:ext>
            </a:extLst>
          </p:cNvPr>
          <p:cNvSpPr txBox="1"/>
          <p:nvPr/>
        </p:nvSpPr>
        <p:spPr>
          <a:xfrm>
            <a:off x="1656619" y="5979440"/>
            <a:ext cx="1656184" cy="584776"/>
          </a:xfrm>
          <a:prstGeom prst="rect">
            <a:avLst/>
          </a:prstGeom>
          <a:noFill/>
        </p:spPr>
        <p:txBody>
          <a:bodyPr wrap="square" rtlCol="0">
            <a:spAutoFit/>
          </a:bodyPr>
          <a:lstStyle/>
          <a:p>
            <a:pPr algn="ctr"/>
            <a:r>
              <a:rPr lang="en-US" sz="1600" b="1" dirty="0">
                <a:solidFill>
                  <a:schemeClr val="bg1"/>
                </a:solidFill>
              </a:rPr>
              <a:t>Scattering chamber (SEC)</a:t>
            </a:r>
          </a:p>
        </p:txBody>
      </p:sp>
      <p:sp>
        <p:nvSpPr>
          <p:cNvPr id="13" name="TextBox 12">
            <a:extLst>
              <a:ext uri="{FF2B5EF4-FFF2-40B4-BE49-F238E27FC236}">
                <a16:creationId xmlns:a16="http://schemas.microsoft.com/office/drawing/2014/main" id="{F94FF2C8-A041-440F-83D2-328AC4F58EE2}"/>
              </a:ext>
            </a:extLst>
          </p:cNvPr>
          <p:cNvSpPr txBox="1"/>
          <p:nvPr/>
        </p:nvSpPr>
        <p:spPr>
          <a:xfrm>
            <a:off x="8811952" y="3196108"/>
            <a:ext cx="1610124" cy="369332"/>
          </a:xfrm>
          <a:prstGeom prst="rect">
            <a:avLst/>
          </a:prstGeom>
          <a:solidFill>
            <a:srgbClr val="FFFFFF">
              <a:alpha val="40000"/>
            </a:srgbClr>
          </a:solidFill>
        </p:spPr>
        <p:txBody>
          <a:bodyPr wrap="none" rtlCol="0">
            <a:spAutoFit/>
          </a:bodyPr>
          <a:lstStyle/>
          <a:p>
            <a:pPr algn="r"/>
            <a:r>
              <a:rPr lang="en-US" b="1" dirty="0"/>
              <a:t>Phase 2 – 2018</a:t>
            </a:r>
          </a:p>
        </p:txBody>
      </p:sp>
      <p:sp>
        <p:nvSpPr>
          <p:cNvPr id="14" name="Rectangle 13">
            <a:extLst>
              <a:ext uri="{FF2B5EF4-FFF2-40B4-BE49-F238E27FC236}">
                <a16:creationId xmlns:a16="http://schemas.microsoft.com/office/drawing/2014/main" id="{91DCA2A6-882D-40EC-AA20-A05AA80BE8E3}"/>
              </a:ext>
            </a:extLst>
          </p:cNvPr>
          <p:cNvSpPr/>
          <p:nvPr/>
        </p:nvSpPr>
        <p:spPr>
          <a:xfrm>
            <a:off x="8624546" y="3705844"/>
            <a:ext cx="3103286" cy="2940280"/>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i="1" dirty="0"/>
              <a:t>Coulomb excitation (</a:t>
            </a:r>
            <a:r>
              <a:rPr lang="en-US" i="1" dirty="0" err="1"/>
              <a:t>Miniball</a:t>
            </a:r>
            <a:r>
              <a:rPr lang="en-US" i="1" dirty="0"/>
              <a:t>):</a:t>
            </a:r>
          </a:p>
          <a:p>
            <a:pPr marL="285750" indent="-285750">
              <a:buFont typeface="Arial"/>
              <a:buChar char="•"/>
            </a:pPr>
            <a:r>
              <a:rPr lang="en-US" b="1" baseline="30000" dirty="0">
                <a:solidFill>
                  <a:srgbClr val="FFC000"/>
                </a:solidFill>
              </a:rPr>
              <a:t>96</a:t>
            </a:r>
            <a:r>
              <a:rPr lang="en-US" b="1" dirty="0">
                <a:solidFill>
                  <a:srgbClr val="FFC000"/>
                </a:solidFill>
              </a:rPr>
              <a:t>Kr</a:t>
            </a:r>
            <a:r>
              <a:rPr lang="en-US" b="1" dirty="0"/>
              <a:t>	        </a:t>
            </a:r>
            <a:r>
              <a:rPr lang="en-US" dirty="0"/>
              <a:t>@ 5.325 MeV/</a:t>
            </a:r>
            <a:r>
              <a:rPr lang="en-US" i="1" dirty="0"/>
              <a:t>u</a:t>
            </a:r>
          </a:p>
          <a:p>
            <a:pPr marL="285750" indent="-285750">
              <a:buFont typeface="Arial"/>
              <a:buChar char="•"/>
            </a:pPr>
            <a:r>
              <a:rPr lang="en-US" b="1" baseline="30000" dirty="0"/>
              <a:t>212</a:t>
            </a:r>
            <a:r>
              <a:rPr lang="en-US" b="1" dirty="0"/>
              <a:t>Rn	        </a:t>
            </a:r>
            <a:r>
              <a:rPr lang="en-US" dirty="0"/>
              <a:t>@ 4.355 MeV/</a:t>
            </a:r>
            <a:r>
              <a:rPr lang="en-US" i="1" dirty="0"/>
              <a:t>u</a:t>
            </a:r>
          </a:p>
          <a:p>
            <a:pPr lvl="2"/>
            <a:r>
              <a:rPr lang="en-US" b="1" dirty="0"/>
              <a:t>        </a:t>
            </a:r>
            <a:r>
              <a:rPr lang="en-US" dirty="0"/>
              <a:t>@ 3.824 MeV/</a:t>
            </a:r>
            <a:r>
              <a:rPr lang="en-US" i="1" dirty="0"/>
              <a:t>u</a:t>
            </a:r>
          </a:p>
          <a:p>
            <a:pPr marL="285750" indent="-285750">
              <a:buFont typeface="Arial"/>
              <a:buChar char="•"/>
            </a:pPr>
            <a:r>
              <a:rPr lang="en-US" b="1" baseline="30000" dirty="0"/>
              <a:t>222</a:t>
            </a:r>
            <a:r>
              <a:rPr lang="en-US" b="1" dirty="0"/>
              <a:t>Ra	        </a:t>
            </a:r>
            <a:r>
              <a:rPr lang="en-US" dirty="0"/>
              <a:t>@ 4.305 MeV/</a:t>
            </a:r>
            <a:r>
              <a:rPr lang="en-US" i="1" dirty="0"/>
              <a:t>u</a:t>
            </a:r>
          </a:p>
          <a:p>
            <a:pPr marL="285750" indent="-285750">
              <a:buFont typeface="Arial"/>
              <a:buChar char="•"/>
            </a:pPr>
            <a:r>
              <a:rPr lang="en-US" b="1" baseline="30000" dirty="0"/>
              <a:t>228</a:t>
            </a:r>
            <a:r>
              <a:rPr lang="en-US" b="1" dirty="0"/>
              <a:t>Ra	        </a:t>
            </a:r>
            <a:r>
              <a:rPr lang="en-US" dirty="0"/>
              <a:t>@ 4.310 MeV/</a:t>
            </a:r>
            <a:r>
              <a:rPr lang="en-US" i="1" dirty="0"/>
              <a:t>u</a:t>
            </a:r>
          </a:p>
          <a:p>
            <a:pPr marL="285750" indent="-285750">
              <a:buFont typeface="Arial"/>
              <a:buChar char="•"/>
            </a:pPr>
            <a:r>
              <a:rPr lang="en-US" b="1" baseline="30000" dirty="0"/>
              <a:t>142</a:t>
            </a:r>
            <a:r>
              <a:rPr lang="en-US" b="1" dirty="0"/>
              <a:t>Ba	        </a:t>
            </a:r>
            <a:r>
              <a:rPr lang="en-US" dirty="0"/>
              <a:t>@ 4.190 MeV/</a:t>
            </a:r>
            <a:r>
              <a:rPr lang="en-US" i="1" dirty="0"/>
              <a:t>u</a:t>
            </a:r>
          </a:p>
          <a:p>
            <a:pPr marL="285750" indent="-285750">
              <a:buFont typeface="Arial"/>
              <a:buChar char="•"/>
            </a:pPr>
            <a:r>
              <a:rPr lang="en-US" b="1" baseline="30000" dirty="0"/>
              <a:t>222</a:t>
            </a:r>
            <a:r>
              <a:rPr lang="en-US" b="1" dirty="0"/>
              <a:t>Rn	        </a:t>
            </a:r>
            <a:r>
              <a:rPr lang="en-US" dirty="0"/>
              <a:t>@ 4.230 MeV/</a:t>
            </a:r>
            <a:r>
              <a:rPr lang="en-US" i="1" dirty="0"/>
              <a:t>u</a:t>
            </a:r>
          </a:p>
          <a:p>
            <a:pPr marL="285750" indent="-285750">
              <a:buFont typeface="Arial"/>
              <a:buChar char="•"/>
            </a:pPr>
            <a:r>
              <a:rPr lang="en-US" b="1" baseline="30000" dirty="0"/>
              <a:t>224,226</a:t>
            </a:r>
            <a:r>
              <a:rPr lang="en-US" b="1" dirty="0"/>
              <a:t>Rn    </a:t>
            </a:r>
            <a:r>
              <a:rPr lang="en-US" sz="1400" b="1" dirty="0"/>
              <a:t>  </a:t>
            </a:r>
            <a:r>
              <a:rPr lang="en-US" dirty="0"/>
              <a:t>@ 5.080 MeV/</a:t>
            </a:r>
            <a:r>
              <a:rPr lang="en-US" i="1" dirty="0"/>
              <a:t>u</a:t>
            </a:r>
          </a:p>
          <a:p>
            <a:pPr marL="285750" indent="-285750">
              <a:buFont typeface="Arial"/>
              <a:buChar char="•"/>
            </a:pPr>
            <a:r>
              <a:rPr lang="en-US" b="1" baseline="30000" dirty="0"/>
              <a:t>106</a:t>
            </a:r>
            <a:r>
              <a:rPr lang="en-US" b="1" dirty="0"/>
              <a:t>Sn	        </a:t>
            </a:r>
            <a:r>
              <a:rPr lang="en-US" dirty="0"/>
              <a:t>@ 4.404 MeV/</a:t>
            </a:r>
            <a:r>
              <a:rPr lang="en-US" i="1" dirty="0"/>
              <a:t>u</a:t>
            </a:r>
          </a:p>
        </p:txBody>
      </p:sp>
      <p:sp>
        <p:nvSpPr>
          <p:cNvPr id="15" name="Rectangle 14">
            <a:extLst>
              <a:ext uri="{FF2B5EF4-FFF2-40B4-BE49-F238E27FC236}">
                <a16:creationId xmlns:a16="http://schemas.microsoft.com/office/drawing/2014/main" id="{B464795E-8A5B-4E6A-99A1-1E994774EF71}"/>
              </a:ext>
            </a:extLst>
          </p:cNvPr>
          <p:cNvSpPr/>
          <p:nvPr/>
        </p:nvSpPr>
        <p:spPr>
          <a:xfrm>
            <a:off x="62690" y="1246603"/>
            <a:ext cx="4248472" cy="2304256"/>
          </a:xfrm>
          <a:prstGeom prst="rect">
            <a:avLst/>
          </a:prstGeom>
        </p:spPr>
        <p:style>
          <a:lnRef idx="1">
            <a:schemeClr val="accent1"/>
          </a:lnRef>
          <a:fillRef idx="3">
            <a:schemeClr val="accent1"/>
          </a:fillRef>
          <a:effectRef idx="2">
            <a:schemeClr val="accent1"/>
          </a:effectRef>
          <a:fontRef idx="minor">
            <a:schemeClr val="lt1"/>
          </a:fontRef>
        </p:style>
        <p:txBody>
          <a:bodyPr rtlCol="0" anchor="t"/>
          <a:lstStyle/>
          <a:p>
            <a:r>
              <a:rPr lang="en-US" i="1" dirty="0"/>
              <a:t>Reactions:</a:t>
            </a:r>
          </a:p>
          <a:p>
            <a:pPr marL="285750" indent="-285750">
              <a:buFont typeface="Arial"/>
              <a:buChar char="•"/>
            </a:pPr>
            <a:r>
              <a:rPr lang="en-US" b="1" baseline="30000" dirty="0">
                <a:solidFill>
                  <a:srgbClr val="FFC000"/>
                </a:solidFill>
              </a:rPr>
              <a:t>8</a:t>
            </a:r>
            <a:r>
              <a:rPr lang="en-US" b="1" dirty="0">
                <a:solidFill>
                  <a:srgbClr val="FFC000"/>
                </a:solidFill>
              </a:rPr>
              <a:t>B</a:t>
            </a:r>
            <a:r>
              <a:rPr lang="en-US" dirty="0">
                <a:solidFill>
                  <a:srgbClr val="FFC000"/>
                </a:solidFill>
              </a:rPr>
              <a:t>(</a:t>
            </a:r>
            <a:r>
              <a:rPr lang="en-US" baseline="30000" dirty="0">
                <a:solidFill>
                  <a:srgbClr val="FFC000"/>
                </a:solidFill>
              </a:rPr>
              <a:t>64</a:t>
            </a:r>
            <a:r>
              <a:rPr lang="en-US" dirty="0">
                <a:solidFill>
                  <a:srgbClr val="FFC000"/>
                </a:solidFill>
              </a:rPr>
              <a:t>Zn)</a:t>
            </a:r>
            <a:r>
              <a:rPr lang="en-US" dirty="0"/>
              <a:t>          </a:t>
            </a:r>
            <a:r>
              <a:rPr lang="en-US" sz="1200" dirty="0"/>
              <a:t> </a:t>
            </a:r>
            <a:r>
              <a:rPr lang="en-US" dirty="0"/>
              <a:t>@ 4.900 MeV/</a:t>
            </a:r>
            <a:r>
              <a:rPr lang="en-US" i="1" dirty="0"/>
              <a:t>u</a:t>
            </a:r>
            <a:r>
              <a:rPr lang="en-US" dirty="0"/>
              <a:t>  </a:t>
            </a:r>
            <a:r>
              <a:rPr lang="en-US" i="1" dirty="0"/>
              <a:t>(SEC)</a:t>
            </a:r>
          </a:p>
          <a:p>
            <a:pPr marL="285750" indent="-285750">
              <a:buFont typeface="Arial"/>
              <a:buChar char="•"/>
            </a:pPr>
            <a:r>
              <a:rPr lang="en-US" b="1" baseline="30000" dirty="0"/>
              <a:t>11</a:t>
            </a:r>
            <a:r>
              <a:rPr lang="en-US" b="1" dirty="0"/>
              <a:t>Be</a:t>
            </a:r>
            <a:r>
              <a:rPr lang="en-US" dirty="0"/>
              <a:t>(decay)   </a:t>
            </a:r>
            <a:r>
              <a:rPr lang="en-US" sz="1400" dirty="0"/>
              <a:t> </a:t>
            </a:r>
            <a:r>
              <a:rPr lang="en-US" dirty="0"/>
              <a:t>@ 7.498 MeV/</a:t>
            </a:r>
            <a:r>
              <a:rPr lang="en-US" i="1" dirty="0"/>
              <a:t>u </a:t>
            </a:r>
            <a:r>
              <a:rPr lang="en-US" dirty="0"/>
              <a:t> </a:t>
            </a:r>
            <a:r>
              <a:rPr lang="en-US" i="1" dirty="0"/>
              <a:t>(SEC-TPC)</a:t>
            </a:r>
            <a:endParaRPr lang="en-US" b="1" i="1" dirty="0"/>
          </a:p>
          <a:p>
            <a:pPr marL="285750" indent="-285750">
              <a:buFont typeface="Arial"/>
              <a:buChar char="•"/>
            </a:pPr>
            <a:r>
              <a:rPr lang="en-US" b="1" baseline="30000" dirty="0">
                <a:solidFill>
                  <a:srgbClr val="FF0000"/>
                </a:solidFill>
              </a:rPr>
              <a:t>132,134</a:t>
            </a:r>
            <a:r>
              <a:rPr lang="en-US" b="1" dirty="0">
                <a:solidFill>
                  <a:srgbClr val="FF0000"/>
                </a:solidFill>
              </a:rPr>
              <a:t>Sn</a:t>
            </a:r>
            <a:r>
              <a:rPr lang="en-US" dirty="0">
                <a:solidFill>
                  <a:srgbClr val="FF0000"/>
                </a:solidFill>
              </a:rPr>
              <a:t>(</a:t>
            </a:r>
            <a:r>
              <a:rPr lang="en-US" i="1" dirty="0" err="1">
                <a:solidFill>
                  <a:srgbClr val="FF0000"/>
                </a:solidFill>
              </a:rPr>
              <a:t>d,p</a:t>
            </a:r>
            <a:r>
              <a:rPr lang="en-US" dirty="0">
                <a:solidFill>
                  <a:srgbClr val="FF0000"/>
                </a:solidFill>
              </a:rPr>
              <a:t>)</a:t>
            </a:r>
            <a:r>
              <a:rPr lang="en-US" dirty="0"/>
              <a:t>  @ 7.200 MeV/</a:t>
            </a:r>
            <a:r>
              <a:rPr lang="en-US" i="1" dirty="0"/>
              <a:t>u  (</a:t>
            </a:r>
            <a:r>
              <a:rPr lang="en-US" i="1" dirty="0" err="1"/>
              <a:t>Miniball</a:t>
            </a:r>
            <a:r>
              <a:rPr lang="en-US" i="1" dirty="0"/>
              <a:t>)</a:t>
            </a:r>
          </a:p>
          <a:p>
            <a:pPr marL="285750" indent="-285750">
              <a:buFont typeface="Arial"/>
              <a:buChar char="•"/>
            </a:pPr>
            <a:r>
              <a:rPr lang="en-US" b="1" baseline="30000" dirty="0"/>
              <a:t>28</a:t>
            </a:r>
            <a:r>
              <a:rPr lang="en-US" b="1" dirty="0"/>
              <a:t>Mg</a:t>
            </a:r>
            <a:r>
              <a:rPr lang="en-US" dirty="0"/>
              <a:t>(</a:t>
            </a:r>
            <a:r>
              <a:rPr lang="en-US" i="1" dirty="0" err="1"/>
              <a:t>t,p</a:t>
            </a:r>
            <a:r>
              <a:rPr lang="en-US" dirty="0"/>
              <a:t>)        @ 9.473 MeV/</a:t>
            </a:r>
            <a:r>
              <a:rPr lang="en-US" i="1" dirty="0"/>
              <a:t>u  (</a:t>
            </a:r>
            <a:r>
              <a:rPr lang="en-US" i="1" dirty="0" err="1"/>
              <a:t>Miniball</a:t>
            </a:r>
            <a:r>
              <a:rPr lang="en-US" i="1" dirty="0"/>
              <a:t>)</a:t>
            </a:r>
          </a:p>
          <a:p>
            <a:pPr marL="285750" indent="-285750">
              <a:buFont typeface="Arial"/>
              <a:buChar char="•"/>
            </a:pPr>
            <a:r>
              <a:rPr lang="en-US" b="1" baseline="30000" dirty="0"/>
              <a:t>28</a:t>
            </a:r>
            <a:r>
              <a:rPr lang="en-US" b="1" dirty="0"/>
              <a:t>Mg</a:t>
            </a:r>
            <a:r>
              <a:rPr lang="en-US" dirty="0"/>
              <a:t>(</a:t>
            </a:r>
            <a:r>
              <a:rPr lang="en-US" i="1" dirty="0" err="1"/>
              <a:t>d,p</a:t>
            </a:r>
            <a:r>
              <a:rPr lang="en-US" dirty="0"/>
              <a:t>)       @ 9.473 MeV/</a:t>
            </a:r>
            <a:r>
              <a:rPr lang="en-US" i="1" dirty="0"/>
              <a:t>u  (ISS)</a:t>
            </a:r>
          </a:p>
          <a:p>
            <a:pPr marL="285750" indent="-285750">
              <a:buFont typeface="Arial"/>
              <a:buChar char="•"/>
            </a:pPr>
            <a:r>
              <a:rPr lang="en-US" b="1" baseline="30000" dirty="0"/>
              <a:t>206</a:t>
            </a:r>
            <a:r>
              <a:rPr lang="en-US" b="1" dirty="0"/>
              <a:t>Hg</a:t>
            </a:r>
            <a:r>
              <a:rPr lang="en-US" dirty="0"/>
              <a:t>(</a:t>
            </a:r>
            <a:r>
              <a:rPr lang="en-US" i="1" dirty="0" err="1"/>
              <a:t>d,p</a:t>
            </a:r>
            <a:r>
              <a:rPr lang="en-US" dirty="0"/>
              <a:t>)     </a:t>
            </a:r>
            <a:r>
              <a:rPr lang="en-US" sz="1050" dirty="0"/>
              <a:t> </a:t>
            </a:r>
            <a:r>
              <a:rPr lang="en-US" dirty="0"/>
              <a:t> @ 7.380 MeV/</a:t>
            </a:r>
            <a:r>
              <a:rPr lang="en-US" i="1" dirty="0"/>
              <a:t>u  (ISS)</a:t>
            </a:r>
          </a:p>
          <a:p>
            <a:pPr marL="285750" indent="-285750">
              <a:buFont typeface="Arial"/>
              <a:buChar char="•"/>
            </a:pPr>
            <a:r>
              <a:rPr lang="en-US" b="1" baseline="30000" dirty="0"/>
              <a:t>9</a:t>
            </a:r>
            <a:r>
              <a:rPr lang="en-US" b="1" dirty="0"/>
              <a:t>Li</a:t>
            </a:r>
            <a:r>
              <a:rPr lang="en-US" dirty="0"/>
              <a:t>(</a:t>
            </a:r>
            <a:r>
              <a:rPr lang="en-US" i="1" dirty="0" err="1"/>
              <a:t>t,p</a:t>
            </a:r>
            <a:r>
              <a:rPr lang="en-US" dirty="0"/>
              <a:t>)            @ 7.5xx MeV/</a:t>
            </a:r>
            <a:r>
              <a:rPr lang="en-US" i="1" dirty="0"/>
              <a:t>u </a:t>
            </a:r>
            <a:r>
              <a:rPr lang="en-US" dirty="0"/>
              <a:t> </a:t>
            </a:r>
            <a:r>
              <a:rPr lang="en-US" i="1" dirty="0"/>
              <a:t>(SEC)</a:t>
            </a:r>
          </a:p>
        </p:txBody>
      </p:sp>
      <p:pic>
        <p:nvPicPr>
          <p:cNvPr id="16" name="Picture 15" descr="ISS_Logo_300px.png">
            <a:extLst>
              <a:ext uri="{FF2B5EF4-FFF2-40B4-BE49-F238E27FC236}">
                <a16:creationId xmlns:a16="http://schemas.microsoft.com/office/drawing/2014/main" id="{81404653-7886-4684-9885-C6C1D8DD5D7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13003" y="5979440"/>
            <a:ext cx="1636966" cy="560947"/>
          </a:xfrm>
          <a:prstGeom prst="rect">
            <a:avLst/>
          </a:prstGeom>
        </p:spPr>
      </p:pic>
      <p:pic>
        <p:nvPicPr>
          <p:cNvPr id="17" name="Picture 16" descr="miniball_logo_alpha.png">
            <a:extLst>
              <a:ext uri="{FF2B5EF4-FFF2-40B4-BE49-F238E27FC236}">
                <a16:creationId xmlns:a16="http://schemas.microsoft.com/office/drawing/2014/main" id="{AB1CAC91-EE36-40AF-937B-E082F80E729F}"/>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29027" y="5043336"/>
            <a:ext cx="648072" cy="791250"/>
          </a:xfrm>
          <a:prstGeom prst="rect">
            <a:avLst/>
          </a:prstGeom>
        </p:spPr>
      </p:pic>
      <p:sp>
        <p:nvSpPr>
          <p:cNvPr id="18" name="TextBox 1">
            <a:extLst>
              <a:ext uri="{FF2B5EF4-FFF2-40B4-BE49-F238E27FC236}">
                <a16:creationId xmlns:a16="http://schemas.microsoft.com/office/drawing/2014/main" id="{8DCB734F-0582-4A0F-9902-71B73CE0D180}"/>
              </a:ext>
            </a:extLst>
          </p:cNvPr>
          <p:cNvSpPr txBox="1"/>
          <p:nvPr/>
        </p:nvSpPr>
        <p:spPr>
          <a:xfrm>
            <a:off x="4863804" y="1427783"/>
            <a:ext cx="7155724" cy="1754326"/>
          </a:xfrm>
          <a:prstGeom prst="rect">
            <a:avLst/>
          </a:prstGeom>
          <a:solidFill>
            <a:schemeClr val="tx1"/>
          </a:solidFill>
        </p:spPr>
        <p:txBody>
          <a:bodyPr wrap="square" rtlCol="0">
            <a:spAutoFit/>
          </a:bodyPr>
          <a:lstStyle/>
          <a:p>
            <a:pPr algn="just"/>
            <a:r>
              <a:rPr lang="en-US" dirty="0">
                <a:solidFill>
                  <a:schemeClr val="bg1"/>
                </a:solidFill>
              </a:rPr>
              <a:t>Disappointments: multi nucleon transfer 94Rb and other strong primary beams. </a:t>
            </a:r>
            <a:r>
              <a:rPr lang="en-US" dirty="0" smtClean="0">
                <a:solidFill>
                  <a:schemeClr val="bg1"/>
                </a:solidFill>
              </a:rPr>
              <a:t>Procedure now in place and approved </a:t>
            </a:r>
            <a:r>
              <a:rPr lang="en-US" dirty="0">
                <a:solidFill>
                  <a:schemeClr val="bg1"/>
                </a:solidFill>
              </a:rPr>
              <a:t>but would have restricted too many other experiments from running/setting up in 2018. </a:t>
            </a:r>
            <a:endParaRPr lang="en-US" dirty="0" smtClean="0">
              <a:solidFill>
                <a:schemeClr val="bg1"/>
              </a:solidFill>
            </a:endParaRPr>
          </a:p>
          <a:p>
            <a:pPr algn="just"/>
            <a:endParaRPr lang="en-US" dirty="0">
              <a:solidFill>
                <a:schemeClr val="bg1"/>
              </a:solidFill>
            </a:endParaRPr>
          </a:p>
          <a:p>
            <a:pPr algn="just"/>
            <a:r>
              <a:rPr lang="en-US" dirty="0" smtClean="0">
                <a:solidFill>
                  <a:schemeClr val="bg1"/>
                </a:solidFill>
              </a:rPr>
              <a:t>Cancellation of 132Sn in October run after difficulties encountered in August.</a:t>
            </a:r>
            <a:endParaRPr lang="en-GB" dirty="0">
              <a:solidFill>
                <a:schemeClr val="bg1"/>
              </a:solidFill>
            </a:endParaRPr>
          </a:p>
        </p:txBody>
      </p:sp>
    </p:spTree>
    <p:extLst>
      <p:ext uri="{BB962C8B-B14F-4D97-AF65-F5344CB8AC3E}">
        <p14:creationId xmlns:p14="http://schemas.microsoft.com/office/powerpoint/2010/main" val="465815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9">
            <a:extLst>
              <a:ext uri="{FF2B5EF4-FFF2-40B4-BE49-F238E27FC236}">
                <a16:creationId xmlns:a16="http://schemas.microsoft.com/office/drawing/2014/main" id="{76645109-6960-493D-A219-A3375968093B}"/>
              </a:ext>
            </a:extLst>
          </p:cNvPr>
          <p:cNvPicPr>
            <a:picLocks noChangeAspect="1"/>
          </p:cNvPicPr>
          <p:nvPr/>
        </p:nvPicPr>
        <p:blipFill>
          <a:blip r:embed="rId2"/>
          <a:stretch>
            <a:fillRect/>
          </a:stretch>
        </p:blipFill>
        <p:spPr>
          <a:xfrm>
            <a:off x="1742080" y="381000"/>
            <a:ext cx="3411507" cy="6020307"/>
          </a:xfrm>
          <a:prstGeom prst="rect">
            <a:avLst/>
          </a:prstGeom>
        </p:spPr>
      </p:pic>
      <p:sp>
        <p:nvSpPr>
          <p:cNvPr id="5" name="TextBox 20">
            <a:extLst>
              <a:ext uri="{FF2B5EF4-FFF2-40B4-BE49-F238E27FC236}">
                <a16:creationId xmlns:a16="http://schemas.microsoft.com/office/drawing/2014/main" id="{B8E21BC3-40B7-4902-8279-54D157C5EE4A}"/>
              </a:ext>
            </a:extLst>
          </p:cNvPr>
          <p:cNvSpPr txBox="1"/>
          <p:nvPr/>
        </p:nvSpPr>
        <p:spPr>
          <a:xfrm>
            <a:off x="5866313" y="1355816"/>
            <a:ext cx="5212080" cy="4801314"/>
          </a:xfrm>
          <a:prstGeom prst="rect">
            <a:avLst/>
          </a:prstGeom>
          <a:solidFill>
            <a:srgbClr val="FFFF00"/>
          </a:solidFill>
        </p:spPr>
        <p:txBody>
          <a:bodyPr wrap="square" rtlCol="0">
            <a:spAutoFit/>
          </a:bodyPr>
          <a:lstStyle/>
          <a:p>
            <a:pPr algn="ctr"/>
            <a:r>
              <a:rPr lang="en-US" b="1" dirty="0"/>
              <a:t>Winter physics </a:t>
            </a:r>
            <a:r>
              <a:rPr lang="en-US" b="1" dirty="0" err="1"/>
              <a:t>programme</a:t>
            </a:r>
            <a:r>
              <a:rPr lang="en-US" b="1" dirty="0"/>
              <a:t>: </a:t>
            </a:r>
          </a:p>
          <a:p>
            <a:pPr algn="just"/>
            <a:endParaRPr lang="en-US" dirty="0"/>
          </a:p>
          <a:p>
            <a:pPr algn="just"/>
            <a:r>
              <a:rPr lang="en-US" dirty="0"/>
              <a:t>7Be @ 5MeV/u to XT03 (similar setup to recently used 9Li run)</a:t>
            </a:r>
          </a:p>
          <a:p>
            <a:pPr algn="just"/>
            <a:endParaRPr lang="en-US" dirty="0"/>
          </a:p>
          <a:p>
            <a:pPr algn="just"/>
            <a:r>
              <a:rPr lang="en-US" dirty="0"/>
              <a:t>Target irradiated in October (cold). Be mass marker. </a:t>
            </a:r>
          </a:p>
          <a:p>
            <a:pPr algn="just"/>
            <a:endParaRPr lang="en-US" dirty="0"/>
          </a:p>
          <a:p>
            <a:pPr algn="just"/>
            <a:r>
              <a:rPr lang="en-US" dirty="0" err="1"/>
              <a:t>RaF</a:t>
            </a:r>
            <a:r>
              <a:rPr lang="en-US" dirty="0"/>
              <a:t> for CRIS: target with CF4 leak irradiated at MEDICIS. </a:t>
            </a:r>
          </a:p>
          <a:p>
            <a:pPr algn="just"/>
            <a:endParaRPr lang="en-US" dirty="0"/>
          </a:p>
          <a:p>
            <a:pPr algn="just"/>
            <a:r>
              <a:rPr lang="en-US" dirty="0"/>
              <a:t>44TI for Edinburgh chamber (similar to 59Cu in 2017). Doubts over the efficiency of the ion source resulted in this being cancelled (CRIS continued to run until the very end!)</a:t>
            </a:r>
          </a:p>
          <a:p>
            <a:pPr algn="just"/>
            <a:endParaRPr lang="en-US" dirty="0"/>
          </a:p>
          <a:p>
            <a:pPr algn="just"/>
            <a:r>
              <a:rPr lang="en-US" dirty="0"/>
              <a:t>Very successful and smooth campaign with Be and </a:t>
            </a:r>
            <a:r>
              <a:rPr lang="en-US" dirty="0" err="1"/>
              <a:t>RaF</a:t>
            </a:r>
            <a:r>
              <a:rPr lang="en-US" dirty="0"/>
              <a:t>. </a:t>
            </a:r>
          </a:p>
        </p:txBody>
      </p:sp>
      <p:sp>
        <p:nvSpPr>
          <p:cNvPr id="6" name="Signe de multiplication 5">
            <a:extLst>
              <a:ext uri="{FF2B5EF4-FFF2-40B4-BE49-F238E27FC236}">
                <a16:creationId xmlns:a16="http://schemas.microsoft.com/office/drawing/2014/main" id="{9C3D7EAC-7C74-4DBD-AB2E-0CF815C585B6}"/>
              </a:ext>
            </a:extLst>
          </p:cNvPr>
          <p:cNvSpPr/>
          <p:nvPr/>
        </p:nvSpPr>
        <p:spPr>
          <a:xfrm>
            <a:off x="3193216" y="1563624"/>
            <a:ext cx="1365216" cy="1737360"/>
          </a:xfrm>
          <a:prstGeom prst="mathMultiply">
            <a:avLst/>
          </a:prstGeom>
          <a:solidFill>
            <a:srgbClr val="FF0000">
              <a:alpha val="5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LID4096"/>
          </a:p>
        </p:txBody>
      </p:sp>
    </p:spTree>
    <p:extLst>
      <p:ext uri="{BB962C8B-B14F-4D97-AF65-F5344CB8AC3E}">
        <p14:creationId xmlns:p14="http://schemas.microsoft.com/office/powerpoint/2010/main" val="11912118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tretch>
            <a:fillRect/>
          </a:stretch>
        </p:blipFill>
        <p:spPr>
          <a:xfrm>
            <a:off x="609600" y="353961"/>
            <a:ext cx="10907251" cy="6135329"/>
          </a:xfrm>
          <a:prstGeom prst="rect">
            <a:avLst/>
          </a:prstGeom>
        </p:spPr>
      </p:pic>
      <p:sp>
        <p:nvSpPr>
          <p:cNvPr id="3" name="ZoneTexte 2">
            <a:extLst>
              <a:ext uri="{FF2B5EF4-FFF2-40B4-BE49-F238E27FC236}">
                <a16:creationId xmlns:a16="http://schemas.microsoft.com/office/drawing/2014/main" id="{BFBDE1E5-9634-444D-AC92-6BE97C97ACF7}"/>
              </a:ext>
            </a:extLst>
          </p:cNvPr>
          <p:cNvSpPr txBox="1"/>
          <p:nvPr/>
        </p:nvSpPr>
        <p:spPr>
          <a:xfrm flipH="1">
            <a:off x="2780755" y="1534886"/>
            <a:ext cx="5889716" cy="646331"/>
          </a:xfrm>
          <a:prstGeom prst="rect">
            <a:avLst/>
          </a:prstGeom>
          <a:solidFill>
            <a:srgbClr val="FFFF00"/>
          </a:solidFill>
        </p:spPr>
        <p:txBody>
          <a:bodyPr wrap="square" rtlCol="0">
            <a:spAutoFit/>
          </a:bodyPr>
          <a:lstStyle/>
          <a:p>
            <a:pPr algn="ctr"/>
            <a:r>
              <a:rPr lang="fr-CH" dirty="0"/>
              <a:t>NEW CERN-</a:t>
            </a:r>
            <a:r>
              <a:rPr lang="fr-CH" dirty="0" err="1"/>
              <a:t>wide</a:t>
            </a:r>
            <a:r>
              <a:rPr lang="fr-CH" dirty="0"/>
              <a:t> ASM </a:t>
            </a:r>
            <a:r>
              <a:rPr lang="fr-CH" dirty="0" err="1"/>
              <a:t>tool</a:t>
            </a:r>
            <a:r>
              <a:rPr lang="fr-CH" dirty="0"/>
              <a:t>: how the GPS </a:t>
            </a:r>
            <a:r>
              <a:rPr lang="fr-CH" dirty="0" err="1"/>
              <a:t>would</a:t>
            </a:r>
            <a:r>
              <a:rPr lang="fr-CH" dirty="0"/>
              <a:t> have </a:t>
            </a:r>
            <a:r>
              <a:rPr lang="fr-CH" dirty="0" err="1"/>
              <a:t>looked</a:t>
            </a:r>
            <a:r>
              <a:rPr lang="fr-CH" dirty="0"/>
              <a:t> </a:t>
            </a:r>
            <a:r>
              <a:rPr lang="fr-CH" dirty="0" err="1"/>
              <a:t>using</a:t>
            </a:r>
            <a:r>
              <a:rPr lang="fr-CH" dirty="0"/>
              <a:t> the </a:t>
            </a:r>
            <a:r>
              <a:rPr lang="fr-CH" dirty="0" err="1"/>
              <a:t>tool</a:t>
            </a:r>
            <a:r>
              <a:rPr lang="fr-CH" dirty="0"/>
              <a:t> last </a:t>
            </a:r>
            <a:r>
              <a:rPr lang="fr-CH" dirty="0" err="1"/>
              <a:t>year</a:t>
            </a:r>
            <a:r>
              <a:rPr lang="fr-CH" dirty="0"/>
              <a:t>…</a:t>
            </a:r>
            <a:endParaRPr lang="LID4096" dirty="0"/>
          </a:p>
        </p:txBody>
      </p:sp>
    </p:spTree>
    <p:extLst>
      <p:ext uri="{BB962C8B-B14F-4D97-AF65-F5344CB8AC3E}">
        <p14:creationId xmlns:p14="http://schemas.microsoft.com/office/powerpoint/2010/main" val="31843673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 name="TextBox 79"/>
          <p:cNvSpPr txBox="1"/>
          <p:nvPr/>
        </p:nvSpPr>
        <p:spPr>
          <a:xfrm>
            <a:off x="7216969" y="1228725"/>
            <a:ext cx="4262015" cy="4247317"/>
          </a:xfrm>
          <a:prstGeom prst="rect">
            <a:avLst/>
          </a:prstGeom>
          <a:solidFill>
            <a:srgbClr val="92D050"/>
          </a:solidFill>
        </p:spPr>
        <p:txBody>
          <a:bodyPr wrap="square" rtlCol="0">
            <a:spAutoFit/>
          </a:bodyPr>
          <a:lstStyle/>
          <a:p>
            <a:r>
              <a:rPr lang="en-US" dirty="0"/>
              <a:t>Example of how schedule is represented in excel (</a:t>
            </a:r>
            <a:r>
              <a:rPr lang="en-US" dirty="0" err="1"/>
              <a:t>colour</a:t>
            </a:r>
            <a:r>
              <a:rPr lang="en-US" dirty="0"/>
              <a:t> choice can be worked on…)</a:t>
            </a:r>
          </a:p>
          <a:p>
            <a:endParaRPr lang="en-US" dirty="0"/>
          </a:p>
          <a:p>
            <a:r>
              <a:rPr lang="en-US" dirty="0"/>
              <a:t>Advantages: instant output to excel format </a:t>
            </a:r>
            <a:r>
              <a:rPr lang="en-US" dirty="0" err="1"/>
              <a:t>etc</a:t>
            </a:r>
            <a:r>
              <a:rPr lang="en-US" dirty="0"/>
              <a:t>….will aid for schedule updates and weekly planning. </a:t>
            </a:r>
          </a:p>
          <a:p>
            <a:endParaRPr lang="en-US" dirty="0"/>
          </a:p>
          <a:p>
            <a:r>
              <a:rPr lang="en-US" dirty="0"/>
              <a:t>Ease of use has improved considerably since the early version in 2018. Now fit for purpose and will be used for schedules after LS2 (perhaps also for stable runs in 2020). </a:t>
            </a:r>
          </a:p>
          <a:p>
            <a:endParaRPr lang="en-US" dirty="0"/>
          </a:p>
          <a:p>
            <a:r>
              <a:rPr lang="en-US" dirty="0"/>
              <a:t>Will still produce the existing one page ISOLDE schedule. </a:t>
            </a:r>
            <a:endParaRPr lang="en-GB" dirty="0"/>
          </a:p>
        </p:txBody>
      </p:sp>
      <p:pic>
        <p:nvPicPr>
          <p:cNvPr id="152" name="Picture 151"/>
          <p:cNvPicPr>
            <a:picLocks noChangeAspect="1"/>
          </p:cNvPicPr>
          <p:nvPr/>
        </p:nvPicPr>
        <p:blipFill>
          <a:blip r:embed="rId2"/>
          <a:stretch>
            <a:fillRect/>
          </a:stretch>
        </p:blipFill>
        <p:spPr>
          <a:xfrm>
            <a:off x="590550" y="-34915"/>
            <a:ext cx="6029068" cy="6767595"/>
          </a:xfrm>
          <a:prstGeom prst="rect">
            <a:avLst/>
          </a:prstGeom>
        </p:spPr>
      </p:pic>
    </p:spTree>
    <p:extLst>
      <p:ext uri="{BB962C8B-B14F-4D97-AF65-F5344CB8AC3E}">
        <p14:creationId xmlns:p14="http://schemas.microsoft.com/office/powerpoint/2010/main" val="18094810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60612" y="333487"/>
            <a:ext cx="9963240" cy="369332"/>
          </a:xfrm>
          <a:prstGeom prst="rect">
            <a:avLst/>
          </a:prstGeom>
          <a:solidFill>
            <a:srgbClr val="FFFF00"/>
          </a:solidFill>
        </p:spPr>
        <p:txBody>
          <a:bodyPr wrap="none" rtlCol="0">
            <a:spAutoFit/>
          </a:bodyPr>
          <a:lstStyle/>
          <a:p>
            <a:r>
              <a:rPr lang="en-US" b="1" dirty="0"/>
              <a:t>Recent output from HIE ISOLDE: Enhanced Quadrupole and Octupole Strength in Doubly Magic 132Sn  </a:t>
            </a:r>
            <a:endParaRPr lang="en-GB" b="1" dirty="0"/>
          </a:p>
        </p:txBody>
      </p:sp>
      <p:pic>
        <p:nvPicPr>
          <p:cNvPr id="3" name="Image 3">
            <a:extLst>
              <a:ext uri="{FF2B5EF4-FFF2-40B4-BE49-F238E27FC236}">
                <a16:creationId xmlns:a16="http://schemas.microsoft.com/office/drawing/2014/main" id="{FA2EDAD6-21E4-4369-BDE3-E53940D07BA6}"/>
              </a:ext>
            </a:extLst>
          </p:cNvPr>
          <p:cNvPicPr>
            <a:picLocks noChangeAspect="1"/>
          </p:cNvPicPr>
          <p:nvPr/>
        </p:nvPicPr>
        <p:blipFill rotWithShape="1">
          <a:blip r:embed="rId2"/>
          <a:srcRect t="3010"/>
          <a:stretch/>
        </p:blipFill>
        <p:spPr>
          <a:xfrm>
            <a:off x="5912744" y="2302703"/>
            <a:ext cx="6200249" cy="3181435"/>
          </a:xfrm>
          <a:prstGeom prst="rect">
            <a:avLst/>
          </a:prstGeom>
        </p:spPr>
      </p:pic>
      <p:pic>
        <p:nvPicPr>
          <p:cNvPr id="5" name="Image 4">
            <a:extLst>
              <a:ext uri="{FF2B5EF4-FFF2-40B4-BE49-F238E27FC236}">
                <a16:creationId xmlns:a16="http://schemas.microsoft.com/office/drawing/2014/main" id="{D4203906-20A6-4ABE-B585-F68A56E7C2C1}"/>
              </a:ext>
            </a:extLst>
          </p:cNvPr>
          <p:cNvPicPr>
            <a:picLocks noChangeAspect="1"/>
          </p:cNvPicPr>
          <p:nvPr/>
        </p:nvPicPr>
        <p:blipFill rotWithShape="1">
          <a:blip r:embed="rId3"/>
          <a:srcRect b="13793"/>
          <a:stretch/>
        </p:blipFill>
        <p:spPr>
          <a:xfrm>
            <a:off x="274881" y="2007375"/>
            <a:ext cx="5503229" cy="3095566"/>
          </a:xfrm>
          <a:prstGeom prst="rect">
            <a:avLst/>
          </a:prstGeom>
        </p:spPr>
      </p:pic>
      <p:sp>
        <p:nvSpPr>
          <p:cNvPr id="2" name="Rectangle 1">
            <a:extLst>
              <a:ext uri="{FF2B5EF4-FFF2-40B4-BE49-F238E27FC236}">
                <a16:creationId xmlns:a16="http://schemas.microsoft.com/office/drawing/2014/main" id="{D030EBC7-5483-437B-A650-1D16D494CE7D}"/>
              </a:ext>
            </a:extLst>
          </p:cNvPr>
          <p:cNvSpPr/>
          <p:nvPr/>
        </p:nvSpPr>
        <p:spPr>
          <a:xfrm>
            <a:off x="7978859" y="6339847"/>
            <a:ext cx="4213141" cy="369332"/>
          </a:xfrm>
          <a:prstGeom prst="rect">
            <a:avLst/>
          </a:prstGeom>
        </p:spPr>
        <p:txBody>
          <a:bodyPr wrap="none">
            <a:spAutoFit/>
          </a:bodyPr>
          <a:lstStyle/>
          <a:p>
            <a:r>
              <a:rPr lang="en-IE" dirty="0">
                <a:latin typeface="Calibri" panose="020F0502020204030204" pitchFamily="34" charset="0"/>
                <a:ea typeface="Calibri" panose="020F0502020204030204" pitchFamily="34" charset="0"/>
                <a:cs typeface="Times New Roman" panose="02020603050405020304" pitchFamily="18" charset="0"/>
              </a:rPr>
              <a:t>D. </a:t>
            </a:r>
            <a:r>
              <a:rPr lang="en-IE" dirty="0" err="1">
                <a:latin typeface="Calibri" panose="020F0502020204030204" pitchFamily="34" charset="0"/>
                <a:ea typeface="Calibri" panose="020F0502020204030204" pitchFamily="34" charset="0"/>
                <a:cs typeface="Times New Roman" panose="02020603050405020304" pitchFamily="18" charset="0"/>
              </a:rPr>
              <a:t>Rosiak</a:t>
            </a:r>
            <a:r>
              <a:rPr lang="en-IE" dirty="0">
                <a:latin typeface="Calibri" panose="020F0502020204030204" pitchFamily="34" charset="0"/>
                <a:ea typeface="Calibri" panose="020F0502020204030204" pitchFamily="34" charset="0"/>
                <a:cs typeface="Times New Roman" panose="02020603050405020304" pitchFamily="18" charset="0"/>
              </a:rPr>
              <a:t> </a:t>
            </a:r>
            <a:r>
              <a:rPr lang="en-IE" i="1" dirty="0">
                <a:latin typeface="Calibri" panose="020F0502020204030204" pitchFamily="34" charset="0"/>
                <a:ea typeface="Calibri" panose="020F0502020204030204" pitchFamily="34" charset="0"/>
                <a:cs typeface="Times New Roman" panose="02020603050405020304" pitchFamily="18" charset="0"/>
              </a:rPr>
              <a:t>et al.</a:t>
            </a:r>
            <a:r>
              <a:rPr lang="en-IE" dirty="0">
                <a:latin typeface="Calibri" panose="020F0502020204030204" pitchFamily="34" charset="0"/>
                <a:ea typeface="Calibri" panose="020F0502020204030204" pitchFamily="34" charset="0"/>
                <a:cs typeface="Times New Roman" panose="02020603050405020304" pitchFamily="18" charset="0"/>
              </a:rPr>
              <a:t> Phys. Rev. Lett. </a:t>
            </a:r>
            <a:r>
              <a:rPr lang="en-IE" b="1" dirty="0">
                <a:latin typeface="Calibri" panose="020F0502020204030204" pitchFamily="34" charset="0"/>
                <a:ea typeface="Calibri" panose="020F0502020204030204" pitchFamily="34" charset="0"/>
                <a:cs typeface="Times New Roman" panose="02020603050405020304" pitchFamily="18" charset="0"/>
              </a:rPr>
              <a:t>121</a:t>
            </a:r>
            <a:r>
              <a:rPr lang="en-IE" dirty="0">
                <a:latin typeface="Calibri" panose="020F0502020204030204" pitchFamily="34" charset="0"/>
                <a:ea typeface="Calibri" panose="020F0502020204030204" pitchFamily="34" charset="0"/>
                <a:cs typeface="Times New Roman" panose="02020603050405020304" pitchFamily="18" charset="0"/>
              </a:rPr>
              <a:t>, 252501</a:t>
            </a:r>
            <a:endParaRPr lang="en-IE" dirty="0"/>
          </a:p>
        </p:txBody>
      </p:sp>
      <p:sp>
        <p:nvSpPr>
          <p:cNvPr id="6" name="TextBox 5"/>
          <p:cNvSpPr txBox="1"/>
          <p:nvPr/>
        </p:nvSpPr>
        <p:spPr>
          <a:xfrm>
            <a:off x="3991087" y="5727326"/>
            <a:ext cx="4521815" cy="369332"/>
          </a:xfrm>
          <a:prstGeom prst="rect">
            <a:avLst/>
          </a:prstGeom>
          <a:solidFill>
            <a:schemeClr val="accent6">
              <a:lumMod val="40000"/>
              <a:lumOff val="60000"/>
            </a:schemeClr>
          </a:solidFill>
        </p:spPr>
        <p:txBody>
          <a:bodyPr wrap="none" rtlCol="0">
            <a:spAutoFit/>
          </a:bodyPr>
          <a:lstStyle/>
          <a:p>
            <a:r>
              <a:rPr lang="en-US" dirty="0" smtClean="0"/>
              <a:t>Confirmation of doubly magic nature of 132Sn</a:t>
            </a:r>
            <a:endParaRPr lang="en-GB" dirty="0"/>
          </a:p>
        </p:txBody>
      </p:sp>
    </p:spTree>
    <p:extLst>
      <p:ext uri="{BB962C8B-B14F-4D97-AF65-F5344CB8AC3E}">
        <p14:creationId xmlns:p14="http://schemas.microsoft.com/office/powerpoint/2010/main" val="2172772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60612" y="333487"/>
            <a:ext cx="2681632" cy="369332"/>
          </a:xfrm>
          <a:prstGeom prst="rect">
            <a:avLst/>
          </a:prstGeom>
          <a:solidFill>
            <a:srgbClr val="FFFF00"/>
          </a:solidFill>
        </p:spPr>
        <p:txBody>
          <a:bodyPr wrap="none" rtlCol="0">
            <a:spAutoFit/>
          </a:bodyPr>
          <a:lstStyle/>
          <a:p>
            <a:r>
              <a:rPr lang="en-US" dirty="0"/>
              <a:t>Output from HIE ISOLDE: II</a:t>
            </a:r>
            <a:endParaRPr lang="en-GB" dirty="0"/>
          </a:p>
        </p:txBody>
      </p:sp>
      <p:pic>
        <p:nvPicPr>
          <p:cNvPr id="7" name="Picture 6"/>
          <p:cNvPicPr>
            <a:picLocks noChangeAspect="1"/>
          </p:cNvPicPr>
          <p:nvPr/>
        </p:nvPicPr>
        <p:blipFill>
          <a:blip r:embed="rId3"/>
          <a:stretch>
            <a:fillRect/>
          </a:stretch>
        </p:blipFill>
        <p:spPr>
          <a:xfrm>
            <a:off x="556768" y="1283377"/>
            <a:ext cx="4466172" cy="3504896"/>
          </a:xfrm>
          <a:prstGeom prst="rect">
            <a:avLst/>
          </a:prstGeom>
        </p:spPr>
      </p:pic>
      <p:sp>
        <p:nvSpPr>
          <p:cNvPr id="8" name="TextBox 7"/>
          <p:cNvSpPr txBox="1"/>
          <p:nvPr/>
        </p:nvSpPr>
        <p:spPr>
          <a:xfrm>
            <a:off x="981293" y="5152806"/>
            <a:ext cx="3617121" cy="646331"/>
          </a:xfrm>
          <a:prstGeom prst="rect">
            <a:avLst/>
          </a:prstGeom>
          <a:solidFill>
            <a:srgbClr val="FFFF00"/>
          </a:solidFill>
        </p:spPr>
        <p:txBody>
          <a:bodyPr wrap="square" rtlCol="0">
            <a:spAutoFit/>
          </a:bodyPr>
          <a:lstStyle/>
          <a:p>
            <a:pPr algn="just"/>
            <a:r>
              <a:rPr lang="en-US" dirty="0"/>
              <a:t>Challenging </a:t>
            </a:r>
            <a:r>
              <a:rPr lang="en-US" dirty="0" err="1"/>
              <a:t>beamtime</a:t>
            </a:r>
            <a:r>
              <a:rPr lang="en-US" dirty="0"/>
              <a:t> (many changes in isotopes…energies)</a:t>
            </a:r>
            <a:endParaRPr lang="en-GB" dirty="0"/>
          </a:p>
        </p:txBody>
      </p:sp>
      <p:pic>
        <p:nvPicPr>
          <p:cNvPr id="9" name="Picture 8"/>
          <p:cNvPicPr>
            <a:picLocks noChangeAspect="1"/>
          </p:cNvPicPr>
          <p:nvPr/>
        </p:nvPicPr>
        <p:blipFill>
          <a:blip r:embed="rId4"/>
          <a:stretch>
            <a:fillRect/>
          </a:stretch>
        </p:blipFill>
        <p:spPr>
          <a:xfrm>
            <a:off x="222779" y="6436214"/>
            <a:ext cx="11969221" cy="401143"/>
          </a:xfrm>
          <a:prstGeom prst="rect">
            <a:avLst/>
          </a:prstGeom>
        </p:spPr>
      </p:pic>
      <p:pic>
        <p:nvPicPr>
          <p:cNvPr id="11" name="Picture 10"/>
          <p:cNvPicPr>
            <a:picLocks noChangeAspect="1"/>
          </p:cNvPicPr>
          <p:nvPr/>
        </p:nvPicPr>
        <p:blipFill>
          <a:blip r:embed="rId5"/>
          <a:stretch>
            <a:fillRect/>
          </a:stretch>
        </p:blipFill>
        <p:spPr>
          <a:xfrm>
            <a:off x="5666114" y="117112"/>
            <a:ext cx="5829805" cy="2918713"/>
          </a:xfrm>
          <a:prstGeom prst="rect">
            <a:avLst/>
          </a:prstGeom>
        </p:spPr>
      </p:pic>
      <p:pic>
        <p:nvPicPr>
          <p:cNvPr id="12" name="Picture 11"/>
          <p:cNvPicPr>
            <a:picLocks noChangeAspect="1"/>
          </p:cNvPicPr>
          <p:nvPr/>
        </p:nvPicPr>
        <p:blipFill>
          <a:blip r:embed="rId6"/>
          <a:stretch>
            <a:fillRect/>
          </a:stretch>
        </p:blipFill>
        <p:spPr>
          <a:xfrm>
            <a:off x="6883900" y="3068885"/>
            <a:ext cx="3884055" cy="2491152"/>
          </a:xfrm>
          <a:prstGeom prst="rect">
            <a:avLst/>
          </a:prstGeom>
        </p:spPr>
      </p:pic>
      <p:sp>
        <p:nvSpPr>
          <p:cNvPr id="13" name="TextBox 12"/>
          <p:cNvSpPr txBox="1"/>
          <p:nvPr/>
        </p:nvSpPr>
        <p:spPr>
          <a:xfrm>
            <a:off x="6227910" y="5674960"/>
            <a:ext cx="5748169" cy="646331"/>
          </a:xfrm>
          <a:prstGeom prst="rect">
            <a:avLst/>
          </a:prstGeom>
          <a:noFill/>
        </p:spPr>
        <p:txBody>
          <a:bodyPr wrap="square" rtlCol="0">
            <a:spAutoFit/>
          </a:bodyPr>
          <a:lstStyle/>
          <a:p>
            <a:pPr algn="ctr"/>
            <a:r>
              <a:rPr lang="en-US" dirty="0"/>
              <a:t>Rn isotopes undergo </a:t>
            </a:r>
            <a:r>
              <a:rPr lang="en-US" dirty="0" err="1"/>
              <a:t>octupole</a:t>
            </a:r>
            <a:r>
              <a:rPr lang="en-US" dirty="0"/>
              <a:t> vibrations but </a:t>
            </a:r>
            <a:r>
              <a:rPr lang="en-US" b="1" u="sng" dirty="0" smtClean="0"/>
              <a:t>not </a:t>
            </a:r>
            <a:r>
              <a:rPr lang="en-US" dirty="0"/>
              <a:t>static pear-shapes in </a:t>
            </a:r>
            <a:r>
              <a:rPr lang="en-US" dirty="0" smtClean="0"/>
              <a:t>their ground states </a:t>
            </a:r>
            <a:endParaRPr lang="en-GB" dirty="0"/>
          </a:p>
        </p:txBody>
      </p:sp>
    </p:spTree>
    <p:extLst>
      <p:ext uri="{BB962C8B-B14F-4D97-AF65-F5344CB8AC3E}">
        <p14:creationId xmlns:p14="http://schemas.microsoft.com/office/powerpoint/2010/main" val="344190441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352</TotalTime>
  <Words>1652</Words>
  <Application>Microsoft Office PowerPoint</Application>
  <PresentationFormat>Widescreen</PresentationFormat>
  <Paragraphs>528</Paragraphs>
  <Slides>22</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22</vt:i4>
      </vt:variant>
    </vt:vector>
  </HeadingPairs>
  <TitlesOfParts>
    <vt:vector size="34" baseType="lpstr">
      <vt:lpstr>ＭＳ Ｐゴシック</vt:lpstr>
      <vt:lpstr>Arial</vt:lpstr>
      <vt:lpstr>Arial Black</vt:lpstr>
      <vt:lpstr>Calibri</vt:lpstr>
      <vt:lpstr>Calibri Light</vt:lpstr>
      <vt:lpstr>GreekS</vt:lpstr>
      <vt:lpstr>Lora</vt:lpstr>
      <vt:lpstr>Noto Sans CJK SC Regular</vt:lpstr>
      <vt:lpstr>Symbol</vt:lpstr>
      <vt:lpstr>Times New Roman</vt:lpstr>
      <vt:lpstr>Wingdings</vt:lpstr>
      <vt:lpstr>Office Theme</vt:lpstr>
      <vt:lpstr>PowerPoint Presentation</vt:lpstr>
      <vt:lpstr>PowerPoint Presentation</vt:lpstr>
      <vt:lpstr>PowerPoint Presentation</vt:lpstr>
      <vt:lpstr>HIE-ISOLDE EXPERIMENTS 2018 reaching 9.5 MeV/u with HIE-ISOLDE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Irradiations for ISOLDE at MEDICIS</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Karl Johnston</dc:creator>
  <cp:lastModifiedBy>Karl Johnston</cp:lastModifiedBy>
  <cp:revision>33</cp:revision>
  <dcterms:created xsi:type="dcterms:W3CDTF">2019-03-18T20:59:23Z</dcterms:created>
  <dcterms:modified xsi:type="dcterms:W3CDTF">2019-07-02T07:47:23Z</dcterms:modified>
</cp:coreProperties>
</file>