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21"/>
  </p:notesMasterIdLst>
  <p:sldIdLst>
    <p:sldId id="359" r:id="rId2"/>
    <p:sldId id="317" r:id="rId3"/>
    <p:sldId id="364" r:id="rId4"/>
    <p:sldId id="345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3" r:id="rId13"/>
    <p:sldId id="376" r:id="rId14"/>
    <p:sldId id="375" r:id="rId15"/>
    <p:sldId id="377" r:id="rId16"/>
    <p:sldId id="378" r:id="rId17"/>
    <p:sldId id="379" r:id="rId18"/>
    <p:sldId id="355" r:id="rId19"/>
    <p:sldId id="315" r:id="rId20"/>
  </p:sldIdLst>
  <p:sldSz cx="9144000" cy="6858000" type="screen4x3"/>
  <p:notesSz cx="6797675" cy="9872663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Ubuntu Light" panose="020B0604020202020204" charset="0"/>
      <p:regular r:id="rId26"/>
      <p:italic r:id="rId27"/>
    </p:embeddedFont>
    <p:embeddedFont>
      <p:font typeface="Ubuntu" panose="020B0604020202020204" charset="0"/>
      <p:regular r:id="rId28"/>
      <p:bold r:id="rId29"/>
      <p:italic r:id="rId30"/>
      <p:boldItalic r:id="rId31"/>
    </p:embeddedFont>
    <p:embeddedFont>
      <p:font typeface="Corbel" panose="020B0503020204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Aberle" initials="OA" lastIdx="1" clrIdx="0">
    <p:extLst>
      <p:ext uri="{19B8F6BF-5375-455C-9EA6-DF929625EA0E}">
        <p15:presenceInfo xmlns:p15="http://schemas.microsoft.com/office/powerpoint/2012/main" userId="S-1-5-21-1526224874-1540688658-1361462980-28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6" autoAdjust="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81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64B95F-C89E-4E29-B276-BB3B07F01F94}" type="datetimeFigureOut">
              <a:rPr lang="en-US"/>
              <a:pPr>
                <a:defRPr/>
              </a:pPr>
              <a:t>7/1/2019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14999A-D858-41BD-9FDA-5388A09DE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530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87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494AAF1-A697-4210-AE05-F7C12E0EE5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0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60C6-DD54-4C72-8505-7B4E1257E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8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19D2E-83B7-49F5-9F38-B9377628B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15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0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A313C8A-AB49-4E2A-9202-06356B42A5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84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105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66A873B6-C5DB-4D16-AE02-E1EB4C2FE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hyperlink" Target="https://edms.cern.ch/document/2158214/1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edms.cern.ch/document/2001626/3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1206/" TargetMode="External"/><Relationship Id="rId2" Type="http://schemas.openxmlformats.org/officeDocument/2006/relationships/hyperlink" Target="https://indico.cern.ch/category/1088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7540/contributions/3360962/attachments/1853310/3044330/n_TOF_Target_review_3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67100/0.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7763510" cy="1245868"/>
          </a:xfrm>
        </p:spPr>
        <p:txBody>
          <a:bodyPr>
            <a:normAutofit/>
          </a:bodyPr>
          <a:lstStyle/>
          <a:p>
            <a:r>
              <a:rPr lang="en-US" dirty="0" smtClean="0"/>
              <a:t>Daniela </a:t>
            </a:r>
            <a:r>
              <a:rPr lang="en-US" dirty="0"/>
              <a:t>M</a:t>
            </a:r>
            <a:r>
              <a:rPr lang="en-US" dirty="0" smtClean="0"/>
              <a:t>acina</a:t>
            </a:r>
            <a:r>
              <a:rPr lang="en-US" dirty="0" smtClean="0"/>
              <a:t>, EN-STI-BMI</a:t>
            </a:r>
          </a:p>
          <a:p>
            <a:r>
              <a:rPr lang="en-US" dirty="0" smtClean="0"/>
              <a:t>Oliver </a:t>
            </a:r>
            <a:r>
              <a:rPr lang="en-US" dirty="0"/>
              <a:t>Aberle</a:t>
            </a:r>
            <a:r>
              <a:rPr lang="pl-PL" dirty="0" smtClean="0"/>
              <a:t>, EN-STI-TCD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04800" y="2133600"/>
            <a:ext cx="83820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/>
            <a:r>
              <a:rPr lang="en-GB" sz="4000" dirty="0"/>
              <a:t>n_TOF Report</a:t>
            </a:r>
            <a:endParaRPr lang="en-GB" sz="4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3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#2 removal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20" y="1772883"/>
            <a:ext cx="5112385" cy="4285615"/>
          </a:xfrm>
          <a:prstGeom prst="rect">
            <a:avLst/>
          </a:prstGeom>
        </p:spPr>
      </p:pic>
      <p:pic>
        <p:nvPicPr>
          <p:cNvPr id="7" name="Picture 6" descr="\\cern.ch\dfs\Workspaces\s\SBA\EAST\TOF\Drawings\Exp_area_2\Presentations\images\ear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767" y="-16162435"/>
            <a:ext cx="2160000" cy="22429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1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1042 2.33403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11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Removal of Items Above Technical Gallery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 descr="G:\Departments\EN\Groups\STI\TCD\PS_Complex\n_TOF\Photos\EAR 2\Collimator 2\20161011_10303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61325" y="1836344"/>
            <a:ext cx="3240000" cy="1822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" r="6028"/>
          <a:stretch/>
        </p:blipFill>
        <p:spPr>
          <a:xfrm>
            <a:off x="242428" y="1127578"/>
            <a:ext cx="1736658" cy="32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6924" y="1960077"/>
            <a:ext cx="3240000" cy="1575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44" y="4455500"/>
            <a:ext cx="3600000" cy="175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" r="6557"/>
          <a:stretch/>
        </p:blipFill>
        <p:spPr>
          <a:xfrm rot="5400000">
            <a:off x="6336548" y="1824187"/>
            <a:ext cx="3240000" cy="18467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8" y="4455500"/>
            <a:ext cx="3600000" cy="1750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90505" y="4090187"/>
            <a:ext cx="988581" cy="27699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67866" lvl="1"/>
            <a:r>
              <a:rPr lang="en-US" sz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Collimator</a:t>
            </a:r>
            <a:endParaRPr lang="en-GB" sz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73337" y="1138338"/>
            <a:ext cx="1368875" cy="27699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67866" lvl="1"/>
            <a:r>
              <a:rPr lang="en-US" sz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Vacuum chamber</a:t>
            </a:r>
            <a:endParaRPr lang="en-GB" sz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91358" y="3854231"/>
            <a:ext cx="988581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67866" lvl="1"/>
            <a:r>
              <a:rPr lang="en-US" sz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Permanent magnet</a:t>
            </a:r>
            <a:endParaRPr lang="en-GB" sz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G:\Departments\EN\Groups\STI\TCD\PS_Complex\n_TOF\Photos\EAR 2\Collimator 2\20140528_194223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7393" y="4760950"/>
            <a:ext cx="1385081" cy="1130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892559" y="5920275"/>
            <a:ext cx="1390641" cy="27699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67866" lvl="1"/>
            <a:r>
              <a:rPr lang="en-US" sz="1200" dirty="0" smtClean="0">
                <a:latin typeface="+mj-lt"/>
                <a:ea typeface="+mj-ea"/>
                <a:cs typeface="+mj-cs"/>
              </a:rPr>
              <a:t>Shielding</a:t>
            </a:r>
            <a:endParaRPr lang="en-GB" sz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056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32" y="233363"/>
            <a:ext cx="9074537" cy="811212"/>
          </a:xfrm>
        </p:spPr>
        <p:txBody>
          <a:bodyPr/>
          <a:lstStyle/>
          <a:p>
            <a:r>
              <a:rPr lang="en-GB" sz="2900" dirty="0"/>
              <a:t>Removal and cutting of vertical n_TOF target beam pipe</a:t>
            </a:r>
            <a:endParaRPr lang="en-GB" sz="29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73624" y="3080711"/>
            <a:ext cx="3264694" cy="2448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2"/>
          <a:stretch/>
        </p:blipFill>
        <p:spPr>
          <a:xfrm rot="5400000">
            <a:off x="294206" y="2787463"/>
            <a:ext cx="4320000" cy="18960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2"/>
          <a:stretch/>
        </p:blipFill>
        <p:spPr>
          <a:xfrm>
            <a:off x="3514601" y="4296147"/>
            <a:ext cx="3078875" cy="19205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18136" y="1303255"/>
            <a:ext cx="2887579" cy="27699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67866" lvl="1"/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Vertical cutting of low activated part</a:t>
            </a:r>
            <a:endParaRPr lang="en-GB" sz="1200" dirty="0">
              <a:solidFill>
                <a:srgbClr val="3861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24356" y="4019148"/>
            <a:ext cx="250130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135731" lvl="1"/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SAS in EAR 2 above the target pit</a:t>
            </a:r>
            <a:endParaRPr lang="en-GB" sz="1200" dirty="0">
              <a:solidFill>
                <a:srgbClr val="3861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7403" y="2201353"/>
            <a:ext cx="2337134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135731" lvl="1"/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Low dose upper part of the beam pipe (3 x 2 m, 1 x 1.2m)</a:t>
            </a:r>
            <a:endParaRPr lang="en-GB" sz="1200" dirty="0">
              <a:solidFill>
                <a:srgbClr val="3861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79047" y="2008856"/>
            <a:ext cx="2098969" cy="17543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50044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Dose rates as predicted by simulations (hot spot on the bottom window at 2 </a:t>
            </a:r>
            <a:r>
              <a:rPr lang="en-US" sz="1200" dirty="0" err="1">
                <a:solidFill>
                  <a:srgbClr val="3861AA"/>
                </a:solidFill>
                <a:latin typeface="+mj-lt"/>
                <a:ea typeface="+mj-ea"/>
                <a:cs typeface="+mj-cs"/>
              </a:rPr>
              <a:t>mSv</a:t>
            </a:r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/h).</a:t>
            </a:r>
          </a:p>
          <a:p>
            <a:pPr marL="350044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No contamination found.</a:t>
            </a:r>
          </a:p>
          <a:p>
            <a:pPr marL="350044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Only the last part (1 m) is classified as contaminated</a:t>
            </a:r>
            <a:endParaRPr lang="en-GB" sz="1200" dirty="0">
              <a:solidFill>
                <a:srgbClr val="3861A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76971" y="2289718"/>
            <a:ext cx="1328423" cy="9963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9" b="26257"/>
          <a:stretch/>
        </p:blipFill>
        <p:spPr>
          <a:xfrm rot="5400000">
            <a:off x="-1862280" y="2944472"/>
            <a:ext cx="5143500" cy="143518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577956" y="1218231"/>
            <a:ext cx="2496581" cy="684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ALARA Committee 03/06/2019:</a:t>
            </a:r>
            <a:br>
              <a:rPr lang="en-GB" sz="1400" dirty="0"/>
            </a:br>
            <a:r>
              <a:rPr lang="en-US" sz="1400" dirty="0"/>
              <a:t>EDMS </a:t>
            </a:r>
            <a:r>
              <a:rPr lang="en-GB" sz="1400" dirty="0">
                <a:hlinkClick r:id="rId7"/>
              </a:rPr>
              <a:t>2158214</a:t>
            </a:r>
            <a:r>
              <a:rPr lang="en-GB" sz="1400" dirty="0"/>
              <a:t> </a:t>
            </a:r>
          </a:p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927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cooling </a:t>
            </a:r>
            <a:r>
              <a:rPr lang="en-US" dirty="0" smtClean="0"/>
              <a:t>station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351"/>
            <a:ext cx="3456000" cy="460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5316" y="1406351"/>
            <a:ext cx="5559140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target side shielding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91280"/>
            <a:ext cx="3231807" cy="1465698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 smtClean="0"/>
              <a:t>Reconfiguration of the (fixed) shielding around the spallation target,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053" y="1089430"/>
            <a:ext cx="5132229" cy="30199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96585" y="1832797"/>
            <a:ext cx="1952877" cy="1586238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Line Callout 1 8"/>
          <p:cNvSpPr/>
          <p:nvPr/>
        </p:nvSpPr>
        <p:spPr>
          <a:xfrm>
            <a:off x="3919349" y="1501973"/>
            <a:ext cx="1377884" cy="640633"/>
          </a:xfrm>
          <a:prstGeom prst="borderCallout1">
            <a:avLst>
              <a:gd name="adj1" fmla="val 126979"/>
              <a:gd name="adj2" fmla="val 130536"/>
              <a:gd name="adj3" fmla="val 53409"/>
              <a:gd name="adj4" fmla="val 97811"/>
            </a:avLst>
          </a:prstGeom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Shielding to be changed to a mobile shielding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94" y="2803684"/>
            <a:ext cx="4525218" cy="339391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383567" y="4444433"/>
            <a:ext cx="3138841" cy="16762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>
                <a:latin typeface="+mn-lt"/>
                <a:ea typeface="Ubuntu Light" panose="020B0304030602030204" pitchFamily="34" charset="0"/>
              </a:rPr>
              <a:t>which dates back to the original installation of the facility in 1999</a:t>
            </a:r>
          </a:p>
        </p:txBody>
      </p:sp>
    </p:spTree>
    <p:extLst>
      <p:ext uri="{BB962C8B-B14F-4D97-AF65-F5344CB8AC3E}">
        <p14:creationId xmlns:p14="http://schemas.microsoft.com/office/powerpoint/2010/main" val="4825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err="1"/>
              <a:t>nTOF</a:t>
            </a:r>
            <a:r>
              <a:rPr lang="fr-FR" sz="3200" dirty="0"/>
              <a:t> </a:t>
            </a:r>
            <a:r>
              <a:rPr lang="fr-FR" sz="3200" dirty="0" err="1"/>
              <a:t>Experiment</a:t>
            </a:r>
            <a:r>
              <a:rPr lang="fr-FR" sz="3200" dirty="0"/>
              <a:t> LS2 Coordination Meeting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Projects followed up until now:</a:t>
            </a:r>
          </a:p>
          <a:p>
            <a:pPr lvl="1"/>
            <a:r>
              <a:rPr lang="fr-FR" smtClean="0"/>
              <a:t>Experimental Areas Prepartion for the LS2 work. In particular, </a:t>
            </a:r>
          </a:p>
          <a:p>
            <a:pPr lvl="2"/>
            <a:r>
              <a:rPr lang="fr-FR" smtClean="0"/>
              <a:t>remove all radioactive samples and sources to be stored by RP</a:t>
            </a:r>
          </a:p>
          <a:p>
            <a:pPr lvl="2"/>
            <a:r>
              <a:rPr lang="fr-FR" smtClean="0"/>
              <a:t>Contamination control perfomed by RP confirms absence of contamination</a:t>
            </a:r>
          </a:p>
          <a:p>
            <a:pPr lvl="1"/>
            <a:r>
              <a:rPr lang="fr-FR" smtClean="0"/>
              <a:t>Cabling campaign in EAR1 (remove the old sweeping magnet cables, replace the detector cables in the rack/bunker area)</a:t>
            </a:r>
          </a:p>
          <a:p>
            <a:pPr lvl="1"/>
            <a:r>
              <a:rPr lang="fr-FR" smtClean="0"/>
              <a:t>Implementation of the ASN-OFSP safety recommandations in EAR2</a:t>
            </a:r>
          </a:p>
          <a:p>
            <a:pPr lvl="1"/>
            <a:r>
              <a:rPr lang="fr-FR" smtClean="0"/>
              <a:t>Consolidation of the gas system in EAR2</a:t>
            </a:r>
          </a:p>
          <a:p>
            <a:pPr lvl="1"/>
            <a:r>
              <a:rPr lang="fr-FR" smtClean="0"/>
              <a:t>Consolidation of the alignment system</a:t>
            </a:r>
          </a:p>
          <a:p>
            <a:pPr lvl="1"/>
            <a:r>
              <a:rPr lang="fr-FR" smtClean="0"/>
              <a:t>Upgrade of the nTOF electronics laboratory and control room</a:t>
            </a:r>
          </a:p>
          <a:p>
            <a:pPr lvl="1"/>
            <a:r>
              <a:rPr lang="fr-FR" smtClean="0"/>
              <a:t>DAQ upgrade</a:t>
            </a:r>
          </a:p>
          <a:p>
            <a:pPr lvl="1"/>
            <a:r>
              <a:rPr lang="fr-FR" smtClean="0"/>
              <a:t>Consolidation and R&amp;D program for detectors</a:t>
            </a:r>
          </a:p>
          <a:p>
            <a:pPr lvl="1"/>
            <a:endParaRPr lang="fr-FR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34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Upgrade of the </a:t>
            </a:r>
            <a:r>
              <a:rPr lang="fr-FR" sz="3200" dirty="0" err="1"/>
              <a:t>nTOF</a:t>
            </a:r>
            <a:r>
              <a:rPr lang="fr-FR" sz="3200" dirty="0"/>
              <a:t> </a:t>
            </a:r>
            <a:r>
              <a:rPr lang="fr-FR" sz="3200" dirty="0" err="1"/>
              <a:t>electronics</a:t>
            </a:r>
            <a:r>
              <a:rPr lang="fr-FR" sz="3200" dirty="0"/>
              <a:t> </a:t>
            </a:r>
            <a:r>
              <a:rPr lang="fr-FR" sz="3200" dirty="0" err="1"/>
              <a:t>laboratory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E05D84-F95C-EF4F-9858-D1C3536421BC}"/>
              </a:ext>
            </a:extLst>
          </p:cNvPr>
          <p:cNvSpPr txBox="1">
            <a:spLocks/>
          </p:cNvSpPr>
          <p:nvPr/>
        </p:nvSpPr>
        <p:spPr>
          <a:xfrm>
            <a:off x="457200" y="1467854"/>
            <a:ext cx="8241030" cy="1432322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 smtClean="0"/>
              <a:t>Doubled</a:t>
            </a:r>
            <a:r>
              <a:rPr lang="fr-FR" sz="1600" dirty="0" smtClean="0"/>
              <a:t> the surface </a:t>
            </a:r>
          </a:p>
          <a:p>
            <a:r>
              <a:rPr lang="fr-FR" sz="1600" dirty="0" err="1" smtClean="0"/>
              <a:t>Laboratory</a:t>
            </a:r>
            <a:r>
              <a:rPr lang="fr-FR" sz="1600" dirty="0" smtClean="0"/>
              <a:t> </a:t>
            </a:r>
            <a:r>
              <a:rPr lang="fr-FR" sz="1600" dirty="0" err="1" smtClean="0"/>
              <a:t>fully</a:t>
            </a:r>
            <a:r>
              <a:rPr lang="fr-FR" sz="1600" dirty="0" smtClean="0"/>
              <a:t> </a:t>
            </a:r>
            <a:r>
              <a:rPr lang="fr-FR" sz="1600" dirty="0" err="1" smtClean="0"/>
              <a:t>equipped</a:t>
            </a:r>
            <a:r>
              <a:rPr lang="fr-FR" sz="1600" dirty="0" smtClean="0"/>
              <a:t> to </a:t>
            </a:r>
            <a:r>
              <a:rPr lang="fr-FR" sz="1600" dirty="0" err="1" smtClean="0"/>
              <a:t>perform</a:t>
            </a:r>
            <a:r>
              <a:rPr lang="fr-FR" sz="1600" dirty="0" smtClean="0"/>
              <a:t> tests in </a:t>
            </a:r>
            <a:r>
              <a:rPr lang="fr-FR" sz="1600" dirty="0" err="1" smtClean="0"/>
              <a:t>parallel</a:t>
            </a:r>
            <a:r>
              <a:rPr lang="fr-FR" sz="1600" dirty="0" smtClean="0"/>
              <a:t> on </a:t>
            </a:r>
            <a:r>
              <a:rPr lang="fr-FR" sz="1600" dirty="0" err="1" smtClean="0"/>
              <a:t>two</a:t>
            </a:r>
            <a:r>
              <a:rPr lang="fr-FR" sz="1600" dirty="0" smtClean="0"/>
              <a:t> </a:t>
            </a:r>
            <a:r>
              <a:rPr lang="fr-FR" sz="1600" dirty="0" err="1" smtClean="0"/>
              <a:t>different</a:t>
            </a:r>
            <a:r>
              <a:rPr lang="fr-FR" sz="1600" dirty="0" smtClean="0"/>
              <a:t> detectors</a:t>
            </a:r>
          </a:p>
          <a:p>
            <a:r>
              <a:rPr lang="fr-FR" sz="1600" dirty="0" smtClean="0"/>
              <a:t>DAQ system </a:t>
            </a:r>
            <a:r>
              <a:rPr lang="fr-FR" sz="1600" dirty="0" err="1" smtClean="0"/>
              <a:t>identical</a:t>
            </a:r>
            <a:r>
              <a:rPr lang="fr-FR" sz="1600" dirty="0" smtClean="0"/>
              <a:t> to the one </a:t>
            </a:r>
            <a:r>
              <a:rPr lang="fr-FR" sz="1600" dirty="0" err="1" smtClean="0"/>
              <a:t>used</a:t>
            </a:r>
            <a:r>
              <a:rPr lang="fr-FR" sz="1600" dirty="0" smtClean="0"/>
              <a:t> in the areas</a:t>
            </a:r>
          </a:p>
          <a:p>
            <a:r>
              <a:rPr lang="fr-FR" sz="1600" dirty="0" err="1" smtClean="0"/>
              <a:t>Laboratory</a:t>
            </a:r>
            <a:r>
              <a:rPr lang="fr-FR" sz="1600" dirty="0" smtClean="0"/>
              <a:t> </a:t>
            </a:r>
            <a:r>
              <a:rPr lang="fr-FR" sz="1600" dirty="0" err="1" smtClean="0"/>
              <a:t>declared</a:t>
            </a:r>
            <a:r>
              <a:rPr lang="fr-FR" sz="1600" dirty="0" smtClean="0"/>
              <a:t> as </a:t>
            </a:r>
            <a:r>
              <a:rPr lang="fr-FR" sz="1600" dirty="0" err="1" smtClean="0"/>
              <a:t>Supervised</a:t>
            </a:r>
            <a:r>
              <a:rPr lang="fr-FR" sz="1600" dirty="0" smtClean="0"/>
              <a:t> Area to </a:t>
            </a:r>
            <a:r>
              <a:rPr lang="fr-FR" sz="1600" dirty="0" err="1" smtClean="0"/>
              <a:t>allow</a:t>
            </a:r>
            <a:r>
              <a:rPr lang="fr-FR" sz="1600" dirty="0" smtClean="0"/>
              <a:t> tests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sealed</a:t>
            </a:r>
            <a:r>
              <a:rPr lang="fr-FR" sz="1600" dirty="0" smtClean="0"/>
              <a:t> sources</a:t>
            </a:r>
          </a:p>
          <a:p>
            <a:r>
              <a:rPr lang="fr-FR" sz="1600" dirty="0" smtClean="0"/>
              <a:t>New </a:t>
            </a:r>
            <a:r>
              <a:rPr lang="fr-FR" sz="1600" dirty="0" err="1" smtClean="0"/>
              <a:t>access</a:t>
            </a:r>
            <a:r>
              <a:rPr lang="fr-FR" sz="1600" dirty="0" smtClean="0"/>
              <a:t> system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dosimeter</a:t>
            </a:r>
            <a:endParaRPr lang="fr-FR" sz="1600" dirty="0" smtClean="0"/>
          </a:p>
          <a:p>
            <a:r>
              <a:rPr lang="fr-FR" sz="1600" dirty="0" err="1" smtClean="0"/>
              <a:t>Available</a:t>
            </a:r>
            <a:r>
              <a:rPr lang="fr-FR" sz="1600" dirty="0" smtClean="0"/>
              <a:t> in </a:t>
            </a:r>
            <a:r>
              <a:rPr lang="fr-FR" sz="1600" dirty="0" err="1" smtClean="0"/>
              <a:t>autumn</a:t>
            </a:r>
            <a:r>
              <a:rPr lang="fr-FR" sz="1600" dirty="0" smtClean="0"/>
              <a:t> 2019 </a:t>
            </a:r>
            <a:endParaRPr lang="fr-FR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B2540-10B3-BA47-BBB1-AD9A87550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" y="3779116"/>
            <a:ext cx="8692515" cy="207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Detector Consolidation and R&amp;D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759BD6C-240C-2244-9634-4D75C0855254}"/>
              </a:ext>
            </a:extLst>
          </p:cNvPr>
          <p:cNvSpPr txBox="1">
            <a:spLocks/>
          </p:cNvSpPr>
          <p:nvPr/>
        </p:nvSpPr>
        <p:spPr>
          <a:xfrm>
            <a:off x="173355" y="2356587"/>
            <a:ext cx="2441258" cy="259513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smtClean="0"/>
              <a:t>Consolidation</a:t>
            </a:r>
            <a:r>
              <a:rPr lang="fr-FR" sz="1800" smtClean="0"/>
              <a:t>: PPAC, Sili Monitor, MGAS, Bicron Scintillator, L6D6 scintillator, BaF2, Timepix</a:t>
            </a:r>
          </a:p>
          <a:p>
            <a:r>
              <a:rPr lang="fr-FR" sz="1800" b="1" smtClean="0"/>
              <a:t>R&amp;D</a:t>
            </a:r>
            <a:r>
              <a:rPr lang="fr-FR" sz="1800" smtClean="0"/>
              <a:t>: Germanium, Optical TPC, Detector for g-ray detection based on SiPM, Sili for (n,cp) reaction</a:t>
            </a:r>
          </a:p>
          <a:p>
            <a:pPr lvl="2"/>
            <a:endParaRPr lang="fr-FR" smtClean="0"/>
          </a:p>
          <a:p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4FC9C1-3DFE-134F-B112-7BCBC1B07966}"/>
              </a:ext>
            </a:extLst>
          </p:cNvPr>
          <p:cNvSpPr txBox="1"/>
          <p:nvPr/>
        </p:nvSpPr>
        <p:spPr>
          <a:xfrm>
            <a:off x="111443" y="1554188"/>
            <a:ext cx="60997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 new program has been set up for the detector consolidation </a:t>
            </a:r>
          </a:p>
          <a:p>
            <a:r>
              <a:rPr lang="fr-FR" dirty="0"/>
              <a:t>and R&amp;D (</a:t>
            </a:r>
            <a:r>
              <a:rPr lang="fr-FR" dirty="0" err="1"/>
              <a:t>Coordinator</a:t>
            </a:r>
            <a:r>
              <a:rPr lang="fr-FR" dirty="0"/>
              <a:t> M. </a:t>
            </a:r>
            <a:r>
              <a:rPr lang="fr-FR" dirty="0" smtClean="0"/>
              <a:t>Barbagallo). </a:t>
            </a:r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3FBF02-7868-1541-B26D-CB82C3AAE22F}"/>
              </a:ext>
            </a:extLst>
          </p:cNvPr>
          <p:cNvSpPr txBox="1"/>
          <p:nvPr/>
        </p:nvSpPr>
        <p:spPr>
          <a:xfrm>
            <a:off x="111443" y="4894013"/>
            <a:ext cx="6311764" cy="92333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Ins="0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CERN local team </a:t>
            </a:r>
            <a:r>
              <a:rPr lang="fr-FR" dirty="0" err="1">
                <a:solidFill>
                  <a:srgbClr val="7030A0"/>
                </a:solidFill>
              </a:rPr>
              <a:t>is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working</a:t>
            </a:r>
            <a:r>
              <a:rPr lang="fr-FR" dirty="0">
                <a:solidFill>
                  <a:srgbClr val="7030A0"/>
                </a:solidFill>
              </a:rPr>
              <a:t> on the consolidation of the </a:t>
            </a:r>
            <a:r>
              <a:rPr lang="fr-FR" dirty="0" err="1" smtClean="0">
                <a:solidFill>
                  <a:srgbClr val="7030A0"/>
                </a:solidFill>
              </a:rPr>
              <a:t>Silicon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endParaRPr lang="fr-FR" dirty="0">
              <a:solidFill>
                <a:srgbClr val="7030A0"/>
              </a:solidFill>
            </a:endParaRPr>
          </a:p>
          <a:p>
            <a:r>
              <a:rPr lang="fr-FR" dirty="0">
                <a:solidFill>
                  <a:srgbClr val="7030A0"/>
                </a:solidFill>
              </a:rPr>
              <a:t>Monitor and L6D6 </a:t>
            </a:r>
            <a:r>
              <a:rPr lang="fr-FR" dirty="0" err="1">
                <a:solidFill>
                  <a:srgbClr val="7030A0"/>
                </a:solidFill>
              </a:rPr>
              <a:t>scintillator</a:t>
            </a:r>
            <a:r>
              <a:rPr lang="fr-FR" dirty="0">
                <a:solidFill>
                  <a:srgbClr val="7030A0"/>
                </a:solidFill>
              </a:rPr>
              <a:t> and on the Germanium detector R&amp;D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11017-4B37-7E4F-AE51-AB3B32BF9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444" y="2548361"/>
            <a:ext cx="3181350" cy="1905000"/>
          </a:xfrm>
          <a:prstGeom prst="rect">
            <a:avLst/>
          </a:prstGeom>
        </p:spPr>
      </p:pic>
      <p:pic>
        <p:nvPicPr>
          <p:cNvPr id="10" name="Picture 1" descr="page1image32789376">
            <a:extLst>
              <a:ext uri="{FF2B5EF4-FFF2-40B4-BE49-F238E27FC236}">
                <a16:creationId xmlns:a16="http://schemas.microsoft.com/office/drawing/2014/main" id="{14F8315A-C6A6-A848-B6B3-43A884FF8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06" y="1173570"/>
            <a:ext cx="2565452" cy="349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FCA8C7-405F-0243-B769-65862511A9B1}"/>
              </a:ext>
            </a:extLst>
          </p:cNvPr>
          <p:cNvSpPr txBox="1"/>
          <p:nvPr/>
        </p:nvSpPr>
        <p:spPr>
          <a:xfrm>
            <a:off x="6467106" y="4665435"/>
            <a:ext cx="256545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Ge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detector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mechanical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structure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designed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ad hoc to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hold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both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the detector and the radioactive source</a:t>
            </a:r>
          </a:p>
        </p:txBody>
      </p:sp>
    </p:spTree>
    <p:extLst>
      <p:ext uri="{BB962C8B-B14F-4D97-AF65-F5344CB8AC3E}">
        <p14:creationId xmlns:p14="http://schemas.microsoft.com/office/powerpoint/2010/main" val="7725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coordination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18146"/>
            <a:ext cx="8226854" cy="502803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hlinkClick r:id="rId2"/>
              </a:rPr>
              <a:t>n_TOF Facility Refurbishment Project Schedule: </a:t>
            </a:r>
            <a:r>
              <a:rPr lang="en-US" sz="2000" dirty="0" smtClean="0">
                <a:hlinkClick r:id="rId2"/>
              </a:rPr>
              <a:t>EDMS 2001626</a:t>
            </a:r>
            <a:endParaRPr lang="en-US" sz="20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7" y="1798852"/>
            <a:ext cx="9000000" cy="420473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463800" y="3072262"/>
            <a:ext cx="1682750" cy="97155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0729" y="3259548"/>
            <a:ext cx="163307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removal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6885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2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4729" y="320590"/>
            <a:ext cx="6332071" cy="71584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Outlook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4283" y="1247826"/>
            <a:ext cx="7291107" cy="483024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800" dirty="0" smtClean="0"/>
              <a:t>n_TOF </a:t>
            </a:r>
            <a:r>
              <a:rPr lang="en-US" sz="2800" dirty="0" smtClean="0"/>
              <a:t>organization during LS2</a:t>
            </a:r>
          </a:p>
          <a:p>
            <a:pPr>
              <a:lnSpc>
                <a:spcPct val="130000"/>
              </a:lnSpc>
            </a:pPr>
            <a:r>
              <a:rPr lang="en-US" sz="2800" dirty="0" smtClean="0"/>
              <a:t>Main activities </a:t>
            </a:r>
            <a:r>
              <a:rPr lang="en-US" sz="2800" dirty="0" smtClean="0"/>
              <a:t>for </a:t>
            </a:r>
            <a:r>
              <a:rPr lang="en-US" sz="2800" dirty="0" smtClean="0"/>
              <a:t>LS2 - Facility</a:t>
            </a:r>
            <a:endParaRPr lang="en-US" sz="2800" dirty="0" smtClean="0"/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Horizontal beam line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Target </a:t>
            </a:r>
            <a:r>
              <a:rPr lang="en-US" sz="2400" dirty="0" smtClean="0"/>
              <a:t>exchange</a:t>
            </a:r>
          </a:p>
          <a:p>
            <a:pPr>
              <a:lnSpc>
                <a:spcPct val="130000"/>
              </a:lnSpc>
            </a:pPr>
            <a:r>
              <a:rPr lang="en-US" sz="2800" dirty="0"/>
              <a:t>Main activities for LS2 </a:t>
            </a:r>
            <a:r>
              <a:rPr lang="en-US" sz="2800" dirty="0" smtClean="0"/>
              <a:t>– Experiment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Electronic lab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Detectors</a:t>
            </a:r>
            <a:endParaRPr lang="en-US" sz="2400" dirty="0"/>
          </a:p>
          <a:p>
            <a:pPr>
              <a:lnSpc>
                <a:spcPct val="130000"/>
              </a:lnSpc>
            </a:pPr>
            <a:endParaRPr lang="en-US" sz="2800" dirty="0" smtClean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z="900" smtClean="0"/>
              <a:t>02/07/2019</a:t>
            </a:r>
            <a:endParaRPr lang="en-US" sz="9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 smtClean="0"/>
              <a:t>61st Meeting of the INTC</a:t>
            </a:r>
            <a:endParaRPr lang="en-US" sz="9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organization during </a:t>
            </a:r>
            <a:r>
              <a:rPr lang="en-US" dirty="0" smtClean="0"/>
              <a:t>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26003"/>
            <a:ext cx="8226425" cy="5028279"/>
          </a:xfrm>
        </p:spPr>
        <p:txBody>
          <a:bodyPr/>
          <a:lstStyle/>
          <a:p>
            <a:pPr lvl="0"/>
            <a:r>
              <a:rPr lang="en-US" sz="2400" b="1" dirty="0"/>
              <a:t>n_TOF Experiment LS2 Coordination </a:t>
            </a:r>
            <a:r>
              <a:rPr lang="en-US" sz="2400" b="1" dirty="0" smtClean="0"/>
              <a:t>Meetings</a:t>
            </a:r>
            <a:br>
              <a:rPr lang="en-US" sz="2400" b="1" dirty="0" smtClean="0"/>
            </a:br>
            <a:r>
              <a:rPr lang="en-US" sz="2400" b="1" dirty="0" smtClean="0"/>
              <a:t>(chair</a:t>
            </a:r>
            <a:r>
              <a:rPr lang="en-US" sz="2400" b="1" dirty="0"/>
              <a:t>: D. Macina)</a:t>
            </a:r>
            <a:endParaRPr lang="en-GB" sz="2400" dirty="0"/>
          </a:p>
          <a:p>
            <a:pPr lvl="1"/>
            <a:r>
              <a:rPr lang="it-IT" dirty="0" smtClean="0"/>
              <a:t>INDICO link: </a:t>
            </a:r>
            <a:r>
              <a:rPr lang="it-IT" u="sng" dirty="0" smtClean="0">
                <a:hlinkClick r:id="rId2"/>
              </a:rPr>
              <a:t>https://indico.cern.ch/category/10884/</a:t>
            </a:r>
            <a:r>
              <a:rPr lang="it-IT" dirty="0" smtClean="0"/>
              <a:t> </a:t>
            </a:r>
          </a:p>
          <a:p>
            <a:r>
              <a:rPr lang="fr-FR" sz="2000" dirty="0"/>
              <a:t>Mandate: </a:t>
            </a:r>
            <a:r>
              <a:rPr lang="fr-FR" sz="2000" dirty="0" err="1" smtClean="0"/>
              <a:t>Coordinate</a:t>
            </a:r>
            <a:r>
              <a:rPr lang="fr-FR" sz="2000" dirty="0" smtClean="0"/>
              <a:t> </a:t>
            </a:r>
            <a:r>
              <a:rPr lang="fr-FR" sz="2000" dirty="0"/>
              <a:t>the LS2 </a:t>
            </a:r>
            <a:r>
              <a:rPr lang="fr-FR" sz="2000" dirty="0" err="1"/>
              <a:t>activities</a:t>
            </a:r>
            <a:r>
              <a:rPr lang="fr-FR" sz="2000" dirty="0"/>
              <a:t> in the </a:t>
            </a:r>
            <a:r>
              <a:rPr lang="fr-FR" sz="2000" dirty="0" err="1"/>
              <a:t>experimental</a:t>
            </a:r>
            <a:r>
              <a:rPr lang="fr-FR" sz="2000" dirty="0"/>
              <a:t> areas (EAR1, EAR2), in the </a:t>
            </a:r>
            <a:r>
              <a:rPr lang="fr-FR" sz="2000" dirty="0" err="1"/>
              <a:t>electronics</a:t>
            </a:r>
            <a:r>
              <a:rPr lang="fr-FR" sz="2000" dirty="0"/>
              <a:t> </a:t>
            </a:r>
            <a:r>
              <a:rPr lang="fr-FR" sz="2000" dirty="0" err="1"/>
              <a:t>laboratory</a:t>
            </a:r>
            <a:r>
              <a:rPr lang="fr-FR" sz="2000" dirty="0"/>
              <a:t> and control room</a:t>
            </a:r>
          </a:p>
          <a:p>
            <a:r>
              <a:rPr lang="fr-FR" sz="2000" dirty="0"/>
              <a:t>Meeting </a:t>
            </a:r>
            <a:r>
              <a:rPr lang="fr-FR" sz="2000" dirty="0" err="1"/>
              <a:t>frequency</a:t>
            </a:r>
            <a:r>
              <a:rPr lang="fr-FR" sz="2000" dirty="0"/>
              <a:t>: </a:t>
            </a:r>
            <a:r>
              <a:rPr lang="fr-FR" sz="2000" dirty="0" err="1"/>
              <a:t>T</a:t>
            </a:r>
            <a:r>
              <a:rPr lang="fr-FR" sz="2000" dirty="0" err="1" smtClean="0"/>
              <a:t>wice</a:t>
            </a:r>
            <a:r>
              <a:rPr lang="fr-FR" sz="2000" dirty="0" smtClean="0"/>
              <a:t> </a:t>
            </a:r>
            <a:r>
              <a:rPr lang="fr-FR" sz="2000" dirty="0"/>
              <a:t>a </a:t>
            </a:r>
            <a:r>
              <a:rPr lang="fr-FR" sz="2000" dirty="0" err="1" smtClean="0"/>
              <a:t>month</a:t>
            </a:r>
            <a:r>
              <a:rPr lang="it-IT" dirty="0" smtClean="0"/>
              <a:t/>
            </a:r>
            <a:br>
              <a:rPr lang="it-IT" dirty="0" smtClean="0"/>
            </a:br>
            <a:endParaRPr lang="en-GB" dirty="0" smtClean="0"/>
          </a:p>
          <a:p>
            <a:pPr lvl="0"/>
            <a:r>
              <a:rPr lang="en-US" sz="2400" b="1" dirty="0" smtClean="0"/>
              <a:t>n_TOF </a:t>
            </a:r>
            <a:r>
              <a:rPr lang="en-US" sz="2400" b="1" dirty="0"/>
              <a:t>Facility Technical Coordination </a:t>
            </a:r>
            <a:r>
              <a:rPr lang="en-US" sz="2400" b="1" dirty="0" smtClean="0"/>
              <a:t>Meetings</a:t>
            </a:r>
            <a:br>
              <a:rPr lang="en-US" sz="2400" b="1" dirty="0" smtClean="0"/>
            </a:br>
            <a:r>
              <a:rPr lang="en-US" sz="2400" b="1" dirty="0" smtClean="0"/>
              <a:t>(chair</a:t>
            </a:r>
            <a:r>
              <a:rPr lang="en-US" sz="2400" b="1" dirty="0"/>
              <a:t>: O. Aberle, scientific secretary: M. Barbagallo)</a:t>
            </a:r>
            <a:endParaRPr lang="en-GB" sz="2400" dirty="0"/>
          </a:p>
          <a:p>
            <a:pPr lvl="1"/>
            <a:r>
              <a:rPr lang="it-IT" dirty="0"/>
              <a:t>INDICO link: </a:t>
            </a:r>
            <a:r>
              <a:rPr lang="it-IT" u="sng" dirty="0">
                <a:hlinkClick r:id="rId3"/>
              </a:rPr>
              <a:t>https://indico.cern.ch/category/11206/</a:t>
            </a:r>
            <a:r>
              <a:rPr lang="it-IT" dirty="0"/>
              <a:t> </a:t>
            </a:r>
            <a:endParaRPr lang="it-IT" dirty="0" smtClean="0"/>
          </a:p>
          <a:p>
            <a:r>
              <a:rPr lang="fr-FR" sz="2000" dirty="0"/>
              <a:t>Mandate: </a:t>
            </a:r>
            <a:r>
              <a:rPr lang="en-US" sz="2000" dirty="0"/>
              <a:t>Steering of global activities related to the n_TOF Facility during </a:t>
            </a:r>
            <a:r>
              <a:rPr lang="en-US" sz="2000" dirty="0" smtClean="0"/>
              <a:t>LS2</a:t>
            </a:r>
          </a:p>
          <a:p>
            <a:r>
              <a:rPr lang="fr-FR" sz="2000" dirty="0" smtClean="0"/>
              <a:t>Meeting </a:t>
            </a:r>
            <a:r>
              <a:rPr lang="fr-FR" sz="2000" dirty="0" err="1"/>
              <a:t>frequency</a:t>
            </a:r>
            <a:r>
              <a:rPr lang="fr-FR" sz="2000" dirty="0"/>
              <a:t>: </a:t>
            </a:r>
            <a:r>
              <a:rPr lang="fr-FR" sz="2000" dirty="0" err="1"/>
              <a:t>Every</a:t>
            </a:r>
            <a:r>
              <a:rPr lang="fr-FR" sz="2000" dirty="0"/>
              <a:t> 6 </a:t>
            </a:r>
            <a:r>
              <a:rPr lang="fr-FR" sz="2000" dirty="0" err="1"/>
              <a:t>weeks</a:t>
            </a:r>
            <a:endParaRPr lang="fr-FR" sz="20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activities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19483" y="1234144"/>
            <a:ext cx="3272632" cy="2088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100" b="1" u="sng" dirty="0" smtClean="0">
                <a:solidFill>
                  <a:schemeClr val="bg1"/>
                </a:solidFill>
              </a:rPr>
              <a:t>DAQ</a:t>
            </a:r>
          </a:p>
          <a:p>
            <a:r>
              <a:rPr lang="en-GB" sz="1050" dirty="0" smtClean="0">
                <a:solidFill>
                  <a:schemeClr val="bg1"/>
                </a:solidFill>
              </a:rPr>
              <a:t>Consolidation work</a:t>
            </a:r>
          </a:p>
          <a:p>
            <a:r>
              <a:rPr lang="en-GB" sz="1050" dirty="0" smtClean="0">
                <a:solidFill>
                  <a:schemeClr val="bg1"/>
                </a:solidFill>
              </a:rPr>
              <a:t>WEB interface to the </a:t>
            </a:r>
            <a:r>
              <a:rPr lang="en-GB" sz="1050" dirty="0" err="1" smtClean="0">
                <a:solidFill>
                  <a:schemeClr val="bg1"/>
                </a:solidFill>
              </a:rPr>
              <a:t>nTOF</a:t>
            </a:r>
            <a:r>
              <a:rPr lang="en-GB" sz="1050" dirty="0" smtClean="0">
                <a:solidFill>
                  <a:schemeClr val="bg1"/>
                </a:solidFill>
              </a:rPr>
              <a:t> database  for the handling and bookkeeping of operational data and information</a:t>
            </a:r>
            <a:endParaRPr lang="en-GB" sz="10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100" b="1" u="sng" dirty="0" smtClean="0">
                <a:solidFill>
                  <a:schemeClr val="bg1"/>
                </a:solidFill>
              </a:rPr>
              <a:t>BEAM OPERATION</a:t>
            </a:r>
          </a:p>
          <a:p>
            <a:r>
              <a:rPr lang="en-GB" sz="1050" dirty="0" smtClean="0">
                <a:solidFill>
                  <a:schemeClr val="bg1"/>
                </a:solidFill>
              </a:rPr>
              <a:t>Discussion with OP and BI on how to improve beam monitoring in view of the higher intensities reachable by the injectors</a:t>
            </a:r>
          </a:p>
          <a:p>
            <a:r>
              <a:rPr lang="en-GB" sz="1050" dirty="0" smtClean="0">
                <a:solidFill>
                  <a:schemeClr val="bg1"/>
                </a:solidFill>
              </a:rPr>
              <a:t>Discussion with CO on a dedicated </a:t>
            </a:r>
            <a:r>
              <a:rPr lang="en-GB" sz="1050" dirty="0" err="1" smtClean="0">
                <a:solidFill>
                  <a:schemeClr val="bg1"/>
                </a:solidFill>
              </a:rPr>
              <a:t>nTOF</a:t>
            </a:r>
            <a:r>
              <a:rPr lang="en-GB" sz="1050" dirty="0" smtClean="0">
                <a:solidFill>
                  <a:schemeClr val="bg1"/>
                </a:solidFill>
              </a:rPr>
              <a:t> VISTAR page to improve communication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00613" y="1234144"/>
            <a:ext cx="2193364" cy="493263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63500">
            <a:solidFill>
              <a:srgbClr val="374B1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u="sng" cap="all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Control room</a:t>
            </a:r>
          </a:p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Move control room and offices to barrack 506 close to EAR2</a:t>
            </a:r>
          </a:p>
          <a:p>
            <a:pPr marL="0" indent="0">
              <a:buNone/>
            </a:pPr>
            <a:r>
              <a:rPr lang="en-GB" sz="1400" b="1" u="sng" cap="all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Electronic laboratory</a:t>
            </a:r>
          </a:p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Install a laboratory to develop, test and commission detectors to be used for the new beam line commissioning and physics data taking</a:t>
            </a:r>
          </a:p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About 50 m2 equipped with: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Fume cupboard to handle chemicals and for soldering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Mini-DAQ -&gt; standard data taking (only calibration mode) and storage data same format as in operation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Standard furniture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Tests with radioactive sources</a:t>
            </a:r>
          </a:p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Possible location: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Either new barrack 506 (preferred) or</a:t>
            </a:r>
          </a:p>
          <a:p>
            <a:pPr lvl="1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Barrack 547 (actual laboratory) to be upgraded in space and equipment</a:t>
            </a:r>
          </a:p>
          <a:p>
            <a:pPr lvl="1"/>
            <a:endParaRPr lang="en-GB" sz="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1157" y="1234144"/>
            <a:ext cx="3129808" cy="49326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u="sng" cap="all" dirty="0" smtClean="0">
                <a:solidFill>
                  <a:schemeClr val="bg1"/>
                </a:solidFill>
              </a:rPr>
              <a:t/>
            </a:r>
            <a:br>
              <a:rPr lang="en-GB" sz="1400" b="1" u="sng" cap="all" dirty="0" smtClean="0">
                <a:solidFill>
                  <a:schemeClr val="bg1"/>
                </a:solidFill>
              </a:rPr>
            </a:br>
            <a:r>
              <a:rPr lang="en-GB" sz="1400" b="1" u="sng" cap="all" dirty="0" smtClean="0">
                <a:solidFill>
                  <a:schemeClr val="bg1"/>
                </a:solidFill>
              </a:rPr>
              <a:t>Beam </a:t>
            </a:r>
            <a:r>
              <a:rPr lang="en-GB" sz="1400" b="1" u="sng" cap="all" dirty="0">
                <a:solidFill>
                  <a:schemeClr val="bg1"/>
                </a:solidFill>
              </a:rPr>
              <a:t>line</a:t>
            </a:r>
          </a:p>
          <a:p>
            <a:r>
              <a:rPr lang="en-GB" sz="1200" dirty="0">
                <a:solidFill>
                  <a:schemeClr val="bg1"/>
                </a:solidFill>
              </a:rPr>
              <a:t>Replacement sweeping magnet in EAR1 with a permanent one (same technology as in EAR2)</a:t>
            </a:r>
          </a:p>
          <a:p>
            <a:r>
              <a:rPr lang="en-GB" sz="1200" dirty="0">
                <a:solidFill>
                  <a:schemeClr val="bg1"/>
                </a:solidFill>
              </a:rPr>
              <a:t>Installation of a new system remotely controlled to exchange big and small second collimator in </a:t>
            </a:r>
            <a:r>
              <a:rPr lang="en-GB" sz="1200" dirty="0" smtClean="0">
                <a:solidFill>
                  <a:schemeClr val="bg1"/>
                </a:solidFill>
              </a:rPr>
              <a:t>EAR1</a:t>
            </a:r>
            <a:r>
              <a:rPr lang="en-GB" sz="11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New SEM grid upstream of the target in the FTN line (replacing a BTV)</a:t>
            </a:r>
            <a:br>
              <a:rPr lang="en-US" sz="1100" dirty="0" smtClean="0">
                <a:solidFill>
                  <a:schemeClr val="bg1"/>
                </a:solidFill>
              </a:rPr>
            </a:br>
            <a:endParaRPr lang="en-GB" sz="11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400" b="1" u="sng" cap="all" dirty="0">
                <a:solidFill>
                  <a:schemeClr val="bg1"/>
                </a:solidFill>
              </a:rPr>
              <a:t>EAR1 and EAR2  (type A laboratory)</a:t>
            </a:r>
          </a:p>
          <a:p>
            <a:r>
              <a:rPr lang="en-GB" sz="1200" dirty="0">
                <a:solidFill>
                  <a:schemeClr val="bg1"/>
                </a:solidFill>
              </a:rPr>
              <a:t>Implementation of the recommendation by the French and Swiss authorities in matters of safety:</a:t>
            </a:r>
          </a:p>
          <a:p>
            <a:pPr lvl="1"/>
            <a:r>
              <a:rPr lang="en-GB" sz="1000" dirty="0">
                <a:solidFill>
                  <a:schemeClr val="bg1"/>
                </a:solidFill>
              </a:rPr>
              <a:t>Audible alarms for beam imminent warning, fire detection and ventilation stop</a:t>
            </a:r>
          </a:p>
          <a:p>
            <a:pPr lvl="1"/>
            <a:r>
              <a:rPr lang="en-GB" sz="1000" dirty="0">
                <a:solidFill>
                  <a:schemeClr val="bg1"/>
                </a:solidFill>
              </a:rPr>
              <a:t> buffer zone </a:t>
            </a:r>
          </a:p>
          <a:p>
            <a:pPr lvl="1"/>
            <a:r>
              <a:rPr lang="en-GB" sz="1000" dirty="0">
                <a:solidFill>
                  <a:schemeClr val="bg1"/>
                </a:solidFill>
              </a:rPr>
              <a:t>sink to wash hands</a:t>
            </a:r>
          </a:p>
          <a:p>
            <a:r>
              <a:rPr lang="en-GB" sz="1200" dirty="0">
                <a:solidFill>
                  <a:schemeClr val="bg1"/>
                </a:solidFill>
              </a:rPr>
              <a:t>Remote monitoring gas system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19482" y="3415903"/>
            <a:ext cx="3272633" cy="2750879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635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u="sng" cap="all" dirty="0" smtClean="0">
                <a:solidFill>
                  <a:schemeClr val="bg1"/>
                </a:solidFill>
              </a:rPr>
              <a:t/>
            </a:r>
            <a:br>
              <a:rPr lang="en-GB" sz="1400" b="1" u="sng" cap="all" dirty="0" smtClean="0">
                <a:solidFill>
                  <a:schemeClr val="bg1"/>
                </a:solidFill>
              </a:rPr>
            </a:br>
            <a:r>
              <a:rPr lang="en-GB" sz="1400" b="1" u="sng" cap="all" dirty="0" smtClean="0">
                <a:solidFill>
                  <a:schemeClr val="bg1"/>
                </a:solidFill>
              </a:rPr>
              <a:t>New target</a:t>
            </a:r>
            <a:endParaRPr lang="en-GB" sz="1400" b="1" u="sng" cap="all" dirty="0">
              <a:solidFill>
                <a:schemeClr val="bg1"/>
              </a:solidFill>
            </a:endParaRPr>
          </a:p>
          <a:p>
            <a:r>
              <a:rPr lang="en-GB" sz="1200" dirty="0" smtClean="0">
                <a:solidFill>
                  <a:schemeClr val="bg1"/>
                </a:solidFill>
              </a:rPr>
              <a:t>Remove target No. 2 and replace it with a new design, Target No. 3</a:t>
            </a:r>
            <a:endParaRPr lang="en-GB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400" b="1" u="sng" cap="all" dirty="0" smtClean="0">
                <a:solidFill>
                  <a:schemeClr val="bg1"/>
                </a:solidFill>
              </a:rPr>
              <a:t>New target shielding</a:t>
            </a:r>
            <a:endParaRPr lang="en-GB" sz="1400" b="1" u="sng" cap="all" dirty="0">
              <a:solidFill>
                <a:schemeClr val="bg1"/>
              </a:solidFill>
            </a:endParaRPr>
          </a:p>
          <a:p>
            <a:r>
              <a:rPr lang="en-GB" sz="1200" dirty="0" smtClean="0">
                <a:solidFill>
                  <a:schemeClr val="bg1"/>
                </a:solidFill>
              </a:rPr>
              <a:t>Remove fixed wall shielding and replace it by a mobile shielding</a:t>
            </a:r>
          </a:p>
          <a:p>
            <a:pPr marL="0" indent="0">
              <a:buNone/>
            </a:pPr>
            <a:r>
              <a:rPr lang="en-GB" sz="1400" b="1" u="sng" cap="all" dirty="0" smtClean="0">
                <a:solidFill>
                  <a:schemeClr val="bg1"/>
                </a:solidFill>
              </a:rPr>
              <a:t>Renewal of cooling station</a:t>
            </a:r>
            <a:endParaRPr lang="en-GB" sz="1400" b="1" u="sng" cap="all" dirty="0">
              <a:solidFill>
                <a:schemeClr val="bg1"/>
              </a:solidFill>
            </a:endParaRPr>
          </a:p>
          <a:p>
            <a:r>
              <a:rPr lang="en-GB" sz="1200" dirty="0" smtClean="0">
                <a:solidFill>
                  <a:schemeClr val="bg1"/>
                </a:solidFill>
              </a:rPr>
              <a:t>Dismantle water cooling circuit and replace it with a N2 gas cooling circuit</a:t>
            </a:r>
            <a:endParaRPr lang="en-GB" sz="1200" dirty="0">
              <a:solidFill>
                <a:schemeClr val="bg1"/>
              </a:solidFill>
            </a:endParaRPr>
          </a:p>
          <a:p>
            <a:pPr lvl="1"/>
            <a:endParaRPr lang="en-GB" sz="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activities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08" y="4142927"/>
            <a:ext cx="3578786" cy="2098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1" y="4142927"/>
            <a:ext cx="3307883" cy="2098958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7" y="1491133"/>
            <a:ext cx="3483233" cy="2612425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5400000">
            <a:off x="1988675" y="4042286"/>
            <a:ext cx="440253" cy="20128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pic>
        <p:nvPicPr>
          <p:cNvPr id="13" name="Content Placeholder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0656" y="1491734"/>
            <a:ext cx="2808194" cy="261182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5400000">
            <a:off x="6634696" y="3898067"/>
            <a:ext cx="543270" cy="26079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6" name="TextBox 15"/>
          <p:cNvSpPr txBox="1"/>
          <p:nvPr/>
        </p:nvSpPr>
        <p:spPr>
          <a:xfrm>
            <a:off x="1156467" y="1214135"/>
            <a:ext cx="16306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New sweeping magnet</a:t>
            </a:r>
            <a:endParaRPr lang="fr-FR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975845" y="1220796"/>
            <a:ext cx="217031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Consolidation of collimator N</a:t>
            </a:r>
            <a:r>
              <a:rPr lang="en-GB" sz="1200" baseline="30000" dirty="0"/>
              <a:t>o</a:t>
            </a:r>
            <a:r>
              <a:rPr lang="en-GB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008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 grid replacing BTV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 rotWithShape="1">
          <a:blip r:embed="rId2"/>
          <a:srcRect r="9420"/>
          <a:stretch/>
        </p:blipFill>
        <p:spPr>
          <a:xfrm>
            <a:off x="5926199" y="1130149"/>
            <a:ext cx="2982138" cy="5108284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2"/>
          <a:stretch/>
        </p:blipFill>
        <p:spPr>
          <a:xfrm>
            <a:off x="271944" y="3532995"/>
            <a:ext cx="3960000" cy="2587521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3" r="876" b="10832"/>
          <a:stretch/>
        </p:blipFill>
        <p:spPr>
          <a:xfrm>
            <a:off x="271944" y="1134787"/>
            <a:ext cx="3960000" cy="2188616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055" y="1366837"/>
            <a:ext cx="3220909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2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</a:t>
            </a:r>
            <a:r>
              <a:rPr lang="en-US" dirty="0" smtClean="0"/>
              <a:t>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53129"/>
            <a:ext cx="6667051" cy="382220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0" y="109494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/>
              <a:t>n_TOF Target #3 Production Readiness Review</a:t>
            </a:r>
            <a:r>
              <a:rPr lang="en-US" dirty="0"/>
              <a:t>, </a:t>
            </a:r>
            <a:r>
              <a:rPr lang="en-US" dirty="0" smtClean="0"/>
              <a:t>held on </a:t>
            </a:r>
            <a:r>
              <a:rPr lang="en-US" b="1" dirty="0" smtClean="0"/>
              <a:t>May 29</a:t>
            </a:r>
            <a:r>
              <a:rPr lang="en-US" b="1" baseline="30000" dirty="0" smtClean="0"/>
              <a:t>th</a:t>
            </a:r>
            <a:r>
              <a:rPr lang="en-US" sz="1600" b="1" baseline="30000" dirty="0" smtClean="0"/>
              <a:t/>
            </a:r>
            <a:br>
              <a:rPr lang="en-US" sz="1600" b="1" baseline="30000" dirty="0" smtClean="0"/>
            </a:br>
            <a:r>
              <a:rPr lang="en-GB" sz="1400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</a:t>
            </a:r>
            <a:r>
              <a:rPr lang="en-GB" sz="14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://indico.cern.ch/event/807540/contributions/3360962/attachments/1853310/3044330/n_TOF_Target_review_3.pdf</a:t>
            </a:r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review committee will provide a complete list of findings and recommendations around mid-July</a:t>
            </a:r>
            <a:r>
              <a:rPr lang="en-GB" sz="1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Go ahead and start production!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0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376" y="1068966"/>
            <a:ext cx="3735294" cy="5194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#</a:t>
            </a:r>
            <a:r>
              <a:rPr lang="en-US" dirty="0" smtClean="0"/>
              <a:t>2 removal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0727" y="5098268"/>
            <a:ext cx="7301901" cy="975084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hlinkClick r:id="rId3"/>
              </a:rPr>
              <a:t>https://edms.cern.ch/document/1867100/0.4</a:t>
            </a:r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4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#2 removal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61st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20" y="1772883"/>
            <a:ext cx="5112385" cy="428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9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5100</TotalTime>
  <Words>768</Words>
  <Application>Microsoft Office PowerPoint</Application>
  <PresentationFormat>On-screen Show (4:3)</PresentationFormat>
  <Paragraphs>169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Ubuntu Light</vt:lpstr>
      <vt:lpstr>Ubuntu</vt:lpstr>
      <vt:lpstr>Corbel</vt:lpstr>
      <vt:lpstr>CERN_ENdept_Presentation_ArialFont copy</vt:lpstr>
      <vt:lpstr>PowerPoint Presentation</vt:lpstr>
      <vt:lpstr>Outlook</vt:lpstr>
      <vt:lpstr>n_TOF organization during LS2</vt:lpstr>
      <vt:lpstr>Main n_TOF LS2 activities</vt:lpstr>
      <vt:lpstr>Main n_TOF LS2 activities</vt:lpstr>
      <vt:lpstr>SEM grid replacing BTV</vt:lpstr>
      <vt:lpstr>n_TOF target #3</vt:lpstr>
      <vt:lpstr>n_TOF target #2 removal</vt:lpstr>
      <vt:lpstr>n_TOF target #2 removal</vt:lpstr>
      <vt:lpstr>n_TOF target #2 removal</vt:lpstr>
      <vt:lpstr>Removal of Items Above Technical Gallery</vt:lpstr>
      <vt:lpstr>Removal and cutting of vertical n_TOF target beam pipe</vt:lpstr>
      <vt:lpstr>n_TOF target cooling station</vt:lpstr>
      <vt:lpstr>Modification of the target side shielding</vt:lpstr>
      <vt:lpstr>nTOF Experiment LS2 Coordination Meeting</vt:lpstr>
      <vt:lpstr>Upgrade of the nTOF electronics laboratory</vt:lpstr>
      <vt:lpstr>Detector Consolidation and R&amp;D </vt:lpstr>
      <vt:lpstr>Schedule and coordination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Oliver Aberle</cp:lastModifiedBy>
  <cp:revision>478</cp:revision>
  <cp:lastPrinted>2016-04-13T11:38:26Z</cp:lastPrinted>
  <dcterms:created xsi:type="dcterms:W3CDTF">2016-04-11T07:30:05Z</dcterms:created>
  <dcterms:modified xsi:type="dcterms:W3CDTF">2019-07-01T16:01:11Z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