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71" r:id="rId2"/>
    <p:sldId id="259" r:id="rId3"/>
    <p:sldId id="260" r:id="rId4"/>
    <p:sldId id="262" r:id="rId5"/>
    <p:sldId id="261" r:id="rId6"/>
    <p:sldId id="265" r:id="rId7"/>
    <p:sldId id="264" r:id="rId8"/>
    <p:sldId id="266" r:id="rId9"/>
    <p:sldId id="267" r:id="rId10"/>
    <p:sldId id="268" r:id="rId11"/>
    <p:sldId id="269" r:id="rId12"/>
    <p:sldId id="270" r:id="rId13"/>
    <p:sldId id="272" r:id="rId14"/>
    <p:sldId id="282" r:id="rId15"/>
    <p:sldId id="281" r:id="rId16"/>
    <p:sldId id="263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E58416-6C4D-49DD-A9FB-1D4F54AD34B1}" v="1146" dt="2019-06-25T12:06:42.0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14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tford, Wilton Prof (Physics)" userId="66ff7351-9ce8-4811-89dd-925b62f46be8" providerId="ADAL" clId="{64E58416-6C4D-49DD-A9FB-1D4F54AD34B1}"/>
    <pc:docChg chg="modSld">
      <pc:chgData name="Catford, Wilton Prof (Physics)" userId="66ff7351-9ce8-4811-89dd-925b62f46be8" providerId="ADAL" clId="{64E58416-6C4D-49DD-A9FB-1D4F54AD34B1}" dt="2019-06-25T12:06:42.043" v="0"/>
      <pc:docMkLst>
        <pc:docMk/>
      </pc:docMkLst>
      <pc:sldChg chg="addSp">
        <pc:chgData name="Catford, Wilton Prof (Physics)" userId="66ff7351-9ce8-4811-89dd-925b62f46be8" providerId="ADAL" clId="{64E58416-6C4D-49DD-A9FB-1D4F54AD34B1}" dt="2019-06-25T12:06:42.043" v="0"/>
        <pc:sldMkLst>
          <pc:docMk/>
          <pc:sldMk cId="3839017589" sldId="268"/>
        </pc:sldMkLst>
        <pc:spChg chg="add">
          <ac:chgData name="Catford, Wilton Prof (Physics)" userId="66ff7351-9ce8-4811-89dd-925b62f46be8" providerId="ADAL" clId="{64E58416-6C4D-49DD-A9FB-1D4F54AD34B1}" dt="2019-06-25T12:06:42.043" v="0"/>
          <ac:spMkLst>
            <pc:docMk/>
            <pc:sldMk cId="3839017589" sldId="268"/>
            <ac:spMk id="62" creationId="{8995B50B-BCD2-4DD2-AAAF-9FB80825D56A}"/>
          </ac:spMkLst>
        </pc:spChg>
      </pc:sldChg>
    </pc:docChg>
  </pc:docChgLst>
  <pc:docChgLst>
    <pc:chgData name="Catford, Wilton Prof (Physics)" userId="66ff7351-9ce8-4811-89dd-925b62f46be8" providerId="ADAL" clId="{8E891887-EE8D-4013-A5EF-CBCC0959E19A}"/>
    <pc:docChg chg="undo custSel addSld delSld modSld sldOrd">
      <pc:chgData name="Catford, Wilton Prof (Physics)" userId="66ff7351-9ce8-4811-89dd-925b62f46be8" providerId="ADAL" clId="{8E891887-EE8D-4013-A5EF-CBCC0959E19A}" dt="2019-06-24T20:11:58.498" v="1143"/>
      <pc:docMkLst>
        <pc:docMk/>
      </pc:docMkLst>
      <pc:sldChg chg="addSp delSp modSp">
        <pc:chgData name="Catford, Wilton Prof (Physics)" userId="66ff7351-9ce8-4811-89dd-925b62f46be8" providerId="ADAL" clId="{8E891887-EE8D-4013-A5EF-CBCC0959E19A}" dt="2019-06-24T19:26:05.431" v="810" actId="478"/>
        <pc:sldMkLst>
          <pc:docMk/>
          <pc:sldMk cId="1928060930" sldId="259"/>
        </pc:sldMkLst>
        <pc:spChg chg="add mod">
          <ac:chgData name="Catford, Wilton Prof (Physics)" userId="66ff7351-9ce8-4811-89dd-925b62f46be8" providerId="ADAL" clId="{8E891887-EE8D-4013-A5EF-CBCC0959E19A}" dt="2019-06-24T19:21:41.015" v="736" actId="20577"/>
          <ac:spMkLst>
            <pc:docMk/>
            <pc:sldMk cId="1928060930" sldId="259"/>
            <ac:spMk id="3" creationId="{B3CBABBB-5DA0-40C2-BACC-45F2A73005A0}"/>
          </ac:spMkLst>
        </pc:spChg>
        <pc:spChg chg="add mod">
          <ac:chgData name="Catford, Wilton Prof (Physics)" userId="66ff7351-9ce8-4811-89dd-925b62f46be8" providerId="ADAL" clId="{8E891887-EE8D-4013-A5EF-CBCC0959E19A}" dt="2019-06-24T19:21:25.756" v="733" actId="20577"/>
          <ac:spMkLst>
            <pc:docMk/>
            <pc:sldMk cId="1928060930" sldId="259"/>
            <ac:spMk id="6" creationId="{F8901CDE-AF40-4FAD-8F3E-476634FE450D}"/>
          </ac:spMkLst>
        </pc:spChg>
        <pc:spChg chg="add mod">
          <ac:chgData name="Catford, Wilton Prof (Physics)" userId="66ff7351-9ce8-4811-89dd-925b62f46be8" providerId="ADAL" clId="{8E891887-EE8D-4013-A5EF-CBCC0959E19A}" dt="2019-06-24T19:23:32.627" v="774" actId="1037"/>
          <ac:spMkLst>
            <pc:docMk/>
            <pc:sldMk cId="1928060930" sldId="259"/>
            <ac:spMk id="8" creationId="{C672252E-E273-4CA8-A9E0-9F22643B9D65}"/>
          </ac:spMkLst>
        </pc:spChg>
        <pc:spChg chg="add mod">
          <ac:chgData name="Catford, Wilton Prof (Physics)" userId="66ff7351-9ce8-4811-89dd-925b62f46be8" providerId="ADAL" clId="{8E891887-EE8D-4013-A5EF-CBCC0959E19A}" dt="2019-06-24T19:24:58.352" v="806" actId="404"/>
          <ac:spMkLst>
            <pc:docMk/>
            <pc:sldMk cId="1928060930" sldId="259"/>
            <ac:spMk id="10" creationId="{76C05177-5302-47E4-AE73-3636DC39AAF1}"/>
          </ac:spMkLst>
        </pc:spChg>
        <pc:spChg chg="add mod">
          <ac:chgData name="Catford, Wilton Prof (Physics)" userId="66ff7351-9ce8-4811-89dd-925b62f46be8" providerId="ADAL" clId="{8E891887-EE8D-4013-A5EF-CBCC0959E19A}" dt="2019-06-24T19:19:20.212" v="667" actId="12789"/>
          <ac:spMkLst>
            <pc:docMk/>
            <pc:sldMk cId="1928060930" sldId="259"/>
            <ac:spMk id="41" creationId="{2240D04C-5C92-4A64-AD80-C056CC24CA3B}"/>
          </ac:spMkLst>
        </pc:spChg>
        <pc:spChg chg="add mod">
          <ac:chgData name="Catford, Wilton Prof (Physics)" userId="66ff7351-9ce8-4811-89dd-925b62f46be8" providerId="ADAL" clId="{8E891887-EE8D-4013-A5EF-CBCC0959E19A}" dt="2019-06-24T19:19:20.212" v="667" actId="12789"/>
          <ac:spMkLst>
            <pc:docMk/>
            <pc:sldMk cId="1928060930" sldId="259"/>
            <ac:spMk id="42" creationId="{7AED78D2-ED14-44EB-9BCE-7452D3787A7F}"/>
          </ac:spMkLst>
        </pc:spChg>
        <pc:spChg chg="add mod">
          <ac:chgData name="Catford, Wilton Prof (Physics)" userId="66ff7351-9ce8-4811-89dd-925b62f46be8" providerId="ADAL" clId="{8E891887-EE8D-4013-A5EF-CBCC0959E19A}" dt="2019-06-24T19:19:36.596" v="670" actId="1037"/>
          <ac:spMkLst>
            <pc:docMk/>
            <pc:sldMk cId="1928060930" sldId="259"/>
            <ac:spMk id="43" creationId="{A3F65527-3F03-4FCB-AD2B-5783BDC10086}"/>
          </ac:spMkLst>
        </pc:spChg>
        <pc:spChg chg="add mod">
          <ac:chgData name="Catford, Wilton Prof (Physics)" userId="66ff7351-9ce8-4811-89dd-925b62f46be8" providerId="ADAL" clId="{8E891887-EE8D-4013-A5EF-CBCC0959E19A}" dt="2019-06-24T19:19:20.212" v="667" actId="12789"/>
          <ac:spMkLst>
            <pc:docMk/>
            <pc:sldMk cId="1928060930" sldId="259"/>
            <ac:spMk id="44" creationId="{A48C5B04-FCF8-4010-8F6B-B1DC81391B68}"/>
          </ac:spMkLst>
        </pc:spChg>
        <pc:spChg chg="add mod ord">
          <ac:chgData name="Catford, Wilton Prof (Physics)" userId="66ff7351-9ce8-4811-89dd-925b62f46be8" providerId="ADAL" clId="{8E891887-EE8D-4013-A5EF-CBCC0959E19A}" dt="2019-06-24T19:20:30.265" v="677" actId="166"/>
          <ac:spMkLst>
            <pc:docMk/>
            <pc:sldMk cId="1928060930" sldId="259"/>
            <ac:spMk id="45" creationId="{BD142977-64B3-4C88-BA3B-38D06E6054CF}"/>
          </ac:spMkLst>
        </pc:spChg>
        <pc:spChg chg="add mod">
          <ac:chgData name="Catford, Wilton Prof (Physics)" userId="66ff7351-9ce8-4811-89dd-925b62f46be8" providerId="ADAL" clId="{8E891887-EE8D-4013-A5EF-CBCC0959E19A}" dt="2019-06-24T19:19:27.140" v="668" actId="1037"/>
          <ac:spMkLst>
            <pc:docMk/>
            <pc:sldMk cId="1928060930" sldId="259"/>
            <ac:spMk id="46" creationId="{ABBE68E3-7DAD-4614-B515-259BFD91376F}"/>
          </ac:spMkLst>
        </pc:spChg>
        <pc:spChg chg="add mod">
          <ac:chgData name="Catford, Wilton Prof (Physics)" userId="66ff7351-9ce8-4811-89dd-925b62f46be8" providerId="ADAL" clId="{8E891887-EE8D-4013-A5EF-CBCC0959E19A}" dt="2019-06-24T19:19:20.212" v="667" actId="12789"/>
          <ac:spMkLst>
            <pc:docMk/>
            <pc:sldMk cId="1928060930" sldId="259"/>
            <ac:spMk id="47" creationId="{56E64F4B-A48A-477B-9004-A97309020587}"/>
          </ac:spMkLst>
        </pc:spChg>
        <pc:spChg chg="add mod">
          <ac:chgData name="Catford, Wilton Prof (Physics)" userId="66ff7351-9ce8-4811-89dd-925b62f46be8" providerId="ADAL" clId="{8E891887-EE8D-4013-A5EF-CBCC0959E19A}" dt="2019-06-24T19:19:30.757" v="669" actId="1038"/>
          <ac:spMkLst>
            <pc:docMk/>
            <pc:sldMk cId="1928060930" sldId="259"/>
            <ac:spMk id="48" creationId="{7DFAB79A-4AC7-4848-99C2-26AB75C89F2E}"/>
          </ac:spMkLst>
        </pc:spChg>
        <pc:spChg chg="add mod">
          <ac:chgData name="Catford, Wilton Prof (Physics)" userId="66ff7351-9ce8-4811-89dd-925b62f46be8" providerId="ADAL" clId="{8E891887-EE8D-4013-A5EF-CBCC0959E19A}" dt="2019-06-24T19:19:20.212" v="667" actId="12789"/>
          <ac:spMkLst>
            <pc:docMk/>
            <pc:sldMk cId="1928060930" sldId="259"/>
            <ac:spMk id="49" creationId="{6D93FC8E-81F7-4A9D-8815-AC5917FBCAAF}"/>
          </ac:spMkLst>
        </pc:spChg>
        <pc:spChg chg="add mod">
          <ac:chgData name="Catford, Wilton Prof (Physics)" userId="66ff7351-9ce8-4811-89dd-925b62f46be8" providerId="ADAL" clId="{8E891887-EE8D-4013-A5EF-CBCC0959E19A}" dt="2019-06-24T19:19:20.212" v="667" actId="12789"/>
          <ac:spMkLst>
            <pc:docMk/>
            <pc:sldMk cId="1928060930" sldId="259"/>
            <ac:spMk id="50" creationId="{E0273158-7569-4155-844C-2AB4901A7501}"/>
          </ac:spMkLst>
        </pc:spChg>
        <pc:spChg chg="add del">
          <ac:chgData name="Catford, Wilton Prof (Physics)" userId="66ff7351-9ce8-4811-89dd-925b62f46be8" providerId="ADAL" clId="{8E891887-EE8D-4013-A5EF-CBCC0959E19A}" dt="2019-06-24T19:26:05.431" v="810" actId="478"/>
          <ac:spMkLst>
            <pc:docMk/>
            <pc:sldMk cId="1928060930" sldId="259"/>
            <ac:spMk id="52" creationId="{36985C63-3907-4E98-B139-CAB128EFEB1D}"/>
          </ac:spMkLst>
        </pc:spChg>
        <pc:spChg chg="add">
          <ac:chgData name="Catford, Wilton Prof (Physics)" userId="66ff7351-9ce8-4811-89dd-925b62f46be8" providerId="ADAL" clId="{8E891887-EE8D-4013-A5EF-CBCC0959E19A}" dt="2019-06-24T19:21:54.692" v="737"/>
          <ac:spMkLst>
            <pc:docMk/>
            <pc:sldMk cId="1928060930" sldId="259"/>
            <ac:spMk id="53" creationId="{2E296525-CB37-4EED-B106-675F6EAA36FB}"/>
          </ac:spMkLst>
        </pc:spChg>
        <pc:spChg chg="add del">
          <ac:chgData name="Catford, Wilton Prof (Physics)" userId="66ff7351-9ce8-4811-89dd-925b62f46be8" providerId="ADAL" clId="{8E891887-EE8D-4013-A5EF-CBCC0959E19A}" dt="2019-06-24T19:25:55.601" v="809" actId="478"/>
          <ac:spMkLst>
            <pc:docMk/>
            <pc:sldMk cId="1928060930" sldId="259"/>
            <ac:spMk id="54" creationId="{F832495D-995E-4D46-A9FA-BE03FB2FDE89}"/>
          </ac:spMkLst>
        </pc:spChg>
        <pc:spChg chg="add mod">
          <ac:chgData name="Catford, Wilton Prof (Physics)" userId="66ff7351-9ce8-4811-89dd-925b62f46be8" providerId="ADAL" clId="{8E891887-EE8D-4013-A5EF-CBCC0959E19A}" dt="2019-06-24T19:25:09.054" v="808" actId="1076"/>
          <ac:spMkLst>
            <pc:docMk/>
            <pc:sldMk cId="1928060930" sldId="259"/>
            <ac:spMk id="57" creationId="{E857F79A-0EC1-4546-8BF6-8DAC1F7FF687}"/>
          </ac:spMkLst>
        </pc:spChg>
        <pc:cxnChg chg="add mod">
          <ac:chgData name="Catford, Wilton Prof (Physics)" userId="66ff7351-9ce8-4811-89dd-925b62f46be8" providerId="ADAL" clId="{8E891887-EE8D-4013-A5EF-CBCC0959E19A}" dt="2019-06-24T19:19:20.212" v="667" actId="12789"/>
          <ac:cxnSpMkLst>
            <pc:docMk/>
            <pc:sldMk cId="1928060930" sldId="259"/>
            <ac:cxnSpMk id="37" creationId="{4B719868-36F8-457D-9D0A-DBECCACA5274}"/>
          </ac:cxnSpMkLst>
        </pc:cxnChg>
        <pc:cxnChg chg="add mod">
          <ac:chgData name="Catford, Wilton Prof (Physics)" userId="66ff7351-9ce8-4811-89dd-925b62f46be8" providerId="ADAL" clId="{8E891887-EE8D-4013-A5EF-CBCC0959E19A}" dt="2019-06-24T19:19:20.212" v="667" actId="12789"/>
          <ac:cxnSpMkLst>
            <pc:docMk/>
            <pc:sldMk cId="1928060930" sldId="259"/>
            <ac:cxnSpMk id="38" creationId="{50B18602-F306-4C9C-A1BD-120D47C60CAF}"/>
          </ac:cxnSpMkLst>
        </pc:cxnChg>
        <pc:cxnChg chg="add mod">
          <ac:chgData name="Catford, Wilton Prof (Physics)" userId="66ff7351-9ce8-4811-89dd-925b62f46be8" providerId="ADAL" clId="{8E891887-EE8D-4013-A5EF-CBCC0959E19A}" dt="2019-06-24T19:19:20.212" v="667" actId="12789"/>
          <ac:cxnSpMkLst>
            <pc:docMk/>
            <pc:sldMk cId="1928060930" sldId="259"/>
            <ac:cxnSpMk id="39" creationId="{9D02D8EF-7794-4A77-AD1B-BC934B2259FD}"/>
          </ac:cxnSpMkLst>
        </pc:cxnChg>
      </pc:sldChg>
      <pc:sldChg chg="modSp">
        <pc:chgData name="Catford, Wilton Prof (Physics)" userId="66ff7351-9ce8-4811-89dd-925b62f46be8" providerId="ADAL" clId="{8E891887-EE8D-4013-A5EF-CBCC0959E19A}" dt="2019-06-24T19:28:37.832" v="812" actId="2711"/>
        <pc:sldMkLst>
          <pc:docMk/>
          <pc:sldMk cId="772045885" sldId="260"/>
        </pc:sldMkLst>
        <pc:spChg chg="mod">
          <ac:chgData name="Catford, Wilton Prof (Physics)" userId="66ff7351-9ce8-4811-89dd-925b62f46be8" providerId="ADAL" clId="{8E891887-EE8D-4013-A5EF-CBCC0959E19A}" dt="2019-06-24T19:28:37.832" v="812" actId="2711"/>
          <ac:spMkLst>
            <pc:docMk/>
            <pc:sldMk cId="772045885" sldId="260"/>
            <ac:spMk id="3" creationId="{BB9E42FC-0ED5-4422-9E3F-3EE47848AF57}"/>
          </ac:spMkLst>
        </pc:spChg>
      </pc:sldChg>
      <pc:sldChg chg="addSp modSp">
        <pc:chgData name="Catford, Wilton Prof (Physics)" userId="66ff7351-9ce8-4811-89dd-925b62f46be8" providerId="ADAL" clId="{8E891887-EE8D-4013-A5EF-CBCC0959E19A}" dt="2019-06-24T19:13:06.013" v="337" actId="552"/>
        <pc:sldMkLst>
          <pc:docMk/>
          <pc:sldMk cId="224661296" sldId="261"/>
        </pc:sldMkLst>
        <pc:cxnChg chg="mod">
          <ac:chgData name="Catford, Wilton Prof (Physics)" userId="66ff7351-9ce8-4811-89dd-925b62f46be8" providerId="ADAL" clId="{8E891887-EE8D-4013-A5EF-CBCC0959E19A}" dt="2019-06-24T19:13:06.013" v="337" actId="552"/>
          <ac:cxnSpMkLst>
            <pc:docMk/>
            <pc:sldMk cId="224661296" sldId="261"/>
            <ac:cxnSpMk id="52" creationId="{BF53F56E-E33C-43C7-9944-A5E7467676CD}"/>
          </ac:cxnSpMkLst>
        </pc:cxnChg>
        <pc:cxnChg chg="add mod">
          <ac:chgData name="Catford, Wilton Prof (Physics)" userId="66ff7351-9ce8-4811-89dd-925b62f46be8" providerId="ADAL" clId="{8E891887-EE8D-4013-A5EF-CBCC0959E19A}" dt="2019-06-24T19:13:06.013" v="337" actId="552"/>
          <ac:cxnSpMkLst>
            <pc:docMk/>
            <pc:sldMk cId="224661296" sldId="261"/>
            <ac:cxnSpMk id="99" creationId="{E43685A2-442C-4122-BF6A-05A48A1A8DAA}"/>
          </ac:cxnSpMkLst>
        </pc:cxnChg>
      </pc:sldChg>
      <pc:sldChg chg="add">
        <pc:chgData name="Catford, Wilton Prof (Physics)" userId="66ff7351-9ce8-4811-89dd-925b62f46be8" providerId="ADAL" clId="{8E891887-EE8D-4013-A5EF-CBCC0959E19A}" dt="2019-06-24T19:53:02.265" v="1119"/>
        <pc:sldMkLst>
          <pc:docMk/>
          <pc:sldMk cId="1773118450" sldId="263"/>
        </pc:sldMkLst>
      </pc:sldChg>
      <pc:sldChg chg="addSp modSp">
        <pc:chgData name="Catford, Wilton Prof (Physics)" userId="66ff7351-9ce8-4811-89dd-925b62f46be8" providerId="ADAL" clId="{8E891887-EE8D-4013-A5EF-CBCC0959E19A}" dt="2019-06-24T19:30:58.160" v="830" actId="20577"/>
        <pc:sldMkLst>
          <pc:docMk/>
          <pc:sldMk cId="1257419049" sldId="265"/>
        </pc:sldMkLst>
        <pc:spChg chg="add mod">
          <ac:chgData name="Catford, Wilton Prof (Physics)" userId="66ff7351-9ce8-4811-89dd-925b62f46be8" providerId="ADAL" clId="{8E891887-EE8D-4013-A5EF-CBCC0959E19A}" dt="2019-06-24T19:30:58.160" v="830" actId="20577"/>
          <ac:spMkLst>
            <pc:docMk/>
            <pc:sldMk cId="1257419049" sldId="265"/>
            <ac:spMk id="28" creationId="{3E81549B-E8D2-436C-82AB-7F5FAB802DE5}"/>
          </ac:spMkLst>
        </pc:spChg>
      </pc:sldChg>
      <pc:sldChg chg="addSp modSp">
        <pc:chgData name="Catford, Wilton Prof (Physics)" userId="66ff7351-9ce8-4811-89dd-925b62f46be8" providerId="ADAL" clId="{8E891887-EE8D-4013-A5EF-CBCC0959E19A}" dt="2019-06-24T19:33:02.289" v="852" actId="20577"/>
        <pc:sldMkLst>
          <pc:docMk/>
          <pc:sldMk cId="2083362166" sldId="266"/>
        </pc:sldMkLst>
        <pc:spChg chg="mod">
          <ac:chgData name="Catford, Wilton Prof (Physics)" userId="66ff7351-9ce8-4811-89dd-925b62f46be8" providerId="ADAL" clId="{8E891887-EE8D-4013-A5EF-CBCC0959E19A}" dt="2019-06-24T19:32:21.284" v="831" actId="1076"/>
          <ac:spMkLst>
            <pc:docMk/>
            <pc:sldMk cId="2083362166" sldId="266"/>
            <ac:spMk id="31" creationId="{A653F68C-BB4D-434F-86CD-7A0534B45CB1}"/>
          </ac:spMkLst>
        </pc:spChg>
        <pc:spChg chg="add mod">
          <ac:chgData name="Catford, Wilton Prof (Physics)" userId="66ff7351-9ce8-4811-89dd-925b62f46be8" providerId="ADAL" clId="{8E891887-EE8D-4013-A5EF-CBCC0959E19A}" dt="2019-06-24T19:33:02.289" v="852" actId="20577"/>
          <ac:spMkLst>
            <pc:docMk/>
            <pc:sldMk cId="2083362166" sldId="266"/>
            <ac:spMk id="33" creationId="{CBD3332F-5401-4E95-9582-109DC563408F}"/>
          </ac:spMkLst>
        </pc:spChg>
      </pc:sldChg>
      <pc:sldChg chg="addSp delSp modSp">
        <pc:chgData name="Catford, Wilton Prof (Physics)" userId="66ff7351-9ce8-4811-89dd-925b62f46be8" providerId="ADAL" clId="{8E891887-EE8D-4013-A5EF-CBCC0959E19A}" dt="2019-06-24T19:34:32.455" v="865" actId="207"/>
        <pc:sldMkLst>
          <pc:docMk/>
          <pc:sldMk cId="1850148709" sldId="267"/>
        </pc:sldMkLst>
        <pc:spChg chg="del">
          <ac:chgData name="Catford, Wilton Prof (Physics)" userId="66ff7351-9ce8-4811-89dd-925b62f46be8" providerId="ADAL" clId="{8E891887-EE8D-4013-A5EF-CBCC0959E19A}" dt="2019-06-24T19:33:39.557" v="854" actId="478"/>
          <ac:spMkLst>
            <pc:docMk/>
            <pc:sldMk cId="1850148709" sldId="267"/>
            <ac:spMk id="31" creationId="{A653F68C-BB4D-434F-86CD-7A0534B45CB1}"/>
          </ac:spMkLst>
        </pc:spChg>
        <pc:spChg chg="mod">
          <ac:chgData name="Catford, Wilton Prof (Physics)" userId="66ff7351-9ce8-4811-89dd-925b62f46be8" providerId="ADAL" clId="{8E891887-EE8D-4013-A5EF-CBCC0959E19A}" dt="2019-06-24T19:34:32.455" v="865" actId="207"/>
          <ac:spMkLst>
            <pc:docMk/>
            <pc:sldMk cId="1850148709" sldId="267"/>
            <ac:spMk id="32" creationId="{90DAF41F-E4B7-4FD1-8822-C2D32EB5D86D}"/>
          </ac:spMkLst>
        </pc:spChg>
        <pc:spChg chg="add">
          <ac:chgData name="Catford, Wilton Prof (Physics)" userId="66ff7351-9ce8-4811-89dd-925b62f46be8" providerId="ADAL" clId="{8E891887-EE8D-4013-A5EF-CBCC0959E19A}" dt="2019-06-24T19:33:35.774" v="853"/>
          <ac:spMkLst>
            <pc:docMk/>
            <pc:sldMk cId="1850148709" sldId="267"/>
            <ac:spMk id="43" creationId="{2D4D2D67-0B32-46CE-B896-DF80954AD346}"/>
          </ac:spMkLst>
        </pc:spChg>
      </pc:sldChg>
      <pc:sldChg chg="modSp">
        <pc:chgData name="Catford, Wilton Prof (Physics)" userId="66ff7351-9ce8-4811-89dd-925b62f46be8" providerId="ADAL" clId="{8E891887-EE8D-4013-A5EF-CBCC0959E19A}" dt="2019-06-24T19:37:10.357" v="957" actId="207"/>
        <pc:sldMkLst>
          <pc:docMk/>
          <pc:sldMk cId="3839017589" sldId="268"/>
        </pc:sldMkLst>
        <pc:spChg chg="mod">
          <ac:chgData name="Catford, Wilton Prof (Physics)" userId="66ff7351-9ce8-4811-89dd-925b62f46be8" providerId="ADAL" clId="{8E891887-EE8D-4013-A5EF-CBCC0959E19A}" dt="2019-06-24T19:37:10.357" v="957" actId="207"/>
          <ac:spMkLst>
            <pc:docMk/>
            <pc:sldMk cId="3839017589" sldId="268"/>
            <ac:spMk id="3" creationId="{BB9E42FC-0ED5-4422-9E3F-3EE47848AF57}"/>
          </ac:spMkLst>
        </pc:spChg>
      </pc:sldChg>
      <pc:sldChg chg="modSp">
        <pc:chgData name="Catford, Wilton Prof (Physics)" userId="66ff7351-9ce8-4811-89dd-925b62f46be8" providerId="ADAL" clId="{8E891887-EE8D-4013-A5EF-CBCC0959E19A}" dt="2019-06-24T19:37:45.768" v="972" actId="1038"/>
        <pc:sldMkLst>
          <pc:docMk/>
          <pc:sldMk cId="437564826" sldId="269"/>
        </pc:sldMkLst>
        <pc:spChg chg="mod">
          <ac:chgData name="Catford, Wilton Prof (Physics)" userId="66ff7351-9ce8-4811-89dd-925b62f46be8" providerId="ADAL" clId="{8E891887-EE8D-4013-A5EF-CBCC0959E19A}" dt="2019-06-24T19:37:45.768" v="972" actId="1038"/>
          <ac:spMkLst>
            <pc:docMk/>
            <pc:sldMk cId="437564826" sldId="269"/>
            <ac:spMk id="17" creationId="{F8D7B20B-8E62-44F5-8DC7-031345438905}"/>
          </ac:spMkLst>
        </pc:spChg>
      </pc:sldChg>
      <pc:sldChg chg="modSp">
        <pc:chgData name="Catford, Wilton Prof (Physics)" userId="66ff7351-9ce8-4811-89dd-925b62f46be8" providerId="ADAL" clId="{8E891887-EE8D-4013-A5EF-CBCC0959E19A}" dt="2019-06-24T19:38:46.242" v="976" actId="404"/>
        <pc:sldMkLst>
          <pc:docMk/>
          <pc:sldMk cId="2575604422" sldId="270"/>
        </pc:sldMkLst>
        <pc:spChg chg="mod">
          <ac:chgData name="Catford, Wilton Prof (Physics)" userId="66ff7351-9ce8-4811-89dd-925b62f46be8" providerId="ADAL" clId="{8E891887-EE8D-4013-A5EF-CBCC0959E19A}" dt="2019-06-24T19:38:46.242" v="976" actId="404"/>
          <ac:spMkLst>
            <pc:docMk/>
            <pc:sldMk cId="2575604422" sldId="270"/>
            <ac:spMk id="8" creationId="{9A4CDFDE-8F6D-47FB-8559-A65E63C6794E}"/>
          </ac:spMkLst>
        </pc:spChg>
      </pc:sldChg>
      <pc:sldChg chg="addSp modSp add ord">
        <pc:chgData name="Catford, Wilton Prof (Physics)" userId="66ff7351-9ce8-4811-89dd-925b62f46be8" providerId="ADAL" clId="{8E891887-EE8D-4013-A5EF-CBCC0959E19A}" dt="2019-06-24T19:04:32.861" v="208" actId="207"/>
        <pc:sldMkLst>
          <pc:docMk/>
          <pc:sldMk cId="3222686960" sldId="271"/>
        </pc:sldMkLst>
        <pc:spChg chg="add mod">
          <ac:chgData name="Catford, Wilton Prof (Physics)" userId="66ff7351-9ce8-4811-89dd-925b62f46be8" providerId="ADAL" clId="{8E891887-EE8D-4013-A5EF-CBCC0959E19A}" dt="2019-06-24T19:01:22.146" v="12" actId="1076"/>
          <ac:spMkLst>
            <pc:docMk/>
            <pc:sldMk cId="3222686960" sldId="271"/>
            <ac:spMk id="3" creationId="{05CB4B4A-EA72-4B7D-9FCF-5E510A2BA326}"/>
          </ac:spMkLst>
        </pc:spChg>
        <pc:spChg chg="add mod">
          <ac:chgData name="Catford, Wilton Prof (Physics)" userId="66ff7351-9ce8-4811-89dd-925b62f46be8" providerId="ADAL" clId="{8E891887-EE8D-4013-A5EF-CBCC0959E19A}" dt="2019-06-24T19:03:17.900" v="107" actId="207"/>
          <ac:spMkLst>
            <pc:docMk/>
            <pc:sldMk cId="3222686960" sldId="271"/>
            <ac:spMk id="4" creationId="{C29C5C84-A33B-4D86-BE8D-9B62C395AB0D}"/>
          </ac:spMkLst>
        </pc:spChg>
        <pc:spChg chg="add mod">
          <ac:chgData name="Catford, Wilton Prof (Physics)" userId="66ff7351-9ce8-4811-89dd-925b62f46be8" providerId="ADAL" clId="{8E891887-EE8D-4013-A5EF-CBCC0959E19A}" dt="2019-06-24T19:04:32.861" v="208" actId="207"/>
          <ac:spMkLst>
            <pc:docMk/>
            <pc:sldMk cId="3222686960" sldId="271"/>
            <ac:spMk id="5" creationId="{C60CD994-95BA-440C-A15E-EC2F9467752E}"/>
          </ac:spMkLst>
        </pc:spChg>
        <pc:picChg chg="add">
          <ac:chgData name="Catford, Wilton Prof (Physics)" userId="66ff7351-9ce8-4811-89dd-925b62f46be8" providerId="ADAL" clId="{8E891887-EE8D-4013-A5EF-CBCC0959E19A}" dt="2019-06-24T19:00:32.112" v="2"/>
          <ac:picMkLst>
            <pc:docMk/>
            <pc:sldMk cId="3222686960" sldId="271"/>
            <ac:picMk id="2" creationId="{15DECA19-D1FC-491A-B676-2FB2C2132B2C}"/>
          </ac:picMkLst>
        </pc:picChg>
      </pc:sldChg>
      <pc:sldChg chg="addSp delSp modSp add">
        <pc:chgData name="Catford, Wilton Prof (Physics)" userId="66ff7351-9ce8-4811-89dd-925b62f46be8" providerId="ADAL" clId="{8E891887-EE8D-4013-A5EF-CBCC0959E19A}" dt="2019-06-24T19:50:37.658" v="1118" actId="57"/>
        <pc:sldMkLst>
          <pc:docMk/>
          <pc:sldMk cId="1340316216" sldId="272"/>
        </pc:sldMkLst>
        <pc:spChg chg="add mod">
          <ac:chgData name="Catford, Wilton Prof (Physics)" userId="66ff7351-9ce8-4811-89dd-925b62f46be8" providerId="ADAL" clId="{8E891887-EE8D-4013-A5EF-CBCC0959E19A}" dt="2019-06-24T19:41:06.555" v="979" actId="1076"/>
          <ac:spMkLst>
            <pc:docMk/>
            <pc:sldMk cId="1340316216" sldId="272"/>
            <ac:spMk id="2" creationId="{A3CDF2C0-F91B-49D3-AFDC-2E51AB8EF0DD}"/>
          </ac:spMkLst>
        </pc:spChg>
        <pc:spChg chg="add mod">
          <ac:chgData name="Catford, Wilton Prof (Physics)" userId="66ff7351-9ce8-4811-89dd-925b62f46be8" providerId="ADAL" clId="{8E891887-EE8D-4013-A5EF-CBCC0959E19A}" dt="2019-06-24T19:41:06.555" v="979" actId="1076"/>
          <ac:spMkLst>
            <pc:docMk/>
            <pc:sldMk cId="1340316216" sldId="272"/>
            <ac:spMk id="3" creationId="{AFB5BC86-BAD7-41DF-ADA9-B32B2E359FD4}"/>
          </ac:spMkLst>
        </pc:spChg>
        <pc:spChg chg="add mod">
          <ac:chgData name="Catford, Wilton Prof (Physics)" userId="66ff7351-9ce8-4811-89dd-925b62f46be8" providerId="ADAL" clId="{8E891887-EE8D-4013-A5EF-CBCC0959E19A}" dt="2019-06-24T19:41:06.555" v="979" actId="1076"/>
          <ac:spMkLst>
            <pc:docMk/>
            <pc:sldMk cId="1340316216" sldId="272"/>
            <ac:spMk id="4" creationId="{BE6B0A7A-2D7A-474F-A787-7B538635450B}"/>
          </ac:spMkLst>
        </pc:spChg>
        <pc:spChg chg="add mod">
          <ac:chgData name="Catford, Wilton Prof (Physics)" userId="66ff7351-9ce8-4811-89dd-925b62f46be8" providerId="ADAL" clId="{8E891887-EE8D-4013-A5EF-CBCC0959E19A}" dt="2019-06-24T19:41:06.555" v="979" actId="1076"/>
          <ac:spMkLst>
            <pc:docMk/>
            <pc:sldMk cId="1340316216" sldId="272"/>
            <ac:spMk id="5" creationId="{E659E3C0-F099-4C4F-BA22-5343A854588F}"/>
          </ac:spMkLst>
        </pc:spChg>
        <pc:spChg chg="add mod">
          <ac:chgData name="Catford, Wilton Prof (Physics)" userId="66ff7351-9ce8-4811-89dd-925b62f46be8" providerId="ADAL" clId="{8E891887-EE8D-4013-A5EF-CBCC0959E19A}" dt="2019-06-24T19:41:06.555" v="979" actId="1076"/>
          <ac:spMkLst>
            <pc:docMk/>
            <pc:sldMk cId="1340316216" sldId="272"/>
            <ac:spMk id="9" creationId="{672B05BE-1C7D-48D4-A65A-96D18D734133}"/>
          </ac:spMkLst>
        </pc:spChg>
        <pc:spChg chg="add mod">
          <ac:chgData name="Catford, Wilton Prof (Physics)" userId="66ff7351-9ce8-4811-89dd-925b62f46be8" providerId="ADAL" clId="{8E891887-EE8D-4013-A5EF-CBCC0959E19A}" dt="2019-06-24T19:41:06.555" v="979" actId="1076"/>
          <ac:spMkLst>
            <pc:docMk/>
            <pc:sldMk cId="1340316216" sldId="272"/>
            <ac:spMk id="10" creationId="{2CEC359D-F88F-4497-9C19-AE3975B92B3B}"/>
          </ac:spMkLst>
        </pc:spChg>
        <pc:spChg chg="add mod">
          <ac:chgData name="Catford, Wilton Prof (Physics)" userId="66ff7351-9ce8-4811-89dd-925b62f46be8" providerId="ADAL" clId="{8E891887-EE8D-4013-A5EF-CBCC0959E19A}" dt="2019-06-24T19:41:06.555" v="979" actId="1076"/>
          <ac:spMkLst>
            <pc:docMk/>
            <pc:sldMk cId="1340316216" sldId="272"/>
            <ac:spMk id="12" creationId="{E8C38512-1D36-445C-A579-41B2B2153180}"/>
          </ac:spMkLst>
        </pc:spChg>
        <pc:spChg chg="add mod">
          <ac:chgData name="Catford, Wilton Prof (Physics)" userId="66ff7351-9ce8-4811-89dd-925b62f46be8" providerId="ADAL" clId="{8E891887-EE8D-4013-A5EF-CBCC0959E19A}" dt="2019-06-24T19:41:06.555" v="979" actId="1076"/>
          <ac:spMkLst>
            <pc:docMk/>
            <pc:sldMk cId="1340316216" sldId="272"/>
            <ac:spMk id="13" creationId="{7E1F797B-2370-4DF3-802D-397AB0C28067}"/>
          </ac:spMkLst>
        </pc:spChg>
        <pc:spChg chg="add mod">
          <ac:chgData name="Catford, Wilton Prof (Physics)" userId="66ff7351-9ce8-4811-89dd-925b62f46be8" providerId="ADAL" clId="{8E891887-EE8D-4013-A5EF-CBCC0959E19A}" dt="2019-06-24T19:44:24.330" v="1048" actId="1038"/>
          <ac:spMkLst>
            <pc:docMk/>
            <pc:sldMk cId="1340316216" sldId="272"/>
            <ac:spMk id="14" creationId="{5FF14503-6591-414E-8D31-46F6D4A742BF}"/>
          </ac:spMkLst>
        </pc:spChg>
        <pc:spChg chg="add mod">
          <ac:chgData name="Catford, Wilton Prof (Physics)" userId="66ff7351-9ce8-4811-89dd-925b62f46be8" providerId="ADAL" clId="{8E891887-EE8D-4013-A5EF-CBCC0959E19A}" dt="2019-06-24T19:42:06.371" v="994" actId="1076"/>
          <ac:spMkLst>
            <pc:docMk/>
            <pc:sldMk cId="1340316216" sldId="272"/>
            <ac:spMk id="19" creationId="{92F45D4C-A0D8-440F-AF17-989971C5D097}"/>
          </ac:spMkLst>
        </pc:spChg>
        <pc:spChg chg="add mod">
          <ac:chgData name="Catford, Wilton Prof (Physics)" userId="66ff7351-9ce8-4811-89dd-925b62f46be8" providerId="ADAL" clId="{8E891887-EE8D-4013-A5EF-CBCC0959E19A}" dt="2019-06-24T19:42:39.316" v="1014" actId="1076"/>
          <ac:spMkLst>
            <pc:docMk/>
            <pc:sldMk cId="1340316216" sldId="272"/>
            <ac:spMk id="20" creationId="{F2B0DD12-DF6E-427B-8006-D0E53F9FE438}"/>
          </ac:spMkLst>
        </pc:spChg>
        <pc:spChg chg="add mod">
          <ac:chgData name="Catford, Wilton Prof (Physics)" userId="66ff7351-9ce8-4811-89dd-925b62f46be8" providerId="ADAL" clId="{8E891887-EE8D-4013-A5EF-CBCC0959E19A}" dt="2019-06-24T19:42:54.468" v="1016" actId="1076"/>
          <ac:spMkLst>
            <pc:docMk/>
            <pc:sldMk cId="1340316216" sldId="272"/>
            <ac:spMk id="21" creationId="{60344C9A-FADB-4F78-81D5-912A8F4D08D8}"/>
          </ac:spMkLst>
        </pc:spChg>
        <pc:spChg chg="add mod">
          <ac:chgData name="Catford, Wilton Prof (Physics)" userId="66ff7351-9ce8-4811-89dd-925b62f46be8" providerId="ADAL" clId="{8E891887-EE8D-4013-A5EF-CBCC0959E19A}" dt="2019-06-24T19:42:54.468" v="1016" actId="1076"/>
          <ac:spMkLst>
            <pc:docMk/>
            <pc:sldMk cId="1340316216" sldId="272"/>
            <ac:spMk id="22" creationId="{493B62AF-E397-4B9C-9444-EC7645DCDE03}"/>
          </ac:spMkLst>
        </pc:spChg>
        <pc:spChg chg="add mod">
          <ac:chgData name="Catford, Wilton Prof (Physics)" userId="66ff7351-9ce8-4811-89dd-925b62f46be8" providerId="ADAL" clId="{8E891887-EE8D-4013-A5EF-CBCC0959E19A}" dt="2019-06-24T19:42:54.468" v="1016" actId="1076"/>
          <ac:spMkLst>
            <pc:docMk/>
            <pc:sldMk cId="1340316216" sldId="272"/>
            <ac:spMk id="23" creationId="{38FC880A-443B-4995-9D32-EB82CDF9BB08}"/>
          </ac:spMkLst>
        </pc:spChg>
        <pc:spChg chg="add mod">
          <ac:chgData name="Catford, Wilton Prof (Physics)" userId="66ff7351-9ce8-4811-89dd-925b62f46be8" providerId="ADAL" clId="{8E891887-EE8D-4013-A5EF-CBCC0959E19A}" dt="2019-06-24T19:42:54.468" v="1016" actId="1076"/>
          <ac:spMkLst>
            <pc:docMk/>
            <pc:sldMk cId="1340316216" sldId="272"/>
            <ac:spMk id="24" creationId="{700AEC28-EB26-4AFB-9DE6-1A77F595CA1E}"/>
          </ac:spMkLst>
        </pc:spChg>
        <pc:spChg chg="add del mod">
          <ac:chgData name="Catford, Wilton Prof (Physics)" userId="66ff7351-9ce8-4811-89dd-925b62f46be8" providerId="ADAL" clId="{8E891887-EE8D-4013-A5EF-CBCC0959E19A}" dt="2019-06-24T19:47:24.643" v="1102" actId="478"/>
          <ac:spMkLst>
            <pc:docMk/>
            <pc:sldMk cId="1340316216" sldId="272"/>
            <ac:spMk id="28" creationId="{BFEEA28B-D86F-44F6-AFF3-A6941F5643E2}"/>
          </ac:spMkLst>
        </pc:spChg>
        <pc:spChg chg="add mod">
          <ac:chgData name="Catford, Wilton Prof (Physics)" userId="66ff7351-9ce8-4811-89dd-925b62f46be8" providerId="ADAL" clId="{8E891887-EE8D-4013-A5EF-CBCC0959E19A}" dt="2019-06-24T19:42:54.468" v="1016" actId="1076"/>
          <ac:spMkLst>
            <pc:docMk/>
            <pc:sldMk cId="1340316216" sldId="272"/>
            <ac:spMk id="29" creationId="{67B4BE8B-1BDF-4D2C-B35E-E70162902582}"/>
          </ac:spMkLst>
        </pc:spChg>
        <pc:spChg chg="add mod">
          <ac:chgData name="Catford, Wilton Prof (Physics)" userId="66ff7351-9ce8-4811-89dd-925b62f46be8" providerId="ADAL" clId="{8E891887-EE8D-4013-A5EF-CBCC0959E19A}" dt="2019-06-24T19:42:54.468" v="1016" actId="1076"/>
          <ac:spMkLst>
            <pc:docMk/>
            <pc:sldMk cId="1340316216" sldId="272"/>
            <ac:spMk id="31" creationId="{3638F0EA-92D3-404F-A0DB-AA292EBC7D65}"/>
          </ac:spMkLst>
        </pc:spChg>
        <pc:spChg chg="add mod">
          <ac:chgData name="Catford, Wilton Prof (Physics)" userId="66ff7351-9ce8-4811-89dd-925b62f46be8" providerId="ADAL" clId="{8E891887-EE8D-4013-A5EF-CBCC0959E19A}" dt="2019-06-24T19:44:09.407" v="1036" actId="1037"/>
          <ac:spMkLst>
            <pc:docMk/>
            <pc:sldMk cId="1340316216" sldId="272"/>
            <ac:spMk id="32" creationId="{38AC47D6-CC00-47FA-8553-325C7B720A1A}"/>
          </ac:spMkLst>
        </pc:spChg>
        <pc:spChg chg="add mod">
          <ac:chgData name="Catford, Wilton Prof (Physics)" userId="66ff7351-9ce8-4811-89dd-925b62f46be8" providerId="ADAL" clId="{8E891887-EE8D-4013-A5EF-CBCC0959E19A}" dt="2019-06-24T19:44:13.526" v="1040" actId="1038"/>
          <ac:spMkLst>
            <pc:docMk/>
            <pc:sldMk cId="1340316216" sldId="272"/>
            <ac:spMk id="33" creationId="{83F995E0-E160-42CB-AA7A-7BC7AA92B642}"/>
          </ac:spMkLst>
        </pc:spChg>
        <pc:spChg chg="add mod">
          <ac:chgData name="Catford, Wilton Prof (Physics)" userId="66ff7351-9ce8-4811-89dd-925b62f46be8" providerId="ADAL" clId="{8E891887-EE8D-4013-A5EF-CBCC0959E19A}" dt="2019-06-24T19:48:39.952" v="1108" actId="1076"/>
          <ac:spMkLst>
            <pc:docMk/>
            <pc:sldMk cId="1340316216" sldId="272"/>
            <ac:spMk id="35" creationId="{97B26983-3B88-40CB-ACA1-630586996A6D}"/>
          </ac:spMkLst>
        </pc:spChg>
        <pc:spChg chg="add mod">
          <ac:chgData name="Catford, Wilton Prof (Physics)" userId="66ff7351-9ce8-4811-89dd-925b62f46be8" providerId="ADAL" clId="{8E891887-EE8D-4013-A5EF-CBCC0959E19A}" dt="2019-06-24T19:50:37.658" v="1118" actId="57"/>
          <ac:spMkLst>
            <pc:docMk/>
            <pc:sldMk cId="1340316216" sldId="272"/>
            <ac:spMk id="36" creationId="{18781326-2B23-4BC8-8CC7-23B340FC533C}"/>
          </ac:spMkLst>
        </pc:spChg>
        <pc:spChg chg="add mod">
          <ac:chgData name="Catford, Wilton Prof (Physics)" userId="66ff7351-9ce8-4811-89dd-925b62f46be8" providerId="ADAL" clId="{8E891887-EE8D-4013-A5EF-CBCC0959E19A}" dt="2019-06-24T19:43:38.836" v="1028" actId="1076"/>
          <ac:spMkLst>
            <pc:docMk/>
            <pc:sldMk cId="1340316216" sldId="272"/>
            <ac:spMk id="38" creationId="{EBECE86E-1E34-41A5-A72D-1F0CD3BC1C53}"/>
          </ac:spMkLst>
        </pc:spChg>
        <pc:spChg chg="add mod">
          <ac:chgData name="Catford, Wilton Prof (Physics)" userId="66ff7351-9ce8-4811-89dd-925b62f46be8" providerId="ADAL" clId="{8E891887-EE8D-4013-A5EF-CBCC0959E19A}" dt="2019-06-24T19:43:46.493" v="1030" actId="1076"/>
          <ac:spMkLst>
            <pc:docMk/>
            <pc:sldMk cId="1340316216" sldId="272"/>
            <ac:spMk id="39" creationId="{5D092482-BCC7-4684-8172-7E003F517401}"/>
          </ac:spMkLst>
        </pc:spChg>
        <pc:spChg chg="add mod">
          <ac:chgData name="Catford, Wilton Prof (Physics)" userId="66ff7351-9ce8-4811-89dd-925b62f46be8" providerId="ADAL" clId="{8E891887-EE8D-4013-A5EF-CBCC0959E19A}" dt="2019-06-24T19:44:18.530" v="1044" actId="1037"/>
          <ac:spMkLst>
            <pc:docMk/>
            <pc:sldMk cId="1340316216" sldId="272"/>
            <ac:spMk id="40" creationId="{EB27D829-31CC-4C5A-8F4B-D938A7EA54D2}"/>
          </ac:spMkLst>
        </pc:spChg>
        <pc:spChg chg="add mod">
          <ac:chgData name="Catford, Wilton Prof (Physics)" userId="66ff7351-9ce8-4811-89dd-925b62f46be8" providerId="ADAL" clId="{8E891887-EE8D-4013-A5EF-CBCC0959E19A}" dt="2019-06-24T19:44:16.575" v="1043" actId="1038"/>
          <ac:spMkLst>
            <pc:docMk/>
            <pc:sldMk cId="1340316216" sldId="272"/>
            <ac:spMk id="41" creationId="{6E187151-AF2A-4AEF-9BB1-432CA8479C91}"/>
          </ac:spMkLst>
        </pc:spChg>
        <pc:spChg chg="add del mod">
          <ac:chgData name="Catford, Wilton Prof (Physics)" userId="66ff7351-9ce8-4811-89dd-925b62f46be8" providerId="ADAL" clId="{8E891887-EE8D-4013-A5EF-CBCC0959E19A}" dt="2019-06-24T19:44:55.512" v="1052" actId="11529"/>
          <ac:spMkLst>
            <pc:docMk/>
            <pc:sldMk cId="1340316216" sldId="272"/>
            <ac:spMk id="42" creationId="{330D0143-D3C3-4674-900B-245325F098C8}"/>
          </ac:spMkLst>
        </pc:spChg>
        <pc:spChg chg="add mod">
          <ac:chgData name="Catford, Wilton Prof (Physics)" userId="66ff7351-9ce8-4811-89dd-925b62f46be8" providerId="ADAL" clId="{8E891887-EE8D-4013-A5EF-CBCC0959E19A}" dt="2019-06-24T19:47:06.169" v="1100" actId="1037"/>
          <ac:spMkLst>
            <pc:docMk/>
            <pc:sldMk cId="1340316216" sldId="272"/>
            <ac:spMk id="43" creationId="{C506CEEA-7704-4215-B09E-C75034127920}"/>
          </ac:spMkLst>
        </pc:spChg>
        <pc:spChg chg="add mod">
          <ac:chgData name="Catford, Wilton Prof (Physics)" userId="66ff7351-9ce8-4811-89dd-925b62f46be8" providerId="ADAL" clId="{8E891887-EE8D-4013-A5EF-CBCC0959E19A}" dt="2019-06-24T19:47:14.081" v="1101" actId="1038"/>
          <ac:spMkLst>
            <pc:docMk/>
            <pc:sldMk cId="1340316216" sldId="272"/>
            <ac:spMk id="44" creationId="{5EAE44DD-4506-406E-BAB7-056836B3B8C8}"/>
          </ac:spMkLst>
        </pc:spChg>
        <pc:cxnChg chg="add mod">
          <ac:chgData name="Catford, Wilton Prof (Physics)" userId="66ff7351-9ce8-4811-89dd-925b62f46be8" providerId="ADAL" clId="{8E891887-EE8D-4013-A5EF-CBCC0959E19A}" dt="2019-06-24T19:41:06.555" v="979" actId="1076"/>
          <ac:cxnSpMkLst>
            <pc:docMk/>
            <pc:sldMk cId="1340316216" sldId="272"/>
            <ac:cxnSpMk id="6" creationId="{55DD6226-1629-4A20-A77F-5703182B8A17}"/>
          </ac:cxnSpMkLst>
        </pc:cxnChg>
        <pc:cxnChg chg="add mod">
          <ac:chgData name="Catford, Wilton Prof (Physics)" userId="66ff7351-9ce8-4811-89dd-925b62f46be8" providerId="ADAL" clId="{8E891887-EE8D-4013-A5EF-CBCC0959E19A}" dt="2019-06-24T19:41:06.555" v="979" actId="1076"/>
          <ac:cxnSpMkLst>
            <pc:docMk/>
            <pc:sldMk cId="1340316216" sldId="272"/>
            <ac:cxnSpMk id="7" creationId="{2AF78576-8DCE-4A44-AEA5-024FFB648CA0}"/>
          </ac:cxnSpMkLst>
        </pc:cxnChg>
        <pc:cxnChg chg="add mod">
          <ac:chgData name="Catford, Wilton Prof (Physics)" userId="66ff7351-9ce8-4811-89dd-925b62f46be8" providerId="ADAL" clId="{8E891887-EE8D-4013-A5EF-CBCC0959E19A}" dt="2019-06-24T19:41:06.555" v="979" actId="1076"/>
          <ac:cxnSpMkLst>
            <pc:docMk/>
            <pc:sldMk cId="1340316216" sldId="272"/>
            <ac:cxnSpMk id="8" creationId="{87113168-0C08-4F53-A41A-C35D63EB03C2}"/>
          </ac:cxnSpMkLst>
        </pc:cxnChg>
        <pc:cxnChg chg="add mod">
          <ac:chgData name="Catford, Wilton Prof (Physics)" userId="66ff7351-9ce8-4811-89dd-925b62f46be8" providerId="ADAL" clId="{8E891887-EE8D-4013-A5EF-CBCC0959E19A}" dt="2019-06-24T19:41:33.881" v="982" actId="692"/>
          <ac:cxnSpMkLst>
            <pc:docMk/>
            <pc:sldMk cId="1340316216" sldId="272"/>
            <ac:cxnSpMk id="11" creationId="{87837631-94A1-4265-A1B5-A7438DB89181}"/>
          </ac:cxnSpMkLst>
        </pc:cxnChg>
        <pc:cxnChg chg="add mod">
          <ac:chgData name="Catford, Wilton Prof (Physics)" userId="66ff7351-9ce8-4811-89dd-925b62f46be8" providerId="ADAL" clId="{8E891887-EE8D-4013-A5EF-CBCC0959E19A}" dt="2019-06-24T19:41:47.867" v="985" actId="14100"/>
          <ac:cxnSpMkLst>
            <pc:docMk/>
            <pc:sldMk cId="1340316216" sldId="272"/>
            <ac:cxnSpMk id="16" creationId="{6FC873C1-79AE-48AC-96E4-62C2A5AC3A3B}"/>
          </ac:cxnSpMkLst>
        </pc:cxnChg>
        <pc:cxnChg chg="add mod">
          <ac:chgData name="Catford, Wilton Prof (Physics)" userId="66ff7351-9ce8-4811-89dd-925b62f46be8" providerId="ADAL" clId="{8E891887-EE8D-4013-A5EF-CBCC0959E19A}" dt="2019-06-24T19:42:54.468" v="1016" actId="1076"/>
          <ac:cxnSpMkLst>
            <pc:docMk/>
            <pc:sldMk cId="1340316216" sldId="272"/>
            <ac:cxnSpMk id="25" creationId="{F7ED3234-EED4-446A-96C3-D3CB3FDBF994}"/>
          </ac:cxnSpMkLst>
        </pc:cxnChg>
        <pc:cxnChg chg="add mod">
          <ac:chgData name="Catford, Wilton Prof (Physics)" userId="66ff7351-9ce8-4811-89dd-925b62f46be8" providerId="ADAL" clId="{8E891887-EE8D-4013-A5EF-CBCC0959E19A}" dt="2019-06-24T19:42:54.468" v="1016" actId="1076"/>
          <ac:cxnSpMkLst>
            <pc:docMk/>
            <pc:sldMk cId="1340316216" sldId="272"/>
            <ac:cxnSpMk id="26" creationId="{E15C3F65-158D-46FB-8115-1E3A060FEB4F}"/>
          </ac:cxnSpMkLst>
        </pc:cxnChg>
        <pc:cxnChg chg="add mod">
          <ac:chgData name="Catford, Wilton Prof (Physics)" userId="66ff7351-9ce8-4811-89dd-925b62f46be8" providerId="ADAL" clId="{8E891887-EE8D-4013-A5EF-CBCC0959E19A}" dt="2019-06-24T19:42:54.468" v="1016" actId="1076"/>
          <ac:cxnSpMkLst>
            <pc:docMk/>
            <pc:sldMk cId="1340316216" sldId="272"/>
            <ac:cxnSpMk id="27" creationId="{8ECA39CC-0733-4FB1-B43D-B844300197B4}"/>
          </ac:cxnSpMkLst>
        </pc:cxnChg>
        <pc:cxnChg chg="add del mod">
          <ac:chgData name="Catford, Wilton Prof (Physics)" userId="66ff7351-9ce8-4811-89dd-925b62f46be8" providerId="ADAL" clId="{8E891887-EE8D-4013-A5EF-CBCC0959E19A}" dt="2019-06-24T19:48:10.490" v="1104" actId="478"/>
          <ac:cxnSpMkLst>
            <pc:docMk/>
            <pc:sldMk cId="1340316216" sldId="272"/>
            <ac:cxnSpMk id="30" creationId="{70EF0723-7160-4523-9BF4-87B41B0A7A1B}"/>
          </ac:cxnSpMkLst>
        </pc:cxnChg>
        <pc:cxnChg chg="add mod">
          <ac:chgData name="Catford, Wilton Prof (Physics)" userId="66ff7351-9ce8-4811-89dd-925b62f46be8" providerId="ADAL" clId="{8E891887-EE8D-4013-A5EF-CBCC0959E19A}" dt="2019-06-24T19:48:35.744" v="1107" actId="14100"/>
          <ac:cxnSpMkLst>
            <pc:docMk/>
            <pc:sldMk cId="1340316216" sldId="272"/>
            <ac:cxnSpMk id="34" creationId="{EDAF7CDA-0B30-4472-AEA6-D3DA341DC625}"/>
          </ac:cxnSpMkLst>
        </pc:cxnChg>
        <pc:cxnChg chg="add mod">
          <ac:chgData name="Catford, Wilton Prof (Physics)" userId="66ff7351-9ce8-4811-89dd-925b62f46be8" providerId="ADAL" clId="{8E891887-EE8D-4013-A5EF-CBCC0959E19A}" dt="2019-06-24T19:43:22.836" v="1026" actId="1076"/>
          <ac:cxnSpMkLst>
            <pc:docMk/>
            <pc:sldMk cId="1340316216" sldId="272"/>
            <ac:cxnSpMk id="37" creationId="{CD1CFEBD-2BF2-4F8B-85B4-DF9C22BDDC8F}"/>
          </ac:cxnSpMkLst>
        </pc:cxnChg>
      </pc:sldChg>
      <pc:sldChg chg="addSp delSp add del">
        <pc:chgData name="Catford, Wilton Prof (Physics)" userId="66ff7351-9ce8-4811-89dd-925b62f46be8" providerId="ADAL" clId="{8E891887-EE8D-4013-A5EF-CBCC0959E19A}" dt="2019-06-24T20:10:56.405" v="1142" actId="2696"/>
        <pc:sldMkLst>
          <pc:docMk/>
          <pc:sldMk cId="3866585424" sldId="273"/>
        </pc:sldMkLst>
        <pc:picChg chg="add del">
          <ac:chgData name="Catford, Wilton Prof (Physics)" userId="66ff7351-9ce8-4811-89dd-925b62f46be8" providerId="ADAL" clId="{8E891887-EE8D-4013-A5EF-CBCC0959E19A}" dt="2019-06-24T19:57:29.624" v="1135"/>
          <ac:picMkLst>
            <pc:docMk/>
            <pc:sldMk cId="3866585424" sldId="273"/>
            <ac:picMk id="4" creationId="{B16B40C0-43E8-46AA-A78D-CD84B3C429FA}"/>
          </ac:picMkLst>
        </pc:picChg>
      </pc:sldChg>
      <pc:sldChg chg="add">
        <pc:chgData name="Catford, Wilton Prof (Physics)" userId="66ff7351-9ce8-4811-89dd-925b62f46be8" providerId="ADAL" clId="{8E891887-EE8D-4013-A5EF-CBCC0959E19A}" dt="2019-06-24T19:53:02.265" v="1119"/>
        <pc:sldMkLst>
          <pc:docMk/>
          <pc:sldMk cId="2832199694" sldId="274"/>
        </pc:sldMkLst>
      </pc:sldChg>
      <pc:sldChg chg="add">
        <pc:chgData name="Catford, Wilton Prof (Physics)" userId="66ff7351-9ce8-4811-89dd-925b62f46be8" providerId="ADAL" clId="{8E891887-EE8D-4013-A5EF-CBCC0959E19A}" dt="2019-06-24T19:53:02.265" v="1119"/>
        <pc:sldMkLst>
          <pc:docMk/>
          <pc:sldMk cId="4243570143" sldId="275"/>
        </pc:sldMkLst>
      </pc:sldChg>
      <pc:sldChg chg="add">
        <pc:chgData name="Catford, Wilton Prof (Physics)" userId="66ff7351-9ce8-4811-89dd-925b62f46be8" providerId="ADAL" clId="{8E891887-EE8D-4013-A5EF-CBCC0959E19A}" dt="2019-06-24T19:53:02.265" v="1119"/>
        <pc:sldMkLst>
          <pc:docMk/>
          <pc:sldMk cId="3886844733" sldId="276"/>
        </pc:sldMkLst>
      </pc:sldChg>
      <pc:sldChg chg="modSp add">
        <pc:chgData name="Catford, Wilton Prof (Physics)" userId="66ff7351-9ce8-4811-89dd-925b62f46be8" providerId="ADAL" clId="{8E891887-EE8D-4013-A5EF-CBCC0959E19A}" dt="2019-06-24T19:56:08.358" v="1133" actId="20577"/>
        <pc:sldMkLst>
          <pc:docMk/>
          <pc:sldMk cId="943716819" sldId="277"/>
        </pc:sldMkLst>
        <pc:spChg chg="mod">
          <ac:chgData name="Catford, Wilton Prof (Physics)" userId="66ff7351-9ce8-4811-89dd-925b62f46be8" providerId="ADAL" clId="{8E891887-EE8D-4013-A5EF-CBCC0959E19A}" dt="2019-06-24T19:56:08.358" v="1133" actId="20577"/>
          <ac:spMkLst>
            <pc:docMk/>
            <pc:sldMk cId="943716819" sldId="277"/>
            <ac:spMk id="4" creationId="{00000000-0000-0000-0000-000000000000}"/>
          </ac:spMkLst>
        </pc:spChg>
      </pc:sldChg>
      <pc:sldChg chg="add">
        <pc:chgData name="Catford, Wilton Prof (Physics)" userId="66ff7351-9ce8-4811-89dd-925b62f46be8" providerId="ADAL" clId="{8E891887-EE8D-4013-A5EF-CBCC0959E19A}" dt="2019-06-24T19:53:02.265" v="1119"/>
        <pc:sldMkLst>
          <pc:docMk/>
          <pc:sldMk cId="2598224946" sldId="278"/>
        </pc:sldMkLst>
      </pc:sldChg>
      <pc:sldChg chg="add">
        <pc:chgData name="Catford, Wilton Prof (Physics)" userId="66ff7351-9ce8-4811-89dd-925b62f46be8" providerId="ADAL" clId="{8E891887-EE8D-4013-A5EF-CBCC0959E19A}" dt="2019-06-24T19:53:02.265" v="1119"/>
        <pc:sldMkLst>
          <pc:docMk/>
          <pc:sldMk cId="1703203432" sldId="279"/>
        </pc:sldMkLst>
      </pc:sldChg>
      <pc:sldChg chg="modSp add">
        <pc:chgData name="Catford, Wilton Prof (Physics)" userId="66ff7351-9ce8-4811-89dd-925b62f46be8" providerId="ADAL" clId="{8E891887-EE8D-4013-A5EF-CBCC0959E19A}" dt="2019-06-24T19:53:28.156" v="1123" actId="20577"/>
        <pc:sldMkLst>
          <pc:docMk/>
          <pc:sldMk cId="150180776" sldId="280"/>
        </pc:sldMkLst>
        <pc:spChg chg="mod">
          <ac:chgData name="Catford, Wilton Prof (Physics)" userId="66ff7351-9ce8-4811-89dd-925b62f46be8" providerId="ADAL" clId="{8E891887-EE8D-4013-A5EF-CBCC0959E19A}" dt="2019-06-24T19:53:28.156" v="1123" actId="20577"/>
          <ac:spMkLst>
            <pc:docMk/>
            <pc:sldMk cId="150180776" sldId="280"/>
            <ac:spMk id="5" creationId="{00000000-0000-0000-0000-000000000000}"/>
          </ac:spMkLst>
        </pc:spChg>
      </pc:sldChg>
      <pc:sldChg chg="addSp delSp modSp add">
        <pc:chgData name="Catford, Wilton Prof (Physics)" userId="66ff7351-9ce8-4811-89dd-925b62f46be8" providerId="ADAL" clId="{8E891887-EE8D-4013-A5EF-CBCC0959E19A}" dt="2019-06-24T20:10:28.111" v="1141" actId="14100"/>
        <pc:sldMkLst>
          <pc:docMk/>
          <pc:sldMk cId="969933313" sldId="281"/>
        </pc:sldMkLst>
        <pc:picChg chg="add del">
          <ac:chgData name="Catford, Wilton Prof (Physics)" userId="66ff7351-9ce8-4811-89dd-925b62f46be8" providerId="ADAL" clId="{8E891887-EE8D-4013-A5EF-CBCC0959E19A}" dt="2019-06-24T20:10:03.440" v="1138" actId="478"/>
          <ac:picMkLst>
            <pc:docMk/>
            <pc:sldMk cId="969933313" sldId="281"/>
            <ac:picMk id="2" creationId="{A29E00C5-0C01-41F7-8DBD-DE17D56F205B}"/>
          </ac:picMkLst>
        </pc:picChg>
        <pc:picChg chg="add mod">
          <ac:chgData name="Catford, Wilton Prof (Physics)" userId="66ff7351-9ce8-4811-89dd-925b62f46be8" providerId="ADAL" clId="{8E891887-EE8D-4013-A5EF-CBCC0959E19A}" dt="2019-06-24T20:10:28.111" v="1141" actId="14100"/>
          <ac:picMkLst>
            <pc:docMk/>
            <pc:sldMk cId="969933313" sldId="281"/>
            <ac:picMk id="4" creationId="{B06691EB-546A-4B66-9C39-D80FC33D4419}"/>
          </ac:picMkLst>
        </pc:picChg>
      </pc:sldChg>
      <pc:sldChg chg="add">
        <pc:chgData name="Catford, Wilton Prof (Physics)" userId="66ff7351-9ce8-4811-89dd-925b62f46be8" providerId="ADAL" clId="{8E891887-EE8D-4013-A5EF-CBCC0959E19A}" dt="2019-06-24T20:11:58.498" v="1143"/>
        <pc:sldMkLst>
          <pc:docMk/>
          <pc:sldMk cId="1637623613" sldId="28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EA355-BAF7-4D23-BDEB-C2D48BCC9AB5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26615-5A56-40CF-B0BA-5903663B00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299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C4989-A000-443F-8C42-C8417E2F38C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654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D9FB-AEDD-45AE-AF01-40BD081267E5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6ECD2-CCD0-4951-AB11-B7C3BE8AF4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02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D9FB-AEDD-45AE-AF01-40BD081267E5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6ECD2-CCD0-4951-AB11-B7C3BE8AF4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531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D9FB-AEDD-45AE-AF01-40BD081267E5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6ECD2-CCD0-4951-AB11-B7C3BE8AF4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488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D9FB-AEDD-45AE-AF01-40BD081267E5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6ECD2-CCD0-4951-AB11-B7C3BE8AF4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92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D9FB-AEDD-45AE-AF01-40BD081267E5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6ECD2-CCD0-4951-AB11-B7C3BE8AF4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831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D9FB-AEDD-45AE-AF01-40BD081267E5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6ECD2-CCD0-4951-AB11-B7C3BE8AF4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835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D9FB-AEDD-45AE-AF01-40BD081267E5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6ECD2-CCD0-4951-AB11-B7C3BE8AF4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555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D9FB-AEDD-45AE-AF01-40BD081267E5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6ECD2-CCD0-4951-AB11-B7C3BE8AF4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043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D9FB-AEDD-45AE-AF01-40BD081267E5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6ECD2-CCD0-4951-AB11-B7C3BE8AF4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191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D9FB-AEDD-45AE-AF01-40BD081267E5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6ECD2-CCD0-4951-AB11-B7C3BE8AF4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765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ED9FB-AEDD-45AE-AF01-40BD081267E5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6ECD2-CCD0-4951-AB11-B7C3BE8AF4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239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ED9FB-AEDD-45AE-AF01-40BD081267E5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6ECD2-CCD0-4951-AB11-B7C3BE8AF4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245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5DECA19-D1FC-491A-B676-2FB2C2132B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599" y="1051133"/>
            <a:ext cx="7588801" cy="4755734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05CB4B4A-EA72-4B7D-9FCF-5E510A2BA326}"/>
              </a:ext>
            </a:extLst>
          </p:cNvPr>
          <p:cNvSpPr/>
          <p:nvPr/>
        </p:nvSpPr>
        <p:spPr>
          <a:xfrm>
            <a:off x="129898" y="1358900"/>
            <a:ext cx="7198001" cy="787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9C5C84-A33B-4D86-BE8D-9B62C395AB0D}"/>
              </a:ext>
            </a:extLst>
          </p:cNvPr>
          <p:cNvSpPr txBox="1"/>
          <p:nvPr/>
        </p:nvSpPr>
        <p:spPr>
          <a:xfrm>
            <a:off x="4876800" y="3391808"/>
            <a:ext cx="36481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C00000"/>
                </a:solidFill>
              </a:rPr>
              <a:t>“New” group for transfer experiments</a:t>
            </a:r>
          </a:p>
          <a:p>
            <a:r>
              <a:rPr lang="en-GB" sz="1600" dirty="0">
                <a:solidFill>
                  <a:srgbClr val="C00000"/>
                </a:solidFill>
              </a:rPr>
              <a:t>at ISOLDE, collaborating with T-Rex group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0CD994-95BA-440C-A15E-EC2F9467752E}"/>
              </a:ext>
            </a:extLst>
          </p:cNvPr>
          <p:cNvSpPr txBox="1"/>
          <p:nvPr/>
        </p:nvSpPr>
        <p:spPr>
          <a:xfrm>
            <a:off x="318688" y="6060289"/>
            <a:ext cx="8545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Originally proposed in 2013. No changes – this is still the experiment that we want to do.</a:t>
            </a:r>
          </a:p>
        </p:txBody>
      </p:sp>
    </p:spTree>
    <p:extLst>
      <p:ext uri="{BB962C8B-B14F-4D97-AF65-F5344CB8AC3E}">
        <p14:creationId xmlns:p14="http://schemas.microsoft.com/office/powerpoint/2010/main" val="3222686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2BBEB170-E439-43C1-A4E6-48FF5E4F8979}"/>
              </a:ext>
            </a:extLst>
          </p:cNvPr>
          <p:cNvSpPr/>
          <p:nvPr/>
        </p:nvSpPr>
        <p:spPr>
          <a:xfrm>
            <a:off x="5219394" y="1709159"/>
            <a:ext cx="3810612" cy="4612220"/>
          </a:xfrm>
          <a:prstGeom prst="round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46F05E8-0D16-48A0-8CB1-386EE1E2C7B8}"/>
              </a:ext>
            </a:extLst>
          </p:cNvPr>
          <p:cNvCxnSpPr/>
          <p:nvPr/>
        </p:nvCxnSpPr>
        <p:spPr>
          <a:xfrm>
            <a:off x="5183130" y="780766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DF9562-6C71-42E6-BE54-BC6E8FB3C975}"/>
              </a:ext>
            </a:extLst>
          </p:cNvPr>
          <p:cNvCxnSpPr>
            <a:cxnSpLocks/>
          </p:cNvCxnSpPr>
          <p:nvPr/>
        </p:nvCxnSpPr>
        <p:spPr>
          <a:xfrm>
            <a:off x="2594700" y="2356511"/>
            <a:ext cx="1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9C8CF72-C06D-4D0D-9375-19BE161DD573}"/>
              </a:ext>
            </a:extLst>
          </p:cNvPr>
          <p:cNvCxnSpPr/>
          <p:nvPr/>
        </p:nvCxnSpPr>
        <p:spPr>
          <a:xfrm>
            <a:off x="-965915" y="200910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DC637DC-CE44-41C1-BF95-8BAA9E74B030}"/>
              </a:ext>
            </a:extLst>
          </p:cNvPr>
          <p:cNvCxnSpPr>
            <a:cxnSpLocks/>
          </p:cNvCxnSpPr>
          <p:nvPr/>
        </p:nvCxnSpPr>
        <p:spPr>
          <a:xfrm>
            <a:off x="2594700" y="3979568"/>
            <a:ext cx="1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DFF39C0-D349-484B-AAB4-75DCDD4B37AD}"/>
              </a:ext>
            </a:extLst>
          </p:cNvPr>
          <p:cNvCxnSpPr>
            <a:cxnSpLocks/>
          </p:cNvCxnSpPr>
          <p:nvPr/>
        </p:nvCxnSpPr>
        <p:spPr>
          <a:xfrm>
            <a:off x="2594700" y="770578"/>
            <a:ext cx="1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AE11EFE-D87C-4FED-8925-FE0F3808E381}"/>
              </a:ext>
            </a:extLst>
          </p:cNvPr>
          <p:cNvCxnSpPr/>
          <p:nvPr/>
        </p:nvCxnSpPr>
        <p:spPr>
          <a:xfrm>
            <a:off x="3092039" y="2755127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6BACD81-8568-4F5F-A2D4-6A0D17495B05}"/>
              </a:ext>
            </a:extLst>
          </p:cNvPr>
          <p:cNvCxnSpPr/>
          <p:nvPr/>
        </p:nvCxnSpPr>
        <p:spPr>
          <a:xfrm>
            <a:off x="3092039" y="3007544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A6580F2-E000-4751-B56A-AD0B5EBD5913}"/>
              </a:ext>
            </a:extLst>
          </p:cNvPr>
          <p:cNvCxnSpPr/>
          <p:nvPr/>
        </p:nvCxnSpPr>
        <p:spPr>
          <a:xfrm>
            <a:off x="3106314" y="3750508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02B9AEF-7215-4539-B45B-89822118DA13}"/>
              </a:ext>
            </a:extLst>
          </p:cNvPr>
          <p:cNvCxnSpPr/>
          <p:nvPr/>
        </p:nvCxnSpPr>
        <p:spPr>
          <a:xfrm>
            <a:off x="3106306" y="3926723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43AEB62-42B7-4C69-9FFD-F8231ED17101}"/>
              </a:ext>
            </a:extLst>
          </p:cNvPr>
          <p:cNvCxnSpPr/>
          <p:nvPr/>
        </p:nvCxnSpPr>
        <p:spPr>
          <a:xfrm>
            <a:off x="3106298" y="2031224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41D06BB-8541-45D3-B2D2-476BF4FF6FF5}"/>
              </a:ext>
            </a:extLst>
          </p:cNvPr>
          <p:cNvCxnSpPr/>
          <p:nvPr/>
        </p:nvCxnSpPr>
        <p:spPr>
          <a:xfrm>
            <a:off x="3868312" y="3340927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A006262-F16F-4F8E-82F9-B7D708260ED2}"/>
              </a:ext>
            </a:extLst>
          </p:cNvPr>
          <p:cNvCxnSpPr/>
          <p:nvPr/>
        </p:nvCxnSpPr>
        <p:spPr>
          <a:xfrm>
            <a:off x="3877826" y="3459986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C68A23B-6897-4DEF-99F2-A5D2B473BC89}"/>
              </a:ext>
            </a:extLst>
          </p:cNvPr>
          <p:cNvCxnSpPr/>
          <p:nvPr/>
        </p:nvCxnSpPr>
        <p:spPr>
          <a:xfrm>
            <a:off x="3877826" y="3755272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F460341-CCAA-4371-8314-EBA24FB5E03D}"/>
              </a:ext>
            </a:extLst>
          </p:cNvPr>
          <p:cNvCxnSpPr/>
          <p:nvPr/>
        </p:nvCxnSpPr>
        <p:spPr>
          <a:xfrm>
            <a:off x="3877820" y="3926724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768A756-F747-4E42-8809-F740124E5013}"/>
              </a:ext>
            </a:extLst>
          </p:cNvPr>
          <p:cNvCxnSpPr/>
          <p:nvPr/>
        </p:nvCxnSpPr>
        <p:spPr>
          <a:xfrm>
            <a:off x="3854053" y="2802747"/>
            <a:ext cx="5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6165F46-837E-433D-B8A0-E15E8DE90692}"/>
              </a:ext>
            </a:extLst>
          </p:cNvPr>
          <p:cNvCxnSpPr/>
          <p:nvPr/>
        </p:nvCxnSpPr>
        <p:spPr>
          <a:xfrm>
            <a:off x="3854043" y="2497943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D793227-B5D2-4546-9FB9-7410BBAA6905}"/>
              </a:ext>
            </a:extLst>
          </p:cNvPr>
          <p:cNvCxnSpPr/>
          <p:nvPr/>
        </p:nvCxnSpPr>
        <p:spPr>
          <a:xfrm>
            <a:off x="3104150" y="2698781"/>
            <a:ext cx="540000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D7A4B2E-FE51-4BC9-BFFF-1BBE99B26F68}"/>
              </a:ext>
            </a:extLst>
          </p:cNvPr>
          <p:cNvCxnSpPr/>
          <p:nvPr/>
        </p:nvCxnSpPr>
        <p:spPr>
          <a:xfrm>
            <a:off x="3962806" y="535609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CB17A0A-A909-4AEC-8486-D8E8AC75753F}"/>
              </a:ext>
            </a:extLst>
          </p:cNvPr>
          <p:cNvCxnSpPr/>
          <p:nvPr/>
        </p:nvCxnSpPr>
        <p:spPr>
          <a:xfrm>
            <a:off x="3962806" y="786210"/>
            <a:ext cx="5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68629D3-98EC-4D7C-982E-7BECF94C8177}"/>
              </a:ext>
            </a:extLst>
          </p:cNvPr>
          <p:cNvSpPr txBox="1"/>
          <p:nvPr/>
        </p:nvSpPr>
        <p:spPr>
          <a:xfrm>
            <a:off x="3626427" y="335451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906AC4-A5CC-4516-909B-DB250E7737D1}"/>
              </a:ext>
            </a:extLst>
          </p:cNvPr>
          <p:cNvSpPr txBox="1"/>
          <p:nvPr/>
        </p:nvSpPr>
        <p:spPr>
          <a:xfrm>
            <a:off x="3637158" y="616640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0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ADE248D-502B-4ED9-9092-C1C24CDA127D}"/>
              </a:ext>
            </a:extLst>
          </p:cNvPr>
          <p:cNvCxnSpPr/>
          <p:nvPr/>
        </p:nvCxnSpPr>
        <p:spPr>
          <a:xfrm>
            <a:off x="5183130" y="535609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73A1D0D6-AFEB-4C9B-9B80-A969D03D7AE2}"/>
              </a:ext>
            </a:extLst>
          </p:cNvPr>
          <p:cNvSpPr txBox="1"/>
          <p:nvPr/>
        </p:nvSpPr>
        <p:spPr>
          <a:xfrm>
            <a:off x="4822019" y="333303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17DCCD4-33AA-41B4-9729-C286CA502254}"/>
              </a:ext>
            </a:extLst>
          </p:cNvPr>
          <p:cNvSpPr txBox="1"/>
          <p:nvPr/>
        </p:nvSpPr>
        <p:spPr>
          <a:xfrm>
            <a:off x="4832750" y="614492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C2CBF22-8D5D-4604-829F-051BD7A2EC83}"/>
              </a:ext>
            </a:extLst>
          </p:cNvPr>
          <p:cNvCxnSpPr/>
          <p:nvPr/>
        </p:nvCxnSpPr>
        <p:spPr>
          <a:xfrm>
            <a:off x="6528294" y="790165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91CC9B7F-09E4-447F-BEA7-1CD577236E1F}"/>
              </a:ext>
            </a:extLst>
          </p:cNvPr>
          <p:cNvCxnSpPr/>
          <p:nvPr/>
        </p:nvCxnSpPr>
        <p:spPr>
          <a:xfrm>
            <a:off x="6528294" y="552506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AFD55D39-EE1D-4B46-859A-33B7A4DACAD9}"/>
              </a:ext>
            </a:extLst>
          </p:cNvPr>
          <p:cNvSpPr txBox="1"/>
          <p:nvPr/>
        </p:nvSpPr>
        <p:spPr>
          <a:xfrm>
            <a:off x="4444019" y="3263406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1CBFD7A-64B6-4F48-B51A-F673FC247F91}"/>
              </a:ext>
            </a:extLst>
          </p:cNvPr>
          <p:cNvSpPr txBox="1"/>
          <p:nvPr/>
        </p:nvSpPr>
        <p:spPr>
          <a:xfrm>
            <a:off x="4454750" y="3720764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4ECD62E-E4AF-4EFF-8B26-106AAAFFE6F7}"/>
              </a:ext>
            </a:extLst>
          </p:cNvPr>
          <p:cNvCxnSpPr>
            <a:cxnSpLocks/>
          </p:cNvCxnSpPr>
          <p:nvPr/>
        </p:nvCxnSpPr>
        <p:spPr>
          <a:xfrm rot="5400000">
            <a:off x="992700" y="2372578"/>
            <a:ext cx="320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256A7B1-54D2-4463-B088-0CB0FB1BC3FE}"/>
              </a:ext>
            </a:extLst>
          </p:cNvPr>
          <p:cNvSpPr txBox="1"/>
          <p:nvPr/>
        </p:nvSpPr>
        <p:spPr>
          <a:xfrm>
            <a:off x="2220819" y="53727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2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91E6D79-FECC-4116-9692-D6FFAC3890B7}"/>
              </a:ext>
            </a:extLst>
          </p:cNvPr>
          <p:cNvSpPr txBox="1"/>
          <p:nvPr/>
        </p:nvSpPr>
        <p:spPr>
          <a:xfrm>
            <a:off x="2201893" y="211923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1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E09F2CC-5EB9-41BE-94E0-5EDEBC465CF0}"/>
              </a:ext>
            </a:extLst>
          </p:cNvPr>
          <p:cNvSpPr txBox="1"/>
          <p:nvPr/>
        </p:nvSpPr>
        <p:spPr>
          <a:xfrm>
            <a:off x="2201893" y="3726949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0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F30539E-D6D9-45AE-8B0D-499DBBF2BCDE}"/>
              </a:ext>
            </a:extLst>
          </p:cNvPr>
          <p:cNvSpPr txBox="1"/>
          <p:nvPr/>
        </p:nvSpPr>
        <p:spPr>
          <a:xfrm>
            <a:off x="3075901" y="4247877"/>
            <a:ext cx="1377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exp     SM</a:t>
            </a:r>
            <a:endParaRPr lang="en-GB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A61CDE3-DB3D-4DBC-9318-D1F91B03DC29}"/>
              </a:ext>
            </a:extLst>
          </p:cNvPr>
          <p:cNvSpPr txBox="1"/>
          <p:nvPr/>
        </p:nvSpPr>
        <p:spPr>
          <a:xfrm>
            <a:off x="3407134" y="4697159"/>
            <a:ext cx="793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aseline="30000" dirty="0"/>
              <a:t>18</a:t>
            </a:r>
            <a:r>
              <a:rPr lang="en-GB" sz="3600" dirty="0"/>
              <a:t>N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D262150-94A6-41CF-96D2-301E03289F4C}"/>
              </a:ext>
            </a:extLst>
          </p:cNvPr>
          <p:cNvSpPr txBox="1"/>
          <p:nvPr/>
        </p:nvSpPr>
        <p:spPr>
          <a:xfrm>
            <a:off x="2238512" y="183174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MeV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3B43140-41D7-4C05-9304-4006324ECEBF}"/>
              </a:ext>
            </a:extLst>
          </p:cNvPr>
          <p:cNvSpPr txBox="1"/>
          <p:nvPr/>
        </p:nvSpPr>
        <p:spPr>
          <a:xfrm>
            <a:off x="3852590" y="875762"/>
            <a:ext cx="821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rgbClr val="FF0000"/>
                </a:solidFill>
              </a:rPr>
              <a:t>s</a:t>
            </a:r>
            <a:r>
              <a:rPr lang="en-GB" sz="2000" baseline="-25000" dirty="0">
                <a:solidFill>
                  <a:srgbClr val="FF0000"/>
                </a:solidFill>
              </a:rPr>
              <a:t>1/2</a:t>
            </a:r>
            <a:r>
              <a:rPr lang="en-GB" sz="20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AC735569-78CF-4536-8871-0FEDE0D4B459}"/>
              </a:ext>
            </a:extLst>
          </p:cNvPr>
          <p:cNvSpPr txBox="1"/>
          <p:nvPr/>
        </p:nvSpPr>
        <p:spPr>
          <a:xfrm>
            <a:off x="5048179" y="899372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89E3001E-DF07-43EC-9DEA-279DB90FE123}"/>
              </a:ext>
            </a:extLst>
          </p:cNvPr>
          <p:cNvSpPr txBox="1"/>
          <p:nvPr/>
        </p:nvSpPr>
        <p:spPr>
          <a:xfrm>
            <a:off x="6205132" y="884345"/>
            <a:ext cx="13195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</a:rPr>
              <a:t>3</a:t>
            </a:r>
            <a:r>
              <a:rPr lang="en-GB" sz="2000" baseline="-25000" dirty="0">
                <a:solidFill>
                  <a:schemeClr val="tx2"/>
                </a:solidFill>
              </a:rPr>
              <a:t>J=3/2</a:t>
            </a:r>
          </a:p>
        </p:txBody>
      </p:sp>
      <p:sp>
        <p:nvSpPr>
          <p:cNvPr id="113" name="Right Brace 112">
            <a:extLst>
              <a:ext uri="{FF2B5EF4-FFF2-40B4-BE49-F238E27FC236}">
                <a16:creationId xmlns:a16="http://schemas.microsoft.com/office/drawing/2014/main" id="{96FDB197-A3B1-465C-98A5-780FFC28125D}"/>
              </a:ext>
            </a:extLst>
          </p:cNvPr>
          <p:cNvSpPr/>
          <p:nvPr/>
        </p:nvSpPr>
        <p:spPr>
          <a:xfrm>
            <a:off x="7532136" y="286142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67EEF17-A5F6-40BB-B578-74BE1CD08A2D}"/>
              </a:ext>
            </a:extLst>
          </p:cNvPr>
          <p:cNvSpPr txBox="1"/>
          <p:nvPr/>
        </p:nvSpPr>
        <p:spPr>
          <a:xfrm>
            <a:off x="7724841" y="536615"/>
            <a:ext cx="1305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 </a:t>
            </a:r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p(</a:t>
            </a:r>
            <a:r>
              <a:rPr lang="en-GB" sz="2000" dirty="0">
                <a:solidFill>
                  <a:schemeClr val="tx2"/>
                </a:solidFill>
              </a:rPr>
              <a:t>p</a:t>
            </a:r>
            <a:r>
              <a:rPr lang="en-GB" sz="2000" baseline="-25000" dirty="0">
                <a:solidFill>
                  <a:schemeClr val="tx2"/>
                </a:solidFill>
              </a:rPr>
              <a:t>1/2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1</a:t>
            </a:r>
            <a:endParaRPr lang="en-GB" sz="2000" baseline="30000" dirty="0">
              <a:solidFill>
                <a:schemeClr val="tx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9E42FC-0ED5-4422-9E3F-3EE47848AF57}"/>
              </a:ext>
            </a:extLst>
          </p:cNvPr>
          <p:cNvSpPr txBox="1"/>
          <p:nvPr/>
        </p:nvSpPr>
        <p:spPr>
          <a:xfrm>
            <a:off x="5368954" y="2352323"/>
            <a:ext cx="3732047" cy="3662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There is some SF information.</a:t>
            </a:r>
          </a:p>
          <a:p>
            <a:endParaRPr lang="en-GB" sz="1400" dirty="0"/>
          </a:p>
          <a:p>
            <a:r>
              <a:rPr lang="en-GB" dirty="0"/>
              <a:t>If the </a:t>
            </a:r>
            <a:r>
              <a:rPr lang="en-GB" dirty="0">
                <a:solidFill>
                  <a:srgbClr val="FF0000"/>
                </a:solidFill>
              </a:rPr>
              <a:t>1</a:t>
            </a:r>
            <a:r>
              <a:rPr lang="en-GB" baseline="30000" dirty="0">
                <a:solidFill>
                  <a:srgbClr val="FF0000"/>
                </a:solidFill>
              </a:rPr>
              <a:t>−</a:t>
            </a:r>
            <a:r>
              <a:rPr lang="en-GB" dirty="0"/>
              <a:t> in red is populated strongly</a:t>
            </a:r>
          </a:p>
          <a:p>
            <a:r>
              <a:rPr lang="en-GB" dirty="0"/>
              <a:t>then so should be the </a:t>
            </a:r>
            <a:r>
              <a:rPr lang="en-GB" dirty="0">
                <a:solidFill>
                  <a:srgbClr val="FF0000"/>
                </a:solidFill>
              </a:rPr>
              <a:t>0</a:t>
            </a:r>
            <a:r>
              <a:rPr lang="en-GB" baseline="30000" dirty="0">
                <a:solidFill>
                  <a:srgbClr val="FF0000"/>
                </a:solidFill>
              </a:rPr>
              <a:t>−</a:t>
            </a:r>
            <a:r>
              <a:rPr lang="en-GB" dirty="0"/>
              <a:t> in red </a:t>
            </a:r>
            <a:r>
              <a:rPr lang="en-GB" dirty="0">
                <a:solidFill>
                  <a:srgbClr val="FF0000"/>
                </a:solidFill>
              </a:rPr>
              <a:t>?!?</a:t>
            </a:r>
          </a:p>
          <a:p>
            <a:endParaRPr lang="en-GB" sz="1400" dirty="0"/>
          </a:p>
          <a:p>
            <a:r>
              <a:rPr lang="en-GB" dirty="0"/>
              <a:t>That’s why S ≥ 0.58 for the </a:t>
            </a:r>
            <a:r>
              <a:rPr lang="en-GB" dirty="0">
                <a:solidFill>
                  <a:srgbClr val="FF0000"/>
                </a:solidFill>
              </a:rPr>
              <a:t>1</a:t>
            </a:r>
            <a:r>
              <a:rPr lang="en-GB" baseline="30000" dirty="0">
                <a:solidFill>
                  <a:srgbClr val="FF0000"/>
                </a:solidFill>
              </a:rPr>
              <a:t>−</a:t>
            </a:r>
            <a:r>
              <a:rPr lang="en-GB" dirty="0"/>
              <a:t> because</a:t>
            </a:r>
          </a:p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uncertainty</a:t>
            </a:r>
            <a:r>
              <a:rPr lang="en-GB" dirty="0"/>
              <a:t> allows for unresolved </a:t>
            </a:r>
            <a:r>
              <a:rPr lang="en-GB" dirty="0">
                <a:solidFill>
                  <a:srgbClr val="FF0000"/>
                </a:solidFill>
              </a:rPr>
              <a:t>0</a:t>
            </a:r>
            <a:r>
              <a:rPr lang="en-GB" baseline="30000" dirty="0">
                <a:solidFill>
                  <a:srgbClr val="FF0000"/>
                </a:solidFill>
              </a:rPr>
              <a:t>−</a:t>
            </a:r>
            <a:r>
              <a:rPr lang="en-GB" dirty="0"/>
              <a:t> </a:t>
            </a:r>
          </a:p>
          <a:p>
            <a:endParaRPr lang="en-GB" sz="1400" dirty="0"/>
          </a:p>
          <a:p>
            <a:r>
              <a:rPr lang="en-GB" dirty="0"/>
              <a:t>But the </a:t>
            </a:r>
            <a:r>
              <a:rPr lang="en-GB" dirty="0">
                <a:solidFill>
                  <a:srgbClr val="FF0000"/>
                </a:solidFill>
              </a:rPr>
              <a:t>0</a:t>
            </a:r>
            <a:r>
              <a:rPr lang="en-GB" baseline="30000" dirty="0">
                <a:solidFill>
                  <a:srgbClr val="FF0000"/>
                </a:solidFill>
              </a:rPr>
              <a:t>−</a:t>
            </a:r>
            <a:r>
              <a:rPr lang="en-GB" dirty="0"/>
              <a:t> is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likely </a:t>
            </a:r>
            <a:r>
              <a:rPr lang="en-GB" dirty="0"/>
              <a:t>to be hidden</a:t>
            </a:r>
          </a:p>
          <a:p>
            <a:r>
              <a:rPr lang="en-GB" dirty="0"/>
              <a:t>by the 3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r>
              <a:rPr lang="en-GB" dirty="0"/>
              <a:t> so the 0.69±0.03 is suspect</a:t>
            </a:r>
          </a:p>
          <a:p>
            <a:endParaRPr lang="en-GB" sz="1400" dirty="0"/>
          </a:p>
          <a:p>
            <a:r>
              <a:rPr lang="en-GB" dirty="0"/>
              <a:t>Also the </a:t>
            </a:r>
            <a:r>
              <a:rPr lang="en-GB" dirty="0">
                <a:solidFill>
                  <a:srgbClr val="FF0000"/>
                </a:solidFill>
              </a:rPr>
              <a:t>1</a:t>
            </a:r>
            <a:r>
              <a:rPr lang="en-GB" baseline="30000" dirty="0">
                <a:solidFill>
                  <a:srgbClr val="FF0000"/>
                </a:solidFill>
              </a:rPr>
              <a:t>−</a:t>
            </a:r>
            <a:r>
              <a:rPr lang="en-GB" dirty="0"/>
              <a:t>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assignment</a:t>
            </a:r>
            <a:r>
              <a:rPr lang="en-GB" dirty="0"/>
              <a:t> is tentative</a:t>
            </a:r>
          </a:p>
          <a:p>
            <a:endParaRPr lang="en-GB" sz="1400" dirty="0"/>
          </a:p>
          <a:p>
            <a:r>
              <a:rPr lang="en-GB" dirty="0"/>
              <a:t>All of this can be greatly improved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320E6D5-CE0A-4015-9BF5-8F812B8CCF45}"/>
              </a:ext>
            </a:extLst>
          </p:cNvPr>
          <p:cNvCxnSpPr>
            <a:cxnSpLocks/>
          </p:cNvCxnSpPr>
          <p:nvPr/>
        </p:nvCxnSpPr>
        <p:spPr>
          <a:xfrm flipV="1">
            <a:off x="1233182" y="3926723"/>
            <a:ext cx="1842719" cy="846613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4E620206-0807-456E-A21E-29BF3AF8ABF2}"/>
              </a:ext>
            </a:extLst>
          </p:cNvPr>
          <p:cNvCxnSpPr>
            <a:cxnSpLocks/>
          </p:cNvCxnSpPr>
          <p:nvPr/>
        </p:nvCxnSpPr>
        <p:spPr>
          <a:xfrm>
            <a:off x="1202777" y="3538900"/>
            <a:ext cx="1857691" cy="212146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9FE60ECA-40AC-4CBF-8166-38472D5B7BFB}"/>
              </a:ext>
            </a:extLst>
          </p:cNvPr>
          <p:cNvCxnSpPr>
            <a:cxnSpLocks/>
          </p:cNvCxnSpPr>
          <p:nvPr/>
        </p:nvCxnSpPr>
        <p:spPr>
          <a:xfrm>
            <a:off x="1218210" y="2826736"/>
            <a:ext cx="1857691" cy="212146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059FE32-E22D-4BBD-B95B-9557C42C1F81}"/>
              </a:ext>
            </a:extLst>
          </p:cNvPr>
          <p:cNvCxnSpPr>
            <a:cxnSpLocks/>
          </p:cNvCxnSpPr>
          <p:nvPr/>
        </p:nvCxnSpPr>
        <p:spPr>
          <a:xfrm>
            <a:off x="1202777" y="2546125"/>
            <a:ext cx="1857691" cy="212146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DEC9F602-2BBF-4A28-B73C-7C038B5CD3C5}"/>
              </a:ext>
            </a:extLst>
          </p:cNvPr>
          <p:cNvCxnSpPr>
            <a:cxnSpLocks/>
          </p:cNvCxnSpPr>
          <p:nvPr/>
        </p:nvCxnSpPr>
        <p:spPr>
          <a:xfrm>
            <a:off x="1218210" y="1938895"/>
            <a:ext cx="1842258" cy="74520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641003AA-535D-4537-8618-016A1E8A7FE7}"/>
              </a:ext>
            </a:extLst>
          </p:cNvPr>
          <p:cNvCxnSpPr>
            <a:cxnSpLocks/>
          </p:cNvCxnSpPr>
          <p:nvPr/>
        </p:nvCxnSpPr>
        <p:spPr>
          <a:xfrm>
            <a:off x="1190791" y="1295128"/>
            <a:ext cx="1842258" cy="74520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AA8224C2-5092-4FC1-8DB6-F696B5402F5F}"/>
              </a:ext>
            </a:extLst>
          </p:cNvPr>
          <p:cNvSpPr txBox="1"/>
          <p:nvPr/>
        </p:nvSpPr>
        <p:spPr>
          <a:xfrm>
            <a:off x="4714360" y="3119849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A846742-9AA5-4402-8398-54BBB08FB3BF}"/>
              </a:ext>
            </a:extLst>
          </p:cNvPr>
          <p:cNvSpPr txBox="1"/>
          <p:nvPr/>
        </p:nvSpPr>
        <p:spPr>
          <a:xfrm>
            <a:off x="4725091" y="3577207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5C01F39-F7B2-4BBA-A0CC-3BE3B988E19C}"/>
              </a:ext>
            </a:extLst>
          </p:cNvPr>
          <p:cNvSpPr txBox="1"/>
          <p:nvPr/>
        </p:nvSpPr>
        <p:spPr>
          <a:xfrm>
            <a:off x="4441558" y="2308264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CB1FDEF7-F035-4927-AFE4-3E5B2A2A2364}"/>
              </a:ext>
            </a:extLst>
          </p:cNvPr>
          <p:cNvSpPr txBox="1"/>
          <p:nvPr/>
        </p:nvSpPr>
        <p:spPr>
          <a:xfrm>
            <a:off x="4452289" y="2589453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0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EEE5FA-4A7C-4AA9-8E0B-3A4291529908}"/>
              </a:ext>
            </a:extLst>
          </p:cNvPr>
          <p:cNvSpPr txBox="1"/>
          <p:nvPr/>
        </p:nvSpPr>
        <p:spPr>
          <a:xfrm>
            <a:off x="271203" y="4764347"/>
            <a:ext cx="920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 ≤ 0.07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BA64E98-2D52-4264-938A-F1B894E67EBA}"/>
              </a:ext>
            </a:extLst>
          </p:cNvPr>
          <p:cNvSpPr txBox="1"/>
          <p:nvPr/>
        </p:nvSpPr>
        <p:spPr>
          <a:xfrm>
            <a:off x="271203" y="2661444"/>
            <a:ext cx="920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 ≤ 0.05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DD2B268-B443-4496-AE04-4F34A33B3A03}"/>
              </a:ext>
            </a:extLst>
          </p:cNvPr>
          <p:cNvSpPr txBox="1"/>
          <p:nvPr/>
        </p:nvSpPr>
        <p:spPr>
          <a:xfrm>
            <a:off x="271203" y="3194721"/>
            <a:ext cx="144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 = 0.67±0.03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3942DCC-5530-4323-A417-FAE4C8320587}"/>
              </a:ext>
            </a:extLst>
          </p:cNvPr>
          <p:cNvSpPr txBox="1"/>
          <p:nvPr/>
        </p:nvSpPr>
        <p:spPr>
          <a:xfrm>
            <a:off x="271203" y="2223433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 = “0.69±0.03”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6D0DD453-552B-4194-8944-963A957C5833}"/>
              </a:ext>
            </a:extLst>
          </p:cNvPr>
          <p:cNvSpPr txBox="1"/>
          <p:nvPr/>
        </p:nvSpPr>
        <p:spPr>
          <a:xfrm>
            <a:off x="271203" y="940977"/>
            <a:ext cx="1812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 ≥ 0.58 </a:t>
            </a:r>
            <a:r>
              <a:rPr lang="en-GB" dirty="0">
                <a:solidFill>
                  <a:srgbClr val="FF0000"/>
                </a:solidFill>
              </a:rPr>
              <a:t>tentative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9F25D9A-B910-40AF-9E6A-063A8255278F}"/>
              </a:ext>
            </a:extLst>
          </p:cNvPr>
          <p:cNvSpPr txBox="1"/>
          <p:nvPr/>
        </p:nvSpPr>
        <p:spPr>
          <a:xfrm>
            <a:off x="271203" y="1596310"/>
            <a:ext cx="1427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not observed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D7B20B-8E62-44F5-8DC7-031345438905}"/>
              </a:ext>
            </a:extLst>
          </p:cNvPr>
          <p:cNvSpPr txBox="1"/>
          <p:nvPr/>
        </p:nvSpPr>
        <p:spPr>
          <a:xfrm>
            <a:off x="5902900" y="1825306"/>
            <a:ext cx="2299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1">
                    <a:lumMod val="75000"/>
                  </a:schemeClr>
                </a:solidFill>
              </a:rPr>
              <a:t>Experimental situation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995B50B-BCD2-4DD2-AAAF-9FB80825D56A}"/>
              </a:ext>
            </a:extLst>
          </p:cNvPr>
          <p:cNvSpPr txBox="1"/>
          <p:nvPr/>
        </p:nvSpPr>
        <p:spPr>
          <a:xfrm>
            <a:off x="293615" y="5763236"/>
            <a:ext cx="38171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Only previous (</a:t>
            </a:r>
            <a:r>
              <a:rPr lang="en-GB" sz="1400" dirty="0" err="1">
                <a:solidFill>
                  <a:schemeClr val="bg1">
                    <a:lumMod val="65000"/>
                  </a:schemeClr>
                </a:solidFill>
              </a:rPr>
              <a:t>d,p</a:t>
            </a:r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) results:</a:t>
            </a:r>
          </a:p>
          <a:p>
            <a:r>
              <a:rPr lang="en-GB" sz="1400" dirty="0"/>
              <a:t>C.R. Hoffman 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al., </a:t>
            </a:r>
            <a:r>
              <a:rPr lang="en-GB" sz="1400" dirty="0"/>
              <a:t>Phys. Rev. C88, 044317 (2013)</a:t>
            </a:r>
          </a:p>
        </p:txBody>
      </p:sp>
    </p:spTree>
    <p:extLst>
      <p:ext uri="{BB962C8B-B14F-4D97-AF65-F5344CB8AC3E}">
        <p14:creationId xmlns:p14="http://schemas.microsoft.com/office/powerpoint/2010/main" val="3839017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ECAEEB5D-EB75-410F-85AC-3FFA3D5E2EA4}"/>
              </a:ext>
            </a:extLst>
          </p:cNvPr>
          <p:cNvSpPr/>
          <p:nvPr/>
        </p:nvSpPr>
        <p:spPr>
          <a:xfrm>
            <a:off x="5219394" y="1709159"/>
            <a:ext cx="3810612" cy="4612220"/>
          </a:xfrm>
          <a:prstGeom prst="round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46F05E8-0D16-48A0-8CB1-386EE1E2C7B8}"/>
              </a:ext>
            </a:extLst>
          </p:cNvPr>
          <p:cNvCxnSpPr/>
          <p:nvPr/>
        </p:nvCxnSpPr>
        <p:spPr>
          <a:xfrm>
            <a:off x="5183130" y="780766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DF9562-6C71-42E6-BE54-BC6E8FB3C975}"/>
              </a:ext>
            </a:extLst>
          </p:cNvPr>
          <p:cNvCxnSpPr>
            <a:cxnSpLocks/>
          </p:cNvCxnSpPr>
          <p:nvPr/>
        </p:nvCxnSpPr>
        <p:spPr>
          <a:xfrm>
            <a:off x="2594700" y="2356511"/>
            <a:ext cx="1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9C8CF72-C06D-4D0D-9375-19BE161DD573}"/>
              </a:ext>
            </a:extLst>
          </p:cNvPr>
          <p:cNvCxnSpPr/>
          <p:nvPr/>
        </p:nvCxnSpPr>
        <p:spPr>
          <a:xfrm>
            <a:off x="-965915" y="200910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DC637DC-CE44-41C1-BF95-8BAA9E74B030}"/>
              </a:ext>
            </a:extLst>
          </p:cNvPr>
          <p:cNvCxnSpPr>
            <a:cxnSpLocks/>
          </p:cNvCxnSpPr>
          <p:nvPr/>
        </p:nvCxnSpPr>
        <p:spPr>
          <a:xfrm>
            <a:off x="2594700" y="3979568"/>
            <a:ext cx="1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DFF39C0-D349-484B-AAB4-75DCDD4B37AD}"/>
              </a:ext>
            </a:extLst>
          </p:cNvPr>
          <p:cNvCxnSpPr>
            <a:cxnSpLocks/>
          </p:cNvCxnSpPr>
          <p:nvPr/>
        </p:nvCxnSpPr>
        <p:spPr>
          <a:xfrm>
            <a:off x="2594700" y="770578"/>
            <a:ext cx="1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AE11EFE-D87C-4FED-8925-FE0F3808E381}"/>
              </a:ext>
            </a:extLst>
          </p:cNvPr>
          <p:cNvCxnSpPr/>
          <p:nvPr/>
        </p:nvCxnSpPr>
        <p:spPr>
          <a:xfrm>
            <a:off x="3092039" y="2755127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6BACD81-8568-4F5F-A2D4-6A0D17495B05}"/>
              </a:ext>
            </a:extLst>
          </p:cNvPr>
          <p:cNvCxnSpPr/>
          <p:nvPr/>
        </p:nvCxnSpPr>
        <p:spPr>
          <a:xfrm>
            <a:off x="3092039" y="3007544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A6580F2-E000-4751-B56A-AD0B5EBD5913}"/>
              </a:ext>
            </a:extLst>
          </p:cNvPr>
          <p:cNvCxnSpPr/>
          <p:nvPr/>
        </p:nvCxnSpPr>
        <p:spPr>
          <a:xfrm>
            <a:off x="3106314" y="3750508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02B9AEF-7215-4539-B45B-89822118DA13}"/>
              </a:ext>
            </a:extLst>
          </p:cNvPr>
          <p:cNvCxnSpPr/>
          <p:nvPr/>
        </p:nvCxnSpPr>
        <p:spPr>
          <a:xfrm>
            <a:off x="3106306" y="3926723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43AEB62-42B7-4C69-9FFD-F8231ED17101}"/>
              </a:ext>
            </a:extLst>
          </p:cNvPr>
          <p:cNvCxnSpPr/>
          <p:nvPr/>
        </p:nvCxnSpPr>
        <p:spPr>
          <a:xfrm>
            <a:off x="3106298" y="2031224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41D06BB-8541-45D3-B2D2-476BF4FF6FF5}"/>
              </a:ext>
            </a:extLst>
          </p:cNvPr>
          <p:cNvCxnSpPr/>
          <p:nvPr/>
        </p:nvCxnSpPr>
        <p:spPr>
          <a:xfrm>
            <a:off x="3868312" y="3340927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A006262-F16F-4F8E-82F9-B7D708260ED2}"/>
              </a:ext>
            </a:extLst>
          </p:cNvPr>
          <p:cNvCxnSpPr/>
          <p:nvPr/>
        </p:nvCxnSpPr>
        <p:spPr>
          <a:xfrm>
            <a:off x="3877826" y="3459986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C68A23B-6897-4DEF-99F2-A5D2B473BC89}"/>
              </a:ext>
            </a:extLst>
          </p:cNvPr>
          <p:cNvCxnSpPr/>
          <p:nvPr/>
        </p:nvCxnSpPr>
        <p:spPr>
          <a:xfrm>
            <a:off x="3877826" y="3755272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F460341-CCAA-4371-8314-EBA24FB5E03D}"/>
              </a:ext>
            </a:extLst>
          </p:cNvPr>
          <p:cNvCxnSpPr/>
          <p:nvPr/>
        </p:nvCxnSpPr>
        <p:spPr>
          <a:xfrm>
            <a:off x="3877820" y="3926724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768A756-F747-4E42-8809-F740124E5013}"/>
              </a:ext>
            </a:extLst>
          </p:cNvPr>
          <p:cNvCxnSpPr/>
          <p:nvPr/>
        </p:nvCxnSpPr>
        <p:spPr>
          <a:xfrm>
            <a:off x="3854053" y="2802747"/>
            <a:ext cx="5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6165F46-837E-433D-B8A0-E15E8DE90692}"/>
              </a:ext>
            </a:extLst>
          </p:cNvPr>
          <p:cNvCxnSpPr/>
          <p:nvPr/>
        </p:nvCxnSpPr>
        <p:spPr>
          <a:xfrm>
            <a:off x="3854043" y="2497943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D793227-B5D2-4546-9FB9-7410BBAA6905}"/>
              </a:ext>
            </a:extLst>
          </p:cNvPr>
          <p:cNvCxnSpPr/>
          <p:nvPr/>
        </p:nvCxnSpPr>
        <p:spPr>
          <a:xfrm>
            <a:off x="3104150" y="2698781"/>
            <a:ext cx="540000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D7A4B2E-FE51-4BC9-BFFF-1BBE99B26F68}"/>
              </a:ext>
            </a:extLst>
          </p:cNvPr>
          <p:cNvCxnSpPr/>
          <p:nvPr/>
        </p:nvCxnSpPr>
        <p:spPr>
          <a:xfrm>
            <a:off x="3962806" y="535609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CB17A0A-A909-4AEC-8486-D8E8AC75753F}"/>
              </a:ext>
            </a:extLst>
          </p:cNvPr>
          <p:cNvCxnSpPr/>
          <p:nvPr/>
        </p:nvCxnSpPr>
        <p:spPr>
          <a:xfrm>
            <a:off x="3962806" y="786210"/>
            <a:ext cx="5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68629D3-98EC-4D7C-982E-7BECF94C8177}"/>
              </a:ext>
            </a:extLst>
          </p:cNvPr>
          <p:cNvSpPr txBox="1"/>
          <p:nvPr/>
        </p:nvSpPr>
        <p:spPr>
          <a:xfrm>
            <a:off x="3626427" y="335451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906AC4-A5CC-4516-909B-DB250E7737D1}"/>
              </a:ext>
            </a:extLst>
          </p:cNvPr>
          <p:cNvSpPr txBox="1"/>
          <p:nvPr/>
        </p:nvSpPr>
        <p:spPr>
          <a:xfrm>
            <a:off x="3637158" y="616640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0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ADE248D-502B-4ED9-9092-C1C24CDA127D}"/>
              </a:ext>
            </a:extLst>
          </p:cNvPr>
          <p:cNvCxnSpPr/>
          <p:nvPr/>
        </p:nvCxnSpPr>
        <p:spPr>
          <a:xfrm>
            <a:off x="5183130" y="535609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73A1D0D6-AFEB-4C9B-9B80-A969D03D7AE2}"/>
              </a:ext>
            </a:extLst>
          </p:cNvPr>
          <p:cNvSpPr txBox="1"/>
          <p:nvPr/>
        </p:nvSpPr>
        <p:spPr>
          <a:xfrm>
            <a:off x="4822019" y="333303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17DCCD4-33AA-41B4-9729-C286CA502254}"/>
              </a:ext>
            </a:extLst>
          </p:cNvPr>
          <p:cNvSpPr txBox="1"/>
          <p:nvPr/>
        </p:nvSpPr>
        <p:spPr>
          <a:xfrm>
            <a:off x="4832750" y="614492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C2CBF22-8D5D-4604-829F-051BD7A2EC83}"/>
              </a:ext>
            </a:extLst>
          </p:cNvPr>
          <p:cNvCxnSpPr/>
          <p:nvPr/>
        </p:nvCxnSpPr>
        <p:spPr>
          <a:xfrm>
            <a:off x="6528294" y="790165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91CC9B7F-09E4-447F-BEA7-1CD577236E1F}"/>
              </a:ext>
            </a:extLst>
          </p:cNvPr>
          <p:cNvCxnSpPr/>
          <p:nvPr/>
        </p:nvCxnSpPr>
        <p:spPr>
          <a:xfrm>
            <a:off x="6528294" y="552506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AFD55D39-EE1D-4B46-859A-33B7A4DACAD9}"/>
              </a:ext>
            </a:extLst>
          </p:cNvPr>
          <p:cNvSpPr txBox="1"/>
          <p:nvPr/>
        </p:nvSpPr>
        <p:spPr>
          <a:xfrm>
            <a:off x="4444019" y="3263406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1CBFD7A-64B6-4F48-B51A-F673FC247F91}"/>
              </a:ext>
            </a:extLst>
          </p:cNvPr>
          <p:cNvSpPr txBox="1"/>
          <p:nvPr/>
        </p:nvSpPr>
        <p:spPr>
          <a:xfrm>
            <a:off x="4454750" y="3720764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4ECD62E-E4AF-4EFF-8B26-106AAAFFE6F7}"/>
              </a:ext>
            </a:extLst>
          </p:cNvPr>
          <p:cNvCxnSpPr>
            <a:cxnSpLocks/>
          </p:cNvCxnSpPr>
          <p:nvPr/>
        </p:nvCxnSpPr>
        <p:spPr>
          <a:xfrm rot="5400000">
            <a:off x="992700" y="2372578"/>
            <a:ext cx="320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256A7B1-54D2-4463-B088-0CB0FB1BC3FE}"/>
              </a:ext>
            </a:extLst>
          </p:cNvPr>
          <p:cNvSpPr txBox="1"/>
          <p:nvPr/>
        </p:nvSpPr>
        <p:spPr>
          <a:xfrm>
            <a:off x="2220819" y="53727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2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91E6D79-FECC-4116-9692-D6FFAC3890B7}"/>
              </a:ext>
            </a:extLst>
          </p:cNvPr>
          <p:cNvSpPr txBox="1"/>
          <p:nvPr/>
        </p:nvSpPr>
        <p:spPr>
          <a:xfrm>
            <a:off x="2201893" y="211923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1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E09F2CC-5EB9-41BE-94E0-5EDEBC465CF0}"/>
              </a:ext>
            </a:extLst>
          </p:cNvPr>
          <p:cNvSpPr txBox="1"/>
          <p:nvPr/>
        </p:nvSpPr>
        <p:spPr>
          <a:xfrm>
            <a:off x="2201893" y="3726949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0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F30539E-D6D9-45AE-8B0D-499DBBF2BCDE}"/>
              </a:ext>
            </a:extLst>
          </p:cNvPr>
          <p:cNvSpPr txBox="1"/>
          <p:nvPr/>
        </p:nvSpPr>
        <p:spPr>
          <a:xfrm>
            <a:off x="3075901" y="4247877"/>
            <a:ext cx="1377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exp     SM</a:t>
            </a:r>
            <a:endParaRPr lang="en-GB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A61CDE3-DB3D-4DBC-9318-D1F91B03DC29}"/>
              </a:ext>
            </a:extLst>
          </p:cNvPr>
          <p:cNvSpPr txBox="1"/>
          <p:nvPr/>
        </p:nvSpPr>
        <p:spPr>
          <a:xfrm>
            <a:off x="3407134" y="4697159"/>
            <a:ext cx="793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aseline="30000" dirty="0"/>
              <a:t>18</a:t>
            </a:r>
            <a:r>
              <a:rPr lang="en-GB" sz="3600" dirty="0"/>
              <a:t>N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D262150-94A6-41CF-96D2-301E03289F4C}"/>
              </a:ext>
            </a:extLst>
          </p:cNvPr>
          <p:cNvSpPr txBox="1"/>
          <p:nvPr/>
        </p:nvSpPr>
        <p:spPr>
          <a:xfrm>
            <a:off x="2238512" y="183174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MeV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3B43140-41D7-4C05-9304-4006324ECEBF}"/>
              </a:ext>
            </a:extLst>
          </p:cNvPr>
          <p:cNvSpPr txBox="1"/>
          <p:nvPr/>
        </p:nvSpPr>
        <p:spPr>
          <a:xfrm>
            <a:off x="3852590" y="875762"/>
            <a:ext cx="821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rgbClr val="FF0000"/>
                </a:solidFill>
              </a:rPr>
              <a:t>s</a:t>
            </a:r>
            <a:r>
              <a:rPr lang="en-GB" sz="2000" baseline="-25000" dirty="0">
                <a:solidFill>
                  <a:srgbClr val="FF0000"/>
                </a:solidFill>
              </a:rPr>
              <a:t>1/2</a:t>
            </a:r>
            <a:r>
              <a:rPr lang="en-GB" sz="20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AC735569-78CF-4536-8871-0FEDE0D4B459}"/>
              </a:ext>
            </a:extLst>
          </p:cNvPr>
          <p:cNvSpPr txBox="1"/>
          <p:nvPr/>
        </p:nvSpPr>
        <p:spPr>
          <a:xfrm>
            <a:off x="5048179" y="899372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89E3001E-DF07-43EC-9DEA-279DB90FE123}"/>
              </a:ext>
            </a:extLst>
          </p:cNvPr>
          <p:cNvSpPr txBox="1"/>
          <p:nvPr/>
        </p:nvSpPr>
        <p:spPr>
          <a:xfrm>
            <a:off x="6205132" y="884345"/>
            <a:ext cx="13195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</a:rPr>
              <a:t>3</a:t>
            </a:r>
            <a:r>
              <a:rPr lang="en-GB" sz="2000" baseline="-25000" dirty="0">
                <a:solidFill>
                  <a:schemeClr val="tx2"/>
                </a:solidFill>
              </a:rPr>
              <a:t>J=3/2</a:t>
            </a:r>
          </a:p>
        </p:txBody>
      </p:sp>
      <p:sp>
        <p:nvSpPr>
          <p:cNvPr id="113" name="Right Brace 112">
            <a:extLst>
              <a:ext uri="{FF2B5EF4-FFF2-40B4-BE49-F238E27FC236}">
                <a16:creationId xmlns:a16="http://schemas.microsoft.com/office/drawing/2014/main" id="{96FDB197-A3B1-465C-98A5-780FFC28125D}"/>
              </a:ext>
            </a:extLst>
          </p:cNvPr>
          <p:cNvSpPr/>
          <p:nvPr/>
        </p:nvSpPr>
        <p:spPr>
          <a:xfrm>
            <a:off x="7532136" y="286142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67EEF17-A5F6-40BB-B578-74BE1CD08A2D}"/>
              </a:ext>
            </a:extLst>
          </p:cNvPr>
          <p:cNvSpPr txBox="1"/>
          <p:nvPr/>
        </p:nvSpPr>
        <p:spPr>
          <a:xfrm>
            <a:off x="7724841" y="536615"/>
            <a:ext cx="1305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 </a:t>
            </a:r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p(</a:t>
            </a:r>
            <a:r>
              <a:rPr lang="en-GB" sz="2000" dirty="0">
                <a:solidFill>
                  <a:schemeClr val="tx2"/>
                </a:solidFill>
              </a:rPr>
              <a:t>p</a:t>
            </a:r>
            <a:r>
              <a:rPr lang="en-GB" sz="2000" baseline="-25000" dirty="0">
                <a:solidFill>
                  <a:schemeClr val="tx2"/>
                </a:solidFill>
              </a:rPr>
              <a:t>1/2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1</a:t>
            </a:r>
            <a:endParaRPr lang="en-GB" sz="2000" baseline="30000" dirty="0">
              <a:solidFill>
                <a:schemeClr val="tx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9E42FC-0ED5-4422-9E3F-3EE47848AF57}"/>
              </a:ext>
            </a:extLst>
          </p:cNvPr>
          <p:cNvSpPr txBox="1"/>
          <p:nvPr/>
        </p:nvSpPr>
        <p:spPr>
          <a:xfrm>
            <a:off x="5368954" y="2523238"/>
            <a:ext cx="373922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E</a:t>
            </a:r>
            <a:r>
              <a:rPr lang="en-GB" dirty="0" err="1">
                <a:latin typeface="Symbol" panose="05050102010706020507" pitchFamily="18" charset="2"/>
              </a:rPr>
              <a:t>g</a:t>
            </a:r>
            <a:r>
              <a:rPr lang="en-GB" dirty="0"/>
              <a:t>= 121, 155, 466, 621, 742, 1170 keV</a:t>
            </a:r>
          </a:p>
          <a:p>
            <a:endParaRPr lang="en-GB" dirty="0"/>
          </a:p>
          <a:p>
            <a:r>
              <a:rPr lang="en-GB" dirty="0"/>
              <a:t>… after Doppler correction</a:t>
            </a:r>
          </a:p>
          <a:p>
            <a:endParaRPr lang="en-GB" dirty="0"/>
          </a:p>
          <a:p>
            <a:r>
              <a:rPr lang="en-GB" dirty="0"/>
              <a:t>Resolution ≤ </a:t>
            </a:r>
            <a:r>
              <a:rPr lang="en-GB" u="sng" dirty="0">
                <a:solidFill>
                  <a:srgbClr val="C00000"/>
                </a:solidFill>
              </a:rPr>
              <a:t>25 keV</a:t>
            </a:r>
            <a:r>
              <a:rPr lang="en-GB" dirty="0"/>
              <a:t>, </a:t>
            </a:r>
            <a:r>
              <a:rPr lang="en-GB" dirty="0" err="1">
                <a:latin typeface="Symbol" panose="05050102010706020507" pitchFamily="18" charset="2"/>
              </a:rPr>
              <a:t>D</a:t>
            </a:r>
            <a:r>
              <a:rPr lang="en-GB" dirty="0" err="1"/>
              <a:t>E</a:t>
            </a:r>
            <a:r>
              <a:rPr lang="en-GB" dirty="0" err="1">
                <a:latin typeface="Symbol" panose="05050102010706020507" pitchFamily="18" charset="2"/>
              </a:rPr>
              <a:t>g</a:t>
            </a:r>
            <a:r>
              <a:rPr lang="en-GB" dirty="0"/>
              <a:t> ≥ </a:t>
            </a:r>
            <a:r>
              <a:rPr lang="en-GB" u="sng" dirty="0">
                <a:solidFill>
                  <a:srgbClr val="C00000"/>
                </a:solidFill>
              </a:rPr>
              <a:t>121 keV</a:t>
            </a:r>
          </a:p>
          <a:p>
            <a:endParaRPr lang="en-GB" u="sng" dirty="0">
              <a:solidFill>
                <a:srgbClr val="C00000"/>
              </a:solidFill>
            </a:endParaRPr>
          </a:p>
          <a:p>
            <a:r>
              <a:rPr lang="en-GB" dirty="0"/>
              <a:t>So states are easily </a:t>
            </a:r>
            <a:r>
              <a:rPr lang="en-GB" u="sng" dirty="0">
                <a:solidFill>
                  <a:srgbClr val="C00000"/>
                </a:solidFill>
              </a:rPr>
              <a:t>RESOLVED</a:t>
            </a:r>
          </a:p>
          <a:p>
            <a:r>
              <a:rPr lang="en-GB" dirty="0"/>
              <a:t>and also uniquely </a:t>
            </a:r>
            <a:r>
              <a:rPr lang="en-GB" u="sng" dirty="0">
                <a:solidFill>
                  <a:srgbClr val="C00000"/>
                </a:solidFill>
              </a:rPr>
              <a:t>IDENTIFIED</a:t>
            </a:r>
          </a:p>
          <a:p>
            <a:endParaRPr lang="en-GB" dirty="0"/>
          </a:p>
          <a:p>
            <a:r>
              <a:rPr lang="en-GB" dirty="0"/>
              <a:t>(The weak 155 keV branch is not </a:t>
            </a:r>
          </a:p>
          <a:p>
            <a:r>
              <a:rPr lang="en-GB" dirty="0"/>
              <a:t>unique/essential but with </a:t>
            </a:r>
            <a:r>
              <a:rPr lang="en-GB" dirty="0" err="1">
                <a:latin typeface="Symbol" panose="05050102010706020507" pitchFamily="18" charset="2"/>
              </a:rPr>
              <a:t>D</a:t>
            </a:r>
            <a:r>
              <a:rPr lang="en-GB" dirty="0" err="1"/>
              <a:t>E</a:t>
            </a:r>
            <a:r>
              <a:rPr lang="en-GB" dirty="0" err="1">
                <a:latin typeface="Symbol" panose="05050102010706020507" pitchFamily="18" charset="2"/>
              </a:rPr>
              <a:t>g</a:t>
            </a:r>
            <a:r>
              <a:rPr lang="en-GB" dirty="0"/>
              <a:t>=34 keV</a:t>
            </a:r>
          </a:p>
          <a:p>
            <a:r>
              <a:rPr lang="en-GB" dirty="0"/>
              <a:t>should also be resolved).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320E6D5-CE0A-4015-9BF5-8F812B8CCF45}"/>
              </a:ext>
            </a:extLst>
          </p:cNvPr>
          <p:cNvCxnSpPr>
            <a:cxnSpLocks/>
          </p:cNvCxnSpPr>
          <p:nvPr/>
        </p:nvCxnSpPr>
        <p:spPr>
          <a:xfrm flipV="1">
            <a:off x="1233182" y="3926723"/>
            <a:ext cx="1842719" cy="846613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4E620206-0807-456E-A21E-29BF3AF8ABF2}"/>
              </a:ext>
            </a:extLst>
          </p:cNvPr>
          <p:cNvCxnSpPr>
            <a:cxnSpLocks/>
          </p:cNvCxnSpPr>
          <p:nvPr/>
        </p:nvCxnSpPr>
        <p:spPr>
          <a:xfrm>
            <a:off x="1202777" y="3538900"/>
            <a:ext cx="1857691" cy="212146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9FE60ECA-40AC-4CBF-8166-38472D5B7BFB}"/>
              </a:ext>
            </a:extLst>
          </p:cNvPr>
          <p:cNvCxnSpPr>
            <a:cxnSpLocks/>
          </p:cNvCxnSpPr>
          <p:nvPr/>
        </p:nvCxnSpPr>
        <p:spPr>
          <a:xfrm>
            <a:off x="1218210" y="2826736"/>
            <a:ext cx="1857691" cy="212146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059FE32-E22D-4BBD-B95B-9557C42C1F81}"/>
              </a:ext>
            </a:extLst>
          </p:cNvPr>
          <p:cNvCxnSpPr>
            <a:cxnSpLocks/>
          </p:cNvCxnSpPr>
          <p:nvPr/>
        </p:nvCxnSpPr>
        <p:spPr>
          <a:xfrm>
            <a:off x="1202777" y="2546125"/>
            <a:ext cx="1857691" cy="212146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DEC9F602-2BBF-4A28-B73C-7C038B5CD3C5}"/>
              </a:ext>
            </a:extLst>
          </p:cNvPr>
          <p:cNvCxnSpPr>
            <a:cxnSpLocks/>
          </p:cNvCxnSpPr>
          <p:nvPr/>
        </p:nvCxnSpPr>
        <p:spPr>
          <a:xfrm>
            <a:off x="1218210" y="1938895"/>
            <a:ext cx="1842258" cy="74520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641003AA-535D-4537-8618-016A1E8A7FE7}"/>
              </a:ext>
            </a:extLst>
          </p:cNvPr>
          <p:cNvCxnSpPr>
            <a:cxnSpLocks/>
          </p:cNvCxnSpPr>
          <p:nvPr/>
        </p:nvCxnSpPr>
        <p:spPr>
          <a:xfrm>
            <a:off x="1190791" y="1295128"/>
            <a:ext cx="1842258" cy="74520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AA8224C2-5092-4FC1-8DB6-F696B5402F5F}"/>
              </a:ext>
            </a:extLst>
          </p:cNvPr>
          <p:cNvSpPr txBox="1"/>
          <p:nvPr/>
        </p:nvSpPr>
        <p:spPr>
          <a:xfrm>
            <a:off x="4714360" y="3119849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A846742-9AA5-4402-8398-54BBB08FB3BF}"/>
              </a:ext>
            </a:extLst>
          </p:cNvPr>
          <p:cNvSpPr txBox="1"/>
          <p:nvPr/>
        </p:nvSpPr>
        <p:spPr>
          <a:xfrm>
            <a:off x="4725091" y="3577207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5C01F39-F7B2-4BBA-A0CC-3BE3B988E19C}"/>
              </a:ext>
            </a:extLst>
          </p:cNvPr>
          <p:cNvSpPr txBox="1"/>
          <p:nvPr/>
        </p:nvSpPr>
        <p:spPr>
          <a:xfrm>
            <a:off x="4441558" y="2308264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CB1FDEF7-F035-4927-AFE4-3E5B2A2A2364}"/>
              </a:ext>
            </a:extLst>
          </p:cNvPr>
          <p:cNvSpPr txBox="1"/>
          <p:nvPr/>
        </p:nvSpPr>
        <p:spPr>
          <a:xfrm>
            <a:off x="4452289" y="2589453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0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EEE5FA-4A7C-4AA9-8E0B-3A4291529908}"/>
              </a:ext>
            </a:extLst>
          </p:cNvPr>
          <p:cNvSpPr txBox="1"/>
          <p:nvPr/>
        </p:nvSpPr>
        <p:spPr>
          <a:xfrm>
            <a:off x="271203" y="4764347"/>
            <a:ext cx="920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 ≤ 0.07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BA64E98-2D52-4264-938A-F1B894E67EBA}"/>
              </a:ext>
            </a:extLst>
          </p:cNvPr>
          <p:cNvSpPr txBox="1"/>
          <p:nvPr/>
        </p:nvSpPr>
        <p:spPr>
          <a:xfrm>
            <a:off x="271203" y="2661444"/>
            <a:ext cx="920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 ≤ 0.05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DD2B268-B443-4496-AE04-4F34A33B3A03}"/>
              </a:ext>
            </a:extLst>
          </p:cNvPr>
          <p:cNvSpPr txBox="1"/>
          <p:nvPr/>
        </p:nvSpPr>
        <p:spPr>
          <a:xfrm>
            <a:off x="271203" y="3194721"/>
            <a:ext cx="144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 = 0.67±0.03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3942DCC-5530-4323-A417-FAE4C8320587}"/>
              </a:ext>
            </a:extLst>
          </p:cNvPr>
          <p:cNvSpPr txBox="1"/>
          <p:nvPr/>
        </p:nvSpPr>
        <p:spPr>
          <a:xfrm>
            <a:off x="271203" y="2223433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 = “0.69±0.03”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6D0DD453-552B-4194-8944-963A957C5833}"/>
              </a:ext>
            </a:extLst>
          </p:cNvPr>
          <p:cNvSpPr txBox="1"/>
          <p:nvPr/>
        </p:nvSpPr>
        <p:spPr>
          <a:xfrm>
            <a:off x="271203" y="940977"/>
            <a:ext cx="1812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 ≥ 0.58 </a:t>
            </a:r>
            <a:r>
              <a:rPr lang="en-GB" dirty="0">
                <a:solidFill>
                  <a:srgbClr val="FF0000"/>
                </a:solidFill>
              </a:rPr>
              <a:t>tentative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9F25D9A-B910-40AF-9E6A-063A8255278F}"/>
              </a:ext>
            </a:extLst>
          </p:cNvPr>
          <p:cNvSpPr txBox="1"/>
          <p:nvPr/>
        </p:nvSpPr>
        <p:spPr>
          <a:xfrm>
            <a:off x="271203" y="1596310"/>
            <a:ext cx="1427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not observed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D7B20B-8E62-44F5-8DC7-031345438905}"/>
              </a:ext>
            </a:extLst>
          </p:cNvPr>
          <p:cNvSpPr txBox="1"/>
          <p:nvPr/>
        </p:nvSpPr>
        <p:spPr>
          <a:xfrm>
            <a:off x="5808894" y="1825306"/>
            <a:ext cx="282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1">
                    <a:lumMod val="75000"/>
                  </a:schemeClr>
                </a:solidFill>
              </a:rPr>
              <a:t>Gamma-Rays to the Rescue!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9901B93-4ED7-4B60-A2D6-D2DE3DB112F2}"/>
              </a:ext>
            </a:extLst>
          </p:cNvPr>
          <p:cNvSpPr txBox="1"/>
          <p:nvPr/>
        </p:nvSpPr>
        <p:spPr>
          <a:xfrm>
            <a:off x="271203" y="232537"/>
            <a:ext cx="1656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</a:t>
            </a:r>
            <a:r>
              <a:rPr lang="en-GB" baseline="-25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= 2.828 MeV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51517D2-F2E0-4E98-A30D-E5CC28D0C150}"/>
              </a:ext>
            </a:extLst>
          </p:cNvPr>
          <p:cNvCxnSpPr>
            <a:cxnSpLocks/>
          </p:cNvCxnSpPr>
          <p:nvPr/>
        </p:nvCxnSpPr>
        <p:spPr>
          <a:xfrm>
            <a:off x="3166626" y="2764544"/>
            <a:ext cx="0" cy="24300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B8FC738A-E2D8-4B5F-96B1-9CB90584DD19}"/>
              </a:ext>
            </a:extLst>
          </p:cNvPr>
          <p:cNvCxnSpPr>
            <a:cxnSpLocks/>
          </p:cNvCxnSpPr>
          <p:nvPr/>
        </p:nvCxnSpPr>
        <p:spPr>
          <a:xfrm flipH="1">
            <a:off x="3362039" y="2690440"/>
            <a:ext cx="15710" cy="124200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1949D401-598B-43D9-A7A9-D22676623B6C}"/>
              </a:ext>
            </a:extLst>
          </p:cNvPr>
          <p:cNvCxnSpPr>
            <a:cxnSpLocks/>
          </p:cNvCxnSpPr>
          <p:nvPr/>
        </p:nvCxnSpPr>
        <p:spPr>
          <a:xfrm>
            <a:off x="3461639" y="3017612"/>
            <a:ext cx="0" cy="73289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3828682D-EED3-4F3B-BAE2-BF0F974F2F65}"/>
              </a:ext>
            </a:extLst>
          </p:cNvPr>
          <p:cNvCxnSpPr>
            <a:cxnSpLocks/>
          </p:cNvCxnSpPr>
          <p:nvPr/>
        </p:nvCxnSpPr>
        <p:spPr>
          <a:xfrm>
            <a:off x="3555316" y="2040328"/>
            <a:ext cx="0" cy="188639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A76978EF-7F06-40C0-88AF-AF1F5461367E}"/>
              </a:ext>
            </a:extLst>
          </p:cNvPr>
          <p:cNvCxnSpPr>
            <a:cxnSpLocks/>
          </p:cNvCxnSpPr>
          <p:nvPr/>
        </p:nvCxnSpPr>
        <p:spPr>
          <a:xfrm>
            <a:off x="3251914" y="2757553"/>
            <a:ext cx="0" cy="99295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E34CFAA4-6147-4DF9-BF2B-0E94116A5C2B}"/>
              </a:ext>
            </a:extLst>
          </p:cNvPr>
          <p:cNvCxnSpPr>
            <a:cxnSpLocks/>
          </p:cNvCxnSpPr>
          <p:nvPr/>
        </p:nvCxnSpPr>
        <p:spPr>
          <a:xfrm>
            <a:off x="3166626" y="3745559"/>
            <a:ext cx="0" cy="15987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5E24C9A-CC6F-4FE2-841D-AD8E33D7A37C}"/>
              </a:ext>
            </a:extLst>
          </p:cNvPr>
          <p:cNvSpPr txBox="1"/>
          <p:nvPr/>
        </p:nvSpPr>
        <p:spPr>
          <a:xfrm>
            <a:off x="293615" y="5763236"/>
            <a:ext cx="38171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Only previous (</a:t>
            </a:r>
            <a:r>
              <a:rPr lang="en-GB" sz="1400" dirty="0" err="1">
                <a:solidFill>
                  <a:schemeClr val="bg1">
                    <a:lumMod val="65000"/>
                  </a:schemeClr>
                </a:solidFill>
              </a:rPr>
              <a:t>d,p</a:t>
            </a:r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) results:</a:t>
            </a:r>
          </a:p>
          <a:p>
            <a:r>
              <a:rPr lang="en-GB" sz="1400" dirty="0"/>
              <a:t>C.R. Hoffman 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al., </a:t>
            </a:r>
            <a:r>
              <a:rPr lang="en-GB" sz="1400" dirty="0"/>
              <a:t>Phys. Rev. C88, 044317 (2013)</a:t>
            </a:r>
          </a:p>
        </p:txBody>
      </p:sp>
    </p:spTree>
    <p:extLst>
      <p:ext uri="{BB962C8B-B14F-4D97-AF65-F5344CB8AC3E}">
        <p14:creationId xmlns:p14="http://schemas.microsoft.com/office/powerpoint/2010/main" val="437564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21B5D7-8C3F-445F-898F-CBED520E4B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748" t="13212" r="3617" b="25783"/>
          <a:stretch/>
        </p:blipFill>
        <p:spPr>
          <a:xfrm>
            <a:off x="478171" y="4338687"/>
            <a:ext cx="3540155" cy="2309588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AF81BC82-D56D-4E2B-818A-56EBC6037C20}"/>
              </a:ext>
            </a:extLst>
          </p:cNvPr>
          <p:cNvGrpSpPr/>
          <p:nvPr/>
        </p:nvGrpSpPr>
        <p:grpSpPr>
          <a:xfrm>
            <a:off x="1181478" y="562062"/>
            <a:ext cx="4682428" cy="3243272"/>
            <a:chOff x="938196" y="264361"/>
            <a:chExt cx="5757587" cy="3918478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5AD1D277-4492-4F95-980C-431FDBA7AC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8609"/>
            <a:stretch/>
          </p:blipFill>
          <p:spPr>
            <a:xfrm>
              <a:off x="938196" y="264361"/>
              <a:ext cx="5757587" cy="3918478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B3B7817-FF0F-40E1-93C0-D9F44CB72E07}"/>
                </a:ext>
              </a:extLst>
            </p:cNvPr>
            <p:cNvSpPr/>
            <p:nvPr/>
          </p:nvSpPr>
          <p:spPr>
            <a:xfrm>
              <a:off x="2533474" y="478172"/>
              <a:ext cx="3959604" cy="26005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Right Brace 4">
            <a:extLst>
              <a:ext uri="{FF2B5EF4-FFF2-40B4-BE49-F238E27FC236}">
                <a16:creationId xmlns:a16="http://schemas.microsoft.com/office/drawing/2014/main" id="{A7DB3A71-ABBB-4C61-8230-C3AC15985653}"/>
              </a:ext>
            </a:extLst>
          </p:cNvPr>
          <p:cNvSpPr/>
          <p:nvPr/>
        </p:nvSpPr>
        <p:spPr>
          <a:xfrm rot="16200000" flipV="1">
            <a:off x="2307636" y="2608313"/>
            <a:ext cx="233564" cy="3187816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202BAE46-341F-49E5-B5B5-B42157388976}"/>
              </a:ext>
            </a:extLst>
          </p:cNvPr>
          <p:cNvSpPr/>
          <p:nvPr/>
        </p:nvSpPr>
        <p:spPr>
          <a:xfrm rot="5400000">
            <a:off x="2307635" y="3209523"/>
            <a:ext cx="233564" cy="1266738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4CDFDE-8F6D-47FB-8559-A65E63C6794E}"/>
              </a:ext>
            </a:extLst>
          </p:cNvPr>
          <p:cNvSpPr txBox="1"/>
          <p:nvPr/>
        </p:nvSpPr>
        <p:spPr>
          <a:xfrm>
            <a:off x="830509" y="6552652"/>
            <a:ext cx="3303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C.R. Hoffman </a:t>
            </a:r>
            <a:r>
              <a:rPr lang="en-GB" sz="1200" i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al., 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Phys. Rev. C88, 044317 (2013)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05BB0A-D373-4E99-9254-D7BCE339A051}"/>
              </a:ext>
            </a:extLst>
          </p:cNvPr>
          <p:cNvSpPr txBox="1"/>
          <p:nvPr/>
        </p:nvSpPr>
        <p:spPr>
          <a:xfrm>
            <a:off x="512672" y="110739"/>
            <a:ext cx="8012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In many ways, the previous study at HELIOS raises more interesting questions than it answers…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170CC62-4931-401E-8E6A-B514AD537DF1}"/>
              </a:ext>
            </a:extLst>
          </p:cNvPr>
          <p:cNvCxnSpPr>
            <a:cxnSpLocks/>
          </p:cNvCxnSpPr>
          <p:nvPr/>
        </p:nvCxnSpPr>
        <p:spPr>
          <a:xfrm flipH="1">
            <a:off x="2401946" y="4794281"/>
            <a:ext cx="3461960" cy="106274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3E5BEE6-D0E9-4FBC-AD3B-1A12669E44B3}"/>
              </a:ext>
            </a:extLst>
          </p:cNvPr>
          <p:cNvCxnSpPr>
            <a:cxnSpLocks/>
          </p:cNvCxnSpPr>
          <p:nvPr/>
        </p:nvCxnSpPr>
        <p:spPr>
          <a:xfrm flipH="1">
            <a:off x="2042616" y="4102844"/>
            <a:ext cx="3494118" cy="99501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7AAD267-4212-4FE7-89A4-14232461DB73}"/>
              </a:ext>
            </a:extLst>
          </p:cNvPr>
          <p:cNvCxnSpPr>
            <a:cxnSpLocks/>
          </p:cNvCxnSpPr>
          <p:nvPr/>
        </p:nvCxnSpPr>
        <p:spPr>
          <a:xfrm flipH="1">
            <a:off x="3593255" y="5440296"/>
            <a:ext cx="2348844" cy="661781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A846EED-A804-4DA7-ADB1-13949F7AA243}"/>
              </a:ext>
            </a:extLst>
          </p:cNvPr>
          <p:cNvCxnSpPr>
            <a:cxnSpLocks/>
          </p:cNvCxnSpPr>
          <p:nvPr/>
        </p:nvCxnSpPr>
        <p:spPr>
          <a:xfrm flipH="1">
            <a:off x="4334209" y="2471167"/>
            <a:ext cx="1898811" cy="5603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F1AF96A-B0CA-426E-9254-9E14B34F5384}"/>
              </a:ext>
            </a:extLst>
          </p:cNvPr>
          <p:cNvSpPr txBox="1"/>
          <p:nvPr/>
        </p:nvSpPr>
        <p:spPr>
          <a:xfrm>
            <a:off x="5850568" y="4462709"/>
            <a:ext cx="3212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tentative 1</a:t>
            </a:r>
            <a:r>
              <a:rPr lang="en-GB" baseline="30000" dirty="0"/>
              <a:t>−  </a:t>
            </a:r>
            <a:r>
              <a:rPr lang="en-GB" dirty="0"/>
              <a:t>that we will confirm</a:t>
            </a:r>
            <a:endParaRPr lang="en-GB" baseline="30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309E314-1C79-4A56-8E2F-7450B59D3B80}"/>
              </a:ext>
            </a:extLst>
          </p:cNvPr>
          <p:cNvSpPr txBox="1"/>
          <p:nvPr/>
        </p:nvSpPr>
        <p:spPr>
          <a:xfrm>
            <a:off x="5570290" y="3728828"/>
            <a:ext cx="2842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/>
              <a:t>UNRESOLVED</a:t>
            </a:r>
            <a:r>
              <a:rPr lang="en-GB" dirty="0"/>
              <a:t> </a:t>
            </a:r>
          </a:p>
          <a:p>
            <a:r>
              <a:rPr lang="en-GB" dirty="0"/>
              <a:t>2</a:t>
            </a:r>
            <a:r>
              <a:rPr lang="en-GB" baseline="30000" dirty="0"/>
              <a:t>−</a:t>
            </a:r>
            <a:r>
              <a:rPr lang="en-GB" dirty="0"/>
              <a:t> ,3</a:t>
            </a:r>
            <a:r>
              <a:rPr lang="en-GB" baseline="30000" dirty="0"/>
              <a:t>−</a:t>
            </a:r>
            <a:r>
              <a:rPr lang="en-GB" dirty="0"/>
              <a:t> ,0</a:t>
            </a:r>
            <a:r>
              <a:rPr lang="en-GB" baseline="30000" dirty="0"/>
              <a:t>− </a:t>
            </a:r>
            <a:r>
              <a:rPr lang="en-GB" dirty="0"/>
              <a:t>that we will resolve</a:t>
            </a:r>
            <a:endParaRPr lang="en-GB" baseline="30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D7B05BA-7278-4BA6-BBB0-AF6B300A8211}"/>
              </a:ext>
            </a:extLst>
          </p:cNvPr>
          <p:cNvSpPr txBox="1"/>
          <p:nvPr/>
        </p:nvSpPr>
        <p:spPr>
          <a:xfrm>
            <a:off x="5934887" y="4940660"/>
            <a:ext cx="30441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States that will gamma-decay,</a:t>
            </a:r>
          </a:p>
          <a:p>
            <a:r>
              <a:rPr lang="en-GB" dirty="0"/>
              <a:t>and hence reveal their nature,</a:t>
            </a:r>
          </a:p>
          <a:p>
            <a:r>
              <a:rPr lang="en-GB" dirty="0"/>
              <a:t>possibly of </a:t>
            </a:r>
            <a:r>
              <a:rPr lang="en-GB" dirty="0">
                <a:latin typeface="Symbol" panose="05050102010706020507" pitchFamily="18" charset="2"/>
              </a:rPr>
              <a:t>n</a:t>
            </a:r>
            <a:r>
              <a:rPr lang="en-GB" dirty="0"/>
              <a:t>(d</a:t>
            </a:r>
            <a:r>
              <a:rPr lang="en-GB" baseline="-25000" dirty="0"/>
              <a:t>5/2</a:t>
            </a:r>
            <a:r>
              <a:rPr lang="en-GB" baseline="30000" dirty="0"/>
              <a:t>2</a:t>
            </a:r>
            <a:r>
              <a:rPr lang="en-GB" dirty="0"/>
              <a:t> d</a:t>
            </a:r>
            <a:r>
              <a:rPr lang="en-GB" baseline="-25000" dirty="0"/>
              <a:t>3/2</a:t>
            </a:r>
            <a:r>
              <a:rPr lang="en-GB" dirty="0"/>
              <a:t>) </a:t>
            </a:r>
          </a:p>
          <a:p>
            <a:r>
              <a:rPr lang="en-GB" dirty="0"/>
              <a:t>character or maybe </a:t>
            </a:r>
            <a:r>
              <a:rPr lang="en-GB" dirty="0">
                <a:latin typeface="Symbol" panose="05050102010706020507" pitchFamily="18" charset="2"/>
              </a:rPr>
              <a:t>p = +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98DDD33-F499-436F-B456-702B4045CA8E}"/>
              </a:ext>
            </a:extLst>
          </p:cNvPr>
          <p:cNvSpPr txBox="1"/>
          <p:nvPr/>
        </p:nvSpPr>
        <p:spPr>
          <a:xfrm>
            <a:off x="6282647" y="1516827"/>
            <a:ext cx="296818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Unbound </a:t>
            </a:r>
            <a:r>
              <a:rPr lang="en-GB" baseline="30000" dirty="0">
                <a:solidFill>
                  <a:schemeClr val="bg1">
                    <a:lumMod val="65000"/>
                  </a:schemeClr>
                </a:solidFill>
              </a:rPr>
              <a:t>18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N states that will 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probably decay into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gamma-decaying </a:t>
            </a:r>
            <a:r>
              <a:rPr lang="en-GB" baseline="30000" dirty="0">
                <a:solidFill>
                  <a:schemeClr val="bg1">
                    <a:lumMod val="65000"/>
                  </a:schemeClr>
                </a:solidFill>
              </a:rPr>
              <a:t>17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N states.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These are likely 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Symbol" panose="05050102010706020507" pitchFamily="18" charset="2"/>
              </a:rPr>
              <a:t>p = + 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and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with astrophysical relevance</a:t>
            </a: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in supernovae scenarios.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BAF543E-DD76-4CF3-8EF0-09F3A7DADF00}"/>
              </a:ext>
            </a:extLst>
          </p:cNvPr>
          <p:cNvSpPr txBox="1"/>
          <p:nvPr/>
        </p:nvSpPr>
        <p:spPr>
          <a:xfrm>
            <a:off x="2053161" y="3538495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BOUND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5756044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3CDF2C0-F91B-49D3-AFDC-2E51AB8EF0DD}"/>
              </a:ext>
            </a:extLst>
          </p:cNvPr>
          <p:cNvSpPr/>
          <p:nvPr/>
        </p:nvSpPr>
        <p:spPr>
          <a:xfrm>
            <a:off x="521519" y="4590177"/>
            <a:ext cx="1448571" cy="713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FB5BC86-BAD7-41DF-ADA9-B32B2E359FD4}"/>
              </a:ext>
            </a:extLst>
          </p:cNvPr>
          <p:cNvSpPr/>
          <p:nvPr/>
        </p:nvSpPr>
        <p:spPr>
          <a:xfrm>
            <a:off x="2563252" y="4591575"/>
            <a:ext cx="1448571" cy="71306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6B0A7A-2D7A-474F-A787-7B538635450B}"/>
              </a:ext>
            </a:extLst>
          </p:cNvPr>
          <p:cNvSpPr/>
          <p:nvPr/>
        </p:nvSpPr>
        <p:spPr>
          <a:xfrm>
            <a:off x="521519" y="5640199"/>
            <a:ext cx="1448571" cy="25866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659E3C0-F099-4C4F-BA22-5343A854588F}"/>
              </a:ext>
            </a:extLst>
          </p:cNvPr>
          <p:cNvSpPr/>
          <p:nvPr/>
        </p:nvSpPr>
        <p:spPr>
          <a:xfrm>
            <a:off x="2563252" y="5640199"/>
            <a:ext cx="1448571" cy="25866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5DD6226-1629-4A20-A77F-5703182B8A17}"/>
              </a:ext>
            </a:extLst>
          </p:cNvPr>
          <p:cNvCxnSpPr>
            <a:cxnSpLocks/>
          </p:cNvCxnSpPr>
          <p:nvPr/>
        </p:nvCxnSpPr>
        <p:spPr>
          <a:xfrm>
            <a:off x="2563252" y="4197883"/>
            <a:ext cx="144199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AF78576-8DCE-4A44-AEA5-024FFB648CA0}"/>
              </a:ext>
            </a:extLst>
          </p:cNvPr>
          <p:cNvCxnSpPr>
            <a:cxnSpLocks/>
          </p:cNvCxnSpPr>
          <p:nvPr/>
        </p:nvCxnSpPr>
        <p:spPr>
          <a:xfrm>
            <a:off x="2563252" y="3771442"/>
            <a:ext cx="14419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7113168-0C08-4F53-A41A-C35D63EB03C2}"/>
              </a:ext>
            </a:extLst>
          </p:cNvPr>
          <p:cNvCxnSpPr>
            <a:cxnSpLocks/>
          </p:cNvCxnSpPr>
          <p:nvPr/>
        </p:nvCxnSpPr>
        <p:spPr>
          <a:xfrm>
            <a:off x="2563252" y="3017831"/>
            <a:ext cx="144199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72B05BE-1C7D-48D4-A65A-96D18D734133}"/>
              </a:ext>
            </a:extLst>
          </p:cNvPr>
          <p:cNvSpPr/>
          <p:nvPr/>
        </p:nvSpPr>
        <p:spPr>
          <a:xfrm>
            <a:off x="2865282" y="3693964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CEC359D-F88F-4497-9C19-AE3975B92B3B}"/>
              </a:ext>
            </a:extLst>
          </p:cNvPr>
          <p:cNvSpPr/>
          <p:nvPr/>
        </p:nvSpPr>
        <p:spPr>
          <a:xfrm>
            <a:off x="1348558" y="4665614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7837631-94A1-4265-A1B5-A7438DB89181}"/>
              </a:ext>
            </a:extLst>
          </p:cNvPr>
          <p:cNvCxnSpPr>
            <a:cxnSpLocks/>
          </p:cNvCxnSpPr>
          <p:nvPr/>
        </p:nvCxnSpPr>
        <p:spPr>
          <a:xfrm>
            <a:off x="1084351" y="2739851"/>
            <a:ext cx="1771478" cy="964405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8C38512-1D36-445C-A579-41B2B2153180}"/>
              </a:ext>
            </a:extLst>
          </p:cNvPr>
          <p:cNvSpPr txBox="1"/>
          <p:nvPr/>
        </p:nvSpPr>
        <p:spPr>
          <a:xfrm>
            <a:off x="2929770" y="6124771"/>
            <a:ext cx="660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aseline="30000" dirty="0"/>
              <a:t>18</a:t>
            </a:r>
            <a:r>
              <a:rPr lang="en-GB" sz="2800" dirty="0"/>
              <a:t>N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E1F797B-2370-4DF3-802D-397AB0C28067}"/>
              </a:ext>
            </a:extLst>
          </p:cNvPr>
          <p:cNvSpPr/>
          <p:nvPr/>
        </p:nvSpPr>
        <p:spPr>
          <a:xfrm>
            <a:off x="3780835" y="4115811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FF14503-6591-414E-8D31-46F6D4A742BF}"/>
              </a:ext>
            </a:extLst>
          </p:cNvPr>
          <p:cNvSpPr/>
          <p:nvPr/>
        </p:nvSpPr>
        <p:spPr>
          <a:xfrm>
            <a:off x="3618845" y="4115811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FC873C1-79AE-48AC-96E4-62C2A5AC3A3B}"/>
              </a:ext>
            </a:extLst>
          </p:cNvPr>
          <p:cNvCxnSpPr>
            <a:cxnSpLocks/>
          </p:cNvCxnSpPr>
          <p:nvPr/>
        </p:nvCxnSpPr>
        <p:spPr>
          <a:xfrm>
            <a:off x="1084351" y="2739851"/>
            <a:ext cx="1667238" cy="1405842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2F45D4C-A0D8-440F-AF17-989971C5D097}"/>
              </a:ext>
            </a:extLst>
          </p:cNvPr>
          <p:cNvSpPr txBox="1"/>
          <p:nvPr/>
        </p:nvSpPr>
        <p:spPr>
          <a:xfrm>
            <a:off x="721463" y="2370519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</a:t>
            </a:r>
            <a:r>
              <a:rPr lang="en-GB" dirty="0" err="1"/>
              <a:t>d,p</a:t>
            </a:r>
            <a:r>
              <a:rPr lang="en-GB" dirty="0"/>
              <a:t>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2B0DD12-DF6E-427B-8006-D0E53F9FE438}"/>
              </a:ext>
            </a:extLst>
          </p:cNvPr>
          <p:cNvSpPr txBox="1"/>
          <p:nvPr/>
        </p:nvSpPr>
        <p:spPr>
          <a:xfrm>
            <a:off x="1492558" y="1184029"/>
            <a:ext cx="1581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negative parity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0344C9A-FADB-4F78-81D5-912A8F4D08D8}"/>
              </a:ext>
            </a:extLst>
          </p:cNvPr>
          <p:cNvSpPr/>
          <p:nvPr/>
        </p:nvSpPr>
        <p:spPr>
          <a:xfrm>
            <a:off x="5033860" y="4588779"/>
            <a:ext cx="1448571" cy="713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93B62AF-E397-4B9C-9444-EC7645DCDE03}"/>
              </a:ext>
            </a:extLst>
          </p:cNvPr>
          <p:cNvSpPr/>
          <p:nvPr/>
        </p:nvSpPr>
        <p:spPr>
          <a:xfrm>
            <a:off x="7075593" y="4590177"/>
            <a:ext cx="1448571" cy="71306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8FC880A-443B-4995-9D32-EB82CDF9BB08}"/>
              </a:ext>
            </a:extLst>
          </p:cNvPr>
          <p:cNvSpPr/>
          <p:nvPr/>
        </p:nvSpPr>
        <p:spPr>
          <a:xfrm>
            <a:off x="5033860" y="5638801"/>
            <a:ext cx="1448571" cy="25866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00AEC28-EB26-4AFB-9DE6-1A77F595CA1E}"/>
              </a:ext>
            </a:extLst>
          </p:cNvPr>
          <p:cNvSpPr/>
          <p:nvPr/>
        </p:nvSpPr>
        <p:spPr>
          <a:xfrm>
            <a:off x="7075593" y="5638801"/>
            <a:ext cx="1448571" cy="25866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7ED3234-EED4-446A-96C3-D3CB3FDBF994}"/>
              </a:ext>
            </a:extLst>
          </p:cNvPr>
          <p:cNvCxnSpPr>
            <a:cxnSpLocks/>
          </p:cNvCxnSpPr>
          <p:nvPr/>
        </p:nvCxnSpPr>
        <p:spPr>
          <a:xfrm>
            <a:off x="7075593" y="4196485"/>
            <a:ext cx="144199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15C3F65-158D-46FB-8115-1E3A060FEB4F}"/>
              </a:ext>
            </a:extLst>
          </p:cNvPr>
          <p:cNvCxnSpPr>
            <a:cxnSpLocks/>
          </p:cNvCxnSpPr>
          <p:nvPr/>
        </p:nvCxnSpPr>
        <p:spPr>
          <a:xfrm>
            <a:off x="7075593" y="3770044"/>
            <a:ext cx="14419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ECA39CC-0733-4FB1-B43D-B844300197B4}"/>
              </a:ext>
            </a:extLst>
          </p:cNvPr>
          <p:cNvCxnSpPr>
            <a:cxnSpLocks/>
          </p:cNvCxnSpPr>
          <p:nvPr/>
        </p:nvCxnSpPr>
        <p:spPr>
          <a:xfrm>
            <a:off x="7075593" y="3016433"/>
            <a:ext cx="144199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67B4BE8B-1BDF-4D2C-B35E-E70162902582}"/>
              </a:ext>
            </a:extLst>
          </p:cNvPr>
          <p:cNvSpPr/>
          <p:nvPr/>
        </p:nvSpPr>
        <p:spPr>
          <a:xfrm>
            <a:off x="5860899" y="4664216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638F0EA-92D3-404F-A0DB-AA292EBC7D65}"/>
              </a:ext>
            </a:extLst>
          </p:cNvPr>
          <p:cNvSpPr txBox="1"/>
          <p:nvPr/>
        </p:nvSpPr>
        <p:spPr>
          <a:xfrm>
            <a:off x="7442111" y="6123373"/>
            <a:ext cx="660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aseline="30000" dirty="0"/>
              <a:t>18</a:t>
            </a:r>
            <a:r>
              <a:rPr lang="en-GB" sz="2800" dirty="0"/>
              <a:t>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8AC47D6-CC00-47FA-8553-325C7B720A1A}"/>
              </a:ext>
            </a:extLst>
          </p:cNvPr>
          <p:cNvSpPr/>
          <p:nvPr/>
        </p:nvSpPr>
        <p:spPr>
          <a:xfrm>
            <a:off x="8276398" y="4114413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3F995E0-E160-42CB-AA7A-7BC7AA92B642}"/>
              </a:ext>
            </a:extLst>
          </p:cNvPr>
          <p:cNvSpPr/>
          <p:nvPr/>
        </p:nvSpPr>
        <p:spPr>
          <a:xfrm>
            <a:off x="8131186" y="4114413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DAF7CDA-0B30-4472-AEA6-D3DA341DC625}"/>
              </a:ext>
            </a:extLst>
          </p:cNvPr>
          <p:cNvCxnSpPr>
            <a:cxnSpLocks/>
          </p:cNvCxnSpPr>
          <p:nvPr/>
        </p:nvCxnSpPr>
        <p:spPr>
          <a:xfrm>
            <a:off x="4872498" y="2754717"/>
            <a:ext cx="2611896" cy="1773533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7B26983-3B88-40CB-ACA1-630586996A6D}"/>
              </a:ext>
            </a:extLst>
          </p:cNvPr>
          <p:cNvSpPr txBox="1"/>
          <p:nvPr/>
        </p:nvSpPr>
        <p:spPr>
          <a:xfrm>
            <a:off x="4558950" y="2385385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</a:t>
            </a:r>
            <a:r>
              <a:rPr lang="en-GB" dirty="0" err="1"/>
              <a:t>d,p</a:t>
            </a:r>
            <a:r>
              <a:rPr lang="en-GB" dirty="0"/>
              <a:t>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8781326-2B23-4BC8-8CC7-23B340FC533C}"/>
              </a:ext>
            </a:extLst>
          </p:cNvPr>
          <p:cNvSpPr txBox="1"/>
          <p:nvPr/>
        </p:nvSpPr>
        <p:spPr>
          <a:xfrm>
            <a:off x="6004899" y="1182631"/>
            <a:ext cx="15177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positive parity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0</a:t>
            </a:r>
            <a:r>
              <a:rPr lang="en-GB" baseline="30000" dirty="0"/>
              <a:t>+</a:t>
            </a:r>
            <a:r>
              <a:rPr lang="en-GB" dirty="0"/>
              <a:t>,1</a:t>
            </a:r>
            <a:r>
              <a:rPr lang="en-GB" baseline="30000" dirty="0"/>
              <a:t>+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D1CFEBD-2BF2-4F8B-85B4-DF9C22BDDC8F}"/>
              </a:ext>
            </a:extLst>
          </p:cNvPr>
          <p:cNvCxnSpPr>
            <a:cxnSpLocks/>
          </p:cNvCxnSpPr>
          <p:nvPr/>
        </p:nvCxnSpPr>
        <p:spPr>
          <a:xfrm>
            <a:off x="7075593" y="4734779"/>
            <a:ext cx="144199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EBECE86E-1E34-41A5-A72D-1F0CD3BC1C53}"/>
              </a:ext>
            </a:extLst>
          </p:cNvPr>
          <p:cNvSpPr/>
          <p:nvPr/>
        </p:nvSpPr>
        <p:spPr>
          <a:xfrm>
            <a:off x="7795442" y="4664216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D092482-BCC7-4684-8172-7E003F517401}"/>
              </a:ext>
            </a:extLst>
          </p:cNvPr>
          <p:cNvSpPr/>
          <p:nvPr/>
        </p:nvSpPr>
        <p:spPr>
          <a:xfrm>
            <a:off x="7628490" y="4664216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B27D829-31CC-4C5A-8F4B-D938A7EA54D2}"/>
              </a:ext>
            </a:extLst>
          </p:cNvPr>
          <p:cNvSpPr/>
          <p:nvPr/>
        </p:nvSpPr>
        <p:spPr>
          <a:xfrm>
            <a:off x="7781916" y="4124485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E187151-AF2A-4AEF-9BB1-432CA8479C91}"/>
              </a:ext>
            </a:extLst>
          </p:cNvPr>
          <p:cNvSpPr/>
          <p:nvPr/>
        </p:nvSpPr>
        <p:spPr>
          <a:xfrm>
            <a:off x="7636704" y="4124485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Arc 42">
            <a:extLst>
              <a:ext uri="{FF2B5EF4-FFF2-40B4-BE49-F238E27FC236}">
                <a16:creationId xmlns:a16="http://schemas.microsoft.com/office/drawing/2014/main" id="{C506CEEA-7704-4215-B09E-C75034127920}"/>
              </a:ext>
            </a:extLst>
          </p:cNvPr>
          <p:cNvSpPr/>
          <p:nvPr/>
        </p:nvSpPr>
        <p:spPr>
          <a:xfrm rot="2700000">
            <a:off x="7602495" y="4206500"/>
            <a:ext cx="396000" cy="396000"/>
          </a:xfrm>
          <a:prstGeom prst="arc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Arc 43">
            <a:extLst>
              <a:ext uri="{FF2B5EF4-FFF2-40B4-BE49-F238E27FC236}">
                <a16:creationId xmlns:a16="http://schemas.microsoft.com/office/drawing/2014/main" id="{5EAE44DD-4506-406E-BAB7-056836B3B8C8}"/>
              </a:ext>
            </a:extLst>
          </p:cNvPr>
          <p:cNvSpPr/>
          <p:nvPr/>
        </p:nvSpPr>
        <p:spPr>
          <a:xfrm rot="18900000" flipH="1">
            <a:off x="7551055" y="4206500"/>
            <a:ext cx="396000" cy="396000"/>
          </a:xfrm>
          <a:prstGeom prst="arc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316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ECAEEB5D-EB75-410F-85AC-3FFA3D5E2EA4}"/>
              </a:ext>
            </a:extLst>
          </p:cNvPr>
          <p:cNvSpPr/>
          <p:nvPr/>
        </p:nvSpPr>
        <p:spPr>
          <a:xfrm>
            <a:off x="5219394" y="1709159"/>
            <a:ext cx="3810612" cy="4612220"/>
          </a:xfrm>
          <a:prstGeom prst="round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46F05E8-0D16-48A0-8CB1-386EE1E2C7B8}"/>
              </a:ext>
            </a:extLst>
          </p:cNvPr>
          <p:cNvCxnSpPr/>
          <p:nvPr/>
        </p:nvCxnSpPr>
        <p:spPr>
          <a:xfrm>
            <a:off x="5183130" y="780766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DF9562-6C71-42E6-BE54-BC6E8FB3C975}"/>
              </a:ext>
            </a:extLst>
          </p:cNvPr>
          <p:cNvCxnSpPr>
            <a:cxnSpLocks/>
          </p:cNvCxnSpPr>
          <p:nvPr/>
        </p:nvCxnSpPr>
        <p:spPr>
          <a:xfrm>
            <a:off x="2594700" y="2356511"/>
            <a:ext cx="1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9C8CF72-C06D-4D0D-9375-19BE161DD573}"/>
              </a:ext>
            </a:extLst>
          </p:cNvPr>
          <p:cNvCxnSpPr/>
          <p:nvPr/>
        </p:nvCxnSpPr>
        <p:spPr>
          <a:xfrm>
            <a:off x="-965915" y="200910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DC637DC-CE44-41C1-BF95-8BAA9E74B030}"/>
              </a:ext>
            </a:extLst>
          </p:cNvPr>
          <p:cNvCxnSpPr>
            <a:cxnSpLocks/>
          </p:cNvCxnSpPr>
          <p:nvPr/>
        </p:nvCxnSpPr>
        <p:spPr>
          <a:xfrm>
            <a:off x="2594700" y="3979568"/>
            <a:ext cx="1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DFF39C0-D349-484B-AAB4-75DCDD4B37AD}"/>
              </a:ext>
            </a:extLst>
          </p:cNvPr>
          <p:cNvCxnSpPr>
            <a:cxnSpLocks/>
          </p:cNvCxnSpPr>
          <p:nvPr/>
        </p:nvCxnSpPr>
        <p:spPr>
          <a:xfrm>
            <a:off x="2594700" y="770578"/>
            <a:ext cx="1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AE11EFE-D87C-4FED-8925-FE0F3808E381}"/>
              </a:ext>
            </a:extLst>
          </p:cNvPr>
          <p:cNvCxnSpPr/>
          <p:nvPr/>
        </p:nvCxnSpPr>
        <p:spPr>
          <a:xfrm>
            <a:off x="3092039" y="2755127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6BACD81-8568-4F5F-A2D4-6A0D17495B05}"/>
              </a:ext>
            </a:extLst>
          </p:cNvPr>
          <p:cNvCxnSpPr/>
          <p:nvPr/>
        </p:nvCxnSpPr>
        <p:spPr>
          <a:xfrm>
            <a:off x="3092039" y="3007544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A6580F2-E000-4751-B56A-AD0B5EBD5913}"/>
              </a:ext>
            </a:extLst>
          </p:cNvPr>
          <p:cNvCxnSpPr/>
          <p:nvPr/>
        </p:nvCxnSpPr>
        <p:spPr>
          <a:xfrm>
            <a:off x="3106314" y="3750508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02B9AEF-7215-4539-B45B-89822118DA13}"/>
              </a:ext>
            </a:extLst>
          </p:cNvPr>
          <p:cNvCxnSpPr/>
          <p:nvPr/>
        </p:nvCxnSpPr>
        <p:spPr>
          <a:xfrm>
            <a:off x="3106306" y="3926723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43AEB62-42B7-4C69-9FFD-F8231ED17101}"/>
              </a:ext>
            </a:extLst>
          </p:cNvPr>
          <p:cNvCxnSpPr/>
          <p:nvPr/>
        </p:nvCxnSpPr>
        <p:spPr>
          <a:xfrm>
            <a:off x="3106298" y="2031224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41D06BB-8541-45D3-B2D2-476BF4FF6FF5}"/>
              </a:ext>
            </a:extLst>
          </p:cNvPr>
          <p:cNvCxnSpPr/>
          <p:nvPr/>
        </p:nvCxnSpPr>
        <p:spPr>
          <a:xfrm>
            <a:off x="3868312" y="3340927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A006262-F16F-4F8E-82F9-B7D708260ED2}"/>
              </a:ext>
            </a:extLst>
          </p:cNvPr>
          <p:cNvCxnSpPr/>
          <p:nvPr/>
        </p:nvCxnSpPr>
        <p:spPr>
          <a:xfrm>
            <a:off x="3877826" y="3459986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C68A23B-6897-4DEF-99F2-A5D2B473BC89}"/>
              </a:ext>
            </a:extLst>
          </p:cNvPr>
          <p:cNvCxnSpPr/>
          <p:nvPr/>
        </p:nvCxnSpPr>
        <p:spPr>
          <a:xfrm>
            <a:off x="3877826" y="3755272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F460341-CCAA-4371-8314-EBA24FB5E03D}"/>
              </a:ext>
            </a:extLst>
          </p:cNvPr>
          <p:cNvCxnSpPr/>
          <p:nvPr/>
        </p:nvCxnSpPr>
        <p:spPr>
          <a:xfrm>
            <a:off x="3877820" y="3926724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768A756-F747-4E42-8809-F740124E5013}"/>
              </a:ext>
            </a:extLst>
          </p:cNvPr>
          <p:cNvCxnSpPr/>
          <p:nvPr/>
        </p:nvCxnSpPr>
        <p:spPr>
          <a:xfrm>
            <a:off x="3854053" y="2802747"/>
            <a:ext cx="5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6165F46-837E-433D-B8A0-E15E8DE90692}"/>
              </a:ext>
            </a:extLst>
          </p:cNvPr>
          <p:cNvCxnSpPr/>
          <p:nvPr/>
        </p:nvCxnSpPr>
        <p:spPr>
          <a:xfrm>
            <a:off x="3854043" y="2497943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D793227-B5D2-4546-9FB9-7410BBAA6905}"/>
              </a:ext>
            </a:extLst>
          </p:cNvPr>
          <p:cNvCxnSpPr/>
          <p:nvPr/>
        </p:nvCxnSpPr>
        <p:spPr>
          <a:xfrm>
            <a:off x="3104150" y="2698781"/>
            <a:ext cx="540000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D7A4B2E-FE51-4BC9-BFFF-1BBE99B26F68}"/>
              </a:ext>
            </a:extLst>
          </p:cNvPr>
          <p:cNvCxnSpPr/>
          <p:nvPr/>
        </p:nvCxnSpPr>
        <p:spPr>
          <a:xfrm>
            <a:off x="3962806" y="535609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CB17A0A-A909-4AEC-8486-D8E8AC75753F}"/>
              </a:ext>
            </a:extLst>
          </p:cNvPr>
          <p:cNvCxnSpPr/>
          <p:nvPr/>
        </p:nvCxnSpPr>
        <p:spPr>
          <a:xfrm>
            <a:off x="3962806" y="786210"/>
            <a:ext cx="5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68629D3-98EC-4D7C-982E-7BECF94C8177}"/>
              </a:ext>
            </a:extLst>
          </p:cNvPr>
          <p:cNvSpPr txBox="1"/>
          <p:nvPr/>
        </p:nvSpPr>
        <p:spPr>
          <a:xfrm>
            <a:off x="3626427" y="335451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906AC4-A5CC-4516-909B-DB250E7737D1}"/>
              </a:ext>
            </a:extLst>
          </p:cNvPr>
          <p:cNvSpPr txBox="1"/>
          <p:nvPr/>
        </p:nvSpPr>
        <p:spPr>
          <a:xfrm>
            <a:off x="3637158" y="616640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0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ADE248D-502B-4ED9-9092-C1C24CDA127D}"/>
              </a:ext>
            </a:extLst>
          </p:cNvPr>
          <p:cNvCxnSpPr/>
          <p:nvPr/>
        </p:nvCxnSpPr>
        <p:spPr>
          <a:xfrm>
            <a:off x="5183130" y="535609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73A1D0D6-AFEB-4C9B-9B80-A969D03D7AE2}"/>
              </a:ext>
            </a:extLst>
          </p:cNvPr>
          <p:cNvSpPr txBox="1"/>
          <p:nvPr/>
        </p:nvSpPr>
        <p:spPr>
          <a:xfrm>
            <a:off x="4822019" y="333303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17DCCD4-33AA-41B4-9729-C286CA502254}"/>
              </a:ext>
            </a:extLst>
          </p:cNvPr>
          <p:cNvSpPr txBox="1"/>
          <p:nvPr/>
        </p:nvSpPr>
        <p:spPr>
          <a:xfrm>
            <a:off x="4832750" y="614492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C2CBF22-8D5D-4604-829F-051BD7A2EC83}"/>
              </a:ext>
            </a:extLst>
          </p:cNvPr>
          <p:cNvCxnSpPr/>
          <p:nvPr/>
        </p:nvCxnSpPr>
        <p:spPr>
          <a:xfrm>
            <a:off x="6528294" y="790165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91CC9B7F-09E4-447F-BEA7-1CD577236E1F}"/>
              </a:ext>
            </a:extLst>
          </p:cNvPr>
          <p:cNvCxnSpPr/>
          <p:nvPr/>
        </p:nvCxnSpPr>
        <p:spPr>
          <a:xfrm>
            <a:off x="6528294" y="552506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AFD55D39-EE1D-4B46-859A-33B7A4DACAD9}"/>
              </a:ext>
            </a:extLst>
          </p:cNvPr>
          <p:cNvSpPr txBox="1"/>
          <p:nvPr/>
        </p:nvSpPr>
        <p:spPr>
          <a:xfrm>
            <a:off x="4444019" y="3263406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1CBFD7A-64B6-4F48-B51A-F673FC247F91}"/>
              </a:ext>
            </a:extLst>
          </p:cNvPr>
          <p:cNvSpPr txBox="1"/>
          <p:nvPr/>
        </p:nvSpPr>
        <p:spPr>
          <a:xfrm>
            <a:off x="4454750" y="3720764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4ECD62E-E4AF-4EFF-8B26-106AAAFFE6F7}"/>
              </a:ext>
            </a:extLst>
          </p:cNvPr>
          <p:cNvCxnSpPr>
            <a:cxnSpLocks/>
          </p:cNvCxnSpPr>
          <p:nvPr/>
        </p:nvCxnSpPr>
        <p:spPr>
          <a:xfrm rot="5400000">
            <a:off x="992700" y="2372578"/>
            <a:ext cx="320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256A7B1-54D2-4463-B088-0CB0FB1BC3FE}"/>
              </a:ext>
            </a:extLst>
          </p:cNvPr>
          <p:cNvSpPr txBox="1"/>
          <p:nvPr/>
        </p:nvSpPr>
        <p:spPr>
          <a:xfrm>
            <a:off x="2220819" y="53727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2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91E6D79-FECC-4116-9692-D6FFAC3890B7}"/>
              </a:ext>
            </a:extLst>
          </p:cNvPr>
          <p:cNvSpPr txBox="1"/>
          <p:nvPr/>
        </p:nvSpPr>
        <p:spPr>
          <a:xfrm>
            <a:off x="2201893" y="211923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1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E09F2CC-5EB9-41BE-94E0-5EDEBC465CF0}"/>
              </a:ext>
            </a:extLst>
          </p:cNvPr>
          <p:cNvSpPr txBox="1"/>
          <p:nvPr/>
        </p:nvSpPr>
        <p:spPr>
          <a:xfrm>
            <a:off x="2201893" y="3726949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0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F30539E-D6D9-45AE-8B0D-499DBBF2BCDE}"/>
              </a:ext>
            </a:extLst>
          </p:cNvPr>
          <p:cNvSpPr txBox="1"/>
          <p:nvPr/>
        </p:nvSpPr>
        <p:spPr>
          <a:xfrm>
            <a:off x="3075901" y="4247877"/>
            <a:ext cx="1377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exp     SM</a:t>
            </a:r>
            <a:endParaRPr lang="en-GB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A61CDE3-DB3D-4DBC-9318-D1F91B03DC29}"/>
              </a:ext>
            </a:extLst>
          </p:cNvPr>
          <p:cNvSpPr txBox="1"/>
          <p:nvPr/>
        </p:nvSpPr>
        <p:spPr>
          <a:xfrm>
            <a:off x="3407134" y="4697159"/>
            <a:ext cx="793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aseline="30000" dirty="0"/>
              <a:t>18</a:t>
            </a:r>
            <a:r>
              <a:rPr lang="en-GB" sz="3600" dirty="0"/>
              <a:t>N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D262150-94A6-41CF-96D2-301E03289F4C}"/>
              </a:ext>
            </a:extLst>
          </p:cNvPr>
          <p:cNvSpPr txBox="1"/>
          <p:nvPr/>
        </p:nvSpPr>
        <p:spPr>
          <a:xfrm>
            <a:off x="2238512" y="183174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MeV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3B43140-41D7-4C05-9304-4006324ECEBF}"/>
              </a:ext>
            </a:extLst>
          </p:cNvPr>
          <p:cNvSpPr txBox="1"/>
          <p:nvPr/>
        </p:nvSpPr>
        <p:spPr>
          <a:xfrm>
            <a:off x="3852590" y="875762"/>
            <a:ext cx="821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rgbClr val="FF0000"/>
                </a:solidFill>
              </a:rPr>
              <a:t>s</a:t>
            </a:r>
            <a:r>
              <a:rPr lang="en-GB" sz="2000" baseline="-25000" dirty="0">
                <a:solidFill>
                  <a:srgbClr val="FF0000"/>
                </a:solidFill>
              </a:rPr>
              <a:t>1/2</a:t>
            </a:r>
            <a:r>
              <a:rPr lang="en-GB" sz="20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AC735569-78CF-4536-8871-0FEDE0D4B459}"/>
              </a:ext>
            </a:extLst>
          </p:cNvPr>
          <p:cNvSpPr txBox="1"/>
          <p:nvPr/>
        </p:nvSpPr>
        <p:spPr>
          <a:xfrm>
            <a:off x="5048179" y="899372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89E3001E-DF07-43EC-9DEA-279DB90FE123}"/>
              </a:ext>
            </a:extLst>
          </p:cNvPr>
          <p:cNvSpPr txBox="1"/>
          <p:nvPr/>
        </p:nvSpPr>
        <p:spPr>
          <a:xfrm>
            <a:off x="6205132" y="884345"/>
            <a:ext cx="13195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</a:rPr>
              <a:t>3</a:t>
            </a:r>
            <a:r>
              <a:rPr lang="en-GB" sz="2000" baseline="-25000" dirty="0">
                <a:solidFill>
                  <a:schemeClr val="tx2"/>
                </a:solidFill>
              </a:rPr>
              <a:t>J=3/2</a:t>
            </a:r>
          </a:p>
        </p:txBody>
      </p:sp>
      <p:sp>
        <p:nvSpPr>
          <p:cNvPr id="113" name="Right Brace 112">
            <a:extLst>
              <a:ext uri="{FF2B5EF4-FFF2-40B4-BE49-F238E27FC236}">
                <a16:creationId xmlns:a16="http://schemas.microsoft.com/office/drawing/2014/main" id="{96FDB197-A3B1-465C-98A5-780FFC28125D}"/>
              </a:ext>
            </a:extLst>
          </p:cNvPr>
          <p:cNvSpPr/>
          <p:nvPr/>
        </p:nvSpPr>
        <p:spPr>
          <a:xfrm>
            <a:off x="7532136" y="286142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67EEF17-A5F6-40BB-B578-74BE1CD08A2D}"/>
              </a:ext>
            </a:extLst>
          </p:cNvPr>
          <p:cNvSpPr txBox="1"/>
          <p:nvPr/>
        </p:nvSpPr>
        <p:spPr>
          <a:xfrm>
            <a:off x="7724841" y="536615"/>
            <a:ext cx="1305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 </a:t>
            </a:r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p(</a:t>
            </a:r>
            <a:r>
              <a:rPr lang="en-GB" sz="2000" dirty="0">
                <a:solidFill>
                  <a:schemeClr val="tx2"/>
                </a:solidFill>
              </a:rPr>
              <a:t>p</a:t>
            </a:r>
            <a:r>
              <a:rPr lang="en-GB" sz="2000" baseline="-25000" dirty="0">
                <a:solidFill>
                  <a:schemeClr val="tx2"/>
                </a:solidFill>
              </a:rPr>
              <a:t>1/2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1</a:t>
            </a:r>
            <a:endParaRPr lang="en-GB" sz="2000" baseline="30000" dirty="0">
              <a:solidFill>
                <a:schemeClr val="tx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9E42FC-0ED5-4422-9E3F-3EE47848AF57}"/>
              </a:ext>
            </a:extLst>
          </p:cNvPr>
          <p:cNvSpPr txBox="1"/>
          <p:nvPr/>
        </p:nvSpPr>
        <p:spPr>
          <a:xfrm>
            <a:off x="5368954" y="2523238"/>
            <a:ext cx="373922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E</a:t>
            </a:r>
            <a:r>
              <a:rPr lang="en-GB" dirty="0" err="1">
                <a:latin typeface="Symbol" panose="05050102010706020507" pitchFamily="18" charset="2"/>
              </a:rPr>
              <a:t>g</a:t>
            </a:r>
            <a:r>
              <a:rPr lang="en-GB" dirty="0"/>
              <a:t>= 121, 155, 466, 621, 742, 1170 keV</a:t>
            </a:r>
          </a:p>
          <a:p>
            <a:endParaRPr lang="en-GB" dirty="0"/>
          </a:p>
          <a:p>
            <a:r>
              <a:rPr lang="en-GB" dirty="0"/>
              <a:t>… after Doppler correction</a:t>
            </a:r>
          </a:p>
          <a:p>
            <a:endParaRPr lang="en-GB" dirty="0"/>
          </a:p>
          <a:p>
            <a:r>
              <a:rPr lang="en-GB" dirty="0"/>
              <a:t>Resolution ≤ </a:t>
            </a:r>
            <a:r>
              <a:rPr lang="en-GB" u="sng" dirty="0">
                <a:solidFill>
                  <a:srgbClr val="C00000"/>
                </a:solidFill>
              </a:rPr>
              <a:t>25 keV</a:t>
            </a:r>
            <a:r>
              <a:rPr lang="en-GB" dirty="0"/>
              <a:t>, </a:t>
            </a:r>
            <a:r>
              <a:rPr lang="en-GB" dirty="0" err="1">
                <a:latin typeface="Symbol" panose="05050102010706020507" pitchFamily="18" charset="2"/>
              </a:rPr>
              <a:t>D</a:t>
            </a:r>
            <a:r>
              <a:rPr lang="en-GB" dirty="0" err="1"/>
              <a:t>E</a:t>
            </a:r>
            <a:r>
              <a:rPr lang="en-GB" dirty="0" err="1">
                <a:latin typeface="Symbol" panose="05050102010706020507" pitchFamily="18" charset="2"/>
              </a:rPr>
              <a:t>g</a:t>
            </a:r>
            <a:r>
              <a:rPr lang="en-GB" dirty="0"/>
              <a:t> ≥ </a:t>
            </a:r>
            <a:r>
              <a:rPr lang="en-GB" u="sng" dirty="0">
                <a:solidFill>
                  <a:srgbClr val="C00000"/>
                </a:solidFill>
              </a:rPr>
              <a:t>121 keV</a:t>
            </a:r>
          </a:p>
          <a:p>
            <a:endParaRPr lang="en-GB" u="sng" dirty="0">
              <a:solidFill>
                <a:srgbClr val="C00000"/>
              </a:solidFill>
            </a:endParaRPr>
          </a:p>
          <a:p>
            <a:r>
              <a:rPr lang="en-GB" dirty="0"/>
              <a:t>So states are easily </a:t>
            </a:r>
            <a:r>
              <a:rPr lang="en-GB" u="sng" dirty="0">
                <a:solidFill>
                  <a:srgbClr val="C00000"/>
                </a:solidFill>
              </a:rPr>
              <a:t>RESOLVED</a:t>
            </a:r>
          </a:p>
          <a:p>
            <a:r>
              <a:rPr lang="en-GB" dirty="0"/>
              <a:t>and also uniquely </a:t>
            </a:r>
            <a:r>
              <a:rPr lang="en-GB" u="sng" dirty="0">
                <a:solidFill>
                  <a:srgbClr val="C00000"/>
                </a:solidFill>
              </a:rPr>
              <a:t>IDENTIFIED</a:t>
            </a:r>
          </a:p>
          <a:p>
            <a:endParaRPr lang="en-GB" dirty="0"/>
          </a:p>
          <a:p>
            <a:r>
              <a:rPr lang="en-GB" dirty="0"/>
              <a:t>(The weak 155 keV branch is not </a:t>
            </a:r>
          </a:p>
          <a:p>
            <a:r>
              <a:rPr lang="en-GB" dirty="0"/>
              <a:t>unique/essential but with </a:t>
            </a:r>
            <a:r>
              <a:rPr lang="en-GB" dirty="0" err="1">
                <a:latin typeface="Symbol" panose="05050102010706020507" pitchFamily="18" charset="2"/>
              </a:rPr>
              <a:t>D</a:t>
            </a:r>
            <a:r>
              <a:rPr lang="en-GB" dirty="0" err="1"/>
              <a:t>E</a:t>
            </a:r>
            <a:r>
              <a:rPr lang="en-GB" dirty="0" err="1">
                <a:latin typeface="Symbol" panose="05050102010706020507" pitchFamily="18" charset="2"/>
              </a:rPr>
              <a:t>g</a:t>
            </a:r>
            <a:r>
              <a:rPr lang="en-GB" dirty="0"/>
              <a:t>=34 keV</a:t>
            </a:r>
          </a:p>
          <a:p>
            <a:r>
              <a:rPr lang="en-GB" dirty="0"/>
              <a:t>should also be resolved).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320E6D5-CE0A-4015-9BF5-8F812B8CCF45}"/>
              </a:ext>
            </a:extLst>
          </p:cNvPr>
          <p:cNvCxnSpPr>
            <a:cxnSpLocks/>
          </p:cNvCxnSpPr>
          <p:nvPr/>
        </p:nvCxnSpPr>
        <p:spPr>
          <a:xfrm flipV="1">
            <a:off x="1233182" y="3926723"/>
            <a:ext cx="1842719" cy="846613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4E620206-0807-456E-A21E-29BF3AF8ABF2}"/>
              </a:ext>
            </a:extLst>
          </p:cNvPr>
          <p:cNvCxnSpPr>
            <a:cxnSpLocks/>
          </p:cNvCxnSpPr>
          <p:nvPr/>
        </p:nvCxnSpPr>
        <p:spPr>
          <a:xfrm>
            <a:off x="1202777" y="3538900"/>
            <a:ext cx="1857691" cy="212146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9FE60ECA-40AC-4CBF-8166-38472D5B7BFB}"/>
              </a:ext>
            </a:extLst>
          </p:cNvPr>
          <p:cNvCxnSpPr>
            <a:cxnSpLocks/>
          </p:cNvCxnSpPr>
          <p:nvPr/>
        </p:nvCxnSpPr>
        <p:spPr>
          <a:xfrm>
            <a:off x="1218210" y="2826736"/>
            <a:ext cx="1857691" cy="212146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059FE32-E22D-4BBD-B95B-9557C42C1F81}"/>
              </a:ext>
            </a:extLst>
          </p:cNvPr>
          <p:cNvCxnSpPr>
            <a:cxnSpLocks/>
          </p:cNvCxnSpPr>
          <p:nvPr/>
        </p:nvCxnSpPr>
        <p:spPr>
          <a:xfrm>
            <a:off x="1202777" y="2546125"/>
            <a:ext cx="1857691" cy="212146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DEC9F602-2BBF-4A28-B73C-7C038B5CD3C5}"/>
              </a:ext>
            </a:extLst>
          </p:cNvPr>
          <p:cNvCxnSpPr>
            <a:cxnSpLocks/>
          </p:cNvCxnSpPr>
          <p:nvPr/>
        </p:nvCxnSpPr>
        <p:spPr>
          <a:xfrm>
            <a:off x="1218210" y="1938895"/>
            <a:ext cx="1842258" cy="74520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641003AA-535D-4537-8618-016A1E8A7FE7}"/>
              </a:ext>
            </a:extLst>
          </p:cNvPr>
          <p:cNvCxnSpPr>
            <a:cxnSpLocks/>
          </p:cNvCxnSpPr>
          <p:nvPr/>
        </p:nvCxnSpPr>
        <p:spPr>
          <a:xfrm>
            <a:off x="1190791" y="1295128"/>
            <a:ext cx="1842258" cy="74520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AA8224C2-5092-4FC1-8DB6-F696B5402F5F}"/>
              </a:ext>
            </a:extLst>
          </p:cNvPr>
          <p:cNvSpPr txBox="1"/>
          <p:nvPr/>
        </p:nvSpPr>
        <p:spPr>
          <a:xfrm>
            <a:off x="4714360" y="3119849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A846742-9AA5-4402-8398-54BBB08FB3BF}"/>
              </a:ext>
            </a:extLst>
          </p:cNvPr>
          <p:cNvSpPr txBox="1"/>
          <p:nvPr/>
        </p:nvSpPr>
        <p:spPr>
          <a:xfrm>
            <a:off x="4725091" y="3577207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5C01F39-F7B2-4BBA-A0CC-3BE3B988E19C}"/>
              </a:ext>
            </a:extLst>
          </p:cNvPr>
          <p:cNvSpPr txBox="1"/>
          <p:nvPr/>
        </p:nvSpPr>
        <p:spPr>
          <a:xfrm>
            <a:off x="4441558" y="2308264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CB1FDEF7-F035-4927-AFE4-3E5B2A2A2364}"/>
              </a:ext>
            </a:extLst>
          </p:cNvPr>
          <p:cNvSpPr txBox="1"/>
          <p:nvPr/>
        </p:nvSpPr>
        <p:spPr>
          <a:xfrm>
            <a:off x="4452289" y="2589453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0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EEE5FA-4A7C-4AA9-8E0B-3A4291529908}"/>
              </a:ext>
            </a:extLst>
          </p:cNvPr>
          <p:cNvSpPr txBox="1"/>
          <p:nvPr/>
        </p:nvSpPr>
        <p:spPr>
          <a:xfrm>
            <a:off x="271203" y="4764347"/>
            <a:ext cx="920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 ≤ 0.07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BA64E98-2D52-4264-938A-F1B894E67EBA}"/>
              </a:ext>
            </a:extLst>
          </p:cNvPr>
          <p:cNvSpPr txBox="1"/>
          <p:nvPr/>
        </p:nvSpPr>
        <p:spPr>
          <a:xfrm>
            <a:off x="271203" y="2661444"/>
            <a:ext cx="920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 ≤ 0.05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DD2B268-B443-4496-AE04-4F34A33B3A03}"/>
              </a:ext>
            </a:extLst>
          </p:cNvPr>
          <p:cNvSpPr txBox="1"/>
          <p:nvPr/>
        </p:nvSpPr>
        <p:spPr>
          <a:xfrm>
            <a:off x="271203" y="3194721"/>
            <a:ext cx="144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 = 0.67±0.03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3942DCC-5530-4323-A417-FAE4C8320587}"/>
              </a:ext>
            </a:extLst>
          </p:cNvPr>
          <p:cNvSpPr txBox="1"/>
          <p:nvPr/>
        </p:nvSpPr>
        <p:spPr>
          <a:xfrm>
            <a:off x="271203" y="2223433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 = “0.69±0.03”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6D0DD453-552B-4194-8944-963A957C5833}"/>
              </a:ext>
            </a:extLst>
          </p:cNvPr>
          <p:cNvSpPr txBox="1"/>
          <p:nvPr/>
        </p:nvSpPr>
        <p:spPr>
          <a:xfrm>
            <a:off x="271203" y="940977"/>
            <a:ext cx="1812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 ≥ 0.58 </a:t>
            </a:r>
            <a:r>
              <a:rPr lang="en-GB" dirty="0">
                <a:solidFill>
                  <a:srgbClr val="FF0000"/>
                </a:solidFill>
              </a:rPr>
              <a:t>tentative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9F25D9A-B910-40AF-9E6A-063A8255278F}"/>
              </a:ext>
            </a:extLst>
          </p:cNvPr>
          <p:cNvSpPr txBox="1"/>
          <p:nvPr/>
        </p:nvSpPr>
        <p:spPr>
          <a:xfrm>
            <a:off x="271203" y="1596310"/>
            <a:ext cx="1427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not observed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D7B20B-8E62-44F5-8DC7-031345438905}"/>
              </a:ext>
            </a:extLst>
          </p:cNvPr>
          <p:cNvSpPr txBox="1"/>
          <p:nvPr/>
        </p:nvSpPr>
        <p:spPr>
          <a:xfrm>
            <a:off x="5808894" y="1825306"/>
            <a:ext cx="282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chemeClr val="accent1">
                    <a:lumMod val="75000"/>
                  </a:schemeClr>
                </a:solidFill>
              </a:rPr>
              <a:t>Gamma-Rays to the Rescue!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9901B93-4ED7-4B60-A2D6-D2DE3DB112F2}"/>
              </a:ext>
            </a:extLst>
          </p:cNvPr>
          <p:cNvSpPr txBox="1"/>
          <p:nvPr/>
        </p:nvSpPr>
        <p:spPr>
          <a:xfrm>
            <a:off x="271203" y="232537"/>
            <a:ext cx="1656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</a:t>
            </a:r>
            <a:r>
              <a:rPr lang="en-GB" baseline="-25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= 2.828 MeV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51517D2-F2E0-4E98-A30D-E5CC28D0C150}"/>
              </a:ext>
            </a:extLst>
          </p:cNvPr>
          <p:cNvCxnSpPr>
            <a:cxnSpLocks/>
          </p:cNvCxnSpPr>
          <p:nvPr/>
        </p:nvCxnSpPr>
        <p:spPr>
          <a:xfrm>
            <a:off x="3166626" y="2764544"/>
            <a:ext cx="0" cy="24300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B8FC738A-E2D8-4B5F-96B1-9CB90584DD19}"/>
              </a:ext>
            </a:extLst>
          </p:cNvPr>
          <p:cNvCxnSpPr>
            <a:cxnSpLocks/>
          </p:cNvCxnSpPr>
          <p:nvPr/>
        </p:nvCxnSpPr>
        <p:spPr>
          <a:xfrm flipH="1">
            <a:off x="3362039" y="2690440"/>
            <a:ext cx="15710" cy="124200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1949D401-598B-43D9-A7A9-D22676623B6C}"/>
              </a:ext>
            </a:extLst>
          </p:cNvPr>
          <p:cNvCxnSpPr>
            <a:cxnSpLocks/>
          </p:cNvCxnSpPr>
          <p:nvPr/>
        </p:nvCxnSpPr>
        <p:spPr>
          <a:xfrm>
            <a:off x="3461639" y="3017612"/>
            <a:ext cx="0" cy="73289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3828682D-EED3-4F3B-BAE2-BF0F974F2F65}"/>
              </a:ext>
            </a:extLst>
          </p:cNvPr>
          <p:cNvCxnSpPr>
            <a:cxnSpLocks/>
          </p:cNvCxnSpPr>
          <p:nvPr/>
        </p:nvCxnSpPr>
        <p:spPr>
          <a:xfrm>
            <a:off x="3555316" y="2040328"/>
            <a:ext cx="0" cy="188639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A76978EF-7F06-40C0-88AF-AF1F5461367E}"/>
              </a:ext>
            </a:extLst>
          </p:cNvPr>
          <p:cNvCxnSpPr>
            <a:cxnSpLocks/>
          </p:cNvCxnSpPr>
          <p:nvPr/>
        </p:nvCxnSpPr>
        <p:spPr>
          <a:xfrm>
            <a:off x="3251914" y="2757553"/>
            <a:ext cx="0" cy="99295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E34CFAA4-6147-4DF9-BF2B-0E94116A5C2B}"/>
              </a:ext>
            </a:extLst>
          </p:cNvPr>
          <p:cNvCxnSpPr>
            <a:cxnSpLocks/>
          </p:cNvCxnSpPr>
          <p:nvPr/>
        </p:nvCxnSpPr>
        <p:spPr>
          <a:xfrm>
            <a:off x="3166626" y="3745559"/>
            <a:ext cx="0" cy="15987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5E24C9A-CC6F-4FE2-841D-AD8E33D7A37C}"/>
              </a:ext>
            </a:extLst>
          </p:cNvPr>
          <p:cNvSpPr txBox="1"/>
          <p:nvPr/>
        </p:nvSpPr>
        <p:spPr>
          <a:xfrm>
            <a:off x="293615" y="5763236"/>
            <a:ext cx="38171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Only previous (</a:t>
            </a:r>
            <a:r>
              <a:rPr lang="en-GB" sz="1400" dirty="0" err="1">
                <a:solidFill>
                  <a:schemeClr val="bg1">
                    <a:lumMod val="65000"/>
                  </a:schemeClr>
                </a:solidFill>
              </a:rPr>
              <a:t>d,p</a:t>
            </a:r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) results:</a:t>
            </a:r>
          </a:p>
          <a:p>
            <a:r>
              <a:rPr lang="en-GB" sz="1400" dirty="0"/>
              <a:t>C.R. Hoffman 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al., </a:t>
            </a:r>
            <a:r>
              <a:rPr lang="en-GB" sz="1400" dirty="0"/>
              <a:t>Phys. Rev. C88, 044317 (2013)</a:t>
            </a:r>
          </a:p>
        </p:txBody>
      </p:sp>
    </p:spTree>
    <p:extLst>
      <p:ext uri="{BB962C8B-B14F-4D97-AF65-F5344CB8AC3E}">
        <p14:creationId xmlns:p14="http://schemas.microsoft.com/office/powerpoint/2010/main" val="16376236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06691EB-546A-4B66-9C39-D80FC33D44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48" y="469783"/>
            <a:ext cx="8258208" cy="600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9333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12" y="990600"/>
            <a:ext cx="7199376" cy="487680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4716016" y="2780928"/>
            <a:ext cx="0" cy="1512168"/>
          </a:xfrm>
          <a:prstGeom prst="straightConnector1">
            <a:avLst/>
          </a:prstGeom>
          <a:ln w="444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7236296" y="2780928"/>
            <a:ext cx="0" cy="1512168"/>
          </a:xfrm>
          <a:prstGeom prst="straightConnector1">
            <a:avLst/>
          </a:prstGeom>
          <a:ln w="444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499992" y="2348880"/>
            <a:ext cx="495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rgbClr val="FF0000"/>
                </a:solidFill>
              </a:rPr>
              <a:t>40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40154" y="234888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rgbClr val="FF0000"/>
                </a:solidFill>
              </a:rPr>
              <a:t>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9992" y="1988840"/>
            <a:ext cx="28863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(</a:t>
            </a:r>
            <a:r>
              <a:rPr lang="en-GB" sz="2000" dirty="0" err="1">
                <a:solidFill>
                  <a:srgbClr val="FF0000"/>
                </a:solidFill>
              </a:rPr>
              <a:t>d,p</a:t>
            </a:r>
            <a:r>
              <a:rPr lang="en-GB" sz="2000" dirty="0">
                <a:solidFill>
                  <a:srgbClr val="FF0000"/>
                </a:solidFill>
              </a:rPr>
              <a:t>) centre of mass angle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843808" y="1196752"/>
            <a:ext cx="864096" cy="936104"/>
          </a:xfrm>
          <a:prstGeom prst="straightConnector1">
            <a:avLst/>
          </a:prstGeom>
          <a:ln w="444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339752" y="4365104"/>
            <a:ext cx="864096" cy="936104"/>
          </a:xfrm>
          <a:prstGeom prst="straightConnector1">
            <a:avLst/>
          </a:prstGeom>
          <a:ln w="4445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464767" y="796642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(</a:t>
            </a:r>
            <a:r>
              <a:rPr lang="en-GB" sz="2000" dirty="0" err="1">
                <a:solidFill>
                  <a:srgbClr val="FF0000"/>
                </a:solidFill>
              </a:rPr>
              <a:t>d,d</a:t>
            </a:r>
            <a:r>
              <a:rPr lang="en-GB" sz="20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79712" y="5261138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(</a:t>
            </a:r>
            <a:r>
              <a:rPr lang="en-GB" sz="2000" dirty="0" err="1">
                <a:solidFill>
                  <a:srgbClr val="FF0000"/>
                </a:solidFill>
              </a:rPr>
              <a:t>p,p</a:t>
            </a:r>
            <a:r>
              <a:rPr lang="en-GB" sz="20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9552" y="116632"/>
            <a:ext cx="841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WHAT WE SHOULD OBSERVE WHEN WE PLOT THE T-REX ENERGY AGAINST LAB ANGLE</a:t>
            </a:r>
          </a:p>
        </p:txBody>
      </p:sp>
    </p:spTree>
    <p:extLst>
      <p:ext uri="{BB962C8B-B14F-4D97-AF65-F5344CB8AC3E}">
        <p14:creationId xmlns:p14="http://schemas.microsoft.com/office/powerpoint/2010/main" val="17731184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4"/>
            <a:ext cx="9144000" cy="6854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1996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4624"/>
            <a:ext cx="4860032" cy="32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475122"/>
            <a:ext cx="7776864" cy="3338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47162"/>
            <a:ext cx="3744416" cy="2380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205672" y="260648"/>
            <a:ext cx="16868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PARTICLES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660232" y="3049796"/>
            <a:ext cx="22681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GAMMA-RAYS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116632"/>
            <a:ext cx="1332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THE TRIFOIL</a:t>
            </a:r>
          </a:p>
        </p:txBody>
      </p:sp>
    </p:spTree>
    <p:extLst>
      <p:ext uri="{BB962C8B-B14F-4D97-AF65-F5344CB8AC3E}">
        <p14:creationId xmlns:p14="http://schemas.microsoft.com/office/powerpoint/2010/main" val="42435701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80528" y="4365446"/>
            <a:ext cx="9433048" cy="249255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7384"/>
            <a:ext cx="9180513" cy="4765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3708473" cy="2385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36943" y="5108991"/>
            <a:ext cx="25115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TRIFOIL DETECTOR</a:t>
            </a:r>
          </a:p>
          <a:p>
            <a:endParaRPr lang="en-GB" sz="2400" dirty="0"/>
          </a:p>
          <a:p>
            <a:r>
              <a:rPr lang="en-GB" sz="2400" dirty="0"/>
              <a:t>LPC Caen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116632"/>
            <a:ext cx="1332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FF00"/>
                </a:solidFill>
              </a:rPr>
              <a:t>THE TRIFOIL</a:t>
            </a:r>
          </a:p>
        </p:txBody>
      </p:sp>
    </p:spTree>
    <p:extLst>
      <p:ext uri="{BB962C8B-B14F-4D97-AF65-F5344CB8AC3E}">
        <p14:creationId xmlns:p14="http://schemas.microsoft.com/office/powerpoint/2010/main" val="3886844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9C8CF72-C06D-4D0D-9375-19BE161DD573}"/>
              </a:ext>
            </a:extLst>
          </p:cNvPr>
          <p:cNvCxnSpPr/>
          <p:nvPr/>
        </p:nvCxnSpPr>
        <p:spPr>
          <a:xfrm>
            <a:off x="-965915" y="200910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D7A4B2E-FE51-4BC9-BFFF-1BBE99B26F68}"/>
              </a:ext>
            </a:extLst>
          </p:cNvPr>
          <p:cNvCxnSpPr/>
          <p:nvPr/>
        </p:nvCxnSpPr>
        <p:spPr>
          <a:xfrm>
            <a:off x="1169269" y="535609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CB17A0A-A909-4AEC-8486-D8E8AC75753F}"/>
              </a:ext>
            </a:extLst>
          </p:cNvPr>
          <p:cNvCxnSpPr/>
          <p:nvPr/>
        </p:nvCxnSpPr>
        <p:spPr>
          <a:xfrm>
            <a:off x="1169269" y="786210"/>
            <a:ext cx="5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68629D3-98EC-4D7C-982E-7BECF94C8177}"/>
              </a:ext>
            </a:extLst>
          </p:cNvPr>
          <p:cNvSpPr txBox="1"/>
          <p:nvPr/>
        </p:nvSpPr>
        <p:spPr>
          <a:xfrm>
            <a:off x="832890" y="335451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906AC4-A5CC-4516-909B-DB250E7737D1}"/>
              </a:ext>
            </a:extLst>
          </p:cNvPr>
          <p:cNvSpPr txBox="1"/>
          <p:nvPr/>
        </p:nvSpPr>
        <p:spPr>
          <a:xfrm>
            <a:off x="843621" y="616640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0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46F05E8-0D16-48A0-8CB1-386EE1E2C7B8}"/>
              </a:ext>
            </a:extLst>
          </p:cNvPr>
          <p:cNvCxnSpPr/>
          <p:nvPr/>
        </p:nvCxnSpPr>
        <p:spPr>
          <a:xfrm>
            <a:off x="2389593" y="780766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ADE248D-502B-4ED9-9092-C1C24CDA127D}"/>
              </a:ext>
            </a:extLst>
          </p:cNvPr>
          <p:cNvCxnSpPr/>
          <p:nvPr/>
        </p:nvCxnSpPr>
        <p:spPr>
          <a:xfrm>
            <a:off x="2389593" y="535609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73A1D0D6-AFEB-4C9B-9B80-A969D03D7AE2}"/>
              </a:ext>
            </a:extLst>
          </p:cNvPr>
          <p:cNvSpPr txBox="1"/>
          <p:nvPr/>
        </p:nvSpPr>
        <p:spPr>
          <a:xfrm>
            <a:off x="2028482" y="333303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17DCCD4-33AA-41B4-9729-C286CA502254}"/>
              </a:ext>
            </a:extLst>
          </p:cNvPr>
          <p:cNvSpPr txBox="1"/>
          <p:nvPr/>
        </p:nvSpPr>
        <p:spPr>
          <a:xfrm>
            <a:off x="2039213" y="614492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C2CBF22-8D5D-4604-829F-051BD7A2EC83}"/>
              </a:ext>
            </a:extLst>
          </p:cNvPr>
          <p:cNvCxnSpPr/>
          <p:nvPr/>
        </p:nvCxnSpPr>
        <p:spPr>
          <a:xfrm>
            <a:off x="3734757" y="790165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91CC9B7F-09E4-447F-BEA7-1CD577236E1F}"/>
              </a:ext>
            </a:extLst>
          </p:cNvPr>
          <p:cNvCxnSpPr/>
          <p:nvPr/>
        </p:nvCxnSpPr>
        <p:spPr>
          <a:xfrm>
            <a:off x="3734757" y="552506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AFD55D39-EE1D-4B46-859A-33B7A4DACAD9}"/>
              </a:ext>
            </a:extLst>
          </p:cNvPr>
          <p:cNvSpPr txBox="1"/>
          <p:nvPr/>
        </p:nvSpPr>
        <p:spPr>
          <a:xfrm>
            <a:off x="3378616" y="344034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1CBFD7A-64B6-4F48-B51A-F673FC247F91}"/>
              </a:ext>
            </a:extLst>
          </p:cNvPr>
          <p:cNvSpPr txBox="1"/>
          <p:nvPr/>
        </p:nvSpPr>
        <p:spPr>
          <a:xfrm>
            <a:off x="3389347" y="625223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3B43140-41D7-4C05-9304-4006324ECEBF}"/>
              </a:ext>
            </a:extLst>
          </p:cNvPr>
          <p:cNvSpPr txBox="1"/>
          <p:nvPr/>
        </p:nvSpPr>
        <p:spPr>
          <a:xfrm>
            <a:off x="1059053" y="875762"/>
            <a:ext cx="821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rgbClr val="FF0000"/>
                </a:solidFill>
              </a:rPr>
              <a:t>s</a:t>
            </a:r>
            <a:r>
              <a:rPr lang="en-GB" sz="2000" baseline="-25000" dirty="0">
                <a:solidFill>
                  <a:srgbClr val="FF0000"/>
                </a:solidFill>
              </a:rPr>
              <a:t>1/2</a:t>
            </a:r>
            <a:r>
              <a:rPr lang="en-GB" sz="20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AC735569-78CF-4536-8871-0FEDE0D4B459}"/>
              </a:ext>
            </a:extLst>
          </p:cNvPr>
          <p:cNvSpPr txBox="1"/>
          <p:nvPr/>
        </p:nvSpPr>
        <p:spPr>
          <a:xfrm>
            <a:off x="2254642" y="899372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89E3001E-DF07-43EC-9DEA-279DB90FE123}"/>
              </a:ext>
            </a:extLst>
          </p:cNvPr>
          <p:cNvSpPr txBox="1"/>
          <p:nvPr/>
        </p:nvSpPr>
        <p:spPr>
          <a:xfrm>
            <a:off x="3411595" y="884345"/>
            <a:ext cx="13195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</a:rPr>
              <a:t>3</a:t>
            </a:r>
            <a:r>
              <a:rPr lang="en-GB" sz="2000" baseline="-25000" dirty="0">
                <a:solidFill>
                  <a:schemeClr val="tx2"/>
                </a:solidFill>
              </a:rPr>
              <a:t>J=3/2</a:t>
            </a:r>
          </a:p>
        </p:txBody>
      </p:sp>
      <p:sp>
        <p:nvSpPr>
          <p:cNvPr id="113" name="Right Brace 112">
            <a:extLst>
              <a:ext uri="{FF2B5EF4-FFF2-40B4-BE49-F238E27FC236}">
                <a16:creationId xmlns:a16="http://schemas.microsoft.com/office/drawing/2014/main" id="{96FDB197-A3B1-465C-98A5-780FFC28125D}"/>
              </a:ext>
            </a:extLst>
          </p:cNvPr>
          <p:cNvSpPr/>
          <p:nvPr/>
        </p:nvSpPr>
        <p:spPr>
          <a:xfrm>
            <a:off x="4738599" y="286142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67EEF17-A5F6-40BB-B578-74BE1CD08A2D}"/>
              </a:ext>
            </a:extLst>
          </p:cNvPr>
          <p:cNvSpPr txBox="1"/>
          <p:nvPr/>
        </p:nvSpPr>
        <p:spPr>
          <a:xfrm>
            <a:off x="4931304" y="536615"/>
            <a:ext cx="1305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 </a:t>
            </a:r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p(</a:t>
            </a:r>
            <a:r>
              <a:rPr lang="en-GB" sz="2000" dirty="0">
                <a:solidFill>
                  <a:schemeClr val="tx2"/>
                </a:solidFill>
              </a:rPr>
              <a:t>p</a:t>
            </a:r>
            <a:r>
              <a:rPr lang="en-GB" sz="2000" baseline="-25000" dirty="0">
                <a:solidFill>
                  <a:schemeClr val="tx2"/>
                </a:solidFill>
              </a:rPr>
              <a:t>1/2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1</a:t>
            </a:r>
            <a:endParaRPr lang="en-GB" sz="2000" baseline="30000" dirty="0">
              <a:solidFill>
                <a:schemeClr val="tx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F5BDCE6-7669-41FE-8B51-91201B2433BB}"/>
              </a:ext>
            </a:extLst>
          </p:cNvPr>
          <p:cNvSpPr/>
          <p:nvPr/>
        </p:nvSpPr>
        <p:spPr>
          <a:xfrm>
            <a:off x="2181138" y="3926048"/>
            <a:ext cx="1448571" cy="713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57859DEB-6D47-4EF2-A02D-615CFEC8D52D}"/>
              </a:ext>
            </a:extLst>
          </p:cNvPr>
          <p:cNvSpPr/>
          <p:nvPr/>
        </p:nvSpPr>
        <p:spPr>
          <a:xfrm>
            <a:off x="4222871" y="3927446"/>
            <a:ext cx="1448571" cy="71306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CA3A8A07-4D49-41E9-B419-09672306BBA4}"/>
              </a:ext>
            </a:extLst>
          </p:cNvPr>
          <p:cNvSpPr/>
          <p:nvPr/>
        </p:nvSpPr>
        <p:spPr>
          <a:xfrm>
            <a:off x="2181138" y="4976070"/>
            <a:ext cx="1448571" cy="25866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99C18D5C-7511-4830-AFD0-D7D67C8E23F3}"/>
              </a:ext>
            </a:extLst>
          </p:cNvPr>
          <p:cNvSpPr/>
          <p:nvPr/>
        </p:nvSpPr>
        <p:spPr>
          <a:xfrm>
            <a:off x="4222871" y="4976070"/>
            <a:ext cx="1448571" cy="25866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BC018DA9-54FE-4465-B306-925C0867C985}"/>
              </a:ext>
            </a:extLst>
          </p:cNvPr>
          <p:cNvCxnSpPr>
            <a:cxnSpLocks/>
          </p:cNvCxnSpPr>
          <p:nvPr/>
        </p:nvCxnSpPr>
        <p:spPr>
          <a:xfrm>
            <a:off x="4222871" y="3533754"/>
            <a:ext cx="144199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7BC9E058-8E68-49AC-BAF4-285053A21EC2}"/>
              </a:ext>
            </a:extLst>
          </p:cNvPr>
          <p:cNvCxnSpPr>
            <a:cxnSpLocks/>
          </p:cNvCxnSpPr>
          <p:nvPr/>
        </p:nvCxnSpPr>
        <p:spPr>
          <a:xfrm>
            <a:off x="4222871" y="3107313"/>
            <a:ext cx="14419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42156825-DA65-485A-BA0D-A5926B9B897A}"/>
              </a:ext>
            </a:extLst>
          </p:cNvPr>
          <p:cNvCxnSpPr>
            <a:cxnSpLocks/>
          </p:cNvCxnSpPr>
          <p:nvPr/>
        </p:nvCxnSpPr>
        <p:spPr>
          <a:xfrm>
            <a:off x="4222871" y="2353702"/>
            <a:ext cx="144199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B402C313-9D01-4571-B990-F301EDA7A423}"/>
              </a:ext>
            </a:extLst>
          </p:cNvPr>
          <p:cNvSpPr/>
          <p:nvPr/>
        </p:nvSpPr>
        <p:spPr>
          <a:xfrm>
            <a:off x="4524901" y="3029835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4FC94C7A-7037-42FC-AF7A-C6245C068DC7}"/>
              </a:ext>
            </a:extLst>
          </p:cNvPr>
          <p:cNvSpPr/>
          <p:nvPr/>
        </p:nvSpPr>
        <p:spPr>
          <a:xfrm>
            <a:off x="3008177" y="4001485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B880D456-BCB2-4E70-B114-7B66B0B7767C}"/>
              </a:ext>
            </a:extLst>
          </p:cNvPr>
          <p:cNvSpPr txBox="1"/>
          <p:nvPr/>
        </p:nvSpPr>
        <p:spPr>
          <a:xfrm>
            <a:off x="1069899" y="3825071"/>
            <a:ext cx="10438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p(</a:t>
            </a:r>
            <a:r>
              <a:rPr lang="en-GB" sz="2000" dirty="0">
                <a:solidFill>
                  <a:schemeClr val="tx2"/>
                </a:solidFill>
              </a:rPr>
              <a:t>p</a:t>
            </a:r>
            <a:r>
              <a:rPr lang="en-GB" sz="2000" baseline="-25000" dirty="0">
                <a:solidFill>
                  <a:schemeClr val="tx2"/>
                </a:solidFill>
              </a:rPr>
              <a:t>1/2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1</a:t>
            </a:r>
            <a:endParaRPr lang="en-GB" sz="2000" baseline="30000" dirty="0">
              <a:solidFill>
                <a:schemeClr val="tx2"/>
              </a:solidFill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10245871-645F-446D-8434-2F8C050D7BDA}"/>
              </a:ext>
            </a:extLst>
          </p:cNvPr>
          <p:cNvSpPr txBox="1"/>
          <p:nvPr/>
        </p:nvSpPr>
        <p:spPr>
          <a:xfrm>
            <a:off x="5825939" y="2829780"/>
            <a:ext cx="821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rgbClr val="FF0000"/>
                </a:solidFill>
              </a:rPr>
              <a:t>s</a:t>
            </a:r>
            <a:r>
              <a:rPr lang="en-GB" sz="2000" baseline="-25000" dirty="0">
                <a:solidFill>
                  <a:srgbClr val="FF0000"/>
                </a:solidFill>
              </a:rPr>
              <a:t>1/2</a:t>
            </a:r>
            <a:r>
              <a:rPr lang="en-GB" sz="20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B62149B0-BB3B-41EB-94C7-ED45E967282D}"/>
              </a:ext>
            </a:extLst>
          </p:cNvPr>
          <p:cNvSpPr txBox="1"/>
          <p:nvPr/>
        </p:nvSpPr>
        <p:spPr>
          <a:xfrm>
            <a:off x="5825939" y="3229890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B7AD854E-F7A0-430A-893D-277285761BCC}"/>
              </a:ext>
            </a:extLst>
          </p:cNvPr>
          <p:cNvSpPr txBox="1"/>
          <p:nvPr/>
        </p:nvSpPr>
        <p:spPr>
          <a:xfrm>
            <a:off x="6936374" y="3228945"/>
            <a:ext cx="13195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</a:rPr>
              <a:t>3</a:t>
            </a:r>
            <a:r>
              <a:rPr lang="en-GB" sz="2000" baseline="-25000" dirty="0">
                <a:solidFill>
                  <a:schemeClr val="tx2"/>
                </a:solidFill>
              </a:rPr>
              <a:t>J=3/2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FEC342-3BF8-4C38-A164-3A5FCEEEECF1}"/>
              </a:ext>
            </a:extLst>
          </p:cNvPr>
          <p:cNvSpPr txBox="1"/>
          <p:nvPr/>
        </p:nvSpPr>
        <p:spPr>
          <a:xfrm>
            <a:off x="5795481" y="3704153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aseline="30000" dirty="0"/>
              <a:t>16,18,20</a:t>
            </a:r>
            <a:r>
              <a:rPr lang="en-GB" dirty="0"/>
              <a:t>N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60BDF678-F43C-4982-AE2D-253CB9ABA390}"/>
              </a:ext>
            </a:extLst>
          </p:cNvPr>
          <p:cNvSpPr txBox="1"/>
          <p:nvPr/>
        </p:nvSpPr>
        <p:spPr>
          <a:xfrm>
            <a:off x="7182572" y="3704153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aseline="30000" dirty="0"/>
              <a:t>18,20</a:t>
            </a:r>
            <a:r>
              <a:rPr lang="en-GB" dirty="0"/>
              <a:t>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10D9F98-452B-4785-8BFB-C6C2DF5D6FC8}"/>
              </a:ext>
            </a:extLst>
          </p:cNvPr>
          <p:cNvCxnSpPr>
            <a:cxnSpLocks/>
          </p:cNvCxnSpPr>
          <p:nvPr/>
        </p:nvCxnSpPr>
        <p:spPr>
          <a:xfrm flipV="1">
            <a:off x="3324792" y="3173835"/>
            <a:ext cx="1096206" cy="714985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6A83AD68-D186-4FA2-A48E-B41FB8EC5DA6}"/>
              </a:ext>
            </a:extLst>
          </p:cNvPr>
          <p:cNvSpPr txBox="1"/>
          <p:nvPr/>
        </p:nvSpPr>
        <p:spPr>
          <a:xfrm>
            <a:off x="3411595" y="5867635"/>
            <a:ext cx="793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aseline="30000" dirty="0"/>
              <a:t>16</a:t>
            </a:r>
            <a:r>
              <a:rPr lang="en-GB" sz="3600" dirty="0"/>
              <a:t>N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B719868-36F8-457D-9D0A-DBECCACA5274}"/>
              </a:ext>
            </a:extLst>
          </p:cNvPr>
          <p:cNvCxnSpPr>
            <a:cxnSpLocks/>
          </p:cNvCxnSpPr>
          <p:nvPr/>
        </p:nvCxnSpPr>
        <p:spPr>
          <a:xfrm>
            <a:off x="6363543" y="6221295"/>
            <a:ext cx="72000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0B18602-F306-4C9C-A1BD-120D47C60CAF}"/>
              </a:ext>
            </a:extLst>
          </p:cNvPr>
          <p:cNvCxnSpPr>
            <a:cxnSpLocks/>
          </p:cNvCxnSpPr>
          <p:nvPr/>
        </p:nvCxnSpPr>
        <p:spPr>
          <a:xfrm>
            <a:off x="7233493" y="6221295"/>
            <a:ext cx="72000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D02D8EF-7794-4A77-AD1B-BC934B2259FD}"/>
              </a:ext>
            </a:extLst>
          </p:cNvPr>
          <p:cNvCxnSpPr>
            <a:cxnSpLocks/>
          </p:cNvCxnSpPr>
          <p:nvPr/>
        </p:nvCxnSpPr>
        <p:spPr>
          <a:xfrm>
            <a:off x="8103443" y="6221295"/>
            <a:ext cx="72000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B3CBABBB-5DA0-40C2-BACC-45F2A73005A0}"/>
              </a:ext>
            </a:extLst>
          </p:cNvPr>
          <p:cNvSpPr txBox="1"/>
          <p:nvPr/>
        </p:nvSpPr>
        <p:spPr>
          <a:xfrm>
            <a:off x="5671442" y="6400800"/>
            <a:ext cx="3092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 =           16           18             20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240D04C-5C92-4A64-AD80-C056CC24CA3B}"/>
              </a:ext>
            </a:extLst>
          </p:cNvPr>
          <p:cNvSpPr/>
          <p:nvPr/>
        </p:nvSpPr>
        <p:spPr>
          <a:xfrm>
            <a:off x="6428314" y="6167295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7AED78D2-ED14-44EB-9BCE-7452D3787A7F}"/>
              </a:ext>
            </a:extLst>
          </p:cNvPr>
          <p:cNvSpPr/>
          <p:nvPr/>
        </p:nvSpPr>
        <p:spPr>
          <a:xfrm>
            <a:off x="7256986" y="6167295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A3F65527-3F03-4FCB-AD2B-5783BDC10086}"/>
              </a:ext>
            </a:extLst>
          </p:cNvPr>
          <p:cNvSpPr/>
          <p:nvPr/>
        </p:nvSpPr>
        <p:spPr>
          <a:xfrm>
            <a:off x="7352230" y="6167295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48C5B04-FCF8-4010-8F6B-B1DC81391B68}"/>
              </a:ext>
            </a:extLst>
          </p:cNvPr>
          <p:cNvSpPr/>
          <p:nvPr/>
        </p:nvSpPr>
        <p:spPr>
          <a:xfrm>
            <a:off x="7509390" y="6167295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BBE68E3-7DAD-4614-B515-259BFD91376F}"/>
              </a:ext>
            </a:extLst>
          </p:cNvPr>
          <p:cNvSpPr/>
          <p:nvPr/>
        </p:nvSpPr>
        <p:spPr>
          <a:xfrm>
            <a:off x="8238067" y="6167295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6E64F4B-A48A-477B-9004-A97309020587}"/>
              </a:ext>
            </a:extLst>
          </p:cNvPr>
          <p:cNvSpPr/>
          <p:nvPr/>
        </p:nvSpPr>
        <p:spPr>
          <a:xfrm>
            <a:off x="8363021" y="6167295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DFAB79A-4AC7-4848-99C2-26AB75C89F2E}"/>
              </a:ext>
            </a:extLst>
          </p:cNvPr>
          <p:cNvSpPr/>
          <p:nvPr/>
        </p:nvSpPr>
        <p:spPr>
          <a:xfrm flipV="1">
            <a:off x="8596270" y="6167295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6D93FC8E-81F7-4A9D-8815-AC5917FBCAAF}"/>
              </a:ext>
            </a:extLst>
          </p:cNvPr>
          <p:cNvSpPr/>
          <p:nvPr/>
        </p:nvSpPr>
        <p:spPr>
          <a:xfrm flipV="1">
            <a:off x="8691514" y="6167295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0273158-7569-4155-844C-2AB4901A7501}"/>
              </a:ext>
            </a:extLst>
          </p:cNvPr>
          <p:cNvSpPr/>
          <p:nvPr/>
        </p:nvSpPr>
        <p:spPr>
          <a:xfrm flipV="1">
            <a:off x="8454838" y="6167295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BD142977-64B3-4C88-BA3B-38D06E6054CF}"/>
              </a:ext>
            </a:extLst>
          </p:cNvPr>
          <p:cNvSpPr/>
          <p:nvPr/>
        </p:nvSpPr>
        <p:spPr>
          <a:xfrm>
            <a:off x="8142823" y="6167295"/>
            <a:ext cx="108000" cy="108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901CDE-AF40-4FAD-8F3E-476634FE450D}"/>
              </a:ext>
            </a:extLst>
          </p:cNvPr>
          <p:cNvSpPr txBox="1"/>
          <p:nvPr/>
        </p:nvSpPr>
        <p:spPr>
          <a:xfrm>
            <a:off x="6241934" y="5903290"/>
            <a:ext cx="26164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one particle        half full           one hole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2E296525-CB37-4EED-B106-675F6EAA36FB}"/>
              </a:ext>
            </a:extLst>
          </p:cNvPr>
          <p:cNvSpPr/>
          <p:nvPr/>
        </p:nvSpPr>
        <p:spPr>
          <a:xfrm>
            <a:off x="8242830" y="6172027"/>
            <a:ext cx="108000" cy="10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72252E-E273-4CA8-A9E0-9F22643B9D65}"/>
              </a:ext>
            </a:extLst>
          </p:cNvPr>
          <p:cNvSpPr txBox="1"/>
          <p:nvPr/>
        </p:nvSpPr>
        <p:spPr>
          <a:xfrm>
            <a:off x="6719026" y="5470700"/>
            <a:ext cx="1697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Symbol" panose="05050102010706020507" pitchFamily="18" charset="2"/>
              </a:rPr>
              <a:t>n</a:t>
            </a:r>
            <a:r>
              <a:rPr lang="en-GB" sz="1600" dirty="0"/>
              <a:t>(d</a:t>
            </a:r>
            <a:r>
              <a:rPr lang="en-GB" sz="1600" baseline="-25000" dirty="0"/>
              <a:t>5/2</a:t>
            </a:r>
            <a:r>
              <a:rPr lang="en-GB" sz="1600" dirty="0"/>
              <a:t>) occupancy: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C05177-5302-47E4-AE73-3636DC39AAF1}"/>
              </a:ext>
            </a:extLst>
          </p:cNvPr>
          <p:cNvSpPr txBox="1"/>
          <p:nvPr/>
        </p:nvSpPr>
        <p:spPr>
          <a:xfrm rot="19600167">
            <a:off x="6126858" y="2195440"/>
            <a:ext cx="16190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coupled to proton hole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857F79A-0EC1-4546-8BF6-8DAC1F7FF687}"/>
              </a:ext>
            </a:extLst>
          </p:cNvPr>
          <p:cNvSpPr txBox="1"/>
          <p:nvPr/>
        </p:nvSpPr>
        <p:spPr>
          <a:xfrm rot="19600167">
            <a:off x="7294628" y="2548142"/>
            <a:ext cx="16190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coupled to proton hole</a:t>
            </a:r>
          </a:p>
        </p:txBody>
      </p:sp>
    </p:spTree>
    <p:extLst>
      <p:ext uri="{BB962C8B-B14F-4D97-AF65-F5344CB8AC3E}">
        <p14:creationId xmlns:p14="http://schemas.microsoft.com/office/powerpoint/2010/main" val="19280609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06450"/>
            <a:ext cx="7721600" cy="5245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32660" y="5949280"/>
            <a:ext cx="2863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Angle bins: 2 degrees in </a:t>
            </a:r>
            <a:r>
              <a:rPr lang="en-GB" dirty="0" err="1">
                <a:solidFill>
                  <a:srgbClr val="C00000"/>
                </a:solidFill>
              </a:rPr>
              <a:t>c.m</a:t>
            </a:r>
            <a:r>
              <a:rPr lang="en-GB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116632"/>
            <a:ext cx="88319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SIMULATION OF THE DIFFERENTIAL CROSS SECTION FOR ONE OF THE 0</a:t>
            </a:r>
            <a:r>
              <a:rPr lang="en-GB" b="1" baseline="30000" dirty="0">
                <a:solidFill>
                  <a:srgbClr val="C00000"/>
                </a:solidFill>
              </a:rPr>
              <a:t>−</a:t>
            </a:r>
            <a:r>
              <a:rPr lang="en-GB" b="1" dirty="0">
                <a:solidFill>
                  <a:srgbClr val="C00000"/>
                </a:solidFill>
              </a:rPr>
              <a:t>/1</a:t>
            </a:r>
            <a:r>
              <a:rPr lang="en-GB" b="1" baseline="30000" dirty="0">
                <a:solidFill>
                  <a:srgbClr val="C00000"/>
                </a:solidFill>
              </a:rPr>
              <a:t>−</a:t>
            </a:r>
            <a:r>
              <a:rPr lang="en-GB" b="1" dirty="0">
                <a:solidFill>
                  <a:srgbClr val="C00000"/>
                </a:solidFill>
              </a:rPr>
              <a:t> s-WAVE STATES</a:t>
            </a:r>
          </a:p>
          <a:p>
            <a:endParaRPr lang="en-GB" b="1" dirty="0">
              <a:solidFill>
                <a:srgbClr val="C00000"/>
              </a:solidFill>
            </a:endParaRPr>
          </a:p>
          <a:p>
            <a:r>
              <a:rPr lang="en-GB" dirty="0">
                <a:solidFill>
                  <a:srgbClr val="C00000"/>
                </a:solidFill>
              </a:rPr>
              <a:t>Actual predicted statistics for one week of running with 0.5 mg/cm</a:t>
            </a:r>
            <a:r>
              <a:rPr lang="en-GB" baseline="30000" dirty="0">
                <a:solidFill>
                  <a:srgbClr val="C00000"/>
                </a:solidFill>
              </a:rPr>
              <a:t>2</a:t>
            </a:r>
            <a:r>
              <a:rPr lang="en-GB" dirty="0">
                <a:solidFill>
                  <a:srgbClr val="C00000"/>
                </a:solidFill>
              </a:rPr>
              <a:t> target</a:t>
            </a:r>
          </a:p>
        </p:txBody>
      </p:sp>
    </p:spTree>
    <p:extLst>
      <p:ext uri="{BB962C8B-B14F-4D97-AF65-F5344CB8AC3E}">
        <p14:creationId xmlns:p14="http://schemas.microsoft.com/office/powerpoint/2010/main" val="9437168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88640"/>
            <a:ext cx="4644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rgbClr val="C00000"/>
                </a:solidFill>
              </a:rPr>
              <a:t>SUMMARY of REQUEST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94428" y="904066"/>
            <a:ext cx="8230586" cy="5847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We are requesting </a:t>
            </a:r>
            <a:r>
              <a:rPr lang="en-GB" sz="2000" b="1" dirty="0"/>
              <a:t>27 shifts of </a:t>
            </a:r>
            <a:r>
              <a:rPr lang="en-GB" sz="2000" b="1" baseline="30000" dirty="0"/>
              <a:t>17</a:t>
            </a:r>
            <a:r>
              <a:rPr lang="en-GB" sz="2000" b="1" dirty="0"/>
              <a:t>N beam </a:t>
            </a:r>
            <a:r>
              <a:rPr lang="en-GB" dirty="0"/>
              <a:t>at 5.5 MeV/A</a:t>
            </a:r>
          </a:p>
          <a:p>
            <a:endParaRPr lang="en-GB" dirty="0"/>
          </a:p>
          <a:p>
            <a:r>
              <a:rPr lang="en-GB" dirty="0"/>
              <a:t>With this, we will </a:t>
            </a:r>
            <a:r>
              <a:rPr lang="en-GB" sz="2000" b="1" dirty="0"/>
              <a:t>perform (</a:t>
            </a:r>
            <a:r>
              <a:rPr lang="en-GB" sz="2000" b="1" dirty="0" err="1"/>
              <a:t>d,p</a:t>
            </a:r>
            <a:r>
              <a:rPr lang="en-GB" sz="2000" b="1" dirty="0"/>
              <a:t>) with the </a:t>
            </a:r>
            <a:r>
              <a:rPr lang="en-GB" sz="2000" b="1" baseline="30000" dirty="0"/>
              <a:t>17</a:t>
            </a:r>
            <a:r>
              <a:rPr lang="en-GB" sz="2000" b="1" dirty="0"/>
              <a:t>N beam</a:t>
            </a:r>
            <a:r>
              <a:rPr lang="en-GB" dirty="0"/>
              <a:t>, and study all populated</a:t>
            </a:r>
          </a:p>
          <a:p>
            <a:r>
              <a:rPr lang="en-GB" dirty="0"/>
              <a:t>states in </a:t>
            </a:r>
            <a:r>
              <a:rPr lang="en-GB" baseline="30000" dirty="0"/>
              <a:t>18</a:t>
            </a:r>
            <a:r>
              <a:rPr lang="en-GB" dirty="0"/>
              <a:t>N, using gamma-rays to select and identify the closely spaced levels.</a:t>
            </a:r>
          </a:p>
          <a:p>
            <a:endParaRPr lang="en-GB" dirty="0"/>
          </a:p>
          <a:p>
            <a:r>
              <a:rPr lang="en-GB" dirty="0"/>
              <a:t>Of this, </a:t>
            </a:r>
            <a:r>
              <a:rPr lang="en-GB" sz="2000" b="1" dirty="0"/>
              <a:t>21 shifts </a:t>
            </a:r>
            <a:r>
              <a:rPr lang="en-GB" dirty="0"/>
              <a:t>are required in order to perform the </a:t>
            </a:r>
            <a:r>
              <a:rPr lang="en-GB" sz="2000" b="1" dirty="0"/>
              <a:t>(</a:t>
            </a:r>
            <a:r>
              <a:rPr lang="en-GB" sz="2000" b="1" dirty="0" err="1"/>
              <a:t>d,p</a:t>
            </a:r>
            <a:r>
              <a:rPr lang="en-GB" sz="2000" b="1" dirty="0"/>
              <a:t>) measurement.</a:t>
            </a:r>
          </a:p>
          <a:p>
            <a:r>
              <a:rPr lang="en-GB" dirty="0"/>
              <a:t>We believe that we can save time by not running on a carbon target.</a:t>
            </a:r>
          </a:p>
          <a:p>
            <a:r>
              <a:rPr lang="en-GB" dirty="0"/>
              <a:t>We would run on a carbon target (target contaminant) if time permits.</a:t>
            </a:r>
          </a:p>
          <a:p>
            <a:endParaRPr lang="en-GB" dirty="0"/>
          </a:p>
          <a:p>
            <a:r>
              <a:rPr lang="en-GB" dirty="0"/>
              <a:t>We have allowed </a:t>
            </a:r>
            <a:r>
              <a:rPr lang="en-GB" sz="2000" b="1" dirty="0"/>
              <a:t>6 shifts </a:t>
            </a:r>
            <a:r>
              <a:rPr lang="en-GB" dirty="0"/>
              <a:t>for optimising the charge state to accelerate </a:t>
            </a:r>
          </a:p>
          <a:p>
            <a:r>
              <a:rPr lang="en-GB" dirty="0"/>
              <a:t>(to minimise contaminants) (extraction will use NO</a:t>
            </a:r>
            <a:r>
              <a:rPr lang="en-GB" baseline="30000" dirty="0"/>
              <a:t>+</a:t>
            </a:r>
            <a:r>
              <a:rPr lang="en-GB" dirty="0"/>
              <a:t> from nanoCaO+O</a:t>
            </a:r>
            <a:r>
              <a:rPr lang="en-GB" baseline="-25000" dirty="0"/>
              <a:t>2</a:t>
            </a:r>
            <a:r>
              <a:rPr lang="en-GB" dirty="0"/>
              <a:t>, + plasma)</a:t>
            </a:r>
          </a:p>
          <a:p>
            <a:r>
              <a:rPr lang="en-GB" dirty="0"/>
              <a:t>and stripping methodology (what foils, and where) to eliminate </a:t>
            </a:r>
            <a:r>
              <a:rPr lang="en-GB" baseline="30000" dirty="0"/>
              <a:t>17</a:t>
            </a:r>
            <a:r>
              <a:rPr lang="en-GB" dirty="0"/>
              <a:t>O.</a:t>
            </a:r>
          </a:p>
          <a:p>
            <a:endParaRPr lang="en-GB" dirty="0"/>
          </a:p>
          <a:p>
            <a:r>
              <a:rPr lang="en-GB" dirty="0"/>
              <a:t>We are requesting </a:t>
            </a:r>
            <a:r>
              <a:rPr lang="en-GB" sz="2000" b="1" dirty="0"/>
              <a:t>3 shifts </a:t>
            </a:r>
            <a:r>
              <a:rPr lang="en-GB" dirty="0"/>
              <a:t>for setting up with a stable </a:t>
            </a:r>
            <a:r>
              <a:rPr lang="en-GB" sz="2000" b="1" dirty="0"/>
              <a:t>pilot beam</a:t>
            </a:r>
            <a:r>
              <a:rPr lang="en-GB" dirty="0"/>
              <a:t>, to</a:t>
            </a:r>
          </a:p>
          <a:p>
            <a:r>
              <a:rPr lang="en-GB" dirty="0"/>
              <a:t>ensure that detectors and electronics are set up correctly</a:t>
            </a:r>
          </a:p>
          <a:p>
            <a:endParaRPr lang="en-GB" dirty="0"/>
          </a:p>
          <a:p>
            <a:r>
              <a:rPr lang="en-GB" dirty="0"/>
              <a:t>We </a:t>
            </a:r>
            <a:r>
              <a:rPr lang="en-GB" sz="2000" b="1" dirty="0"/>
              <a:t>request 10</a:t>
            </a:r>
            <a:r>
              <a:rPr lang="en-GB" sz="2000" b="1" baseline="30000" dirty="0"/>
              <a:t>4</a:t>
            </a:r>
            <a:r>
              <a:rPr lang="en-GB" sz="2000" b="1" dirty="0"/>
              <a:t> </a:t>
            </a:r>
            <a:r>
              <a:rPr lang="en-GB" sz="2000" b="1" dirty="0" err="1"/>
              <a:t>pps</a:t>
            </a:r>
            <a:r>
              <a:rPr lang="en-GB" sz="2000" b="1" dirty="0"/>
              <a:t> </a:t>
            </a:r>
            <a:r>
              <a:rPr lang="en-GB" sz="2000" dirty="0"/>
              <a:t>for the </a:t>
            </a:r>
            <a:r>
              <a:rPr lang="en-GB" sz="2000" baseline="30000" dirty="0"/>
              <a:t>17</a:t>
            </a:r>
            <a:r>
              <a:rPr lang="en-GB" sz="2000" dirty="0"/>
              <a:t>N beam, </a:t>
            </a:r>
            <a:r>
              <a:rPr lang="en-GB" dirty="0"/>
              <a:t>on the reaction target. </a:t>
            </a:r>
          </a:p>
          <a:p>
            <a:r>
              <a:rPr lang="en-GB" dirty="0"/>
              <a:t>The beam should be delivered at the </a:t>
            </a:r>
            <a:r>
              <a:rPr lang="en-GB" sz="2000" b="1" dirty="0"/>
              <a:t>T-REX + </a:t>
            </a:r>
            <a:r>
              <a:rPr lang="en-GB" sz="2000" b="1" dirty="0" err="1"/>
              <a:t>Miniball</a:t>
            </a:r>
            <a:r>
              <a:rPr lang="en-GB" sz="2000" b="1" dirty="0"/>
              <a:t> </a:t>
            </a:r>
            <a:r>
              <a:rPr lang="en-GB" dirty="0"/>
              <a:t>setup.</a:t>
            </a:r>
          </a:p>
          <a:p>
            <a:endParaRPr lang="en-GB" dirty="0"/>
          </a:p>
          <a:p>
            <a:r>
              <a:rPr lang="en-GB" dirty="0"/>
              <a:t>We have allowed for a 5mm diameter beam spot on target (dominates the resolution).</a:t>
            </a:r>
          </a:p>
        </p:txBody>
      </p:sp>
    </p:spTree>
    <p:extLst>
      <p:ext uri="{BB962C8B-B14F-4D97-AF65-F5344CB8AC3E}">
        <p14:creationId xmlns:p14="http://schemas.microsoft.com/office/powerpoint/2010/main" val="25982249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5" y="800100"/>
            <a:ext cx="710565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32034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556792"/>
            <a:ext cx="4979268" cy="440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10444"/>
            <a:ext cx="4777308" cy="44371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5805264"/>
            <a:ext cx="2688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Klupp</a:t>
            </a:r>
            <a:r>
              <a:rPr lang="en-GB" dirty="0"/>
              <a:t>/</a:t>
            </a:r>
            <a:r>
              <a:rPr lang="en-GB" dirty="0" err="1"/>
              <a:t>Muecher</a:t>
            </a:r>
            <a:r>
              <a:rPr lang="en-GB" dirty="0"/>
              <a:t> @ Munich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79787" y="5805264"/>
            <a:ext cx="2935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Matta @ Surrey/LPC (</a:t>
            </a:r>
            <a:r>
              <a:rPr lang="en-GB" dirty="0" err="1"/>
              <a:t>approx</a:t>
            </a:r>
            <a:r>
              <a:rPr lang="en-GB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3621" y="116632"/>
            <a:ext cx="8862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Reconstructed excitation energy for lowest four known states, assuming isotropic production</a:t>
            </a:r>
          </a:p>
        </p:txBody>
      </p:sp>
    </p:spTree>
    <p:extLst>
      <p:ext uri="{BB962C8B-B14F-4D97-AF65-F5344CB8AC3E}">
        <p14:creationId xmlns:p14="http://schemas.microsoft.com/office/powerpoint/2010/main" val="150180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DF9562-6C71-42E6-BE54-BC6E8FB3C975}"/>
              </a:ext>
            </a:extLst>
          </p:cNvPr>
          <p:cNvCxnSpPr>
            <a:cxnSpLocks/>
          </p:cNvCxnSpPr>
          <p:nvPr/>
        </p:nvCxnSpPr>
        <p:spPr>
          <a:xfrm>
            <a:off x="472283" y="2356511"/>
            <a:ext cx="1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9C8CF72-C06D-4D0D-9375-19BE161DD573}"/>
              </a:ext>
            </a:extLst>
          </p:cNvPr>
          <p:cNvCxnSpPr/>
          <p:nvPr/>
        </p:nvCxnSpPr>
        <p:spPr>
          <a:xfrm>
            <a:off x="-965915" y="200910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DC637DC-CE44-41C1-BF95-8BAA9E74B030}"/>
              </a:ext>
            </a:extLst>
          </p:cNvPr>
          <p:cNvCxnSpPr>
            <a:cxnSpLocks/>
          </p:cNvCxnSpPr>
          <p:nvPr/>
        </p:nvCxnSpPr>
        <p:spPr>
          <a:xfrm>
            <a:off x="472283" y="3979568"/>
            <a:ext cx="1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DFF39C0-D349-484B-AAB4-75DCDD4B37AD}"/>
              </a:ext>
            </a:extLst>
          </p:cNvPr>
          <p:cNvCxnSpPr>
            <a:cxnSpLocks/>
          </p:cNvCxnSpPr>
          <p:nvPr/>
        </p:nvCxnSpPr>
        <p:spPr>
          <a:xfrm>
            <a:off x="472283" y="770578"/>
            <a:ext cx="1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9ABF98E-EEA9-437A-B79B-56A4349E44CD}"/>
              </a:ext>
            </a:extLst>
          </p:cNvPr>
          <p:cNvCxnSpPr/>
          <p:nvPr/>
        </p:nvCxnSpPr>
        <p:spPr>
          <a:xfrm>
            <a:off x="801270" y="3750499"/>
            <a:ext cx="5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A679FA1-4136-44C2-B998-50EE16C0A8B7}"/>
              </a:ext>
            </a:extLst>
          </p:cNvPr>
          <p:cNvCxnSpPr/>
          <p:nvPr/>
        </p:nvCxnSpPr>
        <p:spPr>
          <a:xfrm>
            <a:off x="801270" y="3431398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AD94925-863B-49F4-AD5D-B73189847C11}"/>
              </a:ext>
            </a:extLst>
          </p:cNvPr>
          <p:cNvCxnSpPr/>
          <p:nvPr/>
        </p:nvCxnSpPr>
        <p:spPr>
          <a:xfrm>
            <a:off x="801270" y="3278993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A5DB96F-0FF2-4582-A39B-23074FEF6E52}"/>
              </a:ext>
            </a:extLst>
          </p:cNvPr>
          <p:cNvCxnSpPr/>
          <p:nvPr/>
        </p:nvCxnSpPr>
        <p:spPr>
          <a:xfrm>
            <a:off x="1587095" y="3474258"/>
            <a:ext cx="5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3244AE5-F60E-4392-878D-A1D17565CC08}"/>
              </a:ext>
            </a:extLst>
          </p:cNvPr>
          <p:cNvCxnSpPr/>
          <p:nvPr/>
        </p:nvCxnSpPr>
        <p:spPr>
          <a:xfrm>
            <a:off x="1587095" y="3693335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3F9051-21CA-4CEE-AA85-AF85C9C78673}"/>
              </a:ext>
            </a:extLst>
          </p:cNvPr>
          <p:cNvCxnSpPr/>
          <p:nvPr/>
        </p:nvCxnSpPr>
        <p:spPr>
          <a:xfrm>
            <a:off x="1587095" y="3950517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A0A7E71-548E-4A76-AF5B-B4798A55C31A}"/>
              </a:ext>
            </a:extLst>
          </p:cNvPr>
          <p:cNvCxnSpPr/>
          <p:nvPr/>
        </p:nvCxnSpPr>
        <p:spPr>
          <a:xfrm>
            <a:off x="1587095" y="4169599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AE11EFE-D87C-4FED-8925-FE0F3808E381}"/>
              </a:ext>
            </a:extLst>
          </p:cNvPr>
          <p:cNvCxnSpPr/>
          <p:nvPr/>
        </p:nvCxnSpPr>
        <p:spPr>
          <a:xfrm>
            <a:off x="3092039" y="2755127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6BACD81-8568-4F5F-A2D4-6A0D17495B05}"/>
              </a:ext>
            </a:extLst>
          </p:cNvPr>
          <p:cNvCxnSpPr/>
          <p:nvPr/>
        </p:nvCxnSpPr>
        <p:spPr>
          <a:xfrm>
            <a:off x="3092039" y="3007544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A6580F2-E000-4751-B56A-AD0B5EBD5913}"/>
              </a:ext>
            </a:extLst>
          </p:cNvPr>
          <p:cNvCxnSpPr/>
          <p:nvPr/>
        </p:nvCxnSpPr>
        <p:spPr>
          <a:xfrm>
            <a:off x="3106314" y="3750508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02B9AEF-7215-4539-B45B-89822118DA13}"/>
              </a:ext>
            </a:extLst>
          </p:cNvPr>
          <p:cNvCxnSpPr/>
          <p:nvPr/>
        </p:nvCxnSpPr>
        <p:spPr>
          <a:xfrm>
            <a:off x="3106306" y="3926723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43AEB62-42B7-4C69-9FFD-F8231ED17101}"/>
              </a:ext>
            </a:extLst>
          </p:cNvPr>
          <p:cNvCxnSpPr/>
          <p:nvPr/>
        </p:nvCxnSpPr>
        <p:spPr>
          <a:xfrm>
            <a:off x="3106298" y="2031224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41D06BB-8541-45D3-B2D2-476BF4FF6FF5}"/>
              </a:ext>
            </a:extLst>
          </p:cNvPr>
          <p:cNvCxnSpPr/>
          <p:nvPr/>
        </p:nvCxnSpPr>
        <p:spPr>
          <a:xfrm>
            <a:off x="3868312" y="3340927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A006262-F16F-4F8E-82F9-B7D708260ED2}"/>
              </a:ext>
            </a:extLst>
          </p:cNvPr>
          <p:cNvCxnSpPr/>
          <p:nvPr/>
        </p:nvCxnSpPr>
        <p:spPr>
          <a:xfrm>
            <a:off x="3877826" y="3459986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C68A23B-6897-4DEF-99F2-A5D2B473BC89}"/>
              </a:ext>
            </a:extLst>
          </p:cNvPr>
          <p:cNvCxnSpPr/>
          <p:nvPr/>
        </p:nvCxnSpPr>
        <p:spPr>
          <a:xfrm>
            <a:off x="3877826" y="3755272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F460341-CCAA-4371-8314-EBA24FB5E03D}"/>
              </a:ext>
            </a:extLst>
          </p:cNvPr>
          <p:cNvCxnSpPr/>
          <p:nvPr/>
        </p:nvCxnSpPr>
        <p:spPr>
          <a:xfrm>
            <a:off x="3877820" y="3926724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768A756-F747-4E42-8809-F740124E5013}"/>
              </a:ext>
            </a:extLst>
          </p:cNvPr>
          <p:cNvCxnSpPr/>
          <p:nvPr/>
        </p:nvCxnSpPr>
        <p:spPr>
          <a:xfrm>
            <a:off x="3854053" y="2802747"/>
            <a:ext cx="5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6165F46-837E-433D-B8A0-E15E8DE90692}"/>
              </a:ext>
            </a:extLst>
          </p:cNvPr>
          <p:cNvCxnSpPr/>
          <p:nvPr/>
        </p:nvCxnSpPr>
        <p:spPr>
          <a:xfrm>
            <a:off x="3854043" y="2497943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2F6480F9-EDD1-4132-BD39-510084718C1A}"/>
              </a:ext>
            </a:extLst>
          </p:cNvPr>
          <p:cNvCxnSpPr/>
          <p:nvPr/>
        </p:nvCxnSpPr>
        <p:spPr>
          <a:xfrm>
            <a:off x="801270" y="3954415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D793227-B5D2-4546-9FB9-7410BBAA6905}"/>
              </a:ext>
            </a:extLst>
          </p:cNvPr>
          <p:cNvCxnSpPr/>
          <p:nvPr/>
        </p:nvCxnSpPr>
        <p:spPr>
          <a:xfrm>
            <a:off x="3104150" y="2698781"/>
            <a:ext cx="540000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D7A4B2E-FE51-4BC9-BFFF-1BBE99B26F68}"/>
              </a:ext>
            </a:extLst>
          </p:cNvPr>
          <p:cNvCxnSpPr/>
          <p:nvPr/>
        </p:nvCxnSpPr>
        <p:spPr>
          <a:xfrm>
            <a:off x="1169269" y="535609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CB17A0A-A909-4AEC-8486-D8E8AC75753F}"/>
              </a:ext>
            </a:extLst>
          </p:cNvPr>
          <p:cNvCxnSpPr/>
          <p:nvPr/>
        </p:nvCxnSpPr>
        <p:spPr>
          <a:xfrm>
            <a:off x="1169269" y="786210"/>
            <a:ext cx="5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68629D3-98EC-4D7C-982E-7BECF94C8177}"/>
              </a:ext>
            </a:extLst>
          </p:cNvPr>
          <p:cNvSpPr txBox="1"/>
          <p:nvPr/>
        </p:nvSpPr>
        <p:spPr>
          <a:xfrm>
            <a:off x="832890" y="335451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906AC4-A5CC-4516-909B-DB250E7737D1}"/>
              </a:ext>
            </a:extLst>
          </p:cNvPr>
          <p:cNvSpPr txBox="1"/>
          <p:nvPr/>
        </p:nvSpPr>
        <p:spPr>
          <a:xfrm>
            <a:off x="843621" y="616640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0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46F05E8-0D16-48A0-8CB1-386EE1E2C7B8}"/>
              </a:ext>
            </a:extLst>
          </p:cNvPr>
          <p:cNvCxnSpPr/>
          <p:nvPr/>
        </p:nvCxnSpPr>
        <p:spPr>
          <a:xfrm>
            <a:off x="2389593" y="780766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ADE248D-502B-4ED9-9092-C1C24CDA127D}"/>
              </a:ext>
            </a:extLst>
          </p:cNvPr>
          <p:cNvCxnSpPr/>
          <p:nvPr/>
        </p:nvCxnSpPr>
        <p:spPr>
          <a:xfrm>
            <a:off x="2389593" y="535609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73A1D0D6-AFEB-4C9B-9B80-A969D03D7AE2}"/>
              </a:ext>
            </a:extLst>
          </p:cNvPr>
          <p:cNvSpPr txBox="1"/>
          <p:nvPr/>
        </p:nvSpPr>
        <p:spPr>
          <a:xfrm>
            <a:off x="2028482" y="333303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17DCCD4-33AA-41B4-9729-C286CA502254}"/>
              </a:ext>
            </a:extLst>
          </p:cNvPr>
          <p:cNvSpPr txBox="1"/>
          <p:nvPr/>
        </p:nvSpPr>
        <p:spPr>
          <a:xfrm>
            <a:off x="2039213" y="614492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C2CBF22-8D5D-4604-829F-051BD7A2EC83}"/>
              </a:ext>
            </a:extLst>
          </p:cNvPr>
          <p:cNvCxnSpPr/>
          <p:nvPr/>
        </p:nvCxnSpPr>
        <p:spPr>
          <a:xfrm>
            <a:off x="3734757" y="790165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91CC9B7F-09E4-447F-BEA7-1CD577236E1F}"/>
              </a:ext>
            </a:extLst>
          </p:cNvPr>
          <p:cNvCxnSpPr/>
          <p:nvPr/>
        </p:nvCxnSpPr>
        <p:spPr>
          <a:xfrm>
            <a:off x="3734757" y="552506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AFD55D39-EE1D-4B46-859A-33B7A4DACAD9}"/>
              </a:ext>
            </a:extLst>
          </p:cNvPr>
          <p:cNvSpPr txBox="1"/>
          <p:nvPr/>
        </p:nvSpPr>
        <p:spPr>
          <a:xfrm>
            <a:off x="3378616" y="344034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1CBFD7A-64B6-4F48-B51A-F673FC247F91}"/>
              </a:ext>
            </a:extLst>
          </p:cNvPr>
          <p:cNvSpPr txBox="1"/>
          <p:nvPr/>
        </p:nvSpPr>
        <p:spPr>
          <a:xfrm>
            <a:off x="3389347" y="625223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4ECD62E-E4AF-4EFF-8B26-106AAAFFE6F7}"/>
              </a:ext>
            </a:extLst>
          </p:cNvPr>
          <p:cNvCxnSpPr>
            <a:cxnSpLocks/>
          </p:cNvCxnSpPr>
          <p:nvPr/>
        </p:nvCxnSpPr>
        <p:spPr>
          <a:xfrm rot="5400000">
            <a:off x="-1129717" y="2372578"/>
            <a:ext cx="320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256A7B1-54D2-4463-B088-0CB0FB1BC3FE}"/>
              </a:ext>
            </a:extLst>
          </p:cNvPr>
          <p:cNvSpPr txBox="1"/>
          <p:nvPr/>
        </p:nvSpPr>
        <p:spPr>
          <a:xfrm>
            <a:off x="81624" y="53727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2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91E6D79-FECC-4116-9692-D6FFAC3890B7}"/>
              </a:ext>
            </a:extLst>
          </p:cNvPr>
          <p:cNvSpPr txBox="1"/>
          <p:nvPr/>
        </p:nvSpPr>
        <p:spPr>
          <a:xfrm>
            <a:off x="79476" y="211923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1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E09F2CC-5EB9-41BE-94E0-5EDEBC465CF0}"/>
              </a:ext>
            </a:extLst>
          </p:cNvPr>
          <p:cNvSpPr txBox="1"/>
          <p:nvPr/>
        </p:nvSpPr>
        <p:spPr>
          <a:xfrm>
            <a:off x="77328" y="3726949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0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50614F4-CEDF-4CBC-AD38-A721504C1810}"/>
              </a:ext>
            </a:extLst>
          </p:cNvPr>
          <p:cNvCxnSpPr>
            <a:cxnSpLocks/>
          </p:cNvCxnSpPr>
          <p:nvPr/>
        </p:nvCxnSpPr>
        <p:spPr>
          <a:xfrm>
            <a:off x="1333487" y="3275888"/>
            <a:ext cx="253608" cy="89371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710C926B-1311-41FC-9707-5E69A6A3899D}"/>
              </a:ext>
            </a:extLst>
          </p:cNvPr>
          <p:cNvCxnSpPr>
            <a:cxnSpLocks/>
          </p:cNvCxnSpPr>
          <p:nvPr/>
        </p:nvCxnSpPr>
        <p:spPr>
          <a:xfrm flipV="1">
            <a:off x="1333487" y="3474258"/>
            <a:ext cx="253600" cy="27624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8F4C000-57B3-48CF-9C79-DAFE4B992635}"/>
              </a:ext>
            </a:extLst>
          </p:cNvPr>
          <p:cNvCxnSpPr>
            <a:cxnSpLocks/>
          </p:cNvCxnSpPr>
          <p:nvPr/>
        </p:nvCxnSpPr>
        <p:spPr>
          <a:xfrm flipV="1">
            <a:off x="2127095" y="2031224"/>
            <a:ext cx="977055" cy="2138370"/>
          </a:xfrm>
          <a:prstGeom prst="line">
            <a:avLst/>
          </a:prstGeom>
          <a:ln w="254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0E10943C-093C-443D-9E56-8A8BB7717C4C}"/>
              </a:ext>
            </a:extLst>
          </p:cNvPr>
          <p:cNvCxnSpPr>
            <a:cxnSpLocks/>
          </p:cNvCxnSpPr>
          <p:nvPr/>
        </p:nvCxnSpPr>
        <p:spPr>
          <a:xfrm flipV="1">
            <a:off x="2122322" y="2698781"/>
            <a:ext cx="969717" cy="770713"/>
          </a:xfrm>
          <a:prstGeom prst="line">
            <a:avLst/>
          </a:prstGeom>
          <a:ln w="254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6A71695-3027-4FCA-8645-EAE5525AD25D}"/>
              </a:ext>
            </a:extLst>
          </p:cNvPr>
          <p:cNvCxnSpPr>
            <a:cxnSpLocks/>
          </p:cNvCxnSpPr>
          <p:nvPr/>
        </p:nvCxnSpPr>
        <p:spPr>
          <a:xfrm flipV="1">
            <a:off x="2122314" y="2755122"/>
            <a:ext cx="957614" cy="92869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439D9130-5934-4819-B711-A8E29CECD37E}"/>
              </a:ext>
            </a:extLst>
          </p:cNvPr>
          <p:cNvCxnSpPr>
            <a:cxnSpLocks/>
          </p:cNvCxnSpPr>
          <p:nvPr/>
        </p:nvCxnSpPr>
        <p:spPr>
          <a:xfrm flipV="1">
            <a:off x="2122310" y="3753829"/>
            <a:ext cx="981840" cy="19193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AE483715-C4BE-42C2-8CC0-F7115EAE74F4}"/>
              </a:ext>
            </a:extLst>
          </p:cNvPr>
          <p:cNvSpPr txBox="1"/>
          <p:nvPr/>
        </p:nvSpPr>
        <p:spPr>
          <a:xfrm>
            <a:off x="785609" y="4237146"/>
            <a:ext cx="1377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exp     SM</a:t>
            </a:r>
            <a:endParaRPr lang="en-GB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F30539E-D6D9-45AE-8B0D-499DBBF2BCDE}"/>
              </a:ext>
            </a:extLst>
          </p:cNvPr>
          <p:cNvSpPr txBox="1"/>
          <p:nvPr/>
        </p:nvSpPr>
        <p:spPr>
          <a:xfrm>
            <a:off x="3075901" y="4247877"/>
            <a:ext cx="1377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exp     SM</a:t>
            </a:r>
            <a:endParaRPr lang="en-GB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06BA78D5-38CE-42AD-A745-6809174DA0F3}"/>
              </a:ext>
            </a:extLst>
          </p:cNvPr>
          <p:cNvSpPr txBox="1"/>
          <p:nvPr/>
        </p:nvSpPr>
        <p:spPr>
          <a:xfrm>
            <a:off x="1091082" y="4697159"/>
            <a:ext cx="793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aseline="30000" dirty="0"/>
              <a:t>16</a:t>
            </a:r>
            <a:r>
              <a:rPr lang="en-GB" sz="3600" dirty="0"/>
              <a:t>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A61CDE3-DB3D-4DBC-9318-D1F91B03DC29}"/>
              </a:ext>
            </a:extLst>
          </p:cNvPr>
          <p:cNvSpPr txBox="1"/>
          <p:nvPr/>
        </p:nvSpPr>
        <p:spPr>
          <a:xfrm>
            <a:off x="3407134" y="4697159"/>
            <a:ext cx="793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aseline="30000" dirty="0"/>
              <a:t>18</a:t>
            </a:r>
            <a:r>
              <a:rPr lang="en-GB" sz="3600" dirty="0"/>
              <a:t>N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D262150-94A6-41CF-96D2-301E03289F4C}"/>
              </a:ext>
            </a:extLst>
          </p:cNvPr>
          <p:cNvSpPr txBox="1"/>
          <p:nvPr/>
        </p:nvSpPr>
        <p:spPr>
          <a:xfrm>
            <a:off x="99317" y="183174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MeV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3B43140-41D7-4C05-9304-4006324ECEBF}"/>
              </a:ext>
            </a:extLst>
          </p:cNvPr>
          <p:cNvSpPr txBox="1"/>
          <p:nvPr/>
        </p:nvSpPr>
        <p:spPr>
          <a:xfrm>
            <a:off x="1059053" y="875762"/>
            <a:ext cx="821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rgbClr val="FF0000"/>
                </a:solidFill>
              </a:rPr>
              <a:t>s</a:t>
            </a:r>
            <a:r>
              <a:rPr lang="en-GB" sz="2000" baseline="-25000" dirty="0">
                <a:solidFill>
                  <a:srgbClr val="FF0000"/>
                </a:solidFill>
              </a:rPr>
              <a:t>1/2</a:t>
            </a:r>
            <a:r>
              <a:rPr lang="en-GB" sz="20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AC735569-78CF-4536-8871-0FEDE0D4B459}"/>
              </a:ext>
            </a:extLst>
          </p:cNvPr>
          <p:cNvSpPr txBox="1"/>
          <p:nvPr/>
        </p:nvSpPr>
        <p:spPr>
          <a:xfrm>
            <a:off x="2254642" y="899372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89E3001E-DF07-43EC-9DEA-279DB90FE123}"/>
              </a:ext>
            </a:extLst>
          </p:cNvPr>
          <p:cNvSpPr txBox="1"/>
          <p:nvPr/>
        </p:nvSpPr>
        <p:spPr>
          <a:xfrm>
            <a:off x="3411595" y="884345"/>
            <a:ext cx="13195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</a:rPr>
              <a:t>3</a:t>
            </a:r>
            <a:r>
              <a:rPr lang="en-GB" sz="2000" baseline="-25000" dirty="0">
                <a:solidFill>
                  <a:schemeClr val="tx2"/>
                </a:solidFill>
              </a:rPr>
              <a:t>J=3/2</a:t>
            </a:r>
          </a:p>
        </p:txBody>
      </p:sp>
      <p:sp>
        <p:nvSpPr>
          <p:cNvPr id="113" name="Right Brace 112">
            <a:extLst>
              <a:ext uri="{FF2B5EF4-FFF2-40B4-BE49-F238E27FC236}">
                <a16:creationId xmlns:a16="http://schemas.microsoft.com/office/drawing/2014/main" id="{96FDB197-A3B1-465C-98A5-780FFC28125D}"/>
              </a:ext>
            </a:extLst>
          </p:cNvPr>
          <p:cNvSpPr/>
          <p:nvPr/>
        </p:nvSpPr>
        <p:spPr>
          <a:xfrm>
            <a:off x="4738599" y="286142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67EEF17-A5F6-40BB-B578-74BE1CD08A2D}"/>
              </a:ext>
            </a:extLst>
          </p:cNvPr>
          <p:cNvSpPr txBox="1"/>
          <p:nvPr/>
        </p:nvSpPr>
        <p:spPr>
          <a:xfrm>
            <a:off x="4931304" y="536615"/>
            <a:ext cx="1305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 </a:t>
            </a:r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p(</a:t>
            </a:r>
            <a:r>
              <a:rPr lang="en-GB" sz="2000" dirty="0">
                <a:solidFill>
                  <a:schemeClr val="tx2"/>
                </a:solidFill>
              </a:rPr>
              <a:t>p</a:t>
            </a:r>
            <a:r>
              <a:rPr lang="en-GB" sz="2000" baseline="-25000" dirty="0">
                <a:solidFill>
                  <a:schemeClr val="tx2"/>
                </a:solidFill>
              </a:rPr>
              <a:t>1/2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1</a:t>
            </a:r>
            <a:endParaRPr lang="en-GB" sz="2000" baseline="30000" dirty="0">
              <a:solidFill>
                <a:schemeClr val="tx2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F365623-AD8F-469C-AE7E-D54511D1C800}"/>
              </a:ext>
            </a:extLst>
          </p:cNvPr>
          <p:cNvSpPr txBox="1"/>
          <p:nvPr/>
        </p:nvSpPr>
        <p:spPr>
          <a:xfrm>
            <a:off x="1144913" y="5211650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390B8F7-A756-441B-9CC4-E9864A69F312}"/>
              </a:ext>
            </a:extLst>
          </p:cNvPr>
          <p:cNvSpPr txBox="1"/>
          <p:nvPr/>
        </p:nvSpPr>
        <p:spPr>
          <a:xfrm>
            <a:off x="3460962" y="5209502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4880091-3574-4494-AE29-518BE1CAC4D0}"/>
              </a:ext>
            </a:extLst>
          </p:cNvPr>
          <p:cNvSpPr txBox="1"/>
          <p:nvPr/>
        </p:nvSpPr>
        <p:spPr>
          <a:xfrm>
            <a:off x="1374671" y="598223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0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D08EB776-6BFA-4E87-B333-BC13CCD9402B}"/>
              </a:ext>
            </a:extLst>
          </p:cNvPr>
          <p:cNvSpPr txBox="1"/>
          <p:nvPr/>
        </p:nvSpPr>
        <p:spPr>
          <a:xfrm>
            <a:off x="3755115" y="598223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2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DE0CEA8-AFD0-4B97-AAEF-BAE61D3019C9}"/>
              </a:ext>
            </a:extLst>
          </p:cNvPr>
          <p:cNvSpPr txBox="1"/>
          <p:nvPr/>
        </p:nvSpPr>
        <p:spPr>
          <a:xfrm>
            <a:off x="1355423" y="6355326"/>
            <a:ext cx="3575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number of neutrons in d</a:t>
            </a:r>
            <a:r>
              <a:rPr lang="en-GB" baseline="-25000" dirty="0"/>
              <a:t>5/2</a:t>
            </a:r>
            <a:r>
              <a:rPr lang="en-GB" dirty="0"/>
              <a:t> orbital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3D0FB71-D487-4434-8E6D-BD1B1615A834}"/>
              </a:ext>
            </a:extLst>
          </p:cNvPr>
          <p:cNvSpPr txBox="1"/>
          <p:nvPr/>
        </p:nvSpPr>
        <p:spPr>
          <a:xfrm>
            <a:off x="33113" y="5977699"/>
            <a:ext cx="9916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s</a:t>
            </a:r>
            <a:r>
              <a:rPr lang="en-GB" sz="1600" baseline="-25000" dirty="0"/>
              <a:t>1/2</a:t>
            </a:r>
            <a:r>
              <a:rPr lang="en-GB" sz="1600" dirty="0"/>
              <a:t> states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0E9326E5-6EE3-4B3B-B962-0346CE777664}"/>
              </a:ext>
            </a:extLst>
          </p:cNvPr>
          <p:cNvSpPr txBox="1"/>
          <p:nvPr/>
        </p:nvSpPr>
        <p:spPr>
          <a:xfrm>
            <a:off x="-35089" y="5264179"/>
            <a:ext cx="11085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ground state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56BCD8-3CAE-4690-A91F-5D0902909D8C}"/>
              </a:ext>
            </a:extLst>
          </p:cNvPr>
          <p:cNvSpPr txBox="1"/>
          <p:nvPr/>
        </p:nvSpPr>
        <p:spPr>
          <a:xfrm>
            <a:off x="1114498" y="2338572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/>
              <a:t>Not OK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F7B1BE3-B6BB-409C-90A0-33C418986D6E}"/>
              </a:ext>
            </a:extLst>
          </p:cNvPr>
          <p:cNvSpPr txBox="1"/>
          <p:nvPr/>
        </p:nvSpPr>
        <p:spPr>
          <a:xfrm>
            <a:off x="3526527" y="1559689"/>
            <a:ext cx="643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“OK”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9E42FC-0ED5-4422-9E3F-3EE47848AF57}"/>
              </a:ext>
            </a:extLst>
          </p:cNvPr>
          <p:cNvSpPr txBox="1"/>
          <p:nvPr/>
        </p:nvSpPr>
        <p:spPr>
          <a:xfrm>
            <a:off x="5368954" y="2523238"/>
            <a:ext cx="361374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This is for the latest SM calculations</a:t>
            </a:r>
          </a:p>
          <a:p>
            <a:r>
              <a:rPr lang="en-GB" dirty="0"/>
              <a:t>using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priori </a:t>
            </a:r>
            <a:r>
              <a:rPr lang="en-GB" dirty="0"/>
              <a:t>interaction (Otsuka).</a:t>
            </a:r>
          </a:p>
          <a:p>
            <a:endParaRPr lang="en-GB" dirty="0"/>
          </a:p>
          <a:p>
            <a:r>
              <a:rPr lang="en-GB" dirty="0"/>
              <a:t>Other calculations get </a:t>
            </a:r>
            <a:r>
              <a:rPr lang="en-GB" baseline="30000" dirty="0"/>
              <a:t>16</a:t>
            </a:r>
            <a:r>
              <a:rPr lang="en-GB" dirty="0"/>
              <a:t>N correct </a:t>
            </a:r>
          </a:p>
          <a:p>
            <a:r>
              <a:rPr lang="en-GB" dirty="0"/>
              <a:t>and </a:t>
            </a:r>
            <a:r>
              <a:rPr lang="en-GB" baseline="30000" dirty="0"/>
              <a:t>18</a:t>
            </a:r>
            <a:r>
              <a:rPr lang="en-GB" dirty="0"/>
              <a:t>N incorrect.</a:t>
            </a:r>
          </a:p>
          <a:p>
            <a:endParaRPr lang="en-GB" dirty="0"/>
          </a:p>
          <a:p>
            <a:r>
              <a:rPr lang="en-GB" dirty="0"/>
              <a:t>Nobody can get </a:t>
            </a:r>
            <a:r>
              <a:rPr lang="en-GB" u="sng" dirty="0"/>
              <a:t>both</a:t>
            </a:r>
            <a:r>
              <a:rPr lang="en-GB" dirty="0"/>
              <a:t> correct.</a:t>
            </a:r>
          </a:p>
          <a:p>
            <a:r>
              <a:rPr lang="en-GB" dirty="0"/>
              <a:t>This one gets </a:t>
            </a:r>
            <a:r>
              <a:rPr lang="en-GB" baseline="30000" dirty="0"/>
              <a:t>18</a:t>
            </a:r>
            <a:r>
              <a:rPr lang="en-GB" dirty="0"/>
              <a:t>N right, most get </a:t>
            </a:r>
            <a:r>
              <a:rPr lang="en-GB" baseline="30000" dirty="0"/>
              <a:t>16</a:t>
            </a:r>
            <a:r>
              <a:rPr lang="en-GB" dirty="0"/>
              <a:t>N.</a:t>
            </a:r>
          </a:p>
        </p:txBody>
      </p:sp>
    </p:spTree>
    <p:extLst>
      <p:ext uri="{BB962C8B-B14F-4D97-AF65-F5344CB8AC3E}">
        <p14:creationId xmlns:p14="http://schemas.microsoft.com/office/powerpoint/2010/main" val="772045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DF9562-6C71-42E6-BE54-BC6E8FB3C975}"/>
              </a:ext>
            </a:extLst>
          </p:cNvPr>
          <p:cNvCxnSpPr>
            <a:cxnSpLocks/>
          </p:cNvCxnSpPr>
          <p:nvPr/>
        </p:nvCxnSpPr>
        <p:spPr>
          <a:xfrm>
            <a:off x="472283" y="2356511"/>
            <a:ext cx="1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9C8CF72-C06D-4D0D-9375-19BE161DD573}"/>
              </a:ext>
            </a:extLst>
          </p:cNvPr>
          <p:cNvCxnSpPr/>
          <p:nvPr/>
        </p:nvCxnSpPr>
        <p:spPr>
          <a:xfrm>
            <a:off x="-965915" y="200910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DC637DC-CE44-41C1-BF95-8BAA9E74B030}"/>
              </a:ext>
            </a:extLst>
          </p:cNvPr>
          <p:cNvCxnSpPr>
            <a:cxnSpLocks/>
          </p:cNvCxnSpPr>
          <p:nvPr/>
        </p:nvCxnSpPr>
        <p:spPr>
          <a:xfrm>
            <a:off x="472283" y="3979568"/>
            <a:ext cx="1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DFF39C0-D349-484B-AAB4-75DCDD4B37AD}"/>
              </a:ext>
            </a:extLst>
          </p:cNvPr>
          <p:cNvCxnSpPr>
            <a:cxnSpLocks/>
          </p:cNvCxnSpPr>
          <p:nvPr/>
        </p:nvCxnSpPr>
        <p:spPr>
          <a:xfrm>
            <a:off x="472283" y="770578"/>
            <a:ext cx="1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9ABF98E-EEA9-437A-B79B-56A4349E44CD}"/>
              </a:ext>
            </a:extLst>
          </p:cNvPr>
          <p:cNvCxnSpPr/>
          <p:nvPr/>
        </p:nvCxnSpPr>
        <p:spPr>
          <a:xfrm>
            <a:off x="801270" y="3750499"/>
            <a:ext cx="5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A679FA1-4136-44C2-B998-50EE16C0A8B7}"/>
              </a:ext>
            </a:extLst>
          </p:cNvPr>
          <p:cNvCxnSpPr/>
          <p:nvPr/>
        </p:nvCxnSpPr>
        <p:spPr>
          <a:xfrm>
            <a:off x="801270" y="3431398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AD94925-863B-49F4-AD5D-B73189847C11}"/>
              </a:ext>
            </a:extLst>
          </p:cNvPr>
          <p:cNvCxnSpPr/>
          <p:nvPr/>
        </p:nvCxnSpPr>
        <p:spPr>
          <a:xfrm>
            <a:off x="801270" y="3278993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A5DB96F-0FF2-4582-A39B-23074FEF6E52}"/>
              </a:ext>
            </a:extLst>
          </p:cNvPr>
          <p:cNvCxnSpPr/>
          <p:nvPr/>
        </p:nvCxnSpPr>
        <p:spPr>
          <a:xfrm>
            <a:off x="1587095" y="3474258"/>
            <a:ext cx="5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3244AE5-F60E-4392-878D-A1D17565CC08}"/>
              </a:ext>
            </a:extLst>
          </p:cNvPr>
          <p:cNvCxnSpPr/>
          <p:nvPr/>
        </p:nvCxnSpPr>
        <p:spPr>
          <a:xfrm>
            <a:off x="1587095" y="3693335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3F9051-21CA-4CEE-AA85-AF85C9C78673}"/>
              </a:ext>
            </a:extLst>
          </p:cNvPr>
          <p:cNvCxnSpPr/>
          <p:nvPr/>
        </p:nvCxnSpPr>
        <p:spPr>
          <a:xfrm>
            <a:off x="1587095" y="3950517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A0A7E71-548E-4A76-AF5B-B4798A55C31A}"/>
              </a:ext>
            </a:extLst>
          </p:cNvPr>
          <p:cNvCxnSpPr/>
          <p:nvPr/>
        </p:nvCxnSpPr>
        <p:spPr>
          <a:xfrm>
            <a:off x="1587095" y="4169599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AE11EFE-D87C-4FED-8925-FE0F3808E381}"/>
              </a:ext>
            </a:extLst>
          </p:cNvPr>
          <p:cNvCxnSpPr/>
          <p:nvPr/>
        </p:nvCxnSpPr>
        <p:spPr>
          <a:xfrm>
            <a:off x="3092039" y="2755127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6BACD81-8568-4F5F-A2D4-6A0D17495B05}"/>
              </a:ext>
            </a:extLst>
          </p:cNvPr>
          <p:cNvCxnSpPr/>
          <p:nvPr/>
        </p:nvCxnSpPr>
        <p:spPr>
          <a:xfrm>
            <a:off x="3092039" y="3007544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A6580F2-E000-4751-B56A-AD0B5EBD5913}"/>
              </a:ext>
            </a:extLst>
          </p:cNvPr>
          <p:cNvCxnSpPr/>
          <p:nvPr/>
        </p:nvCxnSpPr>
        <p:spPr>
          <a:xfrm>
            <a:off x="3106314" y="3750508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02B9AEF-7215-4539-B45B-89822118DA13}"/>
              </a:ext>
            </a:extLst>
          </p:cNvPr>
          <p:cNvCxnSpPr/>
          <p:nvPr/>
        </p:nvCxnSpPr>
        <p:spPr>
          <a:xfrm>
            <a:off x="3106306" y="3926723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43AEB62-42B7-4C69-9FFD-F8231ED17101}"/>
              </a:ext>
            </a:extLst>
          </p:cNvPr>
          <p:cNvCxnSpPr/>
          <p:nvPr/>
        </p:nvCxnSpPr>
        <p:spPr>
          <a:xfrm>
            <a:off x="3106298" y="2031224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41D06BB-8541-45D3-B2D2-476BF4FF6FF5}"/>
              </a:ext>
            </a:extLst>
          </p:cNvPr>
          <p:cNvCxnSpPr/>
          <p:nvPr/>
        </p:nvCxnSpPr>
        <p:spPr>
          <a:xfrm>
            <a:off x="3868312" y="3340927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A006262-F16F-4F8E-82F9-B7D708260ED2}"/>
              </a:ext>
            </a:extLst>
          </p:cNvPr>
          <p:cNvCxnSpPr/>
          <p:nvPr/>
        </p:nvCxnSpPr>
        <p:spPr>
          <a:xfrm>
            <a:off x="3877826" y="3459986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C68A23B-6897-4DEF-99F2-A5D2B473BC89}"/>
              </a:ext>
            </a:extLst>
          </p:cNvPr>
          <p:cNvCxnSpPr/>
          <p:nvPr/>
        </p:nvCxnSpPr>
        <p:spPr>
          <a:xfrm>
            <a:off x="3877826" y="3755272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F460341-CCAA-4371-8314-EBA24FB5E03D}"/>
              </a:ext>
            </a:extLst>
          </p:cNvPr>
          <p:cNvCxnSpPr/>
          <p:nvPr/>
        </p:nvCxnSpPr>
        <p:spPr>
          <a:xfrm>
            <a:off x="3877820" y="3926724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768A756-F747-4E42-8809-F740124E5013}"/>
              </a:ext>
            </a:extLst>
          </p:cNvPr>
          <p:cNvCxnSpPr/>
          <p:nvPr/>
        </p:nvCxnSpPr>
        <p:spPr>
          <a:xfrm>
            <a:off x="3854053" y="2802747"/>
            <a:ext cx="5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6165F46-837E-433D-B8A0-E15E8DE90692}"/>
              </a:ext>
            </a:extLst>
          </p:cNvPr>
          <p:cNvCxnSpPr/>
          <p:nvPr/>
        </p:nvCxnSpPr>
        <p:spPr>
          <a:xfrm>
            <a:off x="3854043" y="2497943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2F6480F9-EDD1-4132-BD39-510084718C1A}"/>
              </a:ext>
            </a:extLst>
          </p:cNvPr>
          <p:cNvCxnSpPr/>
          <p:nvPr/>
        </p:nvCxnSpPr>
        <p:spPr>
          <a:xfrm>
            <a:off x="801270" y="3954415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D793227-B5D2-4546-9FB9-7410BBAA6905}"/>
              </a:ext>
            </a:extLst>
          </p:cNvPr>
          <p:cNvCxnSpPr/>
          <p:nvPr/>
        </p:nvCxnSpPr>
        <p:spPr>
          <a:xfrm>
            <a:off x="3104150" y="2698781"/>
            <a:ext cx="540000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D7A4B2E-FE51-4BC9-BFFF-1BBE99B26F68}"/>
              </a:ext>
            </a:extLst>
          </p:cNvPr>
          <p:cNvCxnSpPr/>
          <p:nvPr/>
        </p:nvCxnSpPr>
        <p:spPr>
          <a:xfrm>
            <a:off x="1169269" y="535609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CB17A0A-A909-4AEC-8486-D8E8AC75753F}"/>
              </a:ext>
            </a:extLst>
          </p:cNvPr>
          <p:cNvCxnSpPr/>
          <p:nvPr/>
        </p:nvCxnSpPr>
        <p:spPr>
          <a:xfrm>
            <a:off x="1169269" y="786210"/>
            <a:ext cx="5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68629D3-98EC-4D7C-982E-7BECF94C8177}"/>
              </a:ext>
            </a:extLst>
          </p:cNvPr>
          <p:cNvSpPr txBox="1"/>
          <p:nvPr/>
        </p:nvSpPr>
        <p:spPr>
          <a:xfrm>
            <a:off x="832890" y="335451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906AC4-A5CC-4516-909B-DB250E7737D1}"/>
              </a:ext>
            </a:extLst>
          </p:cNvPr>
          <p:cNvSpPr txBox="1"/>
          <p:nvPr/>
        </p:nvSpPr>
        <p:spPr>
          <a:xfrm>
            <a:off x="843621" y="616640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0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46F05E8-0D16-48A0-8CB1-386EE1E2C7B8}"/>
              </a:ext>
            </a:extLst>
          </p:cNvPr>
          <p:cNvCxnSpPr/>
          <p:nvPr/>
        </p:nvCxnSpPr>
        <p:spPr>
          <a:xfrm>
            <a:off x="2389593" y="780766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ADE248D-502B-4ED9-9092-C1C24CDA127D}"/>
              </a:ext>
            </a:extLst>
          </p:cNvPr>
          <p:cNvCxnSpPr/>
          <p:nvPr/>
        </p:nvCxnSpPr>
        <p:spPr>
          <a:xfrm>
            <a:off x="2389593" y="535609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73A1D0D6-AFEB-4C9B-9B80-A969D03D7AE2}"/>
              </a:ext>
            </a:extLst>
          </p:cNvPr>
          <p:cNvSpPr txBox="1"/>
          <p:nvPr/>
        </p:nvSpPr>
        <p:spPr>
          <a:xfrm>
            <a:off x="2028482" y="333303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17DCCD4-33AA-41B4-9729-C286CA502254}"/>
              </a:ext>
            </a:extLst>
          </p:cNvPr>
          <p:cNvSpPr txBox="1"/>
          <p:nvPr/>
        </p:nvSpPr>
        <p:spPr>
          <a:xfrm>
            <a:off x="2039213" y="614492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C2CBF22-8D5D-4604-829F-051BD7A2EC83}"/>
              </a:ext>
            </a:extLst>
          </p:cNvPr>
          <p:cNvCxnSpPr/>
          <p:nvPr/>
        </p:nvCxnSpPr>
        <p:spPr>
          <a:xfrm>
            <a:off x="3734757" y="790165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91CC9B7F-09E4-447F-BEA7-1CD577236E1F}"/>
              </a:ext>
            </a:extLst>
          </p:cNvPr>
          <p:cNvCxnSpPr/>
          <p:nvPr/>
        </p:nvCxnSpPr>
        <p:spPr>
          <a:xfrm>
            <a:off x="3734757" y="552506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AFD55D39-EE1D-4B46-859A-33B7A4DACAD9}"/>
              </a:ext>
            </a:extLst>
          </p:cNvPr>
          <p:cNvSpPr txBox="1"/>
          <p:nvPr/>
        </p:nvSpPr>
        <p:spPr>
          <a:xfrm>
            <a:off x="3378616" y="344034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1CBFD7A-64B6-4F48-B51A-F673FC247F91}"/>
              </a:ext>
            </a:extLst>
          </p:cNvPr>
          <p:cNvSpPr txBox="1"/>
          <p:nvPr/>
        </p:nvSpPr>
        <p:spPr>
          <a:xfrm>
            <a:off x="3389347" y="625223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4ECD62E-E4AF-4EFF-8B26-106AAAFFE6F7}"/>
              </a:ext>
            </a:extLst>
          </p:cNvPr>
          <p:cNvCxnSpPr>
            <a:cxnSpLocks/>
          </p:cNvCxnSpPr>
          <p:nvPr/>
        </p:nvCxnSpPr>
        <p:spPr>
          <a:xfrm rot="5400000">
            <a:off x="-1129717" y="2372578"/>
            <a:ext cx="320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256A7B1-54D2-4463-B088-0CB0FB1BC3FE}"/>
              </a:ext>
            </a:extLst>
          </p:cNvPr>
          <p:cNvSpPr txBox="1"/>
          <p:nvPr/>
        </p:nvSpPr>
        <p:spPr>
          <a:xfrm>
            <a:off x="81624" y="53727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2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91E6D79-FECC-4116-9692-D6FFAC3890B7}"/>
              </a:ext>
            </a:extLst>
          </p:cNvPr>
          <p:cNvSpPr txBox="1"/>
          <p:nvPr/>
        </p:nvSpPr>
        <p:spPr>
          <a:xfrm>
            <a:off x="79476" y="211923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1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E09F2CC-5EB9-41BE-94E0-5EDEBC465CF0}"/>
              </a:ext>
            </a:extLst>
          </p:cNvPr>
          <p:cNvSpPr txBox="1"/>
          <p:nvPr/>
        </p:nvSpPr>
        <p:spPr>
          <a:xfrm>
            <a:off x="77328" y="3726949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0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50614F4-CEDF-4CBC-AD38-A721504C1810}"/>
              </a:ext>
            </a:extLst>
          </p:cNvPr>
          <p:cNvCxnSpPr>
            <a:cxnSpLocks/>
          </p:cNvCxnSpPr>
          <p:nvPr/>
        </p:nvCxnSpPr>
        <p:spPr>
          <a:xfrm>
            <a:off x="1333487" y="3275888"/>
            <a:ext cx="253608" cy="89371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710C926B-1311-41FC-9707-5E69A6A3899D}"/>
              </a:ext>
            </a:extLst>
          </p:cNvPr>
          <p:cNvCxnSpPr>
            <a:cxnSpLocks/>
          </p:cNvCxnSpPr>
          <p:nvPr/>
        </p:nvCxnSpPr>
        <p:spPr>
          <a:xfrm flipV="1">
            <a:off x="1333487" y="3474258"/>
            <a:ext cx="253600" cy="27624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8F4C000-57B3-48CF-9C79-DAFE4B992635}"/>
              </a:ext>
            </a:extLst>
          </p:cNvPr>
          <p:cNvCxnSpPr>
            <a:cxnSpLocks/>
          </p:cNvCxnSpPr>
          <p:nvPr/>
        </p:nvCxnSpPr>
        <p:spPr>
          <a:xfrm flipV="1">
            <a:off x="2127095" y="2031224"/>
            <a:ext cx="977055" cy="2138370"/>
          </a:xfrm>
          <a:prstGeom prst="line">
            <a:avLst/>
          </a:prstGeom>
          <a:ln w="254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0E10943C-093C-443D-9E56-8A8BB7717C4C}"/>
              </a:ext>
            </a:extLst>
          </p:cNvPr>
          <p:cNvCxnSpPr>
            <a:cxnSpLocks/>
          </p:cNvCxnSpPr>
          <p:nvPr/>
        </p:nvCxnSpPr>
        <p:spPr>
          <a:xfrm flipV="1">
            <a:off x="2122322" y="2698781"/>
            <a:ext cx="969717" cy="770713"/>
          </a:xfrm>
          <a:prstGeom prst="line">
            <a:avLst/>
          </a:prstGeom>
          <a:ln w="254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6A71695-3027-4FCA-8645-EAE5525AD25D}"/>
              </a:ext>
            </a:extLst>
          </p:cNvPr>
          <p:cNvCxnSpPr>
            <a:cxnSpLocks/>
          </p:cNvCxnSpPr>
          <p:nvPr/>
        </p:nvCxnSpPr>
        <p:spPr>
          <a:xfrm flipV="1">
            <a:off x="2122314" y="2755122"/>
            <a:ext cx="957614" cy="92869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439D9130-5934-4819-B711-A8E29CECD37E}"/>
              </a:ext>
            </a:extLst>
          </p:cNvPr>
          <p:cNvCxnSpPr>
            <a:cxnSpLocks/>
          </p:cNvCxnSpPr>
          <p:nvPr/>
        </p:nvCxnSpPr>
        <p:spPr>
          <a:xfrm flipV="1">
            <a:off x="2122310" y="3753829"/>
            <a:ext cx="981840" cy="19193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AE483715-C4BE-42C2-8CC0-F7115EAE74F4}"/>
              </a:ext>
            </a:extLst>
          </p:cNvPr>
          <p:cNvSpPr txBox="1"/>
          <p:nvPr/>
        </p:nvSpPr>
        <p:spPr>
          <a:xfrm>
            <a:off x="785609" y="4237146"/>
            <a:ext cx="1377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exp     SM</a:t>
            </a:r>
            <a:endParaRPr lang="en-GB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F30539E-D6D9-45AE-8B0D-499DBBF2BCDE}"/>
              </a:ext>
            </a:extLst>
          </p:cNvPr>
          <p:cNvSpPr txBox="1"/>
          <p:nvPr/>
        </p:nvSpPr>
        <p:spPr>
          <a:xfrm>
            <a:off x="3075901" y="4247877"/>
            <a:ext cx="4204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exp     SM      </a:t>
            </a:r>
            <a:r>
              <a:rPr lang="en-GB" sz="2400" dirty="0">
                <a:solidFill>
                  <a:srgbClr val="0070C0"/>
                </a:solidFill>
              </a:rPr>
              <a:t>INOY  N3LO  CDB2K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06BA78D5-38CE-42AD-A745-6809174DA0F3}"/>
              </a:ext>
            </a:extLst>
          </p:cNvPr>
          <p:cNvSpPr txBox="1"/>
          <p:nvPr/>
        </p:nvSpPr>
        <p:spPr>
          <a:xfrm>
            <a:off x="1091082" y="4697159"/>
            <a:ext cx="793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aseline="30000" dirty="0"/>
              <a:t>16</a:t>
            </a:r>
            <a:r>
              <a:rPr lang="en-GB" sz="3600" dirty="0"/>
              <a:t>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A61CDE3-DB3D-4DBC-9318-D1F91B03DC29}"/>
              </a:ext>
            </a:extLst>
          </p:cNvPr>
          <p:cNvSpPr txBox="1"/>
          <p:nvPr/>
        </p:nvSpPr>
        <p:spPr>
          <a:xfrm>
            <a:off x="3407134" y="4697159"/>
            <a:ext cx="793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aseline="30000" dirty="0"/>
              <a:t>18</a:t>
            </a:r>
            <a:r>
              <a:rPr lang="en-GB" sz="3600" dirty="0"/>
              <a:t>N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D262150-94A6-41CF-96D2-301E03289F4C}"/>
              </a:ext>
            </a:extLst>
          </p:cNvPr>
          <p:cNvSpPr txBox="1"/>
          <p:nvPr/>
        </p:nvSpPr>
        <p:spPr>
          <a:xfrm>
            <a:off x="99317" y="183174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MeV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3B43140-41D7-4C05-9304-4006324ECEBF}"/>
              </a:ext>
            </a:extLst>
          </p:cNvPr>
          <p:cNvSpPr txBox="1"/>
          <p:nvPr/>
        </p:nvSpPr>
        <p:spPr>
          <a:xfrm>
            <a:off x="1059053" y="875762"/>
            <a:ext cx="821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rgbClr val="FF0000"/>
                </a:solidFill>
              </a:rPr>
              <a:t>s</a:t>
            </a:r>
            <a:r>
              <a:rPr lang="en-GB" sz="2000" baseline="-25000" dirty="0">
                <a:solidFill>
                  <a:srgbClr val="FF0000"/>
                </a:solidFill>
              </a:rPr>
              <a:t>1/2</a:t>
            </a:r>
            <a:r>
              <a:rPr lang="en-GB" sz="20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AC735569-78CF-4536-8871-0FEDE0D4B459}"/>
              </a:ext>
            </a:extLst>
          </p:cNvPr>
          <p:cNvSpPr txBox="1"/>
          <p:nvPr/>
        </p:nvSpPr>
        <p:spPr>
          <a:xfrm>
            <a:off x="2254642" y="899372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89E3001E-DF07-43EC-9DEA-279DB90FE123}"/>
              </a:ext>
            </a:extLst>
          </p:cNvPr>
          <p:cNvSpPr txBox="1"/>
          <p:nvPr/>
        </p:nvSpPr>
        <p:spPr>
          <a:xfrm>
            <a:off x="3411595" y="884345"/>
            <a:ext cx="13195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</a:rPr>
              <a:t>3</a:t>
            </a:r>
            <a:r>
              <a:rPr lang="en-GB" sz="2000" baseline="-25000" dirty="0">
                <a:solidFill>
                  <a:schemeClr val="tx2"/>
                </a:solidFill>
              </a:rPr>
              <a:t>J=3/2</a:t>
            </a:r>
          </a:p>
        </p:txBody>
      </p:sp>
      <p:sp>
        <p:nvSpPr>
          <p:cNvPr id="113" name="Right Brace 112">
            <a:extLst>
              <a:ext uri="{FF2B5EF4-FFF2-40B4-BE49-F238E27FC236}">
                <a16:creationId xmlns:a16="http://schemas.microsoft.com/office/drawing/2014/main" id="{96FDB197-A3B1-465C-98A5-780FFC28125D}"/>
              </a:ext>
            </a:extLst>
          </p:cNvPr>
          <p:cNvSpPr/>
          <p:nvPr/>
        </p:nvSpPr>
        <p:spPr>
          <a:xfrm>
            <a:off x="4738599" y="286142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67EEF17-A5F6-40BB-B578-74BE1CD08A2D}"/>
              </a:ext>
            </a:extLst>
          </p:cNvPr>
          <p:cNvSpPr txBox="1"/>
          <p:nvPr/>
        </p:nvSpPr>
        <p:spPr>
          <a:xfrm>
            <a:off x="4931304" y="536615"/>
            <a:ext cx="1305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 </a:t>
            </a:r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p(</a:t>
            </a:r>
            <a:r>
              <a:rPr lang="en-GB" sz="2000" dirty="0">
                <a:solidFill>
                  <a:schemeClr val="tx2"/>
                </a:solidFill>
              </a:rPr>
              <a:t>p</a:t>
            </a:r>
            <a:r>
              <a:rPr lang="en-GB" sz="2000" baseline="-25000" dirty="0">
                <a:solidFill>
                  <a:schemeClr val="tx2"/>
                </a:solidFill>
              </a:rPr>
              <a:t>1/2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1</a:t>
            </a:r>
            <a:endParaRPr lang="en-GB" sz="2000" baseline="30000" dirty="0">
              <a:solidFill>
                <a:schemeClr val="tx2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F365623-AD8F-469C-AE7E-D54511D1C800}"/>
              </a:ext>
            </a:extLst>
          </p:cNvPr>
          <p:cNvSpPr txBox="1"/>
          <p:nvPr/>
        </p:nvSpPr>
        <p:spPr>
          <a:xfrm>
            <a:off x="1144913" y="5211650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390B8F7-A756-441B-9CC4-E9864A69F312}"/>
              </a:ext>
            </a:extLst>
          </p:cNvPr>
          <p:cNvSpPr txBox="1"/>
          <p:nvPr/>
        </p:nvSpPr>
        <p:spPr>
          <a:xfrm>
            <a:off x="3460962" y="5209502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4880091-3574-4494-AE29-518BE1CAC4D0}"/>
              </a:ext>
            </a:extLst>
          </p:cNvPr>
          <p:cNvSpPr txBox="1"/>
          <p:nvPr/>
        </p:nvSpPr>
        <p:spPr>
          <a:xfrm>
            <a:off x="1374671" y="598223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0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D08EB776-6BFA-4E87-B333-BC13CCD9402B}"/>
              </a:ext>
            </a:extLst>
          </p:cNvPr>
          <p:cNvSpPr txBox="1"/>
          <p:nvPr/>
        </p:nvSpPr>
        <p:spPr>
          <a:xfrm>
            <a:off x="3755115" y="598223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2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DE0CEA8-AFD0-4B97-AAEF-BAE61D3019C9}"/>
              </a:ext>
            </a:extLst>
          </p:cNvPr>
          <p:cNvSpPr txBox="1"/>
          <p:nvPr/>
        </p:nvSpPr>
        <p:spPr>
          <a:xfrm>
            <a:off x="1355423" y="6355326"/>
            <a:ext cx="3575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number of neutrons in d</a:t>
            </a:r>
            <a:r>
              <a:rPr lang="en-GB" baseline="-25000" dirty="0"/>
              <a:t>5/2</a:t>
            </a:r>
            <a:r>
              <a:rPr lang="en-GB" dirty="0"/>
              <a:t> orbital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3D0FB71-D487-4434-8E6D-BD1B1615A834}"/>
              </a:ext>
            </a:extLst>
          </p:cNvPr>
          <p:cNvSpPr txBox="1"/>
          <p:nvPr/>
        </p:nvSpPr>
        <p:spPr>
          <a:xfrm>
            <a:off x="33113" y="5977699"/>
            <a:ext cx="9916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s</a:t>
            </a:r>
            <a:r>
              <a:rPr lang="en-GB" sz="1600" baseline="-25000" dirty="0"/>
              <a:t>1/2</a:t>
            </a:r>
            <a:r>
              <a:rPr lang="en-GB" sz="1600" dirty="0"/>
              <a:t> states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0E9326E5-6EE3-4B3B-B962-0346CE777664}"/>
              </a:ext>
            </a:extLst>
          </p:cNvPr>
          <p:cNvSpPr txBox="1"/>
          <p:nvPr/>
        </p:nvSpPr>
        <p:spPr>
          <a:xfrm>
            <a:off x="-35089" y="5264179"/>
            <a:ext cx="11085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ground state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56BCD8-3CAE-4690-A91F-5D0902909D8C}"/>
              </a:ext>
            </a:extLst>
          </p:cNvPr>
          <p:cNvSpPr txBox="1"/>
          <p:nvPr/>
        </p:nvSpPr>
        <p:spPr>
          <a:xfrm>
            <a:off x="1114498" y="2338572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/>
              <a:t>Not OK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F7B1BE3-B6BB-409C-90A0-33C418986D6E}"/>
              </a:ext>
            </a:extLst>
          </p:cNvPr>
          <p:cNvSpPr txBox="1"/>
          <p:nvPr/>
        </p:nvSpPr>
        <p:spPr>
          <a:xfrm>
            <a:off x="3526527" y="1559689"/>
            <a:ext cx="643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“OK”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4D6DFB9-2673-473D-82EC-996BD6AC6174}"/>
              </a:ext>
            </a:extLst>
          </p:cNvPr>
          <p:cNvCxnSpPr/>
          <p:nvPr/>
        </p:nvCxnSpPr>
        <p:spPr>
          <a:xfrm>
            <a:off x="4808605" y="1903505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DBC8AE38-2C42-4995-93FF-E5EFA9D47AF1}"/>
              </a:ext>
            </a:extLst>
          </p:cNvPr>
          <p:cNvCxnSpPr/>
          <p:nvPr/>
        </p:nvCxnSpPr>
        <p:spPr>
          <a:xfrm>
            <a:off x="4802008" y="2110678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977F6733-03E3-4806-9F38-B9211D938622}"/>
              </a:ext>
            </a:extLst>
          </p:cNvPr>
          <p:cNvCxnSpPr/>
          <p:nvPr/>
        </p:nvCxnSpPr>
        <p:spPr>
          <a:xfrm>
            <a:off x="4802014" y="3664391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3B1A708-5353-420B-9998-C2C6894A89DF}"/>
              </a:ext>
            </a:extLst>
          </p:cNvPr>
          <p:cNvCxnSpPr/>
          <p:nvPr/>
        </p:nvCxnSpPr>
        <p:spPr>
          <a:xfrm>
            <a:off x="4802008" y="3928122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27CE7A0B-F82A-46A4-8807-E7A263C8F8EF}"/>
              </a:ext>
            </a:extLst>
          </p:cNvPr>
          <p:cNvCxnSpPr/>
          <p:nvPr/>
        </p:nvCxnSpPr>
        <p:spPr>
          <a:xfrm>
            <a:off x="4808605" y="108477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93897777-73C7-4CA0-888D-334B90555E13}"/>
              </a:ext>
            </a:extLst>
          </p:cNvPr>
          <p:cNvCxnSpPr/>
          <p:nvPr/>
        </p:nvCxnSpPr>
        <p:spPr>
          <a:xfrm>
            <a:off x="5623011" y="3476549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44BD0EDA-5D75-46CE-B948-AAA10C18175E}"/>
              </a:ext>
            </a:extLst>
          </p:cNvPr>
          <p:cNvCxnSpPr/>
          <p:nvPr/>
        </p:nvCxnSpPr>
        <p:spPr>
          <a:xfrm>
            <a:off x="5632525" y="2194645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086B51A7-1E8C-47FB-B2DD-147FE272080D}"/>
              </a:ext>
            </a:extLst>
          </p:cNvPr>
          <p:cNvCxnSpPr/>
          <p:nvPr/>
        </p:nvCxnSpPr>
        <p:spPr>
          <a:xfrm>
            <a:off x="5632525" y="3926048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3E198E22-99F6-4073-830F-1A832D7DBD96}"/>
              </a:ext>
            </a:extLst>
          </p:cNvPr>
          <p:cNvCxnSpPr/>
          <p:nvPr/>
        </p:nvCxnSpPr>
        <p:spPr>
          <a:xfrm>
            <a:off x="5632519" y="3047277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C0A53980-EA93-4802-90AA-894CEDADD9AB}"/>
              </a:ext>
            </a:extLst>
          </p:cNvPr>
          <p:cNvCxnSpPr/>
          <p:nvPr/>
        </p:nvCxnSpPr>
        <p:spPr>
          <a:xfrm>
            <a:off x="5608742" y="2499341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9F8A621-DB6D-4382-AFB3-4B7750033346}"/>
              </a:ext>
            </a:extLst>
          </p:cNvPr>
          <p:cNvCxnSpPr/>
          <p:nvPr/>
        </p:nvCxnSpPr>
        <p:spPr>
          <a:xfrm>
            <a:off x="6454920" y="3427613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16E43A36-E251-40E6-A102-1B115C4E2FD2}"/>
              </a:ext>
            </a:extLst>
          </p:cNvPr>
          <p:cNvCxnSpPr/>
          <p:nvPr/>
        </p:nvCxnSpPr>
        <p:spPr>
          <a:xfrm>
            <a:off x="6464434" y="1709481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E0CF674E-C381-419D-B94B-D42DD7D5EAC8}"/>
              </a:ext>
            </a:extLst>
          </p:cNvPr>
          <p:cNvCxnSpPr/>
          <p:nvPr/>
        </p:nvCxnSpPr>
        <p:spPr>
          <a:xfrm>
            <a:off x="6464434" y="3926048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6B38530C-6CAF-42D9-8348-235E226E1917}"/>
              </a:ext>
            </a:extLst>
          </p:cNvPr>
          <p:cNvCxnSpPr/>
          <p:nvPr/>
        </p:nvCxnSpPr>
        <p:spPr>
          <a:xfrm>
            <a:off x="6464428" y="867535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85A715B9-C3B0-4608-95A5-20A61EF13C19}"/>
              </a:ext>
            </a:extLst>
          </p:cNvPr>
          <p:cNvCxnSpPr/>
          <p:nvPr/>
        </p:nvCxnSpPr>
        <p:spPr>
          <a:xfrm>
            <a:off x="6440651" y="2307792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30E0815-676C-46A7-A3C2-3366DE3484DC}"/>
              </a:ext>
            </a:extLst>
          </p:cNvPr>
          <p:cNvCxnSpPr>
            <a:cxnSpLocks/>
          </p:cNvCxnSpPr>
          <p:nvPr/>
        </p:nvCxnSpPr>
        <p:spPr>
          <a:xfrm flipV="1">
            <a:off x="5342008" y="3043585"/>
            <a:ext cx="281003" cy="869296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7FA199EF-B8E4-4842-B72C-664306769431}"/>
              </a:ext>
            </a:extLst>
          </p:cNvPr>
          <p:cNvCxnSpPr>
            <a:cxnSpLocks/>
          </p:cNvCxnSpPr>
          <p:nvPr/>
        </p:nvCxnSpPr>
        <p:spPr>
          <a:xfrm flipV="1">
            <a:off x="4457166" y="3926048"/>
            <a:ext cx="316170" cy="675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3F6BE5A4-7942-4D8C-AB5D-18C67A5616F1}"/>
              </a:ext>
            </a:extLst>
          </p:cNvPr>
          <p:cNvCxnSpPr>
            <a:cxnSpLocks/>
          </p:cNvCxnSpPr>
          <p:nvPr/>
        </p:nvCxnSpPr>
        <p:spPr>
          <a:xfrm flipV="1">
            <a:off x="6165698" y="1708052"/>
            <a:ext cx="298730" cy="1339225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56746A25-1ACD-459A-823B-BFB6DC2E0536}"/>
              </a:ext>
            </a:extLst>
          </p:cNvPr>
          <p:cNvCxnSpPr>
            <a:cxnSpLocks/>
          </p:cNvCxnSpPr>
          <p:nvPr/>
        </p:nvCxnSpPr>
        <p:spPr>
          <a:xfrm flipV="1">
            <a:off x="4421624" y="2119234"/>
            <a:ext cx="377697" cy="134314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EC4E333B-35AB-4BF1-9F06-512842107EA6}"/>
              </a:ext>
            </a:extLst>
          </p:cNvPr>
          <p:cNvCxnSpPr>
            <a:cxnSpLocks/>
          </p:cNvCxnSpPr>
          <p:nvPr/>
        </p:nvCxnSpPr>
        <p:spPr>
          <a:xfrm>
            <a:off x="5348605" y="2115995"/>
            <a:ext cx="300870" cy="85934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8EDFEBAD-CB68-4621-A31D-E7D661050E98}"/>
              </a:ext>
            </a:extLst>
          </p:cNvPr>
          <p:cNvCxnSpPr>
            <a:cxnSpLocks/>
          </p:cNvCxnSpPr>
          <p:nvPr/>
        </p:nvCxnSpPr>
        <p:spPr>
          <a:xfrm flipV="1">
            <a:off x="6165698" y="879489"/>
            <a:ext cx="298730" cy="1339225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4C19C0C8-75AF-44CA-A9C4-7DB8A8ECFB9C}"/>
              </a:ext>
            </a:extLst>
          </p:cNvPr>
          <p:cNvCxnSpPr>
            <a:cxnSpLocks/>
          </p:cNvCxnSpPr>
          <p:nvPr/>
        </p:nvCxnSpPr>
        <p:spPr>
          <a:xfrm flipV="1">
            <a:off x="4414672" y="1903505"/>
            <a:ext cx="397961" cy="1424916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4000E61-3D22-4DFE-972D-99CD7EDE7926}"/>
              </a:ext>
            </a:extLst>
          </p:cNvPr>
          <p:cNvCxnSpPr>
            <a:cxnSpLocks/>
          </p:cNvCxnSpPr>
          <p:nvPr/>
        </p:nvCxnSpPr>
        <p:spPr>
          <a:xfrm>
            <a:off x="5348605" y="1903505"/>
            <a:ext cx="270279" cy="1553631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DD4C2558-3CB6-4267-8BD7-AA09DC2F90B8}"/>
              </a:ext>
            </a:extLst>
          </p:cNvPr>
          <p:cNvCxnSpPr>
            <a:cxnSpLocks/>
          </p:cNvCxnSpPr>
          <p:nvPr/>
        </p:nvCxnSpPr>
        <p:spPr>
          <a:xfrm flipV="1">
            <a:off x="6172519" y="3434978"/>
            <a:ext cx="282401" cy="40143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8E1F1447-F7DF-4B60-A377-A1D0E35E9173}"/>
              </a:ext>
            </a:extLst>
          </p:cNvPr>
          <p:cNvCxnSpPr>
            <a:cxnSpLocks/>
          </p:cNvCxnSpPr>
          <p:nvPr/>
        </p:nvCxnSpPr>
        <p:spPr>
          <a:xfrm flipV="1">
            <a:off x="4391033" y="112358"/>
            <a:ext cx="417566" cy="2364051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657056A1-E892-42F9-9F90-B87E0502061B}"/>
              </a:ext>
            </a:extLst>
          </p:cNvPr>
          <p:cNvCxnSpPr>
            <a:cxnSpLocks/>
          </p:cNvCxnSpPr>
          <p:nvPr/>
        </p:nvCxnSpPr>
        <p:spPr>
          <a:xfrm>
            <a:off x="5348605" y="110792"/>
            <a:ext cx="260137" cy="239583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BAF1F797-9DF1-4255-8F29-756347531759}"/>
              </a:ext>
            </a:extLst>
          </p:cNvPr>
          <p:cNvCxnSpPr>
            <a:cxnSpLocks/>
          </p:cNvCxnSpPr>
          <p:nvPr/>
        </p:nvCxnSpPr>
        <p:spPr>
          <a:xfrm flipV="1">
            <a:off x="6155556" y="2320588"/>
            <a:ext cx="285095" cy="17875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0EB2736D-9DEA-4352-A375-0848B53DBE57}"/>
              </a:ext>
            </a:extLst>
          </p:cNvPr>
          <p:cNvCxnSpPr>
            <a:cxnSpLocks/>
          </p:cNvCxnSpPr>
          <p:nvPr/>
        </p:nvCxnSpPr>
        <p:spPr>
          <a:xfrm flipV="1">
            <a:off x="4441731" y="3663417"/>
            <a:ext cx="374592" cy="8590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7076C421-7BD1-4429-BB94-2BF5183D6DDC}"/>
              </a:ext>
            </a:extLst>
          </p:cNvPr>
          <p:cNvCxnSpPr>
            <a:cxnSpLocks/>
          </p:cNvCxnSpPr>
          <p:nvPr/>
        </p:nvCxnSpPr>
        <p:spPr>
          <a:xfrm>
            <a:off x="6163011" y="3926048"/>
            <a:ext cx="277532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893ABBB1-4D4F-4731-8824-B26B801858CE}"/>
              </a:ext>
            </a:extLst>
          </p:cNvPr>
          <p:cNvCxnSpPr>
            <a:cxnSpLocks/>
          </p:cNvCxnSpPr>
          <p:nvPr/>
        </p:nvCxnSpPr>
        <p:spPr>
          <a:xfrm>
            <a:off x="5348605" y="3650986"/>
            <a:ext cx="283914" cy="27506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1E04E454-EEA0-4EB3-B697-65FB17177CDA}"/>
              </a:ext>
            </a:extLst>
          </p:cNvPr>
          <p:cNvSpPr txBox="1"/>
          <p:nvPr/>
        </p:nvSpPr>
        <p:spPr>
          <a:xfrm>
            <a:off x="5238792" y="4872743"/>
            <a:ext cx="1630575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solidFill>
                  <a:srgbClr val="0070C0"/>
                </a:solidFill>
              </a:rPr>
              <a:t>No-Core SM</a:t>
            </a:r>
          </a:p>
          <a:p>
            <a:endParaRPr lang="en-GB" dirty="0"/>
          </a:p>
          <a:p>
            <a:r>
              <a:rPr lang="en-GB" sz="1400" dirty="0"/>
              <a:t>3 different NN </a:t>
            </a:r>
            <a:r>
              <a:rPr lang="en-GB" sz="1400" dirty="0" err="1"/>
              <a:t>intns</a:t>
            </a:r>
            <a:endParaRPr lang="en-GB" sz="1400" dirty="0"/>
          </a:p>
          <a:p>
            <a:r>
              <a:rPr lang="en-GB" sz="1400" dirty="0"/>
              <a:t>Saxena &amp; Srivastava</a:t>
            </a:r>
          </a:p>
          <a:p>
            <a:r>
              <a:rPr lang="en-GB" sz="1400" dirty="0" err="1">
                <a:solidFill>
                  <a:srgbClr val="0070C0"/>
                </a:solidFill>
              </a:rPr>
              <a:t>arXiv</a:t>
            </a:r>
            <a:r>
              <a:rPr lang="en-GB" sz="1400" dirty="0">
                <a:solidFill>
                  <a:srgbClr val="0070C0"/>
                </a:solidFill>
              </a:rPr>
              <a:t> 1902.01712v4</a:t>
            </a:r>
          </a:p>
          <a:p>
            <a:r>
              <a:rPr lang="en-GB" sz="1400" dirty="0"/>
              <a:t>17 June 2019</a:t>
            </a:r>
          </a:p>
          <a:p>
            <a:endParaRPr lang="en-GB" dirty="0"/>
          </a:p>
        </p:txBody>
      </p:sp>
      <p:sp>
        <p:nvSpPr>
          <p:cNvPr id="134" name="Right Brace 133">
            <a:extLst>
              <a:ext uri="{FF2B5EF4-FFF2-40B4-BE49-F238E27FC236}">
                <a16:creationId xmlns:a16="http://schemas.microsoft.com/office/drawing/2014/main" id="{3E18FD7E-49C4-4054-9CF1-49DE1019CE0B}"/>
              </a:ext>
            </a:extLst>
          </p:cNvPr>
          <p:cNvSpPr/>
          <p:nvPr/>
        </p:nvSpPr>
        <p:spPr>
          <a:xfrm rot="5400000">
            <a:off x="5888180" y="3559579"/>
            <a:ext cx="122733" cy="246285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044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61728367-0A0E-4F66-8719-CF9340BC2121}"/>
              </a:ext>
            </a:extLst>
          </p:cNvPr>
          <p:cNvCxnSpPr/>
          <p:nvPr/>
        </p:nvCxnSpPr>
        <p:spPr>
          <a:xfrm>
            <a:off x="7534192" y="3964983"/>
            <a:ext cx="5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DF9562-6C71-42E6-BE54-BC6E8FB3C975}"/>
              </a:ext>
            </a:extLst>
          </p:cNvPr>
          <p:cNvCxnSpPr>
            <a:cxnSpLocks/>
          </p:cNvCxnSpPr>
          <p:nvPr/>
        </p:nvCxnSpPr>
        <p:spPr>
          <a:xfrm>
            <a:off x="472283" y="2356511"/>
            <a:ext cx="1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9C8CF72-C06D-4D0D-9375-19BE161DD573}"/>
              </a:ext>
            </a:extLst>
          </p:cNvPr>
          <p:cNvCxnSpPr/>
          <p:nvPr/>
        </p:nvCxnSpPr>
        <p:spPr>
          <a:xfrm>
            <a:off x="-965915" y="200910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DC637DC-CE44-41C1-BF95-8BAA9E74B030}"/>
              </a:ext>
            </a:extLst>
          </p:cNvPr>
          <p:cNvCxnSpPr>
            <a:cxnSpLocks/>
          </p:cNvCxnSpPr>
          <p:nvPr/>
        </p:nvCxnSpPr>
        <p:spPr>
          <a:xfrm>
            <a:off x="472283" y="3979568"/>
            <a:ext cx="1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DFF39C0-D349-484B-AAB4-75DCDD4B37AD}"/>
              </a:ext>
            </a:extLst>
          </p:cNvPr>
          <p:cNvCxnSpPr>
            <a:cxnSpLocks/>
          </p:cNvCxnSpPr>
          <p:nvPr/>
        </p:nvCxnSpPr>
        <p:spPr>
          <a:xfrm>
            <a:off x="472283" y="770578"/>
            <a:ext cx="18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9ABF98E-EEA9-437A-B79B-56A4349E44CD}"/>
              </a:ext>
            </a:extLst>
          </p:cNvPr>
          <p:cNvCxnSpPr/>
          <p:nvPr/>
        </p:nvCxnSpPr>
        <p:spPr>
          <a:xfrm>
            <a:off x="801270" y="3750499"/>
            <a:ext cx="5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A679FA1-4136-44C2-B998-50EE16C0A8B7}"/>
              </a:ext>
            </a:extLst>
          </p:cNvPr>
          <p:cNvCxnSpPr/>
          <p:nvPr/>
        </p:nvCxnSpPr>
        <p:spPr>
          <a:xfrm>
            <a:off x="801270" y="3431398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AD94925-863B-49F4-AD5D-B73189847C11}"/>
              </a:ext>
            </a:extLst>
          </p:cNvPr>
          <p:cNvCxnSpPr/>
          <p:nvPr/>
        </p:nvCxnSpPr>
        <p:spPr>
          <a:xfrm>
            <a:off x="801270" y="3278993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A5DB96F-0FF2-4582-A39B-23074FEF6E52}"/>
              </a:ext>
            </a:extLst>
          </p:cNvPr>
          <p:cNvCxnSpPr/>
          <p:nvPr/>
        </p:nvCxnSpPr>
        <p:spPr>
          <a:xfrm>
            <a:off x="1587095" y="3474258"/>
            <a:ext cx="5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3244AE5-F60E-4392-878D-A1D17565CC08}"/>
              </a:ext>
            </a:extLst>
          </p:cNvPr>
          <p:cNvCxnSpPr/>
          <p:nvPr/>
        </p:nvCxnSpPr>
        <p:spPr>
          <a:xfrm>
            <a:off x="1587095" y="3693335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3F9051-21CA-4CEE-AA85-AF85C9C78673}"/>
              </a:ext>
            </a:extLst>
          </p:cNvPr>
          <p:cNvCxnSpPr/>
          <p:nvPr/>
        </p:nvCxnSpPr>
        <p:spPr>
          <a:xfrm>
            <a:off x="1587095" y="3950517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A0A7E71-548E-4A76-AF5B-B4798A55C31A}"/>
              </a:ext>
            </a:extLst>
          </p:cNvPr>
          <p:cNvCxnSpPr/>
          <p:nvPr/>
        </p:nvCxnSpPr>
        <p:spPr>
          <a:xfrm>
            <a:off x="1587095" y="4169599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AE11EFE-D87C-4FED-8925-FE0F3808E381}"/>
              </a:ext>
            </a:extLst>
          </p:cNvPr>
          <p:cNvCxnSpPr/>
          <p:nvPr/>
        </p:nvCxnSpPr>
        <p:spPr>
          <a:xfrm>
            <a:off x="3092039" y="2755127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6BACD81-8568-4F5F-A2D4-6A0D17495B05}"/>
              </a:ext>
            </a:extLst>
          </p:cNvPr>
          <p:cNvCxnSpPr/>
          <p:nvPr/>
        </p:nvCxnSpPr>
        <p:spPr>
          <a:xfrm>
            <a:off x="3092039" y="3007544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A6580F2-E000-4751-B56A-AD0B5EBD5913}"/>
              </a:ext>
            </a:extLst>
          </p:cNvPr>
          <p:cNvCxnSpPr/>
          <p:nvPr/>
        </p:nvCxnSpPr>
        <p:spPr>
          <a:xfrm>
            <a:off x="3106314" y="3750508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02B9AEF-7215-4539-B45B-89822118DA13}"/>
              </a:ext>
            </a:extLst>
          </p:cNvPr>
          <p:cNvCxnSpPr/>
          <p:nvPr/>
        </p:nvCxnSpPr>
        <p:spPr>
          <a:xfrm>
            <a:off x="3106306" y="3926723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43AEB62-42B7-4C69-9FFD-F8231ED17101}"/>
              </a:ext>
            </a:extLst>
          </p:cNvPr>
          <p:cNvCxnSpPr/>
          <p:nvPr/>
        </p:nvCxnSpPr>
        <p:spPr>
          <a:xfrm>
            <a:off x="3106298" y="2031224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D73DC0C-357E-4F83-9DB9-1B32E47005A7}"/>
              </a:ext>
            </a:extLst>
          </p:cNvPr>
          <p:cNvCxnSpPr/>
          <p:nvPr/>
        </p:nvCxnSpPr>
        <p:spPr>
          <a:xfrm>
            <a:off x="6159095" y="1570201"/>
            <a:ext cx="540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41D06BB-8541-45D3-B2D2-476BF4FF6FF5}"/>
              </a:ext>
            </a:extLst>
          </p:cNvPr>
          <p:cNvCxnSpPr/>
          <p:nvPr/>
        </p:nvCxnSpPr>
        <p:spPr>
          <a:xfrm>
            <a:off x="3868312" y="3340927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A006262-F16F-4F8E-82F9-B7D708260ED2}"/>
              </a:ext>
            </a:extLst>
          </p:cNvPr>
          <p:cNvCxnSpPr/>
          <p:nvPr/>
        </p:nvCxnSpPr>
        <p:spPr>
          <a:xfrm>
            <a:off x="3877826" y="3459986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C68A23B-6897-4DEF-99F2-A5D2B473BC89}"/>
              </a:ext>
            </a:extLst>
          </p:cNvPr>
          <p:cNvCxnSpPr/>
          <p:nvPr/>
        </p:nvCxnSpPr>
        <p:spPr>
          <a:xfrm>
            <a:off x="3877826" y="3755272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F460341-CCAA-4371-8314-EBA24FB5E03D}"/>
              </a:ext>
            </a:extLst>
          </p:cNvPr>
          <p:cNvCxnSpPr/>
          <p:nvPr/>
        </p:nvCxnSpPr>
        <p:spPr>
          <a:xfrm>
            <a:off x="3877820" y="3926724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768A756-F747-4E42-8809-F740124E5013}"/>
              </a:ext>
            </a:extLst>
          </p:cNvPr>
          <p:cNvCxnSpPr/>
          <p:nvPr/>
        </p:nvCxnSpPr>
        <p:spPr>
          <a:xfrm>
            <a:off x="3854053" y="2802747"/>
            <a:ext cx="5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6165F46-837E-433D-B8A0-E15E8DE90692}"/>
              </a:ext>
            </a:extLst>
          </p:cNvPr>
          <p:cNvCxnSpPr/>
          <p:nvPr/>
        </p:nvCxnSpPr>
        <p:spPr>
          <a:xfrm>
            <a:off x="3854043" y="2497943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BD71821-829D-4108-B8B3-DBA5ACB11D57}"/>
              </a:ext>
            </a:extLst>
          </p:cNvPr>
          <p:cNvCxnSpPr/>
          <p:nvPr/>
        </p:nvCxnSpPr>
        <p:spPr>
          <a:xfrm>
            <a:off x="5363781" y="954877"/>
            <a:ext cx="540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8EE27FB-5111-4D81-A82B-12CBA1FFE1EA}"/>
              </a:ext>
            </a:extLst>
          </p:cNvPr>
          <p:cNvCxnSpPr/>
          <p:nvPr/>
        </p:nvCxnSpPr>
        <p:spPr>
          <a:xfrm>
            <a:off x="5368536" y="1469232"/>
            <a:ext cx="540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B97AAC3-7921-474C-A2FA-2E0FAFC55CD1}"/>
              </a:ext>
            </a:extLst>
          </p:cNvPr>
          <p:cNvCxnSpPr/>
          <p:nvPr/>
        </p:nvCxnSpPr>
        <p:spPr>
          <a:xfrm>
            <a:off x="5363765" y="1821666"/>
            <a:ext cx="540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8D135F4-B0C6-486B-9639-ECA56CF96455}"/>
              </a:ext>
            </a:extLst>
          </p:cNvPr>
          <p:cNvCxnSpPr/>
          <p:nvPr/>
        </p:nvCxnSpPr>
        <p:spPr>
          <a:xfrm>
            <a:off x="5368517" y="2440792"/>
            <a:ext cx="540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2490746-9107-4A72-99D1-D013FF9E87B9}"/>
              </a:ext>
            </a:extLst>
          </p:cNvPr>
          <p:cNvCxnSpPr/>
          <p:nvPr/>
        </p:nvCxnSpPr>
        <p:spPr>
          <a:xfrm>
            <a:off x="5363748" y="2597955"/>
            <a:ext cx="540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A64E3295-9647-4980-A874-5228CEA64077}"/>
              </a:ext>
            </a:extLst>
          </p:cNvPr>
          <p:cNvCxnSpPr/>
          <p:nvPr/>
        </p:nvCxnSpPr>
        <p:spPr>
          <a:xfrm>
            <a:off x="5368509" y="3926706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E4CF302-9ED8-4CA1-A6DD-752307975B2E}"/>
              </a:ext>
            </a:extLst>
          </p:cNvPr>
          <p:cNvCxnSpPr/>
          <p:nvPr/>
        </p:nvCxnSpPr>
        <p:spPr>
          <a:xfrm>
            <a:off x="6159109" y="3926698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4C1CD5F-3108-4A7F-9894-70A84838F9EF}"/>
              </a:ext>
            </a:extLst>
          </p:cNvPr>
          <p:cNvCxnSpPr/>
          <p:nvPr/>
        </p:nvCxnSpPr>
        <p:spPr>
          <a:xfrm>
            <a:off x="6163864" y="3669516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4CAF5F7-EA60-4F80-A7AA-372C6EE786B5}"/>
              </a:ext>
            </a:extLst>
          </p:cNvPr>
          <p:cNvCxnSpPr/>
          <p:nvPr/>
        </p:nvCxnSpPr>
        <p:spPr>
          <a:xfrm>
            <a:off x="6163858" y="3412334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A41F306-E384-4CD3-8987-25140A59D41E}"/>
              </a:ext>
            </a:extLst>
          </p:cNvPr>
          <p:cNvCxnSpPr/>
          <p:nvPr/>
        </p:nvCxnSpPr>
        <p:spPr>
          <a:xfrm>
            <a:off x="6159095" y="3121815"/>
            <a:ext cx="5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47F2C77-CA5F-422D-A6B0-7995E2F9A266}"/>
              </a:ext>
            </a:extLst>
          </p:cNvPr>
          <p:cNvCxnSpPr/>
          <p:nvPr/>
        </p:nvCxnSpPr>
        <p:spPr>
          <a:xfrm>
            <a:off x="6163850" y="2345520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9B0C6A0-2091-408D-952A-E895AE5D06E4}"/>
              </a:ext>
            </a:extLst>
          </p:cNvPr>
          <p:cNvCxnSpPr/>
          <p:nvPr/>
        </p:nvCxnSpPr>
        <p:spPr>
          <a:xfrm>
            <a:off x="6163844" y="2293123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A693F34-1EBB-41B0-B632-FCCDE1DC306E}"/>
              </a:ext>
            </a:extLst>
          </p:cNvPr>
          <p:cNvCxnSpPr/>
          <p:nvPr/>
        </p:nvCxnSpPr>
        <p:spPr>
          <a:xfrm>
            <a:off x="7536340" y="3683793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F53F56E-E33C-43C7-9944-A5E7467676CD}"/>
              </a:ext>
            </a:extLst>
          </p:cNvPr>
          <p:cNvCxnSpPr/>
          <p:nvPr/>
        </p:nvCxnSpPr>
        <p:spPr>
          <a:xfrm>
            <a:off x="7541099" y="2345514"/>
            <a:ext cx="54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6C84BA2-2958-47B0-8DF1-EA0872020D8C}"/>
              </a:ext>
            </a:extLst>
          </p:cNvPr>
          <p:cNvCxnSpPr/>
          <p:nvPr/>
        </p:nvCxnSpPr>
        <p:spPr>
          <a:xfrm>
            <a:off x="8264134" y="4069554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2D65A75-FD55-4694-965A-F544C2DBE801}"/>
              </a:ext>
            </a:extLst>
          </p:cNvPr>
          <p:cNvCxnSpPr/>
          <p:nvPr/>
        </p:nvCxnSpPr>
        <p:spPr>
          <a:xfrm>
            <a:off x="8273654" y="3988583"/>
            <a:ext cx="5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A2494F2-858D-401A-9819-F5CA3649C97E}"/>
              </a:ext>
            </a:extLst>
          </p:cNvPr>
          <p:cNvCxnSpPr/>
          <p:nvPr/>
        </p:nvCxnSpPr>
        <p:spPr>
          <a:xfrm>
            <a:off x="8268889" y="1840676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E02EA01-6751-4300-91B3-521F39943175}"/>
              </a:ext>
            </a:extLst>
          </p:cNvPr>
          <p:cNvCxnSpPr/>
          <p:nvPr/>
        </p:nvCxnSpPr>
        <p:spPr>
          <a:xfrm>
            <a:off x="8268881" y="769100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FF196872-EC01-4EF0-95A1-F47C84730F74}"/>
              </a:ext>
            </a:extLst>
          </p:cNvPr>
          <p:cNvCxnSpPr/>
          <p:nvPr/>
        </p:nvCxnSpPr>
        <p:spPr>
          <a:xfrm>
            <a:off x="6168615" y="1046315"/>
            <a:ext cx="540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55F3EB4-4E9C-47D1-9B4E-94E3B4B36D16}"/>
              </a:ext>
            </a:extLst>
          </p:cNvPr>
          <p:cNvCxnSpPr/>
          <p:nvPr/>
        </p:nvCxnSpPr>
        <p:spPr>
          <a:xfrm>
            <a:off x="6173372" y="398611"/>
            <a:ext cx="5400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2F6480F9-EDD1-4132-BD39-510084718C1A}"/>
              </a:ext>
            </a:extLst>
          </p:cNvPr>
          <p:cNvCxnSpPr/>
          <p:nvPr/>
        </p:nvCxnSpPr>
        <p:spPr>
          <a:xfrm>
            <a:off x="801270" y="3954415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D793227-B5D2-4546-9FB9-7410BBAA6905}"/>
              </a:ext>
            </a:extLst>
          </p:cNvPr>
          <p:cNvCxnSpPr/>
          <p:nvPr/>
        </p:nvCxnSpPr>
        <p:spPr>
          <a:xfrm>
            <a:off x="3104150" y="2698781"/>
            <a:ext cx="540000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9D7A4B2E-FE51-4BC9-BFFF-1BBE99B26F68}"/>
              </a:ext>
            </a:extLst>
          </p:cNvPr>
          <p:cNvCxnSpPr/>
          <p:nvPr/>
        </p:nvCxnSpPr>
        <p:spPr>
          <a:xfrm>
            <a:off x="1169269" y="535609"/>
            <a:ext cx="54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CB17A0A-A909-4AEC-8486-D8E8AC75753F}"/>
              </a:ext>
            </a:extLst>
          </p:cNvPr>
          <p:cNvCxnSpPr/>
          <p:nvPr/>
        </p:nvCxnSpPr>
        <p:spPr>
          <a:xfrm>
            <a:off x="1169269" y="786210"/>
            <a:ext cx="54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68629D3-98EC-4D7C-982E-7BECF94C8177}"/>
              </a:ext>
            </a:extLst>
          </p:cNvPr>
          <p:cNvSpPr txBox="1"/>
          <p:nvPr/>
        </p:nvSpPr>
        <p:spPr>
          <a:xfrm>
            <a:off x="832890" y="335451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1906AC4-A5CC-4516-909B-DB250E7737D1}"/>
              </a:ext>
            </a:extLst>
          </p:cNvPr>
          <p:cNvSpPr txBox="1"/>
          <p:nvPr/>
        </p:nvSpPr>
        <p:spPr>
          <a:xfrm>
            <a:off x="843621" y="616640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0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46F05E8-0D16-48A0-8CB1-386EE1E2C7B8}"/>
              </a:ext>
            </a:extLst>
          </p:cNvPr>
          <p:cNvCxnSpPr/>
          <p:nvPr/>
        </p:nvCxnSpPr>
        <p:spPr>
          <a:xfrm>
            <a:off x="2389593" y="780766"/>
            <a:ext cx="54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ADE248D-502B-4ED9-9092-C1C24CDA127D}"/>
              </a:ext>
            </a:extLst>
          </p:cNvPr>
          <p:cNvCxnSpPr/>
          <p:nvPr/>
        </p:nvCxnSpPr>
        <p:spPr>
          <a:xfrm>
            <a:off x="2389593" y="535609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73A1D0D6-AFEB-4C9B-9B80-A969D03D7AE2}"/>
              </a:ext>
            </a:extLst>
          </p:cNvPr>
          <p:cNvSpPr txBox="1"/>
          <p:nvPr/>
        </p:nvSpPr>
        <p:spPr>
          <a:xfrm>
            <a:off x="2028482" y="333303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17DCCD4-33AA-41B4-9729-C286CA502254}"/>
              </a:ext>
            </a:extLst>
          </p:cNvPr>
          <p:cNvSpPr txBox="1"/>
          <p:nvPr/>
        </p:nvSpPr>
        <p:spPr>
          <a:xfrm>
            <a:off x="2039213" y="614492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C2CBF22-8D5D-4604-829F-051BD7A2EC83}"/>
              </a:ext>
            </a:extLst>
          </p:cNvPr>
          <p:cNvCxnSpPr/>
          <p:nvPr/>
        </p:nvCxnSpPr>
        <p:spPr>
          <a:xfrm>
            <a:off x="3734757" y="790165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91CC9B7F-09E4-447F-BEA7-1CD577236E1F}"/>
              </a:ext>
            </a:extLst>
          </p:cNvPr>
          <p:cNvCxnSpPr/>
          <p:nvPr/>
        </p:nvCxnSpPr>
        <p:spPr>
          <a:xfrm>
            <a:off x="3734757" y="552506"/>
            <a:ext cx="540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AFD55D39-EE1D-4B46-859A-33B7A4DACAD9}"/>
              </a:ext>
            </a:extLst>
          </p:cNvPr>
          <p:cNvSpPr txBox="1"/>
          <p:nvPr/>
        </p:nvSpPr>
        <p:spPr>
          <a:xfrm>
            <a:off x="3378616" y="344034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1CBFD7A-64B6-4F48-B51A-F673FC247F91}"/>
              </a:ext>
            </a:extLst>
          </p:cNvPr>
          <p:cNvSpPr txBox="1"/>
          <p:nvPr/>
        </p:nvSpPr>
        <p:spPr>
          <a:xfrm>
            <a:off x="3389347" y="625223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4ECD62E-E4AF-4EFF-8B26-106AAAFFE6F7}"/>
              </a:ext>
            </a:extLst>
          </p:cNvPr>
          <p:cNvCxnSpPr>
            <a:cxnSpLocks/>
          </p:cNvCxnSpPr>
          <p:nvPr/>
        </p:nvCxnSpPr>
        <p:spPr>
          <a:xfrm rot="5400000">
            <a:off x="-1129717" y="2372578"/>
            <a:ext cx="3204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256A7B1-54D2-4463-B088-0CB0FB1BC3FE}"/>
              </a:ext>
            </a:extLst>
          </p:cNvPr>
          <p:cNvSpPr txBox="1"/>
          <p:nvPr/>
        </p:nvSpPr>
        <p:spPr>
          <a:xfrm>
            <a:off x="81624" y="53727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2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91E6D79-FECC-4116-9692-D6FFAC3890B7}"/>
              </a:ext>
            </a:extLst>
          </p:cNvPr>
          <p:cNvSpPr txBox="1"/>
          <p:nvPr/>
        </p:nvSpPr>
        <p:spPr>
          <a:xfrm>
            <a:off x="79476" y="211923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1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E09F2CC-5EB9-41BE-94E0-5EDEBC465CF0}"/>
              </a:ext>
            </a:extLst>
          </p:cNvPr>
          <p:cNvSpPr txBox="1"/>
          <p:nvPr/>
        </p:nvSpPr>
        <p:spPr>
          <a:xfrm>
            <a:off x="77328" y="3726949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0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50614F4-CEDF-4CBC-AD38-A721504C1810}"/>
              </a:ext>
            </a:extLst>
          </p:cNvPr>
          <p:cNvCxnSpPr>
            <a:cxnSpLocks/>
          </p:cNvCxnSpPr>
          <p:nvPr/>
        </p:nvCxnSpPr>
        <p:spPr>
          <a:xfrm>
            <a:off x="1333487" y="3275888"/>
            <a:ext cx="253608" cy="89371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710C926B-1311-41FC-9707-5E69A6A3899D}"/>
              </a:ext>
            </a:extLst>
          </p:cNvPr>
          <p:cNvCxnSpPr>
            <a:cxnSpLocks/>
          </p:cNvCxnSpPr>
          <p:nvPr/>
        </p:nvCxnSpPr>
        <p:spPr>
          <a:xfrm flipV="1">
            <a:off x="1333487" y="3474258"/>
            <a:ext cx="253600" cy="27624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A8F4C000-57B3-48CF-9C79-DAFE4B992635}"/>
              </a:ext>
            </a:extLst>
          </p:cNvPr>
          <p:cNvCxnSpPr>
            <a:cxnSpLocks/>
          </p:cNvCxnSpPr>
          <p:nvPr/>
        </p:nvCxnSpPr>
        <p:spPr>
          <a:xfrm flipV="1">
            <a:off x="2127095" y="2031224"/>
            <a:ext cx="977055" cy="2138370"/>
          </a:xfrm>
          <a:prstGeom prst="line">
            <a:avLst/>
          </a:prstGeom>
          <a:ln w="254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0E10943C-093C-443D-9E56-8A8BB7717C4C}"/>
              </a:ext>
            </a:extLst>
          </p:cNvPr>
          <p:cNvCxnSpPr>
            <a:cxnSpLocks/>
          </p:cNvCxnSpPr>
          <p:nvPr/>
        </p:nvCxnSpPr>
        <p:spPr>
          <a:xfrm flipV="1">
            <a:off x="2122322" y="2698781"/>
            <a:ext cx="969717" cy="770713"/>
          </a:xfrm>
          <a:prstGeom prst="line">
            <a:avLst/>
          </a:prstGeom>
          <a:ln w="254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6A71695-3027-4FCA-8645-EAE5525AD25D}"/>
              </a:ext>
            </a:extLst>
          </p:cNvPr>
          <p:cNvCxnSpPr>
            <a:cxnSpLocks/>
          </p:cNvCxnSpPr>
          <p:nvPr/>
        </p:nvCxnSpPr>
        <p:spPr>
          <a:xfrm flipV="1">
            <a:off x="2122314" y="2755122"/>
            <a:ext cx="957614" cy="92869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439D9130-5934-4819-B711-A8E29CECD37E}"/>
              </a:ext>
            </a:extLst>
          </p:cNvPr>
          <p:cNvCxnSpPr>
            <a:cxnSpLocks/>
          </p:cNvCxnSpPr>
          <p:nvPr/>
        </p:nvCxnSpPr>
        <p:spPr>
          <a:xfrm flipV="1">
            <a:off x="2122310" y="3753829"/>
            <a:ext cx="981840" cy="19193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AE5E47D4-3F3F-48C2-B02B-BC4CCA117359}"/>
              </a:ext>
            </a:extLst>
          </p:cNvPr>
          <p:cNvCxnSpPr>
            <a:cxnSpLocks/>
          </p:cNvCxnSpPr>
          <p:nvPr/>
        </p:nvCxnSpPr>
        <p:spPr>
          <a:xfrm>
            <a:off x="4398818" y="3750484"/>
            <a:ext cx="964930" cy="17356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59E01482-4DDE-4163-995F-11A5C0F57F4B}"/>
              </a:ext>
            </a:extLst>
          </p:cNvPr>
          <p:cNvCxnSpPr>
            <a:cxnSpLocks/>
          </p:cNvCxnSpPr>
          <p:nvPr/>
        </p:nvCxnSpPr>
        <p:spPr>
          <a:xfrm>
            <a:off x="4408338" y="3336149"/>
            <a:ext cx="955410" cy="7142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00BE13AD-E297-4277-ABA2-66477B86118F}"/>
              </a:ext>
            </a:extLst>
          </p:cNvPr>
          <p:cNvCxnSpPr>
            <a:cxnSpLocks/>
          </p:cNvCxnSpPr>
          <p:nvPr/>
        </p:nvCxnSpPr>
        <p:spPr>
          <a:xfrm>
            <a:off x="4403566" y="2802736"/>
            <a:ext cx="960182" cy="319079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BB6F1B5E-A2C3-4F71-831A-93F64DCAA791}"/>
              </a:ext>
            </a:extLst>
          </p:cNvPr>
          <p:cNvCxnSpPr>
            <a:cxnSpLocks/>
          </p:cNvCxnSpPr>
          <p:nvPr/>
        </p:nvCxnSpPr>
        <p:spPr>
          <a:xfrm>
            <a:off x="4384510" y="2497928"/>
            <a:ext cx="616115" cy="37862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AE483715-C4BE-42C2-8CC0-F7115EAE74F4}"/>
              </a:ext>
            </a:extLst>
          </p:cNvPr>
          <p:cNvSpPr txBox="1"/>
          <p:nvPr/>
        </p:nvSpPr>
        <p:spPr>
          <a:xfrm>
            <a:off x="785609" y="4237146"/>
            <a:ext cx="1377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exp     SM</a:t>
            </a:r>
            <a:endParaRPr lang="en-GB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F30539E-D6D9-45AE-8B0D-499DBBF2BCDE}"/>
              </a:ext>
            </a:extLst>
          </p:cNvPr>
          <p:cNvSpPr txBox="1"/>
          <p:nvPr/>
        </p:nvSpPr>
        <p:spPr>
          <a:xfrm>
            <a:off x="3075901" y="4247877"/>
            <a:ext cx="1377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exp     SM</a:t>
            </a:r>
            <a:endParaRPr lang="en-GB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62869C1-F8E0-42FE-B5CC-3279322490D6}"/>
              </a:ext>
            </a:extLst>
          </p:cNvPr>
          <p:cNvSpPr txBox="1"/>
          <p:nvPr/>
        </p:nvSpPr>
        <p:spPr>
          <a:xfrm>
            <a:off x="5340437" y="4245729"/>
            <a:ext cx="1377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exp     SM</a:t>
            </a:r>
            <a:endParaRPr lang="en-GB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4FDAE089-0623-4063-B4CC-FC467E8B1AAB}"/>
              </a:ext>
            </a:extLst>
          </p:cNvPr>
          <p:cNvSpPr txBox="1"/>
          <p:nvPr/>
        </p:nvSpPr>
        <p:spPr>
          <a:xfrm>
            <a:off x="7501944" y="4243581"/>
            <a:ext cx="1377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exp     SM</a:t>
            </a:r>
            <a:endParaRPr lang="en-GB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06BA78D5-38CE-42AD-A745-6809174DA0F3}"/>
              </a:ext>
            </a:extLst>
          </p:cNvPr>
          <p:cNvSpPr txBox="1"/>
          <p:nvPr/>
        </p:nvSpPr>
        <p:spPr>
          <a:xfrm>
            <a:off x="1091082" y="4697159"/>
            <a:ext cx="793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aseline="30000" dirty="0"/>
              <a:t>16</a:t>
            </a:r>
            <a:r>
              <a:rPr lang="en-GB" sz="3600" dirty="0"/>
              <a:t>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A61CDE3-DB3D-4DBC-9318-D1F91B03DC29}"/>
              </a:ext>
            </a:extLst>
          </p:cNvPr>
          <p:cNvSpPr txBox="1"/>
          <p:nvPr/>
        </p:nvSpPr>
        <p:spPr>
          <a:xfrm>
            <a:off x="3407134" y="4697159"/>
            <a:ext cx="793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aseline="30000" dirty="0"/>
              <a:t>18</a:t>
            </a:r>
            <a:r>
              <a:rPr lang="en-GB" sz="3600" dirty="0"/>
              <a:t>N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770DF494-3E84-41F2-ADF8-98B83B3881FC}"/>
              </a:ext>
            </a:extLst>
          </p:cNvPr>
          <p:cNvSpPr txBox="1"/>
          <p:nvPr/>
        </p:nvSpPr>
        <p:spPr>
          <a:xfrm>
            <a:off x="5697427" y="4697159"/>
            <a:ext cx="793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aseline="30000" dirty="0"/>
              <a:t>20</a:t>
            </a:r>
            <a:r>
              <a:rPr lang="en-GB" sz="3600" dirty="0"/>
              <a:t>N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BFCE21E-25BF-4F9D-B7F3-3F0B9AA9854C}"/>
              </a:ext>
            </a:extLst>
          </p:cNvPr>
          <p:cNvSpPr txBox="1"/>
          <p:nvPr/>
        </p:nvSpPr>
        <p:spPr>
          <a:xfrm>
            <a:off x="7794538" y="4697159"/>
            <a:ext cx="793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aseline="30000" dirty="0"/>
              <a:t>22</a:t>
            </a:r>
            <a:r>
              <a:rPr lang="en-GB" sz="3600" dirty="0"/>
              <a:t>N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D262150-94A6-41CF-96D2-301E03289F4C}"/>
              </a:ext>
            </a:extLst>
          </p:cNvPr>
          <p:cNvSpPr txBox="1"/>
          <p:nvPr/>
        </p:nvSpPr>
        <p:spPr>
          <a:xfrm>
            <a:off x="99317" y="183174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MeV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3B43140-41D7-4C05-9304-4006324ECEBF}"/>
              </a:ext>
            </a:extLst>
          </p:cNvPr>
          <p:cNvSpPr txBox="1"/>
          <p:nvPr/>
        </p:nvSpPr>
        <p:spPr>
          <a:xfrm>
            <a:off x="1059053" y="875762"/>
            <a:ext cx="821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rgbClr val="FF0000"/>
                </a:solidFill>
              </a:rPr>
              <a:t>s</a:t>
            </a:r>
            <a:r>
              <a:rPr lang="en-GB" sz="2000" baseline="-25000" dirty="0">
                <a:solidFill>
                  <a:srgbClr val="FF0000"/>
                </a:solidFill>
              </a:rPr>
              <a:t>1/2</a:t>
            </a:r>
            <a:r>
              <a:rPr lang="en-GB" sz="20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AC735569-78CF-4536-8871-0FEDE0D4B459}"/>
              </a:ext>
            </a:extLst>
          </p:cNvPr>
          <p:cNvSpPr txBox="1"/>
          <p:nvPr/>
        </p:nvSpPr>
        <p:spPr>
          <a:xfrm>
            <a:off x="2254642" y="899372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89E3001E-DF07-43EC-9DEA-279DB90FE123}"/>
              </a:ext>
            </a:extLst>
          </p:cNvPr>
          <p:cNvSpPr txBox="1"/>
          <p:nvPr/>
        </p:nvSpPr>
        <p:spPr>
          <a:xfrm>
            <a:off x="3411595" y="884345"/>
            <a:ext cx="13195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</a:rPr>
              <a:t>3</a:t>
            </a:r>
            <a:r>
              <a:rPr lang="en-GB" sz="2000" baseline="-25000" dirty="0">
                <a:solidFill>
                  <a:schemeClr val="tx2"/>
                </a:solidFill>
              </a:rPr>
              <a:t>J=3/2</a:t>
            </a:r>
          </a:p>
        </p:txBody>
      </p:sp>
      <p:sp>
        <p:nvSpPr>
          <p:cNvPr id="113" name="Right Brace 112">
            <a:extLst>
              <a:ext uri="{FF2B5EF4-FFF2-40B4-BE49-F238E27FC236}">
                <a16:creationId xmlns:a16="http://schemas.microsoft.com/office/drawing/2014/main" id="{96FDB197-A3B1-465C-98A5-780FFC28125D}"/>
              </a:ext>
            </a:extLst>
          </p:cNvPr>
          <p:cNvSpPr/>
          <p:nvPr/>
        </p:nvSpPr>
        <p:spPr>
          <a:xfrm>
            <a:off x="4738599" y="286142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67EEF17-A5F6-40BB-B578-74BE1CD08A2D}"/>
              </a:ext>
            </a:extLst>
          </p:cNvPr>
          <p:cNvSpPr txBox="1"/>
          <p:nvPr/>
        </p:nvSpPr>
        <p:spPr>
          <a:xfrm>
            <a:off x="4931304" y="536615"/>
            <a:ext cx="13051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 </a:t>
            </a:r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p(</a:t>
            </a:r>
            <a:r>
              <a:rPr lang="en-GB" sz="2000" dirty="0">
                <a:solidFill>
                  <a:schemeClr val="tx2"/>
                </a:solidFill>
              </a:rPr>
              <a:t>p</a:t>
            </a:r>
            <a:r>
              <a:rPr lang="en-GB" sz="2000" baseline="-25000" dirty="0">
                <a:solidFill>
                  <a:schemeClr val="tx2"/>
                </a:solidFill>
              </a:rPr>
              <a:t>1/2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1</a:t>
            </a:r>
            <a:endParaRPr lang="en-GB" sz="2000" baseline="30000" dirty="0">
              <a:solidFill>
                <a:schemeClr val="tx2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F365623-AD8F-469C-AE7E-D54511D1C800}"/>
              </a:ext>
            </a:extLst>
          </p:cNvPr>
          <p:cNvSpPr txBox="1"/>
          <p:nvPr/>
        </p:nvSpPr>
        <p:spPr>
          <a:xfrm>
            <a:off x="1144913" y="5211650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390B8F7-A756-441B-9CC4-E9864A69F312}"/>
              </a:ext>
            </a:extLst>
          </p:cNvPr>
          <p:cNvSpPr txBox="1"/>
          <p:nvPr/>
        </p:nvSpPr>
        <p:spPr>
          <a:xfrm>
            <a:off x="3460962" y="5209502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2D2E9808-F64B-43D9-AD09-4A4288DC0926}"/>
              </a:ext>
            </a:extLst>
          </p:cNvPr>
          <p:cNvSpPr txBox="1"/>
          <p:nvPr/>
        </p:nvSpPr>
        <p:spPr>
          <a:xfrm>
            <a:off x="5712618" y="5245991"/>
            <a:ext cx="10358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1</a:t>
            </a:r>
            <a:endParaRPr lang="en-GB" sz="2000" baseline="30000" dirty="0">
              <a:solidFill>
                <a:schemeClr val="tx2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E8E00AF-94BC-4E45-9C01-B0210CB8A783}"/>
              </a:ext>
            </a:extLst>
          </p:cNvPr>
          <p:cNvSpPr txBox="1"/>
          <p:nvPr/>
        </p:nvSpPr>
        <p:spPr>
          <a:xfrm>
            <a:off x="7423361" y="5243843"/>
            <a:ext cx="17123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 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6</a:t>
            </a:r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 (</a:t>
            </a:r>
            <a:r>
              <a:rPr lang="en-GB" sz="2000" dirty="0">
                <a:solidFill>
                  <a:schemeClr val="tx2"/>
                </a:solidFill>
              </a:rPr>
              <a:t>s</a:t>
            </a:r>
            <a:r>
              <a:rPr lang="en-GB" sz="2000" baseline="-25000" dirty="0">
                <a:solidFill>
                  <a:schemeClr val="tx2"/>
                </a:solidFill>
              </a:rPr>
              <a:t>1/2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  <a:r>
              <a:rPr lang="en-GB" sz="2000" baseline="30000" dirty="0">
                <a:solidFill>
                  <a:schemeClr val="tx2"/>
                </a:solidFill>
                <a:sym typeface="Symbol" panose="05050102010706020507" pitchFamily="18" charset="2"/>
              </a:rPr>
              <a:t>1</a:t>
            </a:r>
            <a:endParaRPr lang="en-GB" sz="2000" baseline="30000" dirty="0">
              <a:solidFill>
                <a:schemeClr val="tx2"/>
              </a:solidFill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4880091-3574-4494-AE29-518BE1CAC4D0}"/>
              </a:ext>
            </a:extLst>
          </p:cNvPr>
          <p:cNvSpPr txBox="1"/>
          <p:nvPr/>
        </p:nvSpPr>
        <p:spPr>
          <a:xfrm>
            <a:off x="1374671" y="598223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0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D08EB776-6BFA-4E87-B333-BC13CCD9402B}"/>
              </a:ext>
            </a:extLst>
          </p:cNvPr>
          <p:cNvSpPr txBox="1"/>
          <p:nvPr/>
        </p:nvSpPr>
        <p:spPr>
          <a:xfrm>
            <a:off x="3755115" y="598223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2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44CD62AF-F21D-4841-9FB9-10A6B74AF84A}"/>
              </a:ext>
            </a:extLst>
          </p:cNvPr>
          <p:cNvSpPr txBox="1"/>
          <p:nvPr/>
        </p:nvSpPr>
        <p:spPr>
          <a:xfrm>
            <a:off x="6006773" y="598223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4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BE065EB8-6F91-4817-BA3B-E4E1E90BFCC6}"/>
              </a:ext>
            </a:extLst>
          </p:cNvPr>
          <p:cNvSpPr txBox="1"/>
          <p:nvPr/>
        </p:nvSpPr>
        <p:spPr>
          <a:xfrm>
            <a:off x="8026611" y="598223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6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DE0CEA8-AFD0-4B97-AAEF-BAE61D3019C9}"/>
              </a:ext>
            </a:extLst>
          </p:cNvPr>
          <p:cNvSpPr txBox="1"/>
          <p:nvPr/>
        </p:nvSpPr>
        <p:spPr>
          <a:xfrm>
            <a:off x="1355423" y="6355326"/>
            <a:ext cx="3575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number of neutrons in d</a:t>
            </a:r>
            <a:r>
              <a:rPr lang="en-GB" baseline="-25000" dirty="0"/>
              <a:t>5/2</a:t>
            </a:r>
            <a:r>
              <a:rPr lang="en-GB" dirty="0"/>
              <a:t> orbital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3D0FB71-D487-4434-8E6D-BD1B1615A834}"/>
              </a:ext>
            </a:extLst>
          </p:cNvPr>
          <p:cNvSpPr txBox="1"/>
          <p:nvPr/>
        </p:nvSpPr>
        <p:spPr>
          <a:xfrm>
            <a:off x="33113" y="5977699"/>
            <a:ext cx="9916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s</a:t>
            </a:r>
            <a:r>
              <a:rPr lang="en-GB" sz="1600" baseline="-25000" dirty="0"/>
              <a:t>1/2</a:t>
            </a:r>
            <a:r>
              <a:rPr lang="en-GB" sz="1600" dirty="0"/>
              <a:t> states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0E9326E5-6EE3-4B3B-B962-0346CE777664}"/>
              </a:ext>
            </a:extLst>
          </p:cNvPr>
          <p:cNvSpPr txBox="1"/>
          <p:nvPr/>
        </p:nvSpPr>
        <p:spPr>
          <a:xfrm>
            <a:off x="-35089" y="5264179"/>
            <a:ext cx="11085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ground state</a:t>
            </a: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E43685A2-442C-4122-BF6A-05A48A1A8DAA}"/>
              </a:ext>
            </a:extLst>
          </p:cNvPr>
          <p:cNvCxnSpPr/>
          <p:nvPr/>
        </p:nvCxnSpPr>
        <p:spPr>
          <a:xfrm>
            <a:off x="7541099" y="1028015"/>
            <a:ext cx="540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661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6727A9B-91B5-4D64-A352-6780F7EEB0B4}"/>
              </a:ext>
            </a:extLst>
          </p:cNvPr>
          <p:cNvSpPr/>
          <p:nvPr/>
        </p:nvSpPr>
        <p:spPr>
          <a:xfrm>
            <a:off x="184556" y="4530056"/>
            <a:ext cx="1448571" cy="713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A372E-BACC-440E-A40E-1D7CAC08FC7D}"/>
              </a:ext>
            </a:extLst>
          </p:cNvPr>
          <p:cNvSpPr/>
          <p:nvPr/>
        </p:nvSpPr>
        <p:spPr>
          <a:xfrm>
            <a:off x="2226289" y="4531454"/>
            <a:ext cx="1448571" cy="71306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2D8049-3825-4E4B-8DCE-3C36826F8485}"/>
              </a:ext>
            </a:extLst>
          </p:cNvPr>
          <p:cNvSpPr/>
          <p:nvPr/>
        </p:nvSpPr>
        <p:spPr>
          <a:xfrm>
            <a:off x="184556" y="5580078"/>
            <a:ext cx="1448571" cy="25866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1C9F7FF-33F3-41B7-85AD-0F9BFDA31BE4}"/>
              </a:ext>
            </a:extLst>
          </p:cNvPr>
          <p:cNvSpPr/>
          <p:nvPr/>
        </p:nvSpPr>
        <p:spPr>
          <a:xfrm>
            <a:off x="2226289" y="5580078"/>
            <a:ext cx="1448571" cy="25866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DA6C9E3-864B-4BBF-96B3-8A7CC07CADE8}"/>
              </a:ext>
            </a:extLst>
          </p:cNvPr>
          <p:cNvCxnSpPr>
            <a:cxnSpLocks/>
          </p:cNvCxnSpPr>
          <p:nvPr/>
        </p:nvCxnSpPr>
        <p:spPr>
          <a:xfrm>
            <a:off x="2226289" y="4137762"/>
            <a:ext cx="144199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46EE0F6-FF61-4002-B4C8-37D58BFEB000}"/>
              </a:ext>
            </a:extLst>
          </p:cNvPr>
          <p:cNvCxnSpPr>
            <a:cxnSpLocks/>
          </p:cNvCxnSpPr>
          <p:nvPr/>
        </p:nvCxnSpPr>
        <p:spPr>
          <a:xfrm>
            <a:off x="2226289" y="3711321"/>
            <a:ext cx="14419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557D027-9F98-47B6-B095-5E4C7B38EE3E}"/>
              </a:ext>
            </a:extLst>
          </p:cNvPr>
          <p:cNvCxnSpPr>
            <a:cxnSpLocks/>
          </p:cNvCxnSpPr>
          <p:nvPr/>
        </p:nvCxnSpPr>
        <p:spPr>
          <a:xfrm>
            <a:off x="2226289" y="2957710"/>
            <a:ext cx="144199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AB553C60-52F7-4C23-8FA9-CA58B8943B94}"/>
              </a:ext>
            </a:extLst>
          </p:cNvPr>
          <p:cNvSpPr/>
          <p:nvPr/>
        </p:nvSpPr>
        <p:spPr>
          <a:xfrm>
            <a:off x="2528319" y="3633843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A39428C-D651-4E24-8891-BEF3E2F07DE6}"/>
              </a:ext>
            </a:extLst>
          </p:cNvPr>
          <p:cNvSpPr/>
          <p:nvPr/>
        </p:nvSpPr>
        <p:spPr>
          <a:xfrm>
            <a:off x="1011595" y="4605493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3EBD3F-47C4-4E95-B182-8B1EDEC7E84A}"/>
              </a:ext>
            </a:extLst>
          </p:cNvPr>
          <p:cNvSpPr txBox="1"/>
          <p:nvPr/>
        </p:nvSpPr>
        <p:spPr>
          <a:xfrm>
            <a:off x="3829357" y="3433788"/>
            <a:ext cx="821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rgbClr val="FF0000"/>
                </a:solidFill>
              </a:rPr>
              <a:t>s</a:t>
            </a:r>
            <a:r>
              <a:rPr lang="en-GB" sz="2000" baseline="-25000" dirty="0">
                <a:solidFill>
                  <a:srgbClr val="FF0000"/>
                </a:solidFill>
              </a:rPr>
              <a:t>1/2</a:t>
            </a:r>
            <a:r>
              <a:rPr lang="en-GB" sz="20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415C6B-2A15-41D8-B402-FAEB144ADCC5}"/>
              </a:ext>
            </a:extLst>
          </p:cNvPr>
          <p:cNvSpPr txBox="1"/>
          <p:nvPr/>
        </p:nvSpPr>
        <p:spPr>
          <a:xfrm>
            <a:off x="3829357" y="3833898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53702D-4D27-455C-8654-1B79EABBA714}"/>
              </a:ext>
            </a:extLst>
          </p:cNvPr>
          <p:cNvSpPr txBox="1"/>
          <p:nvPr/>
        </p:nvSpPr>
        <p:spPr>
          <a:xfrm>
            <a:off x="2592807" y="6064650"/>
            <a:ext cx="660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aseline="30000" dirty="0"/>
              <a:t>16</a:t>
            </a:r>
            <a:r>
              <a:rPr lang="en-GB" sz="2800" dirty="0"/>
              <a:t>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C88BBC7-BAA7-446E-AD2D-15C02EEBD89E}"/>
              </a:ext>
            </a:extLst>
          </p:cNvPr>
          <p:cNvCxnSpPr>
            <a:cxnSpLocks/>
          </p:cNvCxnSpPr>
          <p:nvPr/>
        </p:nvCxnSpPr>
        <p:spPr>
          <a:xfrm flipV="1">
            <a:off x="1328210" y="3777843"/>
            <a:ext cx="1096206" cy="714985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99FD054-BD51-419B-9E6C-9CA951A37F2C}"/>
              </a:ext>
            </a:extLst>
          </p:cNvPr>
          <p:cNvSpPr/>
          <p:nvPr/>
        </p:nvSpPr>
        <p:spPr>
          <a:xfrm>
            <a:off x="5429079" y="4523065"/>
            <a:ext cx="1448571" cy="713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18296FE-61DC-4EF7-AEA5-F6DF6888FED1}"/>
              </a:ext>
            </a:extLst>
          </p:cNvPr>
          <p:cNvSpPr/>
          <p:nvPr/>
        </p:nvSpPr>
        <p:spPr>
          <a:xfrm>
            <a:off x="7470812" y="4524463"/>
            <a:ext cx="1448571" cy="71306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38BAF28-E638-4AB0-86CB-3D024A91BB13}"/>
              </a:ext>
            </a:extLst>
          </p:cNvPr>
          <p:cNvSpPr/>
          <p:nvPr/>
        </p:nvSpPr>
        <p:spPr>
          <a:xfrm>
            <a:off x="5429079" y="5573087"/>
            <a:ext cx="1448571" cy="25866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6AC55BC-8C20-4FEF-95FC-7DD4EB407DFB}"/>
              </a:ext>
            </a:extLst>
          </p:cNvPr>
          <p:cNvSpPr/>
          <p:nvPr/>
        </p:nvSpPr>
        <p:spPr>
          <a:xfrm>
            <a:off x="7470812" y="5573087"/>
            <a:ext cx="1448571" cy="25866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445DE05-2E21-47A6-9C4F-DE9119380A0C}"/>
              </a:ext>
            </a:extLst>
          </p:cNvPr>
          <p:cNvCxnSpPr>
            <a:cxnSpLocks/>
          </p:cNvCxnSpPr>
          <p:nvPr/>
        </p:nvCxnSpPr>
        <p:spPr>
          <a:xfrm>
            <a:off x="7470812" y="4130771"/>
            <a:ext cx="144199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CC39E99-063D-4230-92D6-F888E7535FC0}"/>
              </a:ext>
            </a:extLst>
          </p:cNvPr>
          <p:cNvCxnSpPr>
            <a:cxnSpLocks/>
          </p:cNvCxnSpPr>
          <p:nvPr/>
        </p:nvCxnSpPr>
        <p:spPr>
          <a:xfrm>
            <a:off x="7470812" y="3704330"/>
            <a:ext cx="14419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0864D91-616B-43E6-A58A-2884A535AA5C}"/>
              </a:ext>
            </a:extLst>
          </p:cNvPr>
          <p:cNvCxnSpPr>
            <a:cxnSpLocks/>
          </p:cNvCxnSpPr>
          <p:nvPr/>
        </p:nvCxnSpPr>
        <p:spPr>
          <a:xfrm>
            <a:off x="7470812" y="2950719"/>
            <a:ext cx="144199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E07DA1D7-C1F9-4D57-BFFD-F831E4FE6D8C}"/>
              </a:ext>
            </a:extLst>
          </p:cNvPr>
          <p:cNvSpPr/>
          <p:nvPr/>
        </p:nvSpPr>
        <p:spPr>
          <a:xfrm>
            <a:off x="7772842" y="3626852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DED0687-051E-40EB-AF7C-B60219558358}"/>
              </a:ext>
            </a:extLst>
          </p:cNvPr>
          <p:cNvSpPr/>
          <p:nvPr/>
        </p:nvSpPr>
        <p:spPr>
          <a:xfrm>
            <a:off x="6256118" y="4598502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C0356D5-8757-4AB0-AE61-4B789F617287}"/>
              </a:ext>
            </a:extLst>
          </p:cNvPr>
          <p:cNvCxnSpPr>
            <a:cxnSpLocks/>
          </p:cNvCxnSpPr>
          <p:nvPr/>
        </p:nvCxnSpPr>
        <p:spPr>
          <a:xfrm flipV="1">
            <a:off x="6572733" y="3770852"/>
            <a:ext cx="1096206" cy="714985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EC339C2-74E1-4847-B322-58CCD82B4F1D}"/>
              </a:ext>
            </a:extLst>
          </p:cNvPr>
          <p:cNvSpPr txBox="1"/>
          <p:nvPr/>
        </p:nvSpPr>
        <p:spPr>
          <a:xfrm>
            <a:off x="7837330" y="6057659"/>
            <a:ext cx="660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aseline="30000" dirty="0"/>
              <a:t>18</a:t>
            </a:r>
            <a:r>
              <a:rPr lang="en-GB" sz="2800" dirty="0"/>
              <a:t>N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297B5CC-E276-406F-A4D0-0D2163A1C9CC}"/>
              </a:ext>
            </a:extLst>
          </p:cNvPr>
          <p:cNvSpPr/>
          <p:nvPr/>
        </p:nvSpPr>
        <p:spPr>
          <a:xfrm>
            <a:off x="8688395" y="4048699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04D7076-30C1-4369-BAD2-B5024B6805AC}"/>
              </a:ext>
            </a:extLst>
          </p:cNvPr>
          <p:cNvSpPr/>
          <p:nvPr/>
        </p:nvSpPr>
        <p:spPr>
          <a:xfrm>
            <a:off x="8492849" y="4048699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E81549B-E8D2-436C-82AB-7F5FAB802DE5}"/>
              </a:ext>
            </a:extLst>
          </p:cNvPr>
          <p:cNvSpPr txBox="1"/>
          <p:nvPr/>
        </p:nvSpPr>
        <p:spPr>
          <a:xfrm>
            <a:off x="3107689" y="1621871"/>
            <a:ext cx="2928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Nobody can get </a:t>
            </a:r>
            <a:r>
              <a:rPr lang="en-GB" u="sng" dirty="0"/>
              <a:t>both</a:t>
            </a:r>
            <a:r>
              <a:rPr lang="en-GB" dirty="0"/>
              <a:t> correct.</a:t>
            </a:r>
          </a:p>
          <a:p>
            <a:pPr algn="ctr"/>
            <a:r>
              <a:rPr lang="en-GB" dirty="0"/>
              <a:t>Why is this?</a:t>
            </a:r>
          </a:p>
        </p:txBody>
      </p:sp>
    </p:spTree>
    <p:extLst>
      <p:ext uri="{BB962C8B-B14F-4D97-AF65-F5344CB8AC3E}">
        <p14:creationId xmlns:p14="http://schemas.microsoft.com/office/powerpoint/2010/main" val="1257419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9C8CF72-C06D-4D0D-9375-19BE161DD573}"/>
              </a:ext>
            </a:extLst>
          </p:cNvPr>
          <p:cNvCxnSpPr/>
          <p:nvPr/>
        </p:nvCxnSpPr>
        <p:spPr>
          <a:xfrm>
            <a:off x="-965915" y="200910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8F5BDCE6-7669-41FE-8B51-91201B2433BB}"/>
              </a:ext>
            </a:extLst>
          </p:cNvPr>
          <p:cNvSpPr/>
          <p:nvPr/>
        </p:nvSpPr>
        <p:spPr>
          <a:xfrm>
            <a:off x="184556" y="4530056"/>
            <a:ext cx="1448571" cy="713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57859DEB-6D47-4EF2-A02D-615CFEC8D52D}"/>
              </a:ext>
            </a:extLst>
          </p:cNvPr>
          <p:cNvSpPr/>
          <p:nvPr/>
        </p:nvSpPr>
        <p:spPr>
          <a:xfrm>
            <a:off x="2226289" y="4531454"/>
            <a:ext cx="1448571" cy="71306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CA3A8A07-4D49-41E9-B419-09672306BBA4}"/>
              </a:ext>
            </a:extLst>
          </p:cNvPr>
          <p:cNvSpPr/>
          <p:nvPr/>
        </p:nvSpPr>
        <p:spPr>
          <a:xfrm>
            <a:off x="184556" y="5580078"/>
            <a:ext cx="1448571" cy="25866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99C18D5C-7511-4830-AFD0-D7D67C8E23F3}"/>
              </a:ext>
            </a:extLst>
          </p:cNvPr>
          <p:cNvSpPr/>
          <p:nvPr/>
        </p:nvSpPr>
        <p:spPr>
          <a:xfrm>
            <a:off x="2226289" y="5580078"/>
            <a:ext cx="1448571" cy="25866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BC018DA9-54FE-4465-B306-925C0867C985}"/>
              </a:ext>
            </a:extLst>
          </p:cNvPr>
          <p:cNvCxnSpPr>
            <a:cxnSpLocks/>
          </p:cNvCxnSpPr>
          <p:nvPr/>
        </p:nvCxnSpPr>
        <p:spPr>
          <a:xfrm>
            <a:off x="2226289" y="4137762"/>
            <a:ext cx="144199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7BC9E058-8E68-49AC-BAF4-285053A21EC2}"/>
              </a:ext>
            </a:extLst>
          </p:cNvPr>
          <p:cNvCxnSpPr>
            <a:cxnSpLocks/>
          </p:cNvCxnSpPr>
          <p:nvPr/>
        </p:nvCxnSpPr>
        <p:spPr>
          <a:xfrm>
            <a:off x="2226289" y="3711321"/>
            <a:ext cx="14419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42156825-DA65-485A-BA0D-A5926B9B897A}"/>
              </a:ext>
            </a:extLst>
          </p:cNvPr>
          <p:cNvCxnSpPr>
            <a:cxnSpLocks/>
          </p:cNvCxnSpPr>
          <p:nvPr/>
        </p:nvCxnSpPr>
        <p:spPr>
          <a:xfrm>
            <a:off x="2226289" y="2957710"/>
            <a:ext cx="144199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B402C313-9D01-4571-B990-F301EDA7A423}"/>
              </a:ext>
            </a:extLst>
          </p:cNvPr>
          <p:cNvSpPr/>
          <p:nvPr/>
        </p:nvSpPr>
        <p:spPr>
          <a:xfrm>
            <a:off x="2528319" y="3633843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4FC94C7A-7037-42FC-AF7A-C6245C068DC7}"/>
              </a:ext>
            </a:extLst>
          </p:cNvPr>
          <p:cNvSpPr/>
          <p:nvPr/>
        </p:nvSpPr>
        <p:spPr>
          <a:xfrm>
            <a:off x="1011595" y="4605493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10245871-645F-446D-8434-2F8C050D7BDA}"/>
              </a:ext>
            </a:extLst>
          </p:cNvPr>
          <p:cNvSpPr txBox="1"/>
          <p:nvPr/>
        </p:nvSpPr>
        <p:spPr>
          <a:xfrm>
            <a:off x="3829357" y="3433788"/>
            <a:ext cx="821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rgbClr val="FF0000"/>
                </a:solidFill>
              </a:rPr>
              <a:t>s</a:t>
            </a:r>
            <a:r>
              <a:rPr lang="en-GB" sz="2000" baseline="-25000" dirty="0">
                <a:solidFill>
                  <a:srgbClr val="FF0000"/>
                </a:solidFill>
              </a:rPr>
              <a:t>1/2</a:t>
            </a:r>
            <a:r>
              <a:rPr lang="en-GB" sz="20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B62149B0-BB3B-41EB-94C7-ED45E967282D}"/>
              </a:ext>
            </a:extLst>
          </p:cNvPr>
          <p:cNvSpPr txBox="1"/>
          <p:nvPr/>
        </p:nvSpPr>
        <p:spPr>
          <a:xfrm>
            <a:off x="3829357" y="3833898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FEC342-3BF8-4C38-A164-3A5FCEEEECF1}"/>
              </a:ext>
            </a:extLst>
          </p:cNvPr>
          <p:cNvSpPr txBox="1"/>
          <p:nvPr/>
        </p:nvSpPr>
        <p:spPr>
          <a:xfrm>
            <a:off x="2592807" y="6064650"/>
            <a:ext cx="660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aseline="30000" dirty="0"/>
              <a:t>16</a:t>
            </a:r>
            <a:r>
              <a:rPr lang="en-GB" sz="2800" dirty="0"/>
              <a:t>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10D9F98-452B-4785-8BFB-C6C2DF5D6FC8}"/>
              </a:ext>
            </a:extLst>
          </p:cNvPr>
          <p:cNvCxnSpPr>
            <a:cxnSpLocks/>
          </p:cNvCxnSpPr>
          <p:nvPr/>
        </p:nvCxnSpPr>
        <p:spPr>
          <a:xfrm flipV="1">
            <a:off x="1328210" y="3777843"/>
            <a:ext cx="1096206" cy="714985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C8006CCB-0F70-4F22-84EB-A5E6E9E1FBF0}"/>
              </a:ext>
            </a:extLst>
          </p:cNvPr>
          <p:cNvSpPr/>
          <p:nvPr/>
        </p:nvSpPr>
        <p:spPr>
          <a:xfrm>
            <a:off x="5429079" y="4523065"/>
            <a:ext cx="1448571" cy="713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A7E16E9-2B07-46B3-A671-6D68CED81DDB}"/>
              </a:ext>
            </a:extLst>
          </p:cNvPr>
          <p:cNvSpPr/>
          <p:nvPr/>
        </p:nvSpPr>
        <p:spPr>
          <a:xfrm>
            <a:off x="7470812" y="4524463"/>
            <a:ext cx="1448571" cy="71306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AC9DCBF-E7B9-4FAC-BACC-56C15634A73E}"/>
              </a:ext>
            </a:extLst>
          </p:cNvPr>
          <p:cNvSpPr/>
          <p:nvPr/>
        </p:nvSpPr>
        <p:spPr>
          <a:xfrm>
            <a:off x="5429079" y="5573087"/>
            <a:ext cx="1448571" cy="25866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2CF834C-8D5F-4DB3-8261-06D49853F69C}"/>
              </a:ext>
            </a:extLst>
          </p:cNvPr>
          <p:cNvSpPr/>
          <p:nvPr/>
        </p:nvSpPr>
        <p:spPr>
          <a:xfrm>
            <a:off x="7470812" y="5573087"/>
            <a:ext cx="1448571" cy="25866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6BF48A0-E45A-4C89-9C09-481649DF86B9}"/>
              </a:ext>
            </a:extLst>
          </p:cNvPr>
          <p:cNvCxnSpPr>
            <a:cxnSpLocks/>
          </p:cNvCxnSpPr>
          <p:nvPr/>
        </p:nvCxnSpPr>
        <p:spPr>
          <a:xfrm>
            <a:off x="7470812" y="4130771"/>
            <a:ext cx="144199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4B05A5B-7D60-402B-91FE-16A9EF5CE5EB}"/>
              </a:ext>
            </a:extLst>
          </p:cNvPr>
          <p:cNvCxnSpPr>
            <a:cxnSpLocks/>
          </p:cNvCxnSpPr>
          <p:nvPr/>
        </p:nvCxnSpPr>
        <p:spPr>
          <a:xfrm>
            <a:off x="7470812" y="3704330"/>
            <a:ext cx="14419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87F14CDA-25E0-4F83-9D60-EB460EA56BA2}"/>
              </a:ext>
            </a:extLst>
          </p:cNvPr>
          <p:cNvCxnSpPr>
            <a:cxnSpLocks/>
          </p:cNvCxnSpPr>
          <p:nvPr/>
        </p:nvCxnSpPr>
        <p:spPr>
          <a:xfrm>
            <a:off x="7470812" y="2950719"/>
            <a:ext cx="144199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D17B0104-B1BF-4BF2-BDBD-DBE1F0B60344}"/>
              </a:ext>
            </a:extLst>
          </p:cNvPr>
          <p:cNvSpPr/>
          <p:nvPr/>
        </p:nvSpPr>
        <p:spPr>
          <a:xfrm>
            <a:off x="7772842" y="3626852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E98424E-FFDA-497E-A331-186980F72962}"/>
              </a:ext>
            </a:extLst>
          </p:cNvPr>
          <p:cNvSpPr/>
          <p:nvPr/>
        </p:nvSpPr>
        <p:spPr>
          <a:xfrm>
            <a:off x="6256118" y="4598502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0993B6F-1430-4B4E-858A-3BEE0F66CAEE}"/>
              </a:ext>
            </a:extLst>
          </p:cNvPr>
          <p:cNvCxnSpPr>
            <a:cxnSpLocks/>
          </p:cNvCxnSpPr>
          <p:nvPr/>
        </p:nvCxnSpPr>
        <p:spPr>
          <a:xfrm flipV="1">
            <a:off x="6572733" y="3770852"/>
            <a:ext cx="1096206" cy="714985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8621B954-A671-459E-9681-D2B76D1B3E98}"/>
              </a:ext>
            </a:extLst>
          </p:cNvPr>
          <p:cNvSpPr txBox="1"/>
          <p:nvPr/>
        </p:nvSpPr>
        <p:spPr>
          <a:xfrm>
            <a:off x="7837330" y="6057659"/>
            <a:ext cx="660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aseline="30000" dirty="0"/>
              <a:t>18</a:t>
            </a:r>
            <a:r>
              <a:rPr lang="en-GB" sz="2800" dirty="0"/>
              <a:t>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9ABE7033-924A-41E5-89D2-BEAB65FEDBCD}"/>
              </a:ext>
            </a:extLst>
          </p:cNvPr>
          <p:cNvSpPr/>
          <p:nvPr/>
        </p:nvSpPr>
        <p:spPr>
          <a:xfrm>
            <a:off x="8688395" y="4048699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3E4AEC6-4EE7-4B57-A7D5-33F53733BAB3}"/>
              </a:ext>
            </a:extLst>
          </p:cNvPr>
          <p:cNvSpPr/>
          <p:nvPr/>
        </p:nvSpPr>
        <p:spPr>
          <a:xfrm>
            <a:off x="8492849" y="4048699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1A1F095-74C3-4B1F-A197-2838D73248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632" r="17108"/>
          <a:stretch/>
        </p:blipFill>
        <p:spPr>
          <a:xfrm>
            <a:off x="1876313" y="133462"/>
            <a:ext cx="1857287" cy="210092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AB3A3127-08E3-4662-9564-2DA1C8FFEB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946" r="14629"/>
          <a:stretch/>
        </p:blipFill>
        <p:spPr>
          <a:xfrm>
            <a:off x="6989467" y="67998"/>
            <a:ext cx="1994301" cy="218068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F80A5F0F-DDCE-4C30-8A58-283A95D1CC92}"/>
              </a:ext>
            </a:extLst>
          </p:cNvPr>
          <p:cNvSpPr txBox="1"/>
          <p:nvPr/>
        </p:nvSpPr>
        <p:spPr>
          <a:xfrm>
            <a:off x="3926338" y="302811"/>
            <a:ext cx="6655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aseline="30000" dirty="0">
                <a:solidFill>
                  <a:srgbClr val="0070C0"/>
                </a:solidFill>
              </a:rPr>
              <a:t>17</a:t>
            </a:r>
            <a:r>
              <a:rPr lang="en-GB" sz="2800" dirty="0">
                <a:solidFill>
                  <a:srgbClr val="0070C0"/>
                </a:solidFill>
              </a:rPr>
              <a:t>O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92AF3B-2A75-45F4-BF8E-6AFA8DF95A81}"/>
              </a:ext>
            </a:extLst>
          </p:cNvPr>
          <p:cNvSpPr txBox="1"/>
          <p:nvPr/>
        </p:nvSpPr>
        <p:spPr>
          <a:xfrm>
            <a:off x="6135971" y="302811"/>
            <a:ext cx="6655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aseline="30000" dirty="0">
                <a:solidFill>
                  <a:srgbClr val="0070C0"/>
                </a:solidFill>
              </a:rPr>
              <a:t>19</a:t>
            </a:r>
            <a:r>
              <a:rPr lang="en-GB" sz="2800" dirty="0">
                <a:solidFill>
                  <a:srgbClr val="0070C0"/>
                </a:solidFill>
              </a:rPr>
              <a:t>O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4DF9F1C-7B4D-43D7-863A-8A94541043C0}"/>
              </a:ext>
            </a:extLst>
          </p:cNvPr>
          <p:cNvSpPr txBox="1"/>
          <p:nvPr/>
        </p:nvSpPr>
        <p:spPr>
          <a:xfrm>
            <a:off x="4291504" y="0"/>
            <a:ext cx="2287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The respective isotones…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4B29C9D-1393-4150-8FB1-1FB04213BADE}"/>
              </a:ext>
            </a:extLst>
          </p:cNvPr>
          <p:cNvSpPr txBox="1"/>
          <p:nvPr/>
        </p:nvSpPr>
        <p:spPr>
          <a:xfrm>
            <a:off x="4256717" y="959565"/>
            <a:ext cx="256903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… are very well described</a:t>
            </a:r>
          </a:p>
          <a:p>
            <a:r>
              <a:rPr lang="en-GB" sz="1600" dirty="0">
                <a:solidFill>
                  <a:srgbClr val="0070C0"/>
                </a:solidFill>
              </a:rPr>
              <a:t>      in both cases</a:t>
            </a:r>
          </a:p>
          <a:p>
            <a:endParaRPr lang="en-GB" sz="1600" dirty="0">
              <a:solidFill>
                <a:srgbClr val="0070C0"/>
              </a:solidFill>
            </a:endParaRPr>
          </a:p>
          <a:p>
            <a:r>
              <a:rPr lang="en-GB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And what’s more….</a:t>
            </a:r>
          </a:p>
          <a:p>
            <a:endParaRPr lang="en-GB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GB" sz="1600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So are </a:t>
            </a:r>
            <a:r>
              <a:rPr lang="en-GB" sz="1600" baseline="30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15</a:t>
            </a:r>
            <a:r>
              <a:rPr lang="en-GB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 &amp; </a:t>
            </a:r>
            <a:r>
              <a:rPr lang="en-GB" sz="1600" baseline="30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17</a:t>
            </a:r>
            <a:r>
              <a:rPr lang="en-GB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 even though</a:t>
            </a:r>
          </a:p>
          <a:p>
            <a:r>
              <a:rPr lang="en-GB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</a:t>
            </a:r>
            <a:r>
              <a:rPr lang="en-GB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n</a:t>
            </a:r>
            <a:r>
              <a:rPr lang="en-GB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(s</a:t>
            </a:r>
            <a:r>
              <a:rPr lang="en-GB" sz="1600" baseline="-25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1/2</a:t>
            </a:r>
            <a:r>
              <a:rPr lang="en-GB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) starts to intrude!</a:t>
            </a:r>
          </a:p>
        </p:txBody>
      </p:sp>
    </p:spTree>
    <p:extLst>
      <p:ext uri="{BB962C8B-B14F-4D97-AF65-F5344CB8AC3E}">
        <p14:creationId xmlns:p14="http://schemas.microsoft.com/office/powerpoint/2010/main" val="2718795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6727A9B-91B5-4D64-A352-6780F7EEB0B4}"/>
              </a:ext>
            </a:extLst>
          </p:cNvPr>
          <p:cNvSpPr/>
          <p:nvPr/>
        </p:nvSpPr>
        <p:spPr>
          <a:xfrm>
            <a:off x="184556" y="4530056"/>
            <a:ext cx="1448571" cy="713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A372E-BACC-440E-A40E-1D7CAC08FC7D}"/>
              </a:ext>
            </a:extLst>
          </p:cNvPr>
          <p:cNvSpPr/>
          <p:nvPr/>
        </p:nvSpPr>
        <p:spPr>
          <a:xfrm>
            <a:off x="2226289" y="4531454"/>
            <a:ext cx="1448571" cy="71306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2D8049-3825-4E4B-8DCE-3C36826F8485}"/>
              </a:ext>
            </a:extLst>
          </p:cNvPr>
          <p:cNvSpPr/>
          <p:nvPr/>
        </p:nvSpPr>
        <p:spPr>
          <a:xfrm>
            <a:off x="184556" y="5580078"/>
            <a:ext cx="1448571" cy="25866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1C9F7FF-33F3-41B7-85AD-0F9BFDA31BE4}"/>
              </a:ext>
            </a:extLst>
          </p:cNvPr>
          <p:cNvSpPr/>
          <p:nvPr/>
        </p:nvSpPr>
        <p:spPr>
          <a:xfrm>
            <a:off x="2226289" y="5580078"/>
            <a:ext cx="1448571" cy="25866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DA6C9E3-864B-4BBF-96B3-8A7CC07CADE8}"/>
              </a:ext>
            </a:extLst>
          </p:cNvPr>
          <p:cNvCxnSpPr>
            <a:cxnSpLocks/>
          </p:cNvCxnSpPr>
          <p:nvPr/>
        </p:nvCxnSpPr>
        <p:spPr>
          <a:xfrm>
            <a:off x="2226289" y="4137762"/>
            <a:ext cx="144199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46EE0F6-FF61-4002-B4C8-37D58BFEB000}"/>
              </a:ext>
            </a:extLst>
          </p:cNvPr>
          <p:cNvCxnSpPr>
            <a:cxnSpLocks/>
          </p:cNvCxnSpPr>
          <p:nvPr/>
        </p:nvCxnSpPr>
        <p:spPr>
          <a:xfrm>
            <a:off x="2226289" y="3711321"/>
            <a:ext cx="14419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557D027-9F98-47B6-B095-5E4C7B38EE3E}"/>
              </a:ext>
            </a:extLst>
          </p:cNvPr>
          <p:cNvCxnSpPr>
            <a:cxnSpLocks/>
          </p:cNvCxnSpPr>
          <p:nvPr/>
        </p:nvCxnSpPr>
        <p:spPr>
          <a:xfrm>
            <a:off x="2226289" y="2957710"/>
            <a:ext cx="144199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AB553C60-52F7-4C23-8FA9-CA58B8943B94}"/>
              </a:ext>
            </a:extLst>
          </p:cNvPr>
          <p:cNvSpPr/>
          <p:nvPr/>
        </p:nvSpPr>
        <p:spPr>
          <a:xfrm>
            <a:off x="2528319" y="3633843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A39428C-D651-4E24-8891-BEF3E2F07DE6}"/>
              </a:ext>
            </a:extLst>
          </p:cNvPr>
          <p:cNvSpPr/>
          <p:nvPr/>
        </p:nvSpPr>
        <p:spPr>
          <a:xfrm>
            <a:off x="1011595" y="4605493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3EBD3F-47C4-4E95-B182-8B1EDEC7E84A}"/>
              </a:ext>
            </a:extLst>
          </p:cNvPr>
          <p:cNvSpPr txBox="1"/>
          <p:nvPr/>
        </p:nvSpPr>
        <p:spPr>
          <a:xfrm>
            <a:off x="3829357" y="3433788"/>
            <a:ext cx="821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rgbClr val="FF0000"/>
                </a:solidFill>
              </a:rPr>
              <a:t>s</a:t>
            </a:r>
            <a:r>
              <a:rPr lang="en-GB" sz="2000" baseline="-25000" dirty="0">
                <a:solidFill>
                  <a:srgbClr val="FF0000"/>
                </a:solidFill>
              </a:rPr>
              <a:t>1/2</a:t>
            </a:r>
            <a:r>
              <a:rPr lang="en-GB" sz="20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415C6B-2A15-41D8-B402-FAEB144ADCC5}"/>
              </a:ext>
            </a:extLst>
          </p:cNvPr>
          <p:cNvSpPr txBox="1"/>
          <p:nvPr/>
        </p:nvSpPr>
        <p:spPr>
          <a:xfrm>
            <a:off x="3829357" y="3833898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53702D-4D27-455C-8654-1B79EABBA714}"/>
              </a:ext>
            </a:extLst>
          </p:cNvPr>
          <p:cNvSpPr txBox="1"/>
          <p:nvPr/>
        </p:nvSpPr>
        <p:spPr>
          <a:xfrm>
            <a:off x="2592807" y="6064650"/>
            <a:ext cx="660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aseline="30000" dirty="0"/>
              <a:t>16</a:t>
            </a:r>
            <a:r>
              <a:rPr lang="en-GB" sz="2800" dirty="0"/>
              <a:t>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C88BBC7-BAA7-446E-AD2D-15C02EEBD89E}"/>
              </a:ext>
            </a:extLst>
          </p:cNvPr>
          <p:cNvCxnSpPr>
            <a:cxnSpLocks/>
          </p:cNvCxnSpPr>
          <p:nvPr/>
        </p:nvCxnSpPr>
        <p:spPr>
          <a:xfrm flipV="1">
            <a:off x="1328210" y="3777843"/>
            <a:ext cx="1096206" cy="714985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99FD054-BD51-419B-9E6C-9CA951A37F2C}"/>
              </a:ext>
            </a:extLst>
          </p:cNvPr>
          <p:cNvSpPr/>
          <p:nvPr/>
        </p:nvSpPr>
        <p:spPr>
          <a:xfrm>
            <a:off x="5429079" y="4523065"/>
            <a:ext cx="1448571" cy="713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18296FE-61DC-4EF7-AEA5-F6DF6888FED1}"/>
              </a:ext>
            </a:extLst>
          </p:cNvPr>
          <p:cNvSpPr/>
          <p:nvPr/>
        </p:nvSpPr>
        <p:spPr>
          <a:xfrm>
            <a:off x="7470812" y="4524463"/>
            <a:ext cx="1448571" cy="71306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38BAF28-E638-4AB0-86CB-3D024A91BB13}"/>
              </a:ext>
            </a:extLst>
          </p:cNvPr>
          <p:cNvSpPr/>
          <p:nvPr/>
        </p:nvSpPr>
        <p:spPr>
          <a:xfrm>
            <a:off x="5429079" y="5573087"/>
            <a:ext cx="1448571" cy="25866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6AC55BC-8C20-4FEF-95FC-7DD4EB407DFB}"/>
              </a:ext>
            </a:extLst>
          </p:cNvPr>
          <p:cNvSpPr/>
          <p:nvPr/>
        </p:nvSpPr>
        <p:spPr>
          <a:xfrm>
            <a:off x="7470812" y="5573087"/>
            <a:ext cx="1448571" cy="25866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445DE05-2E21-47A6-9C4F-DE9119380A0C}"/>
              </a:ext>
            </a:extLst>
          </p:cNvPr>
          <p:cNvCxnSpPr>
            <a:cxnSpLocks/>
          </p:cNvCxnSpPr>
          <p:nvPr/>
        </p:nvCxnSpPr>
        <p:spPr>
          <a:xfrm>
            <a:off x="7470812" y="4130771"/>
            <a:ext cx="144199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CC39E99-063D-4230-92D6-F888E7535FC0}"/>
              </a:ext>
            </a:extLst>
          </p:cNvPr>
          <p:cNvCxnSpPr>
            <a:cxnSpLocks/>
          </p:cNvCxnSpPr>
          <p:nvPr/>
        </p:nvCxnSpPr>
        <p:spPr>
          <a:xfrm>
            <a:off x="7470812" y="3704330"/>
            <a:ext cx="14419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0864D91-616B-43E6-A58A-2884A535AA5C}"/>
              </a:ext>
            </a:extLst>
          </p:cNvPr>
          <p:cNvCxnSpPr>
            <a:cxnSpLocks/>
          </p:cNvCxnSpPr>
          <p:nvPr/>
        </p:nvCxnSpPr>
        <p:spPr>
          <a:xfrm>
            <a:off x="7470812" y="2950719"/>
            <a:ext cx="144199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E07DA1D7-C1F9-4D57-BFFD-F831E4FE6D8C}"/>
              </a:ext>
            </a:extLst>
          </p:cNvPr>
          <p:cNvSpPr/>
          <p:nvPr/>
        </p:nvSpPr>
        <p:spPr>
          <a:xfrm>
            <a:off x="7772842" y="3626852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DED0687-051E-40EB-AF7C-B60219558358}"/>
              </a:ext>
            </a:extLst>
          </p:cNvPr>
          <p:cNvSpPr/>
          <p:nvPr/>
        </p:nvSpPr>
        <p:spPr>
          <a:xfrm>
            <a:off x="6256118" y="4598502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C0356D5-8757-4AB0-AE61-4B789F617287}"/>
              </a:ext>
            </a:extLst>
          </p:cNvPr>
          <p:cNvCxnSpPr>
            <a:cxnSpLocks/>
          </p:cNvCxnSpPr>
          <p:nvPr/>
        </p:nvCxnSpPr>
        <p:spPr>
          <a:xfrm flipV="1">
            <a:off x="6572733" y="3770852"/>
            <a:ext cx="1096206" cy="714985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EC339C2-74E1-4847-B322-58CCD82B4F1D}"/>
              </a:ext>
            </a:extLst>
          </p:cNvPr>
          <p:cNvSpPr txBox="1"/>
          <p:nvPr/>
        </p:nvSpPr>
        <p:spPr>
          <a:xfrm>
            <a:off x="7837330" y="6057659"/>
            <a:ext cx="660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aseline="30000" dirty="0"/>
              <a:t>18</a:t>
            </a:r>
            <a:r>
              <a:rPr lang="en-GB" sz="2800" dirty="0"/>
              <a:t>N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297B5CC-E276-406F-A4D0-0D2163A1C9CC}"/>
              </a:ext>
            </a:extLst>
          </p:cNvPr>
          <p:cNvSpPr/>
          <p:nvPr/>
        </p:nvSpPr>
        <p:spPr>
          <a:xfrm>
            <a:off x="8688395" y="4048699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04D7076-30C1-4369-BAD2-B5024B6805AC}"/>
              </a:ext>
            </a:extLst>
          </p:cNvPr>
          <p:cNvSpPr/>
          <p:nvPr/>
        </p:nvSpPr>
        <p:spPr>
          <a:xfrm>
            <a:off x="8492849" y="4048699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Graphic 28" descr="Recycle">
            <a:extLst>
              <a:ext uri="{FF2B5EF4-FFF2-40B4-BE49-F238E27FC236}">
                <a16:creationId xmlns:a16="http://schemas.microsoft.com/office/drawing/2014/main" id="{D595499A-40A7-4A11-AFBB-3A19FD8DD6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60536" y="3931641"/>
            <a:ext cx="914400" cy="914400"/>
          </a:xfrm>
          <a:prstGeom prst="rect">
            <a:avLst/>
          </a:prstGeom>
        </p:spPr>
      </p:pic>
      <p:pic>
        <p:nvPicPr>
          <p:cNvPr id="30" name="Graphic 29" descr="Recycle">
            <a:extLst>
              <a:ext uri="{FF2B5EF4-FFF2-40B4-BE49-F238E27FC236}">
                <a16:creationId xmlns:a16="http://schemas.microsoft.com/office/drawing/2014/main" id="{33B3B8CB-E3BC-4632-87D4-CFB8CA96F3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59135" y="3930242"/>
            <a:ext cx="914400" cy="9144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653F68C-BB4D-434F-86CD-7A0534B45CB1}"/>
              </a:ext>
            </a:extLst>
          </p:cNvPr>
          <p:cNvSpPr txBox="1"/>
          <p:nvPr/>
        </p:nvSpPr>
        <p:spPr>
          <a:xfrm>
            <a:off x="1771504" y="767585"/>
            <a:ext cx="5575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Something seems to be happening, </a:t>
            </a:r>
            <a:r>
              <a:rPr lang="en-GB" sz="1600" u="sng" dirty="0">
                <a:solidFill>
                  <a:srgbClr val="0070C0"/>
                </a:solidFill>
              </a:rPr>
              <a:t>just for </a:t>
            </a:r>
            <a:r>
              <a:rPr lang="en-GB" sz="1600" dirty="0">
                <a:solidFill>
                  <a:srgbClr val="0070C0"/>
                </a:solidFill>
              </a:rPr>
              <a:t>the nitrogen isotopes.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0DAF41F-E4B7-4FD1-8822-C2D32EB5D86D}"/>
              </a:ext>
            </a:extLst>
          </p:cNvPr>
          <p:cNvSpPr txBox="1"/>
          <p:nvPr/>
        </p:nvSpPr>
        <p:spPr>
          <a:xfrm>
            <a:off x="1771504" y="1274928"/>
            <a:ext cx="69343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It could perhaps be cross-shell excitations giving additional neutron occupancy,</a:t>
            </a:r>
          </a:p>
          <a:p>
            <a:r>
              <a:rPr lang="en-GB" sz="1600" dirty="0">
                <a:solidFill>
                  <a:srgbClr val="0070C0"/>
                </a:solidFill>
              </a:rPr>
              <a:t>which subtly affects the magnitude of the summed proton-neutron interactions…</a:t>
            </a:r>
          </a:p>
          <a:p>
            <a:endParaRPr lang="en-GB" sz="1600" dirty="0">
              <a:solidFill>
                <a:srgbClr val="0070C0"/>
              </a:solidFill>
            </a:endParaRPr>
          </a:p>
          <a:p>
            <a:r>
              <a:rPr lang="en-GB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(this is something that better </a:t>
            </a:r>
            <a:r>
              <a:rPr lang="en-GB" sz="16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 initio </a:t>
            </a:r>
            <a:r>
              <a:rPr lang="en-GB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calculations should be able to address)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D3332F-5401-4E95-9582-109DC563408F}"/>
              </a:ext>
            </a:extLst>
          </p:cNvPr>
          <p:cNvSpPr txBox="1"/>
          <p:nvPr/>
        </p:nvSpPr>
        <p:spPr>
          <a:xfrm>
            <a:off x="3245788" y="129193"/>
            <a:ext cx="2627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Why is nitrogen different?</a:t>
            </a:r>
          </a:p>
        </p:txBody>
      </p:sp>
    </p:spTree>
    <p:extLst>
      <p:ext uri="{BB962C8B-B14F-4D97-AF65-F5344CB8AC3E}">
        <p14:creationId xmlns:p14="http://schemas.microsoft.com/office/powerpoint/2010/main" val="2083362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6727A9B-91B5-4D64-A352-6780F7EEB0B4}"/>
              </a:ext>
            </a:extLst>
          </p:cNvPr>
          <p:cNvSpPr/>
          <p:nvPr/>
        </p:nvSpPr>
        <p:spPr>
          <a:xfrm>
            <a:off x="184556" y="4530056"/>
            <a:ext cx="1448571" cy="713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DA372E-BACC-440E-A40E-1D7CAC08FC7D}"/>
              </a:ext>
            </a:extLst>
          </p:cNvPr>
          <p:cNvSpPr/>
          <p:nvPr/>
        </p:nvSpPr>
        <p:spPr>
          <a:xfrm>
            <a:off x="2226289" y="4531454"/>
            <a:ext cx="1448571" cy="71306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2D8049-3825-4E4B-8DCE-3C36826F8485}"/>
              </a:ext>
            </a:extLst>
          </p:cNvPr>
          <p:cNvSpPr/>
          <p:nvPr/>
        </p:nvSpPr>
        <p:spPr>
          <a:xfrm>
            <a:off x="184556" y="5580078"/>
            <a:ext cx="1448571" cy="25866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1C9F7FF-33F3-41B7-85AD-0F9BFDA31BE4}"/>
              </a:ext>
            </a:extLst>
          </p:cNvPr>
          <p:cNvSpPr/>
          <p:nvPr/>
        </p:nvSpPr>
        <p:spPr>
          <a:xfrm>
            <a:off x="2226289" y="5580078"/>
            <a:ext cx="1448571" cy="25866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DA6C9E3-864B-4BBF-96B3-8A7CC07CADE8}"/>
              </a:ext>
            </a:extLst>
          </p:cNvPr>
          <p:cNvCxnSpPr>
            <a:cxnSpLocks/>
          </p:cNvCxnSpPr>
          <p:nvPr/>
        </p:nvCxnSpPr>
        <p:spPr>
          <a:xfrm>
            <a:off x="2226289" y="4137762"/>
            <a:ext cx="1441990" cy="0"/>
          </a:xfrm>
          <a:prstGeom prst="line">
            <a:avLst/>
          </a:prstGeom>
          <a:ln w="28575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46EE0F6-FF61-4002-B4C8-37D58BFEB000}"/>
              </a:ext>
            </a:extLst>
          </p:cNvPr>
          <p:cNvCxnSpPr>
            <a:cxnSpLocks/>
          </p:cNvCxnSpPr>
          <p:nvPr/>
        </p:nvCxnSpPr>
        <p:spPr>
          <a:xfrm>
            <a:off x="2226289" y="3711321"/>
            <a:ext cx="14419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557D027-9F98-47B6-B095-5E4C7B38EE3E}"/>
              </a:ext>
            </a:extLst>
          </p:cNvPr>
          <p:cNvCxnSpPr>
            <a:cxnSpLocks/>
          </p:cNvCxnSpPr>
          <p:nvPr/>
        </p:nvCxnSpPr>
        <p:spPr>
          <a:xfrm>
            <a:off x="2226289" y="2957710"/>
            <a:ext cx="1441990" cy="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AB553C60-52F7-4C23-8FA9-CA58B8943B94}"/>
              </a:ext>
            </a:extLst>
          </p:cNvPr>
          <p:cNvSpPr/>
          <p:nvPr/>
        </p:nvSpPr>
        <p:spPr>
          <a:xfrm>
            <a:off x="2528319" y="3633843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A39428C-D651-4E24-8891-BEF3E2F07DE6}"/>
              </a:ext>
            </a:extLst>
          </p:cNvPr>
          <p:cNvSpPr/>
          <p:nvPr/>
        </p:nvSpPr>
        <p:spPr>
          <a:xfrm>
            <a:off x="1011595" y="4605493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3EBD3F-47C4-4E95-B182-8B1EDEC7E84A}"/>
              </a:ext>
            </a:extLst>
          </p:cNvPr>
          <p:cNvSpPr txBox="1"/>
          <p:nvPr/>
        </p:nvSpPr>
        <p:spPr>
          <a:xfrm>
            <a:off x="3829357" y="3433788"/>
            <a:ext cx="821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rgbClr val="FF0000"/>
                </a:solidFill>
              </a:rPr>
              <a:t>s</a:t>
            </a:r>
            <a:r>
              <a:rPr lang="en-GB" sz="2000" baseline="-25000" dirty="0">
                <a:solidFill>
                  <a:srgbClr val="FF0000"/>
                </a:solidFill>
              </a:rPr>
              <a:t>1/2</a:t>
            </a:r>
            <a:r>
              <a:rPr lang="en-GB" sz="20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415C6B-2A15-41D8-B402-FAEB144ADCC5}"/>
              </a:ext>
            </a:extLst>
          </p:cNvPr>
          <p:cNvSpPr txBox="1"/>
          <p:nvPr/>
        </p:nvSpPr>
        <p:spPr>
          <a:xfrm>
            <a:off x="3829357" y="3833898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Symbol" panose="05050102010706020507" pitchFamily="18" charset="2"/>
              </a:rPr>
              <a:t>n(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baseline="-25000" dirty="0">
                <a:solidFill>
                  <a:schemeClr val="tx2"/>
                </a:solidFill>
              </a:rPr>
              <a:t>5/2</a:t>
            </a:r>
            <a:r>
              <a:rPr lang="en-GB" sz="20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53702D-4D27-455C-8654-1B79EABBA714}"/>
              </a:ext>
            </a:extLst>
          </p:cNvPr>
          <p:cNvSpPr txBox="1"/>
          <p:nvPr/>
        </p:nvSpPr>
        <p:spPr>
          <a:xfrm>
            <a:off x="2592807" y="6064650"/>
            <a:ext cx="660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aseline="30000" dirty="0"/>
              <a:t>16</a:t>
            </a:r>
            <a:r>
              <a:rPr lang="en-GB" sz="2800" dirty="0"/>
              <a:t>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C88BBC7-BAA7-446E-AD2D-15C02EEBD89E}"/>
              </a:ext>
            </a:extLst>
          </p:cNvPr>
          <p:cNvCxnSpPr>
            <a:cxnSpLocks/>
          </p:cNvCxnSpPr>
          <p:nvPr/>
        </p:nvCxnSpPr>
        <p:spPr>
          <a:xfrm flipV="1">
            <a:off x="1261098" y="3777843"/>
            <a:ext cx="1096206" cy="714985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99FD054-BD51-419B-9E6C-9CA951A37F2C}"/>
              </a:ext>
            </a:extLst>
          </p:cNvPr>
          <p:cNvSpPr/>
          <p:nvPr/>
        </p:nvSpPr>
        <p:spPr>
          <a:xfrm>
            <a:off x="5429079" y="4523065"/>
            <a:ext cx="1448571" cy="7130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18296FE-61DC-4EF7-AEA5-F6DF6888FED1}"/>
              </a:ext>
            </a:extLst>
          </p:cNvPr>
          <p:cNvSpPr/>
          <p:nvPr/>
        </p:nvSpPr>
        <p:spPr>
          <a:xfrm>
            <a:off x="7470812" y="4524463"/>
            <a:ext cx="1448571" cy="71306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38BAF28-E638-4AB0-86CB-3D024A91BB13}"/>
              </a:ext>
            </a:extLst>
          </p:cNvPr>
          <p:cNvSpPr/>
          <p:nvPr/>
        </p:nvSpPr>
        <p:spPr>
          <a:xfrm>
            <a:off x="5429079" y="5573087"/>
            <a:ext cx="1448571" cy="25866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6AC55BC-8C20-4FEF-95FC-7DD4EB407DFB}"/>
              </a:ext>
            </a:extLst>
          </p:cNvPr>
          <p:cNvSpPr/>
          <p:nvPr/>
        </p:nvSpPr>
        <p:spPr>
          <a:xfrm>
            <a:off x="7470812" y="5573087"/>
            <a:ext cx="1448571" cy="25866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CC39E99-063D-4230-92D6-F888E7535FC0}"/>
              </a:ext>
            </a:extLst>
          </p:cNvPr>
          <p:cNvCxnSpPr>
            <a:cxnSpLocks/>
          </p:cNvCxnSpPr>
          <p:nvPr/>
        </p:nvCxnSpPr>
        <p:spPr>
          <a:xfrm>
            <a:off x="7470812" y="3704330"/>
            <a:ext cx="14419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E07DA1D7-C1F9-4D57-BFFD-F831E4FE6D8C}"/>
              </a:ext>
            </a:extLst>
          </p:cNvPr>
          <p:cNvSpPr/>
          <p:nvPr/>
        </p:nvSpPr>
        <p:spPr>
          <a:xfrm>
            <a:off x="7772842" y="3626852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DED0687-051E-40EB-AF7C-B60219558358}"/>
              </a:ext>
            </a:extLst>
          </p:cNvPr>
          <p:cNvSpPr/>
          <p:nvPr/>
        </p:nvSpPr>
        <p:spPr>
          <a:xfrm>
            <a:off x="6256118" y="4598502"/>
            <a:ext cx="144000" cy="144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C0356D5-8757-4AB0-AE61-4B789F617287}"/>
              </a:ext>
            </a:extLst>
          </p:cNvPr>
          <p:cNvCxnSpPr>
            <a:cxnSpLocks/>
          </p:cNvCxnSpPr>
          <p:nvPr/>
        </p:nvCxnSpPr>
        <p:spPr>
          <a:xfrm flipV="1">
            <a:off x="6514010" y="3770852"/>
            <a:ext cx="1096206" cy="714985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EC339C2-74E1-4847-B322-58CCD82B4F1D}"/>
              </a:ext>
            </a:extLst>
          </p:cNvPr>
          <p:cNvSpPr txBox="1"/>
          <p:nvPr/>
        </p:nvSpPr>
        <p:spPr>
          <a:xfrm>
            <a:off x="7837330" y="6057659"/>
            <a:ext cx="660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aseline="30000" dirty="0"/>
              <a:t>18</a:t>
            </a:r>
            <a:r>
              <a:rPr lang="en-GB" sz="2800" dirty="0"/>
              <a:t>N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297B5CC-E276-406F-A4D0-0D2163A1C9CC}"/>
              </a:ext>
            </a:extLst>
          </p:cNvPr>
          <p:cNvSpPr/>
          <p:nvPr/>
        </p:nvSpPr>
        <p:spPr>
          <a:xfrm>
            <a:off x="8688395" y="3847363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04D7076-30C1-4369-BAD2-B5024B6805AC}"/>
              </a:ext>
            </a:extLst>
          </p:cNvPr>
          <p:cNvSpPr/>
          <p:nvPr/>
        </p:nvSpPr>
        <p:spPr>
          <a:xfrm>
            <a:off x="8492849" y="3847363"/>
            <a:ext cx="144000" cy="144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0DAF41F-E4B7-4FD1-8822-C2D32EB5D86D}"/>
              </a:ext>
            </a:extLst>
          </p:cNvPr>
          <p:cNvSpPr txBox="1"/>
          <p:nvPr/>
        </p:nvSpPr>
        <p:spPr>
          <a:xfrm>
            <a:off x="1771504" y="1274928"/>
            <a:ext cx="704058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OR it could perhaps be the monopole shift arising from the </a:t>
            </a:r>
            <a:r>
              <a:rPr lang="en-GB" sz="1600" dirty="0">
                <a:solidFill>
                  <a:srgbClr val="C00000"/>
                </a:solidFill>
              </a:rPr>
              <a:t>removal</a:t>
            </a:r>
            <a:r>
              <a:rPr lang="en-GB" sz="1600" dirty="0">
                <a:solidFill>
                  <a:srgbClr val="0070C0"/>
                </a:solidFill>
              </a:rPr>
              <a:t> of the 0p1/2</a:t>
            </a:r>
          </a:p>
          <a:p>
            <a:r>
              <a:rPr lang="en-GB" sz="1600" dirty="0">
                <a:solidFill>
                  <a:srgbClr val="C00000"/>
                </a:solidFill>
              </a:rPr>
              <a:t>proton</a:t>
            </a:r>
            <a:r>
              <a:rPr lang="en-GB" sz="1600" dirty="0">
                <a:solidFill>
                  <a:srgbClr val="0070C0"/>
                </a:solidFill>
              </a:rPr>
              <a:t>, which affects the details of the neutron-neutron interactions…</a:t>
            </a:r>
          </a:p>
          <a:p>
            <a:endParaRPr lang="en-GB" sz="1600" dirty="0">
              <a:solidFill>
                <a:srgbClr val="0070C0"/>
              </a:solidFill>
            </a:endParaRPr>
          </a:p>
          <a:p>
            <a:r>
              <a:rPr lang="en-GB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(this is something that large basis SM calculations really </a:t>
            </a:r>
            <a:r>
              <a:rPr lang="en-GB" sz="1600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should be</a:t>
            </a:r>
            <a:r>
              <a:rPr lang="en-GB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able to get right)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97FF6D0-A208-4153-9821-103EBDCC862A}"/>
              </a:ext>
            </a:extLst>
          </p:cNvPr>
          <p:cNvCxnSpPr>
            <a:cxnSpLocks/>
          </p:cNvCxnSpPr>
          <p:nvPr/>
        </p:nvCxnSpPr>
        <p:spPr>
          <a:xfrm>
            <a:off x="2219298" y="3921046"/>
            <a:ext cx="144199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A70B475-902A-4373-AB50-8162423D8759}"/>
              </a:ext>
            </a:extLst>
          </p:cNvPr>
          <p:cNvCxnSpPr>
            <a:cxnSpLocks/>
          </p:cNvCxnSpPr>
          <p:nvPr/>
        </p:nvCxnSpPr>
        <p:spPr>
          <a:xfrm>
            <a:off x="2210909" y="3185611"/>
            <a:ext cx="144199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rrow: Down 27">
            <a:extLst>
              <a:ext uri="{FF2B5EF4-FFF2-40B4-BE49-F238E27FC236}">
                <a16:creationId xmlns:a16="http://schemas.microsoft.com/office/drawing/2014/main" id="{94563175-22D8-42F4-BF92-74CA86A03608}"/>
              </a:ext>
            </a:extLst>
          </p:cNvPr>
          <p:cNvSpPr/>
          <p:nvPr/>
        </p:nvSpPr>
        <p:spPr>
          <a:xfrm>
            <a:off x="2976728" y="2963143"/>
            <a:ext cx="276837" cy="220478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Arrow: Down 34">
            <a:extLst>
              <a:ext uri="{FF2B5EF4-FFF2-40B4-BE49-F238E27FC236}">
                <a16:creationId xmlns:a16="http://schemas.microsoft.com/office/drawing/2014/main" id="{0BCAC9EA-F7B0-4B57-9E7B-F3B4EAC5CC33}"/>
              </a:ext>
            </a:extLst>
          </p:cNvPr>
          <p:cNvSpPr/>
          <p:nvPr/>
        </p:nvSpPr>
        <p:spPr>
          <a:xfrm flipV="1">
            <a:off x="2954912" y="3928037"/>
            <a:ext cx="276837" cy="204292"/>
          </a:xfrm>
          <a:prstGeom prst="down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15AAD50-6B5E-4602-9CBA-15AB8F378833}"/>
              </a:ext>
            </a:extLst>
          </p:cNvPr>
          <p:cNvCxnSpPr>
            <a:cxnSpLocks/>
          </p:cNvCxnSpPr>
          <p:nvPr/>
        </p:nvCxnSpPr>
        <p:spPr>
          <a:xfrm>
            <a:off x="7470812" y="4125338"/>
            <a:ext cx="1441990" cy="0"/>
          </a:xfrm>
          <a:prstGeom prst="line">
            <a:avLst/>
          </a:prstGeom>
          <a:ln w="28575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1E2EF81-90DB-4536-B92F-E014AD4518E2}"/>
              </a:ext>
            </a:extLst>
          </p:cNvPr>
          <p:cNvCxnSpPr>
            <a:cxnSpLocks/>
          </p:cNvCxnSpPr>
          <p:nvPr/>
        </p:nvCxnSpPr>
        <p:spPr>
          <a:xfrm>
            <a:off x="7470812" y="3921046"/>
            <a:ext cx="144199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Arrow: Down 37">
            <a:extLst>
              <a:ext uri="{FF2B5EF4-FFF2-40B4-BE49-F238E27FC236}">
                <a16:creationId xmlns:a16="http://schemas.microsoft.com/office/drawing/2014/main" id="{EC1FB638-A2D0-4EA6-8309-1530CF84E9AB}"/>
              </a:ext>
            </a:extLst>
          </p:cNvPr>
          <p:cNvSpPr/>
          <p:nvPr/>
        </p:nvSpPr>
        <p:spPr>
          <a:xfrm flipV="1">
            <a:off x="7620896" y="3921046"/>
            <a:ext cx="276837" cy="204292"/>
          </a:xfrm>
          <a:prstGeom prst="down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790B83C-76B0-417E-8576-294E0B3C6203}"/>
              </a:ext>
            </a:extLst>
          </p:cNvPr>
          <p:cNvCxnSpPr>
            <a:cxnSpLocks/>
          </p:cNvCxnSpPr>
          <p:nvPr/>
        </p:nvCxnSpPr>
        <p:spPr>
          <a:xfrm>
            <a:off x="7487590" y="2959108"/>
            <a:ext cx="1441990" cy="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04D261D-9467-42CE-96F6-8AAF04A0638A}"/>
              </a:ext>
            </a:extLst>
          </p:cNvPr>
          <p:cNvCxnSpPr>
            <a:cxnSpLocks/>
          </p:cNvCxnSpPr>
          <p:nvPr/>
        </p:nvCxnSpPr>
        <p:spPr>
          <a:xfrm>
            <a:off x="7472210" y="3187009"/>
            <a:ext cx="1441990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rrow: Down 40">
            <a:extLst>
              <a:ext uri="{FF2B5EF4-FFF2-40B4-BE49-F238E27FC236}">
                <a16:creationId xmlns:a16="http://schemas.microsoft.com/office/drawing/2014/main" id="{8C542192-51D7-43CE-9B6C-C6409DE4120F}"/>
              </a:ext>
            </a:extLst>
          </p:cNvPr>
          <p:cNvSpPr/>
          <p:nvPr/>
        </p:nvSpPr>
        <p:spPr>
          <a:xfrm>
            <a:off x="7620896" y="2964541"/>
            <a:ext cx="276837" cy="220478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2" name="Graphic 41" descr="Recycle">
            <a:extLst>
              <a:ext uri="{FF2B5EF4-FFF2-40B4-BE49-F238E27FC236}">
                <a16:creationId xmlns:a16="http://schemas.microsoft.com/office/drawing/2014/main" id="{B02FC63F-05C3-4B4D-A366-EF2FD04202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44447" y="3584143"/>
            <a:ext cx="498407" cy="498407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2D4D2D67-0B32-46CE-B896-DF80954AD346}"/>
              </a:ext>
            </a:extLst>
          </p:cNvPr>
          <p:cNvSpPr txBox="1"/>
          <p:nvPr/>
        </p:nvSpPr>
        <p:spPr>
          <a:xfrm>
            <a:off x="1771504" y="767585"/>
            <a:ext cx="5575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Something seems to be happening, </a:t>
            </a:r>
            <a:r>
              <a:rPr lang="en-GB" sz="1600" u="sng" dirty="0">
                <a:solidFill>
                  <a:srgbClr val="0070C0"/>
                </a:solidFill>
              </a:rPr>
              <a:t>just for </a:t>
            </a:r>
            <a:r>
              <a:rPr lang="en-GB" sz="1600" dirty="0">
                <a:solidFill>
                  <a:srgbClr val="0070C0"/>
                </a:solidFill>
              </a:rPr>
              <a:t>the nitrogen isotopes.</a:t>
            </a:r>
          </a:p>
        </p:txBody>
      </p:sp>
    </p:spTree>
    <p:extLst>
      <p:ext uri="{BB962C8B-B14F-4D97-AF65-F5344CB8AC3E}">
        <p14:creationId xmlns:p14="http://schemas.microsoft.com/office/powerpoint/2010/main" val="1850148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626</TotalTime>
  <Words>1511</Words>
  <Application>Microsoft Office PowerPoint</Application>
  <PresentationFormat>On-screen Show (4:3)</PresentationFormat>
  <Paragraphs>358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Catford, Wilton Prof (Physics)</dc:creator>
  <cp:lastModifiedBy>Catford, Wilton Prof (Physics)</cp:lastModifiedBy>
  <cp:revision>2</cp:revision>
  <dcterms:created xsi:type="dcterms:W3CDTF">2019-06-03T19:41:47Z</dcterms:created>
  <dcterms:modified xsi:type="dcterms:W3CDTF">2019-06-25T12:06:45Z</dcterms:modified>
</cp:coreProperties>
</file>