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8" r:id="rId1"/>
  </p:sldMasterIdLst>
  <p:notesMasterIdLst>
    <p:notesMasterId r:id="rId23"/>
  </p:notesMasterIdLst>
  <p:handoutMasterIdLst>
    <p:handoutMasterId r:id="rId24"/>
  </p:handoutMasterIdLst>
  <p:sldIdLst>
    <p:sldId id="261" r:id="rId2"/>
    <p:sldId id="257" r:id="rId3"/>
    <p:sldId id="265" r:id="rId4"/>
    <p:sldId id="272" r:id="rId5"/>
    <p:sldId id="264" r:id="rId6"/>
    <p:sldId id="292" r:id="rId7"/>
    <p:sldId id="268" r:id="rId8"/>
    <p:sldId id="276" r:id="rId9"/>
    <p:sldId id="277" r:id="rId10"/>
    <p:sldId id="278" r:id="rId11"/>
    <p:sldId id="280" r:id="rId12"/>
    <p:sldId id="282" r:id="rId13"/>
    <p:sldId id="284" r:id="rId14"/>
    <p:sldId id="281" r:id="rId15"/>
    <p:sldId id="286" r:id="rId16"/>
    <p:sldId id="287" r:id="rId17"/>
    <p:sldId id="288" r:id="rId18"/>
    <p:sldId id="285" r:id="rId19"/>
    <p:sldId id="291" r:id="rId20"/>
    <p:sldId id="275" r:id="rId21"/>
    <p:sldId id="271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4706" autoAdjust="0"/>
  </p:normalViewPr>
  <p:slideViewPr>
    <p:cSldViewPr snapToGrid="0">
      <p:cViewPr varScale="1">
        <p:scale>
          <a:sx n="129" d="100"/>
          <a:sy n="129" d="100"/>
        </p:scale>
        <p:origin x="152" y="192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85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41DB8-B66F-4DC8-A96E-33677E0F90FF}" type="datetimeFigureOut">
              <a:rPr lang="en-US" smtClean="0"/>
              <a:t>7/2/19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4A0D4-B89B-4ADD-AF9E-38636B40E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3891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49C4A-65AC-492D-9701-81B46C3AD0E4}" type="datetimeFigureOut">
              <a:rPr lang="en-US" smtClean="0"/>
              <a:t>7/2/19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69989-EB00-4EE7-BCB5-25BDC5BB2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63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303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693F1-2E7A-404C-B010-6165B3B2EEE6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04E2-2AD6-4FDD-9BCE-92B3CF2C111B}" type="slidenum">
              <a:rPr lang="en-GB" smtClean="0"/>
              <a:t>‹#›</a:t>
            </a:fld>
            <a:endParaRPr lang="en-GB"/>
          </a:p>
        </p:txBody>
      </p:sp>
      <p:grpSp>
        <p:nvGrpSpPr>
          <p:cNvPr id="7" name="Group 6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8" name="Straight Connector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2" name="Straight Connector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Straight Connector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oup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9340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29A4-78C8-47AB-BA06-22CB45938951}" type="datetime1">
              <a:rPr lang="en-US" smtClean="0"/>
              <a:t>7/2/19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45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D4ACF-2D82-46F2-A8E9-23963AA34E86}" type="datetime1">
              <a:rPr lang="en-US" smtClean="0"/>
              <a:t>7/2/19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800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74B5B-21A0-4192-BF4C-38187F1A68D8}" type="datetime1">
              <a:rPr lang="en-US" smtClean="0"/>
              <a:t>7/2/19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912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693F1-2E7A-404C-B010-6165B3B2EEE6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04E2-2AD6-4FDD-9BCE-92B3CF2C111B}" type="slidenum">
              <a:rPr lang="en-GB" smtClean="0"/>
              <a:t>‹#›</a:t>
            </a:fld>
            <a:endParaRPr lang="en-GB"/>
          </a:p>
        </p:txBody>
      </p:sp>
      <p:grpSp>
        <p:nvGrpSpPr>
          <p:cNvPr id="7" name="Group 6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8" name="Straight Connector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2" name="Straight Connector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Straight Connector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oup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696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CF7C-B333-48E1-A4A6-83A3C8B73AC0}" type="datetime1">
              <a:rPr lang="en-US" smtClean="0"/>
              <a:t>7/2/19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013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20762-5CBF-4210-AB54-376B091119F8}" type="datetime1">
              <a:rPr lang="en-US" smtClean="0"/>
              <a:t>7/2/19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39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DB371-BF5F-4058-A212-1A908E4D2674}" type="datetime1">
              <a:rPr lang="en-US" smtClean="0"/>
              <a:t>7/2/19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18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4083B-90AA-48CF-BAD5-00AA24D7F288}" type="datetime1">
              <a:rPr lang="en-US" smtClean="0"/>
              <a:t>7/2/19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Group 4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6" name="Straight Connector 5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Group 21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0" name="Straight Connector 39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5" name="Group 44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1" name="Straight Connector 50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6" name="Straight Connector 45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22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4" name="Straight Connector 23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9" name="Group 28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5" name="Straight Connector 34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0" name="Straight Connector 29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77827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AF629-ECA2-4CF3-B790-9D9BDED98269}" type="datetime1">
              <a:rPr lang="en-US" smtClean="0"/>
              <a:pPr/>
              <a:t>7/2/19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9" name="Straight Connector 8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3" name="Straight Connector 42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oup 47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7" name="Straight Connector 26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Group 31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9" name="Rectangle 58"/>
          <p:cNvSpPr/>
          <p:nvPr userDrawn="1"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363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693F1-2E7A-404C-B010-6165B3B2EEE6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04E2-2AD6-4FDD-9BCE-92B3CF2C11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269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B2453-8663-4C69-AF73-9FD7B1DEC5D0}" type="datetime1">
              <a:rPr lang="en-US" smtClean="0"/>
              <a:pPr/>
              <a:t>7/2/19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 userDrawn="1"/>
        </p:nvGrpSpPr>
        <p:grpSpPr bwMode="hidden">
          <a:xfrm>
            <a:off x="-1" y="-195943"/>
            <a:ext cx="12192002" cy="6858000"/>
            <a:chOff x="-1" y="0"/>
            <a:chExt cx="12192002" cy="6858000"/>
          </a:xfrm>
        </p:grpSpPr>
        <p:cxnSp>
          <p:nvCxnSpPr>
            <p:cNvPr id="8" name="Straight Connector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2" name="Straight Connector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Straight Connector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oup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58" name="Straight Connector 57"/>
          <p:cNvCxnSpPr/>
          <p:nvPr userDrawn="1"/>
        </p:nvCxnSpPr>
        <p:spPr>
          <a:xfrm>
            <a:off x="609600" y="6172200"/>
            <a:ext cx="10972800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6717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Relationship Id="rId3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Relationship Id="rId3" Type="http://schemas.openxmlformats.org/officeDocument/2006/relationships/image" Target="../media/image2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4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Relationship Id="rId3" Type="http://schemas.openxmlformats.org/officeDocument/2006/relationships/image" Target="../media/image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3387" y="1122363"/>
            <a:ext cx="11361907" cy="2387600"/>
          </a:xfrm>
        </p:spPr>
        <p:txBody>
          <a:bodyPr/>
          <a:lstStyle/>
          <a:p>
            <a:r>
              <a:rPr lang="en-US" b="1"/>
              <a:t>Status of the CM4 repair work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9095" y="4902740"/>
            <a:ext cx="10499558" cy="316149"/>
          </a:xfrm>
        </p:spPr>
        <p:txBody>
          <a:bodyPr>
            <a:noAutofit/>
          </a:bodyPr>
          <a:lstStyle/>
          <a:p>
            <a:r>
              <a:rPr lang="en-US" sz="2000" dirty="0" smtClean="0"/>
              <a:t>W. </a:t>
            </a:r>
            <a:r>
              <a:rPr lang="en-US" sz="2000" dirty="0" err="1" smtClean="0"/>
              <a:t>Venturini</a:t>
            </a:r>
            <a:r>
              <a:rPr lang="en-US" sz="2000" dirty="0" smtClean="0"/>
              <a:t> </a:t>
            </a:r>
            <a:r>
              <a:rPr lang="en-US" sz="2000" dirty="0" err="1" smtClean="0"/>
              <a:t>Delsolaro</a:t>
            </a:r>
            <a:r>
              <a:rPr lang="en-US" sz="2000" dirty="0" smtClean="0"/>
              <a:t> and M. </a:t>
            </a:r>
            <a:r>
              <a:rPr lang="en-US" sz="2000" dirty="0" err="1" smtClean="0"/>
              <a:t>Therasse</a:t>
            </a:r>
            <a:r>
              <a:rPr lang="en-US" sz="2000" dirty="0" smtClean="0"/>
              <a:t>, on behalf of all the CERN teams involved </a:t>
            </a:r>
          </a:p>
          <a:p>
            <a:r>
              <a:rPr lang="en-US" sz="2000" dirty="0" smtClean="0"/>
              <a:t>INTC meeting- 2 July 2019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690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8" y="82096"/>
            <a:ext cx="10515600" cy="1325563"/>
          </a:xfrm>
        </p:spPr>
        <p:txBody>
          <a:bodyPr/>
          <a:lstStyle/>
          <a:p>
            <a:r>
              <a:rPr lang="en-GB" dirty="0" smtClean="0"/>
              <a:t>Work done on CM4 so far (main points)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314" y="1521875"/>
            <a:ext cx="11477367" cy="4351338"/>
          </a:xfrm>
        </p:spPr>
        <p:txBody>
          <a:bodyPr>
            <a:normAutofit fontScale="92500" lnSpcReduction="20000"/>
          </a:bodyPr>
          <a:lstStyle/>
          <a:p>
            <a:r>
              <a:rPr lang="fr-CH" dirty="0" smtClean="0"/>
              <a:t>CM transport to SM18 (14 March)</a:t>
            </a:r>
          </a:p>
          <a:p>
            <a:r>
              <a:rPr lang="fr-CH" dirty="0" smtClean="0"/>
              <a:t>RF </a:t>
            </a:r>
            <a:r>
              <a:rPr lang="fr-CH" dirty="0" err="1" smtClean="0"/>
              <a:t>measurements</a:t>
            </a:r>
            <a:endParaRPr lang="fr-CH" dirty="0" smtClean="0"/>
          </a:p>
          <a:p>
            <a:r>
              <a:rPr lang="fr-CH" dirty="0" smtClean="0"/>
              <a:t>Slow </a:t>
            </a:r>
            <a:r>
              <a:rPr lang="fr-CH" dirty="0" err="1" smtClean="0"/>
              <a:t>venting</a:t>
            </a:r>
            <a:r>
              <a:rPr lang="fr-CH" dirty="0" smtClean="0"/>
              <a:t> </a:t>
            </a:r>
          </a:p>
          <a:p>
            <a:r>
              <a:rPr lang="fr-CH" dirty="0"/>
              <a:t>CM </a:t>
            </a:r>
            <a:r>
              <a:rPr lang="fr-CH" dirty="0" err="1" smtClean="0"/>
              <a:t>opening</a:t>
            </a:r>
            <a:r>
              <a:rPr lang="fr-CH" dirty="0" smtClean="0"/>
              <a:t> and RP inspection, </a:t>
            </a:r>
            <a:r>
              <a:rPr lang="fr-CH" dirty="0" err="1" smtClean="0"/>
              <a:t>shutters</a:t>
            </a:r>
            <a:r>
              <a:rPr lang="fr-CH" dirty="0" smtClean="0"/>
              <a:t> </a:t>
            </a:r>
            <a:r>
              <a:rPr lang="fr-CH" dirty="0" err="1" smtClean="0"/>
              <a:t>closure</a:t>
            </a:r>
            <a:endParaRPr lang="fr-CH" dirty="0" smtClean="0"/>
          </a:p>
          <a:p>
            <a:r>
              <a:rPr lang="fr-CH" dirty="0" smtClean="0"/>
              <a:t>Survey </a:t>
            </a:r>
          </a:p>
          <a:p>
            <a:r>
              <a:rPr lang="fr-CH" dirty="0" err="1" smtClean="0"/>
              <a:t>Diagnosis</a:t>
            </a:r>
            <a:r>
              <a:rPr lang="fr-CH" dirty="0" smtClean="0"/>
              <a:t> and </a:t>
            </a:r>
            <a:r>
              <a:rPr lang="fr-CH" dirty="0" err="1" smtClean="0"/>
              <a:t>repair</a:t>
            </a:r>
            <a:r>
              <a:rPr lang="fr-CH" dirty="0" smtClean="0"/>
              <a:t> of RF line of CAV3</a:t>
            </a:r>
          </a:p>
          <a:p>
            <a:r>
              <a:rPr lang="en-GB" dirty="0" smtClean="0"/>
              <a:t>Inspection and re-soldering of RF cables where needed</a:t>
            </a:r>
          </a:p>
          <a:p>
            <a:r>
              <a:rPr lang="en-GB" dirty="0" smtClean="0"/>
              <a:t>Re alignment </a:t>
            </a:r>
          </a:p>
          <a:p>
            <a:r>
              <a:rPr lang="en-GB" dirty="0" smtClean="0"/>
              <a:t>Closure, slow pump down, leak checks under pressure</a:t>
            </a:r>
          </a:p>
          <a:p>
            <a:r>
              <a:rPr lang="en-GB" dirty="0" smtClean="0"/>
              <a:t>Transport and positioning in M9 (26 June)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7349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401" y="8827"/>
            <a:ext cx="10515600" cy="1325563"/>
          </a:xfrm>
        </p:spPr>
        <p:txBody>
          <a:bodyPr/>
          <a:lstStyle/>
          <a:p>
            <a:r>
              <a:rPr lang="en-US" dirty="0" smtClean="0"/>
              <a:t>Slow venting of CM4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11856" y="955480"/>
            <a:ext cx="6249871" cy="50185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9401" y="1334390"/>
            <a:ext cx="550245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Improvements </a:t>
            </a:r>
            <a:r>
              <a:rPr lang="en-US" dirty="0"/>
              <a:t>respect to CM1:</a:t>
            </a:r>
          </a:p>
          <a:p>
            <a:r>
              <a:rPr lang="en-US" dirty="0"/>
              <a:t> </a:t>
            </a:r>
          </a:p>
          <a:p>
            <a:r>
              <a:rPr lang="en-US" dirty="0" smtClean="0"/>
              <a:t>Venting </a:t>
            </a:r>
            <a:r>
              <a:rPr lang="en-US" dirty="0"/>
              <a:t>from the top has the advantage the flow goes in same direction as gravity.</a:t>
            </a:r>
          </a:p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diffuser filtering particles ≥ 0.003 </a:t>
            </a:r>
            <a:r>
              <a:rPr lang="en-US" dirty="0" err="1"/>
              <a:t>μm</a:t>
            </a:r>
            <a:r>
              <a:rPr lang="en-US" dirty="0"/>
              <a:t> </a:t>
            </a:r>
            <a:r>
              <a:rPr lang="en-US" dirty="0" smtClean="0"/>
              <a:t>was </a:t>
            </a:r>
            <a:r>
              <a:rPr lang="en-US" dirty="0"/>
              <a:t>installed in the clean room. The space between the filter and the shutoff valve was assembled in clean </a:t>
            </a:r>
            <a:r>
              <a:rPr lang="en-US" dirty="0" smtClean="0"/>
              <a:t>conditions</a:t>
            </a:r>
          </a:p>
          <a:p>
            <a:endParaRPr lang="en-US" dirty="0"/>
          </a:p>
          <a:p>
            <a:r>
              <a:rPr lang="en-US" dirty="0"/>
              <a:t>D</a:t>
            </a:r>
            <a:r>
              <a:rPr lang="en-US" dirty="0" smtClean="0"/>
              <a:t>osing </a:t>
            </a:r>
            <a:r>
              <a:rPr lang="en-US" dirty="0"/>
              <a:t>valve to control the flow. </a:t>
            </a:r>
            <a:r>
              <a:rPr lang="en-US" dirty="0" smtClean="0"/>
              <a:t>This </a:t>
            </a:r>
            <a:r>
              <a:rPr lang="en-US" dirty="0"/>
              <a:t>time we have targeted a venting time of maximum 2 mbar/min, final value was set to 0.8 mbar/min.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93536" y="6291616"/>
            <a:ext cx="4242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 J A.  Ferreira Somoza</a:t>
            </a:r>
            <a:endParaRPr lang="en-US" dirty="0"/>
          </a:p>
        </p:txBody>
      </p:sp>
      <p:pic>
        <p:nvPicPr>
          <p:cNvPr id="1025" name="Picture 1" descr="age1image197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4944" y="3048000"/>
            <a:ext cx="3128914" cy="1970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5644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D99F-ABC8-49B2-81D2-3137F3FD6103}" type="slidenum">
              <a:rPr lang="en-GB" smtClean="0"/>
              <a:t>12</a:t>
            </a:fld>
            <a:endParaRPr lang="en-GB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-29030" y="608490"/>
            <a:ext cx="121920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/>
              <a:t>So, what was the matter with CAV3?</a:t>
            </a:r>
            <a:endParaRPr lang="en-GB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505876" y="1111347"/>
            <a:ext cx="5734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-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487061" y="1407511"/>
            <a:ext cx="92178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C00000"/>
                </a:solidFill>
              </a:rPr>
              <a:t>The soldering </a:t>
            </a:r>
            <a:r>
              <a:rPr lang="en-GB" sz="2400" dirty="0">
                <a:solidFill>
                  <a:srgbClr val="C00000"/>
                </a:solidFill>
              </a:rPr>
              <a:t>of inner conductor of the coax cable to coupler antenna </a:t>
            </a:r>
            <a:r>
              <a:rPr lang="en-GB" sz="2400" dirty="0" smtClean="0">
                <a:solidFill>
                  <a:srgbClr val="C00000"/>
                </a:solidFill>
              </a:rPr>
              <a:t>was damaged </a:t>
            </a:r>
            <a:r>
              <a:rPr lang="en-GB" sz="2400" dirty="0">
                <a:solidFill>
                  <a:srgbClr val="C00000"/>
                </a:solidFill>
              </a:rPr>
              <a:t>after </a:t>
            </a:r>
            <a:r>
              <a:rPr lang="fr-CH" sz="2400" dirty="0" smtClean="0">
                <a:solidFill>
                  <a:srgbClr val="C00000"/>
                </a:solidFill>
              </a:rPr>
              <a:t>the first cool down.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8655" y="2480410"/>
            <a:ext cx="2541698" cy="26779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6970" y="2469265"/>
            <a:ext cx="2539154" cy="26890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286" y="2469265"/>
            <a:ext cx="2752752" cy="27461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3777" y="2469265"/>
            <a:ext cx="3056008" cy="2689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30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D99F-ABC8-49B2-81D2-3137F3FD6103}" type="slidenum">
              <a:rPr lang="en-GB" smtClean="0"/>
              <a:t>13</a:t>
            </a:fld>
            <a:endParaRPr lang="en-GB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165039" y="1107537"/>
            <a:ext cx="9638654" cy="119489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000" b="1" dirty="0" smtClean="0"/>
              <a:t>Inspection of the weak spot at all other cavities revealed </a:t>
            </a:r>
            <a:r>
              <a:rPr lang="en-GB" sz="3000" b="1"/>
              <a:t>similar features albeit less severe </a:t>
            </a:r>
            <a:endParaRPr lang="en-GB" sz="30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2132" y="3319573"/>
            <a:ext cx="2008604" cy="20086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77861" y="5339399"/>
            <a:ext cx="1698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QS22</a:t>
            </a:r>
            <a:endParaRPr lang="en-GB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0286" y="3138179"/>
            <a:ext cx="2903106" cy="217902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939347" y="5338602"/>
            <a:ext cx="1698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QS23</a:t>
            </a:r>
            <a:endParaRPr lang="en-GB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0300" y="3156176"/>
            <a:ext cx="2798490" cy="210049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9908033" y="5474419"/>
            <a:ext cx="1698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QSS1</a:t>
            </a:r>
            <a:endParaRPr lang="en-GB" b="1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6" y="3471780"/>
            <a:ext cx="2202066" cy="1651549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86546" y="5125799"/>
            <a:ext cx="1698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QS17</a:t>
            </a:r>
            <a:endParaRPr lang="en-GB" b="1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3493" y="3404514"/>
            <a:ext cx="2249253" cy="168825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338086" y="5109385"/>
            <a:ext cx="1698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QS19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4533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8" y="82096"/>
            <a:ext cx="10515600" cy="1325563"/>
          </a:xfrm>
        </p:spPr>
        <p:txBody>
          <a:bodyPr/>
          <a:lstStyle/>
          <a:p>
            <a:r>
              <a:rPr lang="en-GB" dirty="0" smtClean="0"/>
              <a:t>Soldering re-done with improved technique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2750" y="1407659"/>
            <a:ext cx="3721835" cy="47561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130" y="1407659"/>
            <a:ext cx="4069159" cy="48282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5544" y="1416199"/>
            <a:ext cx="3207951" cy="2405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16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D99F-ABC8-49B2-81D2-3137F3FD6103}" type="slidenum">
              <a:rPr lang="en-GB" smtClean="0"/>
              <a:t>15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807876" y="373818"/>
            <a:ext cx="8637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RF measurements </a:t>
            </a:r>
            <a:r>
              <a:rPr lang="en-GB" sz="3600" b="1" smtClean="0"/>
              <a:t>at warm</a:t>
            </a:r>
            <a:endParaRPr lang="en-GB" sz="36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9282" y="1847089"/>
            <a:ext cx="5518868" cy="343541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318504" y="1410206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2017 measurements (EDMS </a:t>
            </a:r>
            <a:r>
              <a:rPr lang="en-GB" b="1" dirty="0"/>
              <a:t>1879571 </a:t>
            </a:r>
            <a:r>
              <a:rPr lang="en-GB" b="1" dirty="0" smtClean="0"/>
              <a:t>v.1)</a:t>
            </a:r>
            <a:endParaRPr lang="en-GB" b="1" dirty="0"/>
          </a:p>
          <a:p>
            <a:r>
              <a:rPr lang="en-GB" b="1" dirty="0" smtClean="0"/>
              <a:t>  </a:t>
            </a:r>
            <a:endParaRPr lang="en-GB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694" y="1920241"/>
            <a:ext cx="5679964" cy="2521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7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8614916" y="2096754"/>
            <a:ext cx="2314473" cy="3756632"/>
            <a:chOff x="1552133" y="1058091"/>
            <a:chExt cx="2314473" cy="3756632"/>
          </a:xfrm>
        </p:grpSpPr>
        <p:cxnSp>
          <p:nvCxnSpPr>
            <p:cNvPr id="18" name="Straight Connector 17"/>
            <p:cNvCxnSpPr/>
            <p:nvPr/>
          </p:nvCxnSpPr>
          <p:spPr>
            <a:xfrm flipH="1">
              <a:off x="1552133" y="2951871"/>
              <a:ext cx="2312126" cy="14068"/>
            </a:xfrm>
            <a:prstGeom prst="line">
              <a:avLst/>
            </a:prstGeom>
            <a:ln w="412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1554480" y="1378634"/>
              <a:ext cx="2312126" cy="14068"/>
            </a:xfrm>
            <a:prstGeom prst="line">
              <a:avLst/>
            </a:prstGeom>
            <a:ln w="412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>
              <a:off x="1554480" y="1058091"/>
              <a:ext cx="2312126" cy="3579223"/>
            </a:xfrm>
            <a:prstGeom prst="rect">
              <a:avLst/>
            </a:prstGeom>
            <a:noFill/>
            <a:ln w="476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039815" y="4445391"/>
              <a:ext cx="139270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Bottom</a:t>
              </a:r>
              <a:endParaRPr lang="en-GB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051538" y="2768990"/>
              <a:ext cx="139270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Middle</a:t>
              </a:r>
              <a:endParaRPr lang="en-GB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063262" y="1191062"/>
              <a:ext cx="139270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Flat</a:t>
              </a:r>
              <a:endParaRPr lang="en-GB" b="1" dirty="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91777" y="2096754"/>
            <a:ext cx="4592763" cy="3758979"/>
            <a:chOff x="570079" y="1055744"/>
            <a:chExt cx="4592763" cy="3758979"/>
          </a:xfrm>
        </p:grpSpPr>
        <p:grpSp>
          <p:nvGrpSpPr>
            <p:cNvPr id="9" name="Group 8"/>
            <p:cNvGrpSpPr/>
            <p:nvPr/>
          </p:nvGrpSpPr>
          <p:grpSpPr>
            <a:xfrm>
              <a:off x="834680" y="1058091"/>
              <a:ext cx="2314473" cy="3756632"/>
              <a:chOff x="1552133" y="1058091"/>
              <a:chExt cx="2314473" cy="3756632"/>
            </a:xfrm>
          </p:grpSpPr>
          <p:cxnSp>
            <p:nvCxnSpPr>
              <p:cNvPr id="8" name="Straight Connector 7"/>
              <p:cNvCxnSpPr/>
              <p:nvPr/>
            </p:nvCxnSpPr>
            <p:spPr>
              <a:xfrm flipH="1">
                <a:off x="1552133" y="2951871"/>
                <a:ext cx="2312126" cy="14068"/>
              </a:xfrm>
              <a:prstGeom prst="line">
                <a:avLst/>
              </a:prstGeom>
              <a:ln w="412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 flipH="1">
                <a:off x="1554480" y="1378634"/>
                <a:ext cx="2312126" cy="14068"/>
              </a:xfrm>
              <a:prstGeom prst="line">
                <a:avLst/>
              </a:prstGeom>
              <a:ln w="412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" name="Rectangle 1"/>
              <p:cNvSpPr/>
              <p:nvPr/>
            </p:nvSpPr>
            <p:spPr>
              <a:xfrm>
                <a:off x="1554480" y="1058091"/>
                <a:ext cx="2312126" cy="3579223"/>
              </a:xfrm>
              <a:prstGeom prst="rect">
                <a:avLst/>
              </a:prstGeom>
              <a:noFill/>
              <a:ln w="476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2039815" y="4445391"/>
                <a:ext cx="139270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/>
                  <a:t>Bottom</a:t>
                </a:r>
                <a:endParaRPr lang="en-GB" b="1" dirty="0"/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2051538" y="2768990"/>
                <a:ext cx="139270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/>
                  <a:t>Middle</a:t>
                </a:r>
                <a:endParaRPr lang="en-GB" b="1" dirty="0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2063262" y="1191062"/>
                <a:ext cx="139270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/>
                  <a:t>Flat</a:t>
                </a:r>
                <a:endParaRPr lang="en-GB" b="1" dirty="0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570079" y="1055744"/>
              <a:ext cx="4592763" cy="3579223"/>
              <a:chOff x="570079" y="1055744"/>
              <a:chExt cx="4592763" cy="3579223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3416101" y="2546252"/>
                <a:ext cx="174674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0070C0"/>
                    </a:solidFill>
                  </a:rPr>
                  <a:t>42.75 KHz</a:t>
                </a:r>
                <a:endParaRPr lang="en-GB" b="1" dirty="0">
                  <a:solidFill>
                    <a:srgbClr val="0070C0"/>
                  </a:solidFill>
                </a:endParaRPr>
              </a:p>
            </p:txBody>
          </p:sp>
          <p:grpSp>
            <p:nvGrpSpPr>
              <p:cNvPr id="44" name="Group 43"/>
              <p:cNvGrpSpPr/>
              <p:nvPr/>
            </p:nvGrpSpPr>
            <p:grpSpPr>
              <a:xfrm>
                <a:off x="570079" y="1055744"/>
                <a:ext cx="3354807" cy="3579223"/>
                <a:chOff x="570079" y="1055744"/>
                <a:chExt cx="3354807" cy="3579223"/>
              </a:xfrm>
            </p:grpSpPr>
            <p:cxnSp>
              <p:nvCxnSpPr>
                <p:cNvPr id="33" name="Straight Arrow Connector 32"/>
                <p:cNvCxnSpPr/>
                <p:nvPr/>
              </p:nvCxnSpPr>
              <p:spPr>
                <a:xfrm>
                  <a:off x="1992922" y="1515843"/>
                  <a:ext cx="0" cy="1117718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 flipH="1">
                  <a:off x="792478" y="3212266"/>
                  <a:ext cx="2330549" cy="231"/>
                </a:xfrm>
                <a:prstGeom prst="line">
                  <a:avLst/>
                </a:prstGeom>
                <a:ln w="412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/>
                <p:nvPr/>
              </p:nvCxnSpPr>
              <p:spPr>
                <a:xfrm>
                  <a:off x="3418449" y="1055744"/>
                  <a:ext cx="0" cy="3579223"/>
                </a:xfrm>
                <a:prstGeom prst="straightConnector1">
                  <a:avLst/>
                </a:prstGeom>
                <a:ln w="44450"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TextBox 23"/>
                <p:cNvSpPr txBox="1"/>
                <p:nvPr/>
              </p:nvSpPr>
              <p:spPr>
                <a:xfrm>
                  <a:off x="2321169" y="1055744"/>
                  <a:ext cx="160371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b="1" dirty="0" smtClean="0">
                      <a:solidFill>
                        <a:srgbClr val="0070C0"/>
                      </a:solidFill>
                    </a:rPr>
                    <a:t>101.259 MHz</a:t>
                  </a:r>
                  <a:endParaRPr lang="en-GB" b="1" dirty="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1498255" y="1872108"/>
                  <a:ext cx="1111040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 smtClean="0">
                      <a:solidFill>
                        <a:srgbClr val="0070C0"/>
                      </a:solidFill>
                    </a:rPr>
                    <a:t>21.6 KHz</a:t>
                  </a:r>
                  <a:endParaRPr lang="en-GB" b="1" dirty="0">
                    <a:solidFill>
                      <a:srgbClr val="0070C0"/>
                    </a:solidFill>
                  </a:endParaRPr>
                </a:p>
              </p:txBody>
            </p:sp>
            <p:cxnSp>
              <p:nvCxnSpPr>
                <p:cNvPr id="34" name="Straight Arrow Connector 33"/>
                <p:cNvCxnSpPr/>
                <p:nvPr/>
              </p:nvCxnSpPr>
              <p:spPr>
                <a:xfrm>
                  <a:off x="1964790" y="3220383"/>
                  <a:ext cx="0" cy="1117718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TextBox 34"/>
                <p:cNvSpPr txBox="1"/>
                <p:nvPr/>
              </p:nvSpPr>
              <p:spPr>
                <a:xfrm>
                  <a:off x="570079" y="2815273"/>
                  <a:ext cx="1055077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b="1" dirty="0" smtClean="0">
                      <a:solidFill>
                        <a:srgbClr val="0070C0"/>
                      </a:solidFill>
                    </a:rPr>
                    <a:t>Target</a:t>
                  </a:r>
                  <a:endParaRPr lang="en-GB" b="1" dirty="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1388174" y="3614160"/>
                  <a:ext cx="1222053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 smtClean="0">
                      <a:solidFill>
                        <a:srgbClr val="0070C0"/>
                      </a:solidFill>
                    </a:rPr>
                    <a:t>15.55 KHz</a:t>
                  </a:r>
                  <a:endParaRPr lang="en-GB" b="1" dirty="0">
                    <a:solidFill>
                      <a:srgbClr val="0070C0"/>
                    </a:solidFill>
                  </a:endParaRPr>
                </a:p>
              </p:txBody>
            </p:sp>
          </p:grpSp>
        </p:grpSp>
      </p:grpSp>
      <p:sp>
        <p:nvSpPr>
          <p:cNvPr id="42" name="TextBox 41"/>
          <p:cNvSpPr txBox="1"/>
          <p:nvPr/>
        </p:nvSpPr>
        <p:spPr>
          <a:xfrm>
            <a:off x="414659" y="1125723"/>
            <a:ext cx="225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QS17</a:t>
            </a:r>
            <a:endParaRPr lang="en-GB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4597455" y="1139696"/>
            <a:ext cx="225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QS19</a:t>
            </a:r>
            <a:endParaRPr lang="en-GB" b="1" dirty="0"/>
          </a:p>
        </p:txBody>
      </p:sp>
      <p:grpSp>
        <p:nvGrpSpPr>
          <p:cNvPr id="76" name="Group 75"/>
          <p:cNvGrpSpPr/>
          <p:nvPr/>
        </p:nvGrpSpPr>
        <p:grpSpPr>
          <a:xfrm>
            <a:off x="4290117" y="1747353"/>
            <a:ext cx="4337209" cy="4106033"/>
            <a:chOff x="4959187" y="706343"/>
            <a:chExt cx="4337209" cy="4106033"/>
          </a:xfrm>
        </p:grpSpPr>
        <p:grpSp>
          <p:nvGrpSpPr>
            <p:cNvPr id="10" name="Group 9"/>
            <p:cNvGrpSpPr/>
            <p:nvPr/>
          </p:nvGrpSpPr>
          <p:grpSpPr>
            <a:xfrm>
              <a:off x="5003239" y="1055744"/>
              <a:ext cx="2314473" cy="3756632"/>
              <a:chOff x="1552133" y="1058091"/>
              <a:chExt cx="2314473" cy="3756632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 flipH="1">
                <a:off x="1552133" y="2951871"/>
                <a:ext cx="2312126" cy="14068"/>
              </a:xfrm>
              <a:prstGeom prst="line">
                <a:avLst/>
              </a:prstGeom>
              <a:ln w="412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flipH="1">
                <a:off x="1554480" y="1378634"/>
                <a:ext cx="2312126" cy="14068"/>
              </a:xfrm>
              <a:prstGeom prst="line">
                <a:avLst/>
              </a:prstGeom>
              <a:ln w="412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Rectangle 12"/>
              <p:cNvSpPr/>
              <p:nvPr/>
            </p:nvSpPr>
            <p:spPr>
              <a:xfrm>
                <a:off x="1554480" y="1058091"/>
                <a:ext cx="2312126" cy="3579223"/>
              </a:xfrm>
              <a:prstGeom prst="rect">
                <a:avLst/>
              </a:prstGeom>
              <a:noFill/>
              <a:ln w="476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2039815" y="4445391"/>
                <a:ext cx="139270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/>
                  <a:t>Bottom</a:t>
                </a:r>
                <a:endParaRPr lang="en-GB" b="1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2051538" y="2768990"/>
                <a:ext cx="139270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/>
                  <a:t>Middle</a:t>
                </a:r>
                <a:endParaRPr lang="en-GB" b="1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063262" y="1191062"/>
                <a:ext cx="139270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/>
                  <a:t>Flat</a:t>
                </a:r>
                <a:endParaRPr lang="en-GB" b="1" dirty="0"/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>
              <a:off x="4959187" y="706343"/>
              <a:ext cx="4337209" cy="3968485"/>
              <a:chOff x="4959187" y="706343"/>
              <a:chExt cx="4337209" cy="3968485"/>
            </a:xfrm>
          </p:grpSpPr>
          <p:sp>
            <p:nvSpPr>
              <p:cNvPr id="55" name="TextBox 54"/>
              <p:cNvSpPr txBox="1"/>
              <p:nvPr/>
            </p:nvSpPr>
            <p:spPr>
              <a:xfrm>
                <a:off x="4959187" y="1753052"/>
                <a:ext cx="1055077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0070C0"/>
                    </a:solidFill>
                  </a:rPr>
                  <a:t>Target</a:t>
                </a:r>
                <a:endParaRPr lang="en-GB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6115875" y="1641804"/>
                <a:ext cx="94957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solidFill>
                      <a:srgbClr val="0070C0"/>
                    </a:solidFill>
                  </a:rPr>
                  <a:t>7.2 KHz</a:t>
                </a:r>
                <a:endParaRPr lang="en-GB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7549655" y="2586113"/>
                <a:ext cx="174674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0070C0"/>
                    </a:solidFill>
                  </a:rPr>
                  <a:t>47.19 KHz</a:t>
                </a:r>
                <a:endParaRPr lang="en-GB" b="1" dirty="0">
                  <a:solidFill>
                    <a:srgbClr val="0070C0"/>
                  </a:solidFill>
                </a:endParaRPr>
              </a:p>
            </p:txBody>
          </p:sp>
          <p:cxnSp>
            <p:nvCxnSpPr>
              <p:cNvPr id="49" name="Straight Arrow Connector 48"/>
              <p:cNvCxnSpPr/>
              <p:nvPr/>
            </p:nvCxnSpPr>
            <p:spPr>
              <a:xfrm>
                <a:off x="6126476" y="1472579"/>
                <a:ext cx="6278" cy="517641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H="1">
                <a:off x="5013261" y="2137772"/>
                <a:ext cx="2330549" cy="231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/>
              <p:nvPr/>
            </p:nvCxnSpPr>
            <p:spPr>
              <a:xfrm>
                <a:off x="7552003" y="1095605"/>
                <a:ext cx="0" cy="3579223"/>
              </a:xfrm>
              <a:prstGeom prst="straightConnector1">
                <a:avLst/>
              </a:prstGeom>
              <a:ln w="4445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TextBox 51"/>
              <p:cNvSpPr txBox="1"/>
              <p:nvPr/>
            </p:nvSpPr>
            <p:spPr>
              <a:xfrm>
                <a:off x="6433941" y="1054041"/>
                <a:ext cx="160371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0070C0"/>
                    </a:solidFill>
                  </a:rPr>
                  <a:t>101.273 MHz</a:t>
                </a:r>
                <a:endParaRPr lang="en-GB" b="1" dirty="0">
                  <a:solidFill>
                    <a:srgbClr val="0070C0"/>
                  </a:solidFill>
                </a:endParaRPr>
              </a:p>
            </p:txBody>
          </p:sp>
          <p:cxnSp>
            <p:nvCxnSpPr>
              <p:cNvPr id="54" name="Straight Arrow Connector 53"/>
              <p:cNvCxnSpPr/>
              <p:nvPr/>
            </p:nvCxnSpPr>
            <p:spPr>
              <a:xfrm flipH="1">
                <a:off x="6098344" y="2241440"/>
                <a:ext cx="17531" cy="2136522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TextBox 55"/>
              <p:cNvSpPr txBox="1"/>
              <p:nvPr/>
            </p:nvSpPr>
            <p:spPr>
              <a:xfrm>
                <a:off x="5521728" y="3654021"/>
                <a:ext cx="122205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solidFill>
                      <a:srgbClr val="0070C0"/>
                    </a:solidFill>
                  </a:rPr>
                  <a:t>35.89 KHz</a:t>
                </a:r>
                <a:endParaRPr lang="en-GB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5502644" y="706343"/>
                <a:ext cx="17117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101.269 MHz</a:t>
                </a:r>
                <a:endParaRPr lang="en-GB" dirty="0"/>
              </a:p>
            </p:txBody>
          </p:sp>
        </p:grpSp>
      </p:grpSp>
      <p:sp>
        <p:nvSpPr>
          <p:cNvPr id="62" name="TextBox 61"/>
          <p:cNvSpPr txBox="1"/>
          <p:nvPr/>
        </p:nvSpPr>
        <p:spPr>
          <a:xfrm>
            <a:off x="667406" y="1733497"/>
            <a:ext cx="1711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101.253 MHz</a:t>
            </a:r>
            <a:endParaRPr lang="en-GB" dirty="0"/>
          </a:p>
        </p:txBody>
      </p:sp>
      <p:grpSp>
        <p:nvGrpSpPr>
          <p:cNvPr id="65" name="Group 64"/>
          <p:cNvGrpSpPr/>
          <p:nvPr/>
        </p:nvGrpSpPr>
        <p:grpSpPr>
          <a:xfrm>
            <a:off x="8586902" y="1732860"/>
            <a:ext cx="4281010" cy="3968485"/>
            <a:chOff x="5015386" y="706343"/>
            <a:chExt cx="4281010" cy="3968485"/>
          </a:xfrm>
        </p:grpSpPr>
        <p:sp>
          <p:nvSpPr>
            <p:cNvPr id="66" name="TextBox 65"/>
            <p:cNvSpPr txBox="1"/>
            <p:nvPr/>
          </p:nvSpPr>
          <p:spPr>
            <a:xfrm>
              <a:off x="5015386" y="1922051"/>
              <a:ext cx="105507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0070C0"/>
                  </a:solidFill>
                </a:rPr>
                <a:t>Target</a:t>
              </a:r>
              <a:endParaRPr lang="en-GB" b="1" dirty="0">
                <a:solidFill>
                  <a:srgbClr val="0070C0"/>
                </a:solidFill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6115875" y="1740280"/>
              <a:ext cx="94957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70C0"/>
                  </a:solidFill>
                </a:rPr>
                <a:t>19 KHz</a:t>
              </a:r>
              <a:endParaRPr lang="en-GB" b="1" dirty="0">
                <a:solidFill>
                  <a:srgbClr val="0070C0"/>
                </a:solidFill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7549655" y="2586113"/>
              <a:ext cx="17467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0070C0"/>
                  </a:solidFill>
                </a:rPr>
                <a:t>51.35 KHz</a:t>
              </a:r>
              <a:endParaRPr lang="en-GB" b="1" dirty="0">
                <a:solidFill>
                  <a:srgbClr val="0070C0"/>
                </a:solidFill>
              </a:endParaRPr>
            </a:p>
          </p:txBody>
        </p:sp>
        <p:cxnSp>
          <p:nvCxnSpPr>
            <p:cNvPr id="69" name="Straight Arrow Connector 68"/>
            <p:cNvCxnSpPr/>
            <p:nvPr/>
          </p:nvCxnSpPr>
          <p:spPr>
            <a:xfrm>
              <a:off x="6126476" y="1472579"/>
              <a:ext cx="2484" cy="93054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H="1">
              <a:off x="5055465" y="2410196"/>
              <a:ext cx="2330549" cy="231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>
              <a:off x="7552003" y="1095605"/>
              <a:ext cx="0" cy="3579223"/>
            </a:xfrm>
            <a:prstGeom prst="straightConnector1">
              <a:avLst/>
            </a:prstGeom>
            <a:ln w="444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6433941" y="1054041"/>
              <a:ext cx="16037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0070C0"/>
                  </a:solidFill>
                </a:rPr>
                <a:t>101.261 MHz</a:t>
              </a:r>
              <a:endParaRPr lang="en-GB" b="1" dirty="0">
                <a:solidFill>
                  <a:srgbClr val="0070C0"/>
                </a:solidFill>
              </a:endParaRPr>
            </a:p>
          </p:txBody>
        </p:sp>
        <p:cxnSp>
          <p:nvCxnSpPr>
            <p:cNvPr id="73" name="Straight Arrow Connector 72"/>
            <p:cNvCxnSpPr/>
            <p:nvPr/>
          </p:nvCxnSpPr>
          <p:spPr>
            <a:xfrm flipH="1">
              <a:off x="6098345" y="2517162"/>
              <a:ext cx="17530" cy="208862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/>
            <p:cNvSpPr txBox="1"/>
            <p:nvPr/>
          </p:nvSpPr>
          <p:spPr>
            <a:xfrm>
              <a:off x="5521728" y="3654021"/>
              <a:ext cx="122205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70C0"/>
                  </a:solidFill>
                </a:rPr>
                <a:t>28.26 KHz</a:t>
              </a:r>
              <a:endParaRPr lang="en-GB" b="1" dirty="0">
                <a:solidFill>
                  <a:srgbClr val="0070C0"/>
                </a:solidFill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5502644" y="706343"/>
              <a:ext cx="1711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101.257 MHz</a:t>
              </a:r>
              <a:endParaRPr lang="en-GB" dirty="0"/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8804280" y="1155396"/>
            <a:ext cx="225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QS23</a:t>
            </a:r>
            <a:endParaRPr lang="en-GB" b="1" dirty="0"/>
          </a:p>
        </p:txBody>
      </p:sp>
      <p:sp>
        <p:nvSpPr>
          <p:cNvPr id="81" name="TextBox 80"/>
          <p:cNvSpPr txBox="1"/>
          <p:nvPr/>
        </p:nvSpPr>
        <p:spPr>
          <a:xfrm>
            <a:off x="663692" y="5744219"/>
            <a:ext cx="1711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101.296 MHz</a:t>
            </a:r>
            <a:endParaRPr lang="en-GB" dirty="0"/>
          </a:p>
        </p:txBody>
      </p:sp>
      <p:sp>
        <p:nvSpPr>
          <p:cNvPr id="82" name="TextBox 81"/>
          <p:cNvSpPr txBox="1"/>
          <p:nvPr/>
        </p:nvSpPr>
        <p:spPr>
          <a:xfrm>
            <a:off x="4652109" y="5695901"/>
            <a:ext cx="1711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101.316 MHz</a:t>
            </a:r>
            <a:endParaRPr lang="en-GB" dirty="0"/>
          </a:p>
        </p:txBody>
      </p:sp>
      <p:sp>
        <p:nvSpPr>
          <p:cNvPr id="83" name="TextBox 82"/>
          <p:cNvSpPr txBox="1"/>
          <p:nvPr/>
        </p:nvSpPr>
        <p:spPr>
          <a:xfrm>
            <a:off x="8885856" y="5692186"/>
            <a:ext cx="1711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101.308 MHz</a:t>
            </a:r>
            <a:endParaRPr lang="en-GB" dirty="0"/>
          </a:p>
        </p:txBody>
      </p:sp>
      <p:sp>
        <p:nvSpPr>
          <p:cNvPr id="78" name="TextBox 77"/>
          <p:cNvSpPr txBox="1"/>
          <p:nvPr/>
        </p:nvSpPr>
        <p:spPr>
          <a:xfrm>
            <a:off x="663693" y="129014"/>
            <a:ext cx="11452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RF measurements at warm: frequency and </a:t>
            </a:r>
            <a:r>
              <a:rPr lang="en-GB" sz="3200" b="1" smtClean="0"/>
              <a:t>tuning range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131061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846934" y="2050078"/>
            <a:ext cx="2314473" cy="3756632"/>
            <a:chOff x="1552133" y="1058091"/>
            <a:chExt cx="2314473" cy="3756632"/>
          </a:xfrm>
        </p:grpSpPr>
        <p:cxnSp>
          <p:nvCxnSpPr>
            <p:cNvPr id="4" name="Straight Connector 3"/>
            <p:cNvCxnSpPr/>
            <p:nvPr/>
          </p:nvCxnSpPr>
          <p:spPr>
            <a:xfrm flipH="1">
              <a:off x="1552133" y="2951871"/>
              <a:ext cx="2312126" cy="14068"/>
            </a:xfrm>
            <a:prstGeom prst="line">
              <a:avLst/>
            </a:prstGeom>
            <a:ln w="412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 flipH="1">
              <a:off x="1554480" y="1378634"/>
              <a:ext cx="2312126" cy="14068"/>
            </a:xfrm>
            <a:prstGeom prst="line">
              <a:avLst/>
            </a:prstGeom>
            <a:ln w="412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 5"/>
            <p:cNvSpPr/>
            <p:nvPr/>
          </p:nvSpPr>
          <p:spPr>
            <a:xfrm>
              <a:off x="1554480" y="1058091"/>
              <a:ext cx="2312126" cy="3579223"/>
            </a:xfrm>
            <a:prstGeom prst="rect">
              <a:avLst/>
            </a:prstGeom>
            <a:noFill/>
            <a:ln w="476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039815" y="4445391"/>
              <a:ext cx="139270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Bottom</a:t>
              </a:r>
              <a:endParaRPr lang="en-GB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051538" y="2768990"/>
              <a:ext cx="139270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Middle</a:t>
              </a:r>
              <a:endParaRPr lang="en-GB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063262" y="1191062"/>
              <a:ext cx="139270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Flat</a:t>
              </a:r>
              <a:endParaRPr lang="en-GB" b="1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877097" y="1719815"/>
            <a:ext cx="4283135" cy="3968485"/>
            <a:chOff x="5013261" y="706343"/>
            <a:chExt cx="4283135" cy="3968485"/>
          </a:xfrm>
        </p:grpSpPr>
        <p:sp>
          <p:nvSpPr>
            <p:cNvPr id="18" name="TextBox 17"/>
            <p:cNvSpPr txBox="1"/>
            <p:nvPr/>
          </p:nvSpPr>
          <p:spPr>
            <a:xfrm>
              <a:off x="5015386" y="3286621"/>
              <a:ext cx="105507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0070C0"/>
                  </a:solidFill>
                </a:rPr>
                <a:t>Target</a:t>
              </a:r>
              <a:endParaRPr lang="en-GB" b="1" dirty="0">
                <a:solidFill>
                  <a:srgbClr val="0070C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23505" y="1740280"/>
              <a:ext cx="127013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70C0"/>
                  </a:solidFill>
                </a:rPr>
                <a:t>21.3 KHz</a:t>
              </a:r>
              <a:endParaRPr lang="en-GB" b="1" dirty="0">
                <a:solidFill>
                  <a:srgbClr val="0070C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549655" y="2586113"/>
              <a:ext cx="17467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0070C0"/>
                  </a:solidFill>
                </a:rPr>
                <a:t>42.97 KHz</a:t>
              </a:r>
              <a:endParaRPr lang="en-GB" b="1" dirty="0">
                <a:solidFill>
                  <a:srgbClr val="0070C0"/>
                </a:solidFill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6126476" y="1472579"/>
              <a:ext cx="2484" cy="133200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013261" y="3240191"/>
              <a:ext cx="2330549" cy="231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7552003" y="1095605"/>
              <a:ext cx="0" cy="3579223"/>
            </a:xfrm>
            <a:prstGeom prst="straightConnector1">
              <a:avLst/>
            </a:prstGeom>
            <a:ln w="444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6433941" y="1054041"/>
              <a:ext cx="16037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0070C0"/>
                  </a:solidFill>
                </a:rPr>
                <a:t>101.259 MHz</a:t>
              </a:r>
              <a:endParaRPr lang="en-GB" b="1" dirty="0">
                <a:solidFill>
                  <a:srgbClr val="0070C0"/>
                </a:solidFill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6126476" y="3319946"/>
              <a:ext cx="0" cy="122400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5487319" y="3651677"/>
              <a:ext cx="122205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70C0"/>
                  </a:solidFill>
                </a:rPr>
                <a:t>18.86 KHz</a:t>
              </a:r>
              <a:endParaRPr lang="en-GB" b="1" dirty="0">
                <a:solidFill>
                  <a:srgbClr val="0070C0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502644" y="706343"/>
              <a:ext cx="1711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101.256 MHz</a:t>
              </a:r>
              <a:endParaRPr lang="en-GB" dirty="0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695158" y="1195467"/>
            <a:ext cx="2602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QS22</a:t>
            </a:r>
            <a:endParaRPr lang="en-GB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122372" y="5641334"/>
            <a:ext cx="1711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101.299 MHz</a:t>
            </a:r>
            <a:endParaRPr lang="en-GB" dirty="0"/>
          </a:p>
        </p:txBody>
      </p:sp>
      <p:grpSp>
        <p:nvGrpSpPr>
          <p:cNvPr id="49" name="Group 48"/>
          <p:cNvGrpSpPr/>
          <p:nvPr/>
        </p:nvGrpSpPr>
        <p:grpSpPr>
          <a:xfrm>
            <a:off x="7866183" y="1702380"/>
            <a:ext cx="4295999" cy="4305942"/>
            <a:chOff x="7866183" y="1041199"/>
            <a:chExt cx="4295999" cy="4305942"/>
          </a:xfrm>
        </p:grpSpPr>
        <p:grpSp>
          <p:nvGrpSpPr>
            <p:cNvPr id="10" name="Group 9"/>
            <p:cNvGrpSpPr/>
            <p:nvPr/>
          </p:nvGrpSpPr>
          <p:grpSpPr>
            <a:xfrm>
              <a:off x="7866183" y="1395715"/>
              <a:ext cx="2314473" cy="3756632"/>
              <a:chOff x="1552133" y="1058091"/>
              <a:chExt cx="2314473" cy="3756632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 flipH="1">
                <a:off x="1552133" y="2951871"/>
                <a:ext cx="2312126" cy="14068"/>
              </a:xfrm>
              <a:prstGeom prst="line">
                <a:avLst/>
              </a:prstGeom>
              <a:ln w="412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flipH="1">
                <a:off x="1554480" y="1378634"/>
                <a:ext cx="2312126" cy="14068"/>
              </a:xfrm>
              <a:prstGeom prst="line">
                <a:avLst/>
              </a:prstGeom>
              <a:ln w="412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Rectangle 12"/>
              <p:cNvSpPr/>
              <p:nvPr/>
            </p:nvSpPr>
            <p:spPr>
              <a:xfrm>
                <a:off x="1554480" y="1058091"/>
                <a:ext cx="2312126" cy="3579223"/>
              </a:xfrm>
              <a:prstGeom prst="rect">
                <a:avLst/>
              </a:prstGeom>
              <a:noFill/>
              <a:ln w="476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2039815" y="4445391"/>
                <a:ext cx="139270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/>
                  <a:t>Bottom</a:t>
                </a:r>
                <a:endParaRPr lang="en-GB" b="1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2051538" y="2768990"/>
                <a:ext cx="139270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/>
                  <a:t>Middle</a:t>
                </a:r>
                <a:endParaRPr lang="en-GB" b="1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063262" y="1191062"/>
                <a:ext cx="139270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/>
                  <a:t>Flat</a:t>
                </a:r>
                <a:endParaRPr lang="en-GB" b="1" dirty="0"/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7881172" y="1041199"/>
              <a:ext cx="4281010" cy="3968485"/>
              <a:chOff x="5015386" y="706343"/>
              <a:chExt cx="4281010" cy="3968485"/>
            </a:xfrm>
          </p:grpSpPr>
          <p:sp>
            <p:nvSpPr>
              <p:cNvPr id="31" name="TextBox 30"/>
              <p:cNvSpPr txBox="1"/>
              <p:nvPr/>
            </p:nvSpPr>
            <p:spPr>
              <a:xfrm>
                <a:off x="5015386" y="1922051"/>
                <a:ext cx="1055077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0070C0"/>
                    </a:solidFill>
                  </a:rPr>
                  <a:t>Target</a:t>
                </a:r>
                <a:endParaRPr lang="en-GB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5623505" y="1740280"/>
                <a:ext cx="1270139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solidFill>
                      <a:srgbClr val="0070C0"/>
                    </a:solidFill>
                  </a:rPr>
                  <a:t>14.8 KHz</a:t>
                </a:r>
                <a:endParaRPr lang="en-GB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7549655" y="2586113"/>
                <a:ext cx="174674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0070C0"/>
                    </a:solidFill>
                  </a:rPr>
                  <a:t>56.88 KHz</a:t>
                </a:r>
                <a:endParaRPr lang="en-GB" b="1" dirty="0">
                  <a:solidFill>
                    <a:srgbClr val="0070C0"/>
                  </a:solidFill>
                </a:endParaRPr>
              </a:p>
            </p:txBody>
          </p:sp>
          <p:cxnSp>
            <p:nvCxnSpPr>
              <p:cNvPr id="34" name="Straight Arrow Connector 33"/>
              <p:cNvCxnSpPr/>
              <p:nvPr/>
            </p:nvCxnSpPr>
            <p:spPr>
              <a:xfrm>
                <a:off x="6126476" y="1472579"/>
                <a:ext cx="2484" cy="93054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flipH="1">
                <a:off x="5055465" y="2410196"/>
                <a:ext cx="2330549" cy="231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>
                <a:off x="7552003" y="1095605"/>
                <a:ext cx="0" cy="3579223"/>
              </a:xfrm>
              <a:prstGeom prst="straightConnector1">
                <a:avLst/>
              </a:prstGeom>
              <a:ln w="4445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/>
              <p:cNvSpPr txBox="1"/>
              <p:nvPr/>
            </p:nvSpPr>
            <p:spPr>
              <a:xfrm>
                <a:off x="6433941" y="1054041"/>
                <a:ext cx="160371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0070C0"/>
                    </a:solidFill>
                  </a:rPr>
                  <a:t>101.265 MHz</a:t>
                </a:r>
                <a:endParaRPr lang="en-GB" b="1" dirty="0">
                  <a:solidFill>
                    <a:srgbClr val="0070C0"/>
                  </a:solidFill>
                </a:endParaRPr>
              </a:p>
            </p:txBody>
          </p:sp>
          <p:cxnSp>
            <p:nvCxnSpPr>
              <p:cNvPr id="38" name="Straight Arrow Connector 37"/>
              <p:cNvCxnSpPr/>
              <p:nvPr/>
            </p:nvCxnSpPr>
            <p:spPr>
              <a:xfrm flipH="1">
                <a:off x="6098345" y="2517162"/>
                <a:ext cx="17530" cy="208862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Box 38"/>
              <p:cNvSpPr txBox="1"/>
              <p:nvPr/>
            </p:nvSpPr>
            <p:spPr>
              <a:xfrm>
                <a:off x="5535796" y="3654021"/>
                <a:ext cx="122205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solidFill>
                      <a:srgbClr val="0070C0"/>
                    </a:solidFill>
                  </a:rPr>
                  <a:t> 38.7KHz</a:t>
                </a:r>
                <a:endParaRPr lang="en-GB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5502644" y="706343"/>
                <a:ext cx="17117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101.262 MHz</a:t>
                </a:r>
                <a:endParaRPr lang="en-GB" dirty="0"/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8225407" y="4977809"/>
              <a:ext cx="1711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101.319 MHz</a:t>
              </a:r>
              <a:endParaRPr lang="en-GB" dirty="0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7779434" y="1251735"/>
            <a:ext cx="2382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QSS1</a:t>
            </a:r>
            <a:endParaRPr lang="en-GB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663693" y="129014"/>
            <a:ext cx="11452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RF measurements at warm: frequency and </a:t>
            </a:r>
            <a:r>
              <a:rPr lang="en-GB" sz="3200" b="1" smtClean="0"/>
              <a:t>tuning range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733663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CM4 transport to the test bunker (June 26)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507" y="1825625"/>
            <a:ext cx="3263503" cy="4351338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301" y="1825625"/>
            <a:ext cx="3264257" cy="43523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055" y="1825625"/>
            <a:ext cx="326350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477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Cryogenics connections</a:t>
            </a:r>
          </a:p>
          <a:p>
            <a:r>
              <a:rPr lang="en-US" dirty="0" smtClean="0"/>
              <a:t>RF, solenoid, controls and instrumentation cabling</a:t>
            </a:r>
          </a:p>
          <a:p>
            <a:r>
              <a:rPr lang="en-US" dirty="0" smtClean="0"/>
              <a:t>Interlock checks</a:t>
            </a:r>
          </a:p>
          <a:p>
            <a:r>
              <a:rPr lang="en-US" dirty="0" smtClean="0"/>
              <a:t>Cool down start ( ~ 15 July onwards)</a:t>
            </a:r>
          </a:p>
          <a:p>
            <a:r>
              <a:rPr lang="en-US" dirty="0" smtClean="0"/>
              <a:t>Cavity conditioning above Tc (end July)</a:t>
            </a:r>
          </a:p>
          <a:p>
            <a:r>
              <a:rPr lang="en-US" dirty="0" smtClean="0"/>
              <a:t>Cold test (August- September)</a:t>
            </a:r>
          </a:p>
          <a:p>
            <a:r>
              <a:rPr lang="en-US" dirty="0" smtClean="0"/>
              <a:t>If cold test OK, transport to ISOLDE by end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65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HIE ISOLDE SC linac in 2018</a:t>
            </a:r>
          </a:p>
          <a:p>
            <a:r>
              <a:rPr lang="en-US" dirty="0" smtClean="0"/>
              <a:t>CM4 refurbishing plans and changes occurred</a:t>
            </a:r>
            <a:endParaRPr lang="en-US" dirty="0"/>
          </a:p>
          <a:p>
            <a:r>
              <a:rPr lang="en-US" dirty="0" smtClean="0"/>
              <a:t>Work done so far (January - June 2019)</a:t>
            </a:r>
          </a:p>
          <a:p>
            <a:r>
              <a:rPr lang="en-US" dirty="0" smtClean="0"/>
              <a:t>Next steps</a:t>
            </a:r>
          </a:p>
          <a:p>
            <a:r>
              <a:rPr lang="en-US" dirty="0" smtClean="0"/>
              <a:t>Projected energy reach of HIE ISOLDE SC </a:t>
            </a:r>
            <a:r>
              <a:rPr lang="en-US" dirty="0" err="1" smtClean="0"/>
              <a:t>linac</a:t>
            </a:r>
            <a:r>
              <a:rPr lang="en-US" dirty="0" smtClean="0"/>
              <a:t> at the restart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61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462" y="54996"/>
            <a:ext cx="10516937" cy="83648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Foreseeable energy reach of the HIE ISOLDE linac after LS2</a:t>
            </a:r>
            <a:endParaRPr lang="en-GB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5545" y="891479"/>
            <a:ext cx="7042421" cy="527559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86996" y="4381805"/>
            <a:ext cx="198407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9 MeV/u at A/q=4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5771072" y="3752491"/>
            <a:ext cx="1311215" cy="6211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638800" y="4896894"/>
            <a:ext cx="23320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8.4 MeV/u at A/q=4.5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7763774" y="4033083"/>
            <a:ext cx="678612" cy="8911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999120" y="3778898"/>
            <a:ext cx="21853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10 MeV/u at A/q=3.5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905558" y="3436913"/>
            <a:ext cx="733242" cy="3558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7832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1110784" cy="4493544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CM4 repair work proceeding on schedule</a:t>
            </a:r>
          </a:p>
          <a:p>
            <a:r>
              <a:rPr lang="en-GB" dirty="0" smtClean="0"/>
              <a:t>Issues with spare cavities (suspect delamination of </a:t>
            </a:r>
            <a:r>
              <a:rPr lang="en-GB" dirty="0" err="1" smtClean="0"/>
              <a:t>Nb</a:t>
            </a:r>
            <a:r>
              <a:rPr lang="en-GB" dirty="0" smtClean="0"/>
              <a:t> film) </a:t>
            </a:r>
          </a:p>
          <a:p>
            <a:r>
              <a:rPr lang="en-GB" dirty="0" smtClean="0"/>
              <a:t>Technical choices dictated by minimum risk approach in terms of energy reach at HIE ISOLDE after LS2</a:t>
            </a:r>
          </a:p>
          <a:p>
            <a:r>
              <a:rPr lang="en-GB" dirty="0" smtClean="0"/>
              <a:t>Main limitation to stabilize ultimate fields (6 MV/m in all cavities) comes from pressure fluctuations in the </a:t>
            </a:r>
            <a:r>
              <a:rPr lang="en-GB" dirty="0" err="1" smtClean="0"/>
              <a:t>cryo</a:t>
            </a:r>
            <a:r>
              <a:rPr lang="en-GB" dirty="0" smtClean="0"/>
              <a:t>-plant</a:t>
            </a:r>
          </a:p>
          <a:p>
            <a:r>
              <a:rPr lang="en-GB" dirty="0" smtClean="0"/>
              <a:t>A further consolidation envisaged is to complete the set of spares with missing components to build a fifth cryomodule and install it on line</a:t>
            </a:r>
          </a:p>
          <a:p>
            <a:r>
              <a:rPr lang="en-GB" dirty="0" smtClean="0"/>
              <a:t>This proposal was presented and is being considered by Accelerator Consolidation Project management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65696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355" y="476877"/>
            <a:ext cx="11548883" cy="657224"/>
          </a:xfrm>
        </p:spPr>
        <p:txBody>
          <a:bodyPr>
            <a:noAutofit/>
          </a:bodyPr>
          <a:lstStyle/>
          <a:p>
            <a:r>
              <a:rPr lang="en-GB" dirty="0" smtClean="0">
                <a:cs typeface="Arial" panose="020B0604020202020204" pitchFamily="34" charset="0"/>
              </a:rPr>
              <a:t>Reminder: HIE ISOLDE in 2018</a:t>
            </a:r>
            <a:endParaRPr lang="en-GB" dirty="0"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354" y="1452936"/>
            <a:ext cx="10209558" cy="4444296"/>
          </a:xfrm>
        </p:spPr>
        <p:txBody>
          <a:bodyPr>
            <a:norm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During hardware commissioning a non conformity was evidenced on Cavity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3 of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CM4: faulty contact at the input coupler </a:t>
            </a:r>
          </a:p>
          <a:p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decided not to put power in this cavity: the risk was to contaminate the whole cryomodule in case of release of material in the common vacuum.</a:t>
            </a:r>
          </a:p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few cavities are limited by field emission (in CM1 and CM2), it was decided to downgrade their settings rather than re-condition them in situ.</a:t>
            </a:r>
          </a:p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Upon initiative of BE-RF, the LS2 committee gave green light to exchange CM4 in 2019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No resources to intervene on more than one CM 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etailed analysis confirmed that CM4 exchange offered the highest potential for improving the performance of the machine (by recovering one full cavity)</a:t>
            </a:r>
          </a:p>
        </p:txBody>
      </p:sp>
    </p:spTree>
    <p:extLst>
      <p:ext uri="{BB962C8B-B14F-4D97-AF65-F5344CB8AC3E}">
        <p14:creationId xmlns:p14="http://schemas.microsoft.com/office/powerpoint/2010/main" val="713012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1801688" y="113775"/>
            <a:ext cx="9144000" cy="620688"/>
          </a:xfrm>
        </p:spPr>
        <p:txBody>
          <a:bodyPr anchor="ctr">
            <a:normAutofit/>
          </a:bodyPr>
          <a:lstStyle/>
          <a:p>
            <a:pPr defTabSz="457200"/>
            <a:r>
              <a:rPr lang="en-US" sz="3600" b="1" dirty="0" smtClean="0">
                <a:solidFill>
                  <a:schemeClr val="bg1"/>
                </a:solidFill>
                <a:cs typeface="Arial" pitchFamily="34" charset="0"/>
              </a:rPr>
              <a:t>CM1 </a:t>
            </a:r>
            <a:endParaRPr 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089" y="807067"/>
            <a:ext cx="7104184" cy="532813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419951" y="5539298"/>
            <a:ext cx="828272" cy="55399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 smtClean="0"/>
              <a:t>QS17.2 (</a:t>
            </a:r>
            <a:r>
              <a:rPr lang="en-GB" b="1" dirty="0"/>
              <a:t>XLH3</a:t>
            </a:r>
            <a:r>
              <a:rPr lang="en-GB" b="1" dirty="0" smtClean="0"/>
              <a:t>.1</a:t>
            </a:r>
            <a:r>
              <a:rPr lang="en-GB" b="1" dirty="0"/>
              <a:t>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427968" y="5539298"/>
            <a:ext cx="828272" cy="55399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 smtClean="0"/>
              <a:t>QS19.1 (</a:t>
            </a:r>
            <a:r>
              <a:rPr lang="en-GB" b="1" dirty="0"/>
              <a:t>XLH3</a:t>
            </a:r>
            <a:r>
              <a:rPr lang="en-GB" b="1" dirty="0" smtClean="0"/>
              <a:t>.2</a:t>
            </a:r>
            <a:r>
              <a:rPr lang="en-GB" b="1" dirty="0"/>
              <a:t>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75920" y="5539298"/>
            <a:ext cx="828272" cy="55399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 smtClean="0"/>
              <a:t>QS22.2 (</a:t>
            </a:r>
            <a:r>
              <a:rPr lang="en-GB" b="1" dirty="0"/>
              <a:t>XLH3</a:t>
            </a:r>
            <a:r>
              <a:rPr lang="en-GB" b="1" dirty="0" smtClean="0"/>
              <a:t>.3</a:t>
            </a:r>
            <a:r>
              <a:rPr lang="en-GB" b="1" dirty="0"/>
              <a:t>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403632" y="5539298"/>
            <a:ext cx="828272" cy="55399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 smtClean="0"/>
              <a:t>QS23.1 (XLH3.4</a:t>
            </a:r>
            <a:r>
              <a:rPr lang="en-GB" b="1" dirty="0"/>
              <a:t>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395520" y="5539298"/>
            <a:ext cx="828272" cy="55399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 smtClean="0"/>
              <a:t>QSS.1 (XLH3.5</a:t>
            </a:r>
            <a:r>
              <a:rPr lang="en-GB" b="1" dirty="0"/>
              <a:t>)</a:t>
            </a: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1860792" y="113775"/>
            <a:ext cx="8686800" cy="75590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Cryomodule 4 layout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84032" y="5179258"/>
            <a:ext cx="959744" cy="553998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/>
              <a:t>SC solenoid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293079" y="2712116"/>
            <a:ext cx="911113" cy="274414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1629357" y="4782201"/>
            <a:ext cx="9149669" cy="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0002476" y="4385145"/>
            <a:ext cx="941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6545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12295" y="727244"/>
            <a:ext cx="12943160" cy="466897"/>
          </a:xfrm>
        </p:spPr>
        <p:txBody>
          <a:bodyPr>
            <a:noAutofit/>
          </a:bodyPr>
          <a:lstStyle/>
          <a:p>
            <a:r>
              <a:rPr lang="en-US" sz="3400" dirty="0" smtClean="0"/>
              <a:t>2018 settings (locked) and E/u </a:t>
            </a:r>
            <a:r>
              <a:rPr lang="en-US" sz="3400" dirty="0"/>
              <a:t>versus A/q </a:t>
            </a:r>
            <a:r>
              <a:rPr lang="en-US" sz="3400" dirty="0" smtClean="0"/>
              <a:t>reachable in 2018 run</a:t>
            </a:r>
            <a:r>
              <a:rPr lang="en-US" sz="3400" dirty="0"/>
              <a:t/>
            </a:r>
            <a:br>
              <a:rPr lang="en-US" sz="3400" dirty="0"/>
            </a:br>
            <a:endParaRPr lang="en-GB" sz="3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5165693"/>
              </p:ext>
            </p:extLst>
          </p:nvPr>
        </p:nvGraphicFramePr>
        <p:xfrm>
          <a:off x="272715" y="1290391"/>
          <a:ext cx="3424992" cy="53670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41662">
                  <a:extLst>
                    <a:ext uri="{9D8B030D-6E8A-4147-A177-3AD203B41FA5}">
                      <a16:colId xmlns:a16="http://schemas.microsoft.com/office/drawing/2014/main" xmlns="" val="1770834121"/>
                    </a:ext>
                  </a:extLst>
                </a:gridCol>
                <a:gridCol w="995209">
                  <a:extLst>
                    <a:ext uri="{9D8B030D-6E8A-4147-A177-3AD203B41FA5}">
                      <a16:colId xmlns:a16="http://schemas.microsoft.com/office/drawing/2014/main" xmlns="" val="546031632"/>
                    </a:ext>
                  </a:extLst>
                </a:gridCol>
                <a:gridCol w="1288121">
                  <a:extLst>
                    <a:ext uri="{9D8B030D-6E8A-4147-A177-3AD203B41FA5}">
                      <a16:colId xmlns:a16="http://schemas.microsoft.com/office/drawing/2014/main" xmlns="" val="4181350416"/>
                    </a:ext>
                  </a:extLst>
                </a:gridCol>
              </a:tblGrid>
              <a:tr h="47956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cavity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proposal </a:t>
                      </a:r>
                    </a:p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[MV/m]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Achieved </a:t>
                      </a:r>
                    </a:p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[MV/m]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77040820"/>
                  </a:ext>
                </a:extLst>
              </a:tr>
              <a:tr h="2443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XLL2.1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82090687"/>
                  </a:ext>
                </a:extLst>
              </a:tr>
              <a:tr h="2443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XLL2.2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67649593"/>
                  </a:ext>
                </a:extLst>
              </a:tr>
              <a:tr h="2443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XLL2.3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11846981"/>
                  </a:ext>
                </a:extLst>
              </a:tr>
              <a:tr h="2443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XLL2.4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66197169"/>
                  </a:ext>
                </a:extLst>
              </a:tr>
              <a:tr h="2443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XLL2.5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52619986"/>
                  </a:ext>
                </a:extLst>
              </a:tr>
              <a:tr h="2443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XLH1.1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5.5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88420461"/>
                  </a:ext>
                </a:extLst>
              </a:tr>
              <a:tr h="2443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XLH1.2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5.5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4.5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88827260"/>
                  </a:ext>
                </a:extLst>
              </a:tr>
              <a:tr h="2443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XLH1.3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5.5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35347836"/>
                  </a:ext>
                </a:extLst>
              </a:tr>
              <a:tr h="2443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XLH1.4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5.5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97132717"/>
                  </a:ext>
                </a:extLst>
              </a:tr>
              <a:tr h="2443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XLH1.5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5.5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79534643"/>
                  </a:ext>
                </a:extLst>
              </a:tr>
              <a:tr h="2443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XLH2.1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7783668"/>
                  </a:ext>
                </a:extLst>
              </a:tr>
              <a:tr h="2443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XLH2.2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15558769"/>
                  </a:ext>
                </a:extLst>
              </a:tr>
              <a:tr h="2443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XLH2.3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4884451"/>
                  </a:ext>
                </a:extLst>
              </a:tr>
              <a:tr h="2443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XLH2.4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29002304"/>
                  </a:ext>
                </a:extLst>
              </a:tr>
              <a:tr h="2443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XLH2.5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1238519"/>
                  </a:ext>
                </a:extLst>
              </a:tr>
              <a:tr h="2443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XLH3.1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5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4.2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7349018"/>
                  </a:ext>
                </a:extLst>
              </a:tr>
              <a:tr h="2443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XLH3.2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5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4.2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66892463"/>
                  </a:ext>
                </a:extLst>
              </a:tr>
              <a:tr h="2443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XLH3.3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26291668"/>
                  </a:ext>
                </a:extLst>
              </a:tr>
              <a:tr h="2443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XLH3.4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4.5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42450684"/>
                  </a:ext>
                </a:extLst>
              </a:tr>
              <a:tr h="2443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XLH3.5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5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34087916"/>
                  </a:ext>
                </a:extLst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272715" y="1660358"/>
            <a:ext cx="3360822" cy="1291389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785937" y="2097327"/>
            <a:ext cx="7579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CM1: OK, CAV5 has repopulated FE, it can be conditioned in situ if needed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542590" y="2867528"/>
            <a:ext cx="3360822" cy="1291389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020887" y="3228149"/>
            <a:ext cx="75798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CM2: Anomalous static heat load and microphonics. Not understood. </a:t>
            </a:r>
            <a:r>
              <a:rPr lang="en-GB" dirty="0" smtClean="0"/>
              <a:t>Disappeared during the run. CAV2 </a:t>
            </a:r>
            <a:r>
              <a:rPr lang="en-GB" dirty="0" smtClean="0"/>
              <a:t>has mild FE, can be conditioned in situ</a:t>
            </a:r>
          </a:p>
          <a:p>
            <a:endParaRPr lang="en-GB" dirty="0"/>
          </a:p>
        </p:txBody>
      </p:sp>
      <p:sp>
        <p:nvSpPr>
          <p:cNvPr id="10" name="Oval 9"/>
          <p:cNvSpPr/>
          <p:nvPr/>
        </p:nvSpPr>
        <p:spPr>
          <a:xfrm>
            <a:off x="425115" y="4122818"/>
            <a:ext cx="3360822" cy="1291389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922292" y="4573821"/>
            <a:ext cx="7797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CM3: Initial stability issues during hardware commissioning but finally very good</a:t>
            </a:r>
            <a:endParaRPr lang="en-GB" dirty="0"/>
          </a:p>
        </p:txBody>
      </p:sp>
      <p:sp>
        <p:nvSpPr>
          <p:cNvPr id="13" name="Oval 12"/>
          <p:cNvSpPr/>
          <p:nvPr/>
        </p:nvSpPr>
        <p:spPr>
          <a:xfrm>
            <a:off x="577515" y="5358056"/>
            <a:ext cx="3360822" cy="1291389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4074692" y="5819084"/>
            <a:ext cx="7797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CM4: Apart from cavity 3 (not used), also low Q on two others and stability issues </a:t>
            </a:r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3834062" y="1290391"/>
            <a:ext cx="7744285" cy="5367085"/>
            <a:chOff x="4039767" y="1290390"/>
            <a:chExt cx="7744285" cy="536708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39767" y="1290390"/>
              <a:ext cx="7744285" cy="5367085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rgbClr val="FF0000"/>
              </a:solidFill>
            </a:ln>
          </p:spPr>
        </p:pic>
        <p:sp>
          <p:nvSpPr>
            <p:cNvPr id="2" name="TextBox 1"/>
            <p:cNvSpPr txBox="1"/>
            <p:nvPr/>
          </p:nvSpPr>
          <p:spPr>
            <a:xfrm>
              <a:off x="4331368" y="6288143"/>
              <a:ext cx="3234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Courtesy A. Rodriguez </a:t>
              </a:r>
              <a:r>
                <a:rPr lang="en-GB" dirty="0" err="1" smtClean="0"/>
                <a:t>Rodriguez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085658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8" grpId="0" animBg="1"/>
      <p:bldP spid="9" grpId="0"/>
      <p:bldP spid="10" grpId="0" animBg="1"/>
      <p:bldP spid="11" grpId="0"/>
      <p:bldP spid="13" grpId="0" animBg="1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903232"/>
              </p:ext>
            </p:extLst>
          </p:nvPr>
        </p:nvGraphicFramePr>
        <p:xfrm>
          <a:off x="1020070" y="1303814"/>
          <a:ext cx="5407720" cy="53814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09917">
                  <a:extLst>
                    <a:ext uri="{9D8B030D-6E8A-4147-A177-3AD203B41FA5}">
                      <a16:colId xmlns:a16="http://schemas.microsoft.com/office/drawing/2014/main" xmlns="" val="1770834121"/>
                    </a:ext>
                  </a:extLst>
                </a:gridCol>
                <a:gridCol w="1141881">
                  <a:extLst>
                    <a:ext uri="{9D8B030D-6E8A-4147-A177-3AD203B41FA5}">
                      <a16:colId xmlns:a16="http://schemas.microsoft.com/office/drawing/2014/main" xmlns="" val="546031632"/>
                    </a:ext>
                  </a:extLst>
                </a:gridCol>
                <a:gridCol w="1477961">
                  <a:extLst>
                    <a:ext uri="{9D8B030D-6E8A-4147-A177-3AD203B41FA5}">
                      <a16:colId xmlns:a16="http://schemas.microsoft.com/office/drawing/2014/main" xmlns="" val="4181350416"/>
                    </a:ext>
                  </a:extLst>
                </a:gridCol>
                <a:gridCol w="147796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446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cavity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proposal </a:t>
                      </a:r>
                    </a:p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[MV/m]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Achieved </a:t>
                      </a:r>
                    </a:p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[MV/m]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Stress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test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[MV/m]</a:t>
                      </a:r>
                      <a:endParaRPr lang="en-GB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77040820"/>
                  </a:ext>
                </a:extLst>
              </a:tr>
              <a:tr h="2468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XLL2.1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charset="0"/>
                        </a:rPr>
                        <a:t>6</a:t>
                      </a:r>
                      <a:endParaRPr lang="en-US" sz="1400" b="1" i="0" u="none" strike="noStrike" dirty="0">
                        <a:solidFill>
                          <a:srgbClr val="00B05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82090687"/>
                  </a:ext>
                </a:extLst>
              </a:tr>
              <a:tr h="2468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XLL2.2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FFC000"/>
                          </a:solidFill>
                          <a:effectLst/>
                          <a:latin typeface="Calibri" charset="0"/>
                        </a:rPr>
                        <a:t>5</a:t>
                      </a:r>
                      <a:endParaRPr lang="en-US" sz="1400" b="1" i="0" u="none" strike="noStrike" dirty="0">
                        <a:solidFill>
                          <a:srgbClr val="FFC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67649593"/>
                  </a:ext>
                </a:extLst>
              </a:tr>
              <a:tr h="2468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XLL2.3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charset="0"/>
                        </a:rPr>
                        <a:t>5.5</a:t>
                      </a:r>
                      <a:endParaRPr lang="nb-NO" sz="1400" b="1" i="0" u="none" strike="noStrike" dirty="0">
                        <a:solidFill>
                          <a:srgbClr val="00B05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11846981"/>
                  </a:ext>
                </a:extLst>
              </a:tr>
              <a:tr h="2468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XLL2.4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FFC000"/>
                          </a:solidFill>
                          <a:effectLst/>
                          <a:latin typeface="Calibri" charset="0"/>
                        </a:rPr>
                        <a:t>5</a:t>
                      </a:r>
                      <a:endParaRPr lang="en-US" sz="1400" b="1" i="0" u="none" strike="noStrike" dirty="0">
                        <a:solidFill>
                          <a:srgbClr val="FFC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66197169"/>
                  </a:ext>
                </a:extLst>
              </a:tr>
              <a:tr h="2468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XLL2.5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1" i="0" u="none" strike="noStrike" smtClean="0">
                          <a:solidFill>
                            <a:srgbClr val="C00000"/>
                          </a:solidFill>
                          <a:effectLst/>
                          <a:latin typeface="Calibri" charset="0"/>
                        </a:rPr>
                        <a:t>2.5</a:t>
                      </a:r>
                      <a:endParaRPr lang="hr-HR" sz="1400" b="1" i="0" u="none" strike="noStrike">
                        <a:solidFill>
                          <a:srgbClr val="C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52619986"/>
                  </a:ext>
                </a:extLst>
              </a:tr>
              <a:tr h="2468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XLH1.1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5.5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charset="0"/>
                        </a:rPr>
                        <a:t>5.5</a:t>
                      </a:r>
                      <a:endParaRPr lang="nb-NO" sz="1400" b="1" i="0" u="none" strike="noStrike" dirty="0">
                        <a:solidFill>
                          <a:srgbClr val="00B05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88420461"/>
                  </a:ext>
                </a:extLst>
              </a:tr>
              <a:tr h="2468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XLH1.2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5.5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4.5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charset="0"/>
                        </a:rPr>
                        <a:t>6</a:t>
                      </a:r>
                      <a:endParaRPr lang="en-US" sz="1400" b="1" i="0" u="none" strike="noStrike" dirty="0">
                        <a:solidFill>
                          <a:srgbClr val="00B05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88827260"/>
                  </a:ext>
                </a:extLst>
              </a:tr>
              <a:tr h="2468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XLH1.3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5.5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charset="0"/>
                        </a:rPr>
                        <a:t>6</a:t>
                      </a:r>
                      <a:endParaRPr lang="en-US" sz="1400" b="1" i="0" u="none" strike="noStrike" dirty="0">
                        <a:solidFill>
                          <a:srgbClr val="00B05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35347836"/>
                  </a:ext>
                </a:extLst>
              </a:tr>
              <a:tr h="2468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XLH1.4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5.5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charset="0"/>
                        </a:rPr>
                        <a:t>6</a:t>
                      </a:r>
                      <a:endParaRPr lang="en-US" sz="1400" b="1" i="0" u="none" strike="noStrike" dirty="0">
                        <a:solidFill>
                          <a:srgbClr val="00B05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97132717"/>
                  </a:ext>
                </a:extLst>
              </a:tr>
              <a:tr h="2468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XLH1.5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5.5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FFC000"/>
                          </a:solidFill>
                          <a:effectLst/>
                          <a:latin typeface="Calibri" charset="0"/>
                        </a:rPr>
                        <a:t>5</a:t>
                      </a:r>
                      <a:endParaRPr lang="en-US" sz="1400" b="1" i="0" u="none" strike="noStrike" dirty="0">
                        <a:solidFill>
                          <a:srgbClr val="FFC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79534643"/>
                  </a:ext>
                </a:extLst>
              </a:tr>
              <a:tr h="2468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XLH2.1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FFC000"/>
                          </a:solidFill>
                          <a:effectLst/>
                          <a:latin typeface="Calibri" charset="0"/>
                        </a:rPr>
                        <a:t>5</a:t>
                      </a:r>
                      <a:endParaRPr lang="en-US" sz="1400" b="1" i="0" u="none" strike="noStrike" dirty="0">
                        <a:solidFill>
                          <a:srgbClr val="FFC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7783668"/>
                  </a:ext>
                </a:extLst>
              </a:tr>
              <a:tr h="2468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XLH2.2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charset="0"/>
                        </a:rPr>
                        <a:t>6</a:t>
                      </a:r>
                      <a:endParaRPr lang="en-US" sz="1400" b="1" i="0" u="none" strike="noStrike" dirty="0">
                        <a:solidFill>
                          <a:srgbClr val="00B05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15558769"/>
                  </a:ext>
                </a:extLst>
              </a:tr>
              <a:tr h="2468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XLH2.3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charset="0"/>
                        </a:rPr>
                        <a:t>5.5</a:t>
                      </a:r>
                      <a:endParaRPr lang="nb-NO" sz="1400" b="1" i="0" u="none" strike="noStrike" dirty="0">
                        <a:solidFill>
                          <a:srgbClr val="00B05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4884451"/>
                  </a:ext>
                </a:extLst>
              </a:tr>
              <a:tr h="2468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XLH2.4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charset="0"/>
                        </a:rPr>
                        <a:t>6</a:t>
                      </a:r>
                      <a:endParaRPr lang="en-US" sz="1400" b="1" i="0" u="none" strike="noStrike" dirty="0">
                        <a:solidFill>
                          <a:srgbClr val="00B05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29002304"/>
                  </a:ext>
                </a:extLst>
              </a:tr>
              <a:tr h="2468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XLH2.5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FFC000"/>
                          </a:solidFill>
                          <a:effectLst/>
                          <a:latin typeface="Calibri" charset="0"/>
                        </a:rPr>
                        <a:t>5</a:t>
                      </a:r>
                      <a:endParaRPr lang="en-US" sz="1400" b="1" i="0" u="none" strike="noStrike" dirty="0">
                        <a:solidFill>
                          <a:srgbClr val="FFC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1238519"/>
                  </a:ext>
                </a:extLst>
              </a:tr>
              <a:tr h="2468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XLH3.1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5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4.2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1" i="0" u="none" strike="noStrike" smtClean="0">
                          <a:solidFill>
                            <a:srgbClr val="C00000"/>
                          </a:solidFill>
                          <a:effectLst/>
                          <a:latin typeface="Calibri" charset="0"/>
                        </a:rPr>
                        <a:t>4.5</a:t>
                      </a:r>
                      <a:endParaRPr lang="hr-HR" sz="1400" b="1" i="0" u="none" strike="noStrike">
                        <a:solidFill>
                          <a:srgbClr val="C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7349018"/>
                  </a:ext>
                </a:extLst>
              </a:tr>
              <a:tr h="2468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XLH3.2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5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4.2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1" i="0" u="none" strike="noStrike" smtClean="0">
                          <a:solidFill>
                            <a:srgbClr val="C00000"/>
                          </a:solidFill>
                          <a:effectLst/>
                          <a:latin typeface="Calibri" charset="0"/>
                        </a:rPr>
                        <a:t>4.5</a:t>
                      </a:r>
                      <a:endParaRPr lang="hr-HR" sz="1400" b="1" i="0" u="none" strike="noStrike">
                        <a:solidFill>
                          <a:srgbClr val="C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66892463"/>
                  </a:ext>
                </a:extLst>
              </a:tr>
              <a:tr h="2468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XLH3.3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charset="0"/>
                        </a:rPr>
                        <a:t>0</a:t>
                      </a:r>
                      <a:endParaRPr lang="nb-NO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26291668"/>
                  </a:ext>
                </a:extLst>
              </a:tr>
              <a:tr h="2468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XLH3.4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4.5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charset="0"/>
                        </a:rPr>
                        <a:t>5.2</a:t>
                      </a:r>
                      <a:endParaRPr lang="nb-NO" sz="1400" b="1" i="0" u="none" strike="noStrike" dirty="0">
                        <a:solidFill>
                          <a:srgbClr val="00B05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42450684"/>
                  </a:ext>
                </a:extLst>
              </a:tr>
              <a:tr h="2468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XLH3.5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5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charset="0"/>
                        </a:rPr>
                        <a:t>5.2</a:t>
                      </a:r>
                      <a:endParaRPr lang="nb-NO" sz="1400" b="1" i="0" u="none" strike="noStrike" dirty="0">
                        <a:solidFill>
                          <a:srgbClr val="00B05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34087916"/>
                  </a:ext>
                </a:extLst>
              </a:tr>
            </a:tbl>
          </a:graphicData>
        </a:graphic>
      </p:graphicFrame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507493" y="0"/>
            <a:ext cx="11169643" cy="13255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Stress test after physics run on </a:t>
            </a:r>
            <a:r>
              <a:rPr lang="en-US" sz="3200" dirty="0"/>
              <a:t>7 </a:t>
            </a:r>
            <a:r>
              <a:rPr lang="en-US" sz="3200" dirty="0" smtClean="0"/>
              <a:t>December 2018: cavities locked for a few hours to higher fields</a:t>
            </a:r>
            <a:endParaRPr lang="en-US" sz="32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1002" y="1290147"/>
            <a:ext cx="4913871" cy="5430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261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Foreseen steps for CM4 refurbishment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316" y="1932184"/>
            <a:ext cx="11477367" cy="4351338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Re-deployment of “logistic area” in the extension building (available in Jan 2019)</a:t>
            </a:r>
          </a:p>
          <a:p>
            <a:r>
              <a:rPr lang="en-GB" dirty="0" smtClean="0"/>
              <a:t>Disconnection of CM4 just after the winter stop (Jan. 2019)</a:t>
            </a:r>
            <a:endParaRPr lang="en-GB" dirty="0" smtClean="0">
              <a:solidFill>
                <a:srgbClr val="00B0F0"/>
              </a:solidFill>
            </a:endParaRPr>
          </a:p>
          <a:p>
            <a:r>
              <a:rPr lang="en-GB" dirty="0" smtClean="0"/>
              <a:t>Transport to SM18 (March. 2019), in front of the HIE ISOLDE clean room</a:t>
            </a:r>
          </a:p>
          <a:p>
            <a:r>
              <a:rPr lang="en-GB" dirty="0" smtClean="0"/>
              <a:t>Finalize set of spare cavities (at least with QSS3 fully qualified), prepare them and store for installation (Nov 2018-March 2019)</a:t>
            </a:r>
          </a:p>
          <a:p>
            <a:r>
              <a:rPr lang="en-GB" dirty="0" smtClean="0"/>
              <a:t>Open CM4 in clean room, remove all cavities, rinse 2, replace the others (window between April- August 2019- no scheduled power cuts when CM is open!)</a:t>
            </a:r>
          </a:p>
          <a:p>
            <a:r>
              <a:rPr lang="en-GB" dirty="0" smtClean="0"/>
              <a:t>Closure, cold test in M9 (September-December 2019)</a:t>
            </a:r>
          </a:p>
          <a:p>
            <a:r>
              <a:rPr lang="en-GB" dirty="0" smtClean="0"/>
              <a:t>Re-install CM4 in the HIE ISOLDE linac (as from January 2020)</a:t>
            </a:r>
          </a:p>
          <a:p>
            <a:pPr marL="0" indent="0">
              <a:buNone/>
            </a:pPr>
            <a:r>
              <a:rPr lang="en-GB" dirty="0" smtClean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470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234496"/>
            <a:ext cx="10515600" cy="1325563"/>
          </a:xfrm>
        </p:spPr>
        <p:txBody>
          <a:bodyPr/>
          <a:lstStyle/>
          <a:p>
            <a:r>
              <a:rPr lang="en-GB" dirty="0" smtClean="0"/>
              <a:t>Changes occurred and new baseline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768" y="1732892"/>
            <a:ext cx="11254462" cy="4468616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Of the three spare cavities available</a:t>
            </a:r>
            <a:endParaRPr lang="en-GB" dirty="0"/>
          </a:p>
          <a:p>
            <a:pPr lvl="1"/>
            <a:r>
              <a:rPr lang="en-GB" dirty="0"/>
              <a:t>QSS3 did not perform </a:t>
            </a:r>
            <a:r>
              <a:rPr lang="en-GB" dirty="0" smtClean="0"/>
              <a:t>well at </a:t>
            </a:r>
            <a:r>
              <a:rPr lang="en-GB" dirty="0"/>
              <a:t>vertical test. </a:t>
            </a:r>
            <a:r>
              <a:rPr lang="en-GB" dirty="0" smtClean="0"/>
              <a:t>The reason </a:t>
            </a:r>
            <a:r>
              <a:rPr lang="en-GB" dirty="0"/>
              <a:t>is </a:t>
            </a:r>
            <a:r>
              <a:rPr lang="en-GB" dirty="0" smtClean="0"/>
              <a:t>now understood </a:t>
            </a:r>
            <a:r>
              <a:rPr lang="en-GB" dirty="0"/>
              <a:t>(foreign </a:t>
            </a:r>
            <a:r>
              <a:rPr lang="en-GB" dirty="0" smtClean="0"/>
              <a:t>macro-particle on </a:t>
            </a:r>
            <a:r>
              <a:rPr lang="en-GB" dirty="0" err="1" smtClean="0"/>
              <a:t>Nb</a:t>
            </a:r>
            <a:r>
              <a:rPr lang="en-GB" dirty="0" smtClean="0"/>
              <a:t>)</a:t>
            </a:r>
            <a:endParaRPr lang="en-GB" dirty="0"/>
          </a:p>
          <a:p>
            <a:pPr lvl="1"/>
            <a:r>
              <a:rPr lang="en-GB" dirty="0"/>
              <a:t>QSS2 and QS18 had excellent performance in vertical test, but</a:t>
            </a:r>
            <a:r>
              <a:rPr lang="mr-IN" dirty="0" smtClean="0"/>
              <a:t>…</a:t>
            </a:r>
            <a:endParaRPr lang="en-GB" dirty="0" smtClean="0"/>
          </a:p>
          <a:p>
            <a:r>
              <a:rPr lang="fr-CH" dirty="0" smtClean="0"/>
              <a:t>In </a:t>
            </a:r>
            <a:r>
              <a:rPr lang="fr-CH" dirty="0" err="1" smtClean="0"/>
              <a:t>both</a:t>
            </a:r>
            <a:r>
              <a:rPr lang="fr-CH" dirty="0" smtClean="0"/>
              <a:t> cases</a:t>
            </a:r>
            <a:r>
              <a:rPr lang="fr-CH" dirty="0"/>
              <a:t>, </a:t>
            </a:r>
            <a:r>
              <a:rPr lang="fr-CH" dirty="0" err="1"/>
              <a:t>after</a:t>
            </a:r>
            <a:r>
              <a:rPr lang="fr-CH" dirty="0"/>
              <a:t> final </a:t>
            </a:r>
            <a:r>
              <a:rPr lang="fr-CH" dirty="0" err="1"/>
              <a:t>rinsing</a:t>
            </a:r>
            <a:r>
              <a:rPr lang="fr-CH" dirty="0"/>
              <a:t> </a:t>
            </a:r>
            <a:r>
              <a:rPr lang="fr-CH" dirty="0" err="1"/>
              <a:t>particles</a:t>
            </a:r>
            <a:r>
              <a:rPr lang="fr-CH" dirty="0"/>
              <a:t> </a:t>
            </a:r>
            <a:r>
              <a:rPr lang="fr-CH" dirty="0" err="1"/>
              <a:t>were</a:t>
            </a:r>
            <a:r>
              <a:rPr lang="fr-CH" dirty="0"/>
              <a:t> </a:t>
            </a:r>
            <a:r>
              <a:rPr lang="fr-CH" dirty="0" err="1"/>
              <a:t>found</a:t>
            </a:r>
            <a:r>
              <a:rPr lang="fr-CH" dirty="0"/>
              <a:t> in the </a:t>
            </a:r>
            <a:r>
              <a:rPr lang="fr-CH" dirty="0" err="1" smtClean="0"/>
              <a:t>filter</a:t>
            </a:r>
            <a:r>
              <a:rPr lang="fr-CH" dirty="0" smtClean="0"/>
              <a:t> </a:t>
            </a:r>
            <a:r>
              <a:rPr lang="fr-CH" dirty="0"/>
              <a:t>of </a:t>
            </a:r>
            <a:r>
              <a:rPr lang="fr-CH" dirty="0" smtClean="0"/>
              <a:t>the </a:t>
            </a:r>
            <a:r>
              <a:rPr lang="fr-CH" dirty="0" err="1" smtClean="0"/>
              <a:t>exhaust</a:t>
            </a:r>
            <a:r>
              <a:rPr lang="fr-CH" dirty="0" smtClean="0"/>
              <a:t> water</a:t>
            </a:r>
          </a:p>
          <a:p>
            <a:r>
              <a:rPr lang="fr-CH" dirty="0" smtClean="0"/>
              <a:t>A </a:t>
            </a:r>
            <a:r>
              <a:rPr lang="fr-CH" dirty="0" err="1" smtClean="0"/>
              <a:t>careful</a:t>
            </a:r>
            <a:r>
              <a:rPr lang="fr-CH" dirty="0" smtClean="0"/>
              <a:t> investigation (</a:t>
            </a:r>
            <a:r>
              <a:rPr lang="fr-CH" dirty="0" err="1" smtClean="0"/>
              <a:t>optical</a:t>
            </a:r>
            <a:r>
              <a:rPr lang="fr-CH" dirty="0" smtClean="0"/>
              <a:t> inspections, SEM/EDX </a:t>
            </a:r>
            <a:r>
              <a:rPr lang="fr-CH" dirty="0" err="1" smtClean="0"/>
              <a:t>analysis</a:t>
            </a:r>
            <a:r>
              <a:rPr lang="fr-CH" dirty="0" smtClean="0"/>
              <a:t> of </a:t>
            </a:r>
            <a:r>
              <a:rPr lang="fr-CH" dirty="0" err="1" smtClean="0"/>
              <a:t>particles</a:t>
            </a:r>
            <a:r>
              <a:rPr lang="fr-CH" dirty="0" smtClean="0"/>
              <a:t>)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conducted</a:t>
            </a:r>
            <a:endParaRPr lang="fr-CH" dirty="0" smtClean="0"/>
          </a:p>
          <a:p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can’t</a:t>
            </a:r>
            <a:r>
              <a:rPr lang="fr-CH" dirty="0" smtClean="0"/>
              <a:t> </a:t>
            </a:r>
            <a:r>
              <a:rPr lang="fr-CH" dirty="0" err="1" smtClean="0"/>
              <a:t>exclude</a:t>
            </a:r>
            <a:r>
              <a:rPr lang="fr-CH" dirty="0" smtClean="0"/>
              <a:t> </a:t>
            </a:r>
            <a:r>
              <a:rPr lang="fr-CH" dirty="0" err="1" smtClean="0"/>
              <a:t>these</a:t>
            </a:r>
            <a:r>
              <a:rPr lang="fr-CH" dirty="0" smtClean="0"/>
              <a:t> </a:t>
            </a:r>
            <a:r>
              <a:rPr lang="fr-CH" dirty="0" err="1" smtClean="0"/>
              <a:t>particles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fragments of the Nb film </a:t>
            </a:r>
            <a:r>
              <a:rPr lang="fr-CH" dirty="0" err="1" smtClean="0"/>
              <a:t>detached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the </a:t>
            </a:r>
            <a:r>
              <a:rPr lang="fr-CH" dirty="0" err="1" smtClean="0"/>
              <a:t>cavity</a:t>
            </a:r>
            <a:r>
              <a:rPr lang="fr-CH" dirty="0" smtClean="0"/>
              <a:t> surface</a:t>
            </a:r>
          </a:p>
          <a:p>
            <a:r>
              <a:rPr lang="fr-CH" dirty="0" err="1" smtClean="0"/>
              <a:t>Consequently</a:t>
            </a:r>
            <a:r>
              <a:rPr lang="fr-CH" dirty="0" smtClean="0"/>
              <a:t>, and in </a:t>
            </a:r>
            <a:r>
              <a:rPr lang="fr-CH" dirty="0" err="1" smtClean="0"/>
              <a:t>order</a:t>
            </a:r>
            <a:r>
              <a:rPr lang="fr-CH" dirty="0" smtClean="0"/>
              <a:t> to </a:t>
            </a:r>
            <a:r>
              <a:rPr lang="fr-CH" dirty="0" err="1" smtClean="0"/>
              <a:t>minimize</a:t>
            </a:r>
            <a:r>
              <a:rPr lang="fr-CH" dirty="0" smtClean="0"/>
              <a:t> the </a:t>
            </a:r>
            <a:r>
              <a:rPr lang="fr-CH" dirty="0" err="1" smtClean="0"/>
              <a:t>risk</a:t>
            </a:r>
            <a:r>
              <a:rPr lang="fr-CH" dirty="0" smtClean="0"/>
              <a:t> for the </a:t>
            </a:r>
            <a:r>
              <a:rPr lang="fr-CH" dirty="0" err="1" smtClean="0"/>
              <a:t>users</a:t>
            </a:r>
            <a:r>
              <a:rPr lang="fr-CH" dirty="0" smtClean="0"/>
              <a:t>,</a:t>
            </a:r>
            <a:br>
              <a:rPr lang="fr-CH" dirty="0" smtClean="0"/>
            </a:br>
            <a:r>
              <a:rPr lang="fr-CH" dirty="0" smtClean="0"/>
              <a:t>BE-RF-SRF and TE-VSC-CC </a:t>
            </a:r>
            <a:r>
              <a:rPr lang="fr-CH" dirty="0" err="1" smtClean="0"/>
              <a:t>agreed</a:t>
            </a:r>
            <a:r>
              <a:rPr lang="fr-CH" dirty="0" smtClean="0"/>
              <a:t> on the </a:t>
            </a:r>
            <a:r>
              <a:rPr lang="fr-CH" dirty="0" err="1" smtClean="0"/>
              <a:t>following</a:t>
            </a:r>
            <a:r>
              <a:rPr lang="fr-CH" dirty="0" smtClean="0"/>
              <a:t> actions:</a:t>
            </a:r>
          </a:p>
          <a:p>
            <a:endParaRPr lang="fr-CH" dirty="0" smtClean="0"/>
          </a:p>
          <a:p>
            <a:pPr lvl="1"/>
            <a:r>
              <a:rPr lang="fr-CH" dirty="0" err="1" smtClean="0"/>
              <a:t>Reinforce</a:t>
            </a:r>
            <a:r>
              <a:rPr lang="fr-CH" dirty="0" smtClean="0"/>
              <a:t> mesures for slow </a:t>
            </a:r>
            <a:r>
              <a:rPr lang="fr-CH" dirty="0" err="1" smtClean="0"/>
              <a:t>venting</a:t>
            </a:r>
            <a:r>
              <a:rPr lang="fr-CH" dirty="0" smtClean="0"/>
              <a:t>, and </a:t>
            </a:r>
            <a:r>
              <a:rPr lang="fr-CH" dirty="0" err="1" smtClean="0"/>
              <a:t>avoid</a:t>
            </a:r>
            <a:r>
              <a:rPr lang="fr-CH" dirty="0" smtClean="0"/>
              <a:t> </a:t>
            </a:r>
            <a:r>
              <a:rPr lang="fr-CH" dirty="0" err="1" smtClean="0"/>
              <a:t>re-rinsing</a:t>
            </a:r>
            <a:r>
              <a:rPr lang="fr-CH" dirty="0" smtClean="0"/>
              <a:t> of </a:t>
            </a:r>
            <a:r>
              <a:rPr lang="fr-CH" dirty="0" err="1" smtClean="0"/>
              <a:t>already</a:t>
            </a:r>
            <a:r>
              <a:rPr lang="fr-CH" dirty="0" smtClean="0"/>
              <a:t> </a:t>
            </a:r>
            <a:r>
              <a:rPr lang="fr-CH" dirty="0" err="1" smtClean="0"/>
              <a:t>installed</a:t>
            </a:r>
            <a:r>
              <a:rPr lang="fr-CH" dirty="0" smtClean="0"/>
              <a:t> </a:t>
            </a:r>
            <a:r>
              <a:rPr lang="fr-CH" dirty="0" err="1" smtClean="0"/>
              <a:t>cavities</a:t>
            </a:r>
            <a:endParaRPr lang="fr-CH" dirty="0" smtClean="0"/>
          </a:p>
          <a:p>
            <a:pPr lvl="1"/>
            <a:r>
              <a:rPr lang="fr-CH" dirty="0" err="1" smtClean="0"/>
              <a:t>Limit</a:t>
            </a:r>
            <a:r>
              <a:rPr lang="fr-CH" dirty="0" smtClean="0"/>
              <a:t> the intervention to the </a:t>
            </a:r>
            <a:r>
              <a:rPr lang="fr-CH" dirty="0" err="1" smtClean="0"/>
              <a:t>repair</a:t>
            </a:r>
            <a:r>
              <a:rPr lang="fr-CH" dirty="0" smtClean="0"/>
              <a:t> of the RF line, </a:t>
            </a:r>
            <a:r>
              <a:rPr lang="fr-CH" dirty="0" err="1" smtClean="0"/>
              <a:t>wihtout</a:t>
            </a:r>
            <a:r>
              <a:rPr lang="fr-CH" dirty="0" smtClean="0"/>
              <a:t> </a:t>
            </a:r>
            <a:r>
              <a:rPr lang="fr-CH" dirty="0" err="1" smtClean="0"/>
              <a:t>replacing</a:t>
            </a:r>
            <a:r>
              <a:rPr lang="fr-CH" dirty="0" smtClean="0"/>
              <a:t> </a:t>
            </a:r>
            <a:r>
              <a:rPr lang="fr-CH" dirty="0" err="1" smtClean="0"/>
              <a:t>working</a:t>
            </a:r>
            <a:r>
              <a:rPr lang="fr-CH" dirty="0" smtClean="0"/>
              <a:t> </a:t>
            </a:r>
            <a:r>
              <a:rPr lang="fr-CH" dirty="0" err="1" smtClean="0"/>
              <a:t>cavities</a:t>
            </a:r>
            <a:r>
              <a:rPr lang="fr-CH" dirty="0" smtClean="0"/>
              <a:t>*</a:t>
            </a:r>
          </a:p>
          <a:p>
            <a:pPr lvl="1"/>
            <a:r>
              <a:rPr lang="fr-CH" dirty="0" err="1" smtClean="0"/>
              <a:t>Re-test</a:t>
            </a:r>
            <a:r>
              <a:rPr lang="fr-CH" dirty="0" smtClean="0"/>
              <a:t> the </a:t>
            </a:r>
            <a:r>
              <a:rPr lang="fr-CH" dirty="0" err="1" smtClean="0"/>
              <a:t>spare</a:t>
            </a:r>
            <a:r>
              <a:rPr lang="fr-CH" dirty="0" smtClean="0"/>
              <a:t> </a:t>
            </a:r>
            <a:r>
              <a:rPr lang="fr-CH" dirty="0" err="1" smtClean="0"/>
              <a:t>cavities</a:t>
            </a:r>
            <a:r>
              <a:rPr lang="fr-CH" dirty="0" smtClean="0"/>
              <a:t> in vertical cryostats (in second </a:t>
            </a:r>
            <a:r>
              <a:rPr lang="fr-CH" dirty="0" err="1" smtClean="0"/>
              <a:t>half</a:t>
            </a:r>
            <a:r>
              <a:rPr lang="fr-CH" dirty="0" smtClean="0"/>
              <a:t> of 2019)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*N.B.: spare cavities would have offered lower cryogenics consumption, not higher fields, with respect to the installed ones. </a:t>
            </a:r>
            <a:r>
              <a:rPr lang="en-GB" dirty="0" err="1" smtClean="0"/>
              <a:t>Howevere</a:t>
            </a:r>
            <a:r>
              <a:rPr lang="en-GB" dirty="0" smtClean="0"/>
              <a:t> operations in 2018 were not limited by cryogenics power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309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469" y="187603"/>
            <a:ext cx="10515600" cy="1325563"/>
          </a:xfrm>
        </p:spPr>
        <p:txBody>
          <a:bodyPr/>
          <a:lstStyle/>
          <a:p>
            <a:r>
              <a:rPr lang="en-GB" dirty="0" smtClean="0"/>
              <a:t>Case of QS18 and QSS2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7010" y="1513166"/>
            <a:ext cx="6215554" cy="4351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834" y="1513166"/>
            <a:ext cx="5558541" cy="4351338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7737231" y="2977662"/>
            <a:ext cx="1910862" cy="1875692"/>
          </a:xfrm>
          <a:prstGeom prst="ellipse">
            <a:avLst/>
          </a:prstGeom>
          <a:noFill/>
          <a:ln w="539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07985" y="4970584"/>
            <a:ext cx="5314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EDX confirmed the particles are composed of pure </a:t>
            </a:r>
            <a:r>
              <a:rPr lang="en-US" dirty="0" err="1" smtClean="0"/>
              <a:t>Nb</a:t>
            </a:r>
            <a:r>
              <a:rPr lang="en-US" dirty="0" smtClean="0"/>
              <a:t> and their thickness is at least 2 𝜇m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57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6193</TotalTime>
  <Words>1182</Words>
  <Application>Microsoft Macintosh PowerPoint</Application>
  <PresentationFormat>Widescreen</PresentationFormat>
  <Paragraphs>323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Mangal</vt:lpstr>
      <vt:lpstr>Office Theme</vt:lpstr>
      <vt:lpstr>Status of the CM4 repair work</vt:lpstr>
      <vt:lpstr>Outline</vt:lpstr>
      <vt:lpstr>Reminder: HIE ISOLDE in 2018</vt:lpstr>
      <vt:lpstr>CM1 </vt:lpstr>
      <vt:lpstr>2018 settings (locked) and E/u versus A/q reachable in 2018 run </vt:lpstr>
      <vt:lpstr>Stress test after physics run on 7 December 2018: cavities locked for a few hours to higher fields</vt:lpstr>
      <vt:lpstr>Foreseen steps for CM4 refurbishment</vt:lpstr>
      <vt:lpstr>Changes occurred and new baseline</vt:lpstr>
      <vt:lpstr>Case of QS18 and QSS2</vt:lpstr>
      <vt:lpstr>Work done on CM4 so far (main points)</vt:lpstr>
      <vt:lpstr>Slow venting of CM4</vt:lpstr>
      <vt:lpstr>PowerPoint Presentation</vt:lpstr>
      <vt:lpstr>PowerPoint Presentation</vt:lpstr>
      <vt:lpstr>Soldering re-done with improved technique</vt:lpstr>
      <vt:lpstr>PowerPoint Presentation</vt:lpstr>
      <vt:lpstr>PowerPoint Presentation</vt:lpstr>
      <vt:lpstr>PowerPoint Presentation</vt:lpstr>
      <vt:lpstr>CM4 transport to the test bunker (June 26)</vt:lpstr>
      <vt:lpstr>Next steps</vt:lpstr>
      <vt:lpstr>Foreseeable energy reach of the HIE ISOLDE linac after LS2</vt:lpstr>
      <vt:lpstr>Summary</vt:lpstr>
    </vt:vector>
  </TitlesOfParts>
  <Manager/>
  <Company>CERN</Company>
  <LinksUpToDate>false</LinksUpToDate>
  <SharedDoc>false</SharedDoc>
  <HyperlinkBase/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subject/>
  <dc:creator>Walter Venturini Delsolaro</dc:creator>
  <cp:keywords/>
  <dc:description/>
  <cp:lastModifiedBy>Microsoft Office User</cp:lastModifiedBy>
  <cp:revision>113</cp:revision>
  <dcterms:created xsi:type="dcterms:W3CDTF">2018-10-03T13:44:18Z</dcterms:created>
  <dcterms:modified xsi:type="dcterms:W3CDTF">2019-07-02T07:06:43Z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