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6" r:id="rId2"/>
    <p:sldId id="560" r:id="rId3"/>
    <p:sldId id="380" r:id="rId4"/>
    <p:sldId id="549" r:id="rId5"/>
    <p:sldId id="550" r:id="rId6"/>
    <p:sldId id="551" r:id="rId7"/>
    <p:sldId id="575" r:id="rId8"/>
    <p:sldId id="564" r:id="rId9"/>
    <p:sldId id="573" r:id="rId10"/>
    <p:sldId id="577" r:id="rId11"/>
    <p:sldId id="554" r:id="rId12"/>
    <p:sldId id="556" r:id="rId13"/>
    <p:sldId id="568" r:id="rId14"/>
    <p:sldId id="569" r:id="rId15"/>
    <p:sldId id="579" r:id="rId16"/>
    <p:sldId id="580" r:id="rId17"/>
    <p:sldId id="578" r:id="rId18"/>
    <p:sldId id="558" r:id="rId19"/>
    <p:sldId id="572" r:id="rId20"/>
    <p:sldId id="559" r:id="rId21"/>
  </p:sldIdLst>
  <p:sldSz cx="9144000" cy="6858000" type="screen4x3"/>
  <p:notesSz cx="7772400" cy="10058400"/>
  <p:custDataLst>
    <p:tags r:id="rId24"/>
  </p:custDataLst>
  <p:defaultTextStyle>
    <a:defPPr>
      <a:defRPr lang="en-GB"/>
    </a:defPPr>
    <a:lvl1pPr algn="l" defTabSz="457200" rtl="0" eaLnBrk="0" fontAlgn="base" hangingPunct="0">
      <a:lnSpc>
        <a:spcPct val="12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defTabSz="457200" rtl="0" eaLnBrk="0" fontAlgn="base" hangingPunct="0">
      <a:lnSpc>
        <a:spcPct val="12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defTabSz="457200" rtl="0" eaLnBrk="0" fontAlgn="base" hangingPunct="0">
      <a:lnSpc>
        <a:spcPct val="12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defTabSz="457200" rtl="0" eaLnBrk="0" fontAlgn="base" hangingPunct="0">
      <a:lnSpc>
        <a:spcPct val="12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defTabSz="457200" rtl="0" eaLnBrk="0" fontAlgn="base" hangingPunct="0">
      <a:lnSpc>
        <a:spcPct val="12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0000"/>
    <a:srgbClr val="FF3300"/>
    <a:srgbClr val="009900"/>
    <a:srgbClr val="EC8802"/>
    <a:srgbClr val="A50021"/>
    <a:srgbClr val="99CC00"/>
    <a:srgbClr val="CC3399"/>
    <a:srgbClr val="3366CC"/>
    <a:srgbClr val="FF6600"/>
    <a:srgbClr val="33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4022" autoAdjust="0"/>
    <p:restoredTop sz="92152" autoAdjust="0"/>
  </p:normalViewPr>
  <p:slideViewPr>
    <p:cSldViewPr>
      <p:cViewPr varScale="1">
        <p:scale>
          <a:sx n="64" d="100"/>
          <a:sy n="64" d="100"/>
        </p:scale>
        <p:origin x="1104" y="3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2732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5" Type="http://schemas.openxmlformats.org/officeDocument/2006/relationships/image" Target="../media/image7.wmf"/><Relationship Id="rId4" Type="http://schemas.openxmlformats.org/officeDocument/2006/relationships/image" Target="../media/image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0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368675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</a:defRPr>
            </a:lvl1pPr>
          </a:lstStyle>
          <a:p>
            <a:endParaRPr lang="en-US" altLang="bg-BG"/>
          </a:p>
        </p:txBody>
      </p:sp>
      <p:sp>
        <p:nvSpPr>
          <p:cNvPr id="4730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402138" y="0"/>
            <a:ext cx="3368675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0000"/>
                </a:solidFill>
              </a:defRPr>
            </a:lvl1pPr>
          </a:lstStyle>
          <a:p>
            <a:endParaRPr lang="en-US" altLang="bg-BG"/>
          </a:p>
        </p:txBody>
      </p:sp>
      <p:sp>
        <p:nvSpPr>
          <p:cNvPr id="4730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53575"/>
            <a:ext cx="3368675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00"/>
                </a:solidFill>
              </a:defRPr>
            </a:lvl1pPr>
          </a:lstStyle>
          <a:p>
            <a:endParaRPr lang="en-US" altLang="bg-BG"/>
          </a:p>
        </p:txBody>
      </p:sp>
      <p:sp>
        <p:nvSpPr>
          <p:cNvPr id="4730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402138" y="9553575"/>
            <a:ext cx="3368675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0000"/>
                </a:solidFill>
              </a:defRPr>
            </a:lvl1pPr>
          </a:lstStyle>
          <a:p>
            <a:fld id="{3D4957D1-1890-4CA2-BF81-FD730C142555}" type="slidenum">
              <a:rPr lang="en-US" altLang="bg-BG"/>
              <a:pPr/>
              <a:t>‹#›</a:t>
            </a:fld>
            <a:endParaRPr lang="en-US" altLang="bg-BG"/>
          </a:p>
        </p:txBody>
      </p:sp>
    </p:spTree>
    <p:extLst>
      <p:ext uri="{BB962C8B-B14F-4D97-AF65-F5344CB8AC3E}">
        <p14:creationId xmlns:p14="http://schemas.microsoft.com/office/powerpoint/2010/main" val="3293579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6783388" cy="985678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bg-BG"/>
          </a:p>
        </p:txBody>
      </p:sp>
      <p:sp>
        <p:nvSpPr>
          <p:cNvPr id="3074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27100" y="738188"/>
            <a:ext cx="4926013" cy="3694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75" name="Rectangle 3"/>
          <p:cNvSpPr>
            <a:spLocks noGrp="1" noChangeArrowheads="1"/>
          </p:cNvSpPr>
          <p:nvPr>
            <p:ph type="body"/>
          </p:nvPr>
        </p:nvSpPr>
        <p:spPr bwMode="auto">
          <a:xfrm>
            <a:off x="677863" y="4681538"/>
            <a:ext cx="5424487" cy="4433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bg-BG" smtClean="0"/>
          </a:p>
        </p:txBody>
      </p:sp>
    </p:spTree>
    <p:extLst>
      <p:ext uri="{BB962C8B-B14F-4D97-AF65-F5344CB8AC3E}">
        <p14:creationId xmlns:p14="http://schemas.microsoft.com/office/powerpoint/2010/main" val="8672710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Text Box 1"/>
          <p:cNvSpPr txBox="1">
            <a:spLocks noChangeArrowheads="1"/>
          </p:cNvSpPr>
          <p:nvPr/>
        </p:nvSpPr>
        <p:spPr bwMode="auto">
          <a:xfrm>
            <a:off x="901700" y="762000"/>
            <a:ext cx="4978400" cy="37338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bg-BG"/>
          </a:p>
        </p:txBody>
      </p:sp>
      <p:sp>
        <p:nvSpPr>
          <p:cNvPr id="83970" name="Text Box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14400" y="4724400"/>
            <a:ext cx="4953000" cy="44196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>
              <a:lnSpc>
                <a:spcPct val="123000"/>
              </a:lnSpc>
              <a:spcBef>
                <a:spcPts val="9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altLang="bg-BG" sz="2400"/>
              <a:t>Tittle page and out line</a:t>
            </a:r>
          </a:p>
        </p:txBody>
      </p:sp>
    </p:spTree>
    <p:extLst>
      <p:ext uri="{BB962C8B-B14F-4D97-AF65-F5344CB8AC3E}">
        <p14:creationId xmlns:p14="http://schemas.microsoft.com/office/powerpoint/2010/main" val="17770232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474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bg-BG"/>
          </a:p>
        </p:txBody>
      </p:sp>
    </p:spTree>
    <p:extLst>
      <p:ext uri="{BB962C8B-B14F-4D97-AF65-F5344CB8AC3E}">
        <p14:creationId xmlns:p14="http://schemas.microsoft.com/office/powerpoint/2010/main" val="15706749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474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bg-BG"/>
          </a:p>
        </p:txBody>
      </p:sp>
    </p:spTree>
    <p:extLst>
      <p:ext uri="{BB962C8B-B14F-4D97-AF65-F5344CB8AC3E}">
        <p14:creationId xmlns:p14="http://schemas.microsoft.com/office/powerpoint/2010/main" val="18471968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474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bg-BG"/>
          </a:p>
        </p:txBody>
      </p:sp>
    </p:spTree>
    <p:extLst>
      <p:ext uri="{BB962C8B-B14F-4D97-AF65-F5344CB8AC3E}">
        <p14:creationId xmlns:p14="http://schemas.microsoft.com/office/powerpoint/2010/main" val="4968693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474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bg-BG"/>
          </a:p>
        </p:txBody>
      </p:sp>
    </p:spTree>
    <p:extLst>
      <p:ext uri="{BB962C8B-B14F-4D97-AF65-F5344CB8AC3E}">
        <p14:creationId xmlns:p14="http://schemas.microsoft.com/office/powerpoint/2010/main" val="19496724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710756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2100" y="298450"/>
            <a:ext cx="2033588" cy="5938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9750" y="298450"/>
            <a:ext cx="5949950" cy="5938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9525253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6375" y="298450"/>
            <a:ext cx="6411913" cy="5508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539750" y="1268413"/>
            <a:ext cx="8135938" cy="4968875"/>
          </a:xfrm>
        </p:spPr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3705125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6375" y="298450"/>
            <a:ext cx="6411913" cy="5508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9750" y="1268413"/>
            <a:ext cx="3990975" cy="49688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83125" y="1268413"/>
            <a:ext cx="3992563" cy="24082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83125" y="3829050"/>
            <a:ext cx="3992563" cy="24082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073002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9750" y="1268413"/>
            <a:ext cx="3990975" cy="4968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3125" y="1268413"/>
            <a:ext cx="3992563" cy="4968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5864387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6375" y="295665"/>
            <a:ext cx="6411913" cy="556434"/>
          </a:xfrm>
        </p:spPr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6423467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137195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6375" y="295665"/>
            <a:ext cx="6411913" cy="556434"/>
          </a:xfrm>
        </p:spPr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3060588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665291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658905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bg-B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705402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8648743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55" y="0"/>
            <a:ext cx="1776631" cy="485132"/>
          </a:xfrm>
          <a:prstGeom prst="rect">
            <a:avLst/>
          </a:prstGeom>
        </p:spPr>
      </p:pic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900098" y="485132"/>
            <a:ext cx="6411913" cy="550863"/>
          </a:xfrm>
          <a:prstGeom prst="rect">
            <a:avLst/>
          </a:prstGeom>
          <a:solidFill>
            <a:srgbClr val="FF9933">
              <a:alpha val="86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 altLang="bg-BG" smtClean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9750" y="1268413"/>
            <a:ext cx="8135938" cy="496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bg-BG" dirty="0" smtClean="0"/>
              <a:t>Click to edit the outline text format</a:t>
            </a:r>
          </a:p>
          <a:p>
            <a:pPr lvl="1"/>
            <a:r>
              <a:rPr lang="en-GB" altLang="bg-BG" dirty="0" smtClean="0"/>
              <a:t>Second Outline Level</a:t>
            </a:r>
          </a:p>
          <a:p>
            <a:pPr lvl="2"/>
            <a:r>
              <a:rPr lang="en-GB" altLang="bg-BG" dirty="0" smtClean="0"/>
              <a:t>Third Outline Level</a:t>
            </a:r>
          </a:p>
          <a:p>
            <a:pPr lvl="3"/>
            <a:r>
              <a:rPr lang="en-GB" altLang="bg-BG" dirty="0" smtClean="0"/>
              <a:t>Fourth Outline Level</a:t>
            </a:r>
          </a:p>
          <a:p>
            <a:pPr lvl="4"/>
            <a:r>
              <a:rPr lang="en-GB" altLang="bg-BG" dirty="0" smtClean="0"/>
              <a:t>Fifth Outline Level</a:t>
            </a:r>
          </a:p>
          <a:p>
            <a:pPr lvl="4"/>
            <a:r>
              <a:rPr lang="en-GB" altLang="bg-BG" dirty="0" smtClean="0"/>
              <a:t>Sixth Outline Level</a:t>
            </a:r>
          </a:p>
          <a:p>
            <a:pPr lvl="4"/>
            <a:r>
              <a:rPr lang="en-GB" altLang="bg-BG" dirty="0" smtClean="0"/>
              <a:t>Seventh Outline Level</a:t>
            </a:r>
          </a:p>
          <a:p>
            <a:pPr lvl="4"/>
            <a:r>
              <a:rPr lang="en-GB" altLang="bg-BG" dirty="0" smtClean="0"/>
              <a:t>Eighth Outline Level</a:t>
            </a:r>
          </a:p>
          <a:p>
            <a:pPr lvl="4"/>
            <a:r>
              <a:rPr lang="en-GB" altLang="bg-BG" dirty="0" smtClean="0"/>
              <a:t>Ninth Outline Level</a:t>
            </a:r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8820472" y="6582732"/>
            <a:ext cx="240450" cy="2752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5pPr>
            <a:lvl6pPr defTabSz="45720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6pPr>
            <a:lvl7pPr defTabSz="45720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7pPr>
            <a:lvl8pPr defTabSz="45720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8pPr>
            <a:lvl9pPr defTabSz="457200" eaLnBrk="0" fontAlgn="base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algn="r"/>
            <a:fld id="{73A7FDC1-16AD-4046-94FD-69D1C09180D1}" type="slidenum">
              <a:rPr lang="en-GB" altLang="bg-BG" sz="1600" b="1">
                <a:solidFill>
                  <a:schemeClr val="accent2">
                    <a:lumMod val="75000"/>
                  </a:schemeClr>
                </a:solidFill>
              </a:rPr>
              <a:pPr algn="r"/>
              <a:t>‹#›</a:t>
            </a:fld>
            <a:endParaRPr lang="en-GB" altLang="bg-BG" sz="1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" name="TextBox 1"/>
          <p:cNvSpPr txBox="1"/>
          <p:nvPr userDrawn="1"/>
        </p:nvSpPr>
        <p:spPr>
          <a:xfrm>
            <a:off x="0" y="6469706"/>
            <a:ext cx="7524328" cy="3573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 smtClean="0">
                <a:solidFill>
                  <a:schemeClr val="accent6"/>
                </a:solidFill>
              </a:rPr>
              <a:t>ESS</a:t>
            </a:r>
            <a:r>
              <a:rPr lang="el-GR" sz="1400" b="1" i="1" dirty="0" smtClean="0">
                <a:solidFill>
                  <a:schemeClr val="accent6"/>
                </a:solidFill>
              </a:rPr>
              <a:t>ν</a:t>
            </a:r>
            <a:r>
              <a:rPr lang="en-US" sz="1400" b="1" i="1" dirty="0" smtClean="0">
                <a:solidFill>
                  <a:schemeClr val="accent6"/>
                </a:solidFill>
              </a:rPr>
              <a:t>SB and </a:t>
            </a:r>
            <a:r>
              <a:rPr lang="en-US" sz="1400" b="1" i="1" dirty="0" err="1" smtClean="0">
                <a:solidFill>
                  <a:schemeClr val="accent6"/>
                </a:solidFill>
              </a:rPr>
              <a:t>EuroNuNet</a:t>
            </a:r>
            <a:r>
              <a:rPr lang="en-US" sz="1400" b="1" i="1" dirty="0" smtClean="0">
                <a:solidFill>
                  <a:schemeClr val="accent6"/>
                </a:solidFill>
              </a:rPr>
              <a:t> </a:t>
            </a:r>
            <a:r>
              <a:rPr lang="en-US" sz="1400" b="1" i="1" dirty="0" smtClean="0">
                <a:solidFill>
                  <a:schemeClr val="accent6"/>
                </a:solidFill>
              </a:rPr>
              <a:t>annual meeting, Zagreb,</a:t>
            </a:r>
            <a:r>
              <a:rPr lang="en-US" sz="1400" b="1" i="1" baseline="0" dirty="0" smtClean="0">
                <a:solidFill>
                  <a:schemeClr val="accent6"/>
                </a:solidFill>
              </a:rPr>
              <a:t> </a:t>
            </a:r>
            <a:r>
              <a:rPr lang="en-US" sz="1400" b="1" i="1" baseline="0" smtClean="0">
                <a:solidFill>
                  <a:schemeClr val="accent6"/>
                </a:solidFill>
              </a:rPr>
              <a:t>21.10.2019                 </a:t>
            </a:r>
            <a:r>
              <a:rPr lang="en-US" sz="1400" b="1" i="1" baseline="0" smtClean="0">
                <a:solidFill>
                  <a:schemeClr val="accent6"/>
                </a:solidFill>
              </a:rPr>
              <a:t> </a:t>
            </a:r>
            <a:r>
              <a:rPr lang="en-US" sz="1400" b="1" i="0" baseline="0" dirty="0" smtClean="0">
                <a:solidFill>
                  <a:schemeClr val="accent2">
                    <a:lumMod val="75000"/>
                  </a:schemeClr>
                </a:solidFill>
              </a:rPr>
              <a:t>R. Tsenov, </a:t>
            </a:r>
            <a:r>
              <a:rPr lang="en-US" sz="1400" b="0" i="1" baseline="0" dirty="0" smtClean="0">
                <a:solidFill>
                  <a:schemeClr val="accent2">
                    <a:lumMod val="75000"/>
                  </a:schemeClr>
                </a:solidFill>
              </a:rPr>
              <a:t>for the WP5</a:t>
            </a:r>
            <a:endParaRPr lang="en-US" sz="1400" b="0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7" name="Image 1"/>
          <p:cNvPicPr/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2440" y="32454"/>
            <a:ext cx="539551" cy="58823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50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0" fontAlgn="base" hangingPunct="0">
        <a:lnSpc>
          <a:spcPct val="113000"/>
        </a:lnSpc>
        <a:spcBef>
          <a:spcPct val="0"/>
        </a:spcBef>
        <a:spcAft>
          <a:spcPct val="0"/>
        </a:spcAft>
        <a:buClr>
          <a:srgbClr val="3333CC"/>
        </a:buClr>
        <a:buSzPct val="100000"/>
        <a:buFont typeface="Comic Sans MS" pitchFamily="66" charset="0"/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marL="431800" indent="-215900" algn="ctr" defTabSz="457200" rtl="0" eaLnBrk="0" fontAlgn="base" hangingPunct="0">
        <a:lnSpc>
          <a:spcPct val="11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3200">
          <a:solidFill>
            <a:srgbClr val="3333CC"/>
          </a:solidFill>
          <a:latin typeface="Comic Sans MS" pitchFamily="66" charset="0"/>
        </a:defRPr>
      </a:lvl2pPr>
      <a:lvl3pPr marL="647700" indent="-215900" algn="ctr" defTabSz="457200" rtl="0" eaLnBrk="0" fontAlgn="base" hangingPunct="0">
        <a:lnSpc>
          <a:spcPct val="11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3200">
          <a:solidFill>
            <a:srgbClr val="3333CC"/>
          </a:solidFill>
          <a:latin typeface="Comic Sans MS" pitchFamily="66" charset="0"/>
        </a:defRPr>
      </a:lvl3pPr>
      <a:lvl4pPr marL="863600" indent="-215900" algn="ctr" defTabSz="457200" rtl="0" eaLnBrk="0" fontAlgn="base" hangingPunct="0">
        <a:lnSpc>
          <a:spcPct val="11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3200">
          <a:solidFill>
            <a:srgbClr val="3333CC"/>
          </a:solidFill>
          <a:latin typeface="Comic Sans MS" pitchFamily="66" charset="0"/>
        </a:defRPr>
      </a:lvl4pPr>
      <a:lvl5pPr marL="1079500" indent="-215900" algn="ctr" defTabSz="457200" rtl="0" eaLnBrk="0" fontAlgn="base" hangingPunct="0">
        <a:lnSpc>
          <a:spcPct val="11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3200">
          <a:solidFill>
            <a:srgbClr val="3333CC"/>
          </a:solidFill>
          <a:latin typeface="Comic Sans MS" pitchFamily="66" charset="0"/>
        </a:defRPr>
      </a:lvl5pPr>
      <a:lvl6pPr marL="1536700" indent="-215900" algn="ctr" defTabSz="457200" rtl="0" eaLnBrk="0" fontAlgn="base" hangingPunct="0">
        <a:lnSpc>
          <a:spcPct val="11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3200">
          <a:solidFill>
            <a:srgbClr val="3333CC"/>
          </a:solidFill>
          <a:latin typeface="Comic Sans MS" pitchFamily="66" charset="0"/>
        </a:defRPr>
      </a:lvl6pPr>
      <a:lvl7pPr marL="1993900" indent="-215900" algn="ctr" defTabSz="457200" rtl="0" eaLnBrk="0" fontAlgn="base" hangingPunct="0">
        <a:lnSpc>
          <a:spcPct val="11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3200">
          <a:solidFill>
            <a:srgbClr val="3333CC"/>
          </a:solidFill>
          <a:latin typeface="Comic Sans MS" pitchFamily="66" charset="0"/>
        </a:defRPr>
      </a:lvl7pPr>
      <a:lvl8pPr marL="2451100" indent="-215900" algn="ctr" defTabSz="457200" rtl="0" eaLnBrk="0" fontAlgn="base" hangingPunct="0">
        <a:lnSpc>
          <a:spcPct val="11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3200">
          <a:solidFill>
            <a:srgbClr val="3333CC"/>
          </a:solidFill>
          <a:latin typeface="Comic Sans MS" pitchFamily="66" charset="0"/>
        </a:defRPr>
      </a:lvl8pPr>
      <a:lvl9pPr marL="2908300" indent="-215900" algn="ctr" defTabSz="457200" rtl="0" eaLnBrk="0" fontAlgn="base" hangingPunct="0">
        <a:lnSpc>
          <a:spcPct val="11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3200">
          <a:solidFill>
            <a:srgbClr val="3333CC"/>
          </a:solidFill>
          <a:latin typeface="Comic Sans MS" pitchFamily="66" charset="0"/>
        </a:defRPr>
      </a:lvl9pPr>
    </p:titleStyle>
    <p:bodyStyle>
      <a:lvl1pPr marL="341313" indent="-341313" algn="l" defTabSz="457200" rtl="0" eaLnBrk="0" fontAlgn="base" hangingPunct="0">
        <a:lnSpc>
          <a:spcPct val="105000"/>
        </a:lnSpc>
        <a:spcBef>
          <a:spcPts val="800"/>
        </a:spcBef>
        <a:spcAft>
          <a:spcPct val="0"/>
        </a:spcAft>
        <a:buClr>
          <a:srgbClr val="3333CC"/>
        </a:buClr>
        <a:buSzPct val="100000"/>
        <a:buFont typeface="Helvetica" pitchFamily="34" charset="0"/>
        <a:buChar char="•"/>
        <a:defRPr sz="2200">
          <a:solidFill>
            <a:srgbClr val="000000"/>
          </a:solidFill>
          <a:latin typeface="+mn-lt"/>
          <a:ea typeface="+mn-ea"/>
          <a:cs typeface="+mn-cs"/>
        </a:defRPr>
      </a:lvl1pPr>
      <a:lvl2pPr marL="741363" indent="-284163" algn="l" defTabSz="457200" rtl="0" eaLnBrk="0" fontAlgn="base" hangingPunct="0">
        <a:lnSpc>
          <a:spcPct val="105000"/>
        </a:lnSpc>
        <a:spcBef>
          <a:spcPts val="700"/>
        </a:spcBef>
        <a:spcAft>
          <a:spcPct val="0"/>
        </a:spcAft>
        <a:buClr>
          <a:srgbClr val="3333CC"/>
        </a:buClr>
        <a:buSzPct val="100000"/>
        <a:buFont typeface="Helvetica" pitchFamily="34" charset="0"/>
        <a:buChar char="–"/>
        <a:defRPr sz="2000">
          <a:solidFill>
            <a:srgbClr val="000000"/>
          </a:solidFill>
          <a:latin typeface="+mn-lt"/>
        </a:defRPr>
      </a:lvl2pPr>
      <a:lvl3pPr marL="1143000" indent="-228600" algn="l" defTabSz="457200" rtl="0" eaLnBrk="0" fontAlgn="base" hangingPunct="0">
        <a:lnSpc>
          <a:spcPct val="105000"/>
        </a:lnSpc>
        <a:spcBef>
          <a:spcPts val="600"/>
        </a:spcBef>
        <a:spcAft>
          <a:spcPct val="0"/>
        </a:spcAft>
        <a:buClr>
          <a:srgbClr val="3333CC"/>
        </a:buClr>
        <a:buSzPct val="100000"/>
        <a:buFont typeface="Helvetica" pitchFamily="34" charset="0"/>
        <a:buChar char="•"/>
        <a:defRPr sz="2000">
          <a:solidFill>
            <a:srgbClr val="000000"/>
          </a:solidFill>
          <a:latin typeface="+mn-lt"/>
        </a:defRPr>
      </a:lvl3pPr>
      <a:lvl4pPr marL="1600200" indent="-228600" algn="l" defTabSz="457200" rtl="0" eaLnBrk="0" fontAlgn="base" hangingPunct="0">
        <a:lnSpc>
          <a:spcPct val="105000"/>
        </a:lnSpc>
        <a:spcBef>
          <a:spcPts val="500"/>
        </a:spcBef>
        <a:spcAft>
          <a:spcPct val="0"/>
        </a:spcAft>
        <a:buClr>
          <a:srgbClr val="3333CC"/>
        </a:buClr>
        <a:buSzPct val="100000"/>
        <a:buFont typeface="Helvetica" pitchFamily="34" charset="0"/>
        <a:buChar char="–"/>
        <a:defRPr sz="2000">
          <a:solidFill>
            <a:srgbClr val="000000"/>
          </a:solidFill>
          <a:latin typeface="+mn-lt"/>
        </a:defRPr>
      </a:lvl4pPr>
      <a:lvl5pPr marL="2057400" indent="-228600" algn="l" defTabSz="457200" rtl="0" eaLnBrk="0" fontAlgn="base" hangingPunct="0">
        <a:lnSpc>
          <a:spcPct val="105000"/>
        </a:lnSpc>
        <a:spcBef>
          <a:spcPts val="500"/>
        </a:spcBef>
        <a:spcAft>
          <a:spcPct val="0"/>
        </a:spcAft>
        <a:buClr>
          <a:srgbClr val="3333CC"/>
        </a:buClr>
        <a:buSzPct val="100000"/>
        <a:buFont typeface="Helvetica" pitchFamily="34" charset="0"/>
        <a:buChar char="»"/>
        <a:defRPr sz="2000">
          <a:solidFill>
            <a:srgbClr val="000000"/>
          </a:solidFill>
          <a:latin typeface="+mn-lt"/>
        </a:defRPr>
      </a:lvl5pPr>
      <a:lvl6pPr marL="2514600" indent="-228600" algn="l" defTabSz="457200" rtl="0" eaLnBrk="0" fontAlgn="base" hangingPunct="0">
        <a:lnSpc>
          <a:spcPct val="105000"/>
        </a:lnSpc>
        <a:spcBef>
          <a:spcPts val="500"/>
        </a:spcBef>
        <a:spcAft>
          <a:spcPct val="0"/>
        </a:spcAft>
        <a:buClr>
          <a:srgbClr val="3333CC"/>
        </a:buClr>
        <a:buSzPct val="100000"/>
        <a:buFont typeface="Helvetica" pitchFamily="34" charset="0"/>
        <a:buChar char="»"/>
        <a:defRPr sz="2000">
          <a:solidFill>
            <a:srgbClr val="000000"/>
          </a:solidFill>
          <a:latin typeface="+mn-lt"/>
        </a:defRPr>
      </a:lvl6pPr>
      <a:lvl7pPr marL="2971800" indent="-228600" algn="l" defTabSz="457200" rtl="0" eaLnBrk="0" fontAlgn="base" hangingPunct="0">
        <a:lnSpc>
          <a:spcPct val="105000"/>
        </a:lnSpc>
        <a:spcBef>
          <a:spcPts val="500"/>
        </a:spcBef>
        <a:spcAft>
          <a:spcPct val="0"/>
        </a:spcAft>
        <a:buClr>
          <a:srgbClr val="3333CC"/>
        </a:buClr>
        <a:buSzPct val="100000"/>
        <a:buFont typeface="Helvetica" pitchFamily="34" charset="0"/>
        <a:buChar char="»"/>
        <a:defRPr sz="2000">
          <a:solidFill>
            <a:srgbClr val="000000"/>
          </a:solidFill>
          <a:latin typeface="+mn-lt"/>
        </a:defRPr>
      </a:lvl7pPr>
      <a:lvl8pPr marL="3429000" indent="-228600" algn="l" defTabSz="457200" rtl="0" eaLnBrk="0" fontAlgn="base" hangingPunct="0">
        <a:lnSpc>
          <a:spcPct val="105000"/>
        </a:lnSpc>
        <a:spcBef>
          <a:spcPts val="500"/>
        </a:spcBef>
        <a:spcAft>
          <a:spcPct val="0"/>
        </a:spcAft>
        <a:buClr>
          <a:srgbClr val="3333CC"/>
        </a:buClr>
        <a:buSzPct val="100000"/>
        <a:buFont typeface="Helvetica" pitchFamily="34" charset="0"/>
        <a:buChar char="»"/>
        <a:defRPr sz="2000">
          <a:solidFill>
            <a:srgbClr val="000000"/>
          </a:solidFill>
          <a:latin typeface="+mn-lt"/>
        </a:defRPr>
      </a:lvl8pPr>
      <a:lvl9pPr marL="3886200" indent="-228600" algn="l" defTabSz="457200" rtl="0" eaLnBrk="0" fontAlgn="base" hangingPunct="0">
        <a:lnSpc>
          <a:spcPct val="105000"/>
        </a:lnSpc>
        <a:spcBef>
          <a:spcPts val="500"/>
        </a:spcBef>
        <a:spcAft>
          <a:spcPct val="0"/>
        </a:spcAft>
        <a:buClr>
          <a:srgbClr val="3333CC"/>
        </a:buClr>
        <a:buSzPct val="100000"/>
        <a:buFont typeface="Helvetica" pitchFamily="34" charset="0"/>
        <a:buChar char="»"/>
        <a:defRPr sz="2000">
          <a:solidFill>
            <a:srgbClr val="000000"/>
          </a:solidFill>
          <a:latin typeface="+mn-lt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7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hyperlink" Target="https://gbarrand.github.io/EsbRootView/2.0.0_1/index.html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2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6.wmf"/><Relationship Id="rId3" Type="http://schemas.openxmlformats.org/officeDocument/2006/relationships/oleObject" Target="../embeddings/oleObject1.bin"/><Relationship Id="rId7" Type="http://schemas.openxmlformats.org/officeDocument/2006/relationships/image" Target="../media/image7.png"/><Relationship Id="rId12" Type="http://schemas.openxmlformats.org/officeDocument/2006/relationships/oleObject" Target="../embeddings/oleObject4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wmf"/><Relationship Id="rId11" Type="http://schemas.openxmlformats.org/officeDocument/2006/relationships/image" Target="../media/image5.wmf"/><Relationship Id="rId5" Type="http://schemas.openxmlformats.org/officeDocument/2006/relationships/oleObject" Target="../embeddings/oleObject2.bin"/><Relationship Id="rId15" Type="http://schemas.openxmlformats.org/officeDocument/2006/relationships/image" Target="../media/image7.wmf"/><Relationship Id="rId10" Type="http://schemas.openxmlformats.org/officeDocument/2006/relationships/oleObject" Target="../embeddings/oleObject3.bin"/><Relationship Id="rId4" Type="http://schemas.openxmlformats.org/officeDocument/2006/relationships/image" Target="../media/image3.wmf"/><Relationship Id="rId9" Type="http://schemas.openxmlformats.org/officeDocument/2006/relationships/image" Target="../media/image9.png"/><Relationship Id="rId14" Type="http://schemas.openxmlformats.org/officeDocument/2006/relationships/oleObject" Target="../embeddings/oleObject5.bin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547813" y="2015033"/>
            <a:ext cx="6840537" cy="1099148"/>
          </a:xfrm>
          <a:solidFill>
            <a:srgbClr val="FF9933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>
              <a:lnSpc>
                <a:spcPct val="102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altLang="bg-BG" dirty="0" smtClean="0"/>
              <a:t>WP5: D</a:t>
            </a:r>
            <a:r>
              <a:rPr lang="en-US" altLang="bg-BG" b="1" dirty="0" smtClean="0"/>
              <a:t>etector Performance:</a:t>
            </a:r>
            <a:br>
              <a:rPr lang="en-US" altLang="bg-BG" b="1" dirty="0" smtClean="0"/>
            </a:br>
            <a:r>
              <a:rPr lang="en-US" altLang="bg-BG" b="1" dirty="0" smtClean="0"/>
              <a:t>status and plans</a:t>
            </a:r>
            <a:endParaRPr lang="en-GB" altLang="bg-BG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9752" y="116632"/>
            <a:ext cx="6411913" cy="512384"/>
          </a:xfrm>
        </p:spPr>
        <p:txBody>
          <a:bodyPr/>
          <a:lstStyle/>
          <a:p>
            <a:r>
              <a:rPr lang="en-US" dirty="0" smtClean="0"/>
              <a:t>Our software schema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980728"/>
            <a:ext cx="8351328" cy="5175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92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9752" y="115771"/>
            <a:ext cx="5076056" cy="512384"/>
          </a:xfrm>
        </p:spPr>
        <p:txBody>
          <a:bodyPr/>
          <a:lstStyle/>
          <a:p>
            <a:r>
              <a:rPr lang="en-US" dirty="0"/>
              <a:t>F</a:t>
            </a:r>
            <a:r>
              <a:rPr lang="en-US" dirty="0" smtClean="0"/>
              <a:t>ar detector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764704"/>
            <a:ext cx="6408712" cy="5940833"/>
          </a:xfrm>
        </p:spPr>
        <p:txBody>
          <a:bodyPr/>
          <a:lstStyle/>
          <a:p>
            <a:pPr marL="0" indent="0">
              <a:buNone/>
            </a:pPr>
            <a:r>
              <a:rPr lang="en-GB" sz="2400" dirty="0" smtClean="0">
                <a:solidFill>
                  <a:schemeClr val="accent2">
                    <a:lumMod val="75000"/>
                  </a:schemeClr>
                </a:solidFill>
              </a:rPr>
              <a:t>MEMPHYS </a:t>
            </a:r>
            <a:r>
              <a:rPr lang="en-GB" sz="2400" dirty="0">
                <a:solidFill>
                  <a:schemeClr val="accent2">
                    <a:lumMod val="75000"/>
                  </a:schemeClr>
                </a:solidFill>
              </a:rPr>
              <a:t>type water Cherenkov detector, </a:t>
            </a:r>
            <a:r>
              <a:rPr lang="en-GB" sz="2400" dirty="0" smtClean="0">
                <a:solidFill>
                  <a:schemeClr val="accent2">
                    <a:lumMod val="75000"/>
                  </a:schemeClr>
                </a:solidFill>
              </a:rPr>
              <a:t>~500 </a:t>
            </a:r>
            <a:r>
              <a:rPr lang="en-GB" sz="2400" dirty="0" err="1" smtClean="0">
                <a:solidFill>
                  <a:schemeClr val="accent2">
                    <a:lumMod val="75000"/>
                  </a:schemeClr>
                </a:solidFill>
              </a:rPr>
              <a:t>ktonnes</a:t>
            </a:r>
            <a:r>
              <a:rPr lang="en-GB" sz="2400" dirty="0" smtClean="0">
                <a:solidFill>
                  <a:schemeClr val="accent2">
                    <a:lumMod val="75000"/>
                  </a:schemeClr>
                </a:solidFill>
              </a:rPr>
              <a:t> fiducial </a:t>
            </a:r>
            <a:r>
              <a:rPr lang="en-GB" sz="2400" dirty="0">
                <a:solidFill>
                  <a:schemeClr val="accent2">
                    <a:lumMod val="75000"/>
                  </a:schemeClr>
                </a:solidFill>
              </a:rPr>
              <a:t>mass, two </a:t>
            </a:r>
            <a:r>
              <a:rPr lang="en-GB" sz="2400" dirty="0" smtClean="0">
                <a:solidFill>
                  <a:schemeClr val="accent2">
                    <a:lumMod val="75000"/>
                  </a:schemeClr>
                </a:solidFill>
              </a:rPr>
              <a:t>standing cylindrical tanks</a:t>
            </a:r>
            <a:endParaRPr lang="en-US" sz="1800" dirty="0">
              <a:solidFill>
                <a:schemeClr val="accent2">
                  <a:lumMod val="75000"/>
                </a:schemeClr>
              </a:solidFill>
            </a:endParaRPr>
          </a:p>
          <a:p>
            <a:pPr lvl="0"/>
            <a:r>
              <a:rPr lang="en-GB" sz="2000" dirty="0" err="1" smtClean="0"/>
              <a:t>WCSim</a:t>
            </a:r>
            <a:r>
              <a:rPr lang="en-GB" sz="2000" dirty="0" smtClean="0"/>
              <a:t> </a:t>
            </a:r>
            <a:r>
              <a:rPr lang="en-GB" sz="2000" dirty="0"/>
              <a:t>simulation package and </a:t>
            </a:r>
            <a:r>
              <a:rPr lang="en-GB" sz="2000" dirty="0" err="1" smtClean="0"/>
              <a:t>fiTQun</a:t>
            </a:r>
            <a:r>
              <a:rPr lang="en-GB" sz="2000" dirty="0" smtClean="0"/>
              <a:t> </a:t>
            </a:r>
            <a:r>
              <a:rPr lang="en-GB" sz="2000" dirty="0"/>
              <a:t>reconstruction </a:t>
            </a:r>
            <a:r>
              <a:rPr lang="en-GB" sz="2000" dirty="0" smtClean="0"/>
              <a:t>one are installed, tested and in use. For the moment </a:t>
            </a:r>
            <a:r>
              <a:rPr lang="en-GB" sz="2000" dirty="0" err="1" smtClean="0"/>
              <a:t>HyperK</a:t>
            </a:r>
            <a:r>
              <a:rPr lang="en-GB" sz="2000" dirty="0" smtClean="0"/>
              <a:t> geometry (</a:t>
            </a:r>
            <a:r>
              <a:rPr lang="en-US" sz="2000" dirty="0" smtClean="0"/>
              <a:t>70.8 m diameter, 54.8 m height)  </a:t>
            </a:r>
            <a:r>
              <a:rPr lang="en-GB" sz="2000" dirty="0" smtClean="0"/>
              <a:t>and single particle with fixed energy generator is used.  Optimisation </a:t>
            </a:r>
            <a:r>
              <a:rPr lang="en-GB" sz="2000" dirty="0"/>
              <a:t>of the detector geometry and </a:t>
            </a:r>
            <a:r>
              <a:rPr lang="en-GB" sz="2000" dirty="0" smtClean="0"/>
              <a:t>coverage </a:t>
            </a:r>
            <a:r>
              <a:rPr lang="en-GB" sz="2000" dirty="0"/>
              <a:t>of the walls with </a:t>
            </a:r>
            <a:r>
              <a:rPr lang="en-GB" sz="2000" dirty="0" smtClean="0"/>
              <a:t>photo-sensors, using realistic neutrino beam is ahead. </a:t>
            </a:r>
            <a:endParaRPr lang="en-GB" sz="2000" dirty="0"/>
          </a:p>
          <a:p>
            <a:pPr lvl="0"/>
            <a:r>
              <a:rPr lang="en-GB" sz="2000" dirty="0" smtClean="0"/>
              <a:t>MEMPHYS geometry (</a:t>
            </a:r>
            <a:r>
              <a:rPr lang="en-US" sz="2000" dirty="0" smtClean="0"/>
              <a:t>65 m </a:t>
            </a:r>
            <a:r>
              <a:rPr lang="en-US" sz="2000" dirty="0"/>
              <a:t>diameter, </a:t>
            </a:r>
            <a:r>
              <a:rPr lang="en-US" sz="2000" dirty="0" smtClean="0"/>
              <a:t>103m height, ~30</a:t>
            </a:r>
            <a:r>
              <a:rPr lang="en-US" sz="2000" dirty="0"/>
              <a:t>% PMT coverage, 8-inch or </a:t>
            </a:r>
            <a:r>
              <a:rPr lang="en-US" sz="2000" dirty="0" smtClean="0"/>
              <a:t>10-inch,</a:t>
            </a:r>
            <a:r>
              <a:rPr lang="en-GB" sz="2000" dirty="0"/>
              <a:t> is </a:t>
            </a:r>
            <a:r>
              <a:rPr lang="en-GB" sz="2000" dirty="0" smtClean="0"/>
              <a:t>implemented </a:t>
            </a:r>
            <a:r>
              <a:rPr lang="en-GB" sz="2000" dirty="0"/>
              <a:t>in </a:t>
            </a:r>
            <a:r>
              <a:rPr lang="en-GB" sz="2000" dirty="0" err="1" smtClean="0"/>
              <a:t>WCSim</a:t>
            </a:r>
            <a:r>
              <a:rPr lang="en-GB" sz="2000" dirty="0" smtClean="0"/>
              <a:t>. The aim is to </a:t>
            </a:r>
            <a:r>
              <a:rPr lang="en-GB" sz="2000" dirty="0"/>
              <a:t>reproduce the </a:t>
            </a:r>
            <a:r>
              <a:rPr lang="en-GB" sz="2000" dirty="0" err="1"/>
              <a:t>EUROnu</a:t>
            </a:r>
            <a:r>
              <a:rPr lang="en-GB" sz="2000" dirty="0"/>
              <a:t> </a:t>
            </a:r>
            <a:r>
              <a:rPr lang="en-GB" sz="2000" dirty="0" smtClean="0"/>
              <a:t>results. </a:t>
            </a:r>
            <a:r>
              <a:rPr lang="en-US" sz="2000" dirty="0" err="1" smtClean="0"/>
              <a:t>fiTQun</a:t>
            </a:r>
            <a:r>
              <a:rPr lang="en-US" sz="2000" dirty="0" smtClean="0"/>
              <a:t> </a:t>
            </a:r>
            <a:r>
              <a:rPr lang="en-US" sz="2000" dirty="0"/>
              <a:t>tuning </a:t>
            </a:r>
            <a:r>
              <a:rPr lang="en-US" sz="2000" dirty="0" smtClean="0"/>
              <a:t>is needed for </a:t>
            </a:r>
            <a:r>
              <a:rPr lang="en-US" sz="2000" dirty="0"/>
              <a:t>this </a:t>
            </a:r>
            <a:r>
              <a:rPr lang="en-US" sz="2000" dirty="0" smtClean="0"/>
              <a:t>geometry.</a:t>
            </a:r>
            <a:endParaRPr lang="en-US" sz="2000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1157864"/>
            <a:ext cx="2228438" cy="224548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8224" y="3933056"/>
            <a:ext cx="2228439" cy="2448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3755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5787" y="94326"/>
            <a:ext cx="3964360" cy="512384"/>
          </a:xfrm>
        </p:spPr>
        <p:txBody>
          <a:bodyPr/>
          <a:lstStyle/>
          <a:p>
            <a:r>
              <a:rPr lang="en-US" dirty="0" smtClean="0"/>
              <a:t>Near detector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750" y="788267"/>
            <a:ext cx="8208714" cy="979707"/>
          </a:xfrm>
        </p:spPr>
        <p:txBody>
          <a:bodyPr/>
          <a:lstStyle/>
          <a:p>
            <a:pPr marL="0" indent="0">
              <a:buNone/>
            </a:pPr>
            <a:r>
              <a:rPr lang="en-GB" sz="2000" b="1" cap="all" dirty="0">
                <a:solidFill>
                  <a:srgbClr val="7030A0"/>
                </a:solidFill>
              </a:rPr>
              <a:t>Near detector:  Fine grained tracker in (~1 tonne) magnetic field </a:t>
            </a:r>
            <a:r>
              <a:rPr lang="en-GB" sz="2000" b="1" cap="all" dirty="0" smtClean="0">
                <a:solidFill>
                  <a:srgbClr val="7030A0"/>
                </a:solidFill>
              </a:rPr>
              <a:t>+ </a:t>
            </a:r>
            <a:r>
              <a:rPr lang="en-GB" sz="2000" b="1" cap="all" dirty="0" err="1" smtClean="0">
                <a:solidFill>
                  <a:srgbClr val="7030A0"/>
                </a:solidFill>
              </a:rPr>
              <a:t>ktonne</a:t>
            </a:r>
            <a:r>
              <a:rPr lang="en-GB" sz="2000" b="1" cap="all" dirty="0" smtClean="0">
                <a:solidFill>
                  <a:srgbClr val="7030A0"/>
                </a:solidFill>
              </a:rPr>
              <a:t> </a:t>
            </a:r>
            <a:r>
              <a:rPr lang="en-GB" sz="2000" b="1" cap="all" dirty="0">
                <a:solidFill>
                  <a:srgbClr val="7030A0"/>
                </a:solidFill>
              </a:rPr>
              <a:t>mass water Cherenkov </a:t>
            </a:r>
            <a:r>
              <a:rPr lang="en-GB" sz="2000" b="1" cap="all" dirty="0" smtClean="0">
                <a:solidFill>
                  <a:srgbClr val="7030A0"/>
                </a:solidFill>
              </a:rPr>
              <a:t>detector</a:t>
            </a:r>
            <a:endParaRPr lang="en-US" sz="2000" b="1" cap="all" dirty="0">
              <a:solidFill>
                <a:srgbClr val="7030A0"/>
              </a:solidFill>
            </a:endParaRPr>
          </a:p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39316" t="18478" r="31980" b="43247"/>
          <a:stretch/>
        </p:blipFill>
        <p:spPr>
          <a:xfrm>
            <a:off x="251421" y="4005064"/>
            <a:ext cx="2808312" cy="249240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59455" y="1523515"/>
            <a:ext cx="5677228" cy="236335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9512" y="2573656"/>
            <a:ext cx="2952130" cy="1710687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63" t="9408" r="14067" b="-3489"/>
          <a:stretch/>
        </p:blipFill>
        <p:spPr>
          <a:xfrm>
            <a:off x="3347864" y="3501007"/>
            <a:ext cx="3384376" cy="216023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779912" y="5517232"/>
            <a:ext cx="5156771" cy="1114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A muon passing </a:t>
            </a:r>
            <a:r>
              <a:rPr lang="en-US" sz="1800" dirty="0"/>
              <a:t>through FGD </a:t>
            </a:r>
            <a:r>
              <a:rPr lang="en-US" sz="1800" dirty="0" smtClean="0"/>
              <a:t>(0.5T field)  </a:t>
            </a:r>
            <a:r>
              <a:rPr lang="en-US" sz="1800" dirty="0"/>
              <a:t>and entering into the near WC creating Cherenkov light and decaying (the two blue tracks are neutrinos</a:t>
            </a:r>
            <a:r>
              <a:rPr lang="en-US" sz="1800" dirty="0" smtClean="0"/>
              <a:t>).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119091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6726" y="188640"/>
            <a:ext cx="7056065" cy="869247"/>
          </a:xfrm>
        </p:spPr>
        <p:txBody>
          <a:bodyPr/>
          <a:lstStyle/>
          <a:p>
            <a:r>
              <a:rPr lang="en-US" dirty="0" smtClean="0"/>
              <a:t>Water Cherenkov near detector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t="10448"/>
          <a:stretch/>
        </p:blipFill>
        <p:spPr>
          <a:xfrm>
            <a:off x="112872" y="1285339"/>
            <a:ext cx="6907399" cy="480795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4128" y="3949984"/>
            <a:ext cx="3266695" cy="2448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0482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9712" y="116632"/>
            <a:ext cx="6945499" cy="647328"/>
          </a:xfrm>
        </p:spPr>
        <p:txBody>
          <a:bodyPr/>
          <a:lstStyle/>
          <a:p>
            <a:r>
              <a:rPr lang="en-US" dirty="0" err="1" smtClean="0"/>
              <a:t>WCh</a:t>
            </a:r>
            <a:r>
              <a:rPr lang="en-US" dirty="0" smtClean="0"/>
              <a:t> near detector (cont’d)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61764" y="980728"/>
            <a:ext cx="8820472" cy="5112568"/>
          </a:xfrm>
          <a:prstGeom prst="rect">
            <a:avLst/>
          </a:prstGeom>
          <a:noFill/>
        </p:spPr>
        <p:txBody>
          <a:bodyPr wrap="square" rtlCol="0">
            <a:normAutofit fontScale="85000" lnSpcReduction="20000"/>
          </a:bodyPr>
          <a:lstStyle/>
          <a:p>
            <a:pPr marL="342900" lvl="0" indent="-342900">
              <a:spcBef>
                <a:spcPts val="120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MS Mincho"/>
                <a:cs typeface="Arial" panose="020B0604020202020204" pitchFamily="34" charset="0"/>
              </a:rPr>
              <a:t>Combined simulations of </a:t>
            </a:r>
            <a:r>
              <a:rPr lang="en-US" dirty="0" smtClean="0">
                <a:solidFill>
                  <a:srgbClr val="000000"/>
                </a:solidFill>
                <a:latin typeface="Arial" panose="020B0604020202020204" pitchFamily="34" charset="0"/>
                <a:ea typeface="MS Mincho"/>
                <a:cs typeface="Arial" panose="020B0604020202020204" pitchFamily="34" charset="0"/>
              </a:rPr>
              <a:t>FGD 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MS Mincho"/>
                <a:cs typeface="Arial" panose="020B0604020202020204" pitchFamily="34" charset="0"/>
              </a:rPr>
              <a:t>and </a:t>
            </a:r>
            <a:r>
              <a:rPr lang="en-US" dirty="0" err="1" smtClean="0">
                <a:solidFill>
                  <a:srgbClr val="000000"/>
                </a:solidFill>
                <a:latin typeface="Arial" panose="020B0604020202020204" pitchFamily="34" charset="0"/>
                <a:ea typeface="MS Mincho"/>
                <a:cs typeface="Arial" panose="020B0604020202020204" pitchFamily="34" charset="0"/>
              </a:rPr>
              <a:t>WCh</a:t>
            </a:r>
            <a:endParaRPr lang="en-US" dirty="0">
              <a:solidFill>
                <a:srgbClr val="56585B"/>
              </a:solidFill>
              <a:latin typeface="Arial" panose="020B0604020202020204" pitchFamily="34" charset="0"/>
              <a:ea typeface="MS Mincho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Bef>
                <a:spcPts val="120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dirty="0" smtClean="0">
                <a:solidFill>
                  <a:srgbClr val="000000"/>
                </a:solidFill>
                <a:latin typeface="Arial" panose="020B0604020202020204" pitchFamily="34" charset="0"/>
                <a:ea typeface="MS Mincho"/>
                <a:cs typeface="Times New Roman" panose="02020603050405020304" pitchFamily="18" charset="0"/>
              </a:rPr>
              <a:t>Simulation of 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MS Mincho"/>
                <a:cs typeface="Times New Roman" panose="02020603050405020304" pitchFamily="18" charset="0"/>
              </a:rPr>
              <a:t>a </a:t>
            </a:r>
            <a:r>
              <a:rPr lang="en-US" dirty="0" err="1" smtClean="0">
                <a:solidFill>
                  <a:srgbClr val="000000"/>
                </a:solidFill>
                <a:latin typeface="Arial" panose="020B0604020202020204" pitchFamily="34" charset="0"/>
                <a:ea typeface="MS Mincho"/>
                <a:cs typeface="Times New Roman" panose="02020603050405020304" pitchFamily="18" charset="0"/>
              </a:rPr>
              <a:t>WCh</a:t>
            </a:r>
            <a:r>
              <a:rPr lang="en-US" dirty="0" smtClean="0">
                <a:solidFill>
                  <a:srgbClr val="000000"/>
                </a:solidFill>
                <a:latin typeface="Arial" panose="020B0604020202020204" pitchFamily="34" charset="0"/>
                <a:ea typeface="MS Mincho"/>
                <a:cs typeface="Times New Roman" panose="02020603050405020304" pitchFamily="18" charset="0"/>
              </a:rPr>
              <a:t> 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MS Mincho"/>
                <a:cs typeface="Times New Roman" panose="02020603050405020304" pitchFamily="18" charset="0"/>
              </a:rPr>
              <a:t>near detector by scaling down the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  <a:ea typeface="MS Mincho"/>
                <a:cs typeface="Times New Roman" panose="02020603050405020304" pitchFamily="18" charset="0"/>
              </a:rPr>
              <a:t>HyperK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MS Mincho"/>
                <a:cs typeface="Times New Roman" panose="02020603050405020304" pitchFamily="18" charset="0"/>
              </a:rPr>
              <a:t> geometry exactly by a factor of 5, i.e. 20-inch PMT diameter to 4-inch. This resulted in a ND dimensions of 10.96-m length and 7.08-m radius. Both the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  <a:ea typeface="MS Mincho"/>
                <a:cs typeface="Times New Roman" panose="02020603050405020304" pitchFamily="18" charset="0"/>
              </a:rPr>
              <a:t>HyperK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MS Mincho"/>
                <a:cs typeface="Times New Roman" panose="02020603050405020304" pitchFamily="18" charset="0"/>
              </a:rPr>
              <a:t> and this ND have exactly the same number of PMTs: 38448.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  <a:ea typeface="MS Mincho"/>
                <a:cs typeface="Times New Roman" panose="02020603050405020304" pitchFamily="18" charset="0"/>
              </a:rPr>
              <a:t>fiTQun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MS Mincho"/>
                <a:cs typeface="Times New Roman" panose="02020603050405020304" pitchFamily="18" charset="0"/>
              </a:rPr>
              <a:t> results without dedicated tuning for this ND geometry still gave reduced reconstructed energies: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  <a:ea typeface="MS Mincho"/>
                <a:cs typeface="Times New Roman" panose="02020603050405020304" pitchFamily="18" charset="0"/>
              </a:rPr>
              <a:t>E</a:t>
            </a:r>
            <a:r>
              <a:rPr lang="en-US" baseline="-25000" dirty="0" err="1">
                <a:solidFill>
                  <a:srgbClr val="000000"/>
                </a:solidFill>
                <a:latin typeface="Arial" panose="020B0604020202020204" pitchFamily="34" charset="0"/>
                <a:ea typeface="MS Mincho"/>
                <a:cs typeface="Times New Roman" panose="02020603050405020304" pitchFamily="18" charset="0"/>
              </a:rPr>
              <a:t>rec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MS Mincho"/>
                <a:cs typeface="Times New Roman" panose="02020603050405020304" pitchFamily="18" charset="0"/>
              </a:rPr>
              <a:t>/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  <a:ea typeface="MS Mincho"/>
                <a:cs typeface="Times New Roman" panose="02020603050405020304" pitchFamily="18" charset="0"/>
              </a:rPr>
              <a:t>E</a:t>
            </a:r>
            <a:r>
              <a:rPr lang="en-US" baseline="-25000" dirty="0" err="1">
                <a:solidFill>
                  <a:srgbClr val="000000"/>
                </a:solidFill>
                <a:latin typeface="Arial" panose="020B0604020202020204" pitchFamily="34" charset="0"/>
                <a:ea typeface="MS Mincho"/>
                <a:cs typeface="Times New Roman" panose="02020603050405020304" pitchFamily="18" charset="0"/>
              </a:rPr>
              <a:t>true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MS Mincho"/>
                <a:cs typeface="Times New Roman" panose="02020603050405020304" pitchFamily="18" charset="0"/>
              </a:rPr>
              <a:t> ~ 50% for electrons and ~ 65% for muons in the range 0.5-500 </a:t>
            </a:r>
            <a:r>
              <a:rPr lang="en-US" dirty="0" smtClean="0">
                <a:solidFill>
                  <a:srgbClr val="000000"/>
                </a:solidFill>
                <a:latin typeface="Arial" panose="020B0604020202020204" pitchFamily="34" charset="0"/>
                <a:ea typeface="MS Mincho"/>
                <a:cs typeface="Times New Roman" panose="02020603050405020304" pitchFamily="18" charset="0"/>
              </a:rPr>
              <a:t>MeV</a:t>
            </a:r>
            <a:endParaRPr lang="en-US" dirty="0" smtClean="0">
              <a:solidFill>
                <a:srgbClr val="56585B"/>
              </a:solidFill>
              <a:latin typeface="Arial" panose="020B0604020202020204" pitchFamily="34" charset="0"/>
              <a:ea typeface="MS Mincho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Bef>
                <a:spcPts val="120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MS Mincho"/>
                <a:cs typeface="Times New Roman" panose="02020603050405020304" pitchFamily="18" charset="0"/>
              </a:rPr>
              <a:t>S</a:t>
            </a:r>
            <a:r>
              <a:rPr lang="en-US" dirty="0" smtClean="0">
                <a:solidFill>
                  <a:srgbClr val="000000"/>
                </a:solidFill>
                <a:latin typeface="Arial" panose="020B0604020202020204" pitchFamily="34" charset="0"/>
                <a:ea typeface="MS Mincho"/>
                <a:cs typeface="Times New Roman" panose="02020603050405020304" pitchFamily="18" charset="0"/>
              </a:rPr>
              <a:t>cripts to 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MS Mincho"/>
                <a:cs typeface="Times New Roman" panose="02020603050405020304" pitchFamily="18" charset="0"/>
              </a:rPr>
              <a:t>run on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  <a:ea typeface="MS Mincho"/>
                <a:cs typeface="Times New Roman" panose="02020603050405020304" pitchFamily="18" charset="0"/>
              </a:rPr>
              <a:t>WCSim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MS Mincho"/>
                <a:cs typeface="Times New Roman" panose="02020603050405020304" pitchFamily="18" charset="0"/>
              </a:rPr>
              <a:t> output files to extract true </a:t>
            </a:r>
            <a:r>
              <a:rPr lang="en-US" dirty="0" smtClean="0">
                <a:solidFill>
                  <a:srgbClr val="000000"/>
                </a:solidFill>
                <a:latin typeface="Arial" panose="020B0604020202020204" pitchFamily="34" charset="0"/>
                <a:ea typeface="MS Mincho"/>
                <a:cs typeface="Times New Roman" panose="02020603050405020304" pitchFamily="18" charset="0"/>
              </a:rPr>
              <a:t> vertex/direction/energy 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MS Mincho"/>
                <a:cs typeface="Times New Roman" panose="02020603050405020304" pitchFamily="18" charset="0"/>
              </a:rPr>
              <a:t>information, as well as PMT hit information for comparison with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  <a:ea typeface="MS Mincho"/>
                <a:cs typeface="Times New Roman" panose="02020603050405020304" pitchFamily="18" charset="0"/>
              </a:rPr>
              <a:t>fitQun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MS Mincho"/>
                <a:cs typeface="Times New Roman" panose="02020603050405020304" pitchFamily="18" charset="0"/>
              </a:rPr>
              <a:t> and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  <a:ea typeface="MS Mincho"/>
                <a:cs typeface="Times New Roman" panose="02020603050405020304" pitchFamily="18" charset="0"/>
              </a:rPr>
              <a:t>EsbRoot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MS Mincho"/>
                <a:cs typeface="Times New Roman" panose="02020603050405020304" pitchFamily="18" charset="0"/>
              </a:rPr>
              <a:t> outputs. </a:t>
            </a:r>
            <a:endParaRPr lang="en-US" dirty="0" smtClean="0">
              <a:solidFill>
                <a:srgbClr val="000000"/>
              </a:solidFill>
              <a:latin typeface="Arial" panose="020B0604020202020204" pitchFamily="34" charset="0"/>
              <a:ea typeface="MS Mincho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Bef>
                <a:spcPts val="120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dirty="0" smtClean="0">
                <a:solidFill>
                  <a:srgbClr val="000000"/>
                </a:solidFill>
                <a:latin typeface="Arial" panose="020B0604020202020204" pitchFamily="34" charset="0"/>
                <a:ea typeface="MS Mincho"/>
              </a:rPr>
              <a:t>Comparison of 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MS Mincho"/>
              </a:rPr>
              <a:t>the simulated response of 300 MeV electrons in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  <a:ea typeface="MS Mincho"/>
              </a:rPr>
              <a:t>WCSim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MS Mincho"/>
              </a:rPr>
              <a:t> and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  <a:ea typeface="MS Mincho"/>
              </a:rPr>
              <a:t>EsbRoot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MS Mincho"/>
              </a:rPr>
              <a:t>. </a:t>
            </a:r>
            <a:r>
              <a:rPr lang="en-US" dirty="0" smtClean="0">
                <a:solidFill>
                  <a:srgbClr val="000000"/>
                </a:solidFill>
                <a:latin typeface="Arial" panose="020B0604020202020204" pitchFamily="34" charset="0"/>
                <a:ea typeface="MS Mincho"/>
              </a:rPr>
              <a:t>The 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MS Mincho"/>
              </a:rPr>
              <a:t>results looked very similar but there was a bit more pronounced tail (large signals) in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  <a:ea typeface="MS Mincho"/>
              </a:rPr>
              <a:t>WCSim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MS Mincho"/>
              </a:rPr>
              <a:t>. The time response is also compared and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  <a:ea typeface="MS Mincho"/>
              </a:rPr>
              <a:t>WCSim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MS Mincho"/>
              </a:rPr>
              <a:t> has a long tail which was not seen in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  <a:ea typeface="MS Mincho"/>
              </a:rPr>
              <a:t>EsbRoot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MS Mincho"/>
              </a:rPr>
              <a:t>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9183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744" y="188640"/>
            <a:ext cx="4324400" cy="735046"/>
          </a:xfrm>
        </p:spPr>
        <p:txBody>
          <a:bodyPr/>
          <a:lstStyle/>
          <a:p>
            <a:r>
              <a:rPr lang="en-US" dirty="0" err="1" smtClean="0"/>
              <a:t>sFGD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D</a:t>
            </a:r>
            <a:r>
              <a:rPr lang="en-US" dirty="0" smtClean="0"/>
              <a:t>igitization </a:t>
            </a:r>
            <a:r>
              <a:rPr lang="en-US" dirty="0"/>
              <a:t>for </a:t>
            </a:r>
            <a:r>
              <a:rPr lang="en-US" dirty="0" smtClean="0"/>
              <a:t>FGD implemented.</a:t>
            </a:r>
            <a:endParaRPr lang="en-US" dirty="0"/>
          </a:p>
          <a:p>
            <a:pPr lvl="0"/>
            <a:r>
              <a:rPr lang="en-US" dirty="0" smtClean="0"/>
              <a:t>Visualization of projections </a:t>
            </a:r>
            <a:r>
              <a:rPr lang="en-US" dirty="0"/>
              <a:t>reading from MPPC (photon detectors</a:t>
            </a:r>
            <a:r>
              <a:rPr lang="en-US" dirty="0" smtClean="0"/>
              <a:t>) available.</a:t>
            </a:r>
            <a:endParaRPr lang="en-US" dirty="0"/>
          </a:p>
          <a:p>
            <a:pPr lvl="0"/>
            <a:r>
              <a:rPr lang="en-US" dirty="0"/>
              <a:t>Added visualization of events with the CERN ROOT </a:t>
            </a:r>
            <a:r>
              <a:rPr lang="en-US" dirty="0" err="1"/>
              <a:t>EvE</a:t>
            </a:r>
            <a:r>
              <a:rPr lang="en-US" dirty="0"/>
              <a:t> platform for the FGD and near water Cherenkov detector</a:t>
            </a:r>
            <a:r>
              <a:rPr lang="en-US" dirty="0" smtClean="0"/>
              <a:t>.</a:t>
            </a:r>
          </a:p>
          <a:p>
            <a:pPr lvl="0"/>
            <a:r>
              <a:rPr lang="en-US" dirty="0"/>
              <a:t>O</a:t>
            </a:r>
            <a:r>
              <a:rPr lang="en-US" dirty="0" smtClean="0"/>
              <a:t>wn algorithm for pattern recognition of hit </a:t>
            </a:r>
            <a:r>
              <a:rPr lang="en-US" dirty="0"/>
              <a:t>topologies </a:t>
            </a:r>
            <a:r>
              <a:rPr lang="en-US" dirty="0" smtClean="0"/>
              <a:t>developed; good preliminary results for example case with 0.6 GeV </a:t>
            </a:r>
            <a:r>
              <a:rPr lang="en-US" dirty="0"/>
              <a:t>neutrino </a:t>
            </a:r>
            <a:r>
              <a:rPr lang="en-US" dirty="0" smtClean="0"/>
              <a:t>interactions in </a:t>
            </a:r>
            <a:r>
              <a:rPr lang="en-US" dirty="0" err="1"/>
              <a:t>sFGD</a:t>
            </a:r>
            <a:r>
              <a:rPr lang="en-US" dirty="0"/>
              <a:t> </a:t>
            </a:r>
            <a:r>
              <a:rPr lang="en-US" dirty="0" smtClean="0"/>
              <a:t>in </a:t>
            </a:r>
            <a:r>
              <a:rPr lang="en-US" dirty="0"/>
              <a:t>magnetic </a:t>
            </a:r>
            <a:r>
              <a:rPr lang="en-US" dirty="0" smtClean="0"/>
              <a:t>field.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750" y="4608962"/>
            <a:ext cx="2385060" cy="1612900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4608963"/>
            <a:ext cx="2304256" cy="1570672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4608962"/>
            <a:ext cx="2108200" cy="1570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3071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9948" y="73045"/>
            <a:ext cx="7199313" cy="935321"/>
          </a:xfrm>
        </p:spPr>
        <p:txBody>
          <a:bodyPr/>
          <a:lstStyle/>
          <a:p>
            <a:r>
              <a:rPr lang="en-US" sz="2800" dirty="0" smtClean="0"/>
              <a:t>Flux measurement through neutrino scattering off atomic electrons</a:t>
            </a: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51953"/>
            <a:ext cx="5062963" cy="355084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4356" y="2061160"/>
            <a:ext cx="2657644" cy="135944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95925" y="1628800"/>
            <a:ext cx="4162787" cy="286588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83479" y="4541665"/>
            <a:ext cx="8575233" cy="9594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θ</a:t>
            </a:r>
            <a:r>
              <a:rPr lang="en-US" baseline="-25000" dirty="0"/>
              <a:t>2</a:t>
            </a:r>
            <a:r>
              <a:rPr lang="en-US" dirty="0"/>
              <a:t>E</a:t>
            </a:r>
            <a:r>
              <a:rPr lang="en-US" baseline="-25000" dirty="0"/>
              <a:t>e</a:t>
            </a:r>
            <a:r>
              <a:rPr lang="en-US" dirty="0"/>
              <a:t> </a:t>
            </a:r>
            <a:r>
              <a:rPr lang="en-US" dirty="0" smtClean="0"/>
              <a:t>- good variable </a:t>
            </a:r>
            <a:r>
              <a:rPr lang="en-US" dirty="0"/>
              <a:t>for background </a:t>
            </a:r>
            <a:r>
              <a:rPr lang="en-US" dirty="0" smtClean="0"/>
              <a:t>suppression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achievable </a:t>
            </a:r>
            <a:r>
              <a:rPr lang="en-US" dirty="0"/>
              <a:t>flux precision similar to MINERVA </a:t>
            </a:r>
            <a:r>
              <a:rPr lang="en-US" dirty="0" smtClean="0"/>
              <a:t>(~</a:t>
            </a:r>
            <a:r>
              <a:rPr lang="en-US" dirty="0"/>
              <a:t>2</a:t>
            </a:r>
            <a:r>
              <a:rPr lang="en-US" dirty="0" smtClean="0"/>
              <a:t>%) or better…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55576" y="5548139"/>
            <a:ext cx="7776864" cy="959493"/>
          </a:xfrm>
          <a:prstGeom prst="rect">
            <a:avLst/>
          </a:prstGeom>
          <a:noFill/>
          <a:ln w="19050"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An idea is put forward to use a stack of nuclear emulsion sheets for flux measurement, too.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6783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9712" y="57585"/>
            <a:ext cx="6264696" cy="635112"/>
          </a:xfrm>
        </p:spPr>
        <p:txBody>
          <a:bodyPr/>
          <a:lstStyle/>
          <a:p>
            <a:r>
              <a:rPr lang="en-US" dirty="0" smtClean="0"/>
              <a:t>Visualization: </a:t>
            </a:r>
            <a:r>
              <a:rPr lang="en-US" dirty="0" err="1" smtClean="0"/>
              <a:t>EsbRootView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2436" y="6160544"/>
            <a:ext cx="8496176" cy="432395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>
                <a:solidFill>
                  <a:schemeClr val="accent2"/>
                </a:solidFill>
                <a:hlinkClick r:id="rId2"/>
              </a:rPr>
              <a:t>https://</a:t>
            </a:r>
            <a:r>
              <a:rPr lang="en-US" sz="2000" dirty="0" smtClean="0">
                <a:solidFill>
                  <a:schemeClr val="accent2"/>
                </a:solidFill>
                <a:hlinkClick r:id="rId2"/>
              </a:rPr>
              <a:t>gbarrand.github.io/EsbRootView/2.0.0_1/index.html</a:t>
            </a:r>
            <a:r>
              <a:rPr lang="en-US" sz="2000" dirty="0" smtClean="0">
                <a:solidFill>
                  <a:schemeClr val="accent2"/>
                </a:solidFill>
              </a:rPr>
              <a:t>  </a:t>
            </a:r>
            <a:r>
              <a:rPr lang="en-US" sz="2000" dirty="0" smtClean="0">
                <a:solidFill>
                  <a:schemeClr val="tx1"/>
                </a:solidFill>
              </a:rPr>
              <a:t>-&gt; </a:t>
            </a:r>
            <a:r>
              <a:rPr lang="en-US" sz="2000" dirty="0" smtClean="0"/>
              <a:t>Gallery</a:t>
            </a:r>
            <a:endParaRPr lang="en-US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9952" y="747156"/>
            <a:ext cx="4822228" cy="328996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63" y="2560544"/>
            <a:ext cx="4848910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1026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5696" y="116632"/>
            <a:ext cx="6411913" cy="512384"/>
          </a:xfrm>
        </p:spPr>
        <p:txBody>
          <a:bodyPr/>
          <a:lstStyle/>
          <a:p>
            <a:r>
              <a:rPr lang="en-US" dirty="0" smtClean="0"/>
              <a:t>Detector sites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196752"/>
            <a:ext cx="8496176" cy="5256560"/>
          </a:xfrm>
        </p:spPr>
        <p:txBody>
          <a:bodyPr/>
          <a:lstStyle/>
          <a:p>
            <a:r>
              <a:rPr lang="en-US" b="1" dirty="0"/>
              <a:t>Far detector </a:t>
            </a:r>
            <a:r>
              <a:rPr lang="en-US" b="1" dirty="0" smtClean="0"/>
              <a:t>cavern(s):</a:t>
            </a:r>
            <a:r>
              <a:rPr lang="en-US" dirty="0" smtClean="0"/>
              <a:t>  </a:t>
            </a:r>
            <a:r>
              <a:rPr lang="en-US" dirty="0"/>
              <a:t>rock properties, </a:t>
            </a:r>
            <a:r>
              <a:rPr lang="en-US" dirty="0" smtClean="0"/>
              <a:t>excavation </a:t>
            </a:r>
            <a:endParaRPr lang="en-US" dirty="0"/>
          </a:p>
          <a:p>
            <a:pPr marL="0" indent="0"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working group was set up to evaluate from a geological and technical point of view the suitability of </a:t>
            </a:r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Garpenberg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Zinkgruvan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mines in Sweden, and possibly other ones, as Far Detector location.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group  is led by David </a:t>
            </a:r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Saiang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an associate professor in mining and rock engineering at </a:t>
            </a:r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Luleå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Technical University in Sweden. A contract was signed with the Division of Mining and Rock Engineering at Lulea University of Technology for this work. The first assessment should be available around Month 24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GB" dirty="0"/>
              <a:t> </a:t>
            </a:r>
            <a:endParaRPr lang="en-US" dirty="0"/>
          </a:p>
          <a:p>
            <a:r>
              <a:rPr lang="en-US" b="1" dirty="0"/>
              <a:t>Near detector site:</a:t>
            </a:r>
            <a:r>
              <a:rPr lang="en-US" dirty="0"/>
              <a:t>  distance from the </a:t>
            </a:r>
            <a:r>
              <a:rPr lang="en-US" dirty="0" smtClean="0"/>
              <a:t>target</a:t>
            </a: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Nick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Gazis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Rasmus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Johansson from ESS involved. Preliminary study in progress.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624456"/>
            <a:ext cx="8352928" cy="5903934"/>
          </a:xfrm>
          <a:prstGeom prst="rect">
            <a:avLst/>
          </a:prstGeom>
          <a:ln w="57150">
            <a:solidFill>
              <a:schemeClr val="accent1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850284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403648" y="3717032"/>
            <a:ext cx="5902424" cy="512384"/>
          </a:xfrm>
        </p:spPr>
        <p:txBody>
          <a:bodyPr/>
          <a:lstStyle/>
          <a:p>
            <a:r>
              <a:rPr lang="en-US" dirty="0" smtClean="0"/>
              <a:t>Thanks for the attention!</a:t>
            </a:r>
            <a:endParaRPr lang="en-US" dirty="0"/>
          </a:p>
        </p:txBody>
      </p:sp>
      <p:sp>
        <p:nvSpPr>
          <p:cNvPr id="3" name="Title 3"/>
          <p:cNvSpPr txBox="1">
            <a:spLocks/>
          </p:cNvSpPr>
          <p:nvPr/>
        </p:nvSpPr>
        <p:spPr bwMode="auto">
          <a:xfrm>
            <a:off x="1403648" y="1710623"/>
            <a:ext cx="5902424" cy="1068819"/>
          </a:xfrm>
          <a:prstGeom prst="rect">
            <a:avLst/>
          </a:prstGeom>
          <a:solidFill>
            <a:srgbClr val="FF9933">
              <a:alpha val="86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algn="ctr" defTabSz="457200" rtl="0" eaLnBrk="0" fontAlgn="base" hangingPunct="0">
              <a:lnSpc>
                <a:spcPct val="113000"/>
              </a:lnSpc>
              <a:spcBef>
                <a:spcPct val="0"/>
              </a:spcBef>
              <a:spcAft>
                <a:spcPct val="0"/>
              </a:spcAft>
              <a:buClr>
                <a:srgbClr val="3333CC"/>
              </a:buClr>
              <a:buSzPct val="100000"/>
              <a:buFont typeface="Comic Sans MS" pitchFamily="66" charset="0"/>
              <a:defRPr sz="3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31800" indent="-215900" algn="ctr" defTabSz="457200" rtl="0" eaLnBrk="0" fontAlgn="base" hangingPunct="0">
              <a:lnSpc>
                <a:spcPct val="11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defRPr sz="3200">
                <a:solidFill>
                  <a:srgbClr val="3333CC"/>
                </a:solidFill>
                <a:latin typeface="Comic Sans MS" pitchFamily="66" charset="0"/>
              </a:defRPr>
            </a:lvl2pPr>
            <a:lvl3pPr marL="647700" indent="-215900" algn="ctr" defTabSz="457200" rtl="0" eaLnBrk="0" fontAlgn="base" hangingPunct="0">
              <a:lnSpc>
                <a:spcPct val="11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defRPr sz="3200">
                <a:solidFill>
                  <a:srgbClr val="3333CC"/>
                </a:solidFill>
                <a:latin typeface="Comic Sans MS" pitchFamily="66" charset="0"/>
              </a:defRPr>
            </a:lvl3pPr>
            <a:lvl4pPr marL="863600" indent="-215900" algn="ctr" defTabSz="457200" rtl="0" eaLnBrk="0" fontAlgn="base" hangingPunct="0">
              <a:lnSpc>
                <a:spcPct val="11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defRPr sz="3200">
                <a:solidFill>
                  <a:srgbClr val="3333CC"/>
                </a:solidFill>
                <a:latin typeface="Comic Sans MS" pitchFamily="66" charset="0"/>
              </a:defRPr>
            </a:lvl4pPr>
            <a:lvl5pPr marL="1079500" indent="-215900" algn="ctr" defTabSz="457200" rtl="0" eaLnBrk="0" fontAlgn="base" hangingPunct="0">
              <a:lnSpc>
                <a:spcPct val="11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defRPr sz="3200">
                <a:solidFill>
                  <a:srgbClr val="3333CC"/>
                </a:solidFill>
                <a:latin typeface="Comic Sans MS" pitchFamily="66" charset="0"/>
              </a:defRPr>
            </a:lvl5pPr>
            <a:lvl6pPr marL="1536700" indent="-215900" algn="ctr" defTabSz="457200" rtl="0" eaLnBrk="0" fontAlgn="base" hangingPunct="0">
              <a:lnSpc>
                <a:spcPct val="11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defRPr sz="3200">
                <a:solidFill>
                  <a:srgbClr val="3333CC"/>
                </a:solidFill>
                <a:latin typeface="Comic Sans MS" pitchFamily="66" charset="0"/>
              </a:defRPr>
            </a:lvl6pPr>
            <a:lvl7pPr marL="1993900" indent="-215900" algn="ctr" defTabSz="457200" rtl="0" eaLnBrk="0" fontAlgn="base" hangingPunct="0">
              <a:lnSpc>
                <a:spcPct val="11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defRPr sz="3200">
                <a:solidFill>
                  <a:srgbClr val="3333CC"/>
                </a:solidFill>
                <a:latin typeface="Comic Sans MS" pitchFamily="66" charset="0"/>
              </a:defRPr>
            </a:lvl7pPr>
            <a:lvl8pPr marL="2451100" indent="-215900" algn="ctr" defTabSz="457200" rtl="0" eaLnBrk="0" fontAlgn="base" hangingPunct="0">
              <a:lnSpc>
                <a:spcPct val="11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defRPr sz="3200">
                <a:solidFill>
                  <a:srgbClr val="3333CC"/>
                </a:solidFill>
                <a:latin typeface="Comic Sans MS" pitchFamily="66" charset="0"/>
              </a:defRPr>
            </a:lvl8pPr>
            <a:lvl9pPr marL="2908300" indent="-215900" algn="ctr" defTabSz="457200" rtl="0" eaLnBrk="0" fontAlgn="base" hangingPunct="0">
              <a:lnSpc>
                <a:spcPct val="11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defRPr sz="3200">
                <a:solidFill>
                  <a:srgbClr val="3333CC"/>
                </a:solidFill>
                <a:latin typeface="Comic Sans MS" pitchFamily="66" charset="0"/>
              </a:defRPr>
            </a:lvl9pPr>
          </a:lstStyle>
          <a:p>
            <a:r>
              <a:rPr lang="en-US" kern="0" dirty="0" smtClean="0"/>
              <a:t>Future plans will be discussed in my concluding talk.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4097067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30139" y="96749"/>
            <a:ext cx="6411913" cy="512384"/>
          </a:xfrm>
        </p:spPr>
        <p:txBody>
          <a:bodyPr/>
          <a:lstStyle/>
          <a:p>
            <a:r>
              <a:rPr lang="en-US" dirty="0" smtClean="0"/>
              <a:t>Processes to be measured</a:t>
            </a:r>
            <a:endParaRPr lang="bg-BG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bg-BG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82088428"/>
              </p:ext>
            </p:extLst>
          </p:nvPr>
        </p:nvGraphicFramePr>
        <p:xfrm>
          <a:off x="4498153" y="545961"/>
          <a:ext cx="2305567" cy="5737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6" name="Equation" r:id="rId3" imgW="1041120" imgH="253800" progId="Equation.3">
                  <p:embed/>
                </p:oleObj>
              </mc:Choice>
              <mc:Fallback>
                <p:oleObj name="Equation" r:id="rId3" imgW="1041120" imgH="253800" progId="Equation.3">
                  <p:embed/>
                  <p:pic>
                    <p:nvPicPr>
                      <p:cNvPr id="6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8153" y="545961"/>
                        <a:ext cx="2305567" cy="57377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bg-BG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90274866"/>
              </p:ext>
            </p:extLst>
          </p:nvPr>
        </p:nvGraphicFramePr>
        <p:xfrm>
          <a:off x="4475509" y="1080998"/>
          <a:ext cx="2305265" cy="5585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7" name="Equation" r:id="rId5" imgW="1041120" imgH="253800" progId="Equation.3">
                  <p:embed/>
                </p:oleObj>
              </mc:Choice>
              <mc:Fallback>
                <p:oleObj name="Equation" r:id="rId5" imgW="1041120" imgH="253800" progId="Equation.3">
                  <p:embed/>
                  <p:pic>
                    <p:nvPicPr>
                      <p:cNvPr id="9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75509" y="1080998"/>
                        <a:ext cx="2305265" cy="55852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3728799" y="2054613"/>
                <a:ext cx="2808312" cy="6223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el-GR" sz="28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l-GR" sz="2800" i="1">
                            <a:latin typeface="Cambria Math"/>
                          </a:rPr>
                          <m:t>𝜈</m:t>
                        </m:r>
                      </m:e>
                    </m:acc>
                    <m:r>
                      <a:rPr lang="en-US" sz="2800" b="0" i="1" baseline="-25000" smtClean="0">
                        <a:latin typeface="Cambria Math"/>
                      </a:rPr>
                      <m:t>𝑒</m:t>
                    </m:r>
                    <m:r>
                      <a:rPr lang="en-US" sz="2800" b="0" i="1" smtClean="0">
                        <a:latin typeface="Cambria Math"/>
                      </a:rPr>
                      <m:t> </m:t>
                    </m:r>
                  </m:oMath>
                </a14:m>
                <a:r>
                  <a:rPr lang="en-US" sz="2800" i="1" dirty="0" smtClean="0"/>
                  <a:t>+ p</a:t>
                </a:r>
                <a:r>
                  <a:rPr lang="el-GR" sz="2800" i="1" dirty="0">
                    <a:ea typeface="Cambria Math"/>
                  </a:rPr>
                  <a:t> </a:t>
                </a:r>
                <a14:m>
                  <m:oMath xmlns:m="http://schemas.openxmlformats.org/officeDocument/2006/math">
                    <m:r>
                      <a:rPr lang="el-GR" sz="2800" i="1">
                        <a:latin typeface="Cambria Math"/>
                        <a:ea typeface="Cambria Math"/>
                      </a:rPr>
                      <m:t>→</m:t>
                    </m:r>
                  </m:oMath>
                </a14:m>
                <a:r>
                  <a:rPr lang="en-US" sz="2800" i="1" dirty="0" smtClean="0"/>
                  <a:t> e</a:t>
                </a:r>
                <a:r>
                  <a:rPr lang="en-US" sz="2800" i="1" baseline="30000" dirty="0" smtClean="0"/>
                  <a:t>+</a:t>
                </a:r>
                <a:r>
                  <a:rPr lang="en-US" sz="2800" i="1" dirty="0" smtClean="0"/>
                  <a:t>+ n </a:t>
                </a:r>
                <a:endParaRPr lang="bg-BG" sz="2800" i="1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28799" y="2054613"/>
                <a:ext cx="2808312" cy="622350"/>
              </a:xfrm>
              <a:prstGeom prst="rect">
                <a:avLst/>
              </a:prstGeom>
              <a:blipFill>
                <a:blip r:embed="rId7"/>
                <a:stretch>
                  <a:fillRect t="-980" b="-196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3745470" y="1600783"/>
                <a:ext cx="3096344" cy="6223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l-GR" sz="2800" b="0" dirty="0" smtClean="0">
                    <a:latin typeface="Times New Roman"/>
                    <a:cs typeface="Times New Roman"/>
                  </a:rPr>
                  <a:t>ν</a:t>
                </a:r>
                <a14:m>
                  <m:oMath xmlns:m="http://schemas.openxmlformats.org/officeDocument/2006/math">
                    <m:r>
                      <a:rPr lang="en-US" sz="2800" b="0" i="1" baseline="-25000" smtClean="0">
                        <a:latin typeface="Cambria Math"/>
                      </a:rPr>
                      <m:t>𝑒</m:t>
                    </m:r>
                    <m:r>
                      <a:rPr lang="en-US" sz="2800" b="0" i="1" smtClean="0">
                        <a:latin typeface="Cambria Math"/>
                      </a:rPr>
                      <m:t> </m:t>
                    </m:r>
                  </m:oMath>
                </a14:m>
                <a:r>
                  <a:rPr lang="en-US" sz="2800" i="1" dirty="0" smtClean="0"/>
                  <a:t>+ n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/>
                        <a:ea typeface="Cambria Math"/>
                      </a:rPr>
                      <m:t> </m:t>
                    </m:r>
                    <m:r>
                      <a:rPr lang="el-GR" sz="2800" i="1">
                        <a:latin typeface="Cambria Math"/>
                        <a:ea typeface="Cambria Math"/>
                      </a:rPr>
                      <m:t>→</m:t>
                    </m:r>
                  </m:oMath>
                </a14:m>
                <a:r>
                  <a:rPr lang="en-US" sz="2800" i="1" dirty="0" smtClean="0"/>
                  <a:t> e</a:t>
                </a:r>
                <a:r>
                  <a:rPr lang="he-IL" sz="2800" i="1" baseline="30000" dirty="0" smtClean="0"/>
                  <a:t>־</a:t>
                </a:r>
                <a:r>
                  <a:rPr lang="en-US" sz="2800" i="1" dirty="0" smtClean="0"/>
                  <a:t> + p </a:t>
                </a:r>
                <a:endParaRPr lang="bg-BG" sz="2800" i="1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45470" y="1600783"/>
                <a:ext cx="3096344" cy="622350"/>
              </a:xfrm>
              <a:prstGeom prst="rect">
                <a:avLst/>
              </a:prstGeom>
              <a:blipFill>
                <a:blip r:embed="rId8"/>
                <a:stretch>
                  <a:fillRect l="-3937" t="-1961" b="-196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/>
          <p:cNvSpPr txBox="1"/>
          <p:nvPr/>
        </p:nvSpPr>
        <p:spPr>
          <a:xfrm>
            <a:off x="156900" y="664909"/>
            <a:ext cx="4341253" cy="5052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QE with a muon in the final state:</a:t>
            </a: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8185" y="3874456"/>
            <a:ext cx="4031642" cy="2736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156900" y="1340483"/>
            <a:ext cx="3821880" cy="1000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QE with an electron/positron </a:t>
            </a:r>
            <a:endParaRPr lang="en-US" dirty="0" smtClean="0"/>
          </a:p>
          <a:p>
            <a:r>
              <a:rPr lang="en-US" dirty="0" smtClean="0"/>
              <a:t>in </a:t>
            </a:r>
            <a:r>
              <a:rPr lang="en-US" dirty="0"/>
              <a:t>the final </a:t>
            </a:r>
            <a:r>
              <a:rPr lang="en-US" dirty="0" smtClean="0"/>
              <a:t>state:</a:t>
            </a:r>
            <a:endParaRPr lang="bg-BG" dirty="0"/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5436096" y="4077072"/>
            <a:ext cx="1872208" cy="288032"/>
          </a:xfrm>
          <a:prstGeom prst="rect">
            <a:avLst/>
          </a:prstGeom>
        </p:spPr>
        <p:txBody>
          <a:bodyPr/>
          <a:lstStyle>
            <a:lvl1pPr marL="341313" indent="-341313" algn="l" defTabSz="457200" rtl="0" eaLnBrk="0" fontAlgn="base" hangingPunct="0">
              <a:lnSpc>
                <a:spcPct val="105000"/>
              </a:lnSpc>
              <a:spcBef>
                <a:spcPts val="800"/>
              </a:spcBef>
              <a:spcAft>
                <a:spcPct val="0"/>
              </a:spcAft>
              <a:buClr>
                <a:srgbClr val="3333CC"/>
              </a:buClr>
              <a:buSzPct val="100000"/>
              <a:buFont typeface="Helvetica" pitchFamily="34" charset="0"/>
              <a:buChar char="•"/>
              <a:defRPr sz="2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1363" indent="-284163" algn="l" defTabSz="457200" rtl="0" eaLnBrk="0" fontAlgn="base" hangingPunct="0">
              <a:lnSpc>
                <a:spcPct val="105000"/>
              </a:lnSpc>
              <a:spcBef>
                <a:spcPts val="700"/>
              </a:spcBef>
              <a:spcAft>
                <a:spcPct val="0"/>
              </a:spcAft>
              <a:buClr>
                <a:srgbClr val="3333CC"/>
              </a:buClr>
              <a:buSzPct val="100000"/>
              <a:buFont typeface="Helvetica" pitchFamily="34" charset="0"/>
              <a:buChar char="–"/>
              <a:defRPr sz="2000">
                <a:solidFill>
                  <a:srgbClr val="000000"/>
                </a:solidFill>
                <a:latin typeface="+mn-lt"/>
              </a:defRPr>
            </a:lvl2pPr>
            <a:lvl3pPr marL="1143000" indent="-228600" algn="l" defTabSz="457200" rtl="0" eaLnBrk="0" fontAlgn="base" hangingPunct="0">
              <a:lnSpc>
                <a:spcPct val="105000"/>
              </a:lnSpc>
              <a:spcBef>
                <a:spcPts val="600"/>
              </a:spcBef>
              <a:spcAft>
                <a:spcPct val="0"/>
              </a:spcAft>
              <a:buClr>
                <a:srgbClr val="3333CC"/>
              </a:buClr>
              <a:buSzPct val="100000"/>
              <a:buFont typeface="Helvetica" pitchFamily="34" charset="0"/>
              <a:buChar char="•"/>
              <a:defRPr sz="2000">
                <a:solidFill>
                  <a:srgbClr val="000000"/>
                </a:solidFill>
                <a:latin typeface="+mn-lt"/>
              </a:defRPr>
            </a:lvl3pPr>
            <a:lvl4pPr marL="1600200" indent="-228600" algn="l" defTabSz="457200" rtl="0" eaLnBrk="0" fontAlgn="base" hangingPunct="0">
              <a:lnSpc>
                <a:spcPct val="105000"/>
              </a:lnSpc>
              <a:spcBef>
                <a:spcPts val="500"/>
              </a:spcBef>
              <a:spcAft>
                <a:spcPct val="0"/>
              </a:spcAft>
              <a:buClr>
                <a:srgbClr val="3333CC"/>
              </a:buClr>
              <a:buSzPct val="100000"/>
              <a:buFont typeface="Helvetica" pitchFamily="34" charset="0"/>
              <a:buChar char="–"/>
              <a:defRPr sz="2000">
                <a:solidFill>
                  <a:srgbClr val="000000"/>
                </a:solidFill>
                <a:latin typeface="+mn-lt"/>
              </a:defRPr>
            </a:lvl4pPr>
            <a:lvl5pPr marL="2057400" indent="-228600" algn="l" defTabSz="457200" rtl="0" eaLnBrk="0" fontAlgn="base" hangingPunct="0">
              <a:lnSpc>
                <a:spcPct val="105000"/>
              </a:lnSpc>
              <a:spcBef>
                <a:spcPts val="500"/>
              </a:spcBef>
              <a:spcAft>
                <a:spcPct val="0"/>
              </a:spcAft>
              <a:buClr>
                <a:srgbClr val="3333CC"/>
              </a:buClr>
              <a:buSzPct val="100000"/>
              <a:buFont typeface="Helvetica" pitchFamily="34" charset="0"/>
              <a:buChar char="»"/>
              <a:defRPr sz="2000">
                <a:solidFill>
                  <a:srgbClr val="000000"/>
                </a:solidFill>
                <a:latin typeface="+mn-lt"/>
              </a:defRPr>
            </a:lvl5pPr>
            <a:lvl6pPr marL="2514600" indent="-228600" algn="l" defTabSz="457200" rtl="0" eaLnBrk="0" fontAlgn="base" hangingPunct="0">
              <a:lnSpc>
                <a:spcPct val="105000"/>
              </a:lnSpc>
              <a:spcBef>
                <a:spcPts val="500"/>
              </a:spcBef>
              <a:spcAft>
                <a:spcPct val="0"/>
              </a:spcAft>
              <a:buClr>
                <a:srgbClr val="3333CC"/>
              </a:buClr>
              <a:buSzPct val="100000"/>
              <a:buFont typeface="Helvetica" pitchFamily="34" charset="0"/>
              <a:buChar char="»"/>
              <a:defRPr sz="2000">
                <a:solidFill>
                  <a:srgbClr val="000000"/>
                </a:solidFill>
                <a:latin typeface="+mn-lt"/>
              </a:defRPr>
            </a:lvl6pPr>
            <a:lvl7pPr marL="2971800" indent="-228600" algn="l" defTabSz="457200" rtl="0" eaLnBrk="0" fontAlgn="base" hangingPunct="0">
              <a:lnSpc>
                <a:spcPct val="105000"/>
              </a:lnSpc>
              <a:spcBef>
                <a:spcPts val="500"/>
              </a:spcBef>
              <a:spcAft>
                <a:spcPct val="0"/>
              </a:spcAft>
              <a:buClr>
                <a:srgbClr val="3333CC"/>
              </a:buClr>
              <a:buSzPct val="100000"/>
              <a:buFont typeface="Helvetica" pitchFamily="34" charset="0"/>
              <a:buChar char="»"/>
              <a:defRPr sz="2000">
                <a:solidFill>
                  <a:srgbClr val="000000"/>
                </a:solidFill>
                <a:latin typeface="+mn-lt"/>
              </a:defRPr>
            </a:lvl7pPr>
            <a:lvl8pPr marL="3429000" indent="-228600" algn="l" defTabSz="457200" rtl="0" eaLnBrk="0" fontAlgn="base" hangingPunct="0">
              <a:lnSpc>
                <a:spcPct val="105000"/>
              </a:lnSpc>
              <a:spcBef>
                <a:spcPts val="500"/>
              </a:spcBef>
              <a:spcAft>
                <a:spcPct val="0"/>
              </a:spcAft>
              <a:buClr>
                <a:srgbClr val="3333CC"/>
              </a:buClr>
              <a:buSzPct val="100000"/>
              <a:buFont typeface="Helvetica" pitchFamily="34" charset="0"/>
              <a:buChar char="»"/>
              <a:defRPr sz="2000">
                <a:solidFill>
                  <a:srgbClr val="000000"/>
                </a:solidFill>
                <a:latin typeface="+mn-lt"/>
              </a:defRPr>
            </a:lvl8pPr>
            <a:lvl9pPr marL="3886200" indent="-228600" algn="l" defTabSz="457200" rtl="0" eaLnBrk="0" fontAlgn="base" hangingPunct="0">
              <a:lnSpc>
                <a:spcPct val="105000"/>
              </a:lnSpc>
              <a:spcBef>
                <a:spcPts val="500"/>
              </a:spcBef>
              <a:spcAft>
                <a:spcPct val="0"/>
              </a:spcAft>
              <a:buClr>
                <a:srgbClr val="3333CC"/>
              </a:buClr>
              <a:buSzPct val="100000"/>
              <a:buFont typeface="Helvetica" pitchFamily="34" charset="0"/>
              <a:buChar char="»"/>
              <a:defRPr sz="2000">
                <a:solidFill>
                  <a:srgbClr val="000000"/>
                </a:solidFill>
                <a:latin typeface="+mn-lt"/>
              </a:defRPr>
            </a:lvl9pPr>
          </a:lstStyle>
          <a:p>
            <a:pPr marL="0" indent="0">
              <a:buFont typeface="Helvetica" pitchFamily="34" charset="0"/>
              <a:buNone/>
            </a:pPr>
            <a:r>
              <a:rPr lang="en-US" sz="1200" kern="0" smtClean="0"/>
              <a:t>Default </a:t>
            </a:r>
            <a:r>
              <a:rPr lang="ru-RU" sz="1200" kern="0" smtClean="0"/>
              <a:t>GENIE 2.8.0</a:t>
            </a:r>
            <a:endParaRPr lang="bg-BG" sz="1200" kern="0" dirty="0"/>
          </a:p>
        </p:txBody>
      </p:sp>
      <p:sp>
        <p:nvSpPr>
          <p:cNvPr id="2" name="TextBox 1"/>
          <p:cNvSpPr txBox="1"/>
          <p:nvPr/>
        </p:nvSpPr>
        <p:spPr>
          <a:xfrm>
            <a:off x="194746" y="2484819"/>
            <a:ext cx="3852242" cy="1000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Small admixture (&lt; 5% ?)  of single pion production:</a:t>
            </a:r>
            <a:endParaRPr lang="en-US" dirty="0"/>
          </a:p>
        </p:txBody>
      </p:sp>
      <p:graphicFrame>
        <p:nvGraphicFramePr>
          <p:cNvPr id="19" name="Object 18"/>
          <p:cNvGraphicFramePr>
            <a:graphicFrameLocks noChangeAspect="1"/>
          </p:cNvGraphicFramePr>
          <p:nvPr>
            <p:extLst/>
          </p:nvPr>
        </p:nvGraphicFramePr>
        <p:xfrm>
          <a:off x="194746" y="3367984"/>
          <a:ext cx="3009900" cy="573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8" name="Equation" r:id="rId10" imgW="1358640" imgH="253800" progId="Equation.3">
                  <p:embed/>
                </p:oleObj>
              </mc:Choice>
              <mc:Fallback>
                <p:oleObj name="Equation" r:id="rId10" imgW="1358640" imgH="253800" progId="Equation.3">
                  <p:embed/>
                  <p:pic>
                    <p:nvPicPr>
                      <p:cNvPr id="19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4746" y="3367984"/>
                        <a:ext cx="3009900" cy="5730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242695" y="3403558"/>
            <a:ext cx="1606290" cy="470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E</a:t>
            </a:r>
            <a:r>
              <a:rPr lang="en-US" sz="2000" baseline="-25000" dirty="0" smtClean="0"/>
              <a:t>th</a:t>
            </a:r>
            <a:r>
              <a:rPr lang="en-US" sz="2000" dirty="0" smtClean="0"/>
              <a:t>=277 MeV</a:t>
            </a:r>
            <a:endParaRPr lang="en-US" sz="2000" baseline="-25000" dirty="0"/>
          </a:p>
        </p:txBody>
      </p:sp>
      <p:graphicFrame>
        <p:nvGraphicFramePr>
          <p:cNvPr id="16" name="Object 15"/>
          <p:cNvGraphicFramePr>
            <a:graphicFrameLocks noChangeAspect="1"/>
          </p:cNvGraphicFramePr>
          <p:nvPr>
            <p:extLst/>
          </p:nvPr>
        </p:nvGraphicFramePr>
        <p:xfrm>
          <a:off x="194746" y="3889463"/>
          <a:ext cx="3460750" cy="573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9" name="Equation" r:id="rId12" imgW="1562040" imgH="253800" progId="Equation.3">
                  <p:embed/>
                </p:oleObj>
              </mc:Choice>
              <mc:Fallback>
                <p:oleObj name="Equation" r:id="rId12" imgW="1562040" imgH="253800" progId="Equation.3">
                  <p:embed/>
                  <p:pic>
                    <p:nvPicPr>
                      <p:cNvPr id="16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4746" y="3889463"/>
                        <a:ext cx="3460750" cy="5730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3265896" y="4272852"/>
            <a:ext cx="1908026" cy="470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E</a:t>
            </a:r>
            <a:r>
              <a:rPr lang="en-US" sz="2000" baseline="-25000" dirty="0" smtClean="0"/>
              <a:t>th</a:t>
            </a:r>
            <a:r>
              <a:rPr lang="en-US" sz="2000" dirty="0" smtClean="0"/>
              <a:t>=485 MeV</a:t>
            </a:r>
            <a:endParaRPr lang="en-US" sz="2000" baseline="-25000" dirty="0"/>
          </a:p>
        </p:txBody>
      </p:sp>
      <p:graphicFrame>
        <p:nvGraphicFramePr>
          <p:cNvPr id="21" name="Object 20"/>
          <p:cNvGraphicFramePr>
            <a:graphicFrameLocks noChangeAspect="1"/>
          </p:cNvGraphicFramePr>
          <p:nvPr>
            <p:extLst/>
          </p:nvPr>
        </p:nvGraphicFramePr>
        <p:xfrm>
          <a:off x="275007" y="5652882"/>
          <a:ext cx="3036888" cy="573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0" name="Equation" r:id="rId14" imgW="1371600" imgH="253800" progId="Equation.3">
                  <p:embed/>
                </p:oleObj>
              </mc:Choice>
              <mc:Fallback>
                <p:oleObj name="Equation" r:id="rId14" imgW="1371600" imgH="253800" progId="Equation.3">
                  <p:embed/>
                  <p:pic>
                    <p:nvPicPr>
                      <p:cNvPr id="21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5007" y="5652882"/>
                        <a:ext cx="3036888" cy="5730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56900" y="4784924"/>
            <a:ext cx="4355872" cy="8494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Important (not known) background </a:t>
            </a:r>
          </a:p>
          <a:p>
            <a:r>
              <a:rPr lang="en-US" sz="2000" dirty="0" smtClean="0"/>
              <a:t>in the Far detector (difficult </a:t>
            </a:r>
            <a:r>
              <a:rPr lang="en-US" sz="2000" smtClean="0"/>
              <a:t>to measure):</a:t>
            </a:r>
            <a:endParaRPr lang="en-US" sz="2000" dirty="0"/>
          </a:p>
        </p:txBody>
      </p:sp>
      <p:sp>
        <p:nvSpPr>
          <p:cNvPr id="22" name="TextBox 21"/>
          <p:cNvSpPr txBox="1"/>
          <p:nvPr/>
        </p:nvSpPr>
        <p:spPr>
          <a:xfrm>
            <a:off x="3311895" y="5939426"/>
            <a:ext cx="1606290" cy="470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E</a:t>
            </a:r>
            <a:r>
              <a:rPr lang="en-US" sz="2000" baseline="-25000" dirty="0" smtClean="0"/>
              <a:t>th</a:t>
            </a:r>
            <a:r>
              <a:rPr lang="en-US" sz="2000" dirty="0" smtClean="0"/>
              <a:t>=145 MeV</a:t>
            </a:r>
            <a:endParaRPr lang="en-US" sz="2000" baseline="-25000" dirty="0"/>
          </a:p>
        </p:txBody>
      </p:sp>
    </p:spTree>
    <p:extLst>
      <p:ext uri="{BB962C8B-B14F-4D97-AF65-F5344CB8AC3E}">
        <p14:creationId xmlns:p14="http://schemas.microsoft.com/office/powerpoint/2010/main" val="3452674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9752" y="110075"/>
            <a:ext cx="6411913" cy="940707"/>
          </a:xfrm>
        </p:spPr>
        <p:txBody>
          <a:bodyPr/>
          <a:lstStyle/>
          <a:p>
            <a:r>
              <a:rPr lang="en-US" dirty="0" smtClean="0"/>
              <a:t>Event rates </a:t>
            </a:r>
            <a:br>
              <a:rPr lang="en-US" dirty="0" smtClean="0"/>
            </a:br>
            <a:r>
              <a:rPr lang="en-US" sz="2400" dirty="0" smtClean="0"/>
              <a:t>at 100 m from the source</a:t>
            </a:r>
            <a:endParaRPr lang="bg-BG" sz="24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347514"/>
            <a:ext cx="6767841" cy="2369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41918" y="3284984"/>
            <a:ext cx="5933034" cy="30831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C00000"/>
                </a:solidFill>
              </a:rPr>
              <a:t>Order of magnitude estimation:</a:t>
            </a:r>
          </a:p>
          <a:p>
            <a:r>
              <a:rPr lang="en-US" sz="1400" dirty="0" smtClean="0"/>
              <a:t>Beam divergence (from kinematics) ~40 </a:t>
            </a:r>
            <a:r>
              <a:rPr lang="en-US" sz="1400" dirty="0" err="1" smtClean="0"/>
              <a:t>mrad</a:t>
            </a:r>
            <a:r>
              <a:rPr lang="en-US" sz="1400" dirty="0" smtClean="0"/>
              <a:t>.</a:t>
            </a:r>
          </a:p>
          <a:p>
            <a:r>
              <a:rPr lang="en-US" sz="1400" dirty="0" smtClean="0"/>
              <a:t>Beam spot at </a:t>
            </a:r>
            <a:r>
              <a:rPr lang="en-US" sz="1400" b="1" dirty="0" smtClean="0"/>
              <a:t>100 m</a:t>
            </a:r>
            <a:r>
              <a:rPr lang="en-US" sz="1400" dirty="0" smtClean="0"/>
              <a:t> ~50 m</a:t>
            </a:r>
            <a:r>
              <a:rPr lang="en-US" sz="1400" baseline="30000" dirty="0" smtClean="0"/>
              <a:t>2</a:t>
            </a:r>
            <a:r>
              <a:rPr lang="en-US" sz="1400" dirty="0" smtClean="0"/>
              <a:t> . At this distance</a:t>
            </a:r>
          </a:p>
          <a:p>
            <a:r>
              <a:rPr lang="en-US" sz="1400" dirty="0"/>
              <a:t>t</a:t>
            </a:r>
            <a:r>
              <a:rPr lang="en-US" sz="1400" dirty="0" smtClean="0"/>
              <a:t>he numbers in Table 2 would correspond to a flux per </a:t>
            </a:r>
            <a:r>
              <a:rPr lang="en-US" sz="1400" b="1" dirty="0" smtClean="0"/>
              <a:t>mm</a:t>
            </a:r>
            <a:r>
              <a:rPr lang="en-US" sz="1400" b="1" baseline="30000" dirty="0" smtClean="0"/>
              <a:t>2</a:t>
            </a:r>
            <a:r>
              <a:rPr lang="en-US" sz="1400" baseline="30000" dirty="0" smtClean="0"/>
              <a:t>  </a:t>
            </a:r>
          </a:p>
          <a:p>
            <a:r>
              <a:rPr lang="en-US" sz="1400" dirty="0" smtClean="0"/>
              <a:t>if the illumination is uniform.</a:t>
            </a:r>
          </a:p>
          <a:p>
            <a:r>
              <a:rPr lang="en-US" sz="1400" dirty="0" smtClean="0"/>
              <a:t>Thus, at ~100 m from the source one would have had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~</a:t>
            </a:r>
            <a:r>
              <a:rPr lang="en-US" sz="1400" b="1" dirty="0" smtClean="0"/>
              <a:t>5x10</a:t>
            </a:r>
            <a:r>
              <a:rPr lang="en-US" sz="1400" b="1" baseline="30000" dirty="0" smtClean="0"/>
              <a:t>7</a:t>
            </a:r>
            <a:r>
              <a:rPr lang="en-US" sz="1400" dirty="0" smtClean="0"/>
              <a:t> </a:t>
            </a:r>
            <a:r>
              <a:rPr lang="el-GR" sz="1400" dirty="0" smtClean="0">
                <a:latin typeface="Times New Roman"/>
                <a:cs typeface="Times New Roman"/>
              </a:rPr>
              <a:t>ν</a:t>
            </a:r>
            <a:r>
              <a:rPr lang="en-US" sz="1400" baseline="-25000" dirty="0" smtClean="0">
                <a:latin typeface="Times New Roman"/>
                <a:cs typeface="Times New Roman"/>
              </a:rPr>
              <a:t>e</a:t>
            </a:r>
            <a:r>
              <a:rPr lang="en-US" sz="1400" dirty="0" smtClean="0">
                <a:latin typeface="Times New Roman"/>
                <a:cs typeface="Times New Roman"/>
              </a:rPr>
              <a:t> </a:t>
            </a:r>
            <a:r>
              <a:rPr lang="en-US" sz="1400" dirty="0" smtClean="0"/>
              <a:t>crossed a surface </a:t>
            </a:r>
            <a:r>
              <a:rPr lang="en-US" sz="1400" dirty="0"/>
              <a:t>of ~50 m</a:t>
            </a:r>
            <a:r>
              <a:rPr lang="en-US" sz="1400" baseline="30000" dirty="0"/>
              <a:t>2</a:t>
            </a:r>
            <a:r>
              <a:rPr lang="en-US" sz="1400" dirty="0"/>
              <a:t> </a:t>
            </a:r>
            <a:r>
              <a:rPr lang="en-US" sz="1400" dirty="0" smtClean="0"/>
              <a:t>for 200 days. </a:t>
            </a:r>
          </a:p>
          <a:p>
            <a:r>
              <a:rPr lang="en-US" sz="1400" dirty="0" smtClean="0"/>
              <a:t> </a:t>
            </a:r>
          </a:p>
          <a:p>
            <a:r>
              <a:rPr lang="en-US" sz="1400" dirty="0" smtClean="0"/>
              <a:t>Event rate for </a:t>
            </a:r>
            <a:r>
              <a:rPr lang="el-GR" sz="1400" b="1" dirty="0" smtClean="0">
                <a:latin typeface="Times New Roman"/>
                <a:cs typeface="Times New Roman"/>
              </a:rPr>
              <a:t>ν</a:t>
            </a:r>
            <a:r>
              <a:rPr lang="en-US" sz="1400" b="1" baseline="-25000" dirty="0" smtClean="0">
                <a:latin typeface="Times New Roman"/>
                <a:cs typeface="Times New Roman"/>
              </a:rPr>
              <a:t>e</a:t>
            </a:r>
            <a:r>
              <a:rPr lang="en-US" sz="1400" dirty="0" smtClean="0">
                <a:latin typeface="Times New Roman"/>
                <a:cs typeface="Times New Roman"/>
              </a:rPr>
              <a:t> CC interactions </a:t>
            </a:r>
            <a:r>
              <a:rPr lang="en-US" sz="1400" dirty="0" smtClean="0"/>
              <a:t>in </a:t>
            </a:r>
            <a:r>
              <a:rPr lang="en-US" sz="1400" b="1" dirty="0" smtClean="0"/>
              <a:t>1 </a:t>
            </a:r>
            <a:r>
              <a:rPr lang="en-US" sz="1400" b="1" dirty="0" err="1" smtClean="0"/>
              <a:t>kt</a:t>
            </a:r>
            <a:r>
              <a:rPr lang="en-US" sz="1400" dirty="0" smtClean="0"/>
              <a:t> water Cherenkov detector for 200 days:</a:t>
            </a:r>
          </a:p>
          <a:p>
            <a:r>
              <a:rPr lang="en-US" sz="1400" dirty="0" smtClean="0"/>
              <a:t>(1.9</a:t>
            </a:r>
            <a:r>
              <a:rPr lang="en-US" sz="1400" i="1" dirty="0" smtClean="0"/>
              <a:t>x</a:t>
            </a:r>
            <a:r>
              <a:rPr lang="en-US" sz="1400" dirty="0" smtClean="0"/>
              <a:t>10</a:t>
            </a:r>
            <a:r>
              <a:rPr lang="en-US" sz="1400" baseline="30000" dirty="0" smtClean="0"/>
              <a:t>10</a:t>
            </a:r>
            <a:r>
              <a:rPr lang="en-US" sz="1400" i="1" dirty="0" smtClean="0"/>
              <a:t>x</a:t>
            </a:r>
            <a:r>
              <a:rPr lang="en-US" sz="1400" dirty="0" smtClean="0"/>
              <a:t>100)</a:t>
            </a:r>
            <a:r>
              <a:rPr lang="en-US" sz="1400" i="1" dirty="0" smtClean="0"/>
              <a:t>x</a:t>
            </a:r>
            <a:r>
              <a:rPr lang="en-US" sz="1400" dirty="0" smtClean="0"/>
              <a:t>(</a:t>
            </a:r>
            <a:r>
              <a:rPr lang="en-US" sz="1400" dirty="0" smtClean="0">
                <a:latin typeface="Trebuchet MS" panose="020B0603020202020204" pitchFamily="34" charset="0"/>
              </a:rPr>
              <a:t>1/18</a:t>
            </a:r>
            <a:r>
              <a:rPr lang="en-US" sz="1400" i="1" dirty="0" smtClean="0"/>
              <a:t>x</a:t>
            </a:r>
            <a:r>
              <a:rPr lang="en-US" sz="1400" dirty="0" smtClean="0"/>
              <a:t>6</a:t>
            </a:r>
            <a:r>
              <a:rPr lang="en-US" sz="1400" i="1" dirty="0" smtClean="0"/>
              <a:t>x</a:t>
            </a:r>
            <a:r>
              <a:rPr lang="en-US" sz="1400" dirty="0" smtClean="0"/>
              <a:t>10</a:t>
            </a:r>
            <a:r>
              <a:rPr lang="en-US" sz="1400" baseline="30000" dirty="0" smtClean="0"/>
              <a:t>23</a:t>
            </a:r>
            <a:r>
              <a:rPr lang="en-US" sz="1400" i="1" dirty="0" smtClean="0"/>
              <a:t>x</a:t>
            </a:r>
            <a:r>
              <a:rPr lang="en-US" sz="1400" dirty="0" smtClean="0"/>
              <a:t>10</a:t>
            </a:r>
            <a:r>
              <a:rPr lang="en-US" sz="1400" baseline="30000" dirty="0" smtClean="0"/>
              <a:t>9</a:t>
            </a:r>
            <a:r>
              <a:rPr lang="en-US" sz="1400" dirty="0" smtClean="0"/>
              <a:t>)</a:t>
            </a:r>
            <a:r>
              <a:rPr lang="en-US" sz="1400" i="1" dirty="0" smtClean="0"/>
              <a:t>x</a:t>
            </a:r>
            <a:r>
              <a:rPr lang="en-US" sz="1400" dirty="0" smtClean="0"/>
              <a:t>(2</a:t>
            </a:r>
            <a:r>
              <a:rPr lang="en-US" sz="1400" i="1" dirty="0" smtClean="0"/>
              <a:t>x</a:t>
            </a:r>
            <a:r>
              <a:rPr lang="en-US" sz="1400" dirty="0" smtClean="0"/>
              <a:t>10</a:t>
            </a:r>
            <a:r>
              <a:rPr lang="en-US" sz="1400" baseline="30000" dirty="0" smtClean="0"/>
              <a:t>-38</a:t>
            </a:r>
            <a:r>
              <a:rPr lang="en-US" sz="1400" dirty="0" smtClean="0"/>
              <a:t>)</a:t>
            </a:r>
            <a:r>
              <a:rPr lang="en-US" sz="1400" i="1" dirty="0" smtClean="0"/>
              <a:t>x</a:t>
            </a:r>
            <a:r>
              <a:rPr lang="en-US" sz="1400" dirty="0" smtClean="0"/>
              <a:t>(0.5</a:t>
            </a:r>
            <a:r>
              <a:rPr lang="en-US" sz="1400" baseline="-25000" dirty="0" smtClean="0"/>
              <a:t>eff</a:t>
            </a:r>
            <a:r>
              <a:rPr lang="en-US" sz="1400" dirty="0" smtClean="0"/>
              <a:t>)</a:t>
            </a:r>
          </a:p>
          <a:p>
            <a:r>
              <a:rPr lang="en-US" sz="1400" dirty="0"/>
              <a:t>	</a:t>
            </a:r>
            <a:r>
              <a:rPr lang="en-US" sz="1400" dirty="0" smtClean="0"/>
              <a:t>					 </a:t>
            </a:r>
            <a:r>
              <a:rPr lang="en-US" sz="1400" dirty="0" smtClean="0">
                <a:latin typeface="Times New Roman"/>
                <a:cs typeface="Times New Roman"/>
              </a:rPr>
              <a:t>≈  </a:t>
            </a:r>
            <a:r>
              <a:rPr lang="en-US" sz="1800" b="1" dirty="0" smtClean="0">
                <a:solidFill>
                  <a:srgbClr val="C00000"/>
                </a:solidFill>
                <a:latin typeface="Times New Roman"/>
                <a:cs typeface="Times New Roman"/>
              </a:rPr>
              <a:t>6x10</a:t>
            </a:r>
            <a:r>
              <a:rPr lang="en-US" sz="1800" b="1" baseline="30000" dirty="0">
                <a:solidFill>
                  <a:srgbClr val="C00000"/>
                </a:solidFill>
                <a:latin typeface="Times New Roman"/>
                <a:cs typeface="Times New Roman"/>
              </a:rPr>
              <a:t>5</a:t>
            </a:r>
            <a:r>
              <a:rPr lang="en-US" sz="1800" b="1" dirty="0" smtClean="0">
                <a:solidFill>
                  <a:srgbClr val="C00000"/>
                </a:solidFill>
                <a:latin typeface="Times New Roman"/>
                <a:cs typeface="Times New Roman"/>
              </a:rPr>
              <a:t> events</a:t>
            </a:r>
            <a:r>
              <a:rPr lang="en-US" sz="1400" b="1" dirty="0" smtClean="0">
                <a:solidFill>
                  <a:srgbClr val="C00000"/>
                </a:solidFill>
                <a:latin typeface="Times New Roman"/>
                <a:cs typeface="Times New Roman"/>
              </a:rPr>
              <a:t>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400586" y="1058340"/>
            <a:ext cx="1874231" cy="2816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ESS</a:t>
            </a:r>
            <a:r>
              <a:rPr lang="el-GR" sz="1000" dirty="0" smtClean="0">
                <a:latin typeface="Times New Roman"/>
                <a:cs typeface="Times New Roman"/>
              </a:rPr>
              <a:t>ν</a:t>
            </a:r>
            <a:r>
              <a:rPr lang="en-US" sz="1000" dirty="0" smtClean="0">
                <a:latin typeface="Times New Roman"/>
                <a:cs typeface="Times New Roman"/>
              </a:rPr>
              <a:t>SB paper, arXiv:1309.7022</a:t>
            </a:r>
            <a:endParaRPr lang="bg-BG" sz="1000" dirty="0"/>
          </a:p>
        </p:txBody>
      </p:sp>
    </p:spTree>
    <p:extLst>
      <p:ext uri="{BB962C8B-B14F-4D97-AF65-F5344CB8AC3E}">
        <p14:creationId xmlns:p14="http://schemas.microsoft.com/office/powerpoint/2010/main" val="4081042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60" name="Rectangle 4"/>
          <p:cNvSpPr>
            <a:spLocks noGrp="1" noChangeArrowheads="1"/>
          </p:cNvSpPr>
          <p:nvPr>
            <p:ph type="title"/>
          </p:nvPr>
        </p:nvSpPr>
        <p:spPr>
          <a:xfrm>
            <a:off x="2915816" y="836712"/>
            <a:ext cx="5832648" cy="512384"/>
          </a:xfrm>
        </p:spPr>
        <p:txBody>
          <a:bodyPr/>
          <a:lstStyle/>
          <a:p>
            <a:r>
              <a:rPr lang="en-US" altLang="bg-BG" dirty="0" smtClean="0"/>
              <a:t>Work package provisions</a:t>
            </a:r>
            <a:endParaRPr lang="en-US" altLang="bg-BG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536" y="2401308"/>
            <a:ext cx="8581045" cy="31239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60" name="Rectangle 4"/>
          <p:cNvSpPr>
            <a:spLocks noGrp="1" noChangeArrowheads="1"/>
          </p:cNvSpPr>
          <p:nvPr>
            <p:ph type="title"/>
          </p:nvPr>
        </p:nvSpPr>
        <p:spPr>
          <a:xfrm>
            <a:off x="2051720" y="620688"/>
            <a:ext cx="5832648" cy="512384"/>
          </a:xfrm>
        </p:spPr>
        <p:txBody>
          <a:bodyPr/>
          <a:lstStyle/>
          <a:p>
            <a:r>
              <a:rPr lang="en-US" altLang="bg-BG" dirty="0" smtClean="0"/>
              <a:t>Work package objectives</a:t>
            </a:r>
            <a:endParaRPr lang="en-US" altLang="bg-BG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16" y="2636912"/>
            <a:ext cx="9242516" cy="2351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9142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60" name="Rectangle 4"/>
          <p:cNvSpPr>
            <a:spLocks noGrp="1" noChangeArrowheads="1"/>
          </p:cNvSpPr>
          <p:nvPr>
            <p:ph type="title"/>
          </p:nvPr>
        </p:nvSpPr>
        <p:spPr>
          <a:xfrm>
            <a:off x="2627784" y="116632"/>
            <a:ext cx="5112568" cy="512384"/>
          </a:xfrm>
        </p:spPr>
        <p:txBody>
          <a:bodyPr/>
          <a:lstStyle/>
          <a:p>
            <a:r>
              <a:rPr lang="en-US" altLang="bg-BG" dirty="0" smtClean="0"/>
              <a:t>Description of work</a:t>
            </a:r>
            <a:endParaRPr lang="en-US" altLang="bg-BG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9009" y="845040"/>
            <a:ext cx="7956153" cy="5596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6030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60" name="Rectangle 4"/>
          <p:cNvSpPr>
            <a:spLocks noGrp="1" noChangeArrowheads="1"/>
          </p:cNvSpPr>
          <p:nvPr>
            <p:ph type="title"/>
          </p:nvPr>
        </p:nvSpPr>
        <p:spPr>
          <a:xfrm>
            <a:off x="2771800" y="29389"/>
            <a:ext cx="5679707" cy="512384"/>
          </a:xfrm>
        </p:spPr>
        <p:txBody>
          <a:bodyPr/>
          <a:lstStyle/>
          <a:p>
            <a:r>
              <a:rPr lang="en-US" altLang="bg-BG" dirty="0" smtClean="0"/>
              <a:t>Deliverables &amp; Milestones</a:t>
            </a:r>
            <a:endParaRPr lang="en-US" altLang="bg-BG" b="1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2339531"/>
              </p:ext>
            </p:extLst>
          </p:nvPr>
        </p:nvGraphicFramePr>
        <p:xfrm>
          <a:off x="107504" y="1040147"/>
          <a:ext cx="6768751" cy="259349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3382">
                  <a:extLst>
                    <a:ext uri="{9D8B030D-6E8A-4147-A177-3AD203B41FA5}">
                      <a16:colId xmlns:a16="http://schemas.microsoft.com/office/drawing/2014/main" val="232958276"/>
                    </a:ext>
                  </a:extLst>
                </a:gridCol>
                <a:gridCol w="819310">
                  <a:extLst>
                    <a:ext uri="{9D8B030D-6E8A-4147-A177-3AD203B41FA5}">
                      <a16:colId xmlns:a16="http://schemas.microsoft.com/office/drawing/2014/main" val="925642506"/>
                    </a:ext>
                  </a:extLst>
                </a:gridCol>
                <a:gridCol w="3536805">
                  <a:extLst>
                    <a:ext uri="{9D8B030D-6E8A-4147-A177-3AD203B41FA5}">
                      <a16:colId xmlns:a16="http://schemas.microsoft.com/office/drawing/2014/main" val="97167897"/>
                    </a:ext>
                  </a:extLst>
                </a:gridCol>
                <a:gridCol w="2229254">
                  <a:extLst>
                    <a:ext uri="{9D8B030D-6E8A-4147-A177-3AD203B41FA5}">
                      <a16:colId xmlns:a16="http://schemas.microsoft.com/office/drawing/2014/main" val="823693833"/>
                    </a:ext>
                  </a:extLst>
                </a:gridCol>
              </a:tblGrid>
              <a:tr h="37262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No.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Deliverable name</a:t>
                      </a:r>
                      <a:endParaRPr lang="en-US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Delivery </a:t>
                      </a:r>
                      <a:r>
                        <a:rPr lang="en-GB" sz="16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date</a:t>
                      </a:r>
                      <a:r>
                        <a:rPr lang="en-US" sz="1600" b="1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(months</a:t>
                      </a:r>
                      <a:r>
                        <a:rPr lang="en-GB" sz="16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98106834"/>
                  </a:ext>
                </a:extLst>
              </a:tr>
              <a:tr h="441592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>
                          <a:effectLst/>
                        </a:rPr>
                        <a:t>5.1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>
                          <a:effectLst/>
                        </a:rPr>
                        <a:t>Near detector requirements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1600">
                          <a:effectLst/>
                        </a:rPr>
                        <a:t>8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80517621"/>
                  </a:ext>
                </a:extLst>
              </a:tr>
              <a:tr h="668840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1600">
                          <a:effectLst/>
                        </a:rPr>
                        <a:t>5.2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>
                          <a:effectLst/>
                        </a:rPr>
                        <a:t>Mine evaluation </a:t>
                      </a:r>
                      <a:r>
                        <a:rPr lang="en-GB" sz="1600" dirty="0" smtClean="0">
                          <a:effectLst/>
                        </a:rPr>
                        <a:t>for </a:t>
                      </a:r>
                      <a:r>
                        <a:rPr lang="en-GB" sz="1600" dirty="0">
                          <a:effectLst/>
                        </a:rPr>
                        <a:t>the far </a:t>
                      </a:r>
                      <a:r>
                        <a:rPr lang="en-GB" sz="1600" dirty="0" smtClean="0">
                          <a:effectLst/>
                        </a:rPr>
                        <a:t>detector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1600">
                          <a:effectLst/>
                        </a:rPr>
                        <a:t>24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48026381"/>
                  </a:ext>
                </a:extLst>
              </a:tr>
              <a:tr h="441592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>
                          <a:effectLst/>
                        </a:rPr>
                        <a:t>5.3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>
                          <a:effectLst/>
                        </a:rPr>
                        <a:t>Design of near detector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>
                          <a:effectLst/>
                        </a:rPr>
                        <a:t>36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94461804"/>
                  </a:ext>
                </a:extLst>
              </a:tr>
              <a:tr h="668840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1600">
                          <a:effectLst/>
                        </a:rPr>
                        <a:t>5.4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>
                          <a:effectLst/>
                        </a:rPr>
                        <a:t>Design of the far detector and its performance evaluation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>
                          <a:effectLst/>
                        </a:rPr>
                        <a:t>42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48392127"/>
                  </a:ext>
                </a:extLst>
              </a:tr>
            </a:tbl>
          </a:graphicData>
        </a:graphic>
      </p:graphicFrame>
      <p:sp>
        <p:nvSpPr>
          <p:cNvPr id="4" name="Rectangle 3"/>
          <p:cNvSpPr/>
          <p:nvPr/>
        </p:nvSpPr>
        <p:spPr bwMode="auto">
          <a:xfrm>
            <a:off x="342821" y="1382691"/>
            <a:ext cx="4229179" cy="388330"/>
          </a:xfrm>
          <a:prstGeom prst="rect">
            <a:avLst/>
          </a:prstGeom>
          <a:solidFill>
            <a:schemeClr val="accent1">
              <a:lumMod val="75000"/>
              <a:alpha val="34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7" name="Elbow Connector 6"/>
          <p:cNvCxnSpPr>
            <a:stCxn id="5" idx="1"/>
          </p:cNvCxnSpPr>
          <p:nvPr/>
        </p:nvCxnSpPr>
        <p:spPr bwMode="auto">
          <a:xfrm rot="10800000" flipV="1">
            <a:off x="4593812" y="913196"/>
            <a:ext cx="2642485" cy="750975"/>
          </a:xfrm>
          <a:prstGeom prst="bentConnector3">
            <a:avLst/>
          </a:prstGeom>
          <a:solidFill>
            <a:srgbClr val="00B8FF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" name="TextBox 4"/>
          <p:cNvSpPr txBox="1"/>
          <p:nvPr/>
        </p:nvSpPr>
        <p:spPr>
          <a:xfrm>
            <a:off x="7236296" y="660595"/>
            <a:ext cx="1442254" cy="505203"/>
          </a:xfrm>
          <a:prstGeom prst="rect">
            <a:avLst/>
          </a:prstGeom>
          <a:solidFill>
            <a:srgbClr val="FF3300">
              <a:alpha val="49000"/>
            </a:srgb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Delivered</a:t>
            </a:r>
            <a:endParaRPr lang="en-US" b="1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9098201"/>
              </p:ext>
            </p:extLst>
          </p:nvPr>
        </p:nvGraphicFramePr>
        <p:xfrm>
          <a:off x="142894" y="4005064"/>
          <a:ext cx="6768750" cy="2241954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{22838BEF-8BB2-4498-84A7-C5851F593DF1}</a:tableStyleId>
              </a:tblPr>
              <a:tblGrid>
                <a:gridCol w="805947">
                  <a:extLst>
                    <a:ext uri="{9D8B030D-6E8A-4147-A177-3AD203B41FA5}">
                      <a16:colId xmlns:a16="http://schemas.microsoft.com/office/drawing/2014/main" val="3406198805"/>
                    </a:ext>
                  </a:extLst>
                </a:gridCol>
                <a:gridCol w="2579922">
                  <a:extLst>
                    <a:ext uri="{9D8B030D-6E8A-4147-A177-3AD203B41FA5}">
                      <a16:colId xmlns:a16="http://schemas.microsoft.com/office/drawing/2014/main" val="643963220"/>
                    </a:ext>
                  </a:extLst>
                </a:gridCol>
                <a:gridCol w="749178">
                  <a:extLst>
                    <a:ext uri="{9D8B030D-6E8A-4147-A177-3AD203B41FA5}">
                      <a16:colId xmlns:a16="http://schemas.microsoft.com/office/drawing/2014/main" val="2936275037"/>
                    </a:ext>
                  </a:extLst>
                </a:gridCol>
                <a:gridCol w="950852">
                  <a:extLst>
                    <a:ext uri="{9D8B030D-6E8A-4147-A177-3AD203B41FA5}">
                      <a16:colId xmlns:a16="http://schemas.microsoft.com/office/drawing/2014/main" val="142505870"/>
                    </a:ext>
                  </a:extLst>
                </a:gridCol>
                <a:gridCol w="1682851">
                  <a:extLst>
                    <a:ext uri="{9D8B030D-6E8A-4147-A177-3AD203B41FA5}">
                      <a16:colId xmlns:a16="http://schemas.microsoft.com/office/drawing/2014/main" val="2982818760"/>
                    </a:ext>
                  </a:extLst>
                </a:gridCol>
              </a:tblGrid>
              <a:tr h="67642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No.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Milestone Name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WP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Due date</a:t>
                      </a:r>
                      <a:r>
                        <a:rPr lang="en-GB" sz="16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(months</a:t>
                      </a: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Means of verification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35856726"/>
                  </a:ext>
                </a:extLst>
              </a:tr>
              <a:tr h="67642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1600" b="0">
                          <a:effectLst/>
                        </a:rPr>
                        <a:t>MS8</a:t>
                      </a:r>
                      <a:endParaRPr lang="en-US" sz="1600" b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1600" b="0" dirty="0">
                          <a:effectLst/>
                        </a:rPr>
                        <a:t>Design concept of the near detector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1600" b="0" dirty="0">
                          <a:effectLst/>
                        </a:rPr>
                        <a:t>5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1600" b="0" dirty="0">
                          <a:effectLst/>
                        </a:rPr>
                        <a:t>24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1600" b="0" dirty="0">
                          <a:effectLst/>
                        </a:rPr>
                        <a:t>Design concept of the near detector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715667615"/>
                  </a:ext>
                </a:extLst>
              </a:tr>
              <a:tr h="4466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1600" b="0" dirty="0">
                          <a:effectLst/>
                        </a:rPr>
                        <a:t>MS16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1600" b="0" dirty="0">
                          <a:effectLst/>
                        </a:rPr>
                        <a:t>Choice of optimal baseline scenario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1600" b="0" dirty="0">
                          <a:effectLst/>
                        </a:rPr>
                        <a:t>5,6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1600" b="0" dirty="0">
                          <a:effectLst/>
                        </a:rPr>
                        <a:t>40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600"/>
                        </a:spcAft>
                      </a:pPr>
                      <a:r>
                        <a:rPr lang="en-GB" sz="1600" b="0" dirty="0">
                          <a:effectLst/>
                        </a:rPr>
                        <a:t>Choice of optimal baseline scenario</a:t>
                      </a:r>
                      <a:endParaRPr lang="en-US" sz="16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70471429"/>
                  </a:ext>
                </a:extLst>
              </a:tr>
            </a:tbl>
          </a:graphicData>
        </a:graphic>
      </p:graphicFrame>
      <p:sp>
        <p:nvSpPr>
          <p:cNvPr id="11" name="Rectangle 10"/>
          <p:cNvSpPr/>
          <p:nvPr/>
        </p:nvSpPr>
        <p:spPr bwMode="auto">
          <a:xfrm>
            <a:off x="142894" y="4720258"/>
            <a:ext cx="5005170" cy="652958"/>
          </a:xfrm>
          <a:prstGeom prst="rect">
            <a:avLst/>
          </a:prstGeom>
          <a:solidFill>
            <a:srgbClr val="00B8FF">
              <a:alpha val="34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2" name="Elbow Connector 11"/>
          <p:cNvCxnSpPr/>
          <p:nvPr/>
        </p:nvCxnSpPr>
        <p:spPr bwMode="auto">
          <a:xfrm rot="10800000" flipV="1">
            <a:off x="5148064" y="4152290"/>
            <a:ext cx="1999876" cy="1050801"/>
          </a:xfrm>
          <a:prstGeom prst="bentConnector3">
            <a:avLst/>
          </a:prstGeom>
          <a:solidFill>
            <a:srgbClr val="00B8FF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" name="TextBox 12"/>
          <p:cNvSpPr txBox="1"/>
          <p:nvPr/>
        </p:nvSpPr>
        <p:spPr>
          <a:xfrm>
            <a:off x="7147940" y="3891067"/>
            <a:ext cx="1876026" cy="436338"/>
          </a:xfrm>
          <a:prstGeom prst="rect">
            <a:avLst/>
          </a:prstGeom>
          <a:solidFill>
            <a:srgbClr val="FF3300">
              <a:alpha val="49000"/>
            </a:srgbClr>
          </a:solidFill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Approaching…</a:t>
            </a:r>
            <a:endParaRPr lang="en-US" sz="2000" b="1" dirty="0"/>
          </a:p>
        </p:txBody>
      </p:sp>
      <p:sp>
        <p:nvSpPr>
          <p:cNvPr id="16" name="Rectangle 15"/>
          <p:cNvSpPr/>
          <p:nvPr/>
        </p:nvSpPr>
        <p:spPr bwMode="auto">
          <a:xfrm>
            <a:off x="321010" y="1771021"/>
            <a:ext cx="4250990" cy="686903"/>
          </a:xfrm>
          <a:prstGeom prst="rect">
            <a:avLst/>
          </a:prstGeom>
          <a:solidFill>
            <a:srgbClr val="00B8FF">
              <a:alpha val="34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12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8" name="Elbow Connector 17"/>
          <p:cNvCxnSpPr>
            <a:stCxn id="19" idx="1"/>
          </p:cNvCxnSpPr>
          <p:nvPr/>
        </p:nvCxnSpPr>
        <p:spPr bwMode="auto">
          <a:xfrm rot="10800000" flipV="1">
            <a:off x="4593851" y="1464012"/>
            <a:ext cx="2642445" cy="768124"/>
          </a:xfrm>
          <a:prstGeom prst="bentConnector3">
            <a:avLst>
              <a:gd name="adj1" fmla="val 34900"/>
            </a:avLst>
          </a:prstGeom>
          <a:solidFill>
            <a:srgbClr val="00B8FF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" name="TextBox 18"/>
          <p:cNvSpPr txBox="1"/>
          <p:nvPr/>
        </p:nvSpPr>
        <p:spPr>
          <a:xfrm>
            <a:off x="7236295" y="1228563"/>
            <a:ext cx="1876026" cy="470898"/>
          </a:xfrm>
          <a:prstGeom prst="rect">
            <a:avLst/>
          </a:prstGeom>
          <a:solidFill>
            <a:srgbClr val="FF3300">
              <a:alpha val="49000"/>
            </a:srgbClr>
          </a:solidFill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Approaching…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804833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2627784" y="3140748"/>
            <a:ext cx="3598168" cy="576504"/>
          </a:xfrm>
        </p:spPr>
        <p:txBody>
          <a:bodyPr/>
          <a:lstStyle/>
          <a:p>
            <a:r>
              <a:rPr lang="en-US" sz="3600" b="1" dirty="0" smtClean="0"/>
              <a:t>Status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651873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744" y="86496"/>
            <a:ext cx="6411913" cy="512384"/>
          </a:xfrm>
        </p:spPr>
        <p:txBody>
          <a:bodyPr/>
          <a:lstStyle/>
          <a:p>
            <a:r>
              <a:rPr lang="en-US" dirty="0" smtClean="0"/>
              <a:t>Software framework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19" y="692696"/>
            <a:ext cx="8428137" cy="5544616"/>
          </a:xfrm>
        </p:spPr>
        <p:txBody>
          <a:bodyPr/>
          <a:lstStyle/>
          <a:p>
            <a:r>
              <a:rPr lang="en-GB" dirty="0"/>
              <a:t>S</a:t>
            </a:r>
            <a:r>
              <a:rPr lang="en-GB" dirty="0" smtClean="0"/>
              <a:t>oftware </a:t>
            </a:r>
            <a:r>
              <a:rPr lang="en-GB" dirty="0"/>
              <a:t>stack:</a:t>
            </a:r>
            <a:endParaRPr lang="en-US" dirty="0"/>
          </a:p>
          <a:p>
            <a:pPr marL="0" lvl="0" indent="0">
              <a:buNone/>
            </a:pPr>
            <a:r>
              <a:rPr lang="en-GB" sz="1600" dirty="0" smtClean="0"/>
              <a:t>C++11, </a:t>
            </a:r>
            <a:r>
              <a:rPr lang="en-GB" sz="1600" dirty="0" err="1" smtClean="0"/>
              <a:t>FairRoot</a:t>
            </a:r>
            <a:r>
              <a:rPr lang="en-GB" sz="1600" dirty="0" smtClean="0"/>
              <a:t> – framework to put everything together, ROOT v6 – data model, data persistency, geometry definition, ROOTVMC – for particle propagation (using Geant3/Geant4); included in </a:t>
            </a:r>
            <a:r>
              <a:rPr lang="en-GB" sz="1600" dirty="0" err="1" smtClean="0"/>
              <a:t>FairRoot</a:t>
            </a:r>
            <a:r>
              <a:rPr lang="en-GB" sz="1600" dirty="0" smtClean="0"/>
              <a:t>, GENIE – neutrino event generator, CMAKE – build system; included in </a:t>
            </a:r>
            <a:r>
              <a:rPr lang="en-GB" sz="1600" dirty="0" err="1" smtClean="0"/>
              <a:t>FairRoot</a:t>
            </a:r>
            <a:r>
              <a:rPr lang="en-GB" sz="1600" dirty="0" smtClean="0"/>
              <a:t>; </a:t>
            </a:r>
            <a:r>
              <a:rPr lang="en-GB" sz="1600" dirty="0" err="1" smtClean="0"/>
              <a:t>DoxyGen</a:t>
            </a:r>
            <a:r>
              <a:rPr lang="en-GB" sz="1600" dirty="0" smtClean="0"/>
              <a:t> – documentation system; GitHub – software repository.</a:t>
            </a:r>
            <a:endParaRPr lang="en-US" sz="1600" dirty="0" smtClean="0"/>
          </a:p>
          <a:p>
            <a:r>
              <a:rPr lang="en-GB" dirty="0"/>
              <a:t>S</a:t>
            </a:r>
            <a:r>
              <a:rPr lang="en-GB" dirty="0" smtClean="0"/>
              <a:t>imulation </a:t>
            </a:r>
            <a:r>
              <a:rPr lang="en-GB" dirty="0"/>
              <a:t>flow and data </a:t>
            </a:r>
            <a:r>
              <a:rPr lang="en-GB" dirty="0" smtClean="0"/>
              <a:t>model defined</a:t>
            </a:r>
          </a:p>
          <a:p>
            <a:r>
              <a:rPr lang="en-GB" dirty="0" err="1" smtClean="0"/>
              <a:t>FairRoot</a:t>
            </a:r>
            <a:r>
              <a:rPr lang="en-GB" dirty="0" smtClean="0"/>
              <a:t> based software framework (</a:t>
            </a:r>
            <a:r>
              <a:rPr lang="en-GB" dirty="0" err="1" smtClean="0"/>
              <a:t>EsbRoot</a:t>
            </a:r>
            <a:r>
              <a:rPr lang="en-GB" dirty="0" smtClean="0"/>
              <a:t>) developed and in use</a:t>
            </a:r>
          </a:p>
          <a:p>
            <a:r>
              <a:rPr lang="en-GB" dirty="0"/>
              <a:t>simulation/reconstruction codes for water Cherenkov detectors: MEMPHYS and </a:t>
            </a:r>
            <a:r>
              <a:rPr lang="en-GB" dirty="0" err="1"/>
              <a:t>WCSim</a:t>
            </a:r>
            <a:r>
              <a:rPr lang="en-GB" dirty="0"/>
              <a:t>/</a:t>
            </a:r>
            <a:r>
              <a:rPr lang="en-GB" dirty="0" err="1"/>
              <a:t>fiTQun</a:t>
            </a:r>
            <a:r>
              <a:rPr lang="en-GB" dirty="0"/>
              <a:t> </a:t>
            </a:r>
            <a:r>
              <a:rPr lang="en-GB" dirty="0" smtClean="0"/>
              <a:t>are installed and development of </a:t>
            </a:r>
            <a:r>
              <a:rPr lang="en-GB" dirty="0"/>
              <a:t>our own </a:t>
            </a:r>
            <a:r>
              <a:rPr lang="en-GB" dirty="0" smtClean="0"/>
              <a:t>upgrades/tunes is in progress</a:t>
            </a:r>
          </a:p>
          <a:p>
            <a:pPr marL="457200" lvl="1" indent="0">
              <a:buNone/>
            </a:pPr>
            <a:r>
              <a:rPr lang="en-US" dirty="0" smtClean="0"/>
              <a:t>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4048" y="4941168"/>
            <a:ext cx="3468456" cy="1663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1632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67744" y="86496"/>
            <a:ext cx="6411913" cy="512384"/>
          </a:xfrm>
        </p:spPr>
        <p:txBody>
          <a:bodyPr/>
          <a:lstStyle/>
          <a:p>
            <a:r>
              <a:rPr lang="en-US" dirty="0" smtClean="0"/>
              <a:t>Software framework (cont’d)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692696"/>
            <a:ext cx="8784976" cy="4968875"/>
          </a:xfrm>
        </p:spPr>
        <p:txBody>
          <a:bodyPr/>
          <a:lstStyle/>
          <a:p>
            <a:r>
              <a:rPr lang="en-GB" dirty="0"/>
              <a:t>Global </a:t>
            </a:r>
            <a:r>
              <a:rPr lang="en-GB" dirty="0" smtClean="0"/>
              <a:t>and local coordinate </a:t>
            </a:r>
            <a:r>
              <a:rPr lang="en-GB" dirty="0"/>
              <a:t>systems have been defined and transformations between them calculated and agreed </a:t>
            </a:r>
            <a:r>
              <a:rPr lang="en-GB" dirty="0" smtClean="0"/>
              <a:t>upon</a:t>
            </a:r>
          </a:p>
          <a:p>
            <a:r>
              <a:rPr lang="en-GB" dirty="0"/>
              <a:t>A</a:t>
            </a:r>
            <a:r>
              <a:rPr lang="en-GB" dirty="0" smtClean="0"/>
              <a:t>ccess </a:t>
            </a:r>
            <a:r>
              <a:rPr lang="en-GB" dirty="0"/>
              <a:t>to the computing cluster of the University of Zagreb (in total about 3100 processor cores, with 10TB of disk space allocated for </a:t>
            </a:r>
            <a:r>
              <a:rPr lang="en-GB" dirty="0" smtClean="0"/>
              <a:t>us, </a:t>
            </a:r>
            <a:r>
              <a:rPr lang="en-GB" u="sng" dirty="0" smtClean="0">
                <a:solidFill>
                  <a:schemeClr val="accent2">
                    <a:lumMod val="75000"/>
                  </a:schemeClr>
                </a:solidFill>
              </a:rPr>
              <a:t>https</a:t>
            </a:r>
            <a:r>
              <a:rPr lang="en-GB" u="sng" dirty="0">
                <a:solidFill>
                  <a:schemeClr val="accent2">
                    <a:lumMod val="75000"/>
                  </a:schemeClr>
                </a:solidFill>
              </a:rPr>
              <a:t>://www.srce.unizg.hr/en/isabella-cluster</a:t>
            </a:r>
            <a:r>
              <a:rPr lang="en-GB" dirty="0"/>
              <a:t> </a:t>
            </a:r>
            <a:r>
              <a:rPr lang="en-GB" dirty="0" smtClean="0"/>
              <a:t>)</a:t>
            </a:r>
            <a:endParaRPr lang="en-US" dirty="0"/>
          </a:p>
          <a:p>
            <a:r>
              <a:rPr lang="en-US" dirty="0" smtClean="0"/>
              <a:t> </a:t>
            </a:r>
            <a:r>
              <a:rPr lang="en-US" dirty="0"/>
              <a:t>Realistic neutrino flux in GENIE </a:t>
            </a:r>
            <a:r>
              <a:rPr lang="en-US" dirty="0" smtClean="0"/>
              <a:t>(version 3.0.4) implemented</a:t>
            </a:r>
            <a:endParaRPr lang="en-US" dirty="0"/>
          </a:p>
          <a:p>
            <a:r>
              <a:rPr lang="en-US" dirty="0" err="1"/>
              <a:t>EsbRootView</a:t>
            </a:r>
            <a:r>
              <a:rPr lang="en-US" dirty="0"/>
              <a:t> </a:t>
            </a:r>
            <a:r>
              <a:rPr lang="en-US" dirty="0" smtClean="0"/>
              <a:t>(version 2.0.0) is available: </a:t>
            </a:r>
            <a:endParaRPr lang="en-US" dirty="0"/>
          </a:p>
          <a:p>
            <a:pPr marL="0" indent="0">
              <a:buNone/>
            </a:pPr>
            <a:r>
              <a:rPr lang="en-US" dirty="0" err="1" smtClean="0"/>
              <a:t>sFGD</a:t>
            </a:r>
            <a:r>
              <a:rPr lang="en-US" dirty="0" smtClean="0"/>
              <a:t> </a:t>
            </a:r>
            <a:r>
              <a:rPr lang="en-US" dirty="0"/>
              <a:t>detector can be displayed in either solid or wire-frame </a:t>
            </a:r>
            <a:r>
              <a:rPr lang="en-US" dirty="0" smtClean="0"/>
              <a:t>cubes, bash </a:t>
            </a:r>
            <a:r>
              <a:rPr lang="en-US" dirty="0"/>
              <a:t>script for cuts and filters to look at specific processes and </a:t>
            </a:r>
            <a:r>
              <a:rPr lang="en-US" dirty="0" smtClean="0"/>
              <a:t>particles is available, event-time </a:t>
            </a:r>
            <a:r>
              <a:rPr lang="en-US" dirty="0"/>
              <a:t>video </a:t>
            </a:r>
            <a:r>
              <a:rPr lang="en-US" dirty="0" smtClean="0"/>
              <a:t>can be watched, possible development for outreach is possible. 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51473" y="4941168"/>
            <a:ext cx="2778754" cy="164726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5696" y="4935776"/>
            <a:ext cx="2237420" cy="1639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713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NEUTRINO PHYSICS IN BULGARIA&amp;quot;&quot;/&gt;&lt;property id=&quot;20307&quot; value=&quot;256&quot;/&gt;&lt;/object&gt;&lt;object type=&quot;3&quot; unique_id=&quot;10005&quot;&gt;&lt;property id=&quot;20148&quot; value=&quot;5&quot;/&gt;&lt;property id=&quot;20300&quot; value=&quot;Slide 2 - &amp;quot;Outline&amp;quot;&quot;/&gt;&lt;property id=&quot;20307&quot; value=&quot;380&quot;/&gt;&lt;/object&gt;&lt;object type=&quot;3&quot; unique_id=&quot;10020&quot;&gt;&lt;property id=&quot;20148&quot; value=&quot;5&quot;/&gt;&lt;property id=&quot;20300&quot; value=&quot;Slide 11 - &amp;quot;Consistent picture of ν oscillations &amp;quot;&quot;/&gt;&lt;property id=&quot;20307&quot; value=&quot;416&quot;/&gt;&lt;/object&gt;&lt;object type=&quot;3&quot; unique_id=&quot;10022&quot;&gt;&lt;property id=&quot;20148&quot; value=&quot;5&quot;/&gt;&lt;property id=&quot;20300&quot; value=&quot;Slide 12&quot;/&gt;&lt;property id=&quot;20307&quot; value=&quot;511&quot;/&gt;&lt;/object&gt;&lt;object type=&quot;3&quot; unique_id=&quot;10023&quot;&gt;&lt;property id=&quot;20148&quot; value=&quot;5&quot;/&gt;&lt;property id=&quot;20300&quot; value=&quot;Slide 13 - &amp;quot;ν oscillations measurements roadmap &amp;quot;&quot;/&gt;&lt;property id=&quot;20307&quot; value=&quot;508&quot;/&gt;&lt;/object&gt;&lt;object type=&quot;3&quot; unique_id=&quot;10026&quot;&gt;&lt;property id=&quot;20148&quot; value=&quot;5&quot;/&gt;&lt;property id=&quot;20300&quot; value=&quot;Slide 14 - &amp;quot;ν oscillations measurements roadmap &amp;quot;&quot;/&gt;&lt;property id=&quot;20307&quot; value=&quot;478&quot;/&gt;&lt;/object&gt;&lt;object type=&quot;3&quot; unique_id=&quot;10035&quot;&gt;&lt;property id=&quot;20148&quot; value=&quot;5&quot;/&gt;&lt;property id=&quot;20300&quot; value=&quot;Slide 15 - &amp;quot;Neutrino Factory business&amp;quot;&quot;/&gt;&lt;property id=&quot;20307&quot; value=&quot;514&quot;/&gt;&lt;/object&gt;&lt;object type=&quot;3&quot; unique_id=&quot;10128&quot;&gt;&lt;property id=&quot;20148&quot; value=&quot;5&quot;/&gt;&lt;property id=&quot;20300&quot; value=&quot;Slide 3 - &amp;quot;CHORUS&amp;#x0D;&amp;#x0A;(first proposal in 1990)&amp;quot;&quot;/&gt;&lt;property id=&quot;20307&quot; value=&quot;522&quot;/&gt;&lt;/object&gt;&lt;object type=&quot;3&quot; unique_id=&quot;10129&quot;&gt;&lt;property id=&quot;20148&quot; value=&quot;5&quot;/&gt;&lt;property id=&quot;20300&quot; value=&quot;Slide 4 - &amp;quot;Results from CHORUS&amp;quot;&quot;/&gt;&lt;property id=&quot;20307&quot; value=&quot;523&quot;/&gt;&lt;/object&gt;&lt;object type=&quot;3&quot; unique_id=&quot;10450&quot;&gt;&lt;property id=&quot;20148&quot; value=&quot;5&quot;/&gt;&lt;property id=&quot;20300&quot; value=&quot;Slide 5 - &amp;quot;Bulgarian participation in CHORUS&amp;#x0D;&amp;#x0A;(years 1994 – 2009)&amp;quot;&quot;/&gt;&lt;property id=&quot;20307&quot; value=&quot;524&quot;/&gt;&lt;/object&gt;&lt;object type=&quot;3&quot; unique_id=&quot;11051&quot;&gt;&lt;property id=&quot;20148&quot; value=&quot;5&quot;/&gt;&lt;property id=&quot;20300&quot; value=&quot;Slide 6 - &amp;quot;HARP&amp;quot;&quot;/&gt;&lt;property id=&quot;20307&quot; value=&quot;525&quot;/&gt;&lt;/object&gt;&lt;object type=&quot;3&quot; unique_id=&quot;11052&quot;&gt;&lt;property id=&quot;20148&quot; value=&quot;5&quot;/&gt;&lt;property id=&quot;20300&quot; value=&quot;Slide 7 - &amp;quot;Bulgarian participation in HARP&amp;#x0D;&amp;#x0A;(years 1999 – 2010)&amp;quot;&quot;/&gt;&lt;property id=&quot;20307&quot; value=&quot;526&quot;/&gt;&lt;/object&gt;&lt;object type=&quot;3&quot; unique_id=&quot;11194&quot;&gt;&lt;property id=&quot;20148&quot; value=&quot;5&quot;/&gt;&lt;property id=&quot;20300&quot; value=&quot;Slide 8 - &amp;quot;HARP results&amp;quot;&quot;/&gt;&lt;property id=&quot;20307&quot; value=&quot;527&quot;/&gt;&lt;/object&gt;&lt;object type=&quot;3&quot; unique_id=&quot;11435&quot;&gt;&lt;property id=&quot;20148&quot; value=&quot;5&quot;/&gt;&lt;property id=&quot;20300&quot; value=&quot;Slide 9 - &amp;quot;NA61 - SHINE&amp;quot;&quot;/&gt;&lt;property id=&quot;20307&quot; value=&quot;528&quot;/&gt;&lt;/object&gt;&lt;object type=&quot;3&quot; unique_id=&quot;11436&quot;&gt;&lt;property id=&quot;20148&quot; value=&quot;5&quot;/&gt;&lt;property id=&quot;20300&quot; value=&quot;Slide 10 - &amp;quot;OPERA (CNGS-1)&amp;quot;&quot;/&gt;&lt;property id=&quot;20307&quot; value=&quot;529&quot;/&gt;&lt;/object&gt;&lt;object type=&quot;3&quot; unique_id=&quot;11437&quot;&gt;&lt;property id=&quot;20148&quot; value=&quot;5&quot;/&gt;&lt;property id=&quot;20300&quot; value=&quot;Slide 16 - &amp;quot;Muon Ionisation Cooling Experiment (MICE)&amp;quot;&quot;/&gt;&lt;property id=&quot;20307&quot; value=&quot;530&quot;/&gt;&lt;/object&gt;&lt;object type=&quot;3&quot; unique_id=&quot;11438&quot;&gt;&lt;property id=&quot;20148&quot; value=&quot;5&quot;/&gt;&lt;property id=&quot;20300&quot; value=&quot;Slide 17 - &amp;quot;Bulgarian participation in MICE&amp;quot;&quot;/&gt;&lt;property id=&quot;20307&quot; value=&quot;531&quot;/&gt;&lt;/object&gt;&lt;object type=&quot;3&quot; unique_id=&quot;11439&quot;&gt;&lt;property id=&quot;20148&quot; value=&quot;5&quot;/&gt;&lt;property id=&quot;20300&quot; value=&quot;Slide 18 - &amp;quot;EUROν/International Design Study for Neutrino Factory&amp;quot;&quot;/&gt;&lt;property id=&quot;20307&quot; value=&quot;532&quot;/&gt;&lt;/object&gt;&lt;object type=&quot;3&quot; unique_id=&quot;11576&quot;&gt;&lt;property id=&quot;20148&quot; value=&quot;5&quot;/&gt;&lt;property id=&quot;20300&quot; value=&quot;Slide 19 - &amp;quot;Bulgarian involvement in EUROν/IDS-NF&amp;quot;&quot;/&gt;&lt;property id=&quot;20307&quot; value=&quot;533&quot;/&gt;&lt;/object&gt;&lt;object type=&quot;3&quot; unique_id=&quot;11865&quot;&gt;&lt;property id=&quot;20148&quot; value=&quot;5&quot;/&gt;&lt;property id=&quot;20300&quot; value=&quot;Slide 20 - &amp;quot;Funding&amp;quot;&quot;/&gt;&lt;property id=&quot;20307&quot; value=&quot;534&quot;/&gt;&lt;/object&gt;&lt;object type=&quot;3&quot; unique_id=&quot;11866&quot;&gt;&lt;property id=&quot;20148&quot; value=&quot;5&quot;/&gt;&lt;property id=&quot;20300&quot; value=&quot;Slide 21&quot;/&gt;&lt;property id=&quot;20307&quot; value=&quot;535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Georgia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12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altLang="bg-BG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12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altLang="bg-BG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7880</TotalTime>
  <Words>1083</Words>
  <Application>Microsoft Office PowerPoint</Application>
  <PresentationFormat>On-screen Show (4:3)</PresentationFormat>
  <Paragraphs>112</Paragraphs>
  <Slides>20</Slides>
  <Notes>5</Notes>
  <HiddenSlides>0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32" baseType="lpstr">
      <vt:lpstr>Arial</vt:lpstr>
      <vt:lpstr>Cambria Math</vt:lpstr>
      <vt:lpstr>Comic Sans MS</vt:lpstr>
      <vt:lpstr>Georgia</vt:lpstr>
      <vt:lpstr>Helvetica</vt:lpstr>
      <vt:lpstr>MS Mincho</vt:lpstr>
      <vt:lpstr>Symbol</vt:lpstr>
      <vt:lpstr>Times New Roman</vt:lpstr>
      <vt:lpstr>Trebuchet MS</vt:lpstr>
      <vt:lpstr>Wingdings</vt:lpstr>
      <vt:lpstr>Default Design</vt:lpstr>
      <vt:lpstr>Equation</vt:lpstr>
      <vt:lpstr>WP5: Detector Performance: status and plans</vt:lpstr>
      <vt:lpstr>Processes to be measured</vt:lpstr>
      <vt:lpstr>Work package provisions</vt:lpstr>
      <vt:lpstr>Work package objectives</vt:lpstr>
      <vt:lpstr>Description of work</vt:lpstr>
      <vt:lpstr>Deliverables &amp; Milestones</vt:lpstr>
      <vt:lpstr>Status</vt:lpstr>
      <vt:lpstr>Software framework</vt:lpstr>
      <vt:lpstr>Software framework (cont’d)</vt:lpstr>
      <vt:lpstr>Our software schema</vt:lpstr>
      <vt:lpstr>Far detector</vt:lpstr>
      <vt:lpstr>Near detector</vt:lpstr>
      <vt:lpstr>Water Cherenkov near detector</vt:lpstr>
      <vt:lpstr>WCh near detector (cont’d)</vt:lpstr>
      <vt:lpstr>sFGD</vt:lpstr>
      <vt:lpstr>Flux measurement through neutrino scattering off atomic electrons</vt:lpstr>
      <vt:lpstr>Visualization: EsbRootView</vt:lpstr>
      <vt:lpstr>Detector sites</vt:lpstr>
      <vt:lpstr>Thanks for the attention!</vt:lpstr>
      <vt:lpstr>Event rates  at 100 m from the source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HARP collaboration results on the proton-nuclei interactions at a few GeV energies</dc:title>
  <dc:creator>ROUMEN</dc:creator>
  <cp:lastModifiedBy>Roumen Tsenov</cp:lastModifiedBy>
  <cp:revision>244</cp:revision>
  <dcterms:modified xsi:type="dcterms:W3CDTF">2019-10-21T12:46:36Z</dcterms:modified>
</cp:coreProperties>
</file>