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60" r:id="rId3"/>
    <p:sldId id="271" r:id="rId4"/>
    <p:sldId id="270" r:id="rId5"/>
    <p:sldId id="264" r:id="rId6"/>
    <p:sldId id="265" r:id="rId7"/>
    <p:sldId id="257" r:id="rId8"/>
    <p:sldId id="274" r:id="rId9"/>
    <p:sldId id="263" r:id="rId10"/>
    <p:sldId id="269" r:id="rId11"/>
    <p:sldId id="259" r:id="rId12"/>
    <p:sldId id="267" r:id="rId13"/>
    <p:sldId id="268" r:id="rId14"/>
    <p:sldId id="258" r:id="rId15"/>
    <p:sldId id="262" r:id="rId16"/>
    <p:sldId id="261" r:id="rId17"/>
    <p:sldId id="266" r:id="rId18"/>
    <p:sldId id="256" r:id="rId19"/>
    <p:sldId id="272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66" d="100"/>
          <a:sy n="66" d="100"/>
        </p:scale>
        <p:origin x="3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70D44-3979-4F80-9B21-1448EE5D9ACE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55F97-1B9F-4BD2-97A7-86C0A49B47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81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826CE94-61EB-AD45-A803-F91C8E943C4B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303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08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FF91-2F33-4B2F-90CA-159E1E07947E}" type="datetime1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82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AF586-37B9-4E1B-9C97-1FEE259C63FD}" type="datetime1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13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B6A89-521F-436E-ACF9-2976765F12F0}" type="datetime1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910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98606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331640" y="6326440"/>
            <a:ext cx="6550800" cy="360000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343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331640" y="6326440"/>
            <a:ext cx="6550800" cy="360000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246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331640" y="6326440"/>
            <a:ext cx="6550800" cy="360000"/>
          </a:xfrm>
        </p:spPr>
        <p:txBody>
          <a:bodyPr/>
          <a:lstStyle/>
          <a:p>
            <a:pPr algn="l"/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50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331640" y="6326440"/>
            <a:ext cx="6550800" cy="360000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381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812652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572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70"/>
            <a:ext cx="6629400" cy="1066688"/>
          </a:xfrm>
        </p:spPr>
        <p:txBody>
          <a:bodyPr lIns="63966" tIns="0" rIns="63966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786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571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29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29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8236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571"/>
            </a:lvl1pPr>
            <a:lvl2pPr>
              <a:defRPr sz="2214"/>
            </a:lvl2pPr>
            <a:lvl3pPr>
              <a:defRPr sz="2000"/>
            </a:lvl3pPr>
            <a:lvl4pPr>
              <a:defRPr sz="1786"/>
            </a:lvl4pPr>
            <a:lvl5pPr>
              <a:defRPr sz="1786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571"/>
            </a:lvl1pPr>
            <a:lvl2pPr>
              <a:defRPr sz="2214"/>
            </a:lvl2pPr>
            <a:lvl3pPr>
              <a:defRPr sz="2000"/>
            </a:lvl3pPr>
            <a:lvl4pPr>
              <a:defRPr sz="1786"/>
            </a:lvl4pPr>
            <a:lvl5pPr>
              <a:defRPr sz="1786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95292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EB38-34D0-4AF0-BBE1-6242146F22A9}" type="datetime1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221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7" indent="0" algn="ctr">
              <a:buNone/>
              <a:defRPr sz="1500"/>
            </a:lvl2pPr>
            <a:lvl3pPr marL="685814" indent="0" algn="ctr">
              <a:buNone/>
              <a:defRPr sz="1350"/>
            </a:lvl3pPr>
            <a:lvl4pPr marL="1028721" indent="0" algn="ctr">
              <a:buNone/>
              <a:defRPr sz="1200"/>
            </a:lvl4pPr>
            <a:lvl5pPr marL="1371627" indent="0" algn="ctr">
              <a:buNone/>
              <a:defRPr sz="1200"/>
            </a:lvl5pPr>
            <a:lvl6pPr marL="1714534" indent="0" algn="ctr">
              <a:buNone/>
              <a:defRPr sz="1200"/>
            </a:lvl6pPr>
            <a:lvl7pPr marL="2057441" indent="0" algn="ctr">
              <a:buNone/>
              <a:defRPr sz="1200"/>
            </a:lvl7pPr>
            <a:lvl8pPr marL="2400348" indent="0" algn="ctr">
              <a:buNone/>
              <a:defRPr sz="1200"/>
            </a:lvl8pPr>
            <a:lvl9pPr marL="2743255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1640" y="6326440"/>
            <a:ext cx="6550800" cy="360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3F49-C72E-4D24-A081-1C9230313E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696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323C9-0E74-45AF-AD17-FCA206AA0D8B}" type="datetime1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010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7E8B3-FC29-41EB-B70D-15E885C8BD57}" type="datetime1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480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CA3A7-1E69-4891-932D-8A7952608524}" type="datetime1">
              <a:rPr lang="en-GB" smtClean="0"/>
              <a:t>27/06/2019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426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1680-641D-472F-98E2-525D46C80E6D}" type="datetime1">
              <a:rPr lang="en-GB" smtClean="0"/>
              <a:t>27/06/2019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191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21D0-9396-42CA-9A5D-B49E6378CB35}" type="datetime1">
              <a:rPr lang="en-GB" smtClean="0"/>
              <a:t>27/06/2019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540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CB6BB-28C6-43D0-B466-D50A638AB246}" type="datetime1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377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63A0-CC4F-434B-87EF-2C205813EDE9}" type="datetime1">
              <a:rPr lang="en-GB" smtClean="0"/>
              <a:t>27/06/2019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5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55B90-F526-4E1F-87F1-734623F623A0}" type="datetime1">
              <a:rPr lang="en-GB" smtClean="0"/>
              <a:t>27/06/2019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E7651-8B91-4616-BDD6-A28E8678DD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889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331640" y="6326440"/>
            <a:ext cx="6550800" cy="360000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27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421" y="2385548"/>
            <a:ext cx="6033882" cy="34154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7434" y="526694"/>
            <a:ext cx="823504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HL-LHC </a:t>
            </a:r>
            <a:r>
              <a:rPr lang="en-GB" sz="4000" dirty="0"/>
              <a:t>control architecture </a:t>
            </a:r>
            <a:r>
              <a:rPr lang="en-GB" sz="4000" dirty="0" smtClean="0"/>
              <a:t>proposal</a:t>
            </a:r>
          </a:p>
          <a:p>
            <a:r>
              <a:rPr lang="en-US" sz="3200" dirty="0" smtClean="0">
                <a:solidFill>
                  <a:schemeClr val="accent5"/>
                </a:solidFill>
              </a:rPr>
              <a:t>WG #</a:t>
            </a:r>
            <a:r>
              <a:rPr lang="en-US" sz="3200" dirty="0" smtClean="0">
                <a:solidFill>
                  <a:schemeClr val="accent5"/>
                </a:solidFill>
              </a:rPr>
              <a:t>3</a:t>
            </a:r>
          </a:p>
          <a:p>
            <a:r>
              <a:rPr lang="en-US" sz="1600" dirty="0" smtClean="0">
                <a:solidFill>
                  <a:schemeClr val="accent5"/>
                </a:solidFill>
              </a:rPr>
              <a:t>TE-CRG-CE </a:t>
            </a:r>
          </a:p>
          <a:p>
            <a:r>
              <a:rPr lang="en-US" sz="1600" dirty="0" smtClean="0">
                <a:solidFill>
                  <a:schemeClr val="accent5"/>
                </a:solidFill>
              </a:rPr>
              <a:t>27.06.2019</a:t>
            </a:r>
            <a:endParaRPr lang="en-GB" sz="2400" dirty="0">
              <a:solidFill>
                <a:schemeClr val="accent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30379" y="6408390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426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39624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2971800" y="10668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2971800" y="16764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Rectangle 5"/>
          <p:cNvSpPr>
            <a:spLocks noChangeArrowheads="1"/>
          </p:cNvSpPr>
          <p:nvPr/>
        </p:nvSpPr>
        <p:spPr bwMode="auto">
          <a:xfrm>
            <a:off x="29718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Rectangle 6"/>
          <p:cNvSpPr>
            <a:spLocks noChangeArrowheads="1"/>
          </p:cNvSpPr>
          <p:nvPr/>
        </p:nvSpPr>
        <p:spPr bwMode="auto">
          <a:xfrm>
            <a:off x="3124200" y="41910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8" name="Rectangle 7"/>
          <p:cNvSpPr>
            <a:spLocks noChangeArrowheads="1"/>
          </p:cNvSpPr>
          <p:nvPr/>
        </p:nvSpPr>
        <p:spPr bwMode="auto">
          <a:xfrm>
            <a:off x="4572000" y="26670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Rectangle 8"/>
          <p:cNvSpPr>
            <a:spLocks noChangeArrowheads="1"/>
          </p:cNvSpPr>
          <p:nvPr/>
        </p:nvSpPr>
        <p:spPr bwMode="auto">
          <a:xfrm>
            <a:off x="13716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0" name="Rectangle 9"/>
          <p:cNvSpPr>
            <a:spLocks noChangeArrowheads="1"/>
          </p:cNvSpPr>
          <p:nvPr/>
        </p:nvSpPr>
        <p:spPr bwMode="auto">
          <a:xfrm>
            <a:off x="3962400" y="1676400"/>
            <a:ext cx="3810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1" name="Line 10"/>
          <p:cNvSpPr>
            <a:spLocks noChangeShapeType="1"/>
          </p:cNvSpPr>
          <p:nvPr/>
        </p:nvSpPr>
        <p:spPr bwMode="auto">
          <a:xfrm>
            <a:off x="3657600" y="144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2" name="Line 11"/>
          <p:cNvSpPr>
            <a:spLocks noChangeShapeType="1"/>
          </p:cNvSpPr>
          <p:nvPr/>
        </p:nvSpPr>
        <p:spPr bwMode="auto">
          <a:xfrm>
            <a:off x="36576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3" name="Line 12"/>
          <p:cNvSpPr>
            <a:spLocks noChangeShapeType="1"/>
          </p:cNvSpPr>
          <p:nvPr/>
        </p:nvSpPr>
        <p:spPr bwMode="auto">
          <a:xfrm>
            <a:off x="36576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4" name="Line 13"/>
          <p:cNvSpPr>
            <a:spLocks noChangeShapeType="1"/>
          </p:cNvSpPr>
          <p:nvPr/>
        </p:nvSpPr>
        <p:spPr bwMode="auto">
          <a:xfrm>
            <a:off x="2057400" y="12954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5" name="Line 14"/>
          <p:cNvSpPr>
            <a:spLocks noChangeShapeType="1"/>
          </p:cNvSpPr>
          <p:nvPr/>
        </p:nvSpPr>
        <p:spPr bwMode="auto">
          <a:xfrm>
            <a:off x="2362200" y="2286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Line 15"/>
          <p:cNvSpPr>
            <a:spLocks noChangeShapeType="1"/>
          </p:cNvSpPr>
          <p:nvPr/>
        </p:nvSpPr>
        <p:spPr bwMode="auto">
          <a:xfrm rot="-5400000">
            <a:off x="2705100" y="25527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7" name="Line 16"/>
          <p:cNvSpPr>
            <a:spLocks noChangeShapeType="1"/>
          </p:cNvSpPr>
          <p:nvPr/>
        </p:nvSpPr>
        <p:spPr bwMode="auto">
          <a:xfrm rot="-5400000">
            <a:off x="28575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8" name="Line 17"/>
          <p:cNvSpPr>
            <a:spLocks noChangeShapeType="1"/>
          </p:cNvSpPr>
          <p:nvPr/>
        </p:nvSpPr>
        <p:spPr bwMode="auto">
          <a:xfrm>
            <a:off x="3810000" y="5029200"/>
            <a:ext cx="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9" name="Line 18"/>
          <p:cNvSpPr>
            <a:spLocks noChangeShapeType="1"/>
          </p:cNvSpPr>
          <p:nvPr/>
        </p:nvSpPr>
        <p:spPr bwMode="auto">
          <a:xfrm>
            <a:off x="3505200" y="50292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6100" name="Group 19"/>
          <p:cNvGrpSpPr>
            <a:grpSpLocks/>
          </p:cNvGrpSpPr>
          <p:nvPr/>
        </p:nvGrpSpPr>
        <p:grpSpPr bwMode="auto">
          <a:xfrm>
            <a:off x="8686800" y="5757863"/>
            <a:ext cx="152400" cy="76200"/>
            <a:chOff x="4992" y="3072"/>
            <a:chExt cx="96" cy="48"/>
          </a:xfrm>
          <a:solidFill>
            <a:schemeClr val="bg1">
              <a:lumMod val="85000"/>
            </a:schemeClr>
          </a:solidFill>
        </p:grpSpPr>
        <p:sp>
          <p:nvSpPr>
            <p:cNvPr id="46268" name="AutoShape 20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69" name="AutoShape 21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6101" name="Group 22"/>
          <p:cNvGrpSpPr>
            <a:grpSpLocks/>
          </p:cNvGrpSpPr>
          <p:nvPr/>
        </p:nvGrpSpPr>
        <p:grpSpPr bwMode="auto">
          <a:xfrm>
            <a:off x="381000" y="5757863"/>
            <a:ext cx="152400" cy="76200"/>
            <a:chOff x="4992" y="3072"/>
            <a:chExt cx="96" cy="48"/>
          </a:xfrm>
        </p:grpSpPr>
        <p:sp>
          <p:nvSpPr>
            <p:cNvPr id="46266" name="AutoShape 23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67" name="AutoShape 24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102" name="Rectangle 25"/>
          <p:cNvSpPr>
            <a:spLocks noChangeArrowheads="1"/>
          </p:cNvSpPr>
          <p:nvPr/>
        </p:nvSpPr>
        <p:spPr bwMode="auto">
          <a:xfrm>
            <a:off x="52578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3" name="Rectangle 26"/>
          <p:cNvSpPr>
            <a:spLocks noChangeArrowheads="1"/>
          </p:cNvSpPr>
          <p:nvPr/>
        </p:nvSpPr>
        <p:spPr bwMode="auto">
          <a:xfrm>
            <a:off x="6096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4" name="Rectangle 27"/>
          <p:cNvSpPr>
            <a:spLocks noChangeArrowheads="1"/>
          </p:cNvSpPr>
          <p:nvPr/>
        </p:nvSpPr>
        <p:spPr bwMode="auto">
          <a:xfrm>
            <a:off x="4191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5" name="Rectangle 28"/>
          <p:cNvSpPr>
            <a:spLocks noChangeArrowheads="1"/>
          </p:cNvSpPr>
          <p:nvPr/>
        </p:nvSpPr>
        <p:spPr bwMode="auto">
          <a:xfrm>
            <a:off x="4419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6" name="Rectangle 29"/>
          <p:cNvSpPr>
            <a:spLocks noChangeArrowheads="1"/>
          </p:cNvSpPr>
          <p:nvPr/>
        </p:nvSpPr>
        <p:spPr bwMode="auto">
          <a:xfrm>
            <a:off x="4648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7" name="Rectangle 30"/>
          <p:cNvSpPr>
            <a:spLocks noChangeArrowheads="1"/>
          </p:cNvSpPr>
          <p:nvPr/>
        </p:nvSpPr>
        <p:spPr bwMode="auto">
          <a:xfrm>
            <a:off x="4876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8" name="Rectangle 31"/>
          <p:cNvSpPr>
            <a:spLocks noChangeArrowheads="1"/>
          </p:cNvSpPr>
          <p:nvPr/>
        </p:nvSpPr>
        <p:spPr bwMode="auto">
          <a:xfrm>
            <a:off x="5029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9" name="Rectangle 32"/>
          <p:cNvSpPr>
            <a:spLocks noChangeArrowheads="1"/>
          </p:cNvSpPr>
          <p:nvPr/>
        </p:nvSpPr>
        <p:spPr bwMode="auto">
          <a:xfrm>
            <a:off x="5257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0" name="Rectangle 33"/>
          <p:cNvSpPr>
            <a:spLocks noChangeArrowheads="1"/>
          </p:cNvSpPr>
          <p:nvPr/>
        </p:nvSpPr>
        <p:spPr bwMode="auto">
          <a:xfrm>
            <a:off x="5575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1" name="Rectangle 34"/>
          <p:cNvSpPr>
            <a:spLocks noChangeArrowheads="1"/>
          </p:cNvSpPr>
          <p:nvPr/>
        </p:nvSpPr>
        <p:spPr bwMode="auto">
          <a:xfrm>
            <a:off x="61087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2" name="Rectangle 35"/>
          <p:cNvSpPr>
            <a:spLocks noChangeArrowheads="1"/>
          </p:cNvSpPr>
          <p:nvPr/>
        </p:nvSpPr>
        <p:spPr bwMode="auto">
          <a:xfrm>
            <a:off x="6324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3" name="Rectangle 36"/>
          <p:cNvSpPr>
            <a:spLocks noChangeArrowheads="1"/>
          </p:cNvSpPr>
          <p:nvPr/>
        </p:nvSpPr>
        <p:spPr bwMode="auto">
          <a:xfrm>
            <a:off x="66421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4" name="Rectangle 37"/>
          <p:cNvSpPr>
            <a:spLocks noChangeArrowheads="1"/>
          </p:cNvSpPr>
          <p:nvPr/>
        </p:nvSpPr>
        <p:spPr bwMode="auto">
          <a:xfrm>
            <a:off x="68580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5" name="Rectangle 38"/>
          <p:cNvSpPr>
            <a:spLocks noChangeArrowheads="1"/>
          </p:cNvSpPr>
          <p:nvPr/>
        </p:nvSpPr>
        <p:spPr bwMode="auto">
          <a:xfrm>
            <a:off x="71755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6" name="Rectangle 39"/>
          <p:cNvSpPr>
            <a:spLocks noChangeArrowheads="1"/>
          </p:cNvSpPr>
          <p:nvPr/>
        </p:nvSpPr>
        <p:spPr bwMode="auto">
          <a:xfrm>
            <a:off x="73914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7" name="Rectangle 40"/>
          <p:cNvSpPr>
            <a:spLocks noChangeArrowheads="1"/>
          </p:cNvSpPr>
          <p:nvPr/>
        </p:nvSpPr>
        <p:spPr bwMode="auto">
          <a:xfrm>
            <a:off x="77089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8" name="Rectangle 41"/>
          <p:cNvSpPr>
            <a:spLocks noChangeArrowheads="1"/>
          </p:cNvSpPr>
          <p:nvPr/>
        </p:nvSpPr>
        <p:spPr bwMode="auto">
          <a:xfrm>
            <a:off x="7924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9" name="Rectangle 42"/>
          <p:cNvSpPr>
            <a:spLocks noChangeArrowheads="1"/>
          </p:cNvSpPr>
          <p:nvPr/>
        </p:nvSpPr>
        <p:spPr bwMode="auto">
          <a:xfrm>
            <a:off x="8242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0" name="Rectangle 43"/>
          <p:cNvSpPr>
            <a:spLocks noChangeArrowheads="1"/>
          </p:cNvSpPr>
          <p:nvPr/>
        </p:nvSpPr>
        <p:spPr bwMode="auto">
          <a:xfrm>
            <a:off x="84582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1" name="Line 44"/>
          <p:cNvSpPr>
            <a:spLocks noChangeShapeType="1"/>
          </p:cNvSpPr>
          <p:nvPr/>
        </p:nvSpPr>
        <p:spPr bwMode="auto">
          <a:xfrm>
            <a:off x="4191000" y="5786640"/>
            <a:ext cx="4419600" cy="456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2" name="Line 45"/>
          <p:cNvSpPr>
            <a:spLocks noChangeShapeType="1"/>
          </p:cNvSpPr>
          <p:nvPr/>
        </p:nvSpPr>
        <p:spPr bwMode="auto">
          <a:xfrm>
            <a:off x="2362200" y="5791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3" name="Line 46"/>
          <p:cNvSpPr>
            <a:spLocks noChangeShapeType="1"/>
          </p:cNvSpPr>
          <p:nvPr/>
        </p:nvSpPr>
        <p:spPr bwMode="auto">
          <a:xfrm flipV="1">
            <a:off x="5334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4" name="Line 47"/>
          <p:cNvSpPr>
            <a:spLocks noChangeShapeType="1"/>
          </p:cNvSpPr>
          <p:nvPr/>
        </p:nvSpPr>
        <p:spPr bwMode="auto">
          <a:xfrm flipV="1">
            <a:off x="55626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5" name="Line 48"/>
          <p:cNvSpPr>
            <a:spLocks noChangeShapeType="1"/>
          </p:cNvSpPr>
          <p:nvPr/>
        </p:nvSpPr>
        <p:spPr bwMode="auto">
          <a:xfrm flipV="1">
            <a:off x="5829300" y="4800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6" name="Line 49"/>
          <p:cNvSpPr>
            <a:spLocks noChangeShapeType="1"/>
          </p:cNvSpPr>
          <p:nvPr/>
        </p:nvSpPr>
        <p:spPr bwMode="auto">
          <a:xfrm flipV="1">
            <a:off x="64008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7" name="Line 50"/>
          <p:cNvSpPr>
            <a:spLocks noChangeShapeType="1"/>
          </p:cNvSpPr>
          <p:nvPr/>
        </p:nvSpPr>
        <p:spPr bwMode="auto">
          <a:xfrm flipH="1">
            <a:off x="5829300" y="4800600"/>
            <a:ext cx="568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8" name="Line 51"/>
          <p:cNvSpPr>
            <a:spLocks noChangeShapeType="1"/>
          </p:cNvSpPr>
          <p:nvPr/>
        </p:nvSpPr>
        <p:spPr bwMode="auto">
          <a:xfrm flipH="1">
            <a:off x="7467600" y="4876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9" name="Line 52"/>
          <p:cNvSpPr>
            <a:spLocks noChangeShapeType="1"/>
          </p:cNvSpPr>
          <p:nvPr/>
        </p:nvSpPr>
        <p:spPr bwMode="auto">
          <a:xfrm flipV="1">
            <a:off x="85344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0" name="Line 53"/>
          <p:cNvSpPr>
            <a:spLocks noChangeShapeType="1"/>
          </p:cNvSpPr>
          <p:nvPr/>
        </p:nvSpPr>
        <p:spPr bwMode="auto">
          <a:xfrm flipV="1">
            <a:off x="8001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1" name="Line 54"/>
          <p:cNvSpPr>
            <a:spLocks noChangeShapeType="1"/>
          </p:cNvSpPr>
          <p:nvPr/>
        </p:nvSpPr>
        <p:spPr bwMode="auto">
          <a:xfrm flipV="1">
            <a:off x="74676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2" name="Line 55"/>
          <p:cNvSpPr>
            <a:spLocks noChangeShapeType="1"/>
          </p:cNvSpPr>
          <p:nvPr/>
        </p:nvSpPr>
        <p:spPr bwMode="auto">
          <a:xfrm flipH="1">
            <a:off x="53340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3" name="Line 56"/>
          <p:cNvSpPr>
            <a:spLocks noChangeShapeType="1"/>
          </p:cNvSpPr>
          <p:nvPr/>
        </p:nvSpPr>
        <p:spPr bwMode="auto">
          <a:xfrm flipV="1">
            <a:off x="4876800" y="547052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4" name="Line 57"/>
          <p:cNvSpPr>
            <a:spLocks noChangeShapeType="1"/>
          </p:cNvSpPr>
          <p:nvPr/>
        </p:nvSpPr>
        <p:spPr bwMode="auto">
          <a:xfrm flipV="1">
            <a:off x="53340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5" name="Line 58"/>
          <p:cNvSpPr>
            <a:spLocks noChangeShapeType="1"/>
          </p:cNvSpPr>
          <p:nvPr/>
        </p:nvSpPr>
        <p:spPr bwMode="auto">
          <a:xfrm flipV="1">
            <a:off x="5943600" y="5105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6" name="Line 59"/>
          <p:cNvSpPr>
            <a:spLocks noChangeShapeType="1"/>
          </p:cNvSpPr>
          <p:nvPr/>
        </p:nvSpPr>
        <p:spPr bwMode="auto">
          <a:xfrm flipV="1">
            <a:off x="64008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7" name="Line 60"/>
          <p:cNvSpPr>
            <a:spLocks noChangeShapeType="1"/>
          </p:cNvSpPr>
          <p:nvPr/>
        </p:nvSpPr>
        <p:spPr bwMode="auto">
          <a:xfrm flipV="1">
            <a:off x="69342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8" name="Line 61"/>
          <p:cNvSpPr>
            <a:spLocks noChangeShapeType="1"/>
          </p:cNvSpPr>
          <p:nvPr/>
        </p:nvSpPr>
        <p:spPr bwMode="auto">
          <a:xfrm flipV="1">
            <a:off x="74676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9" name="Line 62"/>
          <p:cNvSpPr>
            <a:spLocks noChangeShapeType="1"/>
          </p:cNvSpPr>
          <p:nvPr/>
        </p:nvSpPr>
        <p:spPr bwMode="auto">
          <a:xfrm flipV="1">
            <a:off x="80010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0" name="Line 63"/>
          <p:cNvSpPr>
            <a:spLocks noChangeShapeType="1"/>
          </p:cNvSpPr>
          <p:nvPr/>
        </p:nvSpPr>
        <p:spPr bwMode="auto">
          <a:xfrm flipV="1">
            <a:off x="85344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1" name="Line 64"/>
          <p:cNvSpPr>
            <a:spLocks noChangeShapeType="1"/>
          </p:cNvSpPr>
          <p:nvPr/>
        </p:nvSpPr>
        <p:spPr bwMode="auto">
          <a:xfrm>
            <a:off x="609600" y="57912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2" name="Line 65"/>
          <p:cNvSpPr>
            <a:spLocks noChangeShapeType="1"/>
          </p:cNvSpPr>
          <p:nvPr/>
        </p:nvSpPr>
        <p:spPr bwMode="auto">
          <a:xfrm>
            <a:off x="1676400" y="57912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3" name="Line 66"/>
          <p:cNvSpPr>
            <a:spLocks noChangeShapeType="1"/>
          </p:cNvSpPr>
          <p:nvPr/>
        </p:nvSpPr>
        <p:spPr bwMode="auto">
          <a:xfrm>
            <a:off x="20574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4" name="Line 67"/>
          <p:cNvSpPr>
            <a:spLocks noChangeShapeType="1"/>
          </p:cNvSpPr>
          <p:nvPr/>
        </p:nvSpPr>
        <p:spPr bwMode="auto">
          <a:xfrm rot="-5400000">
            <a:off x="4457700" y="27527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5" name="Line 68"/>
          <p:cNvSpPr>
            <a:spLocks noChangeShapeType="1"/>
          </p:cNvSpPr>
          <p:nvPr/>
        </p:nvSpPr>
        <p:spPr bwMode="auto">
          <a:xfrm>
            <a:off x="3352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6" name="Line 69"/>
          <p:cNvSpPr>
            <a:spLocks noChangeShapeType="1"/>
          </p:cNvSpPr>
          <p:nvPr/>
        </p:nvSpPr>
        <p:spPr bwMode="auto">
          <a:xfrm>
            <a:off x="2057400" y="1295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7" name="Line 70"/>
          <p:cNvSpPr>
            <a:spLocks noChangeShapeType="1"/>
          </p:cNvSpPr>
          <p:nvPr/>
        </p:nvSpPr>
        <p:spPr bwMode="auto">
          <a:xfrm>
            <a:off x="3352800" y="3200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8" name="Line 71"/>
          <p:cNvSpPr>
            <a:spLocks noChangeShapeType="1"/>
          </p:cNvSpPr>
          <p:nvPr/>
        </p:nvSpPr>
        <p:spPr bwMode="auto">
          <a:xfrm>
            <a:off x="2362200" y="3352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9" name="Line 72"/>
          <p:cNvSpPr>
            <a:spLocks noChangeShapeType="1"/>
          </p:cNvSpPr>
          <p:nvPr/>
        </p:nvSpPr>
        <p:spPr bwMode="auto">
          <a:xfrm flipH="1">
            <a:off x="3810000" y="40386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50" name="Text Box 73"/>
          <p:cNvSpPr txBox="1">
            <a:spLocks noChangeArrowheads="1"/>
          </p:cNvSpPr>
          <p:nvPr/>
        </p:nvSpPr>
        <p:spPr bwMode="auto">
          <a:xfrm>
            <a:off x="29718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QSCG</a:t>
            </a:r>
          </a:p>
        </p:txBody>
      </p:sp>
      <p:sp>
        <p:nvSpPr>
          <p:cNvPr id="46151" name="Text Box 74"/>
          <p:cNvSpPr txBox="1">
            <a:spLocks noChangeArrowheads="1"/>
          </p:cNvSpPr>
          <p:nvPr/>
        </p:nvSpPr>
        <p:spPr bwMode="auto">
          <a:xfrm>
            <a:off x="2971800" y="10509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QSVB</a:t>
            </a:r>
          </a:p>
        </p:txBody>
      </p:sp>
      <p:sp>
        <p:nvSpPr>
          <p:cNvPr id="46152" name="Text Box 75"/>
          <p:cNvSpPr txBox="1">
            <a:spLocks noChangeArrowheads="1"/>
          </p:cNvSpPr>
          <p:nvPr/>
        </p:nvSpPr>
        <p:spPr bwMode="auto">
          <a:xfrm>
            <a:off x="1371600" y="26511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QSDQ</a:t>
            </a:r>
          </a:p>
        </p:txBody>
      </p:sp>
      <p:sp>
        <p:nvSpPr>
          <p:cNvPr id="46153" name="Text Box 76"/>
          <p:cNvSpPr txBox="1">
            <a:spLocks noChangeArrowheads="1"/>
          </p:cNvSpPr>
          <p:nvPr/>
        </p:nvSpPr>
        <p:spPr bwMode="auto">
          <a:xfrm>
            <a:off x="29718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QSRG</a:t>
            </a:r>
          </a:p>
        </p:txBody>
      </p:sp>
      <p:sp>
        <p:nvSpPr>
          <p:cNvPr id="46154" name="Text Box 77"/>
          <p:cNvSpPr txBox="1">
            <a:spLocks noChangeArrowheads="1"/>
          </p:cNvSpPr>
          <p:nvPr/>
        </p:nvSpPr>
        <p:spPr bwMode="auto">
          <a:xfrm>
            <a:off x="45720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QSDN</a:t>
            </a:r>
          </a:p>
        </p:txBody>
      </p:sp>
      <p:sp>
        <p:nvSpPr>
          <p:cNvPr id="46155" name="Text Box 78"/>
          <p:cNvSpPr txBox="1">
            <a:spLocks noChangeArrowheads="1"/>
          </p:cNvSpPr>
          <p:nvPr/>
        </p:nvSpPr>
        <p:spPr bwMode="auto">
          <a:xfrm>
            <a:off x="43434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QSAG</a:t>
            </a:r>
          </a:p>
        </p:txBody>
      </p:sp>
      <p:sp>
        <p:nvSpPr>
          <p:cNvPr id="46156" name="Text Box 79"/>
          <p:cNvSpPr txBox="1">
            <a:spLocks noChangeArrowheads="1"/>
          </p:cNvSpPr>
          <p:nvPr/>
        </p:nvSpPr>
        <p:spPr bwMode="auto">
          <a:xfrm>
            <a:off x="3124200" y="4191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QURCG</a:t>
            </a:r>
          </a:p>
        </p:txBody>
      </p:sp>
      <p:sp>
        <p:nvSpPr>
          <p:cNvPr id="46157" name="Text Box 80"/>
          <p:cNvSpPr txBox="1">
            <a:spLocks noChangeArrowheads="1"/>
          </p:cNvSpPr>
          <p:nvPr/>
        </p:nvSpPr>
        <p:spPr bwMode="auto">
          <a:xfrm>
            <a:off x="3733800" y="3429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QPLG</a:t>
            </a:r>
          </a:p>
        </p:txBody>
      </p:sp>
      <p:sp>
        <p:nvSpPr>
          <p:cNvPr id="46158" name="Text Box 81"/>
          <p:cNvSpPr txBox="1">
            <a:spLocks noChangeArrowheads="1"/>
          </p:cNvSpPr>
          <p:nvPr/>
        </p:nvSpPr>
        <p:spPr bwMode="auto">
          <a:xfrm>
            <a:off x="3222921" y="57753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accent2"/>
                </a:solidFill>
                <a:latin typeface="Arial Narrow" charset="0"/>
              </a:rPr>
              <a:t>QXL</a:t>
            </a:r>
          </a:p>
        </p:txBody>
      </p:sp>
      <p:sp>
        <p:nvSpPr>
          <p:cNvPr id="46159" name="Text Box 82"/>
          <p:cNvSpPr txBox="1">
            <a:spLocks noChangeArrowheads="1"/>
          </p:cNvSpPr>
          <p:nvPr/>
        </p:nvSpPr>
        <p:spPr bwMode="auto">
          <a:xfrm>
            <a:off x="60960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DFHM</a:t>
            </a:r>
          </a:p>
        </p:txBody>
      </p:sp>
      <p:sp>
        <p:nvSpPr>
          <p:cNvPr id="46160" name="Text Box 83"/>
          <p:cNvSpPr txBox="1">
            <a:spLocks noChangeArrowheads="1"/>
          </p:cNvSpPr>
          <p:nvPr/>
        </p:nvSpPr>
        <p:spPr bwMode="auto">
          <a:xfrm>
            <a:off x="52578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DFHX</a:t>
            </a:r>
          </a:p>
        </p:txBody>
      </p:sp>
      <p:sp>
        <p:nvSpPr>
          <p:cNvPr id="46161" name="Line 84"/>
          <p:cNvSpPr>
            <a:spLocks noChangeShapeType="1"/>
          </p:cNvSpPr>
          <p:nvPr/>
        </p:nvSpPr>
        <p:spPr bwMode="auto">
          <a:xfrm>
            <a:off x="4114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2" name="Line 85"/>
          <p:cNvSpPr>
            <a:spLocks noChangeShapeType="1"/>
          </p:cNvSpPr>
          <p:nvPr/>
        </p:nvSpPr>
        <p:spPr bwMode="auto">
          <a:xfrm>
            <a:off x="25146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3" name="Line 86"/>
          <p:cNvSpPr>
            <a:spLocks noChangeShapeType="1"/>
          </p:cNvSpPr>
          <p:nvPr/>
        </p:nvSpPr>
        <p:spPr bwMode="auto">
          <a:xfrm>
            <a:off x="2286000" y="4038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4" name="Line 87"/>
          <p:cNvSpPr>
            <a:spLocks noChangeShapeType="1"/>
          </p:cNvSpPr>
          <p:nvPr/>
        </p:nvSpPr>
        <p:spPr bwMode="auto">
          <a:xfrm>
            <a:off x="2362200" y="2286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5" name="Line 88"/>
          <p:cNvSpPr>
            <a:spLocks noChangeShapeType="1"/>
          </p:cNvSpPr>
          <p:nvPr/>
        </p:nvSpPr>
        <p:spPr bwMode="auto">
          <a:xfrm>
            <a:off x="2209800" y="33528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6" name="Line 89"/>
          <p:cNvSpPr>
            <a:spLocks noChangeShapeType="1"/>
          </p:cNvSpPr>
          <p:nvPr/>
        </p:nvSpPr>
        <p:spPr bwMode="auto">
          <a:xfrm>
            <a:off x="2209800" y="1295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7" name="Line 90"/>
          <p:cNvSpPr>
            <a:spLocks noChangeShapeType="1"/>
          </p:cNvSpPr>
          <p:nvPr/>
        </p:nvSpPr>
        <p:spPr bwMode="auto">
          <a:xfrm rot="-5400000">
            <a:off x="3467100" y="40005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8" name="Line 91"/>
          <p:cNvSpPr>
            <a:spLocks noChangeShapeType="1"/>
          </p:cNvSpPr>
          <p:nvPr/>
        </p:nvSpPr>
        <p:spPr bwMode="auto">
          <a:xfrm>
            <a:off x="37338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9" name="Line 92"/>
          <p:cNvSpPr>
            <a:spLocks noChangeShapeType="1"/>
          </p:cNvSpPr>
          <p:nvPr/>
        </p:nvSpPr>
        <p:spPr bwMode="auto">
          <a:xfrm>
            <a:off x="35814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70" name="Text Box 93"/>
          <p:cNvSpPr txBox="1">
            <a:spLocks noChangeArrowheads="1"/>
          </p:cNvSpPr>
          <p:nvPr/>
        </p:nvSpPr>
        <p:spPr bwMode="auto">
          <a:xfrm>
            <a:off x="2209800" y="1905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QSP</a:t>
            </a:r>
          </a:p>
        </p:txBody>
      </p:sp>
      <p:sp>
        <p:nvSpPr>
          <p:cNvPr id="46171" name="Text Box 94"/>
          <p:cNvSpPr txBox="1">
            <a:spLocks noChangeArrowheads="1"/>
          </p:cNvSpPr>
          <p:nvPr/>
        </p:nvSpPr>
        <p:spPr bwMode="auto">
          <a:xfrm>
            <a:off x="4343400" y="11112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GHe storage tanks</a:t>
            </a:r>
          </a:p>
        </p:txBody>
      </p:sp>
      <p:sp>
        <p:nvSpPr>
          <p:cNvPr id="46172" name="Text Box 95"/>
          <p:cNvSpPr txBox="1">
            <a:spLocks noChangeArrowheads="1"/>
          </p:cNvSpPr>
          <p:nvPr/>
        </p:nvSpPr>
        <p:spPr bwMode="auto">
          <a:xfrm>
            <a:off x="5105400" y="17208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Dryer</a:t>
            </a:r>
          </a:p>
        </p:txBody>
      </p:sp>
      <p:sp>
        <p:nvSpPr>
          <p:cNvPr id="46173" name="Text Box 96"/>
          <p:cNvSpPr txBox="1">
            <a:spLocks noChangeArrowheads="1"/>
          </p:cNvSpPr>
          <p:nvPr/>
        </p:nvSpPr>
        <p:spPr bwMode="auto">
          <a:xfrm>
            <a:off x="5943600" y="2561174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800080"/>
                </a:solidFill>
                <a:latin typeface="Arial Narrow" charset="0"/>
              </a:rPr>
              <a:t>Liquid Nitrogen </a:t>
            </a:r>
            <a:r>
              <a:rPr lang="en-US" sz="1600" dirty="0" smtClean="0">
                <a:solidFill>
                  <a:srgbClr val="800080"/>
                </a:solidFill>
                <a:latin typeface="Arial Narrow" charset="0"/>
              </a:rPr>
              <a:t>tank(s)</a:t>
            </a:r>
            <a:endParaRPr lang="en-US" sz="1600" dirty="0">
              <a:solidFill>
                <a:srgbClr val="800080"/>
              </a:solidFill>
              <a:latin typeface="Arial Narrow" charset="0"/>
            </a:endParaRPr>
          </a:p>
        </p:txBody>
      </p:sp>
      <p:sp>
        <p:nvSpPr>
          <p:cNvPr id="46174" name="Text Box 97"/>
          <p:cNvSpPr txBox="1">
            <a:spLocks noChangeArrowheads="1"/>
          </p:cNvSpPr>
          <p:nvPr/>
        </p:nvSpPr>
        <p:spPr bwMode="auto">
          <a:xfrm>
            <a:off x="4419600" y="22098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cold box</a:t>
            </a:r>
          </a:p>
        </p:txBody>
      </p:sp>
      <p:sp>
        <p:nvSpPr>
          <p:cNvPr id="46175" name="Text Box 98"/>
          <p:cNvSpPr txBox="1">
            <a:spLocks noChangeArrowheads="1"/>
          </p:cNvSpPr>
          <p:nvPr/>
        </p:nvSpPr>
        <p:spPr bwMode="auto">
          <a:xfrm>
            <a:off x="4419600" y="34290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Vertical transfer line</a:t>
            </a:r>
          </a:p>
        </p:txBody>
      </p:sp>
      <p:sp>
        <p:nvSpPr>
          <p:cNvPr id="46176" name="Text Box 99"/>
          <p:cNvSpPr txBox="1">
            <a:spLocks noChangeArrowheads="1"/>
          </p:cNvSpPr>
          <p:nvPr/>
        </p:nvSpPr>
        <p:spPr bwMode="auto">
          <a:xfrm>
            <a:off x="228600" y="26670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Quench tank</a:t>
            </a:r>
          </a:p>
        </p:txBody>
      </p:sp>
      <p:sp>
        <p:nvSpPr>
          <p:cNvPr id="46177" name="Text Box 100"/>
          <p:cNvSpPr txBox="1">
            <a:spLocks noChangeArrowheads="1"/>
          </p:cNvSpPr>
          <p:nvPr/>
        </p:nvSpPr>
        <p:spPr bwMode="auto">
          <a:xfrm>
            <a:off x="76200" y="13716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piping</a:t>
            </a:r>
          </a:p>
        </p:txBody>
      </p:sp>
      <p:sp>
        <p:nvSpPr>
          <p:cNvPr id="46178" name="Line 101"/>
          <p:cNvSpPr>
            <a:spLocks noChangeShapeType="1"/>
          </p:cNvSpPr>
          <p:nvPr/>
        </p:nvSpPr>
        <p:spPr bwMode="auto">
          <a:xfrm flipV="1">
            <a:off x="4114800" y="2514600"/>
            <a:ext cx="381000" cy="3048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79" name="Text Box 102"/>
          <p:cNvSpPr txBox="1">
            <a:spLocks noChangeArrowheads="1"/>
          </p:cNvSpPr>
          <p:nvPr/>
        </p:nvSpPr>
        <p:spPr bwMode="auto">
          <a:xfrm>
            <a:off x="152400" y="9144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Warm compressor station</a:t>
            </a:r>
          </a:p>
        </p:txBody>
      </p:sp>
      <p:sp>
        <p:nvSpPr>
          <p:cNvPr id="46180" name="Line 103"/>
          <p:cNvSpPr>
            <a:spLocks noChangeShapeType="1"/>
          </p:cNvSpPr>
          <p:nvPr/>
        </p:nvSpPr>
        <p:spPr bwMode="auto">
          <a:xfrm flipH="1" flipV="1">
            <a:off x="2286000" y="1143000"/>
            <a:ext cx="762000" cy="6096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81" name="Text Box 104"/>
          <p:cNvSpPr txBox="1">
            <a:spLocks noChangeArrowheads="1"/>
          </p:cNvSpPr>
          <p:nvPr/>
        </p:nvSpPr>
        <p:spPr bwMode="auto">
          <a:xfrm>
            <a:off x="4953000" y="4648200"/>
            <a:ext cx="1371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>
                <a:solidFill>
                  <a:srgbClr val="804000"/>
                </a:solidFill>
                <a:latin typeface="Arial Narrow" charset="0"/>
              </a:rPr>
              <a:t>DSHX</a:t>
            </a:r>
          </a:p>
        </p:txBody>
      </p:sp>
      <p:sp>
        <p:nvSpPr>
          <p:cNvPr id="46182" name="Text Box 105"/>
          <p:cNvSpPr txBox="1">
            <a:spLocks noChangeArrowheads="1"/>
          </p:cNvSpPr>
          <p:nvPr/>
        </p:nvSpPr>
        <p:spPr bwMode="auto">
          <a:xfrm>
            <a:off x="6324600" y="4602163"/>
            <a:ext cx="1371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>
                <a:solidFill>
                  <a:srgbClr val="804000"/>
                </a:solidFill>
                <a:latin typeface="Arial Narrow" charset="0"/>
              </a:rPr>
              <a:t>DSHM</a:t>
            </a:r>
          </a:p>
        </p:txBody>
      </p:sp>
      <p:sp>
        <p:nvSpPr>
          <p:cNvPr id="46183" name="Text Box 106"/>
          <p:cNvSpPr txBox="1">
            <a:spLocks noChangeArrowheads="1"/>
          </p:cNvSpPr>
          <p:nvPr/>
        </p:nvSpPr>
        <p:spPr bwMode="auto">
          <a:xfrm>
            <a:off x="8610600" y="4830762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 dirty="0">
                <a:solidFill>
                  <a:srgbClr val="804000"/>
                </a:solidFill>
                <a:latin typeface="Arial Narrow" charset="0"/>
              </a:rPr>
              <a:t>DSL</a:t>
            </a:r>
          </a:p>
        </p:txBody>
      </p:sp>
      <p:sp>
        <p:nvSpPr>
          <p:cNvPr id="46184" name="Rectangle 107"/>
          <p:cNvSpPr>
            <a:spLocks noChangeArrowheads="1"/>
          </p:cNvSpPr>
          <p:nvPr/>
        </p:nvSpPr>
        <p:spPr bwMode="auto">
          <a:xfrm>
            <a:off x="5334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85" name="Rectangle 108"/>
          <p:cNvSpPr>
            <a:spLocks noChangeArrowheads="1"/>
          </p:cNvSpPr>
          <p:nvPr/>
        </p:nvSpPr>
        <p:spPr bwMode="auto">
          <a:xfrm>
            <a:off x="5486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86" name="Rectangle 109"/>
          <p:cNvSpPr>
            <a:spLocks noChangeArrowheads="1"/>
          </p:cNvSpPr>
          <p:nvPr/>
        </p:nvSpPr>
        <p:spPr bwMode="auto">
          <a:xfrm>
            <a:off x="5638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87" name="Rectangle 110"/>
          <p:cNvSpPr>
            <a:spLocks noChangeArrowheads="1"/>
          </p:cNvSpPr>
          <p:nvPr/>
        </p:nvSpPr>
        <p:spPr bwMode="auto">
          <a:xfrm>
            <a:off x="5791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88" name="Rectangle 111"/>
          <p:cNvSpPr>
            <a:spLocks noChangeArrowheads="1"/>
          </p:cNvSpPr>
          <p:nvPr/>
        </p:nvSpPr>
        <p:spPr bwMode="auto">
          <a:xfrm>
            <a:off x="6172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89" name="Rectangle 112"/>
          <p:cNvSpPr>
            <a:spLocks noChangeArrowheads="1"/>
          </p:cNvSpPr>
          <p:nvPr/>
        </p:nvSpPr>
        <p:spPr bwMode="auto">
          <a:xfrm>
            <a:off x="6324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90" name="Rectangle 113"/>
          <p:cNvSpPr>
            <a:spLocks noChangeArrowheads="1"/>
          </p:cNvSpPr>
          <p:nvPr/>
        </p:nvSpPr>
        <p:spPr bwMode="auto">
          <a:xfrm>
            <a:off x="6477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91" name="Rectangle 114"/>
          <p:cNvSpPr>
            <a:spLocks noChangeArrowheads="1"/>
          </p:cNvSpPr>
          <p:nvPr/>
        </p:nvSpPr>
        <p:spPr bwMode="auto">
          <a:xfrm>
            <a:off x="6629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92" name="Text Box 115"/>
          <p:cNvSpPr txBox="1">
            <a:spLocks noChangeArrowheads="1"/>
          </p:cNvSpPr>
          <p:nvPr/>
        </p:nvSpPr>
        <p:spPr bwMode="auto">
          <a:xfrm>
            <a:off x="39624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Q1</a:t>
            </a:r>
          </a:p>
        </p:txBody>
      </p:sp>
      <p:sp>
        <p:nvSpPr>
          <p:cNvPr id="46193" name="Text Box 116"/>
          <p:cNvSpPr txBox="1">
            <a:spLocks noChangeArrowheads="1"/>
          </p:cNvSpPr>
          <p:nvPr/>
        </p:nvSpPr>
        <p:spPr bwMode="auto">
          <a:xfrm>
            <a:off x="4419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Q2b</a:t>
            </a:r>
          </a:p>
        </p:txBody>
      </p:sp>
      <p:sp>
        <p:nvSpPr>
          <p:cNvPr id="46194" name="Text Box 117"/>
          <p:cNvSpPr txBox="1">
            <a:spLocks noChangeArrowheads="1"/>
          </p:cNvSpPr>
          <p:nvPr/>
        </p:nvSpPr>
        <p:spPr bwMode="auto">
          <a:xfrm>
            <a:off x="4648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Q3</a:t>
            </a:r>
          </a:p>
        </p:txBody>
      </p:sp>
      <p:sp>
        <p:nvSpPr>
          <p:cNvPr id="46195" name="Text Box 118"/>
          <p:cNvSpPr txBox="1">
            <a:spLocks noChangeArrowheads="1"/>
          </p:cNvSpPr>
          <p:nvPr/>
        </p:nvSpPr>
        <p:spPr bwMode="auto">
          <a:xfrm>
            <a:off x="4800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CP</a:t>
            </a:r>
          </a:p>
        </p:txBody>
      </p:sp>
      <p:sp>
        <p:nvSpPr>
          <p:cNvPr id="46196" name="Text Box 119"/>
          <p:cNvSpPr txBox="1">
            <a:spLocks noChangeArrowheads="1"/>
          </p:cNvSpPr>
          <p:nvPr/>
        </p:nvSpPr>
        <p:spPr bwMode="auto">
          <a:xfrm>
            <a:off x="5029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D1</a:t>
            </a:r>
          </a:p>
        </p:txBody>
      </p:sp>
      <p:sp>
        <p:nvSpPr>
          <p:cNvPr id="46197" name="Text Box 120"/>
          <p:cNvSpPr txBox="1">
            <a:spLocks noChangeArrowheads="1"/>
          </p:cNvSpPr>
          <p:nvPr/>
        </p:nvSpPr>
        <p:spPr bwMode="auto">
          <a:xfrm>
            <a:off x="5562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D2</a:t>
            </a:r>
          </a:p>
        </p:txBody>
      </p:sp>
      <p:sp>
        <p:nvSpPr>
          <p:cNvPr id="46198" name="Text Box 121"/>
          <p:cNvSpPr txBox="1">
            <a:spLocks noChangeArrowheads="1"/>
          </p:cNvSpPr>
          <p:nvPr/>
        </p:nvSpPr>
        <p:spPr bwMode="auto">
          <a:xfrm>
            <a:off x="60960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46199" name="Text Box 122"/>
          <p:cNvSpPr txBox="1">
            <a:spLocks noChangeArrowheads="1"/>
          </p:cNvSpPr>
          <p:nvPr/>
        </p:nvSpPr>
        <p:spPr bwMode="auto">
          <a:xfrm>
            <a:off x="66294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46200" name="Text Box 123"/>
          <p:cNvSpPr txBox="1">
            <a:spLocks noChangeArrowheads="1"/>
          </p:cNvSpPr>
          <p:nvPr/>
        </p:nvSpPr>
        <p:spPr bwMode="auto">
          <a:xfrm>
            <a:off x="71628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Q4</a:t>
            </a:r>
          </a:p>
        </p:txBody>
      </p:sp>
      <p:sp>
        <p:nvSpPr>
          <p:cNvPr id="46201" name="Text Box 124"/>
          <p:cNvSpPr txBox="1">
            <a:spLocks noChangeArrowheads="1"/>
          </p:cNvSpPr>
          <p:nvPr/>
        </p:nvSpPr>
        <p:spPr bwMode="auto">
          <a:xfrm>
            <a:off x="76962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Q5</a:t>
            </a:r>
          </a:p>
        </p:txBody>
      </p:sp>
      <p:sp>
        <p:nvSpPr>
          <p:cNvPr id="46202" name="Text Box 125"/>
          <p:cNvSpPr txBox="1">
            <a:spLocks noChangeArrowheads="1"/>
          </p:cNvSpPr>
          <p:nvPr/>
        </p:nvSpPr>
        <p:spPr bwMode="auto">
          <a:xfrm>
            <a:off x="82296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Q6</a:t>
            </a:r>
          </a:p>
        </p:txBody>
      </p:sp>
      <p:sp>
        <p:nvSpPr>
          <p:cNvPr id="46203" name="Rectangle 126"/>
          <p:cNvSpPr>
            <a:spLocks noChangeArrowheads="1"/>
          </p:cNvSpPr>
          <p:nvPr/>
        </p:nvSpPr>
        <p:spPr bwMode="auto">
          <a:xfrm>
            <a:off x="1143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4" name="Rectangle 127"/>
          <p:cNvSpPr>
            <a:spLocks noChangeArrowheads="1"/>
          </p:cNvSpPr>
          <p:nvPr/>
        </p:nvSpPr>
        <p:spPr bwMode="auto">
          <a:xfrm>
            <a:off x="1371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5" name="Rectangle 128"/>
          <p:cNvSpPr>
            <a:spLocks noChangeArrowheads="1"/>
          </p:cNvSpPr>
          <p:nvPr/>
        </p:nvSpPr>
        <p:spPr bwMode="auto">
          <a:xfrm>
            <a:off x="1600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6" name="Rectangle 129"/>
          <p:cNvSpPr>
            <a:spLocks noChangeArrowheads="1"/>
          </p:cNvSpPr>
          <p:nvPr/>
        </p:nvSpPr>
        <p:spPr bwMode="auto">
          <a:xfrm>
            <a:off x="990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7" name="Rectangle 130"/>
          <p:cNvSpPr>
            <a:spLocks noChangeArrowheads="1"/>
          </p:cNvSpPr>
          <p:nvPr/>
        </p:nvSpPr>
        <p:spPr bwMode="auto">
          <a:xfrm>
            <a:off x="762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8" name="Rectangle 131"/>
          <p:cNvSpPr>
            <a:spLocks noChangeArrowheads="1"/>
          </p:cNvSpPr>
          <p:nvPr/>
        </p:nvSpPr>
        <p:spPr bwMode="auto">
          <a:xfrm>
            <a:off x="609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9" name="Line 132"/>
          <p:cNvSpPr>
            <a:spLocks noChangeShapeType="1"/>
          </p:cNvSpPr>
          <p:nvPr/>
        </p:nvSpPr>
        <p:spPr bwMode="auto">
          <a:xfrm>
            <a:off x="762000" y="61722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0" name="Line 133"/>
          <p:cNvSpPr>
            <a:spLocks noChangeShapeType="1"/>
          </p:cNvSpPr>
          <p:nvPr/>
        </p:nvSpPr>
        <p:spPr bwMode="auto">
          <a:xfrm>
            <a:off x="2209800" y="586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1" name="Text Box 134"/>
          <p:cNvSpPr txBox="1">
            <a:spLocks noChangeArrowheads="1"/>
          </p:cNvSpPr>
          <p:nvPr/>
        </p:nvSpPr>
        <p:spPr bwMode="auto">
          <a:xfrm>
            <a:off x="2362200" y="6140450"/>
            <a:ext cx="685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latin typeface="Arial Narrow" charset="0"/>
              </a:rPr>
              <a:t>HRL</a:t>
            </a:r>
          </a:p>
        </p:txBody>
      </p:sp>
      <p:sp>
        <p:nvSpPr>
          <p:cNvPr id="46212" name="Rectangle 135"/>
          <p:cNvSpPr>
            <a:spLocks noChangeArrowheads="1"/>
          </p:cNvSpPr>
          <p:nvPr/>
        </p:nvSpPr>
        <p:spPr bwMode="auto">
          <a:xfrm>
            <a:off x="8610600" y="5638800"/>
            <a:ext cx="304800" cy="3048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3" name="Rectangle 136"/>
          <p:cNvSpPr>
            <a:spLocks noChangeArrowheads="1"/>
          </p:cNvSpPr>
          <p:nvPr/>
        </p:nvSpPr>
        <p:spPr bwMode="auto">
          <a:xfrm>
            <a:off x="304800" y="56388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4" name="Text Box 137"/>
          <p:cNvSpPr txBox="1">
            <a:spLocks noChangeArrowheads="1"/>
          </p:cNvSpPr>
          <p:nvPr/>
        </p:nvSpPr>
        <p:spPr bwMode="auto">
          <a:xfrm>
            <a:off x="1600200" y="5775325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QRP</a:t>
            </a:r>
          </a:p>
        </p:txBody>
      </p:sp>
      <p:sp>
        <p:nvSpPr>
          <p:cNvPr id="46215" name="Text Box 138"/>
          <p:cNvSpPr txBox="1">
            <a:spLocks noChangeArrowheads="1"/>
          </p:cNvSpPr>
          <p:nvPr/>
        </p:nvSpPr>
        <p:spPr bwMode="auto">
          <a:xfrm>
            <a:off x="1600200" y="3429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QPP</a:t>
            </a:r>
          </a:p>
        </p:txBody>
      </p:sp>
      <p:sp>
        <p:nvSpPr>
          <p:cNvPr id="46216" name="Line 139"/>
          <p:cNvSpPr>
            <a:spLocks noChangeShapeType="1"/>
          </p:cNvSpPr>
          <p:nvPr/>
        </p:nvSpPr>
        <p:spPr bwMode="auto">
          <a:xfrm flipH="1" flipV="1">
            <a:off x="1828800" y="1600200"/>
            <a:ext cx="457200" cy="3810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7" name="Line 140"/>
          <p:cNvSpPr>
            <a:spLocks noChangeShapeType="1"/>
          </p:cNvSpPr>
          <p:nvPr/>
        </p:nvSpPr>
        <p:spPr bwMode="auto">
          <a:xfrm>
            <a:off x="762000" y="4038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8" name="Rectangle 141"/>
          <p:cNvSpPr>
            <a:spLocks noChangeArrowheads="1"/>
          </p:cNvSpPr>
          <p:nvPr/>
        </p:nvSpPr>
        <p:spPr bwMode="auto">
          <a:xfrm>
            <a:off x="8382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19" name="Rectangle 142"/>
          <p:cNvSpPr>
            <a:spLocks noChangeArrowheads="1"/>
          </p:cNvSpPr>
          <p:nvPr/>
        </p:nvSpPr>
        <p:spPr bwMode="auto">
          <a:xfrm>
            <a:off x="914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20" name="Rectangle 143"/>
          <p:cNvSpPr>
            <a:spLocks noChangeArrowheads="1"/>
          </p:cNvSpPr>
          <p:nvPr/>
        </p:nvSpPr>
        <p:spPr bwMode="auto">
          <a:xfrm>
            <a:off x="1066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21" name="Rectangle 144"/>
          <p:cNvSpPr>
            <a:spLocks noChangeArrowheads="1"/>
          </p:cNvSpPr>
          <p:nvPr/>
        </p:nvSpPr>
        <p:spPr bwMode="auto">
          <a:xfrm>
            <a:off x="1219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22" name="Rectangle 145"/>
          <p:cNvSpPr>
            <a:spLocks noChangeArrowheads="1"/>
          </p:cNvSpPr>
          <p:nvPr/>
        </p:nvSpPr>
        <p:spPr bwMode="auto">
          <a:xfrm>
            <a:off x="1371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23" name="Line 146"/>
          <p:cNvSpPr>
            <a:spLocks noChangeShapeType="1"/>
          </p:cNvSpPr>
          <p:nvPr/>
        </p:nvSpPr>
        <p:spPr bwMode="auto">
          <a:xfrm flipV="1">
            <a:off x="381000" y="4038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24" name="Line 147"/>
          <p:cNvSpPr>
            <a:spLocks noChangeShapeType="1"/>
          </p:cNvSpPr>
          <p:nvPr/>
        </p:nvSpPr>
        <p:spPr bwMode="auto">
          <a:xfrm flipV="1">
            <a:off x="6858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25" name="Line 148"/>
          <p:cNvSpPr>
            <a:spLocks noChangeShapeType="1"/>
          </p:cNvSpPr>
          <p:nvPr/>
        </p:nvSpPr>
        <p:spPr bwMode="auto">
          <a:xfrm flipV="1">
            <a:off x="9144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26" name="Line 149"/>
          <p:cNvSpPr>
            <a:spLocks noChangeShapeType="1"/>
          </p:cNvSpPr>
          <p:nvPr/>
        </p:nvSpPr>
        <p:spPr bwMode="auto">
          <a:xfrm flipH="1">
            <a:off x="6858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27" name="Text Box 150"/>
          <p:cNvSpPr txBox="1">
            <a:spLocks noChangeArrowheads="1"/>
          </p:cNvSpPr>
          <p:nvPr/>
        </p:nvSpPr>
        <p:spPr bwMode="auto">
          <a:xfrm>
            <a:off x="2895600" y="914400"/>
            <a:ext cx="5334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SHE</a:t>
            </a:r>
          </a:p>
        </p:txBody>
      </p:sp>
      <p:sp>
        <p:nvSpPr>
          <p:cNvPr id="46228" name="Text Box 151"/>
          <p:cNvSpPr txBox="1">
            <a:spLocks noChangeArrowheads="1"/>
          </p:cNvSpPr>
          <p:nvPr/>
        </p:nvSpPr>
        <p:spPr bwMode="auto">
          <a:xfrm>
            <a:off x="2895600" y="15240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SHM</a:t>
            </a:r>
          </a:p>
        </p:txBody>
      </p:sp>
      <p:sp>
        <p:nvSpPr>
          <p:cNvPr id="46229" name="Text Box 152"/>
          <p:cNvSpPr txBox="1">
            <a:spLocks noChangeArrowheads="1"/>
          </p:cNvSpPr>
          <p:nvPr/>
        </p:nvSpPr>
        <p:spPr bwMode="auto">
          <a:xfrm>
            <a:off x="28956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SD</a:t>
            </a:r>
          </a:p>
        </p:txBody>
      </p:sp>
      <p:sp>
        <p:nvSpPr>
          <p:cNvPr id="46230" name="Text Box 153"/>
          <p:cNvSpPr txBox="1">
            <a:spLocks noChangeArrowheads="1"/>
          </p:cNvSpPr>
          <p:nvPr/>
        </p:nvSpPr>
        <p:spPr bwMode="auto">
          <a:xfrm>
            <a:off x="2895600" y="4038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US</a:t>
            </a:r>
          </a:p>
        </p:txBody>
      </p:sp>
      <p:sp>
        <p:nvSpPr>
          <p:cNvPr id="46231" name="Text Box 154"/>
          <p:cNvSpPr txBox="1">
            <a:spLocks noChangeArrowheads="1"/>
          </p:cNvSpPr>
          <p:nvPr/>
        </p:nvSpPr>
        <p:spPr bwMode="auto">
          <a:xfrm>
            <a:off x="44958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46232" name="Text Box 155"/>
          <p:cNvSpPr txBox="1">
            <a:spLocks noChangeArrowheads="1"/>
          </p:cNvSpPr>
          <p:nvPr/>
        </p:nvSpPr>
        <p:spPr bwMode="auto">
          <a:xfrm>
            <a:off x="12954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46233" name="Rectangle 156"/>
          <p:cNvSpPr>
            <a:spLocks noChangeArrowheads="1"/>
          </p:cNvSpPr>
          <p:nvPr/>
        </p:nvSpPr>
        <p:spPr bwMode="auto">
          <a:xfrm>
            <a:off x="18288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34" name="Text Box 157"/>
          <p:cNvSpPr txBox="1">
            <a:spLocks noChangeArrowheads="1"/>
          </p:cNvSpPr>
          <p:nvPr/>
        </p:nvSpPr>
        <p:spPr bwMode="auto">
          <a:xfrm>
            <a:off x="41910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Q2a</a:t>
            </a:r>
          </a:p>
        </p:txBody>
      </p:sp>
      <p:sp>
        <p:nvSpPr>
          <p:cNvPr id="46235" name="Line 158"/>
          <p:cNvSpPr>
            <a:spLocks noChangeShapeType="1"/>
          </p:cNvSpPr>
          <p:nvPr/>
        </p:nvSpPr>
        <p:spPr bwMode="auto">
          <a:xfrm>
            <a:off x="7006501" y="3916436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36" name="Line 159"/>
          <p:cNvSpPr>
            <a:spLocks noChangeShapeType="1"/>
          </p:cNvSpPr>
          <p:nvPr/>
        </p:nvSpPr>
        <p:spPr bwMode="auto">
          <a:xfrm>
            <a:off x="7006501" y="3154436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37" name="Text Box 160"/>
          <p:cNvSpPr txBox="1">
            <a:spLocks noChangeArrowheads="1"/>
          </p:cNvSpPr>
          <p:nvPr/>
        </p:nvSpPr>
        <p:spPr bwMode="auto">
          <a:xfrm>
            <a:off x="7158901" y="2849636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 dirty="0">
                <a:solidFill>
                  <a:srgbClr val="008000"/>
                </a:solidFill>
                <a:latin typeface="Arial Narrow" charset="0"/>
              </a:rPr>
              <a:t>Surface</a:t>
            </a:r>
          </a:p>
        </p:txBody>
      </p:sp>
      <p:sp>
        <p:nvSpPr>
          <p:cNvPr id="46238" name="Text Box 161"/>
          <p:cNvSpPr txBox="1">
            <a:spLocks noChangeArrowheads="1"/>
          </p:cNvSpPr>
          <p:nvPr/>
        </p:nvSpPr>
        <p:spPr bwMode="auto">
          <a:xfrm>
            <a:off x="7235101" y="3383036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Shaft</a:t>
            </a:r>
          </a:p>
        </p:txBody>
      </p:sp>
      <p:sp>
        <p:nvSpPr>
          <p:cNvPr id="46239" name="Text Box 162"/>
          <p:cNvSpPr txBox="1">
            <a:spLocks noChangeArrowheads="1"/>
          </p:cNvSpPr>
          <p:nvPr/>
        </p:nvSpPr>
        <p:spPr bwMode="auto">
          <a:xfrm>
            <a:off x="7006501" y="3884686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Underground</a:t>
            </a:r>
          </a:p>
        </p:txBody>
      </p:sp>
      <p:sp>
        <p:nvSpPr>
          <p:cNvPr id="46240" name="Line 163"/>
          <p:cNvSpPr>
            <a:spLocks noChangeShapeType="1"/>
          </p:cNvSpPr>
          <p:nvPr/>
        </p:nvSpPr>
        <p:spPr bwMode="auto">
          <a:xfrm>
            <a:off x="7014060" y="4724400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41" name="Text Box 164"/>
          <p:cNvSpPr txBox="1">
            <a:spLocks noChangeArrowheads="1"/>
          </p:cNvSpPr>
          <p:nvPr/>
        </p:nvSpPr>
        <p:spPr bwMode="auto">
          <a:xfrm>
            <a:off x="7066973" y="4648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 dirty="0">
                <a:solidFill>
                  <a:srgbClr val="008000"/>
                </a:solidFill>
                <a:latin typeface="Arial Narrow" charset="0"/>
              </a:rPr>
              <a:t>LHC tunnel</a:t>
            </a:r>
          </a:p>
        </p:txBody>
      </p:sp>
      <p:sp>
        <p:nvSpPr>
          <p:cNvPr id="46242" name="Line 165"/>
          <p:cNvSpPr>
            <a:spLocks noChangeShapeType="1"/>
          </p:cNvSpPr>
          <p:nvPr/>
        </p:nvSpPr>
        <p:spPr bwMode="auto">
          <a:xfrm flipV="1">
            <a:off x="381000" y="640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43" name="Rectangle 166"/>
          <p:cNvSpPr>
            <a:spLocks noChangeArrowheads="1"/>
          </p:cNvSpPr>
          <p:nvPr/>
        </p:nvSpPr>
        <p:spPr bwMode="auto">
          <a:xfrm>
            <a:off x="609600" y="4048125"/>
            <a:ext cx="1524000" cy="152400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44" name="Rectangle 172"/>
          <p:cNvSpPr>
            <a:spLocks noChangeArrowheads="1"/>
          </p:cNvSpPr>
          <p:nvPr/>
        </p:nvSpPr>
        <p:spPr bwMode="auto">
          <a:xfrm>
            <a:off x="5791200" y="4953000"/>
            <a:ext cx="228600" cy="152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45" name="Line 173"/>
          <p:cNvSpPr>
            <a:spLocks noChangeShapeType="1"/>
          </p:cNvSpPr>
          <p:nvPr/>
        </p:nvSpPr>
        <p:spPr bwMode="auto">
          <a:xfrm flipV="1">
            <a:off x="58674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46" name="Line 174"/>
          <p:cNvSpPr>
            <a:spLocks noChangeShapeType="1"/>
          </p:cNvSpPr>
          <p:nvPr/>
        </p:nvSpPr>
        <p:spPr bwMode="auto">
          <a:xfrm flipV="1">
            <a:off x="5791200" y="5257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47" name="Rectangle 175"/>
          <p:cNvSpPr>
            <a:spLocks noGrp="1" noChangeArrowheads="1"/>
          </p:cNvSpPr>
          <p:nvPr>
            <p:ph type="title"/>
          </p:nvPr>
        </p:nvSpPr>
        <p:spPr>
          <a:xfrm>
            <a:off x="990600" y="3175"/>
            <a:ext cx="7010400" cy="762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P1/P5 Cryogenic architecture</a:t>
            </a:r>
          </a:p>
        </p:txBody>
      </p:sp>
      <p:sp>
        <p:nvSpPr>
          <p:cNvPr id="46249" name="TextBox 1"/>
          <p:cNvSpPr txBox="1">
            <a:spLocks noChangeArrowheads="1"/>
          </p:cNvSpPr>
          <p:nvPr/>
        </p:nvSpPr>
        <p:spPr bwMode="auto">
          <a:xfrm>
            <a:off x="2057400" y="609600"/>
            <a:ext cx="4953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i="1">
                <a:solidFill>
                  <a:srgbClr val="FF8000"/>
                </a:solidFill>
              </a:rPr>
              <a:t>18 kW equivalent at 4.5 K, including 3 kW at 1.8 K</a:t>
            </a:r>
          </a:p>
        </p:txBody>
      </p:sp>
      <p:sp>
        <p:nvSpPr>
          <p:cNvPr id="46250" name="Rectangle 178"/>
          <p:cNvSpPr>
            <a:spLocks noChangeArrowheads="1"/>
          </p:cNvSpPr>
          <p:nvPr/>
        </p:nvSpPr>
        <p:spPr bwMode="auto">
          <a:xfrm>
            <a:off x="3124200" y="46482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51" name="Text Box 179"/>
          <p:cNvSpPr txBox="1">
            <a:spLocks noChangeArrowheads="1"/>
          </p:cNvSpPr>
          <p:nvPr/>
        </p:nvSpPr>
        <p:spPr bwMode="auto">
          <a:xfrm>
            <a:off x="1600200" y="4143375"/>
            <a:ext cx="1600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Cold compressors box</a:t>
            </a:r>
          </a:p>
        </p:txBody>
      </p:sp>
      <p:sp>
        <p:nvSpPr>
          <p:cNvPr id="46252" name="Text Box 180"/>
          <p:cNvSpPr txBox="1">
            <a:spLocks noChangeArrowheads="1"/>
          </p:cNvSpPr>
          <p:nvPr/>
        </p:nvSpPr>
        <p:spPr bwMode="auto">
          <a:xfrm>
            <a:off x="3124200" y="46482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QUIG</a:t>
            </a:r>
          </a:p>
        </p:txBody>
      </p:sp>
      <p:sp>
        <p:nvSpPr>
          <p:cNvPr id="46253" name="Text Box 181"/>
          <p:cNvSpPr txBox="1">
            <a:spLocks noChangeArrowheads="1"/>
          </p:cNvSpPr>
          <p:nvPr/>
        </p:nvSpPr>
        <p:spPr bwMode="auto">
          <a:xfrm>
            <a:off x="1828800" y="4752975"/>
            <a:ext cx="1371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Interconnection box</a:t>
            </a:r>
          </a:p>
        </p:txBody>
      </p:sp>
      <p:sp>
        <p:nvSpPr>
          <p:cNvPr id="46254" name="Line 182"/>
          <p:cNvSpPr>
            <a:spLocks noChangeShapeType="1"/>
          </p:cNvSpPr>
          <p:nvPr/>
        </p:nvSpPr>
        <p:spPr bwMode="auto">
          <a:xfrm>
            <a:off x="3657600" y="4572000"/>
            <a:ext cx="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55" name="Text Box 183"/>
          <p:cNvSpPr txBox="1">
            <a:spLocks noChangeArrowheads="1"/>
          </p:cNvSpPr>
          <p:nvPr/>
        </p:nvSpPr>
        <p:spPr bwMode="auto">
          <a:xfrm>
            <a:off x="2819400" y="4572000"/>
            <a:ext cx="381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UR</a:t>
            </a:r>
          </a:p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UL</a:t>
            </a:r>
          </a:p>
        </p:txBody>
      </p:sp>
      <p:sp>
        <p:nvSpPr>
          <p:cNvPr id="46256" name="Rectangle 185"/>
          <p:cNvSpPr>
            <a:spLocks noChangeArrowheads="1"/>
          </p:cNvSpPr>
          <p:nvPr/>
        </p:nvSpPr>
        <p:spPr bwMode="auto">
          <a:xfrm>
            <a:off x="6553200" y="5029200"/>
            <a:ext cx="533400" cy="685800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57" name="Rectangle 186"/>
          <p:cNvSpPr>
            <a:spLocks noChangeArrowheads="1"/>
          </p:cNvSpPr>
          <p:nvPr/>
        </p:nvSpPr>
        <p:spPr bwMode="auto">
          <a:xfrm>
            <a:off x="8382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58" name="Text Box 187"/>
          <p:cNvSpPr txBox="1">
            <a:spLocks noChangeArrowheads="1"/>
          </p:cNvSpPr>
          <p:nvPr/>
        </p:nvSpPr>
        <p:spPr bwMode="auto">
          <a:xfrm>
            <a:off x="83820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DFBL</a:t>
            </a:r>
          </a:p>
        </p:txBody>
      </p:sp>
      <p:sp>
        <p:nvSpPr>
          <p:cNvPr id="46259" name="Rectangle 188"/>
          <p:cNvSpPr>
            <a:spLocks noChangeArrowheads="1"/>
          </p:cNvSpPr>
          <p:nvPr/>
        </p:nvSpPr>
        <p:spPr bwMode="auto">
          <a:xfrm>
            <a:off x="8458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60" name="Rectangle 189"/>
          <p:cNvSpPr>
            <a:spLocks noChangeArrowheads="1"/>
          </p:cNvSpPr>
          <p:nvPr/>
        </p:nvSpPr>
        <p:spPr bwMode="auto">
          <a:xfrm>
            <a:off x="8610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61" name="Rectangle 190"/>
          <p:cNvSpPr>
            <a:spLocks noChangeArrowheads="1"/>
          </p:cNvSpPr>
          <p:nvPr/>
        </p:nvSpPr>
        <p:spPr bwMode="auto">
          <a:xfrm>
            <a:off x="8763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62" name="Rectangle 191"/>
          <p:cNvSpPr>
            <a:spLocks noChangeArrowheads="1"/>
          </p:cNvSpPr>
          <p:nvPr/>
        </p:nvSpPr>
        <p:spPr bwMode="auto">
          <a:xfrm>
            <a:off x="8915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63" name="Line 192"/>
          <p:cNvSpPr>
            <a:spLocks noChangeShapeType="1"/>
          </p:cNvSpPr>
          <p:nvPr/>
        </p:nvSpPr>
        <p:spPr bwMode="auto">
          <a:xfrm flipV="1">
            <a:off x="87630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64" name="Text Box 194"/>
          <p:cNvSpPr txBox="1">
            <a:spLocks noChangeArrowheads="1"/>
          </p:cNvSpPr>
          <p:nvPr/>
        </p:nvSpPr>
        <p:spPr bwMode="auto">
          <a:xfrm>
            <a:off x="7696200" y="4267200"/>
            <a:ext cx="838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rgbClr val="804000"/>
                </a:solidFill>
                <a:latin typeface="Arial Narrow" charset="0"/>
              </a:rPr>
              <a:t>(existing)</a:t>
            </a:r>
          </a:p>
        </p:txBody>
      </p:sp>
      <p:sp>
        <p:nvSpPr>
          <p:cNvPr id="191" name="Line 11"/>
          <p:cNvSpPr>
            <a:spLocks noChangeShapeType="1"/>
          </p:cNvSpPr>
          <p:nvPr/>
        </p:nvSpPr>
        <p:spPr bwMode="auto">
          <a:xfrm>
            <a:off x="3882155" y="205107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2" name="Line 44"/>
          <p:cNvSpPr>
            <a:spLocks noChangeShapeType="1"/>
          </p:cNvSpPr>
          <p:nvPr/>
        </p:nvSpPr>
        <p:spPr bwMode="auto">
          <a:xfrm>
            <a:off x="3803659" y="5943600"/>
            <a:ext cx="175380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3" name="Line 59"/>
          <p:cNvSpPr>
            <a:spLocks noChangeShapeType="1"/>
          </p:cNvSpPr>
          <p:nvPr/>
        </p:nvSpPr>
        <p:spPr bwMode="auto">
          <a:xfrm flipV="1">
            <a:off x="5557461" y="5791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" name="Line 56"/>
          <p:cNvSpPr>
            <a:spLocks noChangeShapeType="1"/>
          </p:cNvSpPr>
          <p:nvPr/>
        </p:nvSpPr>
        <p:spPr bwMode="auto">
          <a:xfrm flipV="1">
            <a:off x="44196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" name="Line 56"/>
          <p:cNvSpPr>
            <a:spLocks noChangeShapeType="1"/>
          </p:cNvSpPr>
          <p:nvPr/>
        </p:nvSpPr>
        <p:spPr bwMode="auto">
          <a:xfrm flipV="1">
            <a:off x="5257800" y="547374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6" name="Line 56"/>
          <p:cNvSpPr>
            <a:spLocks noChangeShapeType="1"/>
          </p:cNvSpPr>
          <p:nvPr/>
        </p:nvSpPr>
        <p:spPr bwMode="auto">
          <a:xfrm flipV="1">
            <a:off x="5756544" y="548184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" name="Line 72"/>
          <p:cNvSpPr>
            <a:spLocks noChangeShapeType="1"/>
          </p:cNvSpPr>
          <p:nvPr/>
        </p:nvSpPr>
        <p:spPr bwMode="auto">
          <a:xfrm flipH="1">
            <a:off x="8229599" y="4038600"/>
            <a:ext cx="75666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778703" y="3842718"/>
            <a:ext cx="2345839" cy="2178570"/>
            <a:chOff x="6778703" y="3842718"/>
            <a:chExt cx="2345839" cy="2178570"/>
          </a:xfrm>
        </p:grpSpPr>
        <p:grpSp>
          <p:nvGrpSpPr>
            <p:cNvPr id="198" name="Group 19"/>
            <p:cNvGrpSpPr>
              <a:grpSpLocks/>
            </p:cNvGrpSpPr>
            <p:nvPr/>
          </p:nvGrpSpPr>
          <p:grpSpPr bwMode="auto">
            <a:xfrm>
              <a:off x="6854903" y="5753895"/>
              <a:ext cx="152400" cy="76200"/>
              <a:chOff x="4992" y="3072"/>
              <a:chExt cx="96" cy="48"/>
            </a:xfrm>
          </p:grpSpPr>
          <p:sp>
            <p:nvSpPr>
              <p:cNvPr id="199" name="AutoShape 20"/>
              <p:cNvSpPr>
                <a:spLocks noChangeArrowheads="1"/>
              </p:cNvSpPr>
              <p:nvPr/>
            </p:nvSpPr>
            <p:spPr bwMode="auto">
              <a:xfrm rot="5400000">
                <a:off x="4992" y="3072"/>
                <a:ext cx="48" cy="48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0" name="AutoShape 21"/>
              <p:cNvSpPr>
                <a:spLocks noChangeArrowheads="1"/>
              </p:cNvSpPr>
              <p:nvPr/>
            </p:nvSpPr>
            <p:spPr bwMode="auto">
              <a:xfrm rot="16200000" flipH="1">
                <a:off x="5040" y="3072"/>
                <a:ext cx="48" cy="48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2" name="Rectangle 135"/>
            <p:cNvSpPr>
              <a:spLocks noChangeArrowheads="1"/>
            </p:cNvSpPr>
            <p:nvPr/>
          </p:nvSpPr>
          <p:spPr bwMode="auto">
            <a:xfrm>
              <a:off x="6778703" y="5634832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99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7092280" y="3842718"/>
              <a:ext cx="2032262" cy="2178570"/>
              <a:chOff x="7092280" y="3842718"/>
              <a:chExt cx="2032262" cy="2178570"/>
            </a:xfrm>
          </p:grpSpPr>
          <p:sp>
            <p:nvSpPr>
              <p:cNvPr id="201" name="Rectangle 185"/>
              <p:cNvSpPr>
                <a:spLocks noChangeArrowheads="1"/>
              </p:cNvSpPr>
              <p:nvPr/>
            </p:nvSpPr>
            <p:spPr bwMode="auto">
              <a:xfrm>
                <a:off x="7092280" y="4922838"/>
                <a:ext cx="2032262" cy="1098450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3" name="Rectangle 185"/>
              <p:cNvSpPr>
                <a:spLocks noChangeArrowheads="1"/>
              </p:cNvSpPr>
              <p:nvPr/>
            </p:nvSpPr>
            <p:spPr bwMode="auto">
              <a:xfrm>
                <a:off x="7924800" y="3842718"/>
                <a:ext cx="1199742" cy="1098450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6501" y="6410651"/>
            <a:ext cx="2057400" cy="365125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660232" y="5085184"/>
            <a:ext cx="1975859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Very limited impact identified for QXL headers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6304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22945" y="6410831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5400000">
            <a:off x="7720005" y="4857640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12" y="631902"/>
            <a:ext cx="8126304" cy="57103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6771" y="146304"/>
            <a:ext cx="7980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5"/>
                </a:solidFill>
              </a:rPr>
              <a:t>HL-LHC point Geo Layout per racks positioning</a:t>
            </a:r>
            <a:endParaRPr lang="en-GB" sz="3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716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22945" y="6410831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12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5400000">
            <a:off x="7720005" y="4857640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26" y="940618"/>
            <a:ext cx="8759430" cy="52816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771" y="146304"/>
            <a:ext cx="7307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5"/>
                </a:solidFill>
              </a:rPr>
              <a:t>HL-LHC “JM” Junction Module  schematics </a:t>
            </a:r>
            <a:endParaRPr lang="en-GB" sz="3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99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4446" t="25089" r="17236" b="11492"/>
          <a:stretch/>
        </p:blipFill>
        <p:spPr>
          <a:xfrm>
            <a:off x="15727" y="672364"/>
            <a:ext cx="8984628" cy="59031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3905" y="6392927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13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0" y="69627"/>
            <a:ext cx="9138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5"/>
                </a:solidFill>
              </a:rPr>
              <a:t>“Preliminary” HL-LHC architecture schematics </a:t>
            </a:r>
            <a:r>
              <a:rPr lang="en-US" sz="1050" dirty="0" smtClean="0">
                <a:solidFill>
                  <a:schemeClr val="accent5"/>
                </a:solidFill>
              </a:rPr>
              <a:t>(proposal for discussion)</a:t>
            </a:r>
            <a:endParaRPr lang="en-GB" sz="1050" dirty="0">
              <a:solidFill>
                <a:schemeClr val="accent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5400000">
            <a:off x="7720005" y="4857640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75649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3905" y="6392927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14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619304" y="2809036"/>
            <a:ext cx="97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 up </a:t>
            </a:r>
          </a:p>
          <a:p>
            <a:r>
              <a:rPr lang="en-US" dirty="0" smtClean="0"/>
              <a:t>Slides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065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6095" y="-128143"/>
            <a:ext cx="10476190" cy="711428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91806" y="6492875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8413191" y="4894216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50442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67" y="409651"/>
            <a:ext cx="4532715" cy="604362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3905" y="6392927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16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325928" y="1821484"/>
            <a:ext cx="1375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Optical Fiber</a:t>
            </a:r>
          </a:p>
          <a:p>
            <a:r>
              <a:rPr lang="en-US" dirty="0" smtClean="0"/>
              <a:t>Patch panel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945538" y="3108295"/>
            <a:ext cx="3009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Ethernet Start point</a:t>
            </a:r>
          </a:p>
          <a:p>
            <a:r>
              <a:rPr lang="en-US" dirty="0" smtClean="0"/>
              <a:t>Double electrical alimentation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5400000">
            <a:off x="7720005" y="4857640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760226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13" y="100818"/>
            <a:ext cx="4988333" cy="66511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34052" y="100819"/>
            <a:ext cx="2679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QYC01 &amp; QYC02 Back View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22945" y="6410831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17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5400000">
            <a:off x="7720005" y="4857640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64482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 descr="p5_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827088" y="4437063"/>
            <a:ext cx="431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800080"/>
                </a:solidFill>
              </a:rPr>
              <a:t>Q6</a:t>
            </a:r>
          </a:p>
        </p:txBody>
      </p:sp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1979613" y="4221163"/>
            <a:ext cx="431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800080"/>
                </a:solidFill>
              </a:rPr>
              <a:t>Q5</a:t>
            </a:r>
          </a:p>
        </p:txBody>
      </p:sp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3492500" y="3913188"/>
            <a:ext cx="431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800080"/>
                </a:solidFill>
              </a:rPr>
              <a:t>Q4</a:t>
            </a:r>
          </a:p>
        </p:txBody>
      </p:sp>
      <p:sp>
        <p:nvSpPr>
          <p:cNvPr id="17414" name="TextBox 9"/>
          <p:cNvSpPr txBox="1">
            <a:spLocks noChangeArrowheads="1"/>
          </p:cNvSpPr>
          <p:nvPr/>
        </p:nvSpPr>
        <p:spPr bwMode="auto">
          <a:xfrm>
            <a:off x="5219700" y="3573463"/>
            <a:ext cx="431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800080"/>
                </a:solidFill>
              </a:rPr>
              <a:t>D2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71438" y="4868863"/>
            <a:ext cx="755650" cy="6477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416" name="TextBox 12"/>
          <p:cNvSpPr txBox="1">
            <a:spLocks noChangeArrowheads="1"/>
          </p:cNvSpPr>
          <p:nvPr/>
        </p:nvSpPr>
        <p:spPr bwMode="auto">
          <a:xfrm>
            <a:off x="34925" y="5300663"/>
            <a:ext cx="7921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LHC</a:t>
            </a:r>
          </a:p>
        </p:txBody>
      </p:sp>
      <p:sp>
        <p:nvSpPr>
          <p:cNvPr id="17417" name="TextBox 13"/>
          <p:cNvSpPr txBox="1">
            <a:spLocks noChangeArrowheads="1"/>
          </p:cNvSpPr>
          <p:nvPr/>
        </p:nvSpPr>
        <p:spPr bwMode="auto">
          <a:xfrm>
            <a:off x="755650" y="5157788"/>
            <a:ext cx="7921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HL</a:t>
            </a:r>
          </a:p>
        </p:txBody>
      </p:sp>
      <p:sp>
        <p:nvSpPr>
          <p:cNvPr id="17418" name="TextBox 15"/>
          <p:cNvSpPr txBox="1">
            <a:spLocks noChangeArrowheads="1"/>
          </p:cNvSpPr>
          <p:nvPr/>
        </p:nvSpPr>
        <p:spPr bwMode="auto">
          <a:xfrm>
            <a:off x="250825" y="5516563"/>
            <a:ext cx="1657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solidFill>
                  <a:srgbClr val="0000FF"/>
                </a:solidFill>
              </a:rPr>
              <a:t>Present limit for QRL/QXL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5003800" y="4221163"/>
            <a:ext cx="39243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en-US" sz="1600" dirty="0" smtClean="0"/>
              <a:t>Access / safety / </a:t>
            </a:r>
            <a:r>
              <a:rPr lang="en-US" sz="1600" dirty="0" err="1" smtClean="0"/>
              <a:t>sectorisation</a:t>
            </a:r>
            <a:r>
              <a:rPr lang="en-US" sz="1600" dirty="0" smtClean="0"/>
              <a:t> ?</a:t>
            </a:r>
          </a:p>
          <a:p>
            <a:pPr>
              <a:buFont typeface="Arial" charset="0"/>
              <a:buChar char="•"/>
              <a:defRPr/>
            </a:pPr>
            <a:r>
              <a:rPr lang="en-US" sz="1600" dirty="0" smtClean="0">
                <a:solidFill>
                  <a:srgbClr val="FF6600"/>
                </a:solidFill>
              </a:rPr>
              <a:t>Powering from existing RR &amp; DFBL, corresponding cooling of DFBL and SAM’s to be with same origin </a:t>
            </a:r>
          </a:p>
          <a:p>
            <a:pPr marL="0" indent="0">
              <a:defRPr/>
            </a:pPr>
            <a:r>
              <a:rPr lang="en-US" sz="1600" dirty="0" smtClean="0">
                <a:solidFill>
                  <a:srgbClr val="FF6600"/>
                </a:solidFill>
              </a:rPr>
              <a:t>      </a:t>
            </a:r>
            <a:r>
              <a:rPr lang="en-US" sz="1600" i="1" dirty="0" smtClean="0">
                <a:solidFill>
                  <a:srgbClr val="FF6600"/>
                </a:solidFill>
              </a:rPr>
              <a:t>(QRL or QXL but not mixed)</a:t>
            </a:r>
          </a:p>
          <a:p>
            <a:pPr>
              <a:buFont typeface="Arial" charset="0"/>
              <a:buChar char="•"/>
              <a:defRPr/>
            </a:pPr>
            <a:r>
              <a:rPr lang="en-US" sz="1600" dirty="0" smtClean="0"/>
              <a:t>Q4 and Q5 possibly with remote alignment, compatible with QRL ?</a:t>
            </a:r>
          </a:p>
          <a:p>
            <a:pPr>
              <a:buFont typeface="Arial" charset="0"/>
              <a:buChar char="•"/>
              <a:defRPr/>
            </a:pPr>
            <a:r>
              <a:rPr lang="en-US" sz="1600" dirty="0" smtClean="0"/>
              <a:t>3D models to be implemented and then integrated (Q2-2018 for CRG)</a:t>
            </a:r>
          </a:p>
        </p:txBody>
      </p:sp>
      <p:grpSp>
        <p:nvGrpSpPr>
          <p:cNvPr id="75" name="Group 74"/>
          <p:cNvGrpSpPr>
            <a:grpSpLocks/>
          </p:cNvGrpSpPr>
          <p:nvPr/>
        </p:nvGrpSpPr>
        <p:grpSpPr bwMode="auto">
          <a:xfrm>
            <a:off x="684213" y="3933823"/>
            <a:ext cx="4176712" cy="2228849"/>
            <a:chOff x="683568" y="3933056"/>
            <a:chExt cx="4176464" cy="2229529"/>
          </a:xfrm>
        </p:grpSpPr>
        <p:cxnSp>
          <p:nvCxnSpPr>
            <p:cNvPr id="19" name="Straight Arrow Connector 18"/>
            <p:cNvCxnSpPr/>
            <p:nvPr/>
          </p:nvCxnSpPr>
          <p:spPr bwMode="auto">
            <a:xfrm flipV="1">
              <a:off x="683568" y="4580953"/>
              <a:ext cx="3455782" cy="64789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7440" name="TextBox 19"/>
            <p:cNvSpPr txBox="1">
              <a:spLocks noChangeArrowheads="1"/>
            </p:cNvSpPr>
            <p:nvPr/>
          </p:nvSpPr>
          <p:spPr bwMode="auto">
            <a:xfrm>
              <a:off x="3059832" y="4685074"/>
              <a:ext cx="18002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solidFill>
                    <a:srgbClr val="FF0000"/>
                  </a:solidFill>
                </a:rPr>
                <a:t>NEW Jan’18</a:t>
              </a:r>
            </a:p>
          </p:txBody>
        </p:sp>
        <p:sp>
          <p:nvSpPr>
            <p:cNvPr id="17441" name="TextBox 20"/>
            <p:cNvSpPr txBox="1">
              <a:spLocks noChangeArrowheads="1"/>
            </p:cNvSpPr>
            <p:nvPr/>
          </p:nvSpPr>
          <p:spPr bwMode="auto">
            <a:xfrm>
              <a:off x="1979712" y="5085184"/>
              <a:ext cx="2879992" cy="1077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 dirty="0">
                  <a:solidFill>
                    <a:srgbClr val="FF0000"/>
                  </a:solidFill>
                </a:rPr>
                <a:t>Q4-Q5 could remain at 4.5K (already the case for Q6),</a:t>
              </a:r>
            </a:p>
            <a:p>
              <a:r>
                <a:rPr lang="en-US" sz="1600" i="1" dirty="0">
                  <a:solidFill>
                    <a:srgbClr val="800080"/>
                  </a:solidFill>
                </a:rPr>
                <a:t>and moved towards the arc by 10-11m</a:t>
              </a:r>
            </a:p>
          </p:txBody>
        </p:sp>
        <p:cxnSp>
          <p:nvCxnSpPr>
            <p:cNvPr id="67" name="Straight Connector 66"/>
            <p:cNvCxnSpPr/>
            <p:nvPr/>
          </p:nvCxnSpPr>
          <p:spPr bwMode="auto">
            <a:xfrm>
              <a:off x="3923463" y="3933056"/>
              <a:ext cx="755605" cy="64789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2448763" y="4220482"/>
              <a:ext cx="754017" cy="64948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1">
                  <a:lumMod val="75000"/>
                  <a:alpha val="7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74" name="Group 73"/>
          <p:cNvGrpSpPr>
            <a:grpSpLocks/>
          </p:cNvGrpSpPr>
          <p:nvPr/>
        </p:nvGrpSpPr>
        <p:grpSpPr bwMode="auto">
          <a:xfrm>
            <a:off x="-214313" y="3573463"/>
            <a:ext cx="2659063" cy="792162"/>
            <a:chOff x="-213733" y="3573016"/>
            <a:chExt cx="2658698" cy="792088"/>
          </a:xfrm>
        </p:grpSpPr>
        <p:grpSp>
          <p:nvGrpSpPr>
            <p:cNvPr id="17423" name="Group 60"/>
            <p:cNvGrpSpPr>
              <a:grpSpLocks/>
            </p:cNvGrpSpPr>
            <p:nvPr/>
          </p:nvGrpSpPr>
          <p:grpSpPr bwMode="auto">
            <a:xfrm rot="-605465">
              <a:off x="107504" y="3573016"/>
              <a:ext cx="1981200" cy="685800"/>
              <a:chOff x="5334000" y="637456"/>
              <a:chExt cx="1981200" cy="685800"/>
            </a:xfrm>
          </p:grpSpPr>
          <p:sp>
            <p:nvSpPr>
              <p:cNvPr id="17431" name="Rectangle 45"/>
              <p:cNvSpPr>
                <a:spLocks noChangeArrowheads="1"/>
              </p:cNvSpPr>
              <p:nvPr/>
            </p:nvSpPr>
            <p:spPr bwMode="auto">
              <a:xfrm>
                <a:off x="6019800" y="1094656"/>
                <a:ext cx="685800" cy="228600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2" name="Rectangle 78"/>
              <p:cNvSpPr>
                <a:spLocks noChangeArrowheads="1"/>
              </p:cNvSpPr>
              <p:nvPr/>
            </p:nvSpPr>
            <p:spPr bwMode="auto">
              <a:xfrm>
                <a:off x="6705600" y="1094656"/>
                <a:ext cx="304800" cy="228600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3" name="Rectangle 79"/>
              <p:cNvSpPr>
                <a:spLocks noChangeArrowheads="1"/>
              </p:cNvSpPr>
              <p:nvPr/>
            </p:nvSpPr>
            <p:spPr bwMode="auto">
              <a:xfrm>
                <a:off x="5715000" y="1094656"/>
                <a:ext cx="304800" cy="228600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4" name="Text Box 81"/>
              <p:cNvSpPr txBox="1">
                <a:spLocks noChangeArrowheads="1"/>
              </p:cNvSpPr>
              <p:nvPr/>
            </p:nvSpPr>
            <p:spPr bwMode="auto">
              <a:xfrm>
                <a:off x="5334000" y="637456"/>
                <a:ext cx="990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200">
                    <a:latin typeface="Arial Narrow" charset="0"/>
                  </a:rPr>
                  <a:t>Return Module</a:t>
                </a:r>
              </a:p>
            </p:txBody>
          </p:sp>
          <p:sp>
            <p:nvSpPr>
              <p:cNvPr id="17435" name="Text Box 82"/>
              <p:cNvSpPr txBox="1">
                <a:spLocks noChangeArrowheads="1"/>
              </p:cNvSpPr>
              <p:nvPr/>
            </p:nvSpPr>
            <p:spPr bwMode="auto">
              <a:xfrm>
                <a:off x="6400800" y="637456"/>
                <a:ext cx="9144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200">
                    <a:latin typeface="Arial Narrow" charset="0"/>
                  </a:rPr>
                  <a:t>Return Module</a:t>
                </a:r>
              </a:p>
            </p:txBody>
          </p:sp>
          <p:grpSp>
            <p:nvGrpSpPr>
              <p:cNvPr id="17436" name="Group 87"/>
              <p:cNvGrpSpPr>
                <a:grpSpLocks/>
              </p:cNvGrpSpPr>
              <p:nvPr/>
            </p:nvGrpSpPr>
            <p:grpSpPr bwMode="auto">
              <a:xfrm>
                <a:off x="6134100" y="1129581"/>
                <a:ext cx="419100" cy="152400"/>
                <a:chOff x="3768" y="2448"/>
                <a:chExt cx="264" cy="96"/>
              </a:xfrm>
            </p:grpSpPr>
            <p:sp>
              <p:nvSpPr>
                <p:cNvPr id="17437" name="AutoShape 84"/>
                <p:cNvSpPr>
                  <a:spLocks noChangeArrowheads="1"/>
                </p:cNvSpPr>
                <p:nvPr/>
              </p:nvSpPr>
              <p:spPr bwMode="auto">
                <a:xfrm rot="5400000">
                  <a:off x="3792" y="2424"/>
                  <a:ext cx="96" cy="144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38" name="AutoShape 8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912" y="2424"/>
                  <a:ext cx="96" cy="144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424" name="Right Arrow 61"/>
            <p:cNvSpPr>
              <a:spLocks noChangeArrowheads="1"/>
            </p:cNvSpPr>
            <p:nvPr/>
          </p:nvSpPr>
          <p:spPr bwMode="auto">
            <a:xfrm rot="-602941">
              <a:off x="1917609" y="3901865"/>
              <a:ext cx="432048" cy="14401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39AB9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7425" name="Group 65"/>
            <p:cNvGrpSpPr>
              <a:grpSpLocks/>
            </p:cNvGrpSpPr>
            <p:nvPr/>
          </p:nvGrpSpPr>
          <p:grpSpPr bwMode="auto">
            <a:xfrm rot="-597071">
              <a:off x="107504" y="4293096"/>
              <a:ext cx="376808" cy="72008"/>
              <a:chOff x="107504" y="4293096"/>
              <a:chExt cx="376808" cy="72008"/>
            </a:xfrm>
          </p:grpSpPr>
          <p:sp>
            <p:nvSpPr>
              <p:cNvPr id="17428" name="Rectangle 62"/>
              <p:cNvSpPr>
                <a:spLocks noChangeArrowheads="1"/>
              </p:cNvSpPr>
              <p:nvPr/>
            </p:nvSpPr>
            <p:spPr bwMode="auto">
              <a:xfrm>
                <a:off x="107504" y="4293096"/>
                <a:ext cx="72008" cy="72008"/>
              </a:xfrm>
              <a:prstGeom prst="rect">
                <a:avLst/>
              </a:prstGeom>
              <a:solidFill>
                <a:srgbClr val="E39AB9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429" name="Rectangle 63"/>
              <p:cNvSpPr>
                <a:spLocks noChangeArrowheads="1"/>
              </p:cNvSpPr>
              <p:nvPr/>
            </p:nvSpPr>
            <p:spPr bwMode="auto">
              <a:xfrm>
                <a:off x="259904" y="4293096"/>
                <a:ext cx="72008" cy="72008"/>
              </a:xfrm>
              <a:prstGeom prst="rect">
                <a:avLst/>
              </a:prstGeom>
              <a:solidFill>
                <a:srgbClr val="E39AB9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430" name="Rectangle 64"/>
              <p:cNvSpPr>
                <a:spLocks noChangeArrowheads="1"/>
              </p:cNvSpPr>
              <p:nvPr/>
            </p:nvSpPr>
            <p:spPr bwMode="auto">
              <a:xfrm>
                <a:off x="412304" y="4293096"/>
                <a:ext cx="72008" cy="72008"/>
              </a:xfrm>
              <a:prstGeom prst="rect">
                <a:avLst/>
              </a:prstGeom>
              <a:solidFill>
                <a:srgbClr val="E39AB9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426" name="Text Box 42"/>
            <p:cNvSpPr txBox="1">
              <a:spLocks noChangeArrowheads="1"/>
            </p:cNvSpPr>
            <p:nvPr/>
          </p:nvSpPr>
          <p:spPr bwMode="auto">
            <a:xfrm rot="-666084">
              <a:off x="-213733" y="3910874"/>
              <a:ext cx="803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/>
                <a:t>QRL</a:t>
              </a:r>
            </a:p>
          </p:txBody>
        </p:sp>
        <p:sp>
          <p:nvSpPr>
            <p:cNvPr id="17427" name="Text Box 42"/>
            <p:cNvSpPr txBox="1">
              <a:spLocks noChangeArrowheads="1"/>
            </p:cNvSpPr>
            <p:nvPr/>
          </p:nvSpPr>
          <p:spPr bwMode="auto">
            <a:xfrm rot="-666084">
              <a:off x="1641789" y="3575453"/>
              <a:ext cx="803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/>
                <a:t>QXL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40" name="TextBox 39"/>
          <p:cNvSpPr txBox="1"/>
          <p:nvPr/>
        </p:nvSpPr>
        <p:spPr>
          <a:xfrm>
            <a:off x="226771" y="146304"/>
            <a:ext cx="7980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5"/>
                </a:solidFill>
              </a:rPr>
              <a:t>HL-LHC point Geo Layout per racks positioning</a:t>
            </a:r>
            <a:endParaRPr lang="en-GB" sz="3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3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6"/>
          <p:cNvSpPr>
            <a:spLocks noGrp="1"/>
          </p:cNvSpPr>
          <p:nvPr>
            <p:ph type="title"/>
          </p:nvPr>
        </p:nvSpPr>
        <p:spPr>
          <a:xfrm>
            <a:off x="684213" y="25400"/>
            <a:ext cx="7886700" cy="1325563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Junction module QRL-QXL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E080241-AFB4-FD48-BCCB-9971A367E30C}" type="slidenum">
              <a:rPr lang="en-US" sz="1200">
                <a:solidFill>
                  <a:schemeClr val="accent1"/>
                </a:solidFill>
              </a:rPr>
              <a:pPr/>
              <a:t>19</a:t>
            </a:fld>
            <a:endParaRPr lang="en-US" sz="1200">
              <a:solidFill>
                <a:schemeClr val="accent1"/>
              </a:solidFill>
            </a:endParaRPr>
          </a:p>
        </p:txBody>
      </p:sp>
      <p:pic>
        <p:nvPicPr>
          <p:cNvPr id="30725" name="Picture 7" descr="Return Module QXL - Junction Box - Return Module QR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470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Box 1"/>
          <p:cNvSpPr txBox="1">
            <a:spLocks noChangeArrowheads="1"/>
          </p:cNvSpPr>
          <p:nvPr/>
        </p:nvSpPr>
        <p:spPr bwMode="auto">
          <a:xfrm rot="1070206">
            <a:off x="2700338" y="3768725"/>
            <a:ext cx="27352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/>
              <a:t>4.0 m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2627313" y="3789363"/>
            <a:ext cx="2520950" cy="7921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>
            <a:off x="5292725" y="4652963"/>
            <a:ext cx="2519363" cy="7921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729" name="TextBox 10"/>
          <p:cNvSpPr txBox="1">
            <a:spLocks noChangeArrowheads="1"/>
          </p:cNvSpPr>
          <p:nvPr/>
        </p:nvSpPr>
        <p:spPr bwMode="auto">
          <a:xfrm rot="1070206">
            <a:off x="179388" y="2973388"/>
            <a:ext cx="2736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/>
              <a:t>3.5 m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107950" y="2992438"/>
            <a:ext cx="2519363" cy="7921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731" name="TextBox 12"/>
          <p:cNvSpPr txBox="1">
            <a:spLocks noChangeArrowheads="1"/>
          </p:cNvSpPr>
          <p:nvPr/>
        </p:nvSpPr>
        <p:spPr bwMode="auto">
          <a:xfrm rot="1070206">
            <a:off x="5286375" y="4575175"/>
            <a:ext cx="2736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/>
              <a:t>4.5 m</a:t>
            </a:r>
          </a:p>
        </p:txBody>
      </p:sp>
      <p:sp>
        <p:nvSpPr>
          <p:cNvPr id="30732" name="TextBox 13"/>
          <p:cNvSpPr txBox="1">
            <a:spLocks noChangeArrowheads="1"/>
          </p:cNvSpPr>
          <p:nvPr/>
        </p:nvSpPr>
        <p:spPr bwMode="auto">
          <a:xfrm>
            <a:off x="684213" y="5056188"/>
            <a:ext cx="3600450" cy="460375"/>
          </a:xfrm>
          <a:prstGeom prst="rect">
            <a:avLst/>
          </a:prstGeom>
          <a:solidFill>
            <a:srgbClr val="FCFFA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0000FF"/>
                </a:solidFill>
              </a:rPr>
              <a:t>It should fit within 12m</a:t>
            </a:r>
          </a:p>
        </p:txBody>
      </p:sp>
    </p:spTree>
    <p:extLst>
      <p:ext uri="{BB962C8B-B14F-4D97-AF65-F5344CB8AC3E}">
        <p14:creationId xmlns:p14="http://schemas.microsoft.com/office/powerpoint/2010/main" val="1324045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2908" y="0"/>
            <a:ext cx="8977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758"/>
            <a:r>
              <a:rPr lang="en-US" sz="3200" dirty="0" smtClean="0">
                <a:solidFill>
                  <a:srgbClr val="0055A0"/>
                </a:solidFill>
                <a:latin typeface="Arial"/>
              </a:rPr>
              <a:t>Last meeting “ACTION”</a:t>
            </a:r>
            <a:endParaRPr lang="en-US" sz="3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 rot="5400000">
            <a:off x="7720005" y="5406278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1221638" y="1989734"/>
            <a:ext cx="6172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accent5"/>
                </a:solidFill>
              </a:rPr>
              <a:t>Electrical architecture details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5"/>
                </a:solidFill>
              </a:rPr>
              <a:t>Add pictures representative of the different types of existing </a:t>
            </a:r>
          </a:p>
          <a:p>
            <a:r>
              <a:rPr lang="en-GB" dirty="0">
                <a:solidFill>
                  <a:schemeClr val="accent5"/>
                </a:solidFill>
              </a:rPr>
              <a:t>racks </a:t>
            </a:r>
            <a:r>
              <a:rPr lang="en-GB" dirty="0" smtClean="0">
                <a:solidFill>
                  <a:schemeClr val="accent5"/>
                </a:solidFill>
              </a:rPr>
              <a:t>(</a:t>
            </a:r>
            <a:r>
              <a:rPr lang="en-US" dirty="0" smtClean="0">
                <a:solidFill>
                  <a:schemeClr val="accent5"/>
                </a:solidFill>
              </a:rPr>
              <a:t>QYC01-QYC02)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2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1757332" y="334283"/>
            <a:ext cx="5754651" cy="126098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8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43114" y="1634153"/>
            <a:ext cx="6789326" cy="47171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86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3928665" y="3891909"/>
            <a:ext cx="0" cy="1043697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026674" y="3891909"/>
            <a:ext cx="0" cy="1043697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141524" y="3891909"/>
            <a:ext cx="0" cy="1043697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226984" y="3891909"/>
            <a:ext cx="0" cy="1043697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506174" y="3928332"/>
            <a:ext cx="0" cy="1043697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597311" y="3925571"/>
            <a:ext cx="0" cy="1043697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695320" y="3925571"/>
            <a:ext cx="0" cy="1043697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766978" y="3925571"/>
            <a:ext cx="0" cy="1043697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51" y="3152"/>
            <a:ext cx="8643937" cy="3841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LHC Cryogenics </a:t>
            </a:r>
            <a:r>
              <a:rPr lang="en-US" sz="2000" dirty="0" smtClean="0"/>
              <a:t>“Electrical” </a:t>
            </a:r>
            <a:r>
              <a:rPr lang="en-US" sz="2000" dirty="0"/>
              <a:t>System Refrigerators Architecture (</a:t>
            </a:r>
            <a:r>
              <a:rPr lang="en-US" sz="2000" dirty="0" err="1"/>
              <a:t>Px</a:t>
            </a:r>
            <a:r>
              <a:rPr lang="en-US" sz="2000" dirty="0"/>
              <a:t>)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2529652" y="645988"/>
            <a:ext cx="0" cy="1043697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226984" y="2872673"/>
            <a:ext cx="5138" cy="617559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l="67430"/>
          <a:stretch/>
        </p:blipFill>
        <p:spPr>
          <a:xfrm>
            <a:off x="3870815" y="3506047"/>
            <a:ext cx="387513" cy="515704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 flipH="1">
            <a:off x="4409014" y="2872673"/>
            <a:ext cx="6230" cy="631166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/>
          <a:srcRect l="67430"/>
          <a:stretch/>
        </p:blipFill>
        <p:spPr>
          <a:xfrm>
            <a:off x="4434196" y="3490019"/>
            <a:ext cx="387513" cy="5157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59753" y="587378"/>
            <a:ext cx="527709" cy="44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400V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230V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10253" y="3626973"/>
            <a:ext cx="1300356" cy="26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</a:t>
            </a: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Field Boxes</a:t>
            </a:r>
            <a:endParaRPr kumimoji="0" lang="en-GB" sz="114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62557" y="593483"/>
            <a:ext cx="902811" cy="44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Redundant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 VDC</a:t>
            </a:r>
            <a:endParaRPr kumimoji="0" lang="en-GB" sz="114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43" name="Picture 3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2691" y="5080781"/>
            <a:ext cx="2595446" cy="1125670"/>
          </a:xfrm>
          <a:prstGeom prst="rect">
            <a:avLst/>
          </a:prstGeom>
          <a:noFill/>
        </p:spPr>
      </p:pic>
      <p:cxnSp>
        <p:nvCxnSpPr>
          <p:cNvPr id="44" name="Straight Connector 43"/>
          <p:cNvCxnSpPr/>
          <p:nvPr/>
        </p:nvCxnSpPr>
        <p:spPr>
          <a:xfrm>
            <a:off x="4752072" y="1364162"/>
            <a:ext cx="1776" cy="199944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737118" y="405771"/>
            <a:ext cx="0" cy="631808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3706" y="4915745"/>
            <a:ext cx="2659559" cy="939655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52" name="TextBox 51"/>
          <p:cNvSpPr txBox="1"/>
          <p:nvPr/>
        </p:nvSpPr>
        <p:spPr>
          <a:xfrm>
            <a:off x="5182920" y="1734831"/>
            <a:ext cx="1786066" cy="26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Cabling, AL / Linde resp.</a:t>
            </a:r>
            <a:endParaRPr kumimoji="0" lang="en-GB" sz="114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742598" y="4788695"/>
            <a:ext cx="1321196" cy="26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</a:t>
            </a: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plant “</a:t>
            </a:r>
            <a:r>
              <a:rPr kumimoji="0" lang="en-US" sz="1143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Frigo</a:t>
            </a: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  <a:endParaRPr kumimoji="0" lang="en-GB" sz="114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936275" y="1256390"/>
            <a:ext cx="891591" cy="2682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4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EN/EL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8" name="Straight Connector 57"/>
          <p:cNvCxnSpPr>
            <a:endCxn id="57" idx="0"/>
          </p:cNvCxnSpPr>
          <p:nvPr/>
        </p:nvCxnSpPr>
        <p:spPr>
          <a:xfrm>
            <a:off x="478922" y="2317907"/>
            <a:ext cx="2651" cy="551388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478922" y="2316256"/>
            <a:ext cx="1867824" cy="1651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320103" y="1793204"/>
            <a:ext cx="13660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 building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50 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 </a:t>
            </a: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Feedback signal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en-GB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Fiber</a:t>
            </a:r>
            <a:r>
              <a:rPr kumimoji="0" lang="en-GB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Optics solution)</a:t>
            </a:r>
            <a:endParaRPr kumimoji="0" lang="en-GB" sz="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81334" y="3225892"/>
            <a:ext cx="950901" cy="44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</a:t>
            </a:r>
            <a:endParaRPr kumimoji="0" lang="en-US" sz="1143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Field Boxes</a:t>
            </a:r>
            <a:endParaRPr kumimoji="0" lang="en-US" sz="114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24315" y="3074387"/>
            <a:ext cx="806631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NE48 cables</a:t>
            </a:r>
            <a:endParaRPr kumimoji="0" lang="en-GB" sz="85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844988" y="4192037"/>
            <a:ext cx="806631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NE02 cables</a:t>
            </a:r>
            <a:endParaRPr kumimoji="0" lang="en-GB" sz="85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182920" y="2637186"/>
            <a:ext cx="471604" cy="224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EM01</a:t>
            </a:r>
            <a:endParaRPr kumimoji="0" lang="en-GB" sz="85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357689" y="1741552"/>
            <a:ext cx="399468" cy="2242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PLC</a:t>
            </a:r>
            <a:endParaRPr kumimoji="0" lang="en-GB" sz="85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321048" y="2112890"/>
            <a:ext cx="300082" cy="2242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IO</a:t>
            </a:r>
            <a:endParaRPr kumimoji="0" lang="en-GB" sz="85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784000" y="6399211"/>
            <a:ext cx="360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l="67430"/>
          <a:stretch/>
        </p:blipFill>
        <p:spPr>
          <a:xfrm>
            <a:off x="4634658" y="606484"/>
            <a:ext cx="569339" cy="757678"/>
          </a:xfrm>
          <a:prstGeom prst="rect">
            <a:avLst/>
          </a:prstGeom>
        </p:spPr>
      </p:pic>
      <p:cxnSp>
        <p:nvCxnSpPr>
          <p:cNvPr id="43" name="Straight Connector 42"/>
          <p:cNvCxnSpPr/>
          <p:nvPr/>
        </p:nvCxnSpPr>
        <p:spPr>
          <a:xfrm flipH="1">
            <a:off x="818352" y="2582330"/>
            <a:ext cx="2077821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465" y="1689685"/>
            <a:ext cx="2729257" cy="1182989"/>
          </a:xfrm>
          <a:prstGeom prst="rect">
            <a:avLst/>
          </a:prstGeom>
        </p:spPr>
      </p:pic>
      <p:cxnSp>
        <p:nvCxnSpPr>
          <p:cNvPr id="45" name="Straight Connector 44"/>
          <p:cNvCxnSpPr/>
          <p:nvPr/>
        </p:nvCxnSpPr>
        <p:spPr>
          <a:xfrm>
            <a:off x="809121" y="2582330"/>
            <a:ext cx="18463" cy="121780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2"/>
          <a:srcRect l="67430"/>
          <a:stretch/>
        </p:blipFill>
        <p:spPr>
          <a:xfrm>
            <a:off x="196903" y="2869295"/>
            <a:ext cx="569339" cy="7576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7092" y="2668255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HW cable for Order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(48 V)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180" y="3745374"/>
            <a:ext cx="647289" cy="64728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21299" y="4466694"/>
            <a:ext cx="83548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3.3 kV cell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8725" y="1462475"/>
            <a:ext cx="1435008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technical details please</a:t>
            </a:r>
            <a:b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refer to additional slide..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521299" y="3645790"/>
            <a:ext cx="0" cy="282542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52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2908" y="0"/>
            <a:ext cx="8977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758"/>
            <a:r>
              <a:rPr lang="en-US" sz="3200" dirty="0" smtClean="0">
                <a:solidFill>
                  <a:srgbClr val="0055A0"/>
                </a:solidFill>
                <a:latin typeface="Arial"/>
              </a:rPr>
              <a:t>LHC refrigerator “Control Architecture” 1/2</a:t>
            </a:r>
            <a:endParaRPr lang="en-US" sz="3200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593" y="1139491"/>
            <a:ext cx="4354156" cy="298318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5464"/>
            <a:ext cx="4420088" cy="30860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19800000">
            <a:off x="1466889" y="4784457"/>
            <a:ext cx="1149811" cy="659512"/>
          </a:xfrm>
          <a:prstGeom prst="rect">
            <a:avLst/>
          </a:prstGeom>
          <a:noFill/>
        </p:spPr>
        <p:txBody>
          <a:bodyPr wrap="none" lIns="65314" tIns="32657" rIns="65314" bIns="32657">
            <a:spAutoFit/>
          </a:bodyPr>
          <a:lstStyle/>
          <a:p>
            <a:pPr algn="ctr" defTabSz="913758"/>
            <a:r>
              <a:rPr lang="en-US" sz="3857" dirty="0">
                <a:ln w="0"/>
                <a:solidFill>
                  <a:srgbClr val="0055A0"/>
                </a:solidFill>
                <a:effectLst>
                  <a:outerShdw blurRad="38100" dist="19050" dir="2700000" algn="tl" rotWithShape="0">
                    <a:srgbClr val="0055A0">
                      <a:alpha val="40000"/>
                    </a:srgbClr>
                  </a:outerShdw>
                </a:effectLst>
                <a:latin typeface="Arial"/>
              </a:rPr>
              <a:t>OLD</a:t>
            </a:r>
          </a:p>
        </p:txBody>
      </p:sp>
      <p:sp>
        <p:nvSpPr>
          <p:cNvPr id="20" name="Rectangle 19"/>
          <p:cNvSpPr/>
          <p:nvPr/>
        </p:nvSpPr>
        <p:spPr>
          <a:xfrm rot="19800000">
            <a:off x="6255637" y="4784457"/>
            <a:ext cx="1286066" cy="659512"/>
          </a:xfrm>
          <a:prstGeom prst="rect">
            <a:avLst/>
          </a:prstGeom>
          <a:noFill/>
        </p:spPr>
        <p:txBody>
          <a:bodyPr wrap="none" lIns="65314" tIns="32657" rIns="65314" bIns="32657">
            <a:spAutoFit/>
          </a:bodyPr>
          <a:lstStyle/>
          <a:p>
            <a:pPr algn="ctr" defTabSz="913758"/>
            <a:r>
              <a:rPr lang="en-US" sz="3857" dirty="0">
                <a:ln w="0"/>
                <a:solidFill>
                  <a:srgbClr val="0055A0"/>
                </a:solidFill>
                <a:effectLst>
                  <a:outerShdw blurRad="38100" dist="19050" dir="2700000" algn="tl" rotWithShape="0">
                    <a:srgbClr val="0055A0">
                      <a:alpha val="40000"/>
                    </a:srgbClr>
                  </a:outerShdw>
                </a:effectLst>
                <a:latin typeface="Arial"/>
              </a:rPr>
              <a:t>NEW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674869" y="812281"/>
            <a:ext cx="0" cy="51884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5400000">
            <a:off x="7720005" y="5406278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888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9" y="737941"/>
            <a:ext cx="8610577" cy="58994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908" y="0"/>
            <a:ext cx="8977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758"/>
            <a:r>
              <a:rPr lang="en-US" sz="3200" dirty="0" smtClean="0">
                <a:solidFill>
                  <a:srgbClr val="0055A0"/>
                </a:solidFill>
                <a:latin typeface="Arial"/>
              </a:rPr>
              <a:t>LHC refrigerator “Control Architecture” 2/2</a:t>
            </a:r>
            <a:endParaRPr lang="en-US" sz="3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 rot="5400000">
            <a:off x="7720005" y="4857640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  <p:sp>
        <p:nvSpPr>
          <p:cNvPr id="2" name="Rectangle 1"/>
          <p:cNvSpPr/>
          <p:nvPr/>
        </p:nvSpPr>
        <p:spPr>
          <a:xfrm>
            <a:off x="5032858" y="2596896"/>
            <a:ext cx="3828998" cy="577901"/>
          </a:xfrm>
          <a:prstGeom prst="rect">
            <a:avLst/>
          </a:prstGeom>
          <a:solidFill>
            <a:schemeClr val="accent4">
              <a:alpha val="12000"/>
            </a:schemeClr>
          </a:solidFill>
          <a:ln>
            <a:solidFill>
              <a:schemeClr val="accent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69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5" y="462175"/>
            <a:ext cx="3912413" cy="62914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4419" y="600505"/>
            <a:ext cx="1726387" cy="62350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630" y="600506"/>
            <a:ext cx="1705730" cy="62239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21639" y="92844"/>
            <a:ext cx="274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QYC01 &amp; QYC02 Front View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134052" y="100819"/>
            <a:ext cx="2679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QYC01 &amp; QYC02 Back View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5400000">
            <a:off x="7720005" y="4857640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7015511" y="6425099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199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0523" y="100818"/>
            <a:ext cx="3142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QYC01 “schematics” </a:t>
            </a:r>
            <a:r>
              <a:rPr lang="en-US" dirty="0" smtClean="0"/>
              <a:t>Front View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10987" y="92843"/>
            <a:ext cx="307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QYC01 “schematics” Back View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5400000">
            <a:off x="7720005" y="4857640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7015511" y="6425099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7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903600" y="1373885"/>
            <a:ext cx="6212766" cy="4389347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627076" y="1380690"/>
            <a:ext cx="6204791" cy="4383713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272489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29504" t="12503" r="8770" b="16872"/>
          <a:stretch/>
        </p:blipFill>
        <p:spPr>
          <a:xfrm>
            <a:off x="232340" y="928886"/>
            <a:ext cx="8128934" cy="561918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3905" y="6392927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5400000">
            <a:off x="7720005" y="4857640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26771" y="146304"/>
            <a:ext cx="8268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5"/>
                </a:solidFill>
              </a:rPr>
              <a:t>LHC typical “PROFIBUS” Optical Fiber schematics</a:t>
            </a:r>
            <a:endParaRPr lang="en-GB" sz="3200" dirty="0">
              <a:solidFill>
                <a:schemeClr val="accent5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547754" y="2391738"/>
            <a:ext cx="1064523" cy="1091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28978" y="2046701"/>
            <a:ext cx="1731564" cy="4154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50" dirty="0" smtClean="0"/>
              <a:t>LHC Run2 period installation</a:t>
            </a:r>
          </a:p>
          <a:p>
            <a:r>
              <a:rPr lang="en-US" sz="1050" dirty="0"/>
              <a:t>a</a:t>
            </a:r>
            <a:r>
              <a:rPr lang="en-US" sz="1050" dirty="0" smtClean="0"/>
              <a:t>fter S34 “</a:t>
            </a:r>
            <a:r>
              <a:rPr lang="en-US" sz="1050" dirty="0" err="1" smtClean="0"/>
              <a:t>comm</a:t>
            </a:r>
            <a:r>
              <a:rPr lang="en-US" sz="1050" dirty="0" smtClean="0"/>
              <a:t> cut”</a:t>
            </a:r>
            <a:endParaRPr lang="en-GB" sz="1050" dirty="0"/>
          </a:p>
        </p:txBody>
      </p:sp>
      <p:sp>
        <p:nvSpPr>
          <p:cNvPr id="16" name="Rectangle 15"/>
          <p:cNvSpPr/>
          <p:nvPr/>
        </p:nvSpPr>
        <p:spPr>
          <a:xfrm>
            <a:off x="4008731" y="1762963"/>
            <a:ext cx="987552" cy="1075335"/>
          </a:xfrm>
          <a:prstGeom prst="rec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063484" y="5432394"/>
            <a:ext cx="1532792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600" dirty="0" smtClean="0"/>
              <a:t>N. B. Not real position of “CYFRE QUI rack” </a:t>
            </a:r>
          </a:p>
          <a:p>
            <a:r>
              <a:rPr lang="en-US" sz="600" dirty="0" smtClean="0"/>
              <a:t>only for fiber connection comprehension 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2631323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22945" y="6410831"/>
            <a:ext cx="2057400" cy="365125"/>
          </a:xfrm>
        </p:spPr>
        <p:txBody>
          <a:bodyPr/>
          <a:lstStyle/>
          <a:p>
            <a:fld id="{BB8E7651-8B91-4616-BDD6-A28E8678DDD6}" type="slidenum">
              <a:rPr lang="en-GB" smtClean="0"/>
              <a:t>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5400000">
            <a:off x="7720005" y="4857640"/>
            <a:ext cx="2560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M. Pezzetti – 27.06.2019 – TE/CRG/CE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72352" y="2771456"/>
            <a:ext cx="84895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5"/>
                </a:solidFill>
              </a:rPr>
              <a:t>“Preliminary” HL-LHC typical schematics per point</a:t>
            </a:r>
            <a:endParaRPr lang="en-GB" sz="3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17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476</TotalTime>
  <Words>545</Words>
  <Application>Microsoft Office PowerPoint</Application>
  <PresentationFormat>On-screen Show (4:3)</PresentationFormat>
  <Paragraphs>168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ＭＳ Ｐゴシック</vt:lpstr>
      <vt:lpstr>Arial</vt:lpstr>
      <vt:lpstr>Arial Narrow</vt:lpstr>
      <vt:lpstr>Calibri</vt:lpstr>
      <vt:lpstr>Calibri Light</vt:lpstr>
      <vt:lpstr>Wingdings</vt:lpstr>
      <vt:lpstr>Office Theme</vt:lpstr>
      <vt:lpstr>Thème Office</vt:lpstr>
      <vt:lpstr>PowerPoint Presentation</vt:lpstr>
      <vt:lpstr>PowerPoint Presentation</vt:lpstr>
      <vt:lpstr>LHC Cryogenics “Electrical” System Refrigerators Architecture (Px)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P1/P5 Cryogenic 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Junction module QRL-QXL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Pezzetti</dc:creator>
  <cp:lastModifiedBy>Marco Pezzetti</cp:lastModifiedBy>
  <cp:revision>26</cp:revision>
  <dcterms:created xsi:type="dcterms:W3CDTF">2019-06-24T08:58:54Z</dcterms:created>
  <dcterms:modified xsi:type="dcterms:W3CDTF">2019-06-27T08:29:18Z</dcterms:modified>
</cp:coreProperties>
</file>