
<file path=[Content_Types].xml><?xml version="1.0" encoding="utf-8"?>
<Types xmlns="http://schemas.openxmlformats.org/package/2006/content-types">
  <Default Extension="xml" ContentType="application/xml"/>
  <Default Extension="svg" ContentType="image/svg+xml"/>
  <Default Extension="jpeg" ContentType="image/jpeg"/>
  <Default Extension="tiff" ContentType="image/tiff"/>
  <Default Extension="emf" ContentType="image/x-emf"/>
  <Default Extension="jpg" ContentType="image/jpeg"/>
  <Default Extension="rels" ContentType="application/vnd.openxmlformats-package.relationships+xml"/>
  <Default Extension="gif" ContentType="image/gif"/>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3"/>
  </p:notesMasterIdLst>
  <p:sldIdLst>
    <p:sldId id="256" r:id="rId2"/>
    <p:sldId id="371" r:id="rId3"/>
    <p:sldId id="299" r:id="rId4"/>
    <p:sldId id="342" r:id="rId5"/>
    <p:sldId id="345" r:id="rId6"/>
    <p:sldId id="343" r:id="rId7"/>
    <p:sldId id="292" r:id="rId8"/>
    <p:sldId id="300" r:id="rId9"/>
    <p:sldId id="356" r:id="rId10"/>
    <p:sldId id="357" r:id="rId11"/>
    <p:sldId id="346" r:id="rId12"/>
    <p:sldId id="347" r:id="rId13"/>
    <p:sldId id="355" r:id="rId14"/>
    <p:sldId id="348" r:id="rId15"/>
    <p:sldId id="337" r:id="rId16"/>
    <p:sldId id="338" r:id="rId17"/>
    <p:sldId id="349" r:id="rId18"/>
    <p:sldId id="351" r:id="rId19"/>
    <p:sldId id="352" r:id="rId20"/>
    <p:sldId id="353" r:id="rId21"/>
    <p:sldId id="354" r:id="rId22"/>
    <p:sldId id="258" r:id="rId23"/>
    <p:sldId id="268" r:id="rId24"/>
    <p:sldId id="267" r:id="rId25"/>
    <p:sldId id="358" r:id="rId26"/>
    <p:sldId id="359" r:id="rId27"/>
    <p:sldId id="360" r:id="rId28"/>
    <p:sldId id="365" r:id="rId29"/>
    <p:sldId id="366" r:id="rId30"/>
    <p:sldId id="364" r:id="rId31"/>
    <p:sldId id="367" r:id="rId32"/>
    <p:sldId id="363" r:id="rId33"/>
    <p:sldId id="368" r:id="rId34"/>
    <p:sldId id="369" r:id="rId35"/>
    <p:sldId id="291" r:id="rId36"/>
    <p:sldId id="294" r:id="rId37"/>
    <p:sldId id="361" r:id="rId38"/>
    <p:sldId id="298" r:id="rId39"/>
    <p:sldId id="316" r:id="rId40"/>
    <p:sldId id="276" r:id="rId41"/>
    <p:sldId id="297" r:id="rId42"/>
    <p:sldId id="280" r:id="rId43"/>
    <p:sldId id="272" r:id="rId44"/>
    <p:sldId id="370" r:id="rId45"/>
    <p:sldId id="302" r:id="rId46"/>
    <p:sldId id="304" r:id="rId47"/>
    <p:sldId id="319" r:id="rId48"/>
    <p:sldId id="320" r:id="rId49"/>
    <p:sldId id="321" r:id="rId50"/>
    <p:sldId id="322" r:id="rId51"/>
    <p:sldId id="323" r:id="rId52"/>
    <p:sldId id="324" r:id="rId53"/>
    <p:sldId id="325" r:id="rId54"/>
    <p:sldId id="326" r:id="rId55"/>
    <p:sldId id="327" r:id="rId56"/>
    <p:sldId id="328" r:id="rId57"/>
    <p:sldId id="329" r:id="rId58"/>
    <p:sldId id="330" r:id="rId59"/>
    <p:sldId id="331" r:id="rId60"/>
    <p:sldId id="281" r:id="rId61"/>
    <p:sldId id="283" r:id="rId62"/>
    <p:sldId id="274" r:id="rId63"/>
    <p:sldId id="275" r:id="rId64"/>
    <p:sldId id="284" r:id="rId65"/>
    <p:sldId id="285" r:id="rId66"/>
    <p:sldId id="273" r:id="rId67"/>
    <p:sldId id="286" r:id="rId68"/>
    <p:sldId id="288" r:id="rId69"/>
    <p:sldId id="287" r:id="rId70"/>
    <p:sldId id="289" r:id="rId71"/>
    <p:sldId id="305" r:id="rId72"/>
    <p:sldId id="306" r:id="rId73"/>
    <p:sldId id="259" r:id="rId74"/>
    <p:sldId id="261" r:id="rId75"/>
    <p:sldId id="262" r:id="rId76"/>
    <p:sldId id="308" r:id="rId77"/>
    <p:sldId id="310" r:id="rId78"/>
    <p:sldId id="311" r:id="rId79"/>
    <p:sldId id="312" r:id="rId80"/>
    <p:sldId id="313" r:id="rId81"/>
    <p:sldId id="314" r:id="rId8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793"/>
    <p:restoredTop sz="88142"/>
  </p:normalViewPr>
  <p:slideViewPr>
    <p:cSldViewPr snapToGrid="0" snapToObjects="1">
      <p:cViewPr>
        <p:scale>
          <a:sx n="90" d="100"/>
          <a:sy n="90" d="100"/>
        </p:scale>
        <p:origin x="328" y="0"/>
      </p:cViewPr>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notesMaster" Target="notesMasters/notesMaster1.xml"/><Relationship Id="rId84" Type="http://schemas.openxmlformats.org/officeDocument/2006/relationships/presProps" Target="presProps.xml"/><Relationship Id="rId85" Type="http://schemas.openxmlformats.org/officeDocument/2006/relationships/viewProps" Target="viewProps.xml"/><Relationship Id="rId86" Type="http://schemas.openxmlformats.org/officeDocument/2006/relationships/theme" Target="theme/theme1.xml"/><Relationship Id="rId8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3ABADA-9D81-524D-AEE3-5156DE0941AE}" type="datetimeFigureOut">
              <a:rPr lang="en-US" smtClean="0"/>
              <a:t>10/5/19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6BA747F-E80A-C24E-A0E7-E9C4707E984F}" type="slidenum">
              <a:rPr lang="en-US" smtClean="0"/>
              <a:t>‹#›</a:t>
            </a:fld>
            <a:endParaRPr lang="en-US"/>
          </a:p>
        </p:txBody>
      </p:sp>
    </p:spTree>
    <p:extLst>
      <p:ext uri="{BB962C8B-B14F-4D97-AF65-F5344CB8AC3E}">
        <p14:creationId xmlns:p14="http://schemas.microsoft.com/office/powerpoint/2010/main" val="6435565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 name="PlaceHolder 1"/>
          <p:cNvSpPr>
            <a:spLocks noGrp="1" noRot="1" noChangeAspect="1"/>
          </p:cNvSpPr>
          <p:nvPr>
            <p:ph type="sldImg"/>
          </p:nvPr>
        </p:nvSpPr>
        <p:spPr>
          <a:xfrm>
            <a:off x="533400" y="763588"/>
            <a:ext cx="6704013" cy="3771900"/>
          </a:xfrm>
          <a:prstGeom prst="rect">
            <a:avLst/>
          </a:prstGeom>
        </p:spPr>
      </p:sp>
      <p:sp>
        <p:nvSpPr>
          <p:cNvPr id="80" name="PlaceHolder 2"/>
          <p:cNvSpPr>
            <a:spLocks noGrp="1"/>
          </p:cNvSpPr>
          <p:nvPr>
            <p:ph type="body"/>
          </p:nvPr>
        </p:nvSpPr>
        <p:spPr>
          <a:xfrm>
            <a:off x="777240" y="4777560"/>
            <a:ext cx="6217560" cy="5100120"/>
          </a:xfrm>
          <a:prstGeom prst="rect">
            <a:avLst/>
          </a:prstGeom>
        </p:spPr>
        <p:txBody>
          <a:bodyPr lIns="0" tIns="0" rIns="0" bIns="0"/>
          <a:lstStyle/>
          <a:p>
            <a:r>
              <a:rPr lang="es-US" sz="2000" b="0" strike="noStrike" spc="-1">
                <a:latin typeface="Arial"/>
              </a:rPr>
              <a:t>A situational awareness method processes in real time all the data conveyed by the gear sensors (cameras, microphone, gas sensors, physiolgical sensors) to construct a summary of what is going on in the fire ground, and it is presented to the commander and fire fighters using a given user interface.</a:t>
            </a:r>
          </a:p>
          <a:p>
            <a:endParaRPr lang="es-US" sz="2000" b="0" strike="noStrike" spc="-1">
              <a:latin typeface="Arial"/>
            </a:endParaRPr>
          </a:p>
          <a:p>
            <a:r>
              <a:rPr lang="es-US" sz="2000" b="0" strike="noStrike" spc="-1">
                <a:latin typeface="Arial"/>
              </a:rPr>
              <a:t>The Fire detection must be unsupervised because we do not have labelled images of all possible fires, and they are so heterogeneous that labelling all of them is nearly impossible. </a:t>
            </a:r>
          </a:p>
          <a:p>
            <a:endParaRPr lang="es-US" sz="2000" b="0" strike="noStrike" spc="-1">
              <a:latin typeface="Arial"/>
            </a:endParaRPr>
          </a:p>
          <a:p>
            <a:r>
              <a:rPr lang="es-US" sz="2000" b="0" strike="noStrike" spc="-1">
                <a:latin typeface="Arial"/>
              </a:rPr>
              <a:t>Fire segmentation rather than just fire detection allows to determine the extent of the fire and the smoke.</a:t>
            </a:r>
          </a:p>
          <a:p>
            <a:endParaRPr lang="es-US" sz="2000" b="0" strike="noStrike" spc="-1">
              <a:latin typeface="Arial"/>
            </a:endParaRPr>
          </a:p>
          <a:p>
            <a:r>
              <a:rPr lang="es-US" sz="2000" b="0" strike="noStrike" spc="-1">
                <a:latin typeface="Arial"/>
              </a:rPr>
              <a:t>We also have neural network procedures to fully characterize the fire ground by producing natural language descriptions of the scene.</a:t>
            </a:r>
          </a:p>
        </p:txBody>
      </p:sp>
    </p:spTree>
    <p:extLst>
      <p:ext uri="{BB962C8B-B14F-4D97-AF65-F5344CB8AC3E}">
        <p14:creationId xmlns:p14="http://schemas.microsoft.com/office/powerpoint/2010/main" val="20913498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FF362D4-5DD5-1441-A093-8EF5773AF7CF}" type="slidenum">
              <a:rPr lang="en-US" smtClean="0"/>
              <a:t>55</a:t>
            </a:fld>
            <a:endParaRPr lang="en-US"/>
          </a:p>
        </p:txBody>
      </p:sp>
    </p:spTree>
    <p:extLst>
      <p:ext uri="{BB962C8B-B14F-4D97-AF65-F5344CB8AC3E}">
        <p14:creationId xmlns:p14="http://schemas.microsoft.com/office/powerpoint/2010/main" val="11657664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FF362D4-5DD5-1441-A093-8EF5773AF7CF}" type="slidenum">
              <a:rPr lang="en-US" smtClean="0"/>
              <a:t>56</a:t>
            </a:fld>
            <a:endParaRPr lang="en-US"/>
          </a:p>
        </p:txBody>
      </p:sp>
    </p:spTree>
    <p:extLst>
      <p:ext uri="{BB962C8B-B14F-4D97-AF65-F5344CB8AC3E}">
        <p14:creationId xmlns:p14="http://schemas.microsoft.com/office/powerpoint/2010/main" val="5233663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FF362D4-5DD5-1441-A093-8EF5773AF7CF}" type="slidenum">
              <a:rPr lang="en-US" smtClean="0"/>
              <a:t>57</a:t>
            </a:fld>
            <a:endParaRPr lang="en-US"/>
          </a:p>
        </p:txBody>
      </p:sp>
    </p:spTree>
    <p:extLst>
      <p:ext uri="{BB962C8B-B14F-4D97-AF65-F5344CB8AC3E}">
        <p14:creationId xmlns:p14="http://schemas.microsoft.com/office/powerpoint/2010/main" val="15541061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FF362D4-5DD5-1441-A093-8EF5773AF7CF}" type="slidenum">
              <a:rPr lang="en-US" smtClean="0"/>
              <a:t>58</a:t>
            </a:fld>
            <a:endParaRPr lang="en-US"/>
          </a:p>
        </p:txBody>
      </p:sp>
    </p:spTree>
    <p:extLst>
      <p:ext uri="{BB962C8B-B14F-4D97-AF65-F5344CB8AC3E}">
        <p14:creationId xmlns:p14="http://schemas.microsoft.com/office/powerpoint/2010/main" val="4160745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PlaceHolder 1"/>
          <p:cNvSpPr>
            <a:spLocks noGrp="1" noRot="1" noChangeAspect="1"/>
          </p:cNvSpPr>
          <p:nvPr>
            <p:ph type="sldImg"/>
          </p:nvPr>
        </p:nvSpPr>
        <p:spPr>
          <a:xfrm>
            <a:off x="533400" y="763588"/>
            <a:ext cx="6704013" cy="3771900"/>
          </a:xfrm>
          <a:prstGeom prst="rect">
            <a:avLst/>
          </a:prstGeom>
        </p:spPr>
      </p:sp>
      <p:sp>
        <p:nvSpPr>
          <p:cNvPr id="82" name="PlaceHolder 2"/>
          <p:cNvSpPr>
            <a:spLocks noGrp="1"/>
          </p:cNvSpPr>
          <p:nvPr>
            <p:ph type="body"/>
          </p:nvPr>
        </p:nvSpPr>
        <p:spPr>
          <a:xfrm>
            <a:off x="777240" y="4777560"/>
            <a:ext cx="6217560" cy="4525920"/>
          </a:xfrm>
          <a:prstGeom prst="rect">
            <a:avLst/>
          </a:prstGeom>
        </p:spPr>
        <p:txBody>
          <a:bodyPr lIns="0" tIns="0" rIns="0" bIns="0"/>
          <a:lstStyle/>
          <a:p>
            <a:r>
              <a:rPr lang="es-US" sz="1500" b="0" strike="noStrike" spc="-1">
                <a:latin typeface="Arial"/>
              </a:rPr>
              <a:t>We extract velocity (or optical flow and divergence). We also tried SIFT (scale invariant feature transform) but it does not add information</a:t>
            </a:r>
          </a:p>
          <a:p>
            <a:endParaRPr lang="es-US" sz="1500" b="0" strike="noStrike" spc="-1">
              <a:latin typeface="Arial"/>
            </a:endParaRPr>
          </a:p>
          <a:p>
            <a:r>
              <a:rPr lang="es-US" sz="1500" b="0" strike="noStrike" spc="-1">
                <a:latin typeface="Arial"/>
              </a:rPr>
              <a:t>Compared segmentation models construct a probability model for the pixels x. The model has three conditional probabilities:</a:t>
            </a:r>
          </a:p>
          <a:p>
            <a:endParaRPr lang="es-US" sz="1500" b="0" strike="noStrike" spc="-1">
              <a:latin typeface="Arial"/>
            </a:endParaRPr>
          </a:p>
          <a:p>
            <a:r>
              <a:rPr lang="es-US" sz="1500" b="0" strike="noStrike" spc="-1">
                <a:latin typeface="Arial"/>
              </a:rPr>
              <a:t>p(x|fire), p(x|smoke), p(x|background)</a:t>
            </a:r>
          </a:p>
          <a:p>
            <a:endParaRPr lang="es-US" sz="1500" b="0" strike="noStrike" spc="-1">
              <a:latin typeface="Arial"/>
            </a:endParaRPr>
          </a:p>
          <a:p>
            <a:r>
              <a:rPr lang="es-US" sz="1500" b="0" strike="noStrike" spc="-1">
                <a:latin typeface="Arial"/>
              </a:rPr>
              <a:t>We compute from this the posteriors </a:t>
            </a:r>
          </a:p>
          <a:p>
            <a:endParaRPr lang="es-US" sz="1500" b="0" strike="noStrike" spc="-1">
              <a:latin typeface="Arial"/>
            </a:endParaRPr>
          </a:p>
          <a:p>
            <a:r>
              <a:rPr lang="es-US" sz="1500" b="0" strike="noStrike" spc="-1">
                <a:latin typeface="Arial"/>
              </a:rPr>
              <a:t>p(fire|x), p(smoke|x) and p(bg|x) and decide using the maximum a posteriori criterion.</a:t>
            </a:r>
          </a:p>
          <a:p>
            <a:endParaRPr lang="es-US" sz="1500" b="0" strike="noStrike" spc="-1">
              <a:latin typeface="Arial"/>
            </a:endParaRPr>
          </a:p>
          <a:p>
            <a:r>
              <a:rPr lang="es-US" sz="1500" b="0" strike="noStrike" spc="-1">
                <a:latin typeface="Arial"/>
              </a:rPr>
              <a:t>Models are K-means, Gaussian mixture models (GMM), Gaussian markov Random Fields and general Markov Random Fields. The two last take into account the relationships between close pixels, and the first wo consider that the pixels are independent  </a:t>
            </a:r>
          </a:p>
        </p:txBody>
      </p:sp>
    </p:spTree>
    <p:extLst>
      <p:ext uri="{BB962C8B-B14F-4D97-AF65-F5344CB8AC3E}">
        <p14:creationId xmlns:p14="http://schemas.microsoft.com/office/powerpoint/2010/main" val="17564706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PlaceHolder 1"/>
          <p:cNvSpPr>
            <a:spLocks noGrp="1" noRot="1" noChangeAspect="1"/>
          </p:cNvSpPr>
          <p:nvPr>
            <p:ph type="sldImg"/>
          </p:nvPr>
        </p:nvSpPr>
        <p:spPr>
          <a:xfrm>
            <a:off x="533400" y="763588"/>
            <a:ext cx="6704013" cy="3771900"/>
          </a:xfrm>
          <a:prstGeom prst="rect">
            <a:avLst/>
          </a:prstGeom>
        </p:spPr>
      </p:sp>
      <p:sp>
        <p:nvSpPr>
          <p:cNvPr id="84" name="PlaceHolder 2"/>
          <p:cNvSpPr>
            <a:spLocks noGrp="1"/>
          </p:cNvSpPr>
          <p:nvPr>
            <p:ph type="body"/>
          </p:nvPr>
        </p:nvSpPr>
        <p:spPr>
          <a:xfrm>
            <a:off x="777240" y="4777560"/>
            <a:ext cx="6217560" cy="4525920"/>
          </a:xfrm>
          <a:prstGeom prst="rect">
            <a:avLst/>
          </a:prstGeom>
        </p:spPr>
        <p:txBody>
          <a:bodyPr lIns="0" tIns="0" rIns="0" bIns="0"/>
          <a:lstStyle/>
          <a:p>
            <a:r>
              <a:rPr lang="es-US" sz="2000" b="0" strike="noStrike" spc="-1">
                <a:latin typeface="Arial"/>
              </a:rPr>
              <a:t>This is a sample of the segmentation results. </a:t>
            </a:r>
          </a:p>
          <a:p>
            <a:r>
              <a:rPr lang="es-US" sz="2000" b="0" strike="noStrike" spc="-1">
                <a:latin typeface="Arial"/>
              </a:rPr>
              <a:t>KNN gives a poor performance as it is not able to identify the fire</a:t>
            </a:r>
          </a:p>
          <a:p>
            <a:endParaRPr lang="es-US" sz="2000" b="0" strike="noStrike" spc="-1">
              <a:latin typeface="Arial"/>
            </a:endParaRPr>
          </a:p>
          <a:p>
            <a:r>
              <a:rPr lang="es-US" sz="2000" b="0" strike="noStrike" spc="-1">
                <a:latin typeface="Arial"/>
              </a:rPr>
              <a:t>GMM is better but smoke is not properly segmented</a:t>
            </a:r>
          </a:p>
          <a:p>
            <a:endParaRPr lang="es-US" sz="2000" b="0" strike="noStrike" spc="-1">
              <a:latin typeface="Arial"/>
            </a:endParaRPr>
          </a:p>
          <a:p>
            <a:r>
              <a:rPr lang="es-US" sz="2000" b="0" strike="noStrike" spc="-1">
                <a:latin typeface="Arial"/>
              </a:rPr>
              <a:t>GMRF shows some errors in fire detection</a:t>
            </a:r>
          </a:p>
          <a:p>
            <a:endParaRPr lang="es-US" sz="2000" b="0" strike="noStrike" spc="-1">
              <a:latin typeface="Arial"/>
            </a:endParaRPr>
          </a:p>
          <a:p>
            <a:r>
              <a:rPr lang="es-US" sz="2000" b="0" strike="noStrike" spc="-1">
                <a:latin typeface="Arial"/>
              </a:rPr>
              <a:t>MRF is the one showing the best performance</a:t>
            </a:r>
          </a:p>
        </p:txBody>
      </p:sp>
    </p:spTree>
    <p:extLst>
      <p:ext uri="{BB962C8B-B14F-4D97-AF65-F5344CB8AC3E}">
        <p14:creationId xmlns:p14="http://schemas.microsoft.com/office/powerpoint/2010/main" val="4017666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PlaceHolder 1"/>
          <p:cNvSpPr>
            <a:spLocks noGrp="1" noRot="1" noChangeAspect="1"/>
          </p:cNvSpPr>
          <p:nvPr>
            <p:ph type="sldImg"/>
          </p:nvPr>
        </p:nvSpPr>
        <p:spPr>
          <a:xfrm>
            <a:off x="533400" y="763588"/>
            <a:ext cx="6704013" cy="3771900"/>
          </a:xfrm>
          <a:prstGeom prst="rect">
            <a:avLst/>
          </a:prstGeom>
        </p:spPr>
      </p:sp>
      <p:sp>
        <p:nvSpPr>
          <p:cNvPr id="86" name="PlaceHolder 2"/>
          <p:cNvSpPr>
            <a:spLocks noGrp="1"/>
          </p:cNvSpPr>
          <p:nvPr>
            <p:ph type="body"/>
          </p:nvPr>
        </p:nvSpPr>
        <p:spPr>
          <a:xfrm>
            <a:off x="777240" y="4777560"/>
            <a:ext cx="6217560" cy="4525920"/>
          </a:xfrm>
          <a:prstGeom prst="rect">
            <a:avLst/>
          </a:prstGeom>
        </p:spPr>
        <p:txBody>
          <a:bodyPr lIns="0" tIns="0" rIns="0" bIns="0"/>
          <a:lstStyle/>
          <a:p>
            <a:r>
              <a:rPr lang="es-US" sz="2000" b="0" strike="noStrike" spc="-1">
                <a:latin typeface="Arial"/>
              </a:rPr>
              <a:t>Left: comparison among algorithms. Blue bars show the performance when we use all features in the algorithm (intensity, velocity, divergence). Orange is when we only use intensity for the segmentation.</a:t>
            </a:r>
          </a:p>
          <a:p>
            <a:endParaRPr lang="es-US" sz="2000" b="0" strike="noStrike" spc="-1">
              <a:latin typeface="Arial"/>
            </a:endParaRPr>
          </a:p>
          <a:p>
            <a:r>
              <a:rPr lang="es-US" sz="2000" b="0" strike="noStrike" spc="-1">
                <a:latin typeface="Arial"/>
              </a:rPr>
              <a:t>Right: Results using different combinations of features and the MRF algorithm</a:t>
            </a:r>
          </a:p>
          <a:p>
            <a:endParaRPr lang="es-US" sz="2000" b="0" strike="noStrike" spc="-1">
              <a:latin typeface="Arial"/>
            </a:endParaRPr>
          </a:p>
          <a:p>
            <a:r>
              <a:rPr lang="es-US" sz="2000" b="0" strike="noStrike" spc="-1">
                <a:latin typeface="Arial"/>
              </a:rPr>
              <a:t>Optical flow is the velocity. </a:t>
            </a:r>
          </a:p>
          <a:p>
            <a:endParaRPr lang="es-US" sz="2000" b="0" strike="noStrike" spc="-1">
              <a:latin typeface="Arial"/>
            </a:endParaRPr>
          </a:p>
          <a:p>
            <a:r>
              <a:rPr lang="es-US" sz="2000" b="0" strike="noStrike" spc="-1">
                <a:latin typeface="Arial"/>
              </a:rPr>
              <a:t>SIFT is finally not used because it does not add any information. </a:t>
            </a:r>
          </a:p>
        </p:txBody>
      </p:sp>
    </p:spTree>
    <p:extLst>
      <p:ext uri="{BB962C8B-B14F-4D97-AF65-F5344CB8AC3E}">
        <p14:creationId xmlns:p14="http://schemas.microsoft.com/office/powerpoint/2010/main" val="14451827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A1EB006-2DD9-3946-AF15-09AAE92EA1EA}" type="slidenum">
              <a:rPr lang="fr-FR" smtClean="0"/>
              <a:t>35</a:t>
            </a:fld>
            <a:endParaRPr lang="fr-FR"/>
          </a:p>
        </p:txBody>
      </p:sp>
    </p:spTree>
    <p:extLst>
      <p:ext uri="{BB962C8B-B14F-4D97-AF65-F5344CB8AC3E}">
        <p14:creationId xmlns:p14="http://schemas.microsoft.com/office/powerpoint/2010/main" val="13951915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389382C-3D56-40B2-B36C-473327849EED}" type="slidenum">
              <a:rPr lang="en-US" smtClean="0"/>
              <a:pPr>
                <a:defRPr/>
              </a:pPr>
              <a:t>50</a:t>
            </a:fld>
            <a:endParaRPr lang="en-US"/>
          </a:p>
        </p:txBody>
      </p:sp>
    </p:spTree>
    <p:extLst>
      <p:ext uri="{BB962C8B-B14F-4D97-AF65-F5344CB8AC3E}">
        <p14:creationId xmlns:p14="http://schemas.microsoft.com/office/powerpoint/2010/main" val="19783813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Dialogue between technologists and policy makers is necessary to gain</a:t>
            </a:r>
            <a:r>
              <a:rPr lang="en-US" baseline="0"/>
              <a:t> benefit from many technologies.</a:t>
            </a:r>
          </a:p>
          <a:p>
            <a:r>
              <a:rPr lang="en-US" baseline="0"/>
              <a:t>Facilitating the dialogue with the goal of connecting the unconnected through our internet inclusion activiets.</a:t>
            </a:r>
          </a:p>
          <a:p>
            <a:endParaRPr lang="en-US" baseline="0"/>
          </a:p>
          <a:p>
            <a:endParaRPr lang="en-US"/>
          </a:p>
        </p:txBody>
      </p:sp>
      <p:sp>
        <p:nvSpPr>
          <p:cNvPr id="4" name="Slide Number Placeholder 3"/>
          <p:cNvSpPr>
            <a:spLocks noGrp="1"/>
          </p:cNvSpPr>
          <p:nvPr>
            <p:ph type="sldNum" sz="quarter" idx="10"/>
          </p:nvPr>
        </p:nvSpPr>
        <p:spPr/>
        <p:txBody>
          <a:bodyPr/>
          <a:lstStyle/>
          <a:p>
            <a:pPr>
              <a:defRPr/>
            </a:pPr>
            <a:fld id="{3389382C-3D56-40B2-B36C-473327849EED}" type="slidenum">
              <a:rPr lang="en-US" smtClean="0"/>
              <a:pPr>
                <a:defRPr/>
              </a:pPr>
              <a:t>51</a:t>
            </a:fld>
            <a:endParaRPr lang="en-US"/>
          </a:p>
        </p:txBody>
      </p:sp>
    </p:spTree>
    <p:extLst>
      <p:ext uri="{BB962C8B-B14F-4D97-AF65-F5344CB8AC3E}">
        <p14:creationId xmlns:p14="http://schemas.microsoft.com/office/powerpoint/2010/main" val="1428749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3389382C-3D56-40B2-B36C-473327849EED}" type="slidenum">
              <a:rPr lang="en-US" smtClean="0"/>
              <a:pPr>
                <a:defRPr/>
              </a:pPr>
              <a:t>53</a:t>
            </a:fld>
            <a:endParaRPr lang="en-US"/>
          </a:p>
        </p:txBody>
      </p:sp>
    </p:spTree>
    <p:extLst>
      <p:ext uri="{BB962C8B-B14F-4D97-AF65-F5344CB8AC3E}">
        <p14:creationId xmlns:p14="http://schemas.microsoft.com/office/powerpoint/2010/main" val="3911920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FF362D4-5DD5-1441-A093-8EF5773AF7CF}" type="slidenum">
              <a:rPr lang="en-US" smtClean="0"/>
              <a:t>54</a:t>
            </a:fld>
            <a:endParaRPr lang="en-US"/>
          </a:p>
        </p:txBody>
      </p:sp>
    </p:spTree>
    <p:extLst>
      <p:ext uri="{BB962C8B-B14F-4D97-AF65-F5344CB8AC3E}">
        <p14:creationId xmlns:p14="http://schemas.microsoft.com/office/powerpoint/2010/main" val="16321917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dirty="0" smtClean="0"/>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48A87A34-81AB-432B-8DAE-1953F412C126}" type="datetimeFigureOut">
              <a:rPr lang="en-US"/>
              <a:t>10/5/19</a:t>
            </a:fld>
            <a:endParaRPr lang="en-US"/>
          </a:p>
        </p:txBody>
      </p:sp>
      <p:sp>
        <p:nvSpPr>
          <p:cNvPr id="5" name="Footer Placeholder 4"/>
          <p:cNvSpPr>
            <a:spLocks noGrp="1"/>
          </p:cNvSpPr>
          <p:nvPr>
            <p:ph type="ftr" sz="quarter" idx="11"/>
          </p:nvPr>
        </p:nvSpPr>
        <p:spPr>
          <a:xfrm>
            <a:off x="1876424" y="5410201"/>
            <a:ext cx="5124886" cy="365125"/>
          </a:xfrm>
        </p:spPr>
        <p:txBody>
          <a:bodyPr/>
          <a:lstStyle/>
          <a:p>
            <a:endParaRPr lang="en-US"/>
          </a:p>
        </p:txBody>
      </p:sp>
      <p:sp>
        <p:nvSpPr>
          <p:cNvPr id="6" name="Slide Number Placeholder 5"/>
          <p:cNvSpPr>
            <a:spLocks noGrp="1"/>
          </p:cNvSpPr>
          <p:nvPr>
            <p:ph type="sldNum" sz="quarter" idx="12"/>
          </p:nvPr>
        </p:nvSpPr>
        <p:spPr>
          <a:xfrm>
            <a:off x="9896911" y="5410199"/>
            <a:ext cx="771089" cy="365125"/>
          </a:xfrm>
        </p:spPr>
        <p:txBody>
          <a:bodyPr/>
          <a:lstStyle/>
          <a:p>
            <a:fld id="{6D22F896-40B5-4ADD-8801-0D06FADFA095}" type="slidenum">
              <a:rPr lang="en-US"/>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smtClean="0"/>
              <a:t>Drag picture to placeholder or click icon to add</a:t>
            </a:r>
            <a:endParaRPr lang="en-US"/>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a:t>10/5/19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a:t>10/5/19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a:t>10/5/19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a:t>‹#›</a:t>
            </a:fld>
            <a:endParaRPr lang="en-US"/>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a:t>10/5/19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a:t>10/5/19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22F896-40B5-4ADD-8801-0D06FADFA095}" type="slidenum">
              <a:rPr lang="en-US"/>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Drag picture to placeholder or click icon to add</a:t>
            </a:r>
            <a:endParaRPr lang="en-US"/>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Drag picture to placeholder or click icon to add</a:t>
            </a:r>
            <a:endParaRPr lang="en-US"/>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Drag picture to placeholder or click icon to add</a:t>
            </a:r>
            <a:endParaRPr lang="en-US"/>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a:t>10/5/19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22F896-40B5-4ADD-8801-0D06FADFA095}" type="slidenum">
              <a:rPr lang="en-US"/>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a:t>10/5/19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a:t>10/5/19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a:t>10/5/19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a:t>10/5/19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22F896-40B5-4ADD-8801-0D06FADFA095}" type="slidenum">
              <a:rPr lang="en-US"/>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a:t>10/5/19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a:t>10/5/19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D22F896-40B5-4ADD-8801-0D06FADFA095}" type="slidenum">
              <a:rPr lang="en-US"/>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a:t>10/5/19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22F896-40B5-4ADD-8801-0D06FADFA095}" type="slidenum">
              <a:rPr lang="en-US"/>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a:t>10/5/19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D22F896-40B5-4ADD-8801-0D06FADFA095}" type="slidenum">
              <a:rPr lang="en-US"/>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a:t>10/5/19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a:t>10/5/19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22F896-40B5-4ADD-8801-0D06FADFA095}" type="slidenum">
              <a:rPr lang="en-US"/>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a:pPr/>
              <a:t>10/5/19</a:t>
            </a:fld>
            <a:endParaRPr lang="en-US"/>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tiff"/><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tiff"/><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link.aps.org/doi/10.1103/PhysRevLett"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tif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png"/><Relationship Id="rId6"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tif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tiff"/></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4" Type="http://schemas.openxmlformats.org/officeDocument/2006/relationships/image" Target="../media/image22.png"/><Relationship Id="rId5" Type="http://schemas.openxmlformats.org/officeDocument/2006/relationships/image" Target="../media/image23.tiff"/><Relationship Id="rId6" Type="http://schemas.openxmlformats.org/officeDocument/2006/relationships/image" Target="../media/image8.tiff"/><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26.xml.rels><?xml version="1.0" encoding="UTF-8" standalone="yes"?>
<Relationships xmlns="http://schemas.openxmlformats.org/package/2006/relationships"><Relationship Id="rId3" Type="http://schemas.openxmlformats.org/officeDocument/2006/relationships/image" Target="../media/image60.png"/><Relationship Id="rId4" Type="http://schemas.openxmlformats.org/officeDocument/2006/relationships/image" Target="../media/image70.png"/><Relationship Id="rId5" Type="http://schemas.openxmlformats.org/officeDocument/2006/relationships/image" Target="../media/image8.png"/><Relationship Id="rId6" Type="http://schemas.openxmlformats.org/officeDocument/2006/relationships/image" Target="../media/image9.png"/><Relationship Id="rId7" Type="http://schemas.openxmlformats.org/officeDocument/2006/relationships/image" Target="../media/image100.png"/><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24.png"/><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emf"/><Relationship Id="rId3" Type="http://schemas.openxmlformats.org/officeDocument/2006/relationships/image" Target="../media/image26.emf"/></Relationships>
</file>

<file path=ppt/slides/_rels/slide29.xml.rels><?xml version="1.0" encoding="UTF-8" standalone="yes"?>
<Relationships xmlns="http://schemas.openxmlformats.org/package/2006/relationships"><Relationship Id="rId3" Type="http://schemas.openxmlformats.org/officeDocument/2006/relationships/image" Target="../media/image28.emf"/><Relationship Id="rId4" Type="http://schemas.openxmlformats.org/officeDocument/2006/relationships/image" Target="../media/image29.emf"/><Relationship Id="rId1" Type="http://schemas.openxmlformats.org/officeDocument/2006/relationships/slideLayout" Target="../slideLayouts/slideLayout2.xml"/><Relationship Id="rId2" Type="http://schemas.openxmlformats.org/officeDocument/2006/relationships/image" Target="../media/image27.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1.png"/><Relationship Id="rId4" Type="http://schemas.openxmlformats.org/officeDocument/2006/relationships/image" Target="../media/image32.jpeg"/><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png"/></Relationships>
</file>

<file path=ppt/slides/_rels/slide33.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7.png"/><Relationship Id="rId1" Type="http://schemas.openxmlformats.org/officeDocument/2006/relationships/slideLayout" Target="../slideLayouts/slideLayout2.xml"/><Relationship Id="rId2" Type="http://schemas.openxmlformats.org/officeDocument/2006/relationships/image" Target="../media/image35.png"/></Relationships>
</file>

<file path=ppt/slides/_rels/slide34.xml.rels><?xml version="1.0" encoding="UTF-8" standalone="yes"?>
<Relationships xmlns="http://schemas.openxmlformats.org/package/2006/relationships"><Relationship Id="rId3" Type="http://schemas.openxmlformats.org/officeDocument/2006/relationships/image" Target="../media/image39.png"/><Relationship Id="rId4" Type="http://schemas.openxmlformats.org/officeDocument/2006/relationships/image" Target="../media/image34.png"/><Relationship Id="rId1" Type="http://schemas.openxmlformats.org/officeDocument/2006/relationships/slideLayout" Target="../slideLayouts/slideLayout2.xml"/><Relationship Id="rId2" Type="http://schemas.openxmlformats.org/officeDocument/2006/relationships/image" Target="../media/image38.png"/></Relationships>
</file>

<file path=ppt/slides/_rels/slide35.xml.rels><?xml version="1.0" encoding="UTF-8" standalone="yes"?>
<Relationships xmlns="http://schemas.openxmlformats.org/package/2006/relationships"><Relationship Id="rId3" Type="http://schemas.openxmlformats.org/officeDocument/2006/relationships/image" Target="../media/image40.gif"/><Relationship Id="rId4" Type="http://schemas.openxmlformats.org/officeDocument/2006/relationships/image" Target="../media/image41.jpeg"/><Relationship Id="rId5" Type="http://schemas.openxmlformats.org/officeDocument/2006/relationships/image" Target="../media/image42.tiff"/><Relationship Id="rId6" Type="http://schemas.openxmlformats.org/officeDocument/2006/relationships/image" Target="../media/image43.png"/><Relationship Id="rId7" Type="http://schemas.openxmlformats.org/officeDocument/2006/relationships/image" Target="../media/image44.png"/><Relationship Id="rId8" Type="http://schemas.openxmlformats.org/officeDocument/2006/relationships/image" Target="../media/image45.png"/><Relationship Id="rId9" Type="http://schemas.openxmlformats.org/officeDocument/2006/relationships/image" Target="../media/image46.png"/><Relationship Id="rId10" Type="http://schemas.openxmlformats.org/officeDocument/2006/relationships/image" Target="../media/image47.png"/><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8.tiff"/></Relationships>
</file>

<file path=ppt/slides/_rels/slide37.xml.rels><?xml version="1.0" encoding="UTF-8" standalone="yes"?>
<Relationships xmlns="http://schemas.openxmlformats.org/package/2006/relationships"><Relationship Id="rId3" Type="http://schemas.openxmlformats.org/officeDocument/2006/relationships/image" Target="../media/image50.png"/><Relationship Id="rId4" Type="http://schemas.openxmlformats.org/officeDocument/2006/relationships/image" Target="../media/image51.tiff"/><Relationship Id="rId1" Type="http://schemas.openxmlformats.org/officeDocument/2006/relationships/slideLayout" Target="../slideLayouts/slideLayout2.xml"/><Relationship Id="rId2" Type="http://schemas.openxmlformats.org/officeDocument/2006/relationships/image" Target="../media/image49.tiff"/></Relationships>
</file>

<file path=ppt/slides/_rels/slide38.xml.rels><?xml version="1.0" encoding="UTF-8" standalone="yes"?>
<Relationships xmlns="http://schemas.openxmlformats.org/package/2006/relationships"><Relationship Id="rId3" Type="http://schemas.openxmlformats.org/officeDocument/2006/relationships/hyperlink" Target="https://journals.aps.org/physics-next/2018/" TargetMode="External"/><Relationship Id="rId4" Type="http://schemas.openxmlformats.org/officeDocument/2006/relationships/hyperlink" Target="https://indico.psi.ch/event/6698/" TargetMode="External"/><Relationship Id="rId5" Type="http://schemas.openxmlformats.org/officeDocument/2006/relationships/hyperlink" Target="https://cdn.journals.aps.org//cf3bab2e-015c-4eac-813a-570bc512c5e9/KyleCranmer.pdf" TargetMode="External"/><Relationship Id="rId1" Type="http://schemas.openxmlformats.org/officeDocument/2006/relationships/slideLayout" Target="../slideLayouts/slideLayout2.xml"/><Relationship Id="rId2" Type="http://schemas.openxmlformats.org/officeDocument/2006/relationships/hyperlink" Target="http://www.cockcroft.ac.uk/events/ICPA/"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tiff"/><Relationship Id="rId3" Type="http://schemas.openxmlformats.org/officeDocument/2006/relationships/image" Target="../media/image4.tiff"/></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2.tiff"/></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9.svg"/><Relationship Id="rId4" Type="http://schemas.openxmlformats.org/officeDocument/2006/relationships/image" Target="../media/image54.png"/><Relationship Id="rId5" Type="http://schemas.openxmlformats.org/officeDocument/2006/relationships/image" Target="../media/image11.svg"/><Relationship Id="rId6" Type="http://schemas.openxmlformats.org/officeDocument/2006/relationships/image" Target="../media/image55.png"/><Relationship Id="rId7" Type="http://schemas.openxmlformats.org/officeDocument/2006/relationships/image" Target="../media/image13.svg"/><Relationship Id="rId8" Type="http://schemas.openxmlformats.org/officeDocument/2006/relationships/image" Target="../media/image56.png"/><Relationship Id="rId9" Type="http://schemas.openxmlformats.org/officeDocument/2006/relationships/image" Target="../media/image15.svg"/><Relationship Id="rId1" Type="http://schemas.openxmlformats.org/officeDocument/2006/relationships/slideLayout" Target="../slideLayouts/slideLayout2.xml"/><Relationship Id="rId2" Type="http://schemas.openxmlformats.org/officeDocument/2006/relationships/image" Target="../media/image53.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hyperlink" Target="http://globalcxi.org/" TargetMode="External"/><Relationship Id="rId4" Type="http://schemas.openxmlformats.org/officeDocument/2006/relationships/hyperlink" Target="http://ethicsstandards.org/" TargetMode="External"/><Relationship Id="rId5" Type="http://schemas.openxmlformats.org/officeDocument/2006/relationships/image" Target="../media/image57.png"/><Relationship Id="rId6" Type="http://schemas.openxmlformats.org/officeDocument/2006/relationships/image" Target="../media/image17.sv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58.jp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57.xml.rels><?xml version="1.0" encoding="UTF-8" standalone="yes"?>
<Relationships xmlns="http://schemas.openxmlformats.org/package/2006/relationships"><Relationship Id="rId9" Type="http://schemas.openxmlformats.org/officeDocument/2006/relationships/hyperlink" Target="https://www.ieee.org/conferences_events/conferences/conferencedetails/index.html?Conf_ID=43710" TargetMode="External"/><Relationship Id="rId20" Type="http://schemas.openxmlformats.org/officeDocument/2006/relationships/hyperlink" Target="https://www.ieee.org/conferences_events/conferences/conferencedetails/index.html?Conf_ID=41920" TargetMode="External"/><Relationship Id="rId21" Type="http://schemas.openxmlformats.org/officeDocument/2006/relationships/hyperlink" Target="https://www.ieee.org/conferences_events/conferences/conferencedetails/index.html?Conf_ID=43588" TargetMode="External"/><Relationship Id="rId22" Type="http://schemas.openxmlformats.org/officeDocument/2006/relationships/hyperlink" Target="https://www.ieee.org/conferences_events/conferences/conferencedetails/index.html?Conf_ID=42692" TargetMode="External"/><Relationship Id="rId23" Type="http://schemas.openxmlformats.org/officeDocument/2006/relationships/hyperlink" Target="https://www.ieee.org/conferences_events/conferences/conferencedetails/index.html?Conf_ID=43088" TargetMode="External"/><Relationship Id="rId10" Type="http://schemas.openxmlformats.org/officeDocument/2006/relationships/hyperlink" Target="https://www.ieee.org/conferences_events/conferences/conferencedetails/index.html?Conf_ID=44195" TargetMode="External"/><Relationship Id="rId11" Type="http://schemas.openxmlformats.org/officeDocument/2006/relationships/hyperlink" Target="https://www.ieee.org/conferences_events/conferences/conferencedetails/index.html?Conf_ID=43910" TargetMode="External"/><Relationship Id="rId12" Type="http://schemas.openxmlformats.org/officeDocument/2006/relationships/hyperlink" Target="https://www.ieee.org/conferences_events/conferences/conferencedetails/index.html?Conf_ID=42793" TargetMode="External"/><Relationship Id="rId13" Type="http://schemas.openxmlformats.org/officeDocument/2006/relationships/hyperlink" Target="https://www.ieee.org/conferences_events/conferences/conferencedetails/index.html?Conf_ID=43893" TargetMode="External"/><Relationship Id="rId14" Type="http://schemas.openxmlformats.org/officeDocument/2006/relationships/hyperlink" Target="https://www.ieee.org/conferences_events/conferences/conferencedetails/index.html?Conf_ID=40594" TargetMode="External"/><Relationship Id="rId15" Type="http://schemas.openxmlformats.org/officeDocument/2006/relationships/hyperlink" Target="https://www.ieee.org/conferences_events/conferences/conferencedetails/index.html?Conf_ID=43450" TargetMode="External"/><Relationship Id="rId16" Type="http://schemas.openxmlformats.org/officeDocument/2006/relationships/hyperlink" Target="https://www.ieee.org/conferences_events/conferences/conferencedetails/index.html?Conf_ID=42138" TargetMode="External"/><Relationship Id="rId17" Type="http://schemas.openxmlformats.org/officeDocument/2006/relationships/hyperlink" Target="https://www.ieee.org/conferences_events/conferences/conferencedetails/index.html?Conf_ID=43747" TargetMode="External"/><Relationship Id="rId18" Type="http://schemas.openxmlformats.org/officeDocument/2006/relationships/hyperlink" Target="https://www.ieee.org/conferences_events/conferences/conferencedetails/index.html?Conf_ID=44233" TargetMode="External"/><Relationship Id="rId19" Type="http://schemas.openxmlformats.org/officeDocument/2006/relationships/hyperlink" Target="https://www.ieee.org/conferences_events/conferences/conferencedetails/index.html?Conf_ID=43897" TargetMode="External"/><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hyperlink" Target="https://www.ieee.org/conferences_events/conferences/conferencedetails/index.html?Conf_ID=44013" TargetMode="External"/><Relationship Id="rId4" Type="http://schemas.openxmlformats.org/officeDocument/2006/relationships/hyperlink" Target="https://www.ieee.org/conferences_events/conferences/conferencedetails/index.html?Conf_ID=43132" TargetMode="External"/><Relationship Id="rId5" Type="http://schemas.openxmlformats.org/officeDocument/2006/relationships/hyperlink" Target="https://www.ieee.org/conferences_events/conferences/conferencedetails/index.html?Conf_ID=43957" TargetMode="External"/><Relationship Id="rId6" Type="http://schemas.openxmlformats.org/officeDocument/2006/relationships/hyperlink" Target="https://www.ieee.org/conferences_events/conferences/conferencedetails/index.html?Conf_ID=43562" TargetMode="External"/><Relationship Id="rId7" Type="http://schemas.openxmlformats.org/officeDocument/2006/relationships/hyperlink" Target="https://www.ieee.org/conferences_events/conferences/conferencedetails/index.html?Conf_ID=44003" TargetMode="External"/><Relationship Id="rId8" Type="http://schemas.openxmlformats.org/officeDocument/2006/relationships/hyperlink" Target="https://www.ieee.org/conferences_events/conferences/conferencedetails/index.html?Conf_ID=39742" TargetMode="External"/></Relationships>
</file>

<file path=ppt/slides/_rels/slide58.xml.rels><?xml version="1.0" encoding="UTF-8" standalone="yes"?>
<Relationships xmlns="http://schemas.openxmlformats.org/package/2006/relationships"><Relationship Id="rId11" Type="http://schemas.openxmlformats.org/officeDocument/2006/relationships/hyperlink" Target="https://www.ieee.org/conferences_events/conferences/conferencedetails/index.html?Conf_ID=42243" TargetMode="External"/><Relationship Id="rId12" Type="http://schemas.openxmlformats.org/officeDocument/2006/relationships/hyperlink" Target="https://www.ieee.org/conferences_events/conferences/conferencedetails/index.html?Conf_ID=44013" TargetMode="External"/><Relationship Id="rId13" Type="http://schemas.openxmlformats.org/officeDocument/2006/relationships/hyperlink" Target="https://www.ieee.org/conferences_events/conferences/conferencedetails/index.html?Conf_ID=42685" TargetMode="External"/><Relationship Id="rId14" Type="http://schemas.openxmlformats.org/officeDocument/2006/relationships/hyperlink" Target="https://www.ieee.org/conferences_events/conferences/conferencedetails/index.html?Conf_ID=42714" TargetMode="External"/><Relationship Id="rId15" Type="http://schemas.openxmlformats.org/officeDocument/2006/relationships/hyperlink" Target="https://www.ieee.org/conferences_events/conferences/conferencedetails/index.html?Conf_ID=42649" TargetMode="External"/><Relationship Id="rId16" Type="http://schemas.openxmlformats.org/officeDocument/2006/relationships/hyperlink" Target="https://www.ieee.org/conferences_events/conferences/conferencedetails/index.html?Conf_ID=41852" TargetMode="External"/><Relationship Id="rId17" Type="http://schemas.openxmlformats.org/officeDocument/2006/relationships/hyperlink" Target="https://www.ieee.org/conferences_events/conferences/conferencedetails/index.html?Conf_ID=41660" TargetMode="External"/><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hyperlink" Target="https://www.ieee.org/conferences_events/conferences/conferencedetails/index.html?Conf_ID=43476" TargetMode="External"/><Relationship Id="rId4" Type="http://schemas.openxmlformats.org/officeDocument/2006/relationships/hyperlink" Target="https://www.ieee.org/conferences_events/conferences/conferencedetails/index.html?Conf_ID=43477" TargetMode="External"/><Relationship Id="rId5" Type="http://schemas.openxmlformats.org/officeDocument/2006/relationships/hyperlink" Target="https://www.ieee.org/conferences_events/conferences/conferencedetails/index.html?Conf_ID=43420" TargetMode="External"/><Relationship Id="rId6" Type="http://schemas.openxmlformats.org/officeDocument/2006/relationships/hyperlink" Target="https://www.ieee.org/conferences_events/conferences/conferencedetails/index.html?Conf_ID=43727" TargetMode="External"/><Relationship Id="rId7" Type="http://schemas.openxmlformats.org/officeDocument/2006/relationships/hyperlink" Target="https://www.ieee.org/conferences_events/conferences/conferencedetails/index.html?Conf_ID=40233" TargetMode="External"/><Relationship Id="rId8" Type="http://schemas.openxmlformats.org/officeDocument/2006/relationships/hyperlink" Target="https://www.ieee.org/conferences_events/conferences/conferencedetails/index.html?Conf_ID=43493" TargetMode="External"/><Relationship Id="rId9" Type="http://schemas.openxmlformats.org/officeDocument/2006/relationships/hyperlink" Target="https://www.ieee.org/conferences_events/conferences/conferencedetails/index.html?Conf_ID=43844" TargetMode="External"/><Relationship Id="rId10" Type="http://schemas.openxmlformats.org/officeDocument/2006/relationships/hyperlink" Target="https://www.ieee.org/conferences_events/conferences/conferencedetails/index.html?Conf_ID=42656" TargetMode="External"/></Relationships>
</file>

<file path=ppt/slides/_rels/slide59.xml.rels><?xml version="1.0" encoding="UTF-8" standalone="yes"?>
<Relationships xmlns="http://schemas.openxmlformats.org/package/2006/relationships"><Relationship Id="rId3" Type="http://schemas.openxmlformats.org/officeDocument/2006/relationships/image" Target="../media/image60.tiff"/><Relationship Id="rId4" Type="http://schemas.openxmlformats.org/officeDocument/2006/relationships/image" Target="../media/image61.tiff"/><Relationship Id="rId1" Type="http://schemas.openxmlformats.org/officeDocument/2006/relationships/slideLayout" Target="../slideLayouts/slideLayout2.xml"/><Relationship Id="rId2" Type="http://schemas.openxmlformats.org/officeDocument/2006/relationships/image" Target="../media/image59.tif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63.tiff"/><Relationship Id="rId4" Type="http://schemas.openxmlformats.org/officeDocument/2006/relationships/image" Target="../media/image64.tiff"/><Relationship Id="rId1" Type="http://schemas.openxmlformats.org/officeDocument/2006/relationships/slideLayout" Target="../slideLayouts/slideLayout2.xml"/><Relationship Id="rId2" Type="http://schemas.openxmlformats.org/officeDocument/2006/relationships/image" Target="../media/image62.tiff"/></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5.png"/></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6.tiff"/></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7.tiff"/></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8.png"/></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tiff"/></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0.emf"/></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r>
              <a:rPr lang="en-US" sz="5500" dirty="0"/>
              <a:t>Harnessing data science for </a:t>
            </a:r>
            <a:r>
              <a:rPr lang="en-US" sz="5500" dirty="0" smtClean="0"/>
              <a:t>the </a:t>
            </a:r>
            <a:r>
              <a:rPr lang="en-US" sz="5500" i="1" dirty="0" smtClean="0"/>
              <a:t>informed</a:t>
            </a:r>
            <a:r>
              <a:rPr lang="en-US" sz="5500" dirty="0" smtClean="0"/>
              <a:t/>
            </a:r>
            <a:br>
              <a:rPr lang="en-US" sz="5500" dirty="0" smtClean="0"/>
            </a:br>
            <a:r>
              <a:rPr lang="en-US" sz="5500" dirty="0" smtClean="0"/>
              <a:t>control </a:t>
            </a:r>
            <a:r>
              <a:rPr lang="en-US" sz="5500" dirty="0"/>
              <a:t>of systems</a:t>
            </a:r>
            <a:r>
              <a:rPr lang="en-US" b="1" dirty="0" smtClean="0"/>
              <a:t> </a:t>
            </a:r>
            <a:endParaRPr lang="en-US" dirty="0"/>
          </a:p>
        </p:txBody>
      </p:sp>
      <p:sp>
        <p:nvSpPr>
          <p:cNvPr id="3" name="Subtitle 2"/>
          <p:cNvSpPr>
            <a:spLocks noGrp="1"/>
          </p:cNvSpPr>
          <p:nvPr>
            <p:ph type="subTitle" idx="1"/>
          </p:nvPr>
        </p:nvSpPr>
        <p:spPr>
          <a:xfrm>
            <a:off x="2176461" y="4144963"/>
            <a:ext cx="8791575" cy="1655762"/>
          </a:xfrm>
        </p:spPr>
        <p:txBody>
          <a:bodyPr>
            <a:normAutofit fontScale="85000" lnSpcReduction="20000"/>
          </a:bodyPr>
          <a:lstStyle/>
          <a:p>
            <a:r>
              <a:rPr lang="en-US" sz="2600" dirty="0" smtClean="0"/>
              <a:t>Sandra G. Biedron, Ph.D.</a:t>
            </a:r>
          </a:p>
          <a:p>
            <a:r>
              <a:rPr lang="en-US" sz="2400" dirty="0" smtClean="0"/>
              <a:t>Element Aero</a:t>
            </a:r>
          </a:p>
          <a:p>
            <a:r>
              <a:rPr lang="en-US" dirty="0" smtClean="0"/>
              <a:t>ICALEPS 2019, Brooklyn, New York</a:t>
            </a:r>
            <a:endParaRPr lang="en-US" dirty="0" smtClean="0"/>
          </a:p>
          <a:p>
            <a:r>
              <a:rPr lang="en-US" dirty="0" smtClean="0"/>
              <a:t>6 </a:t>
            </a:r>
            <a:r>
              <a:rPr lang="en-US" dirty="0" err="1" smtClean="0"/>
              <a:t>october</a:t>
            </a:r>
            <a:r>
              <a:rPr lang="en-US" smtClean="0"/>
              <a:t> 2019</a:t>
            </a:r>
            <a:endParaRPr lang="en-US"/>
          </a:p>
        </p:txBody>
      </p:sp>
      <p:sp>
        <p:nvSpPr>
          <p:cNvPr id="4" name="Footer Placeholder 3"/>
          <p:cNvSpPr>
            <a:spLocks noGrp="1"/>
          </p:cNvSpPr>
          <p:nvPr>
            <p:ph type="ftr" sz="quarter" idx="11"/>
          </p:nvPr>
        </p:nvSpPr>
        <p:spPr>
          <a:xfrm>
            <a:off x="9527544" y="0"/>
            <a:ext cx="3549271" cy="773679"/>
          </a:xfrm>
        </p:spPr>
        <p:txBody>
          <a:bodyPr/>
          <a:lstStyle/>
          <a:p>
            <a:r>
              <a:rPr lang="en-US" sz="4000" smtClean="0">
                <a:solidFill>
                  <a:srgbClr val="250087"/>
                </a:solidFill>
                <a:latin typeface="Times New Roman" charset="0"/>
              </a:rPr>
              <a:t>E</a:t>
            </a:r>
            <a:r>
              <a:rPr lang="en-US" sz="2000" smtClean="0">
                <a:solidFill>
                  <a:srgbClr val="250087"/>
                </a:solidFill>
                <a:latin typeface="Times New Roman" charset="0"/>
              </a:rPr>
              <a:t>LEMENT </a:t>
            </a:r>
            <a:r>
              <a:rPr lang="en-US" sz="4000" smtClean="0">
                <a:solidFill>
                  <a:srgbClr val="250087"/>
                </a:solidFill>
                <a:latin typeface="Times New Roman" charset="0"/>
              </a:rPr>
              <a:t>A</a:t>
            </a:r>
            <a:r>
              <a:rPr lang="en-US" sz="2000" smtClean="0">
                <a:solidFill>
                  <a:srgbClr val="250087"/>
                </a:solidFill>
                <a:latin typeface="Times New Roman" charset="0"/>
              </a:rPr>
              <a:t>ERO</a:t>
            </a:r>
            <a:endParaRPr lang="en-US" sz="4000"/>
          </a:p>
        </p:txBody>
      </p:sp>
    </p:spTree>
    <p:extLst>
      <p:ext uri="{BB962C8B-B14F-4D97-AF65-F5344CB8AC3E}">
        <p14:creationId xmlns:p14="http://schemas.microsoft.com/office/powerpoint/2010/main" val="9588892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KEEP IN MIND!</a:t>
            </a:r>
            <a:endParaRPr lang="en-US"/>
          </a:p>
        </p:txBody>
      </p:sp>
      <p:sp>
        <p:nvSpPr>
          <p:cNvPr id="3" name="Content Placeholder 2"/>
          <p:cNvSpPr>
            <a:spLocks noGrp="1"/>
          </p:cNvSpPr>
          <p:nvPr>
            <p:ph idx="1"/>
          </p:nvPr>
        </p:nvSpPr>
        <p:spPr>
          <a:xfrm>
            <a:off x="975158" y="1916978"/>
            <a:ext cx="9905999" cy="3541714"/>
          </a:xfrm>
        </p:spPr>
        <p:txBody>
          <a:bodyPr/>
          <a:lstStyle/>
          <a:p>
            <a:r>
              <a:rPr lang="en-US"/>
              <a:t>One of the things to keep in mind when thinking about which algorithms to use is that the people that developed a certain algorithm were concerned about making a better algorithm and not about your exact data set. The algorithm might have been developed on random data. </a:t>
            </a:r>
            <a:endParaRPr lang="en-US" smtClean="0"/>
          </a:p>
          <a:p>
            <a:r>
              <a:rPr lang="en-US" smtClean="0"/>
              <a:t>This is one reason I mention later about technically diverse teams.</a:t>
            </a:r>
            <a:endParaRPr lang="en-US"/>
          </a:p>
          <a:p>
            <a:endParaRPr lang="en-US"/>
          </a:p>
        </p:txBody>
      </p:sp>
      <p:sp>
        <p:nvSpPr>
          <p:cNvPr id="4" name="Footer Placeholder 3"/>
          <p:cNvSpPr>
            <a:spLocks noGrp="1"/>
          </p:cNvSpPr>
          <p:nvPr>
            <p:ph type="ftr" sz="quarter" idx="11"/>
          </p:nvPr>
        </p:nvSpPr>
        <p:spPr>
          <a:xfrm>
            <a:off x="8865297" y="0"/>
            <a:ext cx="3549271" cy="773679"/>
          </a:xfrm>
        </p:spPr>
        <p:txBody>
          <a:bodyPr/>
          <a:lstStyle/>
          <a:p>
            <a:r>
              <a:rPr lang="en-US" sz="4000" smtClean="0">
                <a:solidFill>
                  <a:srgbClr val="250087"/>
                </a:solidFill>
                <a:latin typeface="Times New Roman" charset="0"/>
              </a:rPr>
              <a:t>E</a:t>
            </a:r>
            <a:r>
              <a:rPr lang="en-US" sz="2000" smtClean="0">
                <a:solidFill>
                  <a:srgbClr val="250087"/>
                </a:solidFill>
                <a:latin typeface="Times New Roman" charset="0"/>
              </a:rPr>
              <a:t>LEMENT </a:t>
            </a:r>
            <a:r>
              <a:rPr lang="en-US" sz="4000" smtClean="0">
                <a:solidFill>
                  <a:srgbClr val="250087"/>
                </a:solidFill>
                <a:latin typeface="Times New Roman" charset="0"/>
              </a:rPr>
              <a:t>A</a:t>
            </a:r>
            <a:r>
              <a:rPr lang="en-US" sz="2000" smtClean="0">
                <a:solidFill>
                  <a:srgbClr val="250087"/>
                </a:solidFill>
                <a:latin typeface="Times New Roman" charset="0"/>
              </a:rPr>
              <a:t>ERO</a:t>
            </a:r>
            <a:endParaRPr lang="en-US" sz="4000"/>
          </a:p>
        </p:txBody>
      </p:sp>
    </p:spTree>
    <p:extLst>
      <p:ext uri="{BB962C8B-B14F-4D97-AF65-F5344CB8AC3E}">
        <p14:creationId xmlns:p14="http://schemas.microsoft.com/office/powerpoint/2010/main" val="38887515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25486" y="0"/>
            <a:ext cx="9905998" cy="1478570"/>
          </a:xfrm>
        </p:spPr>
        <p:txBody>
          <a:bodyPr/>
          <a:lstStyle/>
          <a:p>
            <a:r>
              <a:rPr lang="en-US" smtClean="0"/>
              <a:t>Back to models for a moment</a:t>
            </a:r>
            <a:endParaRPr lang="en-US"/>
          </a:p>
        </p:txBody>
      </p:sp>
      <p:pic>
        <p:nvPicPr>
          <p:cNvPr id="6" name="Content Placeholder 4">
            <a:extLst>
              <a:ext uri="{FF2B5EF4-FFF2-40B4-BE49-F238E27FC236}">
                <a16:creationId xmlns:a16="http://schemas.microsoft.com/office/drawing/2014/main" xmlns="" id="{404927E9-37D6-4226-8C1A-568DB95689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1062248" y="1236267"/>
            <a:ext cx="4435947" cy="2225404"/>
          </a:xfrm>
          <a:prstGeom prst="rect">
            <a:avLst/>
          </a:prstGeom>
          <a:noFill/>
          <a:ln w="9525">
            <a:noFill/>
            <a:miter lim="800000"/>
            <a:headEnd/>
            <a:tailEnd/>
          </a:ln>
        </p:spPr>
      </p:pic>
      <p:pic>
        <p:nvPicPr>
          <p:cNvPr id="7" name="Picture 6">
            <a:extLst>
              <a:ext uri="{FF2B5EF4-FFF2-40B4-BE49-F238E27FC236}">
                <a16:creationId xmlns:a16="http://schemas.microsoft.com/office/drawing/2014/main" xmlns="" id="{84933210-00E8-48FB-A3E6-0366284AF5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48951" y="1219734"/>
            <a:ext cx="3843927" cy="2241937"/>
          </a:xfrm>
          <a:prstGeom prst="rect">
            <a:avLst/>
          </a:prstGeom>
        </p:spPr>
      </p:pic>
      <p:sp>
        <p:nvSpPr>
          <p:cNvPr id="9" name="TextBox 8"/>
          <p:cNvSpPr txBox="1"/>
          <p:nvPr/>
        </p:nvSpPr>
        <p:spPr>
          <a:xfrm>
            <a:off x="2749418" y="6331527"/>
            <a:ext cx="8482066" cy="369332"/>
          </a:xfrm>
          <a:prstGeom prst="rect">
            <a:avLst/>
          </a:prstGeom>
          <a:noFill/>
        </p:spPr>
        <p:txBody>
          <a:bodyPr wrap="square" rtlCol="0">
            <a:spAutoFit/>
          </a:bodyPr>
          <a:lstStyle/>
          <a:p>
            <a:r>
              <a:rPr lang="en-US" smtClean="0">
                <a:solidFill>
                  <a:schemeClr val="tx2">
                    <a:lumMod val="75000"/>
                  </a:schemeClr>
                </a:solidFill>
              </a:rPr>
              <a:t>Tech-X’s </a:t>
            </a:r>
            <a:r>
              <a:rPr lang="en-US" err="1" smtClean="0">
                <a:solidFill>
                  <a:schemeClr val="tx2">
                    <a:lumMod val="75000"/>
                  </a:schemeClr>
                </a:solidFill>
              </a:rPr>
              <a:t>VSim</a:t>
            </a:r>
            <a:r>
              <a:rPr lang="en-US" smtClean="0">
                <a:solidFill>
                  <a:schemeClr val="tx2">
                    <a:lumMod val="75000"/>
                  </a:schemeClr>
                </a:solidFill>
              </a:rPr>
              <a:t> engineering and physics models courtesy of Salvador Isaac </a:t>
            </a:r>
            <a:r>
              <a:rPr lang="en-US" err="1" smtClean="0">
                <a:solidFill>
                  <a:schemeClr val="tx2">
                    <a:lumMod val="75000"/>
                  </a:schemeClr>
                </a:solidFill>
              </a:rPr>
              <a:t>Guitron</a:t>
            </a:r>
            <a:r>
              <a:rPr lang="en-US" smtClean="0">
                <a:solidFill>
                  <a:schemeClr val="tx2">
                    <a:lumMod val="75000"/>
                  </a:schemeClr>
                </a:solidFill>
              </a:rPr>
              <a:t> Sosa </a:t>
            </a:r>
            <a:endParaRPr lang="en-US">
              <a:solidFill>
                <a:schemeClr val="tx2">
                  <a:lumMod val="75000"/>
                </a:schemeClr>
              </a:solidFill>
            </a:endParaRPr>
          </a:p>
        </p:txBody>
      </p:sp>
      <p:sp>
        <p:nvSpPr>
          <p:cNvPr id="10" name="TextBox 9"/>
          <p:cNvSpPr txBox="1"/>
          <p:nvPr/>
        </p:nvSpPr>
        <p:spPr>
          <a:xfrm>
            <a:off x="2622246" y="3676160"/>
            <a:ext cx="910663" cy="369332"/>
          </a:xfrm>
          <a:prstGeom prst="rect">
            <a:avLst/>
          </a:prstGeom>
          <a:noFill/>
        </p:spPr>
        <p:txBody>
          <a:bodyPr wrap="square" rtlCol="0">
            <a:spAutoFit/>
          </a:bodyPr>
          <a:lstStyle/>
          <a:p>
            <a:r>
              <a:rPr lang="en-US" b="1" smtClean="0"/>
              <a:t>MODEL </a:t>
            </a:r>
            <a:endParaRPr lang="en-US" b="1"/>
          </a:p>
        </p:txBody>
      </p:sp>
      <p:sp>
        <p:nvSpPr>
          <p:cNvPr id="11" name="TextBox 10"/>
          <p:cNvSpPr txBox="1"/>
          <p:nvPr/>
        </p:nvSpPr>
        <p:spPr>
          <a:xfrm>
            <a:off x="8454386" y="3579939"/>
            <a:ext cx="1901177" cy="369332"/>
          </a:xfrm>
          <a:prstGeom prst="rect">
            <a:avLst/>
          </a:prstGeom>
          <a:noFill/>
        </p:spPr>
        <p:txBody>
          <a:bodyPr wrap="square" rtlCol="0">
            <a:spAutoFit/>
          </a:bodyPr>
          <a:lstStyle/>
          <a:p>
            <a:r>
              <a:rPr lang="en-US" b="1" smtClean="0"/>
              <a:t>DEVICE (SYSTEM)</a:t>
            </a:r>
            <a:endParaRPr lang="en-US" b="1"/>
          </a:p>
        </p:txBody>
      </p:sp>
      <p:pic>
        <p:nvPicPr>
          <p:cNvPr id="12" name="Picture 11"/>
          <p:cNvPicPr>
            <a:picLocks noChangeAspect="1"/>
          </p:cNvPicPr>
          <p:nvPr/>
        </p:nvPicPr>
        <p:blipFill>
          <a:blip r:embed="rId4"/>
          <a:stretch>
            <a:fillRect/>
          </a:stretch>
        </p:blipFill>
        <p:spPr>
          <a:xfrm>
            <a:off x="1551709" y="5891313"/>
            <a:ext cx="957235" cy="880427"/>
          </a:xfrm>
          <a:prstGeom prst="rect">
            <a:avLst/>
          </a:prstGeom>
        </p:spPr>
      </p:pic>
      <p:sp>
        <p:nvSpPr>
          <p:cNvPr id="13" name="Footer Placeholder 3"/>
          <p:cNvSpPr>
            <a:spLocks noGrp="1"/>
          </p:cNvSpPr>
          <p:nvPr>
            <p:ph type="ftr" sz="quarter" idx="11"/>
          </p:nvPr>
        </p:nvSpPr>
        <p:spPr>
          <a:xfrm>
            <a:off x="8865297" y="0"/>
            <a:ext cx="3549271" cy="773679"/>
          </a:xfrm>
        </p:spPr>
        <p:txBody>
          <a:bodyPr/>
          <a:lstStyle/>
          <a:p>
            <a:r>
              <a:rPr lang="en-US" sz="4000" smtClean="0">
                <a:solidFill>
                  <a:srgbClr val="250087"/>
                </a:solidFill>
                <a:latin typeface="Times New Roman" charset="0"/>
              </a:rPr>
              <a:t>E</a:t>
            </a:r>
            <a:r>
              <a:rPr lang="en-US" sz="2000" smtClean="0">
                <a:solidFill>
                  <a:srgbClr val="250087"/>
                </a:solidFill>
                <a:latin typeface="Times New Roman" charset="0"/>
              </a:rPr>
              <a:t>LEMENT </a:t>
            </a:r>
            <a:r>
              <a:rPr lang="en-US" sz="4000" smtClean="0">
                <a:solidFill>
                  <a:srgbClr val="250087"/>
                </a:solidFill>
                <a:latin typeface="Times New Roman" charset="0"/>
              </a:rPr>
              <a:t>A</a:t>
            </a:r>
            <a:r>
              <a:rPr lang="en-US" sz="2000" smtClean="0">
                <a:solidFill>
                  <a:srgbClr val="250087"/>
                </a:solidFill>
                <a:latin typeface="Times New Roman" charset="0"/>
              </a:rPr>
              <a:t>ERO</a:t>
            </a:r>
            <a:endParaRPr lang="en-US" sz="4000"/>
          </a:p>
        </p:txBody>
      </p:sp>
    </p:spTree>
    <p:extLst>
      <p:ext uri="{BB962C8B-B14F-4D97-AF65-F5344CB8AC3E}">
        <p14:creationId xmlns:p14="http://schemas.microsoft.com/office/powerpoint/2010/main" val="17098819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0"/>
            <a:ext cx="9905998" cy="1478570"/>
          </a:xfrm>
        </p:spPr>
        <p:txBody>
          <a:bodyPr/>
          <a:lstStyle/>
          <a:p>
            <a:r>
              <a:rPr lang="en-US" smtClean="0"/>
              <a:t>Back to models for a moment</a:t>
            </a:r>
            <a:endParaRPr lang="en-US"/>
          </a:p>
        </p:txBody>
      </p:sp>
      <p:pic>
        <p:nvPicPr>
          <p:cNvPr id="6" name="Content Placeholder 4">
            <a:extLst>
              <a:ext uri="{FF2B5EF4-FFF2-40B4-BE49-F238E27FC236}">
                <a16:creationId xmlns:a16="http://schemas.microsoft.com/office/drawing/2014/main" xmlns="" id="{404927E9-37D6-4226-8C1A-568DB95689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886842" y="1028708"/>
            <a:ext cx="4435947" cy="2225404"/>
          </a:xfrm>
          <a:prstGeom prst="rect">
            <a:avLst/>
          </a:prstGeom>
          <a:noFill/>
          <a:ln w="9525">
            <a:noFill/>
            <a:miter lim="800000"/>
            <a:headEnd/>
            <a:tailEnd/>
          </a:ln>
        </p:spPr>
      </p:pic>
      <p:pic>
        <p:nvPicPr>
          <p:cNvPr id="7" name="Picture 6">
            <a:extLst>
              <a:ext uri="{FF2B5EF4-FFF2-40B4-BE49-F238E27FC236}">
                <a16:creationId xmlns:a16="http://schemas.microsoft.com/office/drawing/2014/main" xmlns="" id="{84933210-00E8-48FB-A3E6-0366284AF5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85919" y="973172"/>
            <a:ext cx="3843927" cy="2241937"/>
          </a:xfrm>
          <a:prstGeom prst="rect">
            <a:avLst/>
          </a:prstGeom>
        </p:spPr>
      </p:pic>
      <p:sp>
        <p:nvSpPr>
          <p:cNvPr id="9" name="TextBox 8"/>
          <p:cNvSpPr txBox="1"/>
          <p:nvPr/>
        </p:nvSpPr>
        <p:spPr>
          <a:xfrm>
            <a:off x="2749418" y="6331527"/>
            <a:ext cx="7800109" cy="369332"/>
          </a:xfrm>
          <a:prstGeom prst="rect">
            <a:avLst/>
          </a:prstGeom>
          <a:noFill/>
        </p:spPr>
        <p:txBody>
          <a:bodyPr wrap="square" rtlCol="0">
            <a:spAutoFit/>
          </a:bodyPr>
          <a:lstStyle/>
          <a:p>
            <a:r>
              <a:rPr lang="en-US" smtClean="0">
                <a:solidFill>
                  <a:schemeClr val="tx2">
                    <a:lumMod val="75000"/>
                  </a:schemeClr>
                </a:solidFill>
              </a:rPr>
              <a:t>Tech-X’s </a:t>
            </a:r>
            <a:r>
              <a:rPr lang="en-US" err="1" smtClean="0">
                <a:solidFill>
                  <a:schemeClr val="tx2">
                    <a:lumMod val="75000"/>
                  </a:schemeClr>
                </a:solidFill>
              </a:rPr>
              <a:t>VSim</a:t>
            </a:r>
            <a:r>
              <a:rPr lang="en-US" smtClean="0">
                <a:solidFill>
                  <a:schemeClr val="tx2">
                    <a:lumMod val="75000"/>
                  </a:schemeClr>
                </a:solidFill>
              </a:rPr>
              <a:t> engineering and physics models courtesy of Salvador Sosa </a:t>
            </a:r>
            <a:endParaRPr lang="en-US">
              <a:solidFill>
                <a:schemeClr val="tx2">
                  <a:lumMod val="75000"/>
                </a:schemeClr>
              </a:solidFill>
            </a:endParaRPr>
          </a:p>
        </p:txBody>
      </p:sp>
      <p:sp>
        <p:nvSpPr>
          <p:cNvPr id="10" name="TextBox 9"/>
          <p:cNvSpPr txBox="1"/>
          <p:nvPr/>
        </p:nvSpPr>
        <p:spPr>
          <a:xfrm>
            <a:off x="512646" y="3199448"/>
            <a:ext cx="5184338" cy="923330"/>
          </a:xfrm>
          <a:prstGeom prst="rect">
            <a:avLst/>
          </a:prstGeom>
          <a:noFill/>
        </p:spPr>
        <p:txBody>
          <a:bodyPr wrap="square" rtlCol="0">
            <a:spAutoFit/>
          </a:bodyPr>
          <a:lstStyle/>
          <a:p>
            <a:pPr algn="ctr"/>
            <a:r>
              <a:rPr lang="en-US" b="1" smtClean="0"/>
              <a:t>MODEL</a:t>
            </a:r>
          </a:p>
          <a:p>
            <a:pPr algn="ctr"/>
            <a:r>
              <a:rPr lang="en-US" smtClean="0"/>
              <a:t>First principles, design to requirements, etc.</a:t>
            </a:r>
          </a:p>
          <a:p>
            <a:endParaRPr lang="en-US"/>
          </a:p>
        </p:txBody>
      </p:sp>
      <p:sp>
        <p:nvSpPr>
          <p:cNvPr id="11" name="TextBox 10"/>
          <p:cNvSpPr txBox="1"/>
          <p:nvPr/>
        </p:nvSpPr>
        <p:spPr>
          <a:xfrm>
            <a:off x="6815000" y="3184486"/>
            <a:ext cx="4434891" cy="646331"/>
          </a:xfrm>
          <a:prstGeom prst="rect">
            <a:avLst/>
          </a:prstGeom>
          <a:noFill/>
        </p:spPr>
        <p:txBody>
          <a:bodyPr wrap="square" rtlCol="0">
            <a:spAutoFit/>
          </a:bodyPr>
          <a:lstStyle/>
          <a:p>
            <a:pPr algn="ctr"/>
            <a:r>
              <a:rPr lang="en-US" b="1" smtClean="0"/>
              <a:t>DEVICE (SYSTEM)</a:t>
            </a:r>
          </a:p>
          <a:p>
            <a:r>
              <a:rPr lang="en-US" smtClean="0"/>
              <a:t>Operation, controls, maintenance records, etc.</a:t>
            </a:r>
            <a:endParaRPr lang="en-US"/>
          </a:p>
        </p:txBody>
      </p:sp>
      <p:sp>
        <p:nvSpPr>
          <p:cNvPr id="3" name="TextBox 2"/>
          <p:cNvSpPr txBox="1"/>
          <p:nvPr/>
        </p:nvSpPr>
        <p:spPr>
          <a:xfrm>
            <a:off x="1343693" y="5099994"/>
            <a:ext cx="9703718" cy="1107996"/>
          </a:xfrm>
          <a:prstGeom prst="rect">
            <a:avLst/>
          </a:prstGeom>
          <a:noFill/>
        </p:spPr>
        <p:txBody>
          <a:bodyPr wrap="square" rtlCol="0">
            <a:spAutoFit/>
          </a:bodyPr>
          <a:lstStyle/>
          <a:p>
            <a:pPr algn="ctr"/>
            <a:r>
              <a:rPr lang="en-US" sz="2200" smtClean="0"/>
              <a:t>There can be a data exchange process that begins from the first principles simulations and eventual model of a device with the </a:t>
            </a:r>
            <a:r>
              <a:rPr lang="en-US" sz="2200" err="1" smtClean="0"/>
              <a:t>behaviour</a:t>
            </a:r>
            <a:r>
              <a:rPr lang="en-US" sz="2200" smtClean="0"/>
              <a:t> and control of the device if well monitored can improve the model continuously through data science.</a:t>
            </a:r>
            <a:endParaRPr lang="en-US" sz="2200"/>
          </a:p>
        </p:txBody>
      </p:sp>
      <p:sp>
        <p:nvSpPr>
          <p:cNvPr id="4" name="Left-Right Arrow 3"/>
          <p:cNvSpPr/>
          <p:nvPr/>
        </p:nvSpPr>
        <p:spPr>
          <a:xfrm>
            <a:off x="5414396" y="4497651"/>
            <a:ext cx="1216152" cy="484632"/>
          </a:xfrm>
          <a:prstGeom prst="leftRightArrow">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Left-Right Arrow 11"/>
          <p:cNvSpPr/>
          <p:nvPr/>
        </p:nvSpPr>
        <p:spPr>
          <a:xfrm rot="19370072">
            <a:off x="7593995" y="4097740"/>
            <a:ext cx="1216152" cy="484632"/>
          </a:xfrm>
          <a:prstGeom prst="leftRightArrow">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Left-Right Arrow 12"/>
          <p:cNvSpPr/>
          <p:nvPr/>
        </p:nvSpPr>
        <p:spPr>
          <a:xfrm>
            <a:off x="5433320" y="2077009"/>
            <a:ext cx="1216152" cy="484632"/>
          </a:xfrm>
          <a:prstGeom prst="leftRightArrow">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Left-Right Arrow 14"/>
          <p:cNvSpPr/>
          <p:nvPr/>
        </p:nvSpPr>
        <p:spPr>
          <a:xfrm rot="2743335">
            <a:off x="3175669" y="4059431"/>
            <a:ext cx="1207311" cy="484632"/>
          </a:xfrm>
          <a:prstGeom prst="leftRightArrow">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p:cNvPicPr>
            <a:picLocks noChangeAspect="1"/>
          </p:cNvPicPr>
          <p:nvPr/>
        </p:nvPicPr>
        <p:blipFill>
          <a:blip r:embed="rId4"/>
          <a:stretch>
            <a:fillRect/>
          </a:stretch>
        </p:blipFill>
        <p:spPr>
          <a:xfrm>
            <a:off x="1782758" y="6251531"/>
            <a:ext cx="659377" cy="606469"/>
          </a:xfrm>
          <a:prstGeom prst="rect">
            <a:avLst/>
          </a:prstGeom>
        </p:spPr>
      </p:pic>
      <p:sp>
        <p:nvSpPr>
          <p:cNvPr id="5" name="TextBox 4"/>
          <p:cNvSpPr txBox="1"/>
          <p:nvPr/>
        </p:nvSpPr>
        <p:spPr>
          <a:xfrm>
            <a:off x="4467297" y="4585882"/>
            <a:ext cx="636887" cy="369332"/>
          </a:xfrm>
          <a:prstGeom prst="rect">
            <a:avLst/>
          </a:prstGeom>
          <a:noFill/>
        </p:spPr>
        <p:txBody>
          <a:bodyPr wrap="square" rtlCol="0">
            <a:spAutoFit/>
          </a:bodyPr>
          <a:lstStyle/>
          <a:p>
            <a:r>
              <a:rPr lang="en-US" b="1" smtClean="0"/>
              <a:t>HPC</a:t>
            </a:r>
            <a:endParaRPr lang="en-US" b="1"/>
          </a:p>
        </p:txBody>
      </p:sp>
      <p:sp>
        <p:nvSpPr>
          <p:cNvPr id="17" name="TextBox 16"/>
          <p:cNvSpPr txBox="1"/>
          <p:nvPr/>
        </p:nvSpPr>
        <p:spPr>
          <a:xfrm>
            <a:off x="6765073" y="4423050"/>
            <a:ext cx="1243171" cy="646331"/>
          </a:xfrm>
          <a:prstGeom prst="rect">
            <a:avLst/>
          </a:prstGeom>
          <a:noFill/>
        </p:spPr>
        <p:txBody>
          <a:bodyPr wrap="square" rtlCol="0">
            <a:spAutoFit/>
          </a:bodyPr>
          <a:lstStyle/>
          <a:p>
            <a:r>
              <a:rPr lang="en-US" b="1" smtClean="0"/>
              <a:t>DATA SCIENCE</a:t>
            </a:r>
            <a:endParaRPr lang="en-US" b="1"/>
          </a:p>
        </p:txBody>
      </p:sp>
      <p:sp>
        <p:nvSpPr>
          <p:cNvPr id="8" name="TextBox 7"/>
          <p:cNvSpPr txBox="1"/>
          <p:nvPr/>
        </p:nvSpPr>
        <p:spPr>
          <a:xfrm>
            <a:off x="5433320" y="2605292"/>
            <a:ext cx="1271149" cy="923330"/>
          </a:xfrm>
          <a:prstGeom prst="rect">
            <a:avLst/>
          </a:prstGeom>
          <a:noFill/>
        </p:spPr>
        <p:txBody>
          <a:bodyPr wrap="square" rtlCol="0">
            <a:spAutoFit/>
          </a:bodyPr>
          <a:lstStyle/>
          <a:p>
            <a:pPr algn="ctr"/>
            <a:r>
              <a:rPr lang="en-US" smtClean="0"/>
              <a:t>GOAL</a:t>
            </a:r>
          </a:p>
          <a:p>
            <a:pPr algn="ctr"/>
            <a:r>
              <a:rPr lang="en-US" smtClean="0"/>
              <a:t>is to make identical</a:t>
            </a:r>
            <a:endParaRPr lang="en-US"/>
          </a:p>
        </p:txBody>
      </p:sp>
      <p:sp>
        <p:nvSpPr>
          <p:cNvPr id="18" name="Footer Placeholder 3"/>
          <p:cNvSpPr>
            <a:spLocks noGrp="1"/>
          </p:cNvSpPr>
          <p:nvPr>
            <p:ph type="ftr" sz="quarter" idx="11"/>
          </p:nvPr>
        </p:nvSpPr>
        <p:spPr>
          <a:xfrm>
            <a:off x="8865297" y="0"/>
            <a:ext cx="3549271" cy="773679"/>
          </a:xfrm>
        </p:spPr>
        <p:txBody>
          <a:bodyPr/>
          <a:lstStyle/>
          <a:p>
            <a:r>
              <a:rPr lang="en-US" sz="4000" smtClean="0">
                <a:solidFill>
                  <a:srgbClr val="250087"/>
                </a:solidFill>
                <a:latin typeface="Times New Roman" charset="0"/>
              </a:rPr>
              <a:t>E</a:t>
            </a:r>
            <a:r>
              <a:rPr lang="en-US" sz="2000" smtClean="0">
                <a:solidFill>
                  <a:srgbClr val="250087"/>
                </a:solidFill>
                <a:latin typeface="Times New Roman" charset="0"/>
              </a:rPr>
              <a:t>LEMENT </a:t>
            </a:r>
            <a:r>
              <a:rPr lang="en-US" sz="4000" smtClean="0">
                <a:solidFill>
                  <a:srgbClr val="250087"/>
                </a:solidFill>
                <a:latin typeface="Times New Roman" charset="0"/>
              </a:rPr>
              <a:t>A</a:t>
            </a:r>
            <a:r>
              <a:rPr lang="en-US" sz="2000" smtClean="0">
                <a:solidFill>
                  <a:srgbClr val="250087"/>
                </a:solidFill>
                <a:latin typeface="Times New Roman" charset="0"/>
              </a:rPr>
              <a:t>ERO</a:t>
            </a:r>
            <a:endParaRPr lang="en-US" sz="4000"/>
          </a:p>
        </p:txBody>
      </p:sp>
    </p:spTree>
    <p:extLst>
      <p:ext uri="{BB962C8B-B14F-4D97-AF65-F5344CB8AC3E}">
        <p14:creationId xmlns:p14="http://schemas.microsoft.com/office/powerpoint/2010/main" val="7460660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Where can data science be applied</a:t>
            </a:r>
            <a:endParaRPr lang="en-US"/>
          </a:p>
        </p:txBody>
      </p:sp>
      <p:sp>
        <p:nvSpPr>
          <p:cNvPr id="4" name="Footer Placeholder 3"/>
          <p:cNvSpPr>
            <a:spLocks noGrp="1"/>
          </p:cNvSpPr>
          <p:nvPr>
            <p:ph type="ftr" sz="quarter" idx="11"/>
          </p:nvPr>
        </p:nvSpPr>
        <p:spPr>
          <a:xfrm>
            <a:off x="8865297" y="0"/>
            <a:ext cx="3549271" cy="773679"/>
          </a:xfrm>
        </p:spPr>
        <p:txBody>
          <a:bodyPr/>
          <a:lstStyle/>
          <a:p>
            <a:r>
              <a:rPr lang="en-US" sz="4000" smtClean="0">
                <a:solidFill>
                  <a:srgbClr val="250087"/>
                </a:solidFill>
                <a:latin typeface="Times New Roman" charset="0"/>
              </a:rPr>
              <a:t>E</a:t>
            </a:r>
            <a:r>
              <a:rPr lang="en-US" sz="2000" smtClean="0">
                <a:solidFill>
                  <a:srgbClr val="250087"/>
                </a:solidFill>
                <a:latin typeface="Times New Roman" charset="0"/>
              </a:rPr>
              <a:t>LEMENT </a:t>
            </a:r>
            <a:r>
              <a:rPr lang="en-US" sz="4000" smtClean="0">
                <a:solidFill>
                  <a:srgbClr val="250087"/>
                </a:solidFill>
                <a:latin typeface="Times New Roman" charset="0"/>
              </a:rPr>
              <a:t>A</a:t>
            </a:r>
            <a:r>
              <a:rPr lang="en-US" sz="2000" smtClean="0">
                <a:solidFill>
                  <a:srgbClr val="250087"/>
                </a:solidFill>
                <a:latin typeface="Times New Roman" charset="0"/>
              </a:rPr>
              <a:t>ERO</a:t>
            </a:r>
            <a:endParaRPr lang="en-US" sz="4000"/>
          </a:p>
        </p:txBody>
      </p:sp>
    </p:spTree>
    <p:extLst>
      <p:ext uri="{BB962C8B-B14F-4D97-AF65-F5344CB8AC3E}">
        <p14:creationId xmlns:p14="http://schemas.microsoft.com/office/powerpoint/2010/main" val="15044429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An example from the physical sciences</a:t>
            </a:r>
            <a:endParaRPr lang="en-US"/>
          </a:p>
        </p:txBody>
      </p:sp>
      <p:sp>
        <p:nvSpPr>
          <p:cNvPr id="3" name="Content Placeholder 2"/>
          <p:cNvSpPr>
            <a:spLocks noGrp="1"/>
          </p:cNvSpPr>
          <p:nvPr>
            <p:ph idx="1"/>
          </p:nvPr>
        </p:nvSpPr>
        <p:spPr/>
        <p:txBody>
          <a:bodyPr>
            <a:normAutofit/>
          </a:bodyPr>
          <a:lstStyle/>
          <a:p>
            <a:r>
              <a:rPr lang="en-US" sz="3000" i="1" smtClean="0"/>
              <a:t>High-Energy Physics</a:t>
            </a:r>
            <a:endParaRPr lang="en-US" sz="3000" i="1"/>
          </a:p>
        </p:txBody>
      </p:sp>
      <p:sp>
        <p:nvSpPr>
          <p:cNvPr id="4" name="Footer Placeholder 3"/>
          <p:cNvSpPr>
            <a:spLocks noGrp="1"/>
          </p:cNvSpPr>
          <p:nvPr>
            <p:ph type="ftr" sz="quarter" idx="11"/>
          </p:nvPr>
        </p:nvSpPr>
        <p:spPr>
          <a:xfrm>
            <a:off x="8865297" y="0"/>
            <a:ext cx="3549271" cy="773679"/>
          </a:xfrm>
        </p:spPr>
        <p:txBody>
          <a:bodyPr/>
          <a:lstStyle/>
          <a:p>
            <a:r>
              <a:rPr lang="en-US" sz="4000" smtClean="0">
                <a:solidFill>
                  <a:srgbClr val="250087"/>
                </a:solidFill>
                <a:latin typeface="Times New Roman" charset="0"/>
              </a:rPr>
              <a:t>E</a:t>
            </a:r>
            <a:r>
              <a:rPr lang="en-US" sz="2000" smtClean="0">
                <a:solidFill>
                  <a:srgbClr val="250087"/>
                </a:solidFill>
                <a:latin typeface="Times New Roman" charset="0"/>
              </a:rPr>
              <a:t>LEMENT </a:t>
            </a:r>
            <a:r>
              <a:rPr lang="en-US" sz="4000" smtClean="0">
                <a:solidFill>
                  <a:srgbClr val="250087"/>
                </a:solidFill>
                <a:latin typeface="Times New Roman" charset="0"/>
              </a:rPr>
              <a:t>A</a:t>
            </a:r>
            <a:r>
              <a:rPr lang="en-US" sz="2000" smtClean="0">
                <a:solidFill>
                  <a:srgbClr val="250087"/>
                </a:solidFill>
                <a:latin typeface="Times New Roman" charset="0"/>
              </a:rPr>
              <a:t>ERO</a:t>
            </a:r>
            <a:endParaRPr lang="en-US" sz="4000"/>
          </a:p>
        </p:txBody>
      </p:sp>
    </p:spTree>
    <p:extLst>
      <p:ext uri="{BB962C8B-B14F-4D97-AF65-F5344CB8AC3E}">
        <p14:creationId xmlns:p14="http://schemas.microsoft.com/office/powerpoint/2010/main" val="9027744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7244" y="65064"/>
            <a:ext cx="9905998" cy="1478570"/>
          </a:xfrm>
        </p:spPr>
        <p:txBody>
          <a:bodyPr/>
          <a:lstStyle/>
          <a:p>
            <a:r>
              <a:rPr lang="en-US" smtClean="0"/>
              <a:t>High Energy physics</a:t>
            </a:r>
            <a:endParaRPr lang="en-US"/>
          </a:p>
        </p:txBody>
      </p:sp>
      <p:sp>
        <p:nvSpPr>
          <p:cNvPr id="3" name="Content Placeholder 2"/>
          <p:cNvSpPr>
            <a:spLocks noGrp="1"/>
          </p:cNvSpPr>
          <p:nvPr>
            <p:ph idx="1"/>
          </p:nvPr>
        </p:nvSpPr>
        <p:spPr>
          <a:xfrm>
            <a:off x="884739" y="1142581"/>
            <a:ext cx="10098503" cy="5129882"/>
          </a:xfrm>
        </p:spPr>
        <p:txBody>
          <a:bodyPr>
            <a:normAutofit lnSpcReduction="10000"/>
          </a:bodyPr>
          <a:lstStyle/>
          <a:p>
            <a:r>
              <a:rPr lang="en-US"/>
              <a:t>Employing </a:t>
            </a:r>
            <a:r>
              <a:rPr lang="en-US" smtClean="0"/>
              <a:t>AI/ML </a:t>
            </a:r>
            <a:r>
              <a:rPr lang="en-US"/>
              <a:t>algorithms has demonstrably sped up calculations (e.g. </a:t>
            </a:r>
            <a:r>
              <a:rPr lang="en-US" smtClean="0"/>
              <a:t>one million </a:t>
            </a:r>
            <a:r>
              <a:rPr lang="en-US"/>
              <a:t>times for analysis of strong </a:t>
            </a:r>
            <a:r>
              <a:rPr lang="en-US" smtClean="0"/>
              <a:t>lenses) </a:t>
            </a:r>
            <a:r>
              <a:rPr lang="en-US"/>
              <a:t>and produced clear cost-savings (30% increase in effective </a:t>
            </a:r>
            <a:r>
              <a:rPr lang="en-US" smtClean="0"/>
              <a:t>detector volume </a:t>
            </a:r>
            <a:r>
              <a:rPr lang="en-US"/>
              <a:t>for neutrino flavor tagging with neural </a:t>
            </a:r>
            <a:r>
              <a:rPr lang="en-US" smtClean="0"/>
              <a:t>networks). </a:t>
            </a:r>
            <a:endParaRPr lang="en-US" smtClean="0"/>
          </a:p>
          <a:p>
            <a:r>
              <a:rPr lang="en-US" smtClean="0"/>
              <a:t>These </a:t>
            </a:r>
            <a:r>
              <a:rPr lang="en-US"/>
              <a:t>faster algorithms enable accelerated </a:t>
            </a:r>
            <a:r>
              <a:rPr lang="en-US" smtClean="0"/>
              <a:t>science, and </a:t>
            </a:r>
            <a:r>
              <a:rPr lang="en-US"/>
              <a:t>in some cases they lead to paradigm shifts: in situations where it once required one day for a human to analyze </a:t>
            </a:r>
            <a:r>
              <a:rPr lang="en-US" smtClean="0"/>
              <a:t>a single object. </a:t>
            </a:r>
          </a:p>
          <a:p>
            <a:r>
              <a:rPr lang="en-US" smtClean="0"/>
              <a:t>Also see a recent talk/work by Gabriel Perdue (FNAL) -&gt; next chart</a:t>
            </a:r>
          </a:p>
          <a:p>
            <a:r>
              <a:rPr lang="en-US" sz="1400" smtClean="0"/>
              <a:t>Y</a:t>
            </a:r>
            <a:r>
              <a:rPr lang="en-US" sz="1400"/>
              <a:t>. D. </a:t>
            </a:r>
            <a:r>
              <a:rPr lang="en-US" sz="1400" err="1"/>
              <a:t>Hezaveh</a:t>
            </a:r>
            <a:r>
              <a:rPr lang="en-US" sz="1400"/>
              <a:t>, L. P. </a:t>
            </a:r>
            <a:r>
              <a:rPr lang="en-US" sz="1400" err="1"/>
              <a:t>Levasseur</a:t>
            </a:r>
            <a:r>
              <a:rPr lang="en-US" sz="1400"/>
              <a:t>, and P. J. Marshall, “Fast automated analysis of strong gravitational lenses </a:t>
            </a:r>
            <a:r>
              <a:rPr lang="en-US" sz="1400" smtClean="0"/>
              <a:t>with convolutional </a:t>
            </a:r>
            <a:r>
              <a:rPr lang="en-US" sz="1400"/>
              <a:t>neural networks,” Nature, vol. 548, pp. 555–557, Aug. </a:t>
            </a:r>
            <a:r>
              <a:rPr lang="en-US" sz="1400" smtClean="0"/>
              <a:t>2017; P</a:t>
            </a:r>
            <a:r>
              <a:rPr lang="en-US" sz="1400"/>
              <a:t>. Adamson et al., “Constraints on oscillation parameters from ne appearance and </a:t>
            </a:r>
            <a:r>
              <a:rPr lang="en-US" sz="1400" err="1"/>
              <a:t>nμ</a:t>
            </a:r>
            <a:r>
              <a:rPr lang="en-US" sz="1400"/>
              <a:t> disappearance in nova</a:t>
            </a:r>
            <a:r>
              <a:rPr lang="en-US" sz="1400" smtClean="0"/>
              <a:t>,” Phys</a:t>
            </a:r>
            <a:r>
              <a:rPr lang="en-US" sz="1400"/>
              <a:t>. Rev. Lett., vol. 118, p. 231801, Jun 2017. [Online]. Available: </a:t>
            </a:r>
            <a:r>
              <a:rPr lang="en-US" sz="1400">
                <a:hlinkClick r:id="rId2"/>
              </a:rPr>
              <a:t>https://</a:t>
            </a:r>
            <a:r>
              <a:rPr lang="en-US" sz="1400" smtClean="0">
                <a:hlinkClick r:id="rId2"/>
              </a:rPr>
              <a:t>link.aps.org/doi/10.1103/PhysRevLett</a:t>
            </a:r>
            <a:r>
              <a:rPr lang="en-US" sz="1400" smtClean="0"/>
              <a:t>. 118.231801; M</a:t>
            </a:r>
            <a:r>
              <a:rPr lang="en-US" sz="1400"/>
              <a:t>. A. </a:t>
            </a:r>
            <a:r>
              <a:rPr lang="en-US" sz="1400" err="1"/>
              <a:t>Acero</a:t>
            </a:r>
            <a:r>
              <a:rPr lang="en-US" sz="1400"/>
              <a:t> et al., “New constraints on oscillation parameters from ne appearance and </a:t>
            </a:r>
            <a:r>
              <a:rPr lang="en-US" sz="1400" err="1" smtClean="0"/>
              <a:t>nμ</a:t>
            </a:r>
            <a:r>
              <a:rPr lang="en-US" sz="1400"/>
              <a:t> </a:t>
            </a:r>
            <a:r>
              <a:rPr lang="en-US" sz="1400" smtClean="0"/>
              <a:t>disappearance </a:t>
            </a:r>
            <a:r>
              <a:rPr lang="en-US" sz="1400"/>
              <a:t>in the nova experiment,” Phys. Rev. D, vol. 98, p. 032012, Aug 2018. [Online]. </a:t>
            </a:r>
            <a:r>
              <a:rPr lang="en-US" sz="1400" smtClean="0"/>
              <a:t>Available: https</a:t>
            </a:r>
            <a:r>
              <a:rPr lang="en-US" sz="1400"/>
              <a:t>://</a:t>
            </a:r>
            <a:r>
              <a:rPr lang="en-US" sz="1400" err="1"/>
              <a:t>link.aps.org</a:t>
            </a:r>
            <a:r>
              <a:rPr lang="en-US" sz="1400"/>
              <a:t>/</a:t>
            </a:r>
            <a:r>
              <a:rPr lang="en-US" sz="1400" err="1"/>
              <a:t>doi</a:t>
            </a:r>
            <a:r>
              <a:rPr lang="en-US" sz="1400"/>
              <a:t>/10.1103/PhysRevD.98.032012</a:t>
            </a:r>
          </a:p>
        </p:txBody>
      </p:sp>
      <p:sp>
        <p:nvSpPr>
          <p:cNvPr id="4" name="TextBox 3"/>
          <p:cNvSpPr txBox="1"/>
          <p:nvPr/>
        </p:nvSpPr>
        <p:spPr>
          <a:xfrm>
            <a:off x="7860632" y="6272463"/>
            <a:ext cx="2999873" cy="369332"/>
          </a:xfrm>
          <a:prstGeom prst="rect">
            <a:avLst/>
          </a:prstGeom>
          <a:noFill/>
        </p:spPr>
        <p:txBody>
          <a:bodyPr wrap="square" rtlCol="0">
            <a:spAutoFit/>
          </a:bodyPr>
          <a:lstStyle/>
          <a:p>
            <a:r>
              <a:rPr lang="en-US" smtClean="0"/>
              <a:t>Courtesy Jim Amundson</a:t>
            </a:r>
            <a:endParaRPr lang="en-US"/>
          </a:p>
        </p:txBody>
      </p:sp>
    </p:spTree>
    <p:extLst>
      <p:ext uri="{BB962C8B-B14F-4D97-AF65-F5344CB8AC3E}">
        <p14:creationId xmlns:p14="http://schemas.microsoft.com/office/powerpoint/2010/main" val="9461061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997613" y="636410"/>
            <a:ext cx="10024979" cy="5636053"/>
          </a:xfrm>
          <a:prstGeom prst="rect">
            <a:avLst/>
          </a:prstGeom>
        </p:spPr>
      </p:pic>
      <p:sp>
        <p:nvSpPr>
          <p:cNvPr id="5" name="TextBox 4"/>
          <p:cNvSpPr txBox="1"/>
          <p:nvPr/>
        </p:nvSpPr>
        <p:spPr>
          <a:xfrm>
            <a:off x="7860632" y="6272463"/>
            <a:ext cx="2999873" cy="369332"/>
          </a:xfrm>
          <a:prstGeom prst="rect">
            <a:avLst/>
          </a:prstGeom>
          <a:noFill/>
        </p:spPr>
        <p:txBody>
          <a:bodyPr wrap="square" rtlCol="0">
            <a:spAutoFit/>
          </a:bodyPr>
          <a:lstStyle/>
          <a:p>
            <a:r>
              <a:rPr lang="en-US" smtClean="0"/>
              <a:t>Courtesy Jim Amundson</a:t>
            </a:r>
            <a:endParaRPr lang="en-US"/>
          </a:p>
        </p:txBody>
      </p:sp>
    </p:spTree>
    <p:extLst>
      <p:ext uri="{BB962C8B-B14F-4D97-AF65-F5344CB8AC3E}">
        <p14:creationId xmlns:p14="http://schemas.microsoft.com/office/powerpoint/2010/main" val="14616485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An example of a system</a:t>
            </a:r>
            <a:endParaRPr lang="en-US"/>
          </a:p>
        </p:txBody>
      </p:sp>
      <p:sp>
        <p:nvSpPr>
          <p:cNvPr id="3" name="Content Placeholder 2"/>
          <p:cNvSpPr>
            <a:spLocks noGrp="1"/>
          </p:cNvSpPr>
          <p:nvPr>
            <p:ph idx="1"/>
          </p:nvPr>
        </p:nvSpPr>
        <p:spPr>
          <a:xfrm>
            <a:off x="1141412" y="2249487"/>
            <a:ext cx="9905999" cy="1851458"/>
          </a:xfrm>
        </p:spPr>
        <p:txBody>
          <a:bodyPr/>
          <a:lstStyle/>
          <a:p>
            <a:r>
              <a:rPr lang="es-US" i="1" spc="-1" smtClean="0">
                <a:latin typeface="Arial"/>
              </a:rPr>
              <a:t>Example of a life saving system with humans in the loop</a:t>
            </a:r>
          </a:p>
          <a:p>
            <a:r>
              <a:rPr lang="es-US" i="1" spc="-1" smtClean="0">
                <a:latin typeface="Arial"/>
              </a:rPr>
              <a:t>Fire </a:t>
            </a:r>
            <a:r>
              <a:rPr lang="es-US" i="1" spc="-1">
                <a:latin typeface="Arial"/>
              </a:rPr>
              <a:t>segmentation in thermal </a:t>
            </a:r>
            <a:r>
              <a:rPr lang="es-US" i="1" spc="-1" smtClean="0">
                <a:latin typeface="Arial"/>
              </a:rPr>
              <a:t>imaging for situational awareness </a:t>
            </a:r>
            <a:endParaRPr lang="es-US" i="1" spc="-1">
              <a:latin typeface="Arial"/>
            </a:endParaRPr>
          </a:p>
          <a:p>
            <a:endParaRPr lang="en-US"/>
          </a:p>
        </p:txBody>
      </p:sp>
      <p:sp>
        <p:nvSpPr>
          <p:cNvPr id="4" name="Footer Placeholder 3"/>
          <p:cNvSpPr>
            <a:spLocks noGrp="1"/>
          </p:cNvSpPr>
          <p:nvPr>
            <p:ph type="ftr" sz="quarter" idx="11"/>
          </p:nvPr>
        </p:nvSpPr>
        <p:spPr>
          <a:xfrm>
            <a:off x="8865297" y="0"/>
            <a:ext cx="3549271" cy="773679"/>
          </a:xfrm>
        </p:spPr>
        <p:txBody>
          <a:bodyPr/>
          <a:lstStyle/>
          <a:p>
            <a:r>
              <a:rPr lang="en-US" sz="4000" smtClean="0">
                <a:solidFill>
                  <a:srgbClr val="250087"/>
                </a:solidFill>
                <a:latin typeface="Times New Roman" charset="0"/>
              </a:rPr>
              <a:t>E</a:t>
            </a:r>
            <a:r>
              <a:rPr lang="en-US" sz="2000" smtClean="0">
                <a:solidFill>
                  <a:srgbClr val="250087"/>
                </a:solidFill>
                <a:latin typeface="Times New Roman" charset="0"/>
              </a:rPr>
              <a:t>LEMENT </a:t>
            </a:r>
            <a:r>
              <a:rPr lang="en-US" sz="4000" smtClean="0">
                <a:solidFill>
                  <a:srgbClr val="250087"/>
                </a:solidFill>
                <a:latin typeface="Times New Roman" charset="0"/>
              </a:rPr>
              <a:t>A</a:t>
            </a:r>
            <a:r>
              <a:rPr lang="en-US" sz="2000" smtClean="0">
                <a:solidFill>
                  <a:srgbClr val="250087"/>
                </a:solidFill>
                <a:latin typeface="Times New Roman" charset="0"/>
              </a:rPr>
              <a:t>ERO</a:t>
            </a:r>
            <a:endParaRPr lang="en-US" sz="4000"/>
          </a:p>
        </p:txBody>
      </p:sp>
    </p:spTree>
    <p:extLst>
      <p:ext uri="{BB962C8B-B14F-4D97-AF65-F5344CB8AC3E}">
        <p14:creationId xmlns:p14="http://schemas.microsoft.com/office/powerpoint/2010/main" val="1114283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Shape 1"/>
          <p:cNvSpPr txBox="1"/>
          <p:nvPr/>
        </p:nvSpPr>
        <p:spPr>
          <a:xfrm>
            <a:off x="609755" y="41968"/>
            <a:ext cx="10971300" cy="1144631"/>
          </a:xfrm>
          <a:prstGeom prst="rect">
            <a:avLst/>
          </a:prstGeom>
          <a:noFill/>
          <a:ln>
            <a:noFill/>
          </a:ln>
        </p:spPr>
        <p:txBody>
          <a:bodyPr lIns="0" tIns="0" rIns="0" bIns="0" anchor="ctr"/>
          <a:lstStyle/>
          <a:p>
            <a:pPr algn="ctr"/>
            <a:r>
              <a:rPr lang="es-US" sz="5321" spc="-1">
                <a:latin typeface="Arial"/>
              </a:rPr>
              <a:t>Motivation</a:t>
            </a:r>
          </a:p>
        </p:txBody>
      </p:sp>
      <p:sp>
        <p:nvSpPr>
          <p:cNvPr id="50" name="TextShape 2"/>
          <p:cNvSpPr txBox="1"/>
          <p:nvPr/>
        </p:nvSpPr>
        <p:spPr>
          <a:xfrm>
            <a:off x="609755" y="1186599"/>
            <a:ext cx="10971300" cy="4812419"/>
          </a:xfrm>
          <a:prstGeom prst="rect">
            <a:avLst/>
          </a:prstGeom>
          <a:noFill/>
          <a:ln>
            <a:noFill/>
          </a:ln>
        </p:spPr>
        <p:txBody>
          <a:bodyPr lIns="0" tIns="0" rIns="0" bIns="0">
            <a:normAutofit fontScale="70000" lnSpcReduction="20000"/>
          </a:bodyPr>
          <a:lstStyle/>
          <a:p>
            <a:pPr marL="522461" indent="-391846">
              <a:spcBef>
                <a:spcPts val="1714"/>
              </a:spcBef>
              <a:buClr>
                <a:schemeClr val="tx1"/>
              </a:buClr>
              <a:buSzPct val="45000"/>
              <a:buFont typeface="Wingdings" charset="2"/>
              <a:buChar char=""/>
            </a:pPr>
            <a:r>
              <a:rPr lang="es-US" sz="3870" spc="-1">
                <a:latin typeface="Arial"/>
              </a:rPr>
              <a:t>Fire fighters carry </a:t>
            </a:r>
            <a:r>
              <a:rPr lang="es-US" sz="3870" spc="-1" smtClean="0">
                <a:latin typeface="Arial"/>
              </a:rPr>
              <a:t>sensors such as thermal </a:t>
            </a:r>
            <a:r>
              <a:rPr lang="es-US" sz="3870" spc="-1">
                <a:latin typeface="Arial"/>
              </a:rPr>
              <a:t>imaging </a:t>
            </a:r>
            <a:r>
              <a:rPr lang="es-US" sz="3870" spc="-1" smtClean="0">
                <a:latin typeface="Arial"/>
              </a:rPr>
              <a:t>cameras</a:t>
            </a:r>
          </a:p>
          <a:p>
            <a:pPr marL="522461" indent="-391846">
              <a:spcBef>
                <a:spcPts val="1714"/>
              </a:spcBef>
              <a:buClr>
                <a:schemeClr val="tx1"/>
              </a:buClr>
              <a:buSzPct val="45000"/>
              <a:buFont typeface="Wingdings" charset="2"/>
              <a:buChar char=""/>
            </a:pPr>
            <a:r>
              <a:rPr lang="es-US" sz="3870" spc="-1" smtClean="0">
                <a:latin typeface="Arial"/>
              </a:rPr>
              <a:t>There </a:t>
            </a:r>
            <a:r>
              <a:rPr lang="es-US" sz="3870" spc="-1">
                <a:latin typeface="Arial"/>
              </a:rPr>
              <a:t>is a need for creating a situational awareness system for first responder crews</a:t>
            </a:r>
          </a:p>
          <a:p>
            <a:pPr marL="522461" indent="-391846">
              <a:spcBef>
                <a:spcPts val="1714"/>
              </a:spcBef>
              <a:buClr>
                <a:schemeClr val="tx1"/>
              </a:buClr>
              <a:buSzPct val="45000"/>
              <a:buFont typeface="Wingdings" charset="2"/>
              <a:buChar char=""/>
            </a:pPr>
            <a:r>
              <a:rPr lang="es-US" sz="3870" spc="-1">
                <a:latin typeface="Arial"/>
              </a:rPr>
              <a:t>Automatic detection of fire and smoke is part of this situational </a:t>
            </a:r>
            <a:r>
              <a:rPr lang="es-US" sz="3870" spc="-1">
                <a:latin typeface="Arial"/>
              </a:rPr>
              <a:t>awareness - </a:t>
            </a:r>
            <a:r>
              <a:rPr lang="es-US" sz="3870" i="1" spc="-1">
                <a:latin typeface="Arial"/>
              </a:rPr>
              <a:t>Fire segmentation </a:t>
            </a:r>
            <a:r>
              <a:rPr lang="es-US" sz="3870" spc="-1">
                <a:latin typeface="Arial"/>
              </a:rPr>
              <a:t>rather than just </a:t>
            </a:r>
            <a:r>
              <a:rPr lang="es-US" sz="3870" i="1" spc="-1">
                <a:latin typeface="Arial"/>
              </a:rPr>
              <a:t>fire detection </a:t>
            </a:r>
            <a:r>
              <a:rPr lang="es-US" sz="3870" spc="-1">
                <a:latin typeface="Arial"/>
              </a:rPr>
              <a:t>allows </a:t>
            </a:r>
            <a:r>
              <a:rPr lang="es-US" sz="3870" spc="-1" smtClean="0">
                <a:latin typeface="Arial"/>
              </a:rPr>
              <a:t>one to </a:t>
            </a:r>
            <a:r>
              <a:rPr lang="es-US" sz="3870" b="1" spc="-1">
                <a:latin typeface="Arial"/>
              </a:rPr>
              <a:t>determine the extent of the fire and the </a:t>
            </a:r>
            <a:r>
              <a:rPr lang="es-US" sz="3870" b="1" spc="-1" smtClean="0">
                <a:latin typeface="Arial"/>
              </a:rPr>
              <a:t>smoke</a:t>
            </a:r>
            <a:r>
              <a:rPr lang="es-US" sz="3870" spc="-1" smtClean="0">
                <a:latin typeface="Arial"/>
              </a:rPr>
              <a:t>.</a:t>
            </a:r>
          </a:p>
          <a:p>
            <a:pPr marL="522461" indent="-391846">
              <a:spcBef>
                <a:spcPts val="1714"/>
              </a:spcBef>
              <a:buClr>
                <a:schemeClr val="tx1"/>
              </a:buClr>
              <a:buSzPct val="45000"/>
              <a:buFont typeface="Wingdings" charset="2"/>
              <a:buChar char=""/>
            </a:pPr>
            <a:r>
              <a:rPr lang="es-US" sz="3870" spc="-1">
                <a:latin typeface="Arial"/>
              </a:rPr>
              <a:t>N</a:t>
            </a:r>
            <a:r>
              <a:rPr lang="es-US" sz="3870" spc="-1" smtClean="0">
                <a:latin typeface="Arial"/>
              </a:rPr>
              <a:t>eural </a:t>
            </a:r>
            <a:r>
              <a:rPr lang="es-US" sz="3870" spc="-1">
                <a:latin typeface="Arial"/>
              </a:rPr>
              <a:t>network </a:t>
            </a:r>
            <a:r>
              <a:rPr lang="es-US" sz="3870" spc="-1" smtClean="0">
                <a:latin typeface="Arial"/>
              </a:rPr>
              <a:t>procedures can fully </a:t>
            </a:r>
            <a:r>
              <a:rPr lang="es-US" sz="3870" spc="-1">
                <a:latin typeface="Arial"/>
              </a:rPr>
              <a:t>characterize the fire ground by producing natural language descriptions of the scene</a:t>
            </a:r>
            <a:r>
              <a:rPr lang="es-US" sz="3870" spc="-1" smtClean="0">
                <a:latin typeface="Arial"/>
              </a:rPr>
              <a:t>.</a:t>
            </a:r>
            <a:endParaRPr lang="es-US" sz="3870" spc="-1">
              <a:latin typeface="Arial"/>
            </a:endParaRPr>
          </a:p>
          <a:p>
            <a:pPr marL="522461" indent="-391846">
              <a:spcBef>
                <a:spcPts val="1714"/>
              </a:spcBef>
              <a:buClr>
                <a:schemeClr val="tx1"/>
              </a:buClr>
              <a:buSzPct val="45000"/>
              <a:buFont typeface="Wingdings" charset="2"/>
              <a:buChar char=""/>
            </a:pPr>
            <a:r>
              <a:rPr lang="es-US" sz="3870" spc="-1">
                <a:latin typeface="Arial"/>
              </a:rPr>
              <a:t>The method must be </a:t>
            </a:r>
            <a:r>
              <a:rPr lang="es-US" sz="3870" spc="-1" smtClean="0">
                <a:latin typeface="Arial"/>
              </a:rPr>
              <a:t>real-time </a:t>
            </a:r>
            <a:r>
              <a:rPr lang="es-US" sz="3870" spc="-1">
                <a:latin typeface="Arial"/>
              </a:rPr>
              <a:t>and unsupervised </a:t>
            </a:r>
          </a:p>
        </p:txBody>
      </p:sp>
      <p:sp>
        <p:nvSpPr>
          <p:cNvPr id="2" name="TextBox 1"/>
          <p:cNvSpPr txBox="1"/>
          <p:nvPr/>
        </p:nvSpPr>
        <p:spPr>
          <a:xfrm>
            <a:off x="6954982" y="5999018"/>
            <a:ext cx="3643745" cy="369332"/>
          </a:xfrm>
          <a:prstGeom prst="rect">
            <a:avLst/>
          </a:prstGeom>
          <a:noFill/>
        </p:spPr>
        <p:txBody>
          <a:bodyPr wrap="square" rtlCol="0">
            <a:spAutoFit/>
          </a:bodyPr>
          <a:lstStyle/>
          <a:p>
            <a:r>
              <a:rPr lang="en-US" smtClean="0"/>
              <a:t>Courtesy of </a:t>
            </a:r>
            <a:r>
              <a:rPr lang="en-US" err="1" smtClean="0"/>
              <a:t>Manel</a:t>
            </a:r>
            <a:r>
              <a:rPr lang="en-US"/>
              <a:t> </a:t>
            </a:r>
            <a:r>
              <a:rPr lang="en-US" smtClean="0"/>
              <a:t>Martinez-Ramon</a:t>
            </a:r>
            <a:endParaRPr lang="en-US"/>
          </a:p>
        </p:txBody>
      </p:sp>
    </p:spTree>
    <p:extLst>
      <p:ext uri="{BB962C8B-B14F-4D97-AF65-F5344CB8AC3E}">
        <p14:creationId xmlns:p14="http://schemas.microsoft.com/office/powerpoint/2010/main" val="456530192"/>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Shape 1"/>
          <p:cNvSpPr txBox="1"/>
          <p:nvPr/>
        </p:nvSpPr>
        <p:spPr>
          <a:xfrm>
            <a:off x="609755" y="273422"/>
            <a:ext cx="10971300" cy="1144631"/>
          </a:xfrm>
          <a:prstGeom prst="rect">
            <a:avLst/>
          </a:prstGeom>
          <a:noFill/>
          <a:ln>
            <a:noFill/>
          </a:ln>
        </p:spPr>
        <p:txBody>
          <a:bodyPr lIns="0" tIns="0" rIns="0" bIns="0" anchor="ctr"/>
          <a:lstStyle/>
          <a:p>
            <a:pPr algn="ctr"/>
            <a:r>
              <a:rPr lang="es-US" sz="5321" spc="-1">
                <a:latin typeface="Arial"/>
              </a:rPr>
              <a:t>Proposed algorithm </a:t>
            </a:r>
          </a:p>
        </p:txBody>
      </p:sp>
      <p:sp>
        <p:nvSpPr>
          <p:cNvPr id="52" name="TextShape 2"/>
          <p:cNvSpPr txBox="1"/>
          <p:nvPr/>
        </p:nvSpPr>
        <p:spPr>
          <a:xfrm>
            <a:off x="1828837" y="1212144"/>
            <a:ext cx="1654468" cy="1260879"/>
          </a:xfrm>
          <a:prstGeom prst="rect">
            <a:avLst/>
          </a:prstGeom>
          <a:noFill/>
          <a:ln>
            <a:noFill/>
          </a:ln>
        </p:spPr>
        <p:txBody>
          <a:bodyPr lIns="108847" tIns="54423" rIns="108847" bIns="54423"/>
          <a:lstStyle/>
          <a:p>
            <a:r>
              <a:rPr lang="es-US" sz="2177" spc="-1">
                <a:latin typeface="Arial"/>
              </a:rPr>
              <a:t>Sequence acquisition</a:t>
            </a:r>
          </a:p>
          <a:p>
            <a:r>
              <a:rPr lang="es-US" sz="1572" spc="-1">
                <a:latin typeface="Arial"/>
              </a:rPr>
              <a:t>(thermal images at 30 fps)</a:t>
            </a:r>
            <a:r>
              <a:rPr lang="es-US" sz="2177" spc="-1">
                <a:latin typeface="Arial"/>
              </a:rPr>
              <a:t> </a:t>
            </a:r>
          </a:p>
        </p:txBody>
      </p:sp>
      <p:sp>
        <p:nvSpPr>
          <p:cNvPr id="53" name="TextShape 3"/>
          <p:cNvSpPr txBox="1"/>
          <p:nvPr/>
        </p:nvSpPr>
        <p:spPr>
          <a:xfrm>
            <a:off x="4963618" y="1219110"/>
            <a:ext cx="2002777" cy="1397155"/>
          </a:xfrm>
          <a:prstGeom prst="rect">
            <a:avLst/>
          </a:prstGeom>
          <a:noFill/>
          <a:ln>
            <a:noFill/>
          </a:ln>
        </p:spPr>
        <p:txBody>
          <a:bodyPr lIns="108847" tIns="54423" rIns="108847" bIns="54423"/>
          <a:lstStyle/>
          <a:p>
            <a:r>
              <a:rPr lang="es-US" sz="2177" spc="-1">
                <a:latin typeface="Arial"/>
              </a:rPr>
              <a:t>Feature </a:t>
            </a:r>
          </a:p>
          <a:p>
            <a:r>
              <a:rPr lang="es-US" sz="2177" spc="-1">
                <a:latin typeface="Arial"/>
              </a:rPr>
              <a:t>Extraction</a:t>
            </a:r>
          </a:p>
          <a:p>
            <a:pPr marL="261230" indent="-261230">
              <a:buClr>
                <a:srgbClr val="000000"/>
              </a:buClr>
              <a:buSzPct val="45000"/>
              <a:buFont typeface="Wingdings" charset="2"/>
              <a:buChar char=""/>
            </a:pPr>
            <a:r>
              <a:rPr lang="es-US" sz="1572" spc="-1">
                <a:latin typeface="Arial"/>
              </a:rPr>
              <a:t>Intensity</a:t>
            </a:r>
          </a:p>
          <a:p>
            <a:pPr marL="261230" indent="-261230">
              <a:buClr>
                <a:srgbClr val="000000"/>
              </a:buClr>
              <a:buSzPct val="45000"/>
              <a:buFont typeface="Wingdings" charset="2"/>
              <a:buChar char=""/>
            </a:pPr>
            <a:r>
              <a:rPr lang="es-US" sz="1572" spc="-1">
                <a:latin typeface="Arial"/>
              </a:rPr>
              <a:t>Velocity</a:t>
            </a:r>
          </a:p>
          <a:p>
            <a:pPr marL="261230" indent="-261230">
              <a:buClr>
                <a:srgbClr val="000000"/>
              </a:buClr>
              <a:buSzPct val="45000"/>
              <a:buFont typeface="Wingdings" charset="2"/>
              <a:buChar char=""/>
            </a:pPr>
            <a:r>
              <a:rPr lang="es-US" sz="1572" spc="-1">
                <a:latin typeface="Arial"/>
              </a:rPr>
              <a:t>Divergence SIFT</a:t>
            </a:r>
          </a:p>
        </p:txBody>
      </p:sp>
      <p:sp>
        <p:nvSpPr>
          <p:cNvPr id="54" name="TextShape 4"/>
          <p:cNvSpPr txBox="1"/>
          <p:nvPr/>
        </p:nvSpPr>
        <p:spPr>
          <a:xfrm>
            <a:off x="7924245" y="1315766"/>
            <a:ext cx="3221859" cy="1174237"/>
          </a:xfrm>
          <a:prstGeom prst="rect">
            <a:avLst/>
          </a:prstGeom>
          <a:noFill/>
          <a:ln>
            <a:noFill/>
          </a:ln>
        </p:spPr>
        <p:txBody>
          <a:bodyPr lIns="108847" tIns="54423" rIns="108847" bIns="54423"/>
          <a:lstStyle/>
          <a:p>
            <a:r>
              <a:rPr lang="es-US" sz="2177" spc="-1">
                <a:latin typeface="Arial"/>
              </a:rPr>
              <a:t>Segmentation</a:t>
            </a:r>
          </a:p>
          <a:p>
            <a:r>
              <a:rPr lang="es-US" sz="1572" spc="-1">
                <a:latin typeface="Arial"/>
              </a:rPr>
              <a:t>Comparison: K-means, GMM, GMRF, MRF </a:t>
            </a:r>
            <a:r>
              <a:rPr lang="es-US" sz="2177" spc="-1">
                <a:latin typeface="Arial"/>
              </a:rPr>
              <a:t> </a:t>
            </a:r>
          </a:p>
        </p:txBody>
      </p:sp>
      <p:sp>
        <p:nvSpPr>
          <p:cNvPr id="55" name="CustomShape 5"/>
          <p:cNvSpPr/>
          <p:nvPr/>
        </p:nvSpPr>
        <p:spPr>
          <a:xfrm>
            <a:off x="3396227" y="1386299"/>
            <a:ext cx="1219082" cy="261232"/>
          </a:xfrm>
          <a:custGeom>
            <a:avLst/>
            <a:gdLst/>
            <a:ahLst/>
            <a:cxnLst/>
            <a:rect l="0" t="0" r="r" b="b"/>
            <a:pathLst>
              <a:path w="2802" h="602">
                <a:moveTo>
                  <a:pt x="0" y="150"/>
                </a:moveTo>
                <a:lnTo>
                  <a:pt x="2100" y="150"/>
                </a:lnTo>
                <a:lnTo>
                  <a:pt x="2100" y="0"/>
                </a:lnTo>
                <a:lnTo>
                  <a:pt x="2801" y="300"/>
                </a:lnTo>
                <a:lnTo>
                  <a:pt x="2100" y="601"/>
                </a:lnTo>
                <a:lnTo>
                  <a:pt x="2100" y="450"/>
                </a:lnTo>
                <a:lnTo>
                  <a:pt x="0" y="450"/>
                </a:lnTo>
                <a:lnTo>
                  <a:pt x="0" y="150"/>
                </a:lnTo>
              </a:path>
            </a:pathLst>
          </a:custGeom>
          <a:solidFill>
            <a:srgbClr val="729FCF"/>
          </a:solidFill>
          <a:ln>
            <a:solidFill>
              <a:srgbClr val="3465A4"/>
            </a:solidFill>
          </a:ln>
        </p:spPr>
        <p:style>
          <a:lnRef idx="0">
            <a:scrgbClr r="0" g="0" b="0"/>
          </a:lnRef>
          <a:fillRef idx="0">
            <a:scrgbClr r="0" g="0" b="0"/>
          </a:fillRef>
          <a:effectRef idx="0">
            <a:scrgbClr r="0" g="0" b="0"/>
          </a:effectRef>
          <a:fontRef idx="minor"/>
        </p:style>
      </p:sp>
      <p:sp>
        <p:nvSpPr>
          <p:cNvPr id="56" name="CustomShape 6"/>
          <p:cNvSpPr/>
          <p:nvPr/>
        </p:nvSpPr>
        <p:spPr>
          <a:xfrm>
            <a:off x="6531009" y="1386299"/>
            <a:ext cx="1219082" cy="261232"/>
          </a:xfrm>
          <a:custGeom>
            <a:avLst/>
            <a:gdLst/>
            <a:ahLst/>
            <a:cxnLst/>
            <a:rect l="0" t="0" r="r" b="b"/>
            <a:pathLst>
              <a:path w="2802" h="602">
                <a:moveTo>
                  <a:pt x="0" y="150"/>
                </a:moveTo>
                <a:lnTo>
                  <a:pt x="2100" y="150"/>
                </a:lnTo>
                <a:lnTo>
                  <a:pt x="2100" y="0"/>
                </a:lnTo>
                <a:lnTo>
                  <a:pt x="2801" y="300"/>
                </a:lnTo>
                <a:lnTo>
                  <a:pt x="2100" y="601"/>
                </a:lnTo>
                <a:lnTo>
                  <a:pt x="2100" y="450"/>
                </a:lnTo>
                <a:lnTo>
                  <a:pt x="0" y="450"/>
                </a:lnTo>
                <a:lnTo>
                  <a:pt x="0" y="150"/>
                </a:lnTo>
              </a:path>
            </a:pathLst>
          </a:custGeom>
          <a:solidFill>
            <a:srgbClr val="729FCF"/>
          </a:solidFill>
          <a:ln>
            <a:solidFill>
              <a:srgbClr val="3465A4"/>
            </a:solidFill>
          </a:ln>
        </p:spPr>
        <p:style>
          <a:lnRef idx="0">
            <a:scrgbClr r="0" g="0" b="0"/>
          </a:lnRef>
          <a:fillRef idx="0">
            <a:scrgbClr r="0" g="0" b="0"/>
          </a:fillRef>
          <a:effectRef idx="0">
            <a:scrgbClr r="0" g="0" b="0"/>
          </a:effectRef>
          <a:fontRef idx="minor"/>
        </p:style>
      </p:sp>
      <p:pic>
        <p:nvPicPr>
          <p:cNvPr id="57" name="Picture 56"/>
          <p:cNvPicPr/>
          <p:nvPr/>
        </p:nvPicPr>
        <p:blipFill>
          <a:blip r:embed="rId3"/>
          <a:stretch/>
        </p:blipFill>
        <p:spPr>
          <a:xfrm>
            <a:off x="8577325" y="2725518"/>
            <a:ext cx="2351086" cy="1735450"/>
          </a:xfrm>
          <a:prstGeom prst="rect">
            <a:avLst/>
          </a:prstGeom>
          <a:ln>
            <a:noFill/>
          </a:ln>
        </p:spPr>
      </p:pic>
      <p:pic>
        <p:nvPicPr>
          <p:cNvPr id="58" name="Picture 57"/>
          <p:cNvPicPr/>
          <p:nvPr/>
        </p:nvPicPr>
        <p:blipFill>
          <a:blip r:embed="rId4"/>
          <a:stretch/>
        </p:blipFill>
        <p:spPr>
          <a:xfrm>
            <a:off x="6226239" y="2725519"/>
            <a:ext cx="2351086" cy="1741545"/>
          </a:xfrm>
          <a:prstGeom prst="rect">
            <a:avLst/>
          </a:prstGeom>
          <a:ln>
            <a:noFill/>
          </a:ln>
        </p:spPr>
      </p:pic>
      <p:pic>
        <p:nvPicPr>
          <p:cNvPr id="59" name="Picture 58"/>
          <p:cNvPicPr/>
          <p:nvPr/>
        </p:nvPicPr>
        <p:blipFill>
          <a:blip r:embed="rId5"/>
          <a:stretch/>
        </p:blipFill>
        <p:spPr>
          <a:xfrm>
            <a:off x="1480527" y="2699395"/>
            <a:ext cx="4776624" cy="1778118"/>
          </a:xfrm>
          <a:prstGeom prst="rect">
            <a:avLst/>
          </a:prstGeom>
          <a:ln>
            <a:noFill/>
          </a:ln>
        </p:spPr>
      </p:pic>
      <p:sp>
        <p:nvSpPr>
          <p:cNvPr id="60" name="TextShape 7"/>
          <p:cNvSpPr txBox="1"/>
          <p:nvPr/>
        </p:nvSpPr>
        <p:spPr>
          <a:xfrm>
            <a:off x="2164520" y="4413947"/>
            <a:ext cx="1172060" cy="418842"/>
          </a:xfrm>
          <a:prstGeom prst="rect">
            <a:avLst/>
          </a:prstGeom>
          <a:noFill/>
          <a:ln>
            <a:noFill/>
          </a:ln>
        </p:spPr>
        <p:txBody>
          <a:bodyPr lIns="108847" tIns="54423" rIns="108847" bIns="54423"/>
          <a:lstStyle/>
          <a:p>
            <a:r>
              <a:rPr lang="es-US" sz="2177" spc="-1">
                <a:latin typeface="Arial"/>
              </a:rPr>
              <a:t>Image</a:t>
            </a:r>
          </a:p>
        </p:txBody>
      </p:sp>
      <p:sp>
        <p:nvSpPr>
          <p:cNvPr id="61" name="TextShape 8"/>
          <p:cNvSpPr txBox="1"/>
          <p:nvPr/>
        </p:nvSpPr>
        <p:spPr>
          <a:xfrm>
            <a:off x="4225636" y="4413947"/>
            <a:ext cx="1428505" cy="418842"/>
          </a:xfrm>
          <a:prstGeom prst="rect">
            <a:avLst/>
          </a:prstGeom>
          <a:noFill/>
          <a:ln>
            <a:noFill/>
          </a:ln>
        </p:spPr>
        <p:txBody>
          <a:bodyPr lIns="108847" tIns="54423" rIns="108847" bIns="54423"/>
          <a:lstStyle/>
          <a:p>
            <a:r>
              <a:rPr lang="es-US" sz="2177" spc="-1">
                <a:latin typeface="Arial"/>
              </a:rPr>
              <a:t>Velocity</a:t>
            </a:r>
          </a:p>
        </p:txBody>
      </p:sp>
      <p:sp>
        <p:nvSpPr>
          <p:cNvPr id="62" name="TextShape 9"/>
          <p:cNvSpPr txBox="1"/>
          <p:nvPr/>
        </p:nvSpPr>
        <p:spPr>
          <a:xfrm>
            <a:off x="6531009" y="4397402"/>
            <a:ext cx="1714987" cy="418842"/>
          </a:xfrm>
          <a:prstGeom prst="rect">
            <a:avLst/>
          </a:prstGeom>
          <a:noFill/>
          <a:ln>
            <a:noFill/>
          </a:ln>
        </p:spPr>
        <p:txBody>
          <a:bodyPr lIns="108847" tIns="54423" rIns="108847" bIns="54423"/>
          <a:lstStyle/>
          <a:p>
            <a:r>
              <a:rPr lang="es-US" sz="2177" spc="-1">
                <a:latin typeface="Arial"/>
              </a:rPr>
              <a:t>Divergence</a:t>
            </a:r>
          </a:p>
        </p:txBody>
      </p:sp>
      <p:sp>
        <p:nvSpPr>
          <p:cNvPr id="63" name="TextShape 10"/>
          <p:cNvSpPr txBox="1"/>
          <p:nvPr/>
        </p:nvSpPr>
        <p:spPr>
          <a:xfrm>
            <a:off x="8220923" y="4358412"/>
            <a:ext cx="2925181" cy="418842"/>
          </a:xfrm>
          <a:prstGeom prst="rect">
            <a:avLst/>
          </a:prstGeom>
          <a:noFill/>
          <a:ln>
            <a:noFill/>
          </a:ln>
        </p:spPr>
        <p:txBody>
          <a:bodyPr lIns="108847" tIns="54423" rIns="108847" bIns="54423"/>
          <a:lstStyle/>
          <a:p>
            <a:pPr algn="ctr"/>
            <a:r>
              <a:rPr lang="es-US" sz="2177" spc="-1">
                <a:latin typeface="Arial"/>
              </a:rPr>
              <a:t>SIFT </a:t>
            </a:r>
            <a:r>
              <a:rPr lang="es-US" sz="2177" spc="-1" smtClean="0">
                <a:latin typeface="Arial"/>
              </a:rPr>
              <a:t>- scale </a:t>
            </a:r>
            <a:r>
              <a:rPr lang="es-US" sz="2177" spc="-1">
                <a:latin typeface="Arial"/>
              </a:rPr>
              <a:t>invariant feature </a:t>
            </a:r>
            <a:r>
              <a:rPr lang="es-US" sz="2177" spc="-1" smtClean="0">
                <a:latin typeface="Arial"/>
              </a:rPr>
              <a:t>transform </a:t>
            </a:r>
            <a:endParaRPr lang="es-US" sz="2177" spc="-1">
              <a:latin typeface="Arial"/>
            </a:endParaRPr>
          </a:p>
        </p:txBody>
      </p:sp>
      <p:sp>
        <p:nvSpPr>
          <p:cNvPr id="64" name="TextShape 11"/>
          <p:cNvSpPr txBox="1"/>
          <p:nvPr/>
        </p:nvSpPr>
        <p:spPr>
          <a:xfrm>
            <a:off x="1303325" y="5129538"/>
            <a:ext cx="10140530" cy="1347521"/>
          </a:xfrm>
          <a:prstGeom prst="rect">
            <a:avLst/>
          </a:prstGeom>
          <a:noFill/>
          <a:ln>
            <a:noFill/>
          </a:ln>
        </p:spPr>
        <p:txBody>
          <a:bodyPr lIns="108847" tIns="54423" rIns="108847" bIns="54423"/>
          <a:lstStyle/>
          <a:p>
            <a:r>
              <a:rPr lang="es-US" sz="2177" spc="-1">
                <a:latin typeface="Arial"/>
              </a:rPr>
              <a:t>Features processed by ML: Construction of a probabilistic model of the features</a:t>
            </a:r>
          </a:p>
          <a:p>
            <a:r>
              <a:rPr lang="es-US" sz="2177" spc="-1">
                <a:latin typeface="Arial"/>
              </a:rPr>
              <a:t>Three conditional probability distributions: background, fire, smoke</a:t>
            </a:r>
          </a:p>
          <a:p>
            <a:endParaRPr lang="es-US" sz="2177" spc="-1">
              <a:latin typeface="Arial"/>
            </a:endParaRPr>
          </a:p>
          <a:p>
            <a:r>
              <a:rPr lang="es-US" sz="2177" spc="-1">
                <a:latin typeface="Arial"/>
              </a:rPr>
              <a:t>Different models are compared. </a:t>
            </a:r>
            <a:r>
              <a:rPr lang="es-US" sz="2177" b="1" spc="-1">
                <a:latin typeface="Arial"/>
              </a:rPr>
              <a:t>Markov Random Fields </a:t>
            </a:r>
            <a:r>
              <a:rPr lang="es-US" sz="2177" spc="-1">
                <a:latin typeface="Arial"/>
              </a:rPr>
              <a:t>is the best algorithm</a:t>
            </a:r>
          </a:p>
        </p:txBody>
      </p:sp>
      <p:sp>
        <p:nvSpPr>
          <p:cNvPr id="16" name="TextBox 15"/>
          <p:cNvSpPr txBox="1"/>
          <p:nvPr/>
        </p:nvSpPr>
        <p:spPr>
          <a:xfrm>
            <a:off x="4404366" y="6439691"/>
            <a:ext cx="6208216" cy="369332"/>
          </a:xfrm>
          <a:prstGeom prst="rect">
            <a:avLst/>
          </a:prstGeom>
          <a:noFill/>
        </p:spPr>
        <p:txBody>
          <a:bodyPr wrap="square" rtlCol="0">
            <a:spAutoFit/>
          </a:bodyPr>
          <a:lstStyle/>
          <a:p>
            <a:r>
              <a:rPr lang="en-US" smtClean="0"/>
              <a:t>Courtesy of </a:t>
            </a:r>
            <a:r>
              <a:rPr lang="en-US" err="1" smtClean="0"/>
              <a:t>Manel</a:t>
            </a:r>
            <a:r>
              <a:rPr lang="en-US"/>
              <a:t> </a:t>
            </a:r>
            <a:r>
              <a:rPr lang="en-US" smtClean="0"/>
              <a:t>Martinez-Ramon, to be published IEEE Access</a:t>
            </a:r>
            <a:endParaRPr lang="en-US"/>
          </a:p>
        </p:txBody>
      </p:sp>
    </p:spTree>
    <p:extLst>
      <p:ext uri="{BB962C8B-B14F-4D97-AF65-F5344CB8AC3E}">
        <p14:creationId xmlns:p14="http://schemas.microsoft.com/office/powerpoint/2010/main" val="1452246571"/>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Thanks for the invitation!</a:t>
            </a:r>
            <a:endParaRPr lang="en-US" dirty="0"/>
          </a:p>
        </p:txBody>
      </p:sp>
      <p:sp>
        <p:nvSpPr>
          <p:cNvPr id="3" name="Content Placeholder 2"/>
          <p:cNvSpPr>
            <a:spLocks noGrp="1"/>
          </p:cNvSpPr>
          <p:nvPr>
            <p:ph idx="1"/>
          </p:nvPr>
        </p:nvSpPr>
        <p:spPr>
          <a:xfrm>
            <a:off x="895254" y="2097088"/>
            <a:ext cx="10398316" cy="3541714"/>
          </a:xfrm>
        </p:spPr>
        <p:txBody>
          <a:bodyPr/>
          <a:lstStyle/>
          <a:p>
            <a:r>
              <a:rPr lang="en-US" dirty="0" smtClean="0"/>
              <a:t>Thanks to Marco </a:t>
            </a:r>
            <a:r>
              <a:rPr lang="en-US" dirty="0" err="1" smtClean="0"/>
              <a:t>Lonza</a:t>
            </a:r>
            <a:r>
              <a:rPr lang="en-US" dirty="0" smtClean="0"/>
              <a:t> and Manuel </a:t>
            </a:r>
            <a:r>
              <a:rPr lang="en-US" dirty="0"/>
              <a:t>Gonzalez </a:t>
            </a:r>
            <a:r>
              <a:rPr lang="en-US" dirty="0" err="1"/>
              <a:t>Berges</a:t>
            </a:r>
            <a:r>
              <a:rPr lang="en-US" dirty="0"/>
              <a:t> </a:t>
            </a:r>
            <a:r>
              <a:rPr lang="en-US" dirty="0" smtClean="0"/>
              <a:t>for organizing this gathering and the </a:t>
            </a:r>
            <a:r>
              <a:rPr lang="en-US" dirty="0" err="1" smtClean="0"/>
              <a:t>inivtaiton</a:t>
            </a:r>
            <a:r>
              <a:rPr lang="en-US" dirty="0" smtClean="0"/>
              <a:t>.</a:t>
            </a:r>
          </a:p>
          <a:p>
            <a:r>
              <a:rPr lang="en-US" dirty="0" smtClean="0"/>
              <a:t>Thanks to Richard Farnsworth and the entire ICALEPS team on the organization on the conference </a:t>
            </a:r>
            <a:r>
              <a:rPr lang="en-US" b="1" dirty="0" smtClean="0"/>
              <a:t>including support for students</a:t>
            </a:r>
            <a:r>
              <a:rPr lang="en-US" dirty="0" smtClean="0"/>
              <a:t> (including mine).</a:t>
            </a:r>
            <a:endParaRPr lang="en-US" dirty="0"/>
          </a:p>
        </p:txBody>
      </p:sp>
      <p:sp>
        <p:nvSpPr>
          <p:cNvPr id="4" name="Footer Placeholder 3"/>
          <p:cNvSpPr>
            <a:spLocks noGrp="1"/>
          </p:cNvSpPr>
          <p:nvPr>
            <p:ph type="ftr" sz="quarter" idx="11"/>
          </p:nvPr>
        </p:nvSpPr>
        <p:spPr>
          <a:xfrm>
            <a:off x="8865297" y="0"/>
            <a:ext cx="3549271" cy="773679"/>
          </a:xfrm>
        </p:spPr>
        <p:txBody>
          <a:bodyPr/>
          <a:lstStyle/>
          <a:p>
            <a:r>
              <a:rPr lang="en-US" sz="4000" smtClean="0">
                <a:solidFill>
                  <a:srgbClr val="250087"/>
                </a:solidFill>
                <a:latin typeface="Times New Roman" charset="0"/>
              </a:rPr>
              <a:t>E</a:t>
            </a:r>
            <a:r>
              <a:rPr lang="en-US" sz="2000" smtClean="0">
                <a:solidFill>
                  <a:srgbClr val="250087"/>
                </a:solidFill>
                <a:latin typeface="Times New Roman" charset="0"/>
              </a:rPr>
              <a:t>LEMENT </a:t>
            </a:r>
            <a:r>
              <a:rPr lang="en-US" sz="4000" smtClean="0">
                <a:solidFill>
                  <a:srgbClr val="250087"/>
                </a:solidFill>
                <a:latin typeface="Times New Roman" charset="0"/>
              </a:rPr>
              <a:t>A</a:t>
            </a:r>
            <a:r>
              <a:rPr lang="en-US" sz="2000" smtClean="0">
                <a:solidFill>
                  <a:srgbClr val="250087"/>
                </a:solidFill>
                <a:latin typeface="Times New Roman" charset="0"/>
              </a:rPr>
              <a:t>ERO</a:t>
            </a:r>
            <a:endParaRPr lang="en-US" sz="4000"/>
          </a:p>
        </p:txBody>
      </p:sp>
    </p:spTree>
    <p:extLst>
      <p:ext uri="{BB962C8B-B14F-4D97-AF65-F5344CB8AC3E}">
        <p14:creationId xmlns:p14="http://schemas.microsoft.com/office/powerpoint/2010/main" val="186989299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 name="Picture 64"/>
          <p:cNvPicPr/>
          <p:nvPr/>
        </p:nvPicPr>
        <p:blipFill>
          <a:blip r:embed="rId3"/>
          <a:stretch/>
        </p:blipFill>
        <p:spPr>
          <a:xfrm>
            <a:off x="109061" y="3787861"/>
            <a:ext cx="9460945" cy="1602222"/>
          </a:xfrm>
          <a:prstGeom prst="rect">
            <a:avLst/>
          </a:prstGeom>
          <a:ln>
            <a:noFill/>
          </a:ln>
        </p:spPr>
      </p:pic>
      <p:sp>
        <p:nvSpPr>
          <p:cNvPr id="66" name="TextShape 1"/>
          <p:cNvSpPr txBox="1"/>
          <p:nvPr/>
        </p:nvSpPr>
        <p:spPr>
          <a:xfrm>
            <a:off x="609755" y="74451"/>
            <a:ext cx="10971300" cy="1144631"/>
          </a:xfrm>
          <a:prstGeom prst="rect">
            <a:avLst/>
          </a:prstGeom>
          <a:noFill/>
          <a:ln>
            <a:noFill/>
          </a:ln>
        </p:spPr>
        <p:txBody>
          <a:bodyPr lIns="0" tIns="0" rIns="0" bIns="0" anchor="ctr"/>
          <a:lstStyle/>
          <a:p>
            <a:pPr algn="ctr"/>
            <a:r>
              <a:rPr lang="es-US" sz="5321" spc="-1">
                <a:latin typeface="Arial"/>
              </a:rPr>
              <a:t>Results</a:t>
            </a:r>
          </a:p>
        </p:txBody>
      </p:sp>
      <p:pic>
        <p:nvPicPr>
          <p:cNvPr id="67" name="Picture 66"/>
          <p:cNvPicPr/>
          <p:nvPr/>
        </p:nvPicPr>
        <p:blipFill>
          <a:blip r:embed="rId4"/>
          <a:stretch/>
        </p:blipFill>
        <p:spPr>
          <a:xfrm>
            <a:off x="130830" y="2438163"/>
            <a:ext cx="9413053" cy="1567391"/>
          </a:xfrm>
          <a:prstGeom prst="rect">
            <a:avLst/>
          </a:prstGeom>
          <a:ln>
            <a:noFill/>
          </a:ln>
        </p:spPr>
      </p:pic>
      <p:pic>
        <p:nvPicPr>
          <p:cNvPr id="68" name="Picture 67"/>
          <p:cNvPicPr/>
          <p:nvPr/>
        </p:nvPicPr>
        <p:blipFill>
          <a:blip r:embed="rId5"/>
          <a:stretch/>
        </p:blipFill>
        <p:spPr>
          <a:xfrm>
            <a:off x="117768" y="1088466"/>
            <a:ext cx="9434822" cy="1536914"/>
          </a:xfrm>
          <a:prstGeom prst="rect">
            <a:avLst/>
          </a:prstGeom>
          <a:ln>
            <a:noFill/>
          </a:ln>
        </p:spPr>
      </p:pic>
      <p:sp>
        <p:nvSpPr>
          <p:cNvPr id="69" name="TextShape 2"/>
          <p:cNvSpPr txBox="1"/>
          <p:nvPr/>
        </p:nvSpPr>
        <p:spPr>
          <a:xfrm>
            <a:off x="9561298" y="1654468"/>
            <a:ext cx="1148266" cy="418842"/>
          </a:xfrm>
          <a:prstGeom prst="rect">
            <a:avLst/>
          </a:prstGeom>
          <a:noFill/>
          <a:ln>
            <a:noFill/>
          </a:ln>
        </p:spPr>
        <p:txBody>
          <a:bodyPr lIns="108847" tIns="54423" rIns="108847" bIns="54423"/>
          <a:lstStyle/>
          <a:p>
            <a:r>
              <a:rPr lang="es-US" sz="2177" spc="-1">
                <a:latin typeface="Arial"/>
              </a:rPr>
              <a:t>KNN</a:t>
            </a:r>
          </a:p>
        </p:txBody>
      </p:sp>
      <p:sp>
        <p:nvSpPr>
          <p:cNvPr id="70" name="TextShape 3"/>
          <p:cNvSpPr txBox="1"/>
          <p:nvPr/>
        </p:nvSpPr>
        <p:spPr>
          <a:xfrm>
            <a:off x="9539093" y="2816948"/>
            <a:ext cx="2208177" cy="1047975"/>
          </a:xfrm>
          <a:prstGeom prst="rect">
            <a:avLst/>
          </a:prstGeom>
          <a:noFill/>
          <a:ln>
            <a:noFill/>
          </a:ln>
        </p:spPr>
        <p:txBody>
          <a:bodyPr lIns="108847" tIns="54423" rIns="108847" bIns="54423"/>
          <a:lstStyle/>
          <a:p>
            <a:r>
              <a:rPr lang="es-US" sz="2177" spc="-1" smtClean="0">
                <a:latin typeface="Arial"/>
              </a:rPr>
              <a:t>Gaussian </a:t>
            </a:r>
            <a:r>
              <a:rPr lang="es-US" sz="2177" spc="-1">
                <a:latin typeface="Arial"/>
              </a:rPr>
              <a:t>mixture models (GMM</a:t>
            </a:r>
            <a:r>
              <a:rPr lang="es-US" sz="2177" spc="-1" smtClean="0">
                <a:latin typeface="Arial"/>
              </a:rPr>
              <a:t>)</a:t>
            </a:r>
            <a:endParaRPr lang="es-US" sz="2177" spc="-1">
              <a:latin typeface="Arial"/>
            </a:endParaRPr>
          </a:p>
        </p:txBody>
      </p:sp>
      <p:sp>
        <p:nvSpPr>
          <p:cNvPr id="71" name="TextShape 4"/>
          <p:cNvSpPr txBox="1"/>
          <p:nvPr/>
        </p:nvSpPr>
        <p:spPr>
          <a:xfrm>
            <a:off x="9515364" y="4117883"/>
            <a:ext cx="2255634" cy="1090644"/>
          </a:xfrm>
          <a:prstGeom prst="rect">
            <a:avLst/>
          </a:prstGeom>
          <a:noFill/>
          <a:ln>
            <a:noFill/>
          </a:ln>
        </p:spPr>
        <p:txBody>
          <a:bodyPr lIns="108847" tIns="54423" rIns="108847" bIns="54423"/>
          <a:lstStyle/>
          <a:p>
            <a:r>
              <a:rPr lang="es-US" sz="2177" spc="-1">
                <a:latin typeface="Arial"/>
              </a:rPr>
              <a:t>Gaussian markov Random Fields </a:t>
            </a:r>
            <a:r>
              <a:rPr lang="es-US" sz="2177" spc="-1" smtClean="0">
                <a:latin typeface="Arial"/>
              </a:rPr>
              <a:t>(GMRF)</a:t>
            </a:r>
            <a:endParaRPr lang="es-US" sz="2177" spc="-1">
              <a:latin typeface="Arial"/>
            </a:endParaRPr>
          </a:p>
        </p:txBody>
      </p:sp>
      <p:sp>
        <p:nvSpPr>
          <p:cNvPr id="72" name="TextShape 5"/>
          <p:cNvSpPr txBox="1"/>
          <p:nvPr/>
        </p:nvSpPr>
        <p:spPr>
          <a:xfrm>
            <a:off x="9491636" y="5676567"/>
            <a:ext cx="2700364" cy="1098480"/>
          </a:xfrm>
          <a:prstGeom prst="rect">
            <a:avLst/>
          </a:prstGeom>
          <a:noFill/>
          <a:ln>
            <a:noFill/>
          </a:ln>
        </p:spPr>
        <p:txBody>
          <a:bodyPr lIns="108847" tIns="54423" rIns="108847" bIns="54423"/>
          <a:lstStyle/>
          <a:p>
            <a:r>
              <a:rPr lang="es-US" sz="2177" spc="-1">
                <a:latin typeface="Arial"/>
              </a:rPr>
              <a:t>G</a:t>
            </a:r>
            <a:r>
              <a:rPr lang="es-US" sz="2177" spc="-1" smtClean="0">
                <a:latin typeface="Arial"/>
              </a:rPr>
              <a:t>eneral </a:t>
            </a:r>
            <a:r>
              <a:rPr lang="es-US" sz="2177" spc="-1">
                <a:latin typeface="Arial"/>
              </a:rPr>
              <a:t>Markov Random Fields</a:t>
            </a:r>
          </a:p>
          <a:p>
            <a:r>
              <a:rPr lang="es-US" sz="2177" spc="-1" smtClean="0">
                <a:latin typeface="Arial"/>
              </a:rPr>
              <a:t>(MRF)</a:t>
            </a:r>
            <a:endParaRPr lang="es-US" sz="2177" spc="-1">
              <a:latin typeface="Arial"/>
            </a:endParaRPr>
          </a:p>
        </p:txBody>
      </p:sp>
      <p:pic>
        <p:nvPicPr>
          <p:cNvPr id="73" name="Picture 72"/>
          <p:cNvPicPr/>
          <p:nvPr/>
        </p:nvPicPr>
        <p:blipFill>
          <a:blip r:embed="rId6"/>
          <a:stretch/>
        </p:blipFill>
        <p:spPr>
          <a:xfrm>
            <a:off x="148680" y="5208527"/>
            <a:ext cx="9390413" cy="1566520"/>
          </a:xfrm>
          <a:prstGeom prst="rect">
            <a:avLst/>
          </a:prstGeom>
          <a:ln>
            <a:noFill/>
          </a:ln>
        </p:spPr>
      </p:pic>
      <p:sp>
        <p:nvSpPr>
          <p:cNvPr id="12" name="TextBox 11"/>
          <p:cNvSpPr txBox="1"/>
          <p:nvPr/>
        </p:nvSpPr>
        <p:spPr>
          <a:xfrm>
            <a:off x="5864826" y="-10854"/>
            <a:ext cx="6208216" cy="369332"/>
          </a:xfrm>
          <a:prstGeom prst="rect">
            <a:avLst/>
          </a:prstGeom>
          <a:noFill/>
        </p:spPr>
        <p:txBody>
          <a:bodyPr wrap="square" rtlCol="0">
            <a:spAutoFit/>
          </a:bodyPr>
          <a:lstStyle/>
          <a:p>
            <a:r>
              <a:rPr lang="en-US" smtClean="0"/>
              <a:t>Courtesy of </a:t>
            </a:r>
            <a:r>
              <a:rPr lang="en-US" err="1" smtClean="0"/>
              <a:t>Manel</a:t>
            </a:r>
            <a:r>
              <a:rPr lang="en-US"/>
              <a:t> </a:t>
            </a:r>
            <a:r>
              <a:rPr lang="en-US" smtClean="0"/>
              <a:t>Martinez-Ramon, to be published IEEE Access</a:t>
            </a:r>
            <a:endParaRPr lang="en-US"/>
          </a:p>
        </p:txBody>
      </p:sp>
    </p:spTree>
    <p:extLst>
      <p:ext uri="{BB962C8B-B14F-4D97-AF65-F5344CB8AC3E}">
        <p14:creationId xmlns:p14="http://schemas.microsoft.com/office/powerpoint/2010/main" val="1691868432"/>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TextShape 1"/>
          <p:cNvSpPr txBox="1"/>
          <p:nvPr/>
        </p:nvSpPr>
        <p:spPr>
          <a:xfrm>
            <a:off x="609755" y="273422"/>
            <a:ext cx="10971300" cy="1144631"/>
          </a:xfrm>
          <a:prstGeom prst="rect">
            <a:avLst/>
          </a:prstGeom>
          <a:noFill/>
          <a:ln>
            <a:noFill/>
          </a:ln>
        </p:spPr>
        <p:txBody>
          <a:bodyPr lIns="0" tIns="0" rIns="0" bIns="0" anchor="ctr"/>
          <a:lstStyle/>
          <a:p>
            <a:pPr algn="ctr"/>
            <a:r>
              <a:rPr lang="es-US" sz="5321" spc="-1">
                <a:latin typeface="Arial"/>
              </a:rPr>
              <a:t>Results</a:t>
            </a:r>
          </a:p>
        </p:txBody>
      </p:sp>
      <p:pic>
        <p:nvPicPr>
          <p:cNvPr id="75" name="Picture 74"/>
          <p:cNvPicPr/>
          <p:nvPr/>
        </p:nvPicPr>
        <p:blipFill>
          <a:blip r:embed="rId3"/>
          <a:stretch/>
        </p:blipFill>
        <p:spPr>
          <a:xfrm>
            <a:off x="6879318" y="1761573"/>
            <a:ext cx="4839755" cy="3201831"/>
          </a:xfrm>
          <a:prstGeom prst="rect">
            <a:avLst/>
          </a:prstGeom>
          <a:ln>
            <a:noFill/>
          </a:ln>
        </p:spPr>
      </p:pic>
      <p:pic>
        <p:nvPicPr>
          <p:cNvPr id="76" name="Picture 75"/>
          <p:cNvPicPr/>
          <p:nvPr/>
        </p:nvPicPr>
        <p:blipFill>
          <a:blip r:embed="rId4"/>
          <a:stretch/>
        </p:blipFill>
        <p:spPr>
          <a:xfrm>
            <a:off x="870986" y="1755478"/>
            <a:ext cx="5544210" cy="3295004"/>
          </a:xfrm>
          <a:prstGeom prst="rect">
            <a:avLst/>
          </a:prstGeom>
          <a:ln>
            <a:noFill/>
          </a:ln>
        </p:spPr>
      </p:pic>
      <p:sp>
        <p:nvSpPr>
          <p:cNvPr id="77" name="TextShape 2"/>
          <p:cNvSpPr txBox="1"/>
          <p:nvPr/>
        </p:nvSpPr>
        <p:spPr>
          <a:xfrm>
            <a:off x="696832" y="5006943"/>
            <a:ext cx="5646525" cy="418842"/>
          </a:xfrm>
          <a:prstGeom prst="rect">
            <a:avLst/>
          </a:prstGeom>
          <a:noFill/>
          <a:ln>
            <a:noFill/>
          </a:ln>
        </p:spPr>
        <p:txBody>
          <a:bodyPr lIns="108847" tIns="54423" rIns="108847" bIns="54423"/>
          <a:lstStyle/>
          <a:p>
            <a:r>
              <a:rPr lang="es-US" sz="2177" spc="-1">
                <a:latin typeface="Arial"/>
              </a:rPr>
              <a:t>Performance comparison among algorithms </a:t>
            </a:r>
          </a:p>
        </p:txBody>
      </p:sp>
      <p:sp>
        <p:nvSpPr>
          <p:cNvPr id="78" name="TextShape 3"/>
          <p:cNvSpPr txBox="1"/>
          <p:nvPr/>
        </p:nvSpPr>
        <p:spPr>
          <a:xfrm>
            <a:off x="7314704" y="4963404"/>
            <a:ext cx="4157504" cy="728401"/>
          </a:xfrm>
          <a:prstGeom prst="rect">
            <a:avLst/>
          </a:prstGeom>
          <a:noFill/>
          <a:ln>
            <a:noFill/>
          </a:ln>
        </p:spPr>
        <p:txBody>
          <a:bodyPr lIns="108847" tIns="54423" rIns="108847" bIns="54423"/>
          <a:lstStyle/>
          <a:p>
            <a:r>
              <a:rPr lang="es-US" sz="2177" spc="-1">
                <a:latin typeface="Arial"/>
              </a:rPr>
              <a:t>MRF performance with different </a:t>
            </a:r>
          </a:p>
          <a:p>
            <a:pPr algn="ctr"/>
            <a:r>
              <a:rPr lang="es-US" sz="2177" spc="-1">
                <a:latin typeface="Arial"/>
              </a:rPr>
              <a:t>feature combination</a:t>
            </a:r>
          </a:p>
        </p:txBody>
      </p:sp>
      <p:sp>
        <p:nvSpPr>
          <p:cNvPr id="8" name="TextBox 7"/>
          <p:cNvSpPr txBox="1"/>
          <p:nvPr/>
        </p:nvSpPr>
        <p:spPr>
          <a:xfrm>
            <a:off x="4653748" y="6342709"/>
            <a:ext cx="6208216" cy="369332"/>
          </a:xfrm>
          <a:prstGeom prst="rect">
            <a:avLst/>
          </a:prstGeom>
          <a:noFill/>
        </p:spPr>
        <p:txBody>
          <a:bodyPr wrap="square" rtlCol="0">
            <a:spAutoFit/>
          </a:bodyPr>
          <a:lstStyle/>
          <a:p>
            <a:r>
              <a:rPr lang="en-US" smtClean="0"/>
              <a:t>Courtesy of </a:t>
            </a:r>
            <a:r>
              <a:rPr lang="en-US" err="1" smtClean="0"/>
              <a:t>Manel</a:t>
            </a:r>
            <a:r>
              <a:rPr lang="en-US"/>
              <a:t> </a:t>
            </a:r>
            <a:r>
              <a:rPr lang="en-US" smtClean="0"/>
              <a:t>Martinez-Ramon, to be published IEEE Access</a:t>
            </a:r>
            <a:endParaRPr lang="en-US"/>
          </a:p>
        </p:txBody>
      </p:sp>
    </p:spTree>
    <p:extLst>
      <p:ext uri="{BB962C8B-B14F-4D97-AF65-F5344CB8AC3E}">
        <p14:creationId xmlns:p14="http://schemas.microsoft.com/office/powerpoint/2010/main" val="804290311"/>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smtClean="0"/>
              <a:t>SO WHAT ABOUT </a:t>
            </a:r>
            <a:r>
              <a:rPr lang="en-US" b="1" smtClean="0"/>
              <a:t>scientific systems such as particle Accelerators </a:t>
            </a:r>
            <a:r>
              <a:rPr lang="en-US" b="1" smtClean="0"/>
              <a:t>as </a:t>
            </a:r>
            <a:r>
              <a:rPr lang="en-US" b="1"/>
              <a:t>Intelligent </a:t>
            </a:r>
            <a:r>
              <a:rPr lang="en-US" b="1" smtClean="0"/>
              <a:t>Systems?</a:t>
            </a:r>
            <a:endParaRPr lang="en-US"/>
          </a:p>
        </p:txBody>
      </p:sp>
      <p:sp>
        <p:nvSpPr>
          <p:cNvPr id="3" name="Content Placeholder 2"/>
          <p:cNvSpPr>
            <a:spLocks noGrp="1"/>
          </p:cNvSpPr>
          <p:nvPr>
            <p:ph idx="1"/>
          </p:nvPr>
        </p:nvSpPr>
        <p:spPr>
          <a:xfrm>
            <a:off x="1141412" y="1889269"/>
            <a:ext cx="9905999" cy="3541714"/>
          </a:xfrm>
        </p:spPr>
        <p:txBody>
          <a:bodyPr>
            <a:normAutofit fontScale="92500" lnSpcReduction="20000"/>
          </a:bodyPr>
          <a:lstStyle/>
          <a:p>
            <a:r>
              <a:rPr lang="en-US" sz="3000" smtClean="0"/>
              <a:t>How can we best use data science to better design, control, and understand our </a:t>
            </a:r>
            <a:r>
              <a:rPr lang="en-US" sz="3000" smtClean="0"/>
              <a:t>machines and make better models.</a:t>
            </a:r>
            <a:endParaRPr lang="en-US" sz="3000" smtClean="0"/>
          </a:p>
          <a:p>
            <a:pPr lvl="1"/>
            <a:r>
              <a:rPr lang="en-US" sz="2600" i="1" smtClean="0"/>
              <a:t>AI/Intelligence/ML </a:t>
            </a:r>
            <a:r>
              <a:rPr lang="en-US" sz="2600" i="1" smtClean="0"/>
              <a:t>is </a:t>
            </a:r>
            <a:r>
              <a:rPr lang="en-US" sz="2600" b="1" i="1" smtClean="0"/>
              <a:t>one way </a:t>
            </a:r>
            <a:r>
              <a:rPr lang="en-US" sz="2600" i="1" smtClean="0"/>
              <a:t>and it is more than just algorithms, it is data, sensors, computing platforms and analysis techniques! (Stated succinctly by J. Amundson, </a:t>
            </a:r>
            <a:r>
              <a:rPr lang="en-US" sz="2600" i="1" err="1" smtClean="0"/>
              <a:t>Fermilab</a:t>
            </a:r>
            <a:r>
              <a:rPr lang="en-US" sz="2600" i="1" smtClean="0"/>
              <a:t>)</a:t>
            </a:r>
          </a:p>
          <a:p>
            <a:pPr lvl="1"/>
            <a:r>
              <a:rPr lang="en-US" sz="2600" i="1" smtClean="0"/>
              <a:t>Coming back to the point of algorithms usually developed on random data – the sciences, including the machines </a:t>
            </a:r>
            <a:r>
              <a:rPr lang="en-US" sz="2600" i="1"/>
              <a:t>enabling science, </a:t>
            </a:r>
            <a:r>
              <a:rPr lang="en-US" sz="2600" i="1" smtClean="0"/>
              <a:t>have </a:t>
            </a:r>
            <a:r>
              <a:rPr lang="en-US" sz="2600" i="1"/>
              <a:t>“more interesting” data sets, including errors in data and embedded physics</a:t>
            </a:r>
            <a:r>
              <a:rPr lang="en-US" sz="2600" i="1" smtClean="0"/>
              <a:t>. </a:t>
            </a:r>
            <a:endParaRPr lang="en-US" sz="2600" i="1"/>
          </a:p>
          <a:p>
            <a:pPr lvl="1"/>
            <a:endParaRPr lang="en-US" sz="2600" i="1" smtClean="0"/>
          </a:p>
        </p:txBody>
      </p:sp>
      <p:sp>
        <p:nvSpPr>
          <p:cNvPr id="5" name="Footer Placeholder 3"/>
          <p:cNvSpPr>
            <a:spLocks noGrp="1"/>
          </p:cNvSpPr>
          <p:nvPr>
            <p:ph type="ftr" sz="quarter" idx="11"/>
          </p:nvPr>
        </p:nvSpPr>
        <p:spPr>
          <a:xfrm>
            <a:off x="8869818" y="0"/>
            <a:ext cx="3549271" cy="773679"/>
          </a:xfrm>
        </p:spPr>
        <p:txBody>
          <a:bodyPr/>
          <a:lstStyle/>
          <a:p>
            <a:r>
              <a:rPr lang="en-US" sz="4000" smtClean="0">
                <a:solidFill>
                  <a:srgbClr val="250087"/>
                </a:solidFill>
                <a:latin typeface="Times New Roman" charset="0"/>
              </a:rPr>
              <a:t>E</a:t>
            </a:r>
            <a:r>
              <a:rPr lang="en-US" sz="2000" smtClean="0">
                <a:solidFill>
                  <a:srgbClr val="250087"/>
                </a:solidFill>
                <a:latin typeface="Times New Roman" charset="0"/>
              </a:rPr>
              <a:t>LEMENT </a:t>
            </a:r>
            <a:r>
              <a:rPr lang="en-US" sz="4000" smtClean="0">
                <a:solidFill>
                  <a:srgbClr val="250087"/>
                </a:solidFill>
                <a:latin typeface="Times New Roman" charset="0"/>
              </a:rPr>
              <a:t>A</a:t>
            </a:r>
            <a:r>
              <a:rPr lang="en-US" sz="2000" smtClean="0">
                <a:solidFill>
                  <a:srgbClr val="250087"/>
                </a:solidFill>
                <a:latin typeface="Times New Roman" charset="0"/>
              </a:rPr>
              <a:t>ERO</a:t>
            </a:r>
            <a:endParaRPr lang="en-US" sz="4000"/>
          </a:p>
        </p:txBody>
      </p:sp>
    </p:spTree>
    <p:extLst>
      <p:ext uri="{BB962C8B-B14F-4D97-AF65-F5344CB8AC3E}">
        <p14:creationId xmlns:p14="http://schemas.microsoft.com/office/powerpoint/2010/main" val="29744863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5376" y="105453"/>
            <a:ext cx="9194079" cy="974754"/>
          </a:xfrm>
        </p:spPr>
        <p:txBody>
          <a:bodyPr>
            <a:normAutofit fontScale="90000"/>
          </a:bodyPr>
          <a:lstStyle/>
          <a:p>
            <a:r>
              <a:rPr lang="en-US" smtClean="0"/>
              <a:t>Accelerator toolbox</a:t>
            </a:r>
            <a:br>
              <a:rPr lang="en-US" smtClean="0"/>
            </a:br>
            <a:r>
              <a:rPr lang="en-US" sz="2200" i="1" smtClean="0"/>
              <a:t>Physics, Chemistry, Mechanical Engineering, Electrical Engineering, Etc.</a:t>
            </a:r>
            <a:endParaRPr lang="en-US" sz="2200" i="1"/>
          </a:p>
        </p:txBody>
      </p:sp>
      <p:sp>
        <p:nvSpPr>
          <p:cNvPr id="3" name="Content Placeholder 2"/>
          <p:cNvSpPr>
            <a:spLocks noGrp="1"/>
          </p:cNvSpPr>
          <p:nvPr>
            <p:ph idx="1"/>
          </p:nvPr>
        </p:nvSpPr>
        <p:spPr>
          <a:xfrm>
            <a:off x="1072139" y="991307"/>
            <a:ext cx="2931824" cy="4883021"/>
          </a:xfrm>
        </p:spPr>
        <p:txBody>
          <a:bodyPr>
            <a:noAutofit/>
          </a:bodyPr>
          <a:lstStyle/>
          <a:p>
            <a:r>
              <a:rPr lang="en-US" sz="2200" smtClean="0"/>
              <a:t>Materials science</a:t>
            </a:r>
          </a:p>
          <a:p>
            <a:r>
              <a:rPr lang="en-US" sz="2200" smtClean="0"/>
              <a:t>Vacuum science</a:t>
            </a:r>
          </a:p>
          <a:p>
            <a:r>
              <a:rPr lang="en-US" sz="2200" smtClean="0"/>
              <a:t>Collective effects</a:t>
            </a:r>
          </a:p>
          <a:p>
            <a:r>
              <a:rPr lang="en-US" sz="2200" smtClean="0"/>
              <a:t>Electromagnetism</a:t>
            </a:r>
          </a:p>
          <a:p>
            <a:r>
              <a:rPr lang="en-US" sz="2200" smtClean="0"/>
              <a:t>Vacuum electronics/RF sources</a:t>
            </a:r>
          </a:p>
          <a:p>
            <a:r>
              <a:rPr lang="en-US" sz="2200" smtClean="0">
                <a:solidFill>
                  <a:schemeClr val="accent2">
                    <a:lumMod val="40000"/>
                    <a:lumOff val="60000"/>
                  </a:schemeClr>
                </a:solidFill>
              </a:rPr>
              <a:t>Instrumentation</a:t>
            </a:r>
            <a:endParaRPr lang="en-US" sz="2200" smtClean="0">
              <a:solidFill>
                <a:schemeClr val="accent2">
                  <a:lumMod val="20000"/>
                  <a:lumOff val="80000"/>
                </a:schemeClr>
              </a:solidFill>
            </a:endParaRPr>
          </a:p>
          <a:p>
            <a:r>
              <a:rPr lang="en-US" sz="2200" smtClean="0">
                <a:solidFill>
                  <a:schemeClr val="accent2">
                    <a:lumMod val="40000"/>
                    <a:lumOff val="60000"/>
                  </a:schemeClr>
                </a:solidFill>
              </a:rPr>
              <a:t>Controls engineering</a:t>
            </a:r>
          </a:p>
          <a:p>
            <a:r>
              <a:rPr lang="en-US" sz="2200">
                <a:solidFill>
                  <a:schemeClr val="accent2">
                    <a:lumMod val="40000"/>
                    <a:lumOff val="60000"/>
                  </a:schemeClr>
                </a:solidFill>
              </a:rPr>
              <a:t>Computational techniques</a:t>
            </a:r>
          </a:p>
          <a:p>
            <a:endParaRPr lang="en-US" sz="1800" smtClean="0"/>
          </a:p>
          <a:p>
            <a:endParaRPr lang="en-US" sz="1800" smtClean="0"/>
          </a:p>
        </p:txBody>
      </p:sp>
      <p:pic>
        <p:nvPicPr>
          <p:cNvPr id="5" name="Picture 4"/>
          <p:cNvPicPr>
            <a:picLocks noChangeAspect="1"/>
          </p:cNvPicPr>
          <p:nvPr/>
        </p:nvPicPr>
        <p:blipFill>
          <a:blip r:embed="rId2"/>
          <a:stretch>
            <a:fillRect/>
          </a:stretch>
        </p:blipFill>
        <p:spPr>
          <a:xfrm>
            <a:off x="8099136" y="1776499"/>
            <a:ext cx="3277761" cy="2740314"/>
          </a:xfrm>
          <a:prstGeom prst="rect">
            <a:avLst/>
          </a:prstGeom>
        </p:spPr>
      </p:pic>
      <p:sp>
        <p:nvSpPr>
          <p:cNvPr id="7" name="TextBox 6"/>
          <p:cNvSpPr txBox="1"/>
          <p:nvPr/>
        </p:nvSpPr>
        <p:spPr>
          <a:xfrm>
            <a:off x="1595003" y="5955029"/>
            <a:ext cx="9526588" cy="646331"/>
          </a:xfrm>
          <a:prstGeom prst="rect">
            <a:avLst/>
          </a:prstGeom>
          <a:noFill/>
        </p:spPr>
        <p:txBody>
          <a:bodyPr wrap="square" rtlCol="0">
            <a:spAutoFit/>
          </a:bodyPr>
          <a:lstStyle/>
          <a:p>
            <a:r>
              <a:rPr lang="en-US" i="1" smtClean="0"/>
              <a:t>Since we as a community already have such a filled skill set (toolbox), this </a:t>
            </a:r>
            <a:r>
              <a:rPr lang="en-US" i="1" smtClean="0"/>
              <a:t>has led to </a:t>
            </a:r>
            <a:r>
              <a:rPr lang="en-US" i="1" smtClean="0"/>
              <a:t>a slow adaptation of data science as we thought we could solve problems in other ways (already in our toolbox</a:t>
            </a:r>
            <a:r>
              <a:rPr lang="en-US" i="1" smtClean="0"/>
              <a:t>).</a:t>
            </a:r>
            <a:endParaRPr lang="en-US" i="1" smtClean="0"/>
          </a:p>
        </p:txBody>
      </p:sp>
      <p:sp>
        <p:nvSpPr>
          <p:cNvPr id="8" name="Content Placeholder 2"/>
          <p:cNvSpPr txBox="1">
            <a:spLocks/>
          </p:cNvSpPr>
          <p:nvPr/>
        </p:nvSpPr>
        <p:spPr>
          <a:xfrm>
            <a:off x="4184066" y="838907"/>
            <a:ext cx="3560625" cy="4702912"/>
          </a:xfrm>
          <a:prstGeom prst="rect">
            <a:avLst/>
          </a:prstGeom>
        </p:spPr>
        <p:txBody>
          <a:bodyPr vert="horz" lIns="91440" tIns="45720" rIns="91440" bIns="45720" rtlCol="0">
            <a:noAutofit/>
          </a:bodyPr>
          <a:lst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a:lstStyle>
          <a:p>
            <a:r>
              <a:rPr lang="en-US" sz="2200" smtClean="0"/>
              <a:t>Lasers</a:t>
            </a:r>
          </a:p>
          <a:p>
            <a:r>
              <a:rPr lang="en-US" sz="2200" smtClean="0"/>
              <a:t>Radiation and dosimetry</a:t>
            </a:r>
          </a:p>
          <a:p>
            <a:r>
              <a:rPr lang="en-US" sz="2200" smtClean="0"/>
              <a:t>Pulsed power</a:t>
            </a:r>
          </a:p>
          <a:p>
            <a:r>
              <a:rPr lang="en-US" sz="2200" smtClean="0"/>
              <a:t>Survey and alignment</a:t>
            </a:r>
          </a:p>
          <a:p>
            <a:r>
              <a:rPr lang="en-US" sz="2200" smtClean="0">
                <a:solidFill>
                  <a:srgbClr val="FFC000"/>
                </a:solidFill>
              </a:rPr>
              <a:t>High performance </a:t>
            </a:r>
            <a:r>
              <a:rPr lang="en-US" sz="2200">
                <a:solidFill>
                  <a:srgbClr val="FFC000"/>
                </a:solidFill>
              </a:rPr>
              <a:t>c</a:t>
            </a:r>
            <a:r>
              <a:rPr lang="en-US" sz="2200" smtClean="0">
                <a:solidFill>
                  <a:srgbClr val="FFC000"/>
                </a:solidFill>
              </a:rPr>
              <a:t>omputing</a:t>
            </a:r>
          </a:p>
          <a:p>
            <a:r>
              <a:rPr lang="en-US" sz="2200" smtClean="0">
                <a:solidFill>
                  <a:srgbClr val="FFC000"/>
                </a:solidFill>
              </a:rPr>
              <a:t>Data science, including mathematical </a:t>
            </a:r>
            <a:r>
              <a:rPr lang="en-US" sz="2200" err="1">
                <a:solidFill>
                  <a:srgbClr val="FFC000"/>
                </a:solidFill>
              </a:rPr>
              <a:t>optimisation</a:t>
            </a:r>
            <a:r>
              <a:rPr lang="en-US" sz="2200">
                <a:solidFill>
                  <a:srgbClr val="FFC000"/>
                </a:solidFill>
              </a:rPr>
              <a:t> and machine </a:t>
            </a:r>
            <a:r>
              <a:rPr lang="en-US" sz="2200" smtClean="0">
                <a:solidFill>
                  <a:srgbClr val="FFC000"/>
                </a:solidFill>
              </a:rPr>
              <a:t>learning</a:t>
            </a:r>
          </a:p>
          <a:p>
            <a:r>
              <a:rPr lang="en-US" sz="2200" err="1" smtClean="0"/>
              <a:t>Etc</a:t>
            </a:r>
            <a:r>
              <a:rPr lang="en-US" sz="2200" smtClean="0"/>
              <a:t>…</a:t>
            </a:r>
          </a:p>
        </p:txBody>
      </p:sp>
      <p:sp>
        <p:nvSpPr>
          <p:cNvPr id="10" name="Footer Placeholder 3"/>
          <p:cNvSpPr>
            <a:spLocks noGrp="1"/>
          </p:cNvSpPr>
          <p:nvPr>
            <p:ph type="ftr" sz="quarter" idx="11"/>
          </p:nvPr>
        </p:nvSpPr>
        <p:spPr>
          <a:xfrm>
            <a:off x="9738016" y="-48557"/>
            <a:ext cx="3549271" cy="773679"/>
          </a:xfrm>
        </p:spPr>
        <p:txBody>
          <a:bodyPr/>
          <a:lstStyle/>
          <a:p>
            <a:r>
              <a:rPr lang="en-US" sz="4000" smtClean="0">
                <a:solidFill>
                  <a:srgbClr val="250087"/>
                </a:solidFill>
                <a:latin typeface="Times New Roman" charset="0"/>
              </a:rPr>
              <a:t>E</a:t>
            </a:r>
            <a:r>
              <a:rPr lang="en-US" sz="2000" smtClean="0">
                <a:solidFill>
                  <a:srgbClr val="250087"/>
                </a:solidFill>
                <a:latin typeface="Times New Roman" charset="0"/>
              </a:rPr>
              <a:t>LEMENT </a:t>
            </a:r>
            <a:r>
              <a:rPr lang="en-US" sz="4000" smtClean="0">
                <a:solidFill>
                  <a:srgbClr val="250087"/>
                </a:solidFill>
                <a:latin typeface="Times New Roman" charset="0"/>
              </a:rPr>
              <a:t>A</a:t>
            </a:r>
            <a:r>
              <a:rPr lang="en-US" sz="2000" smtClean="0">
                <a:solidFill>
                  <a:srgbClr val="250087"/>
                </a:solidFill>
                <a:latin typeface="Times New Roman" charset="0"/>
              </a:rPr>
              <a:t>ERO</a:t>
            </a:r>
            <a:endParaRPr lang="en-US" sz="4000"/>
          </a:p>
        </p:txBody>
      </p:sp>
    </p:spTree>
    <p:extLst>
      <p:ext uri="{BB962C8B-B14F-4D97-AF65-F5344CB8AC3E}">
        <p14:creationId xmlns:p14="http://schemas.microsoft.com/office/powerpoint/2010/main" val="133751011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6214" y="56250"/>
            <a:ext cx="9194079" cy="974754"/>
          </a:xfrm>
        </p:spPr>
        <p:txBody>
          <a:bodyPr>
            <a:normAutofit fontScale="90000"/>
          </a:bodyPr>
          <a:lstStyle/>
          <a:p>
            <a:r>
              <a:rPr lang="en-US" smtClean="0"/>
              <a:t>Accelerator toolbox</a:t>
            </a:r>
            <a:br>
              <a:rPr lang="en-US" smtClean="0"/>
            </a:br>
            <a:r>
              <a:rPr lang="en-US" sz="2200" i="1" smtClean="0"/>
              <a:t>Physics, Chemistry, Mechanical Engineering, Electrical Engineering, Etc.</a:t>
            </a:r>
            <a:endParaRPr lang="en-US" sz="2200" i="1"/>
          </a:p>
        </p:txBody>
      </p:sp>
      <p:sp>
        <p:nvSpPr>
          <p:cNvPr id="3" name="Content Placeholder 2"/>
          <p:cNvSpPr>
            <a:spLocks noGrp="1"/>
          </p:cNvSpPr>
          <p:nvPr>
            <p:ph idx="1"/>
          </p:nvPr>
        </p:nvSpPr>
        <p:spPr>
          <a:xfrm>
            <a:off x="1072139" y="991307"/>
            <a:ext cx="2931824" cy="4883021"/>
          </a:xfrm>
        </p:spPr>
        <p:txBody>
          <a:bodyPr>
            <a:noAutofit/>
          </a:bodyPr>
          <a:lstStyle/>
          <a:p>
            <a:r>
              <a:rPr lang="en-US" sz="2200" smtClean="0"/>
              <a:t>Materials science</a:t>
            </a:r>
          </a:p>
          <a:p>
            <a:r>
              <a:rPr lang="en-US" sz="2200" smtClean="0"/>
              <a:t>Vacuum science</a:t>
            </a:r>
          </a:p>
          <a:p>
            <a:r>
              <a:rPr lang="en-US" sz="2200" smtClean="0"/>
              <a:t>Collective effects</a:t>
            </a:r>
          </a:p>
          <a:p>
            <a:r>
              <a:rPr lang="en-US" sz="2200" smtClean="0"/>
              <a:t>Electromagnetism</a:t>
            </a:r>
          </a:p>
          <a:p>
            <a:r>
              <a:rPr lang="en-US" sz="2200" smtClean="0"/>
              <a:t>Vacuum electronics/RF sources</a:t>
            </a:r>
          </a:p>
          <a:p>
            <a:r>
              <a:rPr lang="en-US" sz="2200" smtClean="0"/>
              <a:t>Instrumentation</a:t>
            </a:r>
          </a:p>
          <a:p>
            <a:r>
              <a:rPr lang="en-US" sz="2200" smtClean="0"/>
              <a:t>Controls engineering</a:t>
            </a:r>
          </a:p>
          <a:p>
            <a:r>
              <a:rPr lang="en-US" sz="2200"/>
              <a:t>Computational techniques</a:t>
            </a:r>
          </a:p>
          <a:p>
            <a:endParaRPr lang="en-US" sz="1800" smtClean="0"/>
          </a:p>
          <a:p>
            <a:endParaRPr lang="en-US" sz="1800" smtClean="0"/>
          </a:p>
        </p:txBody>
      </p:sp>
      <p:pic>
        <p:nvPicPr>
          <p:cNvPr id="5" name="Picture 4"/>
          <p:cNvPicPr>
            <a:picLocks noChangeAspect="1"/>
          </p:cNvPicPr>
          <p:nvPr/>
        </p:nvPicPr>
        <p:blipFill>
          <a:blip r:embed="rId2"/>
          <a:stretch>
            <a:fillRect/>
          </a:stretch>
        </p:blipFill>
        <p:spPr>
          <a:xfrm>
            <a:off x="8099136" y="1776499"/>
            <a:ext cx="3277761" cy="2740314"/>
          </a:xfrm>
          <a:prstGeom prst="rect">
            <a:avLst/>
          </a:prstGeom>
        </p:spPr>
      </p:pic>
      <p:sp>
        <p:nvSpPr>
          <p:cNvPr id="7" name="TextBox 6"/>
          <p:cNvSpPr txBox="1"/>
          <p:nvPr/>
        </p:nvSpPr>
        <p:spPr>
          <a:xfrm>
            <a:off x="1282817" y="5874328"/>
            <a:ext cx="9526588" cy="646331"/>
          </a:xfrm>
          <a:prstGeom prst="rect">
            <a:avLst/>
          </a:prstGeom>
          <a:noFill/>
        </p:spPr>
        <p:txBody>
          <a:bodyPr wrap="square" rtlCol="0">
            <a:spAutoFit/>
          </a:bodyPr>
          <a:lstStyle/>
          <a:p>
            <a:r>
              <a:rPr lang="en-US" i="1" dirty="0" smtClean="0"/>
              <a:t>Since we as a community already have such a filled skill set (toolbox), this may have led to a slow adaptation of data science as we thought we could solve problems in other ways (already in our toolbox</a:t>
            </a:r>
            <a:r>
              <a:rPr lang="en-US" i="1" dirty="0" smtClean="0"/>
              <a:t>).</a:t>
            </a:r>
            <a:endParaRPr lang="en-US" i="1" dirty="0" smtClean="0"/>
          </a:p>
        </p:txBody>
      </p:sp>
      <p:sp>
        <p:nvSpPr>
          <p:cNvPr id="8" name="Content Placeholder 2"/>
          <p:cNvSpPr txBox="1">
            <a:spLocks/>
          </p:cNvSpPr>
          <p:nvPr/>
        </p:nvSpPr>
        <p:spPr>
          <a:xfrm>
            <a:off x="4184066" y="838907"/>
            <a:ext cx="3560625" cy="4702912"/>
          </a:xfrm>
          <a:prstGeom prst="rect">
            <a:avLst/>
          </a:prstGeom>
        </p:spPr>
        <p:txBody>
          <a:bodyPr vert="horz" lIns="91440" tIns="45720" rIns="91440" bIns="45720" rtlCol="0">
            <a:noAutofit/>
          </a:bodyPr>
          <a:lst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a:lstStyle>
          <a:p>
            <a:r>
              <a:rPr lang="en-US" sz="2200" smtClean="0"/>
              <a:t>Lasers</a:t>
            </a:r>
          </a:p>
          <a:p>
            <a:r>
              <a:rPr lang="en-US" sz="2200" smtClean="0"/>
              <a:t>Radiation and dosimetry</a:t>
            </a:r>
          </a:p>
          <a:p>
            <a:r>
              <a:rPr lang="en-US" sz="2200" smtClean="0"/>
              <a:t>Pulsed power</a:t>
            </a:r>
          </a:p>
          <a:p>
            <a:r>
              <a:rPr lang="en-US" sz="2200" smtClean="0"/>
              <a:t>Survey and alignment</a:t>
            </a:r>
          </a:p>
          <a:p>
            <a:r>
              <a:rPr lang="en-US" sz="2200" smtClean="0">
                <a:solidFill>
                  <a:srgbClr val="FFC000"/>
                </a:solidFill>
              </a:rPr>
              <a:t>High performance </a:t>
            </a:r>
            <a:r>
              <a:rPr lang="en-US" sz="2200">
                <a:solidFill>
                  <a:srgbClr val="FFC000"/>
                </a:solidFill>
              </a:rPr>
              <a:t>c</a:t>
            </a:r>
            <a:r>
              <a:rPr lang="en-US" sz="2200" smtClean="0">
                <a:solidFill>
                  <a:srgbClr val="FFC000"/>
                </a:solidFill>
              </a:rPr>
              <a:t>omputing</a:t>
            </a:r>
          </a:p>
          <a:p>
            <a:r>
              <a:rPr lang="en-US" sz="2200" smtClean="0">
                <a:solidFill>
                  <a:srgbClr val="FFC000"/>
                </a:solidFill>
              </a:rPr>
              <a:t>Data science, including Mathematical </a:t>
            </a:r>
            <a:r>
              <a:rPr lang="en-US" sz="2200" err="1">
                <a:solidFill>
                  <a:srgbClr val="FFC000"/>
                </a:solidFill>
              </a:rPr>
              <a:t>optimisation</a:t>
            </a:r>
            <a:r>
              <a:rPr lang="en-US" sz="2200">
                <a:solidFill>
                  <a:srgbClr val="FFC000"/>
                </a:solidFill>
              </a:rPr>
              <a:t> and machine </a:t>
            </a:r>
            <a:r>
              <a:rPr lang="en-US" sz="2200" smtClean="0">
                <a:solidFill>
                  <a:srgbClr val="FFC000"/>
                </a:solidFill>
              </a:rPr>
              <a:t>learning</a:t>
            </a:r>
          </a:p>
          <a:p>
            <a:r>
              <a:rPr lang="en-US" sz="2200" err="1" smtClean="0"/>
              <a:t>Etc</a:t>
            </a:r>
            <a:r>
              <a:rPr lang="en-US" sz="2200" smtClean="0"/>
              <a:t>…</a:t>
            </a:r>
          </a:p>
        </p:txBody>
      </p:sp>
      <p:sp>
        <p:nvSpPr>
          <p:cNvPr id="4" name="TextBox 3"/>
          <p:cNvSpPr txBox="1"/>
          <p:nvPr/>
        </p:nvSpPr>
        <p:spPr>
          <a:xfrm rot="20937741">
            <a:off x="1849244" y="867726"/>
            <a:ext cx="8166341" cy="5016758"/>
          </a:xfrm>
          <a:prstGeom prst="rect">
            <a:avLst/>
          </a:prstGeom>
          <a:solidFill>
            <a:srgbClr val="FF0000"/>
          </a:solidFill>
          <a:ln w="28575">
            <a:solidFill>
              <a:srgbClr val="FF0000"/>
            </a:solidFill>
          </a:ln>
        </p:spPr>
        <p:txBody>
          <a:bodyPr wrap="square" rtlCol="0">
            <a:spAutoFit/>
          </a:bodyPr>
          <a:lstStyle/>
          <a:p>
            <a:r>
              <a:rPr lang="en-US" sz="2000" i="1" smtClean="0"/>
              <a:t>One of the hard parts of examining data is that one needs to understand where the data comes from and what it means. </a:t>
            </a:r>
            <a:r>
              <a:rPr lang="en-US" sz="2000" b="1" i="1" smtClean="0"/>
              <a:t>The data is not disconnected from the system from which it originates.</a:t>
            </a:r>
          </a:p>
          <a:p>
            <a:endParaRPr lang="en-US" sz="2000" i="1"/>
          </a:p>
          <a:p>
            <a:r>
              <a:rPr lang="en-US" sz="2000" i="1" smtClean="0"/>
              <a:t>This makes choosing the right data science tools for each accelerator “challenge” difficult. Why? Our toolbox of systems is so large and so integrated/overlapping so the data science techniques have to be chosen very carefully. </a:t>
            </a:r>
          </a:p>
          <a:p>
            <a:endParaRPr lang="en-US" sz="2000" i="1"/>
          </a:p>
          <a:p>
            <a:r>
              <a:rPr lang="en-US" sz="2000" i="1" smtClean="0"/>
              <a:t>This means that a data scientist cannot just walk in off the street from a different field. </a:t>
            </a:r>
            <a:r>
              <a:rPr lang="en-US" sz="2000" b="1" i="1" smtClean="0"/>
              <a:t>The solutions we need are accelerator-domain specific, complicated, chosen by experience, and are in no way a single, magic </a:t>
            </a:r>
            <a:r>
              <a:rPr lang="en-US" sz="2000" b="1" i="1" err="1" smtClean="0"/>
              <a:t>band-aid</a:t>
            </a:r>
            <a:r>
              <a:rPr lang="en-US" sz="2000" b="1" i="1" smtClean="0"/>
              <a:t>.</a:t>
            </a:r>
          </a:p>
          <a:p>
            <a:endParaRPr lang="en-US" sz="2000" b="1" i="1"/>
          </a:p>
          <a:p>
            <a:r>
              <a:rPr lang="en-US" sz="2000" b="1" i="1" smtClean="0"/>
              <a:t>As was stated over and over by </a:t>
            </a:r>
            <a:r>
              <a:rPr lang="en-US" sz="2000" b="1" i="1" smtClean="0"/>
              <a:t>the community </a:t>
            </a:r>
            <a:r>
              <a:rPr lang="en-US" sz="2000" b="1" i="1" smtClean="0"/>
              <a:t>last week </a:t>
            </a:r>
            <a:r>
              <a:rPr lang="en-US" sz="2000" b="1" i="1"/>
              <a:t>at the Department of Energy’s </a:t>
            </a:r>
            <a:r>
              <a:rPr lang="en-US" sz="2000" b="1" i="1" smtClean="0"/>
              <a:t>INNOVATION XLAB </a:t>
            </a:r>
            <a:r>
              <a:rPr lang="en-US" sz="2000" b="1" i="1" err="1" smtClean="0"/>
              <a:t>Artifical</a:t>
            </a:r>
            <a:r>
              <a:rPr lang="en-US" sz="2000" b="1" i="1" smtClean="0"/>
              <a:t> Intelligence Summit in Chicago – NOT ONE PERSON CAN MAKE ML/AI USEFUL - WE ADD DATA SCIENTISTS TO EXPERT TEAMS AND EXPERTS TO DATA SCIENCE TEAMS TO SEE THE BENEFIT.</a:t>
            </a:r>
            <a:endParaRPr lang="en-US" sz="2000" b="1" i="1"/>
          </a:p>
        </p:txBody>
      </p:sp>
      <p:sp>
        <p:nvSpPr>
          <p:cNvPr id="10" name="Footer Placeholder 3"/>
          <p:cNvSpPr>
            <a:spLocks noGrp="1"/>
          </p:cNvSpPr>
          <p:nvPr>
            <p:ph type="ftr" sz="quarter" idx="11"/>
          </p:nvPr>
        </p:nvSpPr>
        <p:spPr>
          <a:xfrm>
            <a:off x="9602261" y="0"/>
            <a:ext cx="3549271" cy="773679"/>
          </a:xfrm>
        </p:spPr>
        <p:txBody>
          <a:bodyPr/>
          <a:lstStyle/>
          <a:p>
            <a:r>
              <a:rPr lang="en-US" sz="4000" smtClean="0">
                <a:solidFill>
                  <a:srgbClr val="250087"/>
                </a:solidFill>
                <a:latin typeface="Times New Roman" charset="0"/>
              </a:rPr>
              <a:t>E</a:t>
            </a:r>
            <a:r>
              <a:rPr lang="en-US" sz="2000" smtClean="0">
                <a:solidFill>
                  <a:srgbClr val="250087"/>
                </a:solidFill>
                <a:latin typeface="Times New Roman" charset="0"/>
              </a:rPr>
              <a:t>LEMENT </a:t>
            </a:r>
            <a:r>
              <a:rPr lang="en-US" sz="4000" smtClean="0">
                <a:solidFill>
                  <a:srgbClr val="250087"/>
                </a:solidFill>
                <a:latin typeface="Times New Roman" charset="0"/>
              </a:rPr>
              <a:t>A</a:t>
            </a:r>
            <a:r>
              <a:rPr lang="en-US" sz="2000" smtClean="0">
                <a:solidFill>
                  <a:srgbClr val="250087"/>
                </a:solidFill>
                <a:latin typeface="Times New Roman" charset="0"/>
              </a:rPr>
              <a:t>ERO</a:t>
            </a:r>
            <a:endParaRPr lang="en-US" sz="4000"/>
          </a:p>
        </p:txBody>
      </p:sp>
    </p:spTree>
    <p:extLst>
      <p:ext uri="{BB962C8B-B14F-4D97-AF65-F5344CB8AC3E}">
        <p14:creationId xmlns:p14="http://schemas.microsoft.com/office/powerpoint/2010/main" val="169527684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A50795B1-3E5F-4B05-A2D0-A46457DA9780}"/>
              </a:ext>
            </a:extLst>
          </p:cNvPr>
          <p:cNvSpPr>
            <a:spLocks noGrp="1"/>
          </p:cNvSpPr>
          <p:nvPr>
            <p:ph type="title"/>
          </p:nvPr>
        </p:nvSpPr>
        <p:spPr>
          <a:xfrm>
            <a:off x="1083951" y="43120"/>
            <a:ext cx="12192000" cy="630807"/>
          </a:xfrm>
        </p:spPr>
        <p:txBody>
          <a:bodyPr/>
          <a:lstStyle/>
          <a:p>
            <a:r>
              <a:rPr lang="en-US" smtClean="0"/>
              <a:t>Intelligent Controls </a:t>
            </a:r>
            <a:r>
              <a:rPr lang="en-US"/>
              <a:t>for Medical Accelerators</a:t>
            </a:r>
          </a:p>
        </p:txBody>
      </p:sp>
      <p:sp>
        <p:nvSpPr>
          <p:cNvPr id="3" name="Content Placeholder 2">
            <a:extLst>
              <a:ext uri="{FF2B5EF4-FFF2-40B4-BE49-F238E27FC236}">
                <a16:creationId xmlns:a16="http://schemas.microsoft.com/office/drawing/2014/main" xmlns="" id="{798B56D5-1659-4AAF-8A0B-A7C5B4C3C8D2}"/>
              </a:ext>
            </a:extLst>
          </p:cNvPr>
          <p:cNvSpPr>
            <a:spLocks noGrp="1"/>
          </p:cNvSpPr>
          <p:nvPr>
            <p:ph idx="1"/>
          </p:nvPr>
        </p:nvSpPr>
        <p:spPr>
          <a:xfrm>
            <a:off x="927530" y="655525"/>
            <a:ext cx="5003380" cy="5939239"/>
          </a:xfrm>
        </p:spPr>
        <p:txBody>
          <a:bodyPr>
            <a:normAutofit/>
          </a:bodyPr>
          <a:lstStyle/>
          <a:p>
            <a:r>
              <a:rPr lang="en-US" sz="2000"/>
              <a:t>ILS </a:t>
            </a:r>
            <a:r>
              <a:rPr lang="en-US" sz="2000" smtClean="0"/>
              <a:t>has developed a </a:t>
            </a:r>
            <a:r>
              <a:rPr lang="en-US" sz="2000"/>
              <a:t>medical </a:t>
            </a:r>
            <a:r>
              <a:rPr lang="en-US" sz="2000" err="1"/>
              <a:t>linac</a:t>
            </a:r>
            <a:r>
              <a:rPr lang="en-US" sz="2000"/>
              <a:t> for </a:t>
            </a:r>
            <a:r>
              <a:rPr lang="en-US" sz="2000" b="1"/>
              <a:t>cancer therapy </a:t>
            </a:r>
            <a:r>
              <a:rPr lang="en-US" sz="2000"/>
              <a:t>based on the </a:t>
            </a:r>
            <a:r>
              <a:rPr lang="en-US" sz="2000" smtClean="0"/>
              <a:t>Neutron </a:t>
            </a:r>
            <a:r>
              <a:rPr lang="en-US" sz="2000"/>
              <a:t>Capture </a:t>
            </a:r>
            <a:r>
              <a:rPr lang="en-US" sz="2000" smtClean="0"/>
              <a:t>nuclear </a:t>
            </a:r>
            <a:r>
              <a:rPr lang="en-US" sz="2000"/>
              <a:t>interaction:</a:t>
            </a:r>
          </a:p>
          <a:p>
            <a:pPr lvl="1"/>
            <a:r>
              <a:rPr lang="en-US" sz="1800"/>
              <a:t>Cancerous cells are tagged </a:t>
            </a:r>
            <a:r>
              <a:rPr lang="en-US" sz="1800" smtClean="0"/>
              <a:t>and </a:t>
            </a:r>
            <a:r>
              <a:rPr lang="en-US" sz="1800"/>
              <a:t>then radiated with a beam of (slow) epithermal neutrons</a:t>
            </a:r>
            <a:r>
              <a:rPr lang="en-US" sz="1800" smtClean="0"/>
              <a:t>.</a:t>
            </a:r>
            <a:endParaRPr lang="en-US" sz="1600"/>
          </a:p>
          <a:p>
            <a:r>
              <a:rPr lang="en-US" sz="2000"/>
              <a:t>The </a:t>
            </a:r>
            <a:r>
              <a:rPr lang="en-US" sz="2000" smtClean="0"/>
              <a:t>NC </a:t>
            </a:r>
            <a:r>
              <a:rPr lang="en-US" sz="2000"/>
              <a:t>process releases a large radiation dose within a micrometer range, i.e. </a:t>
            </a:r>
            <a:r>
              <a:rPr lang="en-US" sz="2000" b="1"/>
              <a:t>no radiation damage to healthy cells</a:t>
            </a:r>
            <a:r>
              <a:rPr lang="en-US" sz="2000" smtClean="0"/>
              <a:t>.</a:t>
            </a:r>
            <a:endParaRPr lang="en-US" sz="1600"/>
          </a:p>
          <a:p>
            <a:r>
              <a:rPr lang="en-US" sz="2000" smtClean="0">
                <a:ea typeface="Cambria Math" panose="02040503050406030204" pitchFamily="18" charset="0"/>
              </a:rPr>
              <a:t>NC </a:t>
            </a:r>
            <a:r>
              <a:rPr lang="en-US" sz="2000">
                <a:ea typeface="Cambria Math" panose="02040503050406030204" pitchFamily="18" charset="0"/>
              </a:rPr>
              <a:t>has a small cross section. A </a:t>
            </a:r>
            <a:r>
              <a:rPr lang="en-US" sz="2000" b="1">
                <a:ea typeface="Cambria Math" panose="02040503050406030204" pitchFamily="18" charset="0"/>
              </a:rPr>
              <a:t>high-flux of neutrons</a:t>
            </a:r>
            <a:r>
              <a:rPr lang="en-US" sz="2000">
                <a:ea typeface="Cambria Math" panose="02040503050406030204" pitchFamily="18" charset="0"/>
              </a:rPr>
              <a:t> is then required </a:t>
            </a:r>
            <a:r>
              <a:rPr lang="en-US" sz="2000" b="1">
                <a:ea typeface="Cambria Math" panose="02040503050406030204" pitchFamily="18" charset="0"/>
              </a:rPr>
              <a:t>to maximize </a:t>
            </a:r>
            <a:r>
              <a:rPr lang="en-US" sz="2000">
                <a:ea typeface="Cambria Math" panose="02040503050406030204" pitchFamily="18" charset="0"/>
              </a:rPr>
              <a:t>the number of </a:t>
            </a:r>
            <a:r>
              <a:rPr lang="en-US" sz="2000" b="1" smtClean="0">
                <a:ea typeface="Cambria Math" panose="02040503050406030204" pitchFamily="18" charset="0"/>
              </a:rPr>
              <a:t>NC interactions</a:t>
            </a:r>
            <a:endParaRPr lang="en-US" sz="1000" b="1">
              <a:ea typeface="Cambria Math" panose="02040503050406030204" pitchFamily="18" charset="0"/>
            </a:endParaRPr>
          </a:p>
          <a:p>
            <a:pPr lvl="1"/>
            <a:r>
              <a:rPr lang="en-US" sz="2000">
                <a:solidFill>
                  <a:schemeClr val="tx2">
                    <a:lumMod val="75000"/>
                  </a:schemeClr>
                </a:solidFill>
                <a:ea typeface="Cambria Math" panose="02040503050406030204" pitchFamily="18" charset="0"/>
              </a:rPr>
              <a:t>The </a:t>
            </a:r>
            <a:r>
              <a:rPr lang="en-US" sz="2000" err="1">
                <a:solidFill>
                  <a:schemeClr val="tx2">
                    <a:lumMod val="75000"/>
                  </a:schemeClr>
                </a:solidFill>
                <a:ea typeface="Cambria Math" panose="02040503050406030204" pitchFamily="18" charset="0"/>
              </a:rPr>
              <a:t>linac</a:t>
            </a:r>
            <a:r>
              <a:rPr lang="en-US" sz="2000">
                <a:solidFill>
                  <a:schemeClr val="tx2">
                    <a:lumMod val="75000"/>
                  </a:schemeClr>
                </a:solidFill>
                <a:ea typeface="Cambria Math" panose="02040503050406030204" pitchFamily="18" charset="0"/>
              </a:rPr>
              <a:t> needs to be </a:t>
            </a:r>
            <a:r>
              <a:rPr lang="en-US" sz="2000" smtClean="0">
                <a:solidFill>
                  <a:schemeClr val="tx2">
                    <a:lumMod val="75000"/>
                  </a:schemeClr>
                </a:solidFill>
                <a:ea typeface="Cambria Math" panose="02040503050406030204" pitchFamily="18" charset="0"/>
              </a:rPr>
              <a:t>controlled to </a:t>
            </a:r>
            <a:r>
              <a:rPr lang="en-US" sz="2000">
                <a:solidFill>
                  <a:schemeClr val="tx2">
                    <a:lumMod val="75000"/>
                  </a:schemeClr>
                </a:solidFill>
                <a:ea typeface="Cambria Math" panose="02040503050406030204" pitchFamily="18" charset="0"/>
              </a:rPr>
              <a:t>produce </a:t>
            </a:r>
            <a:r>
              <a:rPr lang="en-US" sz="2000" smtClean="0">
                <a:solidFill>
                  <a:schemeClr val="tx2">
                    <a:lumMod val="75000"/>
                  </a:schemeClr>
                </a:solidFill>
                <a:ea typeface="Cambria Math" panose="02040503050406030204" pitchFamily="18" charset="0"/>
              </a:rPr>
              <a:t>and hold steady a </a:t>
            </a:r>
            <a:r>
              <a:rPr lang="en-US" sz="2000">
                <a:solidFill>
                  <a:schemeClr val="tx2">
                    <a:lumMod val="75000"/>
                  </a:schemeClr>
                </a:solidFill>
                <a:ea typeface="Cambria Math" panose="02040503050406030204" pitchFamily="18" charset="0"/>
              </a:rPr>
              <a:t>high-current proton </a:t>
            </a:r>
            <a:r>
              <a:rPr lang="en-US" sz="2000" smtClean="0">
                <a:solidFill>
                  <a:schemeClr val="tx2">
                    <a:lumMod val="75000"/>
                  </a:schemeClr>
                </a:solidFill>
                <a:ea typeface="Cambria Math" panose="02040503050406030204" pitchFamily="18" charset="0"/>
              </a:rPr>
              <a:t>beam for producing neutrons.</a:t>
            </a:r>
            <a:endParaRPr lang="en-US" sz="2000">
              <a:solidFill>
                <a:schemeClr val="tx2">
                  <a:lumMod val="75000"/>
                </a:schemeClr>
              </a:solidFill>
              <a:ea typeface="Cambria Math" panose="02040503050406030204" pitchFamily="18" charset="0"/>
            </a:endParaRPr>
          </a:p>
          <a:p>
            <a:endParaRPr lang="en-US" sz="2000">
              <a:ea typeface="Cambria Math" panose="02040503050406030204" pitchFamily="18" charset="0"/>
            </a:endParaRPr>
          </a:p>
          <a:p>
            <a:pPr marL="342900" lvl="1" indent="-342900">
              <a:buFont typeface="Arial" panose="020B0604020202020204" pitchFamily="34" charset="0"/>
              <a:buChar char="•"/>
            </a:pPr>
            <a:endParaRPr lang="en-US" sz="2000" b="0">
              <a:ea typeface="Cambria Math" panose="02040503050406030204" pitchFamily="18" charset="0"/>
            </a:endParaRPr>
          </a:p>
          <a:p>
            <a:pPr marL="0" indent="0">
              <a:buNone/>
            </a:pPr>
            <a:endParaRPr lang="en-US" sz="2000"/>
          </a:p>
        </p:txBody>
      </p:sp>
      <p:grpSp>
        <p:nvGrpSpPr>
          <p:cNvPr id="4" name="Group 3">
            <a:extLst>
              <a:ext uri="{FF2B5EF4-FFF2-40B4-BE49-F238E27FC236}">
                <a16:creationId xmlns:a16="http://schemas.microsoft.com/office/drawing/2014/main" xmlns="" id="{AB0CBF7F-ECDA-4461-90D7-B2E12E331D80}"/>
              </a:ext>
            </a:extLst>
          </p:cNvPr>
          <p:cNvGrpSpPr/>
          <p:nvPr/>
        </p:nvGrpSpPr>
        <p:grpSpPr>
          <a:xfrm>
            <a:off x="8262731" y="819415"/>
            <a:ext cx="4130385" cy="1890176"/>
            <a:chOff x="7829351" y="528271"/>
            <a:chExt cx="4821468" cy="2317819"/>
          </a:xfrm>
        </p:grpSpPr>
        <p:pic>
          <p:nvPicPr>
            <p:cNvPr id="6" name="Picture 5" descr="A close up of a toy&#10;&#10;Description automatically generated">
              <a:extLst>
                <a:ext uri="{FF2B5EF4-FFF2-40B4-BE49-F238E27FC236}">
                  <a16:creationId xmlns:a16="http://schemas.microsoft.com/office/drawing/2014/main" xmlns="" id="{87044D66-8F2D-407F-B7CA-6D06EA05B2B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79083" y="528271"/>
              <a:ext cx="1917520" cy="1949545"/>
            </a:xfrm>
            <a:prstGeom prst="rect">
              <a:avLst/>
            </a:prstGeom>
          </p:spPr>
        </p:pic>
        <p:sp>
          <p:nvSpPr>
            <p:cNvPr id="8" name="TextBox 7">
              <a:extLst>
                <a:ext uri="{FF2B5EF4-FFF2-40B4-BE49-F238E27FC236}">
                  <a16:creationId xmlns:a16="http://schemas.microsoft.com/office/drawing/2014/main" xmlns="" id="{84097C4E-610A-4E9C-840A-9040AFE76F76}"/>
                </a:ext>
              </a:extLst>
            </p:cNvPr>
            <p:cNvSpPr txBox="1"/>
            <p:nvPr/>
          </p:nvSpPr>
          <p:spPr>
            <a:xfrm>
              <a:off x="7829351" y="2506421"/>
              <a:ext cx="4821468" cy="339669"/>
            </a:xfrm>
            <a:prstGeom prst="rect">
              <a:avLst/>
            </a:prstGeom>
            <a:noFill/>
          </p:spPr>
          <p:txBody>
            <a:bodyPr wrap="square" rtlCol="0">
              <a:spAutoFit/>
            </a:bodyPr>
            <a:lstStyle/>
            <a:p>
              <a:r>
                <a:rPr lang="en-US" sz="1200"/>
                <a:t>Scheme for BNCT cancer therapy with ILS accelerator.</a:t>
              </a:r>
            </a:p>
          </p:txBody>
        </p:sp>
      </p:grpSp>
      <p:pic>
        <p:nvPicPr>
          <p:cNvPr id="19" name="Picture 18">
            <a:extLst>
              <a:ext uri="{FF2B5EF4-FFF2-40B4-BE49-F238E27FC236}">
                <a16:creationId xmlns:a16="http://schemas.microsoft.com/office/drawing/2014/main" xmlns="" id="{88EC75EA-3116-4B1B-919A-97ACCE8A47A2}"/>
              </a:ext>
            </a:extLst>
          </p:cNvPr>
          <p:cNvPicPr>
            <a:picLocks noChangeAspect="1"/>
          </p:cNvPicPr>
          <p:nvPr/>
        </p:nvPicPr>
        <p:blipFill rotWithShape="1">
          <a:blip r:embed="rId3">
            <a:extLst>
              <a:ext uri="{28A0092B-C50C-407E-A947-70E740481C1C}">
                <a14:useLocalDpi xmlns:a14="http://schemas.microsoft.com/office/drawing/2010/main" val="0"/>
              </a:ext>
            </a:extLst>
          </a:blip>
          <a:srcRect r="47824"/>
          <a:stretch/>
        </p:blipFill>
        <p:spPr>
          <a:xfrm>
            <a:off x="7513969" y="819415"/>
            <a:ext cx="1825607" cy="644547"/>
          </a:xfrm>
          <a:prstGeom prst="rect">
            <a:avLst/>
          </a:prstGeom>
        </p:spPr>
      </p:pic>
      <p:pic>
        <p:nvPicPr>
          <p:cNvPr id="9" name="Picture 8">
            <a:extLst>
              <a:ext uri="{FF2B5EF4-FFF2-40B4-BE49-F238E27FC236}">
                <a16:creationId xmlns:a16="http://schemas.microsoft.com/office/drawing/2014/main" xmlns="" id="{AB1BEBBA-F629-4511-BE7A-632B683A874A}"/>
              </a:ext>
            </a:extLst>
          </p:cNvPr>
          <p:cNvPicPr>
            <a:picLocks noChangeAspect="1"/>
          </p:cNvPicPr>
          <p:nvPr/>
        </p:nvPicPr>
        <p:blipFill rotWithShape="1">
          <a:blip r:embed="rId4">
            <a:extLst>
              <a:ext uri="{28A0092B-C50C-407E-A947-70E740481C1C}">
                <a14:useLocalDpi xmlns:a14="http://schemas.microsoft.com/office/drawing/2010/main" val="0"/>
              </a:ext>
            </a:extLst>
          </a:blip>
          <a:srcRect t="11969"/>
          <a:stretch/>
        </p:blipFill>
        <p:spPr>
          <a:xfrm>
            <a:off x="6096000" y="2732919"/>
            <a:ext cx="5533054" cy="3543195"/>
          </a:xfrm>
          <a:prstGeom prst="rect">
            <a:avLst/>
          </a:prstGeom>
        </p:spPr>
      </p:pic>
      <p:pic>
        <p:nvPicPr>
          <p:cNvPr id="10" name="Picture 9"/>
          <p:cNvPicPr/>
          <p:nvPr/>
        </p:nvPicPr>
        <p:blipFill>
          <a:blip r:embed="rId5"/>
          <a:stretch>
            <a:fillRect/>
          </a:stretch>
        </p:blipFill>
        <p:spPr>
          <a:xfrm>
            <a:off x="6038874" y="807672"/>
            <a:ext cx="1310005" cy="742315"/>
          </a:xfrm>
          <a:prstGeom prst="rect">
            <a:avLst/>
          </a:prstGeom>
        </p:spPr>
      </p:pic>
      <p:sp>
        <p:nvSpPr>
          <p:cNvPr id="11" name="Footer Placeholder 3"/>
          <p:cNvSpPr>
            <a:spLocks noGrp="1"/>
          </p:cNvSpPr>
          <p:nvPr>
            <p:ph type="ftr" sz="quarter" idx="11"/>
          </p:nvPr>
        </p:nvSpPr>
        <p:spPr>
          <a:xfrm>
            <a:off x="7038109" y="1687193"/>
            <a:ext cx="2466557" cy="515679"/>
          </a:xfrm>
        </p:spPr>
        <p:txBody>
          <a:bodyPr/>
          <a:lstStyle/>
          <a:p>
            <a:r>
              <a:rPr lang="en-US" sz="4000" smtClean="0">
                <a:solidFill>
                  <a:srgbClr val="250087"/>
                </a:solidFill>
                <a:latin typeface="Times New Roman" charset="0"/>
              </a:rPr>
              <a:t>E</a:t>
            </a:r>
            <a:r>
              <a:rPr lang="en-US" sz="2000" smtClean="0">
                <a:solidFill>
                  <a:srgbClr val="250087"/>
                </a:solidFill>
                <a:latin typeface="Times New Roman" charset="0"/>
              </a:rPr>
              <a:t>LEMENT </a:t>
            </a:r>
            <a:r>
              <a:rPr lang="en-US" sz="4000" smtClean="0">
                <a:solidFill>
                  <a:srgbClr val="250087"/>
                </a:solidFill>
                <a:latin typeface="Times New Roman" charset="0"/>
              </a:rPr>
              <a:t>A</a:t>
            </a:r>
            <a:r>
              <a:rPr lang="en-US" sz="2000" smtClean="0">
                <a:solidFill>
                  <a:srgbClr val="250087"/>
                </a:solidFill>
                <a:latin typeface="Times New Roman" charset="0"/>
              </a:rPr>
              <a:t>ERO</a:t>
            </a:r>
            <a:endParaRPr lang="en-US" sz="4000"/>
          </a:p>
        </p:txBody>
      </p:sp>
      <p:pic>
        <p:nvPicPr>
          <p:cNvPr id="15" name="Picture 14"/>
          <p:cNvPicPr>
            <a:picLocks noChangeAspect="1"/>
          </p:cNvPicPr>
          <p:nvPr/>
        </p:nvPicPr>
        <p:blipFill>
          <a:blip r:embed="rId6"/>
          <a:stretch>
            <a:fillRect/>
          </a:stretch>
        </p:blipFill>
        <p:spPr>
          <a:xfrm>
            <a:off x="6154821" y="1683732"/>
            <a:ext cx="659377" cy="606469"/>
          </a:xfrm>
          <a:prstGeom prst="rect">
            <a:avLst/>
          </a:prstGeom>
        </p:spPr>
      </p:pic>
    </p:spTree>
    <p:extLst>
      <p:ext uri="{BB962C8B-B14F-4D97-AF65-F5344CB8AC3E}">
        <p14:creationId xmlns:p14="http://schemas.microsoft.com/office/powerpoint/2010/main" val="66590814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xmlns="" id="{D5696256-392A-4A3B-BE0C-BF8D1F1F3517}"/>
              </a:ext>
            </a:extLst>
          </p:cNvPr>
          <p:cNvSpPr>
            <a:spLocks noGrp="1"/>
          </p:cNvSpPr>
          <p:nvPr>
            <p:ph idx="1"/>
          </p:nvPr>
        </p:nvSpPr>
        <p:spPr>
          <a:xfrm>
            <a:off x="678047" y="1185065"/>
            <a:ext cx="11949996" cy="557638"/>
          </a:xfrm>
        </p:spPr>
        <p:txBody>
          <a:bodyPr>
            <a:normAutofit fontScale="92500"/>
          </a:bodyPr>
          <a:lstStyle/>
          <a:p>
            <a:r>
              <a:rPr lang="en-US" sz="2000"/>
              <a:t>AI controllers can help the </a:t>
            </a:r>
            <a:r>
              <a:rPr lang="en-US" sz="2000" dirty="0" err="1"/>
              <a:t>linac</a:t>
            </a:r>
            <a:r>
              <a:rPr lang="en-US" sz="2000" dirty="0"/>
              <a:t> operate in an optimal configuration </a:t>
            </a:r>
            <a:r>
              <a:rPr lang="en-US" sz="2000" dirty="0" smtClean="0"/>
              <a:t>that, as one example, maximizes </a:t>
            </a:r>
            <a:r>
              <a:rPr lang="en-US" sz="2000" dirty="0"/>
              <a:t>beam current.</a:t>
            </a:r>
          </a:p>
        </p:txBody>
      </p:sp>
      <p:grpSp>
        <p:nvGrpSpPr>
          <p:cNvPr id="5" name="Group 4">
            <a:extLst>
              <a:ext uri="{FF2B5EF4-FFF2-40B4-BE49-F238E27FC236}">
                <a16:creationId xmlns:a16="http://schemas.microsoft.com/office/drawing/2014/main" xmlns="" id="{9D879CD9-6666-4E51-A7E2-6215A8D36517}"/>
              </a:ext>
            </a:extLst>
          </p:cNvPr>
          <p:cNvGrpSpPr/>
          <p:nvPr/>
        </p:nvGrpSpPr>
        <p:grpSpPr>
          <a:xfrm>
            <a:off x="4958360" y="1922201"/>
            <a:ext cx="6882187" cy="3682209"/>
            <a:chOff x="4771076" y="1458705"/>
            <a:chExt cx="8989012" cy="4639654"/>
          </a:xfrm>
        </p:grpSpPr>
        <p:grpSp>
          <p:nvGrpSpPr>
            <p:cNvPr id="6" name="Group 5">
              <a:extLst>
                <a:ext uri="{FF2B5EF4-FFF2-40B4-BE49-F238E27FC236}">
                  <a16:creationId xmlns:a16="http://schemas.microsoft.com/office/drawing/2014/main" xmlns="" id="{DA6DD35F-2C46-40F1-952B-4FE5D87545D6}"/>
                </a:ext>
              </a:extLst>
            </p:cNvPr>
            <p:cNvGrpSpPr/>
            <p:nvPr/>
          </p:nvGrpSpPr>
          <p:grpSpPr>
            <a:xfrm>
              <a:off x="4771076" y="1458705"/>
              <a:ext cx="7405376" cy="4639654"/>
              <a:chOff x="4886154" y="1468036"/>
              <a:chExt cx="7405376" cy="4639654"/>
            </a:xfrm>
          </p:grpSpPr>
          <p:grpSp>
            <p:nvGrpSpPr>
              <p:cNvPr id="8" name="Group 7">
                <a:extLst>
                  <a:ext uri="{FF2B5EF4-FFF2-40B4-BE49-F238E27FC236}">
                    <a16:creationId xmlns:a16="http://schemas.microsoft.com/office/drawing/2014/main" xmlns="" id="{DE21DEEB-0C51-4B5E-BE31-4455D535DCCF}"/>
                  </a:ext>
                </a:extLst>
              </p:cNvPr>
              <p:cNvGrpSpPr/>
              <p:nvPr/>
            </p:nvGrpSpPr>
            <p:grpSpPr>
              <a:xfrm>
                <a:off x="7124553" y="1468036"/>
                <a:ext cx="541176" cy="511238"/>
                <a:chOff x="6680718" y="1516997"/>
                <a:chExt cx="541176" cy="511238"/>
              </a:xfrm>
            </p:grpSpPr>
            <p:sp>
              <p:nvSpPr>
                <p:cNvPr id="65" name="Oval 64">
                  <a:extLst>
                    <a:ext uri="{FF2B5EF4-FFF2-40B4-BE49-F238E27FC236}">
                      <a16:creationId xmlns:a16="http://schemas.microsoft.com/office/drawing/2014/main" xmlns="" id="{3BA0D08A-A3A1-42ED-AD5F-D616D2FF4C01}"/>
                    </a:ext>
                  </a:extLst>
                </p:cNvPr>
                <p:cNvSpPr/>
                <p:nvPr/>
              </p:nvSpPr>
              <p:spPr bwMode="auto">
                <a:xfrm>
                  <a:off x="6680718" y="1516997"/>
                  <a:ext cx="541176" cy="511238"/>
                </a:xfrm>
                <a:prstGeom prst="ellips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a:ln>
                      <a:noFill/>
                    </a:ln>
                    <a:solidFill>
                      <a:schemeClr val="tx1"/>
                    </a:solidFill>
                    <a:effectLst/>
                    <a:latin typeface="Arial" charset="0"/>
                  </a:endParaRPr>
                </a:p>
              </p:txBody>
            </p:sp>
            <mc:AlternateContent xmlns:mc="http://schemas.openxmlformats.org/markup-compatibility/2006" xmlns:a14="http://schemas.microsoft.com/office/drawing/2010/main">
              <mc:Choice Requires="a14">
                <p:sp>
                  <p:nvSpPr>
                    <p:cNvPr id="66" name="TextBox 65">
                      <a:extLst>
                        <a:ext uri="{FF2B5EF4-FFF2-40B4-BE49-F238E27FC236}">
                          <a16:creationId xmlns:a16="http://schemas.microsoft.com/office/drawing/2014/main" xmlns="" id="{795FB713-5D3A-4020-AA00-A38B10E91FED}"/>
                        </a:ext>
                      </a:extLst>
                    </p:cNvPr>
                    <p:cNvSpPr txBox="1"/>
                    <p:nvPr/>
                  </p:nvSpPr>
                  <p:spPr>
                    <a:xfrm>
                      <a:off x="6680718" y="1558214"/>
                      <a:ext cx="541176" cy="42658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600" i="1" smtClean="0">
                                    <a:latin typeface="Cambria Math" charset="0"/>
                                  </a:rPr>
                                </m:ctrlPr>
                              </m:sSubPr>
                              <m:e>
                                <m:r>
                                  <a:rPr lang="en-US" sz="1600" b="0" i="1" smtClean="0">
                                    <a:latin typeface="Cambria Math" panose="02040503050406030204" pitchFamily="18" charset="0"/>
                                  </a:rPr>
                                  <m:t>𝑥</m:t>
                                </m:r>
                              </m:e>
                              <m:sub>
                                <m:r>
                                  <a:rPr lang="en-US" sz="1600" b="0" i="1" smtClean="0">
                                    <a:latin typeface="Cambria Math" panose="02040503050406030204" pitchFamily="18" charset="0"/>
                                  </a:rPr>
                                  <m:t>1</m:t>
                                </m:r>
                              </m:sub>
                            </m:sSub>
                          </m:oMath>
                        </m:oMathPara>
                      </a14:m>
                      <a:endParaRPr lang="en-US" sz="1600"/>
                    </a:p>
                  </p:txBody>
                </p:sp>
              </mc:Choice>
              <mc:Fallback xmlns="">
                <p:sp>
                  <p:nvSpPr>
                    <p:cNvPr id="66" name="TextBox 65">
                      <a:extLst>
                        <a:ext uri="{FF2B5EF4-FFF2-40B4-BE49-F238E27FC236}">
                          <a16:creationId xmlns:a16="http://schemas.microsoft.com/office/drawing/2014/main" id="{795FB713-5D3A-4020-AA00-A38B10E91FED}"/>
                        </a:ext>
                      </a:extLst>
                    </p:cNvPr>
                    <p:cNvSpPr txBox="1">
                      <a:spLocks noRot="1" noChangeAspect="1" noMove="1" noResize="1" noEditPoints="1" noAdjustHandles="1" noChangeArrowheads="1" noChangeShapeType="1" noTextEdit="1"/>
                    </p:cNvSpPr>
                    <p:nvPr/>
                  </p:nvSpPr>
                  <p:spPr>
                    <a:xfrm>
                      <a:off x="6680718" y="1558214"/>
                      <a:ext cx="541176" cy="426585"/>
                    </a:xfrm>
                    <a:prstGeom prst="rect">
                      <a:avLst/>
                    </a:prstGeom>
                    <a:blipFill>
                      <a:blip r:embed="rId2"/>
                      <a:stretch>
                        <a:fillRect/>
                      </a:stretch>
                    </a:blipFill>
                  </p:spPr>
                  <p:txBody>
                    <a:bodyPr/>
                    <a:lstStyle/>
                    <a:p>
                      <a:r>
                        <a:rPr lang="en-US">
                          <a:noFill/>
                        </a:rPr>
                        <a:t> </a:t>
                      </a:r>
                    </a:p>
                  </p:txBody>
                </p:sp>
              </mc:Fallback>
            </mc:AlternateContent>
          </p:grpSp>
          <p:grpSp>
            <p:nvGrpSpPr>
              <p:cNvPr id="9" name="Group 8">
                <a:extLst>
                  <a:ext uri="{FF2B5EF4-FFF2-40B4-BE49-F238E27FC236}">
                    <a16:creationId xmlns:a16="http://schemas.microsoft.com/office/drawing/2014/main" xmlns="" id="{35EE6226-B542-4B12-A417-FF1ADE2F247F}"/>
                  </a:ext>
                </a:extLst>
              </p:cNvPr>
              <p:cNvGrpSpPr/>
              <p:nvPr/>
            </p:nvGrpSpPr>
            <p:grpSpPr>
              <a:xfrm>
                <a:off x="7124553" y="2158097"/>
                <a:ext cx="541176" cy="511238"/>
                <a:chOff x="6680718" y="1516997"/>
                <a:chExt cx="541176" cy="511238"/>
              </a:xfrm>
            </p:grpSpPr>
            <p:sp>
              <p:nvSpPr>
                <p:cNvPr id="63" name="Oval 62">
                  <a:extLst>
                    <a:ext uri="{FF2B5EF4-FFF2-40B4-BE49-F238E27FC236}">
                      <a16:creationId xmlns:a16="http://schemas.microsoft.com/office/drawing/2014/main" xmlns="" id="{0F8593DD-6540-497B-9604-53955A865C55}"/>
                    </a:ext>
                  </a:extLst>
                </p:cNvPr>
                <p:cNvSpPr/>
                <p:nvPr/>
              </p:nvSpPr>
              <p:spPr bwMode="auto">
                <a:xfrm>
                  <a:off x="6680718" y="1516997"/>
                  <a:ext cx="541176" cy="511238"/>
                </a:xfrm>
                <a:prstGeom prst="ellips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a:ln>
                      <a:noFill/>
                    </a:ln>
                    <a:solidFill>
                      <a:schemeClr val="tx1"/>
                    </a:solidFill>
                    <a:effectLst/>
                    <a:latin typeface="Arial" charset="0"/>
                  </a:endParaRPr>
                </a:p>
              </p:txBody>
            </p:sp>
            <mc:AlternateContent xmlns:mc="http://schemas.openxmlformats.org/markup-compatibility/2006" xmlns:a14="http://schemas.microsoft.com/office/drawing/2010/main">
              <mc:Choice Requires="a14">
                <p:sp>
                  <p:nvSpPr>
                    <p:cNvPr id="64" name="TextBox 63">
                      <a:extLst>
                        <a:ext uri="{FF2B5EF4-FFF2-40B4-BE49-F238E27FC236}">
                          <a16:creationId xmlns:a16="http://schemas.microsoft.com/office/drawing/2014/main" xmlns="" id="{86EA520D-199C-4771-86DB-C7CF7D274EA9}"/>
                        </a:ext>
                      </a:extLst>
                    </p:cNvPr>
                    <p:cNvSpPr txBox="1"/>
                    <p:nvPr/>
                  </p:nvSpPr>
                  <p:spPr>
                    <a:xfrm>
                      <a:off x="6680718" y="1558214"/>
                      <a:ext cx="541176" cy="42658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600" i="1" smtClean="0">
                                    <a:latin typeface="Cambria Math" charset="0"/>
                                  </a:rPr>
                                </m:ctrlPr>
                              </m:sSubPr>
                              <m:e>
                                <m:r>
                                  <a:rPr lang="en-US" sz="1600" b="0" i="1" smtClean="0">
                                    <a:latin typeface="Cambria Math" panose="02040503050406030204" pitchFamily="18" charset="0"/>
                                  </a:rPr>
                                  <m:t>𝑥</m:t>
                                </m:r>
                              </m:e>
                              <m:sub>
                                <m:r>
                                  <a:rPr lang="en-US" sz="1600" b="0" i="1" smtClean="0">
                                    <a:latin typeface="Cambria Math" panose="02040503050406030204" pitchFamily="18" charset="0"/>
                                  </a:rPr>
                                  <m:t>2</m:t>
                                </m:r>
                              </m:sub>
                            </m:sSub>
                          </m:oMath>
                        </m:oMathPara>
                      </a14:m>
                      <a:endParaRPr lang="en-US" sz="1600"/>
                    </a:p>
                  </p:txBody>
                </p:sp>
              </mc:Choice>
              <mc:Fallback xmlns="">
                <p:sp>
                  <p:nvSpPr>
                    <p:cNvPr id="64" name="TextBox 63">
                      <a:extLst>
                        <a:ext uri="{FF2B5EF4-FFF2-40B4-BE49-F238E27FC236}">
                          <a16:creationId xmlns:a16="http://schemas.microsoft.com/office/drawing/2014/main" id="{86EA520D-199C-4771-86DB-C7CF7D274EA9}"/>
                        </a:ext>
                      </a:extLst>
                    </p:cNvPr>
                    <p:cNvSpPr txBox="1">
                      <a:spLocks noRot="1" noChangeAspect="1" noMove="1" noResize="1" noEditPoints="1" noAdjustHandles="1" noChangeArrowheads="1" noChangeShapeType="1" noTextEdit="1"/>
                    </p:cNvSpPr>
                    <p:nvPr/>
                  </p:nvSpPr>
                  <p:spPr>
                    <a:xfrm>
                      <a:off x="6680718" y="1558214"/>
                      <a:ext cx="541176" cy="426585"/>
                    </a:xfrm>
                    <a:prstGeom prst="rect">
                      <a:avLst/>
                    </a:prstGeom>
                    <a:blipFill>
                      <a:blip r:embed="rId3"/>
                      <a:stretch>
                        <a:fillRect/>
                      </a:stretch>
                    </a:blipFill>
                  </p:spPr>
                  <p:txBody>
                    <a:bodyPr/>
                    <a:lstStyle/>
                    <a:p>
                      <a:r>
                        <a:rPr lang="en-US">
                          <a:noFill/>
                        </a:rPr>
                        <a:t> </a:t>
                      </a:r>
                    </a:p>
                  </p:txBody>
                </p:sp>
              </mc:Fallback>
            </mc:AlternateContent>
          </p:grpSp>
          <p:grpSp>
            <p:nvGrpSpPr>
              <p:cNvPr id="10" name="Group 9">
                <a:extLst>
                  <a:ext uri="{FF2B5EF4-FFF2-40B4-BE49-F238E27FC236}">
                    <a16:creationId xmlns:a16="http://schemas.microsoft.com/office/drawing/2014/main" xmlns="" id="{44B010EB-F023-4BC8-AF34-FEF807079403}"/>
                  </a:ext>
                </a:extLst>
              </p:cNvPr>
              <p:cNvGrpSpPr/>
              <p:nvPr/>
            </p:nvGrpSpPr>
            <p:grpSpPr>
              <a:xfrm>
                <a:off x="7124553" y="2848158"/>
                <a:ext cx="541176" cy="511238"/>
                <a:chOff x="6680718" y="1516997"/>
                <a:chExt cx="541176" cy="511238"/>
              </a:xfrm>
            </p:grpSpPr>
            <p:sp>
              <p:nvSpPr>
                <p:cNvPr id="61" name="Oval 60">
                  <a:extLst>
                    <a:ext uri="{FF2B5EF4-FFF2-40B4-BE49-F238E27FC236}">
                      <a16:creationId xmlns:a16="http://schemas.microsoft.com/office/drawing/2014/main" xmlns="" id="{04855161-5F56-4E7F-922A-6DEA6A8E1493}"/>
                    </a:ext>
                  </a:extLst>
                </p:cNvPr>
                <p:cNvSpPr/>
                <p:nvPr/>
              </p:nvSpPr>
              <p:spPr bwMode="auto">
                <a:xfrm>
                  <a:off x="6680718" y="1516997"/>
                  <a:ext cx="541176" cy="511238"/>
                </a:xfrm>
                <a:prstGeom prst="ellips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a:ln>
                      <a:noFill/>
                    </a:ln>
                    <a:solidFill>
                      <a:schemeClr val="tx1"/>
                    </a:solidFill>
                    <a:effectLst/>
                    <a:latin typeface="Arial" charset="0"/>
                  </a:endParaRPr>
                </a:p>
              </p:txBody>
            </p:sp>
            <mc:AlternateContent xmlns:mc="http://schemas.openxmlformats.org/markup-compatibility/2006" xmlns:a14="http://schemas.microsoft.com/office/drawing/2010/main">
              <mc:Choice Requires="a14">
                <p:sp>
                  <p:nvSpPr>
                    <p:cNvPr id="62" name="TextBox 61">
                      <a:extLst>
                        <a:ext uri="{FF2B5EF4-FFF2-40B4-BE49-F238E27FC236}">
                          <a16:creationId xmlns:a16="http://schemas.microsoft.com/office/drawing/2014/main" xmlns="" id="{8FF83D39-22B1-4FA0-B902-2877B1E49398}"/>
                        </a:ext>
                      </a:extLst>
                    </p:cNvPr>
                    <p:cNvSpPr txBox="1"/>
                    <p:nvPr/>
                  </p:nvSpPr>
                  <p:spPr>
                    <a:xfrm>
                      <a:off x="6680718" y="1558214"/>
                      <a:ext cx="541176" cy="42658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600" i="1" smtClean="0">
                                    <a:latin typeface="Cambria Math" charset="0"/>
                                  </a:rPr>
                                </m:ctrlPr>
                              </m:sSubPr>
                              <m:e>
                                <m:r>
                                  <a:rPr lang="en-US" sz="1600" b="0" i="1" smtClean="0">
                                    <a:latin typeface="Cambria Math" panose="02040503050406030204" pitchFamily="18" charset="0"/>
                                  </a:rPr>
                                  <m:t>𝑥</m:t>
                                </m:r>
                              </m:e>
                              <m:sub>
                                <m:r>
                                  <a:rPr lang="en-US" sz="1600" b="0" i="1" smtClean="0">
                                    <a:latin typeface="Cambria Math" panose="02040503050406030204" pitchFamily="18" charset="0"/>
                                  </a:rPr>
                                  <m:t>3</m:t>
                                </m:r>
                              </m:sub>
                            </m:sSub>
                          </m:oMath>
                        </m:oMathPara>
                      </a14:m>
                      <a:endParaRPr lang="en-US" sz="1600"/>
                    </a:p>
                  </p:txBody>
                </p:sp>
              </mc:Choice>
              <mc:Fallback xmlns="">
                <p:sp>
                  <p:nvSpPr>
                    <p:cNvPr id="62" name="TextBox 61">
                      <a:extLst>
                        <a:ext uri="{FF2B5EF4-FFF2-40B4-BE49-F238E27FC236}">
                          <a16:creationId xmlns:a16="http://schemas.microsoft.com/office/drawing/2014/main" id="{8FF83D39-22B1-4FA0-B902-2877B1E49398}"/>
                        </a:ext>
                      </a:extLst>
                    </p:cNvPr>
                    <p:cNvSpPr txBox="1">
                      <a:spLocks noRot="1" noChangeAspect="1" noMove="1" noResize="1" noEditPoints="1" noAdjustHandles="1" noChangeArrowheads="1" noChangeShapeType="1" noTextEdit="1"/>
                    </p:cNvSpPr>
                    <p:nvPr/>
                  </p:nvSpPr>
                  <p:spPr>
                    <a:xfrm>
                      <a:off x="6680718" y="1558214"/>
                      <a:ext cx="541176" cy="426585"/>
                    </a:xfrm>
                    <a:prstGeom prst="rect">
                      <a:avLst/>
                    </a:prstGeom>
                    <a:blipFill>
                      <a:blip r:embed="rId4"/>
                      <a:stretch>
                        <a:fillRect/>
                      </a:stretch>
                    </a:blipFill>
                  </p:spPr>
                  <p:txBody>
                    <a:bodyPr/>
                    <a:lstStyle/>
                    <a:p>
                      <a:r>
                        <a:rPr lang="en-US">
                          <a:noFill/>
                        </a:rPr>
                        <a:t> </a:t>
                      </a:r>
                    </a:p>
                  </p:txBody>
                </p:sp>
              </mc:Fallback>
            </mc:AlternateContent>
          </p:grpSp>
          <p:grpSp>
            <p:nvGrpSpPr>
              <p:cNvPr id="11" name="Group 10">
                <a:extLst>
                  <a:ext uri="{FF2B5EF4-FFF2-40B4-BE49-F238E27FC236}">
                    <a16:creationId xmlns:a16="http://schemas.microsoft.com/office/drawing/2014/main" xmlns="" id="{61E6BDB7-4812-44CE-99C6-010E10F2CCB6}"/>
                  </a:ext>
                </a:extLst>
              </p:cNvPr>
              <p:cNvGrpSpPr/>
              <p:nvPr/>
            </p:nvGrpSpPr>
            <p:grpSpPr>
              <a:xfrm>
                <a:off x="7124553" y="4853503"/>
                <a:ext cx="541176" cy="511238"/>
                <a:chOff x="6680718" y="1516997"/>
                <a:chExt cx="541176" cy="511238"/>
              </a:xfrm>
            </p:grpSpPr>
            <p:sp>
              <p:nvSpPr>
                <p:cNvPr id="59" name="Oval 58">
                  <a:extLst>
                    <a:ext uri="{FF2B5EF4-FFF2-40B4-BE49-F238E27FC236}">
                      <a16:creationId xmlns:a16="http://schemas.microsoft.com/office/drawing/2014/main" xmlns="" id="{53C218C2-A054-4848-90FD-173353DBA35A}"/>
                    </a:ext>
                  </a:extLst>
                </p:cNvPr>
                <p:cNvSpPr/>
                <p:nvPr/>
              </p:nvSpPr>
              <p:spPr bwMode="auto">
                <a:xfrm>
                  <a:off x="6680718" y="1516997"/>
                  <a:ext cx="541176" cy="511238"/>
                </a:xfrm>
                <a:prstGeom prst="ellips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a:ln>
                      <a:noFill/>
                    </a:ln>
                    <a:solidFill>
                      <a:schemeClr val="tx1"/>
                    </a:solidFill>
                    <a:effectLst/>
                    <a:latin typeface="Arial" charset="0"/>
                  </a:endParaRPr>
                </a:p>
              </p:txBody>
            </p:sp>
            <mc:AlternateContent xmlns:mc="http://schemas.openxmlformats.org/markup-compatibility/2006" xmlns:a14="http://schemas.microsoft.com/office/drawing/2010/main">
              <mc:Choice Requires="a14">
                <p:sp>
                  <p:nvSpPr>
                    <p:cNvPr id="60" name="TextBox 59">
                      <a:extLst>
                        <a:ext uri="{FF2B5EF4-FFF2-40B4-BE49-F238E27FC236}">
                          <a16:creationId xmlns:a16="http://schemas.microsoft.com/office/drawing/2014/main" xmlns="" id="{8B8E19A6-F1BB-4C83-84BD-F95745196EEA}"/>
                        </a:ext>
                      </a:extLst>
                    </p:cNvPr>
                    <p:cNvSpPr txBox="1"/>
                    <p:nvPr/>
                  </p:nvSpPr>
                  <p:spPr>
                    <a:xfrm>
                      <a:off x="6680718" y="1558214"/>
                      <a:ext cx="541176" cy="42658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600" i="1" smtClean="0">
                                    <a:latin typeface="Cambria Math" charset="0"/>
                                  </a:rPr>
                                </m:ctrlPr>
                              </m:sSubPr>
                              <m:e>
                                <m:r>
                                  <a:rPr lang="en-US" sz="1600" b="0" i="1" smtClean="0">
                                    <a:latin typeface="Cambria Math" panose="02040503050406030204" pitchFamily="18" charset="0"/>
                                  </a:rPr>
                                  <m:t>𝑥</m:t>
                                </m:r>
                              </m:e>
                              <m:sub>
                                <m:r>
                                  <a:rPr lang="en-US" sz="1600" b="0" i="1" smtClean="0">
                                    <a:latin typeface="Cambria Math" panose="02040503050406030204" pitchFamily="18" charset="0"/>
                                  </a:rPr>
                                  <m:t>𝑛</m:t>
                                </m:r>
                              </m:sub>
                            </m:sSub>
                          </m:oMath>
                        </m:oMathPara>
                      </a14:m>
                      <a:endParaRPr lang="en-US" sz="1600"/>
                    </a:p>
                  </p:txBody>
                </p:sp>
              </mc:Choice>
              <mc:Fallback xmlns="">
                <p:sp>
                  <p:nvSpPr>
                    <p:cNvPr id="60" name="TextBox 59">
                      <a:extLst>
                        <a:ext uri="{FF2B5EF4-FFF2-40B4-BE49-F238E27FC236}">
                          <a16:creationId xmlns:a16="http://schemas.microsoft.com/office/drawing/2014/main" id="{8B8E19A6-F1BB-4C83-84BD-F95745196EEA}"/>
                        </a:ext>
                      </a:extLst>
                    </p:cNvPr>
                    <p:cNvSpPr txBox="1">
                      <a:spLocks noRot="1" noChangeAspect="1" noMove="1" noResize="1" noEditPoints="1" noAdjustHandles="1" noChangeArrowheads="1" noChangeShapeType="1" noTextEdit="1"/>
                    </p:cNvSpPr>
                    <p:nvPr/>
                  </p:nvSpPr>
                  <p:spPr>
                    <a:xfrm>
                      <a:off x="6680718" y="1558214"/>
                      <a:ext cx="541176" cy="426585"/>
                    </a:xfrm>
                    <a:prstGeom prst="rect">
                      <a:avLst/>
                    </a:prstGeom>
                    <a:blipFill>
                      <a:blip r:embed="rId5"/>
                      <a:stretch>
                        <a:fillRect/>
                      </a:stretch>
                    </a:blipFill>
                  </p:spPr>
                  <p:txBody>
                    <a:bodyPr/>
                    <a:lstStyle/>
                    <a:p>
                      <a:r>
                        <a:rPr lang="en-US">
                          <a:noFill/>
                        </a:rPr>
                        <a:t> </a:t>
                      </a:r>
                    </a:p>
                  </p:txBody>
                </p:sp>
              </mc:Fallback>
            </mc:AlternateContent>
          </p:grpSp>
          <p:sp>
            <p:nvSpPr>
              <p:cNvPr id="12" name="Oval 11">
                <a:extLst>
                  <a:ext uri="{FF2B5EF4-FFF2-40B4-BE49-F238E27FC236}">
                    <a16:creationId xmlns:a16="http://schemas.microsoft.com/office/drawing/2014/main" xmlns="" id="{4E574D6A-F86A-4A92-96AC-7521E4A550FC}"/>
                  </a:ext>
                </a:extLst>
              </p:cNvPr>
              <p:cNvSpPr/>
              <p:nvPr/>
            </p:nvSpPr>
            <p:spPr bwMode="auto">
              <a:xfrm>
                <a:off x="8698319" y="1747955"/>
                <a:ext cx="541176" cy="511238"/>
              </a:xfrm>
              <a:prstGeom prst="ellips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a:ln>
                    <a:noFill/>
                  </a:ln>
                  <a:solidFill>
                    <a:schemeClr val="tx1"/>
                  </a:solidFill>
                  <a:effectLst/>
                  <a:latin typeface="Arial" charset="0"/>
                </a:endParaRPr>
              </a:p>
            </p:txBody>
          </p:sp>
          <p:sp>
            <p:nvSpPr>
              <p:cNvPr id="13" name="Oval 12">
                <a:extLst>
                  <a:ext uri="{FF2B5EF4-FFF2-40B4-BE49-F238E27FC236}">
                    <a16:creationId xmlns:a16="http://schemas.microsoft.com/office/drawing/2014/main" xmlns="" id="{B3F8620B-4A9E-4F99-97B2-BDA9AE530F83}"/>
                  </a:ext>
                </a:extLst>
              </p:cNvPr>
              <p:cNvSpPr/>
              <p:nvPr/>
            </p:nvSpPr>
            <p:spPr bwMode="auto">
              <a:xfrm>
                <a:off x="8698319" y="2448315"/>
                <a:ext cx="541176" cy="511238"/>
              </a:xfrm>
              <a:prstGeom prst="ellips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a:ln>
                    <a:noFill/>
                  </a:ln>
                  <a:solidFill>
                    <a:schemeClr val="tx1"/>
                  </a:solidFill>
                  <a:effectLst/>
                  <a:latin typeface="Arial" charset="0"/>
                </a:endParaRPr>
              </a:p>
            </p:txBody>
          </p:sp>
          <p:sp>
            <p:nvSpPr>
              <p:cNvPr id="14" name="Oval 13">
                <a:extLst>
                  <a:ext uri="{FF2B5EF4-FFF2-40B4-BE49-F238E27FC236}">
                    <a16:creationId xmlns:a16="http://schemas.microsoft.com/office/drawing/2014/main" xmlns="" id="{B6E7836E-DA52-45FF-99E2-5508AF9C5D63}"/>
                  </a:ext>
                </a:extLst>
              </p:cNvPr>
              <p:cNvSpPr/>
              <p:nvPr/>
            </p:nvSpPr>
            <p:spPr bwMode="auto">
              <a:xfrm>
                <a:off x="8698319" y="3147897"/>
                <a:ext cx="541176" cy="511238"/>
              </a:xfrm>
              <a:prstGeom prst="ellips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a:ln>
                    <a:noFill/>
                  </a:ln>
                  <a:solidFill>
                    <a:schemeClr val="tx1"/>
                  </a:solidFill>
                  <a:effectLst/>
                  <a:latin typeface="Arial" charset="0"/>
                </a:endParaRPr>
              </a:p>
            </p:txBody>
          </p:sp>
          <p:sp>
            <p:nvSpPr>
              <p:cNvPr id="15" name="Oval 14">
                <a:extLst>
                  <a:ext uri="{FF2B5EF4-FFF2-40B4-BE49-F238E27FC236}">
                    <a16:creationId xmlns:a16="http://schemas.microsoft.com/office/drawing/2014/main" xmlns="" id="{88FCE05D-3CA6-47C3-9CEF-9B169AFC0AEC}"/>
                  </a:ext>
                </a:extLst>
              </p:cNvPr>
              <p:cNvSpPr/>
              <p:nvPr/>
            </p:nvSpPr>
            <p:spPr bwMode="auto">
              <a:xfrm>
                <a:off x="8698319" y="4396303"/>
                <a:ext cx="541176" cy="511238"/>
              </a:xfrm>
              <a:prstGeom prst="ellips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a:ln>
                    <a:noFill/>
                  </a:ln>
                  <a:solidFill>
                    <a:schemeClr val="tx1"/>
                  </a:solidFill>
                  <a:effectLst/>
                  <a:latin typeface="Arial" charset="0"/>
                </a:endParaRPr>
              </a:p>
            </p:txBody>
          </p:sp>
          <p:sp>
            <p:nvSpPr>
              <p:cNvPr id="16" name="Oval 15">
                <a:extLst>
                  <a:ext uri="{FF2B5EF4-FFF2-40B4-BE49-F238E27FC236}">
                    <a16:creationId xmlns:a16="http://schemas.microsoft.com/office/drawing/2014/main" xmlns="" id="{8230B941-D3ED-4C77-85CB-169AC18C64E0}"/>
                  </a:ext>
                </a:extLst>
              </p:cNvPr>
              <p:cNvSpPr/>
              <p:nvPr/>
            </p:nvSpPr>
            <p:spPr bwMode="auto">
              <a:xfrm>
                <a:off x="10058404" y="1742878"/>
                <a:ext cx="541176" cy="511238"/>
              </a:xfrm>
              <a:prstGeom prst="ellips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a:ln>
                    <a:noFill/>
                  </a:ln>
                  <a:solidFill>
                    <a:schemeClr val="tx1"/>
                  </a:solidFill>
                  <a:effectLst/>
                  <a:latin typeface="Arial" charset="0"/>
                </a:endParaRPr>
              </a:p>
            </p:txBody>
          </p:sp>
          <p:sp>
            <p:nvSpPr>
              <p:cNvPr id="17" name="Oval 16">
                <a:extLst>
                  <a:ext uri="{FF2B5EF4-FFF2-40B4-BE49-F238E27FC236}">
                    <a16:creationId xmlns:a16="http://schemas.microsoft.com/office/drawing/2014/main" xmlns="" id="{61DBCFB9-A583-460D-80A0-C6FD7464F142}"/>
                  </a:ext>
                </a:extLst>
              </p:cNvPr>
              <p:cNvSpPr/>
              <p:nvPr/>
            </p:nvSpPr>
            <p:spPr bwMode="auto">
              <a:xfrm>
                <a:off x="10058404" y="2443238"/>
                <a:ext cx="541176" cy="511238"/>
              </a:xfrm>
              <a:prstGeom prst="ellips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a:ln>
                    <a:noFill/>
                  </a:ln>
                  <a:solidFill>
                    <a:schemeClr val="tx1"/>
                  </a:solidFill>
                  <a:effectLst/>
                  <a:latin typeface="Arial" charset="0"/>
                </a:endParaRPr>
              </a:p>
            </p:txBody>
          </p:sp>
          <p:sp>
            <p:nvSpPr>
              <p:cNvPr id="18" name="Oval 17">
                <a:extLst>
                  <a:ext uri="{FF2B5EF4-FFF2-40B4-BE49-F238E27FC236}">
                    <a16:creationId xmlns:a16="http://schemas.microsoft.com/office/drawing/2014/main" xmlns="" id="{D82566B8-C499-48AF-A1C6-44A8A910BFEA}"/>
                  </a:ext>
                </a:extLst>
              </p:cNvPr>
              <p:cNvSpPr/>
              <p:nvPr/>
            </p:nvSpPr>
            <p:spPr bwMode="auto">
              <a:xfrm>
                <a:off x="10058404" y="3142820"/>
                <a:ext cx="541176" cy="511238"/>
              </a:xfrm>
              <a:prstGeom prst="ellips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a:ln>
                    <a:noFill/>
                  </a:ln>
                  <a:solidFill>
                    <a:schemeClr val="tx1"/>
                  </a:solidFill>
                  <a:effectLst/>
                  <a:latin typeface="Arial" charset="0"/>
                </a:endParaRPr>
              </a:p>
            </p:txBody>
          </p:sp>
          <p:sp>
            <p:nvSpPr>
              <p:cNvPr id="19" name="Oval 18">
                <a:extLst>
                  <a:ext uri="{FF2B5EF4-FFF2-40B4-BE49-F238E27FC236}">
                    <a16:creationId xmlns:a16="http://schemas.microsoft.com/office/drawing/2014/main" xmlns="" id="{A5C358E8-A1A4-4B5A-9A70-D1B81BB348B4}"/>
                  </a:ext>
                </a:extLst>
              </p:cNvPr>
              <p:cNvSpPr/>
              <p:nvPr/>
            </p:nvSpPr>
            <p:spPr bwMode="auto">
              <a:xfrm>
                <a:off x="10058404" y="4391226"/>
                <a:ext cx="541176" cy="511238"/>
              </a:xfrm>
              <a:prstGeom prst="ellips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a:ln>
                    <a:noFill/>
                  </a:ln>
                  <a:solidFill>
                    <a:schemeClr val="tx1"/>
                  </a:solidFill>
                  <a:effectLst/>
                  <a:latin typeface="Arial" charset="0"/>
                </a:endParaRPr>
              </a:p>
            </p:txBody>
          </p:sp>
          <p:grpSp>
            <p:nvGrpSpPr>
              <p:cNvPr id="20" name="Group 19">
                <a:extLst>
                  <a:ext uri="{FF2B5EF4-FFF2-40B4-BE49-F238E27FC236}">
                    <a16:creationId xmlns:a16="http://schemas.microsoft.com/office/drawing/2014/main" xmlns="" id="{60AE66B8-00CE-48D9-8148-3F1378D89F2E}"/>
                  </a:ext>
                </a:extLst>
              </p:cNvPr>
              <p:cNvGrpSpPr/>
              <p:nvPr/>
            </p:nvGrpSpPr>
            <p:grpSpPr>
              <a:xfrm>
                <a:off x="11386464" y="2728640"/>
                <a:ext cx="541176" cy="511238"/>
                <a:chOff x="6680718" y="1516997"/>
                <a:chExt cx="541176" cy="511238"/>
              </a:xfrm>
            </p:grpSpPr>
            <p:sp>
              <p:nvSpPr>
                <p:cNvPr id="57" name="Oval 56">
                  <a:extLst>
                    <a:ext uri="{FF2B5EF4-FFF2-40B4-BE49-F238E27FC236}">
                      <a16:creationId xmlns:a16="http://schemas.microsoft.com/office/drawing/2014/main" xmlns="" id="{F1676EBD-7E8F-4477-9FE8-1D26C4415766}"/>
                    </a:ext>
                  </a:extLst>
                </p:cNvPr>
                <p:cNvSpPr/>
                <p:nvPr/>
              </p:nvSpPr>
              <p:spPr bwMode="auto">
                <a:xfrm>
                  <a:off x="6680718" y="1516997"/>
                  <a:ext cx="541176" cy="511238"/>
                </a:xfrm>
                <a:prstGeom prst="ellips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a:ln>
                      <a:noFill/>
                    </a:ln>
                    <a:solidFill>
                      <a:schemeClr val="tx1"/>
                    </a:solidFill>
                    <a:effectLst/>
                    <a:latin typeface="Arial" charset="0"/>
                  </a:endParaRPr>
                </a:p>
              </p:txBody>
            </p:sp>
            <mc:AlternateContent xmlns:mc="http://schemas.openxmlformats.org/markup-compatibility/2006" xmlns:a14="http://schemas.microsoft.com/office/drawing/2010/main">
              <mc:Choice Requires="a14">
                <p:sp>
                  <p:nvSpPr>
                    <p:cNvPr id="58" name="TextBox 57">
                      <a:extLst>
                        <a:ext uri="{FF2B5EF4-FFF2-40B4-BE49-F238E27FC236}">
                          <a16:creationId xmlns:a16="http://schemas.microsoft.com/office/drawing/2014/main" xmlns="" id="{741E90E1-8C2F-42BB-8887-226BAC0B072A}"/>
                        </a:ext>
                      </a:extLst>
                    </p:cNvPr>
                    <p:cNvSpPr txBox="1"/>
                    <p:nvPr/>
                  </p:nvSpPr>
                  <p:spPr>
                    <a:xfrm>
                      <a:off x="6680718" y="1558214"/>
                      <a:ext cx="541176" cy="42658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600" i="1" smtClean="0">
                                    <a:latin typeface="Cambria Math" charset="0"/>
                                  </a:rPr>
                                </m:ctrlPr>
                              </m:sSubPr>
                              <m:e>
                                <m:r>
                                  <a:rPr lang="en-US" sz="1600" b="0" i="1" smtClean="0">
                                    <a:latin typeface="Cambria Math" panose="02040503050406030204" pitchFamily="18" charset="0"/>
                                  </a:rPr>
                                  <m:t>𝑦</m:t>
                                </m:r>
                              </m:e>
                              <m:sub>
                                <m:r>
                                  <a:rPr lang="en-US" sz="1600" b="0" i="1" smtClean="0">
                                    <a:latin typeface="Cambria Math" panose="02040503050406030204" pitchFamily="18" charset="0"/>
                                  </a:rPr>
                                  <m:t>1</m:t>
                                </m:r>
                              </m:sub>
                            </m:sSub>
                          </m:oMath>
                        </m:oMathPara>
                      </a14:m>
                      <a:endParaRPr lang="en-US" sz="1600"/>
                    </a:p>
                  </p:txBody>
                </p:sp>
              </mc:Choice>
              <mc:Fallback xmlns="">
                <p:sp>
                  <p:nvSpPr>
                    <p:cNvPr id="58" name="TextBox 57">
                      <a:extLst>
                        <a:ext uri="{FF2B5EF4-FFF2-40B4-BE49-F238E27FC236}">
                          <a16:creationId xmlns:a16="http://schemas.microsoft.com/office/drawing/2014/main" id="{741E90E1-8C2F-42BB-8887-226BAC0B072A}"/>
                        </a:ext>
                      </a:extLst>
                    </p:cNvPr>
                    <p:cNvSpPr txBox="1">
                      <a:spLocks noRot="1" noChangeAspect="1" noMove="1" noResize="1" noEditPoints="1" noAdjustHandles="1" noChangeArrowheads="1" noChangeShapeType="1" noTextEdit="1"/>
                    </p:cNvSpPr>
                    <p:nvPr/>
                  </p:nvSpPr>
                  <p:spPr>
                    <a:xfrm>
                      <a:off x="6680718" y="1558214"/>
                      <a:ext cx="541176" cy="426585"/>
                    </a:xfrm>
                    <a:prstGeom prst="rect">
                      <a:avLst/>
                    </a:prstGeom>
                    <a:blipFill>
                      <a:blip r:embed="rId6"/>
                      <a:stretch>
                        <a:fillRect b="-5455"/>
                      </a:stretch>
                    </a:blipFill>
                  </p:spPr>
                  <p:txBody>
                    <a:bodyPr/>
                    <a:lstStyle/>
                    <a:p>
                      <a:r>
                        <a:rPr lang="en-US">
                          <a:noFill/>
                        </a:rPr>
                        <a:t> </a:t>
                      </a:r>
                    </a:p>
                  </p:txBody>
                </p:sp>
              </mc:Fallback>
            </mc:AlternateContent>
          </p:grpSp>
          <p:grpSp>
            <p:nvGrpSpPr>
              <p:cNvPr id="21" name="Group 20">
                <a:extLst>
                  <a:ext uri="{FF2B5EF4-FFF2-40B4-BE49-F238E27FC236}">
                    <a16:creationId xmlns:a16="http://schemas.microsoft.com/office/drawing/2014/main" xmlns="" id="{7ACE7C95-F532-4108-9F77-285B65D33BD8}"/>
                  </a:ext>
                </a:extLst>
              </p:cNvPr>
              <p:cNvGrpSpPr/>
              <p:nvPr/>
            </p:nvGrpSpPr>
            <p:grpSpPr>
              <a:xfrm>
                <a:off x="11386464" y="3429000"/>
                <a:ext cx="541176" cy="511238"/>
                <a:chOff x="6680718" y="1516997"/>
                <a:chExt cx="541176" cy="511238"/>
              </a:xfrm>
            </p:grpSpPr>
            <p:sp>
              <p:nvSpPr>
                <p:cNvPr id="55" name="Oval 54">
                  <a:extLst>
                    <a:ext uri="{FF2B5EF4-FFF2-40B4-BE49-F238E27FC236}">
                      <a16:creationId xmlns:a16="http://schemas.microsoft.com/office/drawing/2014/main" xmlns="" id="{6E6C7316-DA29-43FC-9E53-2B663419715E}"/>
                    </a:ext>
                  </a:extLst>
                </p:cNvPr>
                <p:cNvSpPr/>
                <p:nvPr/>
              </p:nvSpPr>
              <p:spPr bwMode="auto">
                <a:xfrm>
                  <a:off x="6680718" y="1516997"/>
                  <a:ext cx="541176" cy="511238"/>
                </a:xfrm>
                <a:prstGeom prst="ellipse">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a:ln>
                      <a:noFill/>
                    </a:ln>
                    <a:solidFill>
                      <a:schemeClr val="tx1"/>
                    </a:solidFill>
                    <a:effectLst/>
                    <a:latin typeface="Arial" charset="0"/>
                  </a:endParaRPr>
                </a:p>
              </p:txBody>
            </p:sp>
            <mc:AlternateContent xmlns:mc="http://schemas.openxmlformats.org/markup-compatibility/2006" xmlns:a14="http://schemas.microsoft.com/office/drawing/2010/main">
              <mc:Choice Requires="a14">
                <p:sp>
                  <p:nvSpPr>
                    <p:cNvPr id="56" name="TextBox 55">
                      <a:extLst>
                        <a:ext uri="{FF2B5EF4-FFF2-40B4-BE49-F238E27FC236}">
                          <a16:creationId xmlns:a16="http://schemas.microsoft.com/office/drawing/2014/main" xmlns="" id="{6F882143-A16B-463D-9C15-880B00B7146B}"/>
                        </a:ext>
                      </a:extLst>
                    </p:cNvPr>
                    <p:cNvSpPr txBox="1"/>
                    <p:nvPr/>
                  </p:nvSpPr>
                  <p:spPr>
                    <a:xfrm>
                      <a:off x="6680718" y="1558214"/>
                      <a:ext cx="541176" cy="42658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600" i="1" smtClean="0">
                                    <a:latin typeface="Cambria Math" charset="0"/>
                                  </a:rPr>
                                </m:ctrlPr>
                              </m:sSubPr>
                              <m:e>
                                <m:r>
                                  <a:rPr lang="en-US" sz="1600" b="0" i="1" smtClean="0">
                                    <a:latin typeface="Cambria Math" panose="02040503050406030204" pitchFamily="18" charset="0"/>
                                  </a:rPr>
                                  <m:t>𝑦</m:t>
                                </m:r>
                              </m:e>
                              <m:sub>
                                <m:r>
                                  <a:rPr lang="en-US" sz="1600" b="0" i="1" smtClean="0">
                                    <a:latin typeface="Cambria Math" panose="02040503050406030204" pitchFamily="18" charset="0"/>
                                  </a:rPr>
                                  <m:t>2</m:t>
                                </m:r>
                              </m:sub>
                            </m:sSub>
                          </m:oMath>
                        </m:oMathPara>
                      </a14:m>
                      <a:endParaRPr lang="en-US" sz="1600"/>
                    </a:p>
                  </p:txBody>
                </p:sp>
              </mc:Choice>
              <mc:Fallback xmlns="">
                <p:sp>
                  <p:nvSpPr>
                    <p:cNvPr id="56" name="TextBox 55">
                      <a:extLst>
                        <a:ext uri="{FF2B5EF4-FFF2-40B4-BE49-F238E27FC236}">
                          <a16:creationId xmlns:a16="http://schemas.microsoft.com/office/drawing/2014/main" id="{6F882143-A16B-463D-9C15-880B00B7146B}"/>
                        </a:ext>
                      </a:extLst>
                    </p:cNvPr>
                    <p:cNvSpPr txBox="1">
                      <a:spLocks noRot="1" noChangeAspect="1" noMove="1" noResize="1" noEditPoints="1" noAdjustHandles="1" noChangeArrowheads="1" noChangeShapeType="1" noTextEdit="1"/>
                    </p:cNvSpPr>
                    <p:nvPr/>
                  </p:nvSpPr>
                  <p:spPr>
                    <a:xfrm>
                      <a:off x="6680718" y="1558214"/>
                      <a:ext cx="541176" cy="426585"/>
                    </a:xfrm>
                    <a:prstGeom prst="rect">
                      <a:avLst/>
                    </a:prstGeom>
                    <a:blipFill>
                      <a:blip r:embed="rId7"/>
                      <a:stretch>
                        <a:fillRect b="-5455"/>
                      </a:stretch>
                    </a:blipFill>
                  </p:spPr>
                  <p:txBody>
                    <a:bodyPr/>
                    <a:lstStyle/>
                    <a:p>
                      <a:r>
                        <a:rPr lang="en-US">
                          <a:noFill/>
                        </a:rPr>
                        <a:t> </a:t>
                      </a:r>
                    </a:p>
                  </p:txBody>
                </p:sp>
              </mc:Fallback>
            </mc:AlternateContent>
          </p:grpSp>
          <p:cxnSp>
            <p:nvCxnSpPr>
              <p:cNvPr id="22" name="Straight Connector 21">
                <a:extLst>
                  <a:ext uri="{FF2B5EF4-FFF2-40B4-BE49-F238E27FC236}">
                    <a16:creationId xmlns:a16="http://schemas.microsoft.com/office/drawing/2014/main" xmlns="" id="{3EC7E4C0-CB47-473A-8E5E-9000A747B7ED}"/>
                  </a:ext>
                </a:extLst>
              </p:cNvPr>
              <p:cNvCxnSpPr>
                <a:cxnSpLocks/>
                <a:endCxn id="58" idx="1"/>
              </p:cNvCxnSpPr>
              <p:nvPr/>
            </p:nvCxnSpPr>
            <p:spPr bwMode="auto">
              <a:xfrm>
                <a:off x="10599580" y="1968759"/>
                <a:ext cx="786883" cy="1014390"/>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3" name="Straight Connector 22">
                <a:extLst>
                  <a:ext uri="{FF2B5EF4-FFF2-40B4-BE49-F238E27FC236}">
                    <a16:creationId xmlns:a16="http://schemas.microsoft.com/office/drawing/2014/main" xmlns="" id="{7DE02B24-BD91-47AC-A412-33492548C677}"/>
                  </a:ext>
                </a:extLst>
              </p:cNvPr>
              <p:cNvCxnSpPr>
                <a:cxnSpLocks/>
                <a:endCxn id="58" idx="1"/>
              </p:cNvCxnSpPr>
              <p:nvPr/>
            </p:nvCxnSpPr>
            <p:spPr bwMode="auto">
              <a:xfrm>
                <a:off x="10599580" y="2669119"/>
                <a:ext cx="786883" cy="314030"/>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4" name="Straight Connector 23">
                <a:extLst>
                  <a:ext uri="{FF2B5EF4-FFF2-40B4-BE49-F238E27FC236}">
                    <a16:creationId xmlns:a16="http://schemas.microsoft.com/office/drawing/2014/main" xmlns="" id="{CAB488DC-6B9F-4A1D-8E51-D87CE11BBF00}"/>
                  </a:ext>
                </a:extLst>
              </p:cNvPr>
              <p:cNvCxnSpPr>
                <a:cxnSpLocks/>
                <a:endCxn id="58" idx="1"/>
              </p:cNvCxnSpPr>
              <p:nvPr/>
            </p:nvCxnSpPr>
            <p:spPr bwMode="auto">
              <a:xfrm flipV="1">
                <a:off x="10599580" y="2983149"/>
                <a:ext cx="786883" cy="385556"/>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xmlns="" id="{6630675E-3CDC-40E0-86F2-2BD7E4FA8A80}"/>
                  </a:ext>
                </a:extLst>
              </p:cNvPr>
              <p:cNvCxnSpPr>
                <a:cxnSpLocks/>
                <a:endCxn id="58" idx="1"/>
              </p:cNvCxnSpPr>
              <p:nvPr/>
            </p:nvCxnSpPr>
            <p:spPr bwMode="auto">
              <a:xfrm flipV="1">
                <a:off x="10599580" y="2983149"/>
                <a:ext cx="786883" cy="1633960"/>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xmlns="" id="{9BEB74BC-0F09-4DBE-A019-0E86578D3329}"/>
                  </a:ext>
                </a:extLst>
              </p:cNvPr>
              <p:cNvCxnSpPr/>
              <p:nvPr/>
            </p:nvCxnSpPr>
            <p:spPr bwMode="auto">
              <a:xfrm>
                <a:off x="11377130" y="4655316"/>
                <a:ext cx="914400" cy="914400"/>
              </a:xfrm>
              <a:prstGeom prst="line">
                <a:avLst/>
              </a:prstGeom>
              <a:noFill/>
              <a:ln w="12700" cap="flat" cmpd="sng" algn="ctr">
                <a:noFill/>
                <a:prstDash val="solid"/>
                <a:round/>
                <a:headEnd type="none" w="med" len="med"/>
                <a:tailEnd type="none" w="med" len="med"/>
              </a:ln>
              <a:effectLst/>
            </p:spPr>
          </p:cxnSp>
          <p:cxnSp>
            <p:nvCxnSpPr>
              <p:cNvPr id="27" name="Straight Connector 26">
                <a:extLst>
                  <a:ext uri="{FF2B5EF4-FFF2-40B4-BE49-F238E27FC236}">
                    <a16:creationId xmlns:a16="http://schemas.microsoft.com/office/drawing/2014/main" xmlns="" id="{8E76D31F-62CD-48EC-85E5-B507B1A966F6}"/>
                  </a:ext>
                </a:extLst>
              </p:cNvPr>
              <p:cNvCxnSpPr>
                <a:cxnSpLocks/>
                <a:endCxn id="56" idx="1"/>
              </p:cNvCxnSpPr>
              <p:nvPr/>
            </p:nvCxnSpPr>
            <p:spPr bwMode="auto">
              <a:xfrm>
                <a:off x="10599580" y="1968759"/>
                <a:ext cx="786883" cy="1714750"/>
              </a:xfrm>
              <a:prstGeom prst="line">
                <a:avLst/>
              </a:prstGeom>
              <a:ln>
                <a:solidFill>
                  <a:srgbClr val="FF0000"/>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xmlns="" id="{B0E59A4C-80B3-46B1-A658-1E3258A2EF4A}"/>
                  </a:ext>
                </a:extLst>
              </p:cNvPr>
              <p:cNvCxnSpPr>
                <a:cxnSpLocks/>
                <a:endCxn id="55" idx="2"/>
              </p:cNvCxnSpPr>
              <p:nvPr/>
            </p:nvCxnSpPr>
            <p:spPr bwMode="auto">
              <a:xfrm>
                <a:off x="10599580" y="2669119"/>
                <a:ext cx="786884" cy="1015500"/>
              </a:xfrm>
              <a:prstGeom prst="line">
                <a:avLst/>
              </a:prstGeom>
              <a:ln>
                <a:solidFill>
                  <a:srgbClr val="FF0000"/>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xmlns="" id="{EF1DFB72-0A92-464B-9FF6-79C6FA53AB5C}"/>
                  </a:ext>
                </a:extLst>
              </p:cNvPr>
              <p:cNvCxnSpPr>
                <a:cxnSpLocks/>
                <a:endCxn id="56" idx="1"/>
              </p:cNvCxnSpPr>
              <p:nvPr/>
            </p:nvCxnSpPr>
            <p:spPr bwMode="auto">
              <a:xfrm>
                <a:off x="10599580" y="3368701"/>
                <a:ext cx="786883" cy="314808"/>
              </a:xfrm>
              <a:prstGeom prst="line">
                <a:avLst/>
              </a:prstGeom>
              <a:ln>
                <a:solidFill>
                  <a:srgbClr val="FF0000"/>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xmlns="" id="{CCEF293D-34B9-407B-BE4A-40DF18CD4623}"/>
                  </a:ext>
                </a:extLst>
              </p:cNvPr>
              <p:cNvCxnSpPr>
                <a:cxnSpLocks/>
                <a:endCxn id="56" idx="1"/>
              </p:cNvCxnSpPr>
              <p:nvPr/>
            </p:nvCxnSpPr>
            <p:spPr bwMode="auto">
              <a:xfrm flipV="1">
                <a:off x="10599580" y="3683509"/>
                <a:ext cx="786883" cy="933601"/>
              </a:xfrm>
              <a:prstGeom prst="line">
                <a:avLst/>
              </a:prstGeom>
              <a:ln>
                <a:solidFill>
                  <a:srgbClr val="FF0000"/>
                </a:solidFill>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31" name="Straight Connector 30">
                <a:extLst>
                  <a:ext uri="{FF2B5EF4-FFF2-40B4-BE49-F238E27FC236}">
                    <a16:creationId xmlns:a16="http://schemas.microsoft.com/office/drawing/2014/main" xmlns="" id="{1EF5D1CF-578A-44BA-882F-29477D389978}"/>
                  </a:ext>
                </a:extLst>
              </p:cNvPr>
              <p:cNvCxnSpPr>
                <a:cxnSpLocks/>
                <a:stCxn id="66" idx="3"/>
                <a:endCxn id="12" idx="2"/>
              </p:cNvCxnSpPr>
              <p:nvPr/>
            </p:nvCxnSpPr>
            <p:spPr bwMode="auto">
              <a:xfrm>
                <a:off x="7665728" y="1722545"/>
                <a:ext cx="1032590" cy="281030"/>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32" name="Straight Connector 31">
                <a:extLst>
                  <a:ext uri="{FF2B5EF4-FFF2-40B4-BE49-F238E27FC236}">
                    <a16:creationId xmlns:a16="http://schemas.microsoft.com/office/drawing/2014/main" xmlns="" id="{C93E5F07-1083-494D-91D3-FAFDB08D9FA9}"/>
                  </a:ext>
                </a:extLst>
              </p:cNvPr>
              <p:cNvCxnSpPr>
                <a:cxnSpLocks/>
                <a:stCxn id="63" idx="6"/>
              </p:cNvCxnSpPr>
              <p:nvPr/>
            </p:nvCxnSpPr>
            <p:spPr bwMode="auto">
              <a:xfrm flipV="1">
                <a:off x="7665729" y="1973836"/>
                <a:ext cx="1032590" cy="439880"/>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33" name="Straight Connector 32">
                <a:extLst>
                  <a:ext uri="{FF2B5EF4-FFF2-40B4-BE49-F238E27FC236}">
                    <a16:creationId xmlns:a16="http://schemas.microsoft.com/office/drawing/2014/main" xmlns="" id="{95E29445-85EA-45D1-8DD7-60EE73DC3D9D}"/>
                  </a:ext>
                </a:extLst>
              </p:cNvPr>
              <p:cNvCxnSpPr>
                <a:cxnSpLocks/>
                <a:stCxn id="62" idx="3"/>
              </p:cNvCxnSpPr>
              <p:nvPr/>
            </p:nvCxnSpPr>
            <p:spPr bwMode="auto">
              <a:xfrm flipV="1">
                <a:off x="7665728" y="1973839"/>
                <a:ext cx="1032590" cy="1128827"/>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34" name="Straight Connector 33">
                <a:extLst>
                  <a:ext uri="{FF2B5EF4-FFF2-40B4-BE49-F238E27FC236}">
                    <a16:creationId xmlns:a16="http://schemas.microsoft.com/office/drawing/2014/main" xmlns="" id="{215C2528-88E6-41A4-9C34-23AC2B97E813}"/>
                  </a:ext>
                </a:extLst>
              </p:cNvPr>
              <p:cNvCxnSpPr>
                <a:cxnSpLocks/>
                <a:stCxn id="60" idx="3"/>
              </p:cNvCxnSpPr>
              <p:nvPr/>
            </p:nvCxnSpPr>
            <p:spPr bwMode="auto">
              <a:xfrm flipV="1">
                <a:off x="7665728" y="1973838"/>
                <a:ext cx="1032590" cy="3134174"/>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35" name="Straight Connector 34">
                <a:extLst>
                  <a:ext uri="{FF2B5EF4-FFF2-40B4-BE49-F238E27FC236}">
                    <a16:creationId xmlns:a16="http://schemas.microsoft.com/office/drawing/2014/main" xmlns="" id="{83A01FAD-8C61-40F2-BAA3-822F4FFA724C}"/>
                  </a:ext>
                </a:extLst>
              </p:cNvPr>
              <p:cNvCxnSpPr>
                <a:cxnSpLocks/>
                <a:stCxn id="60" idx="3"/>
              </p:cNvCxnSpPr>
              <p:nvPr/>
            </p:nvCxnSpPr>
            <p:spPr bwMode="auto">
              <a:xfrm flipV="1">
                <a:off x="7665728" y="2674197"/>
                <a:ext cx="1032590" cy="2433815"/>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36" name="Straight Connector 35">
                <a:extLst>
                  <a:ext uri="{FF2B5EF4-FFF2-40B4-BE49-F238E27FC236}">
                    <a16:creationId xmlns:a16="http://schemas.microsoft.com/office/drawing/2014/main" xmlns="" id="{FB880A14-2DAF-446F-A0AE-6F6BBAB8B6FE}"/>
                  </a:ext>
                </a:extLst>
              </p:cNvPr>
              <p:cNvCxnSpPr>
                <a:cxnSpLocks/>
                <a:stCxn id="60" idx="3"/>
                <a:endCxn id="14" idx="2"/>
              </p:cNvCxnSpPr>
              <p:nvPr/>
            </p:nvCxnSpPr>
            <p:spPr bwMode="auto">
              <a:xfrm flipV="1">
                <a:off x="7665728" y="3403516"/>
                <a:ext cx="1032590" cy="1704496"/>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xmlns="" id="{F006DC86-47FB-48FA-86C7-6319087F981B}"/>
                  </a:ext>
                </a:extLst>
              </p:cNvPr>
              <p:cNvCxnSpPr>
                <a:cxnSpLocks/>
                <a:stCxn id="59" idx="6"/>
              </p:cNvCxnSpPr>
              <p:nvPr/>
            </p:nvCxnSpPr>
            <p:spPr bwMode="auto">
              <a:xfrm flipV="1">
                <a:off x="7665729" y="4622184"/>
                <a:ext cx="1032590" cy="486938"/>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38" name="Straight Connector 37">
                <a:extLst>
                  <a:ext uri="{FF2B5EF4-FFF2-40B4-BE49-F238E27FC236}">
                    <a16:creationId xmlns:a16="http://schemas.microsoft.com/office/drawing/2014/main" xmlns="" id="{79AA3927-54CD-4779-9A8E-720DB8511721}"/>
                  </a:ext>
                </a:extLst>
              </p:cNvPr>
              <p:cNvCxnSpPr>
                <a:cxnSpLocks/>
                <a:stCxn id="62" idx="3"/>
              </p:cNvCxnSpPr>
              <p:nvPr/>
            </p:nvCxnSpPr>
            <p:spPr bwMode="auto">
              <a:xfrm>
                <a:off x="7665728" y="3102667"/>
                <a:ext cx="1032590" cy="1519516"/>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39" name="Straight Connector 38">
                <a:extLst>
                  <a:ext uri="{FF2B5EF4-FFF2-40B4-BE49-F238E27FC236}">
                    <a16:creationId xmlns:a16="http://schemas.microsoft.com/office/drawing/2014/main" xmlns="" id="{16B4CE2D-405D-4BDF-AD15-747355448610}"/>
                  </a:ext>
                </a:extLst>
              </p:cNvPr>
              <p:cNvCxnSpPr>
                <a:cxnSpLocks/>
                <a:stCxn id="64" idx="3"/>
                <a:endCxn id="15" idx="2"/>
              </p:cNvCxnSpPr>
              <p:nvPr/>
            </p:nvCxnSpPr>
            <p:spPr bwMode="auto">
              <a:xfrm>
                <a:off x="7665728" y="2412606"/>
                <a:ext cx="1032590" cy="2239316"/>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xmlns="" id="{BD148F83-0E09-43FB-BCEC-CA1F45C2ED17}"/>
                  </a:ext>
                </a:extLst>
              </p:cNvPr>
              <p:cNvCxnSpPr>
                <a:cxnSpLocks/>
                <a:stCxn id="64" idx="3"/>
                <a:endCxn id="14" idx="2"/>
              </p:cNvCxnSpPr>
              <p:nvPr/>
            </p:nvCxnSpPr>
            <p:spPr bwMode="auto">
              <a:xfrm>
                <a:off x="7665728" y="2412606"/>
                <a:ext cx="1032590" cy="990911"/>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41" name="Straight Connector 40">
                <a:extLst>
                  <a:ext uri="{FF2B5EF4-FFF2-40B4-BE49-F238E27FC236}">
                    <a16:creationId xmlns:a16="http://schemas.microsoft.com/office/drawing/2014/main" xmlns="" id="{23144540-B953-4FBA-B91B-100A45300BEC}"/>
                  </a:ext>
                </a:extLst>
              </p:cNvPr>
              <p:cNvCxnSpPr>
                <a:cxnSpLocks/>
                <a:stCxn id="62" idx="3"/>
              </p:cNvCxnSpPr>
              <p:nvPr/>
            </p:nvCxnSpPr>
            <p:spPr bwMode="auto">
              <a:xfrm flipV="1">
                <a:off x="7665728" y="2674197"/>
                <a:ext cx="1032590" cy="428470"/>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42" name="Straight Connector 41">
                <a:extLst>
                  <a:ext uri="{FF2B5EF4-FFF2-40B4-BE49-F238E27FC236}">
                    <a16:creationId xmlns:a16="http://schemas.microsoft.com/office/drawing/2014/main" xmlns="" id="{5360F5A4-7355-43EC-8251-94FD7B8F03D0}"/>
                  </a:ext>
                </a:extLst>
              </p:cNvPr>
              <p:cNvCxnSpPr>
                <a:cxnSpLocks/>
                <a:stCxn id="64" idx="3"/>
                <a:endCxn id="13" idx="2"/>
              </p:cNvCxnSpPr>
              <p:nvPr/>
            </p:nvCxnSpPr>
            <p:spPr bwMode="auto">
              <a:xfrm>
                <a:off x="7665728" y="2412606"/>
                <a:ext cx="1032590" cy="291328"/>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43" name="Straight Connector 42">
                <a:extLst>
                  <a:ext uri="{FF2B5EF4-FFF2-40B4-BE49-F238E27FC236}">
                    <a16:creationId xmlns:a16="http://schemas.microsoft.com/office/drawing/2014/main" xmlns="" id="{EDEC50F5-3095-47DD-B74C-BF046A1B0B26}"/>
                  </a:ext>
                </a:extLst>
              </p:cNvPr>
              <p:cNvCxnSpPr>
                <a:cxnSpLocks/>
                <a:stCxn id="66" idx="3"/>
              </p:cNvCxnSpPr>
              <p:nvPr/>
            </p:nvCxnSpPr>
            <p:spPr bwMode="auto">
              <a:xfrm>
                <a:off x="7665728" y="1722545"/>
                <a:ext cx="1032590" cy="951651"/>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44" name="Straight Connector 43">
                <a:extLst>
                  <a:ext uri="{FF2B5EF4-FFF2-40B4-BE49-F238E27FC236}">
                    <a16:creationId xmlns:a16="http://schemas.microsoft.com/office/drawing/2014/main" xmlns="" id="{603C6CC3-628D-4B5C-8EBF-E079D192C600}"/>
                  </a:ext>
                </a:extLst>
              </p:cNvPr>
              <p:cNvCxnSpPr>
                <a:cxnSpLocks/>
                <a:stCxn id="62" idx="3"/>
              </p:cNvCxnSpPr>
              <p:nvPr/>
            </p:nvCxnSpPr>
            <p:spPr bwMode="auto">
              <a:xfrm>
                <a:off x="7665728" y="3102667"/>
                <a:ext cx="1032590" cy="271110"/>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45" name="Straight Connector 44">
                <a:extLst>
                  <a:ext uri="{FF2B5EF4-FFF2-40B4-BE49-F238E27FC236}">
                    <a16:creationId xmlns:a16="http://schemas.microsoft.com/office/drawing/2014/main" xmlns="" id="{49F18516-B23A-4317-AE9D-589F36A756D8}"/>
                  </a:ext>
                </a:extLst>
              </p:cNvPr>
              <p:cNvCxnSpPr>
                <a:cxnSpLocks/>
                <a:stCxn id="66" idx="3"/>
              </p:cNvCxnSpPr>
              <p:nvPr/>
            </p:nvCxnSpPr>
            <p:spPr bwMode="auto">
              <a:xfrm>
                <a:off x="7665728" y="1722545"/>
                <a:ext cx="1032590" cy="1651233"/>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46" name="Straight Connector 45">
                <a:extLst>
                  <a:ext uri="{FF2B5EF4-FFF2-40B4-BE49-F238E27FC236}">
                    <a16:creationId xmlns:a16="http://schemas.microsoft.com/office/drawing/2014/main" xmlns="" id="{F6E1E0ED-B9AA-4642-8131-B5BD9ABEE299}"/>
                  </a:ext>
                </a:extLst>
              </p:cNvPr>
              <p:cNvCxnSpPr>
                <a:cxnSpLocks/>
                <a:stCxn id="66" idx="3"/>
              </p:cNvCxnSpPr>
              <p:nvPr/>
            </p:nvCxnSpPr>
            <p:spPr bwMode="auto">
              <a:xfrm>
                <a:off x="7665728" y="1722545"/>
                <a:ext cx="1032590" cy="2899639"/>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47" name="TextBox 46">
                <a:extLst>
                  <a:ext uri="{FF2B5EF4-FFF2-40B4-BE49-F238E27FC236}">
                    <a16:creationId xmlns:a16="http://schemas.microsoft.com/office/drawing/2014/main" xmlns="" id="{0BD47409-CC54-45B1-9DF6-905CE0B8370C}"/>
                  </a:ext>
                </a:extLst>
              </p:cNvPr>
              <p:cNvSpPr txBox="1"/>
              <p:nvPr/>
            </p:nvSpPr>
            <p:spPr>
              <a:xfrm rot="5400000">
                <a:off x="7195152" y="3598745"/>
                <a:ext cx="653144" cy="844191"/>
              </a:xfrm>
              <a:prstGeom prst="rect">
                <a:avLst/>
              </a:prstGeom>
              <a:noFill/>
            </p:spPr>
            <p:txBody>
              <a:bodyPr wrap="square" rtlCol="0">
                <a:spAutoFit/>
              </a:bodyPr>
              <a:lstStyle/>
              <a:p>
                <a:r>
                  <a:rPr lang="en-US" sz="3600"/>
                  <a:t>…</a:t>
                </a:r>
              </a:p>
            </p:txBody>
          </p:sp>
          <p:sp>
            <p:nvSpPr>
              <p:cNvPr id="48" name="TextBox 47">
                <a:extLst>
                  <a:ext uri="{FF2B5EF4-FFF2-40B4-BE49-F238E27FC236}">
                    <a16:creationId xmlns:a16="http://schemas.microsoft.com/office/drawing/2014/main" xmlns="" id="{C0729275-9D93-4820-9E89-949A26B4A165}"/>
                  </a:ext>
                </a:extLst>
              </p:cNvPr>
              <p:cNvSpPr txBox="1"/>
              <p:nvPr/>
            </p:nvSpPr>
            <p:spPr>
              <a:xfrm rot="5400000">
                <a:off x="8830499" y="3601199"/>
                <a:ext cx="653144" cy="844191"/>
              </a:xfrm>
              <a:prstGeom prst="rect">
                <a:avLst/>
              </a:prstGeom>
              <a:noFill/>
            </p:spPr>
            <p:txBody>
              <a:bodyPr wrap="square" rtlCol="0">
                <a:spAutoFit/>
              </a:bodyPr>
              <a:lstStyle/>
              <a:p>
                <a:r>
                  <a:rPr lang="en-US" sz="3600"/>
                  <a:t>…</a:t>
                </a:r>
              </a:p>
            </p:txBody>
          </p:sp>
          <p:sp>
            <p:nvSpPr>
              <p:cNvPr id="49" name="TextBox 48">
                <a:extLst>
                  <a:ext uri="{FF2B5EF4-FFF2-40B4-BE49-F238E27FC236}">
                    <a16:creationId xmlns:a16="http://schemas.microsoft.com/office/drawing/2014/main" xmlns="" id="{D228DC31-53EB-49F9-A421-B852A5B4B799}"/>
                  </a:ext>
                </a:extLst>
              </p:cNvPr>
              <p:cNvSpPr txBox="1"/>
              <p:nvPr/>
            </p:nvSpPr>
            <p:spPr>
              <a:xfrm rot="5400000">
                <a:off x="10189336" y="3594150"/>
                <a:ext cx="653144" cy="844191"/>
              </a:xfrm>
              <a:prstGeom prst="rect">
                <a:avLst/>
              </a:prstGeom>
              <a:noFill/>
            </p:spPr>
            <p:txBody>
              <a:bodyPr wrap="square" rtlCol="0">
                <a:spAutoFit/>
              </a:bodyPr>
              <a:lstStyle/>
              <a:p>
                <a:r>
                  <a:rPr lang="en-US" sz="3600"/>
                  <a:t>…</a:t>
                </a:r>
              </a:p>
            </p:txBody>
          </p:sp>
          <p:sp>
            <p:nvSpPr>
              <p:cNvPr id="50" name="TextBox 49">
                <a:extLst>
                  <a:ext uri="{FF2B5EF4-FFF2-40B4-BE49-F238E27FC236}">
                    <a16:creationId xmlns:a16="http://schemas.microsoft.com/office/drawing/2014/main" xmlns="" id="{4C72FF8B-74B3-439B-877C-F1C19156479E}"/>
                  </a:ext>
                </a:extLst>
              </p:cNvPr>
              <p:cNvSpPr txBox="1"/>
              <p:nvPr/>
            </p:nvSpPr>
            <p:spPr>
              <a:xfrm>
                <a:off x="9335277" y="3547423"/>
                <a:ext cx="653143" cy="814390"/>
              </a:xfrm>
              <a:prstGeom prst="rect">
                <a:avLst/>
              </a:prstGeom>
              <a:noFill/>
            </p:spPr>
            <p:txBody>
              <a:bodyPr wrap="square" rtlCol="0">
                <a:spAutoFit/>
              </a:bodyPr>
              <a:lstStyle/>
              <a:p>
                <a:r>
                  <a:rPr lang="en-US" sz="3600"/>
                  <a:t>…</a:t>
                </a:r>
              </a:p>
            </p:txBody>
          </p:sp>
          <p:sp>
            <p:nvSpPr>
              <p:cNvPr id="52" name="TextBox 51">
                <a:extLst>
                  <a:ext uri="{FF2B5EF4-FFF2-40B4-BE49-F238E27FC236}">
                    <a16:creationId xmlns:a16="http://schemas.microsoft.com/office/drawing/2014/main" xmlns="" id="{9B4B82B5-A4C1-4D5B-86F0-D2E22383FAA8}"/>
                  </a:ext>
                </a:extLst>
              </p:cNvPr>
              <p:cNvSpPr txBox="1"/>
              <p:nvPr/>
            </p:nvSpPr>
            <p:spPr>
              <a:xfrm>
                <a:off x="4886154" y="2443238"/>
                <a:ext cx="2033442" cy="1047072"/>
              </a:xfrm>
              <a:prstGeom prst="rect">
                <a:avLst/>
              </a:prstGeom>
              <a:solidFill>
                <a:srgbClr val="C00000">
                  <a:alpha val="40000"/>
                </a:srgbClr>
              </a:solidFill>
              <a:ln>
                <a:solidFill>
                  <a:schemeClr val="tx1"/>
                </a:solidFill>
              </a:ln>
            </p:spPr>
            <p:txBody>
              <a:bodyPr wrap="square" rtlCol="0" anchor="ctr">
                <a:spAutoFit/>
              </a:bodyPr>
              <a:lstStyle/>
              <a:p>
                <a:pPr algn="ctr"/>
                <a:r>
                  <a:rPr lang="en-US" sz="1600"/>
                  <a:t>Input the readouts from instruments</a:t>
                </a:r>
              </a:p>
            </p:txBody>
          </p:sp>
          <p:sp>
            <p:nvSpPr>
              <p:cNvPr id="53" name="TextBox 52">
                <a:extLst>
                  <a:ext uri="{FF2B5EF4-FFF2-40B4-BE49-F238E27FC236}">
                    <a16:creationId xmlns:a16="http://schemas.microsoft.com/office/drawing/2014/main" xmlns="" id="{E7572286-7CE8-4117-A4F5-D19EBD3A1646}"/>
                  </a:ext>
                </a:extLst>
              </p:cNvPr>
              <p:cNvSpPr txBox="1"/>
              <p:nvPr/>
            </p:nvSpPr>
            <p:spPr>
              <a:xfrm>
                <a:off x="8669697" y="5642325"/>
                <a:ext cx="2323329" cy="465365"/>
              </a:xfrm>
              <a:prstGeom prst="rect">
                <a:avLst/>
              </a:prstGeom>
              <a:noFill/>
            </p:spPr>
            <p:txBody>
              <a:bodyPr wrap="square" rtlCol="0">
                <a:spAutoFit/>
              </a:bodyPr>
              <a:lstStyle/>
              <a:p>
                <a:r>
                  <a:rPr lang="en-US"/>
                  <a:t>Hidden layers</a:t>
                </a:r>
              </a:p>
            </p:txBody>
          </p:sp>
          <p:sp>
            <p:nvSpPr>
              <p:cNvPr id="54" name="Left Brace 53">
                <a:extLst>
                  <a:ext uri="{FF2B5EF4-FFF2-40B4-BE49-F238E27FC236}">
                    <a16:creationId xmlns:a16="http://schemas.microsoft.com/office/drawing/2014/main" xmlns="" id="{0698CB98-8B95-4DA0-879A-C9125FB58FE1}"/>
                  </a:ext>
                </a:extLst>
              </p:cNvPr>
              <p:cNvSpPr/>
              <p:nvPr/>
            </p:nvSpPr>
            <p:spPr bwMode="auto">
              <a:xfrm rot="16200000">
                <a:off x="9424128" y="4163088"/>
                <a:ext cx="475438" cy="2323327"/>
              </a:xfrm>
              <a:prstGeom prst="leftBrace">
                <a:avLst>
                  <a:gd name="adj1" fmla="val 72310"/>
                  <a:gd name="adj2" fmla="val 48600"/>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a:ln>
                    <a:noFill/>
                  </a:ln>
                  <a:effectLst/>
                  <a:latin typeface="Arial" charset="0"/>
                </a:endParaRPr>
              </a:p>
            </p:txBody>
          </p:sp>
        </p:grpSp>
        <p:sp>
          <p:nvSpPr>
            <p:cNvPr id="7" name="TextBox 6">
              <a:extLst>
                <a:ext uri="{FF2B5EF4-FFF2-40B4-BE49-F238E27FC236}">
                  <a16:creationId xmlns:a16="http://schemas.microsoft.com/office/drawing/2014/main" xmlns="" id="{9146C7D4-803A-4532-BB06-371C9CFA6F5F}"/>
                </a:ext>
              </a:extLst>
            </p:cNvPr>
            <p:cNvSpPr txBox="1"/>
            <p:nvPr/>
          </p:nvSpPr>
          <p:spPr>
            <a:xfrm>
              <a:off x="12176452" y="2627513"/>
              <a:ext cx="1583636" cy="1047072"/>
            </a:xfrm>
            <a:prstGeom prst="rect">
              <a:avLst/>
            </a:prstGeom>
            <a:solidFill>
              <a:srgbClr val="C00000">
                <a:alpha val="40000"/>
              </a:srgbClr>
            </a:solidFill>
            <a:ln>
              <a:solidFill>
                <a:schemeClr val="tx1"/>
              </a:solidFill>
            </a:ln>
          </p:spPr>
          <p:txBody>
            <a:bodyPr wrap="square" rtlCol="0">
              <a:spAutoFit/>
            </a:bodyPr>
            <a:lstStyle/>
            <a:p>
              <a:pPr algn="ctr"/>
              <a:r>
                <a:rPr lang="en-US" sz="1600"/>
                <a:t>Output the optimal setpoints</a:t>
              </a:r>
            </a:p>
          </p:txBody>
        </p:sp>
      </p:grpSp>
      <p:sp>
        <p:nvSpPr>
          <p:cNvPr id="67" name="Title 66">
            <a:extLst>
              <a:ext uri="{FF2B5EF4-FFF2-40B4-BE49-F238E27FC236}">
                <a16:creationId xmlns:a16="http://schemas.microsoft.com/office/drawing/2014/main" xmlns="" id="{459A192A-54E3-4219-BA0C-91ACA8716FCF}"/>
              </a:ext>
            </a:extLst>
          </p:cNvPr>
          <p:cNvSpPr>
            <a:spLocks noGrp="1"/>
          </p:cNvSpPr>
          <p:nvPr>
            <p:ph type="title"/>
          </p:nvPr>
        </p:nvSpPr>
        <p:spPr>
          <a:xfrm>
            <a:off x="1455277" y="544558"/>
            <a:ext cx="9779036" cy="630774"/>
          </a:xfrm>
        </p:spPr>
        <p:txBody>
          <a:bodyPr>
            <a:normAutofit fontScale="90000"/>
          </a:bodyPr>
          <a:lstStyle/>
          <a:p>
            <a:r>
              <a:rPr lang="en-US" smtClean="0"/>
              <a:t>Intelligent </a:t>
            </a:r>
            <a:r>
              <a:rPr lang="en-US" smtClean="0"/>
              <a:t>Controls </a:t>
            </a:r>
            <a:r>
              <a:rPr lang="en-US"/>
              <a:t>for Medical Accelerators</a:t>
            </a:r>
          </a:p>
        </p:txBody>
      </p:sp>
      <p:sp>
        <p:nvSpPr>
          <p:cNvPr id="69" name="Content Placeholder 3">
            <a:extLst>
              <a:ext uri="{FF2B5EF4-FFF2-40B4-BE49-F238E27FC236}">
                <a16:creationId xmlns:a16="http://schemas.microsoft.com/office/drawing/2014/main" xmlns="" id="{A70A8D75-7907-405F-81F2-7CA6CA883C6C}"/>
              </a:ext>
            </a:extLst>
          </p:cNvPr>
          <p:cNvSpPr txBox="1">
            <a:spLocks/>
          </p:cNvSpPr>
          <p:nvPr/>
        </p:nvSpPr>
        <p:spPr bwMode="auto">
          <a:xfrm>
            <a:off x="299112" y="1629540"/>
            <a:ext cx="5331701" cy="426753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cs typeface="+mn-cs"/>
              </a:defRPr>
            </a:lvl2pPr>
            <a:lvl3pPr marL="1143000" indent="-228600" algn="l" rtl="0" eaLnBrk="1" fontAlgn="base" hangingPunct="1">
              <a:spcBef>
                <a:spcPct val="20000"/>
              </a:spcBef>
              <a:spcAft>
                <a:spcPct val="0"/>
              </a:spcAft>
              <a:buChar char="•"/>
              <a:defRPr sz="2000">
                <a:solidFill>
                  <a:schemeClr val="tx1"/>
                </a:solidFill>
                <a:latin typeface="+mn-lt"/>
                <a:cs typeface="+mn-cs"/>
              </a:defRPr>
            </a:lvl3pPr>
            <a:lvl4pPr marL="1600200" indent="-228600" algn="l" rtl="0" eaLnBrk="1" fontAlgn="base" hangingPunct="1">
              <a:spcBef>
                <a:spcPct val="20000"/>
              </a:spcBef>
              <a:spcAft>
                <a:spcPct val="0"/>
              </a:spcAft>
              <a:buChar char="–"/>
              <a:defRPr sz="1800">
                <a:solidFill>
                  <a:schemeClr val="tx1"/>
                </a:solidFill>
                <a:latin typeface="+mn-lt"/>
                <a:cs typeface="+mn-cs"/>
              </a:defRPr>
            </a:lvl4pPr>
            <a:lvl5pPr marL="2057400" indent="-228600" algn="l" rtl="0" eaLnBrk="1" fontAlgn="base" hangingPunct="1">
              <a:spcBef>
                <a:spcPct val="20000"/>
              </a:spcBef>
              <a:spcAft>
                <a:spcPct val="0"/>
              </a:spcAft>
              <a:buChar char="»"/>
              <a:defRPr sz="1800">
                <a:solidFill>
                  <a:schemeClr val="tx1"/>
                </a:solidFill>
                <a:latin typeface="+mn-lt"/>
                <a:cs typeface="+mn-cs"/>
              </a:defRPr>
            </a:lvl5pPr>
            <a:lvl6pPr marL="2514600" indent="-228600" algn="l" rtl="0" eaLnBrk="1" fontAlgn="base" hangingPunct="1">
              <a:spcBef>
                <a:spcPct val="20000"/>
              </a:spcBef>
              <a:spcAft>
                <a:spcPct val="0"/>
              </a:spcAft>
              <a:buChar char="»"/>
              <a:defRPr>
                <a:solidFill>
                  <a:schemeClr val="tx1"/>
                </a:solidFill>
                <a:latin typeface="+mn-lt"/>
                <a:cs typeface="+mn-cs"/>
              </a:defRPr>
            </a:lvl6pPr>
            <a:lvl7pPr marL="2971800" indent="-228600" algn="l" rtl="0" eaLnBrk="1" fontAlgn="base" hangingPunct="1">
              <a:spcBef>
                <a:spcPct val="20000"/>
              </a:spcBef>
              <a:spcAft>
                <a:spcPct val="0"/>
              </a:spcAft>
              <a:buChar char="»"/>
              <a:defRPr>
                <a:solidFill>
                  <a:schemeClr val="tx1"/>
                </a:solidFill>
                <a:latin typeface="+mn-lt"/>
                <a:cs typeface="+mn-cs"/>
              </a:defRPr>
            </a:lvl7pPr>
            <a:lvl8pPr marL="3429000" indent="-228600" algn="l" rtl="0" eaLnBrk="1" fontAlgn="base" hangingPunct="1">
              <a:spcBef>
                <a:spcPct val="20000"/>
              </a:spcBef>
              <a:spcAft>
                <a:spcPct val="0"/>
              </a:spcAft>
              <a:buChar char="»"/>
              <a:defRPr>
                <a:solidFill>
                  <a:schemeClr val="tx1"/>
                </a:solidFill>
                <a:latin typeface="+mn-lt"/>
                <a:cs typeface="+mn-cs"/>
              </a:defRPr>
            </a:lvl8pPr>
            <a:lvl9pPr marL="3886200" indent="-228600" algn="l" rtl="0" eaLnBrk="1" fontAlgn="base" hangingPunct="1">
              <a:spcBef>
                <a:spcPct val="20000"/>
              </a:spcBef>
              <a:spcAft>
                <a:spcPct val="0"/>
              </a:spcAft>
              <a:buChar char="»"/>
              <a:defRPr>
                <a:solidFill>
                  <a:schemeClr val="tx1"/>
                </a:solidFill>
                <a:latin typeface="+mn-lt"/>
                <a:cs typeface="+mn-cs"/>
              </a:defRPr>
            </a:lvl9pPr>
          </a:lstStyle>
          <a:p>
            <a:r>
              <a:rPr lang="en-US" sz="2000" kern="0"/>
              <a:t>A Neural Network (NN) can </a:t>
            </a:r>
            <a:r>
              <a:rPr lang="en-US" sz="2000" kern="0" smtClean="0"/>
              <a:t>help find </a:t>
            </a:r>
            <a:r>
              <a:rPr lang="en-US" sz="2000" kern="0"/>
              <a:t>the </a:t>
            </a:r>
            <a:r>
              <a:rPr lang="en-US" sz="2000" kern="0" smtClean="0"/>
              <a:t>a very good suite of </a:t>
            </a:r>
            <a:r>
              <a:rPr lang="en-US" sz="2000" kern="0"/>
              <a:t>set-points </a:t>
            </a:r>
            <a:r>
              <a:rPr lang="en-US" sz="2000" kern="0" smtClean="0"/>
              <a:t>for a set of requirements based </a:t>
            </a:r>
            <a:r>
              <a:rPr lang="en-US" sz="2000" kern="0"/>
              <a:t>on the available diagnostic instrumentation readouts.</a:t>
            </a:r>
          </a:p>
          <a:p>
            <a:endParaRPr lang="en-US" sz="1600" kern="0"/>
          </a:p>
          <a:p>
            <a:r>
              <a:rPr lang="en-US" sz="2000" kern="0"/>
              <a:t>The NN can </a:t>
            </a:r>
            <a:r>
              <a:rPr lang="en-US" sz="2000" b="1" kern="0" smtClean="0"/>
              <a:t>adjust </a:t>
            </a:r>
            <a:r>
              <a:rPr lang="en-US" sz="2000" b="1" kern="0"/>
              <a:t>the machine online </a:t>
            </a:r>
            <a:r>
              <a:rPr lang="en-US" sz="2000" kern="0"/>
              <a:t>provided </a:t>
            </a:r>
            <a:r>
              <a:rPr lang="en-US" sz="2000" kern="0" smtClean="0"/>
              <a:t>(e.g. pre-trained offline).</a:t>
            </a:r>
            <a:endParaRPr lang="en-US" sz="2000" kern="0"/>
          </a:p>
          <a:p>
            <a:pPr marL="0" indent="0">
              <a:buNone/>
            </a:pPr>
            <a:endParaRPr lang="en-US" sz="1600" kern="0"/>
          </a:p>
          <a:p>
            <a:r>
              <a:rPr lang="en-US" sz="2000" kern="0"/>
              <a:t>The NN can be </a:t>
            </a:r>
            <a:r>
              <a:rPr lang="en-US" sz="2000" b="1" kern="0"/>
              <a:t>trained </a:t>
            </a:r>
            <a:r>
              <a:rPr lang="en-US" sz="2000" kern="0"/>
              <a:t>with large amounts of data from two sources:</a:t>
            </a:r>
          </a:p>
          <a:p>
            <a:pPr lvl="1"/>
            <a:r>
              <a:rPr lang="en-US" sz="1800" kern="0"/>
              <a:t>Recorded data from </a:t>
            </a:r>
            <a:r>
              <a:rPr lang="en-US" sz="1800" b="1" kern="0" smtClean="0"/>
              <a:t>operations and experiments</a:t>
            </a:r>
            <a:r>
              <a:rPr lang="en-US" sz="1800" kern="0" smtClean="0"/>
              <a:t>.</a:t>
            </a:r>
            <a:endParaRPr lang="en-US" sz="1800" kern="0"/>
          </a:p>
          <a:p>
            <a:pPr lvl="1"/>
            <a:r>
              <a:rPr lang="en-US" sz="1800" kern="0"/>
              <a:t>Generated </a:t>
            </a:r>
            <a:r>
              <a:rPr lang="en-US" sz="1800" b="1" kern="0"/>
              <a:t>data from </a:t>
            </a:r>
            <a:r>
              <a:rPr lang="en-US" sz="1800" b="1" kern="0" smtClean="0"/>
              <a:t>first principles </a:t>
            </a:r>
            <a:r>
              <a:rPr lang="en-US" sz="1800" b="1" kern="0"/>
              <a:t>simulations</a:t>
            </a:r>
            <a:r>
              <a:rPr lang="en-US" sz="1800" kern="0"/>
              <a:t>.</a:t>
            </a:r>
          </a:p>
        </p:txBody>
      </p:sp>
      <p:sp>
        <p:nvSpPr>
          <p:cNvPr id="70" name="Content Placeholder 3">
            <a:extLst>
              <a:ext uri="{FF2B5EF4-FFF2-40B4-BE49-F238E27FC236}">
                <a16:creationId xmlns:a16="http://schemas.microsoft.com/office/drawing/2014/main" xmlns="" id="{AD63BF6C-1D75-45A2-82FF-8313C3F65228}"/>
              </a:ext>
            </a:extLst>
          </p:cNvPr>
          <p:cNvSpPr txBox="1">
            <a:spLocks/>
          </p:cNvSpPr>
          <p:nvPr/>
        </p:nvSpPr>
        <p:spPr bwMode="auto">
          <a:xfrm>
            <a:off x="990463" y="6056754"/>
            <a:ext cx="12192000" cy="46449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cs typeface="+mn-cs"/>
              </a:defRPr>
            </a:lvl2pPr>
            <a:lvl3pPr marL="1143000" indent="-228600" algn="l" rtl="0" eaLnBrk="1" fontAlgn="base" hangingPunct="1">
              <a:spcBef>
                <a:spcPct val="20000"/>
              </a:spcBef>
              <a:spcAft>
                <a:spcPct val="0"/>
              </a:spcAft>
              <a:buChar char="•"/>
              <a:defRPr sz="2000">
                <a:solidFill>
                  <a:schemeClr val="tx1"/>
                </a:solidFill>
                <a:latin typeface="+mn-lt"/>
                <a:cs typeface="+mn-cs"/>
              </a:defRPr>
            </a:lvl3pPr>
            <a:lvl4pPr marL="1600200" indent="-228600" algn="l" rtl="0" eaLnBrk="1" fontAlgn="base" hangingPunct="1">
              <a:spcBef>
                <a:spcPct val="20000"/>
              </a:spcBef>
              <a:spcAft>
                <a:spcPct val="0"/>
              </a:spcAft>
              <a:buChar char="–"/>
              <a:defRPr sz="1800">
                <a:solidFill>
                  <a:schemeClr val="tx1"/>
                </a:solidFill>
                <a:latin typeface="+mn-lt"/>
                <a:cs typeface="+mn-cs"/>
              </a:defRPr>
            </a:lvl4pPr>
            <a:lvl5pPr marL="2057400" indent="-228600" algn="l" rtl="0" eaLnBrk="1" fontAlgn="base" hangingPunct="1">
              <a:spcBef>
                <a:spcPct val="20000"/>
              </a:spcBef>
              <a:spcAft>
                <a:spcPct val="0"/>
              </a:spcAft>
              <a:buChar char="»"/>
              <a:defRPr sz="1800">
                <a:solidFill>
                  <a:schemeClr val="tx1"/>
                </a:solidFill>
                <a:latin typeface="+mn-lt"/>
                <a:cs typeface="+mn-cs"/>
              </a:defRPr>
            </a:lvl5pPr>
            <a:lvl6pPr marL="2514600" indent="-228600" algn="l" rtl="0" eaLnBrk="1" fontAlgn="base" hangingPunct="1">
              <a:spcBef>
                <a:spcPct val="20000"/>
              </a:spcBef>
              <a:spcAft>
                <a:spcPct val="0"/>
              </a:spcAft>
              <a:buChar char="»"/>
              <a:defRPr>
                <a:solidFill>
                  <a:schemeClr val="tx1"/>
                </a:solidFill>
                <a:latin typeface="+mn-lt"/>
                <a:cs typeface="+mn-cs"/>
              </a:defRPr>
            </a:lvl6pPr>
            <a:lvl7pPr marL="2971800" indent="-228600" algn="l" rtl="0" eaLnBrk="1" fontAlgn="base" hangingPunct="1">
              <a:spcBef>
                <a:spcPct val="20000"/>
              </a:spcBef>
              <a:spcAft>
                <a:spcPct val="0"/>
              </a:spcAft>
              <a:buChar char="»"/>
              <a:defRPr>
                <a:solidFill>
                  <a:schemeClr val="tx1"/>
                </a:solidFill>
                <a:latin typeface="+mn-lt"/>
                <a:cs typeface="+mn-cs"/>
              </a:defRPr>
            </a:lvl7pPr>
            <a:lvl8pPr marL="3429000" indent="-228600" algn="l" rtl="0" eaLnBrk="1" fontAlgn="base" hangingPunct="1">
              <a:spcBef>
                <a:spcPct val="20000"/>
              </a:spcBef>
              <a:spcAft>
                <a:spcPct val="0"/>
              </a:spcAft>
              <a:buChar char="»"/>
              <a:defRPr>
                <a:solidFill>
                  <a:schemeClr val="tx1"/>
                </a:solidFill>
                <a:latin typeface="+mn-lt"/>
                <a:cs typeface="+mn-cs"/>
              </a:defRPr>
            </a:lvl8pPr>
            <a:lvl9pPr marL="3886200" indent="-228600" algn="l" rtl="0" eaLnBrk="1" fontAlgn="base" hangingPunct="1">
              <a:spcBef>
                <a:spcPct val="20000"/>
              </a:spcBef>
              <a:spcAft>
                <a:spcPct val="0"/>
              </a:spcAft>
              <a:buChar char="»"/>
              <a:defRPr>
                <a:solidFill>
                  <a:schemeClr val="tx1"/>
                </a:solidFill>
                <a:latin typeface="+mn-lt"/>
                <a:cs typeface="+mn-cs"/>
              </a:defRPr>
            </a:lvl9pPr>
          </a:lstStyle>
          <a:p>
            <a:pPr marL="57150" indent="0">
              <a:buNone/>
            </a:pPr>
            <a:r>
              <a:rPr lang="en-US" sz="2000" kern="0">
                <a:solidFill>
                  <a:schemeClr val="tx2">
                    <a:lumMod val="75000"/>
                  </a:schemeClr>
                </a:solidFill>
                <a:ea typeface="Cambria Math" panose="02040503050406030204" pitchFamily="18" charset="0"/>
              </a:rPr>
              <a:t>This technology has the potential of making </a:t>
            </a:r>
            <a:r>
              <a:rPr lang="en-US" sz="2000" b="1" kern="0">
                <a:solidFill>
                  <a:schemeClr val="tx2">
                    <a:lumMod val="75000"/>
                  </a:schemeClr>
                </a:solidFill>
                <a:ea typeface="Cambria Math" panose="02040503050406030204" pitchFamily="18" charset="0"/>
              </a:rPr>
              <a:t>medical accelerators more affordable and efficient</a:t>
            </a:r>
            <a:r>
              <a:rPr lang="en-US" sz="2000" kern="0">
                <a:solidFill>
                  <a:schemeClr val="tx2">
                    <a:lumMod val="75000"/>
                  </a:schemeClr>
                </a:solidFill>
                <a:ea typeface="Cambria Math" panose="02040503050406030204" pitchFamily="18" charset="0"/>
              </a:rPr>
              <a:t>.</a:t>
            </a:r>
          </a:p>
          <a:p>
            <a:pPr marL="400050"/>
            <a:endParaRPr lang="en-US" sz="1800" kern="0"/>
          </a:p>
        </p:txBody>
      </p:sp>
      <p:sp>
        <p:nvSpPr>
          <p:cNvPr id="72" name="Footer Placeholder 3"/>
          <p:cNvSpPr>
            <a:spLocks noGrp="1"/>
          </p:cNvSpPr>
          <p:nvPr>
            <p:ph type="ftr" sz="quarter" idx="11"/>
          </p:nvPr>
        </p:nvSpPr>
        <p:spPr>
          <a:xfrm>
            <a:off x="8865297" y="0"/>
            <a:ext cx="3549271" cy="773679"/>
          </a:xfrm>
        </p:spPr>
        <p:txBody>
          <a:bodyPr/>
          <a:lstStyle/>
          <a:p>
            <a:r>
              <a:rPr lang="en-US" sz="4000" smtClean="0">
                <a:solidFill>
                  <a:srgbClr val="250087"/>
                </a:solidFill>
                <a:latin typeface="Times New Roman" charset="0"/>
              </a:rPr>
              <a:t>E</a:t>
            </a:r>
            <a:r>
              <a:rPr lang="en-US" sz="2000" smtClean="0">
                <a:solidFill>
                  <a:srgbClr val="250087"/>
                </a:solidFill>
                <a:latin typeface="Times New Roman" charset="0"/>
              </a:rPr>
              <a:t>LEMENT </a:t>
            </a:r>
            <a:r>
              <a:rPr lang="en-US" sz="4000" smtClean="0">
                <a:solidFill>
                  <a:srgbClr val="250087"/>
                </a:solidFill>
                <a:latin typeface="Times New Roman" charset="0"/>
              </a:rPr>
              <a:t>A</a:t>
            </a:r>
            <a:r>
              <a:rPr lang="en-US" sz="2000" smtClean="0">
                <a:solidFill>
                  <a:srgbClr val="250087"/>
                </a:solidFill>
                <a:latin typeface="Times New Roman" charset="0"/>
              </a:rPr>
              <a:t>ERO</a:t>
            </a:r>
            <a:endParaRPr lang="en-US" sz="4000"/>
          </a:p>
        </p:txBody>
      </p:sp>
    </p:spTree>
    <p:extLst>
      <p:ext uri="{BB962C8B-B14F-4D97-AF65-F5344CB8AC3E}">
        <p14:creationId xmlns:p14="http://schemas.microsoft.com/office/powerpoint/2010/main" val="138095891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125F40E-EB36-4821-97B5-26FE802D239D}"/>
              </a:ext>
            </a:extLst>
          </p:cNvPr>
          <p:cNvSpPr>
            <a:spLocks noGrp="1"/>
          </p:cNvSpPr>
          <p:nvPr>
            <p:ph type="title"/>
          </p:nvPr>
        </p:nvSpPr>
        <p:spPr>
          <a:xfrm>
            <a:off x="983674" y="74862"/>
            <a:ext cx="12192000" cy="637592"/>
          </a:xfrm>
        </p:spPr>
        <p:txBody>
          <a:bodyPr/>
          <a:lstStyle/>
          <a:p>
            <a:r>
              <a:rPr lang="en-US" smtClean="0"/>
              <a:t>Intelligent controls </a:t>
            </a:r>
            <a:r>
              <a:rPr lang="en-US"/>
              <a:t>for Medical Accelerators</a:t>
            </a:r>
          </a:p>
        </p:txBody>
      </p:sp>
      <p:sp>
        <p:nvSpPr>
          <p:cNvPr id="7" name="Content Placeholder 6">
            <a:extLst>
              <a:ext uri="{FF2B5EF4-FFF2-40B4-BE49-F238E27FC236}">
                <a16:creationId xmlns:a16="http://schemas.microsoft.com/office/drawing/2014/main" xmlns="" id="{AB16EF59-C346-4202-8B41-2FA760B83280}"/>
              </a:ext>
            </a:extLst>
          </p:cNvPr>
          <p:cNvSpPr>
            <a:spLocks noGrp="1"/>
          </p:cNvSpPr>
          <p:nvPr>
            <p:ph idx="1"/>
          </p:nvPr>
        </p:nvSpPr>
        <p:spPr>
          <a:xfrm>
            <a:off x="762002" y="919085"/>
            <a:ext cx="4752108" cy="5257800"/>
          </a:xfrm>
        </p:spPr>
        <p:txBody>
          <a:bodyPr>
            <a:normAutofit fontScale="92500" lnSpcReduction="20000"/>
          </a:bodyPr>
          <a:lstStyle/>
          <a:p>
            <a:r>
              <a:rPr lang="en-US" sz="1800"/>
              <a:t>Production of </a:t>
            </a:r>
            <a:r>
              <a:rPr lang="en-US" sz="1800" b="1"/>
              <a:t>training data </a:t>
            </a:r>
            <a:r>
              <a:rPr lang="en-US" sz="1800"/>
              <a:t>using electromagnetic and PIC simulation software </a:t>
            </a:r>
            <a:r>
              <a:rPr lang="en-US" sz="1800" b="1" i="1"/>
              <a:t>VSim10</a:t>
            </a:r>
            <a:r>
              <a:rPr lang="en-US" sz="1800" smtClean="0"/>
              <a:t>.</a:t>
            </a:r>
            <a:endParaRPr lang="en-US" sz="1400"/>
          </a:p>
          <a:p>
            <a:r>
              <a:rPr lang="en-US" sz="1800" smtClean="0"/>
              <a:t>Scanning </a:t>
            </a:r>
            <a:r>
              <a:rPr lang="en-US" sz="1800"/>
              <a:t>the </a:t>
            </a:r>
            <a:r>
              <a:rPr lang="en-US" sz="1800" b="1"/>
              <a:t>parameter space </a:t>
            </a:r>
            <a:r>
              <a:rPr lang="en-US" sz="1800"/>
              <a:t>assuming numerous injected beams, which depend on ion source and LEBT configurations:</a:t>
            </a:r>
          </a:p>
          <a:p>
            <a:pPr lvl="1"/>
            <a:r>
              <a:rPr lang="en-US" sz="1600"/>
              <a:t>Hydrogen flow</a:t>
            </a:r>
          </a:p>
          <a:p>
            <a:pPr lvl="1"/>
            <a:r>
              <a:rPr lang="en-US" sz="1600"/>
              <a:t>Power supplies</a:t>
            </a:r>
          </a:p>
          <a:p>
            <a:pPr lvl="1"/>
            <a:r>
              <a:rPr lang="en-US" sz="1600"/>
              <a:t>Water temperature</a:t>
            </a:r>
          </a:p>
          <a:p>
            <a:pPr lvl="1"/>
            <a:r>
              <a:rPr lang="en-US" sz="1600"/>
              <a:t>RGA data</a:t>
            </a:r>
          </a:p>
          <a:p>
            <a:pPr lvl="1"/>
            <a:r>
              <a:rPr lang="en-US" sz="1600"/>
              <a:t>Vacuum levels, etc</a:t>
            </a:r>
            <a:r>
              <a:rPr lang="en-US" sz="1600" smtClean="0"/>
              <a:t>.</a:t>
            </a:r>
          </a:p>
          <a:p>
            <a:pPr lvl="1"/>
            <a:r>
              <a:rPr lang="en-US" sz="1600" smtClean="0"/>
              <a:t>Target material, condition etc.</a:t>
            </a:r>
            <a:endParaRPr lang="en-US" sz="1400"/>
          </a:p>
          <a:p>
            <a:r>
              <a:rPr lang="en-US" sz="1800"/>
              <a:t>Propagate numerous beams and determine </a:t>
            </a:r>
            <a:r>
              <a:rPr lang="en-US" sz="1800" b="1"/>
              <a:t>optimal machine states </a:t>
            </a:r>
            <a:r>
              <a:rPr lang="en-US" sz="1800" smtClean="0"/>
              <a:t>being used as </a:t>
            </a:r>
            <a:r>
              <a:rPr lang="en-US" sz="1800"/>
              <a:t>training data for the NN controller</a:t>
            </a:r>
            <a:r>
              <a:rPr lang="en-US" sz="1800" smtClean="0"/>
              <a:t>.</a:t>
            </a:r>
            <a:endParaRPr lang="en-US" sz="1800"/>
          </a:p>
          <a:p>
            <a:r>
              <a:rPr lang="en-US" sz="1800"/>
              <a:t>Use of HPC (</a:t>
            </a:r>
            <a:r>
              <a:rPr lang="en-US" sz="1800" b="1"/>
              <a:t>THETA </a:t>
            </a:r>
            <a:r>
              <a:rPr lang="en-US" sz="1800" b="1" smtClean="0"/>
              <a:t>at the Argonne Leadership Computing Facility</a:t>
            </a:r>
            <a:r>
              <a:rPr lang="en-US" sz="1800" smtClean="0"/>
              <a:t>) </a:t>
            </a:r>
            <a:r>
              <a:rPr lang="en-US" sz="1800"/>
              <a:t>in order to generate thousands of training points.</a:t>
            </a:r>
          </a:p>
        </p:txBody>
      </p:sp>
      <p:pic>
        <p:nvPicPr>
          <p:cNvPr id="4" name="Content Placeholder 4">
            <a:extLst>
              <a:ext uri="{FF2B5EF4-FFF2-40B4-BE49-F238E27FC236}">
                <a16:creationId xmlns:a16="http://schemas.microsoft.com/office/drawing/2014/main" xmlns="" id="{404927E9-37D6-4226-8C1A-568DB95689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5676045" y="827302"/>
            <a:ext cx="3424334" cy="1717903"/>
          </a:xfrm>
          <a:prstGeom prst="rect">
            <a:avLst/>
          </a:prstGeom>
          <a:noFill/>
          <a:ln w="9525">
            <a:noFill/>
            <a:miter lim="800000"/>
            <a:headEnd/>
            <a:tailEnd/>
          </a:ln>
        </p:spPr>
      </p:pic>
      <p:pic>
        <p:nvPicPr>
          <p:cNvPr id="5" name="Picture 4">
            <a:extLst>
              <a:ext uri="{FF2B5EF4-FFF2-40B4-BE49-F238E27FC236}">
                <a16:creationId xmlns:a16="http://schemas.microsoft.com/office/drawing/2014/main" xmlns="" id="{84933210-00E8-48FB-A3E6-0366284AF5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00379" y="827302"/>
            <a:ext cx="2945439" cy="1717902"/>
          </a:xfrm>
          <a:prstGeom prst="rect">
            <a:avLst/>
          </a:prstGeom>
        </p:spPr>
      </p:pic>
      <p:sp>
        <p:nvSpPr>
          <p:cNvPr id="3" name="Rectangle 2">
            <a:extLst>
              <a:ext uri="{FF2B5EF4-FFF2-40B4-BE49-F238E27FC236}">
                <a16:creationId xmlns:a16="http://schemas.microsoft.com/office/drawing/2014/main" xmlns="" id="{DA04143A-9956-4914-8958-D27579692627}"/>
              </a:ext>
            </a:extLst>
          </p:cNvPr>
          <p:cNvSpPr/>
          <p:nvPr/>
        </p:nvSpPr>
        <p:spPr>
          <a:xfrm>
            <a:off x="5800532" y="2581025"/>
            <a:ext cx="6599694" cy="307777"/>
          </a:xfrm>
          <a:prstGeom prst="rect">
            <a:avLst/>
          </a:prstGeom>
        </p:spPr>
        <p:txBody>
          <a:bodyPr wrap="square">
            <a:spAutoFit/>
          </a:bodyPr>
          <a:lstStyle/>
          <a:p>
            <a:r>
              <a:rPr lang="en-US" sz="1400" i="1"/>
              <a:t>VSim10</a:t>
            </a:r>
            <a:r>
              <a:rPr lang="en-US" sz="1400"/>
              <a:t> model and actual picture of the ILS </a:t>
            </a:r>
            <a:r>
              <a:rPr lang="en-US" sz="1400" err="1"/>
              <a:t>linac</a:t>
            </a:r>
            <a:r>
              <a:rPr lang="en-US" sz="1400"/>
              <a:t> accelerating RF structure.</a:t>
            </a:r>
          </a:p>
        </p:txBody>
      </p:sp>
      <p:pic>
        <p:nvPicPr>
          <p:cNvPr id="8" name="Picture 7">
            <a:extLst>
              <a:ext uri="{FF2B5EF4-FFF2-40B4-BE49-F238E27FC236}">
                <a16:creationId xmlns:a16="http://schemas.microsoft.com/office/drawing/2014/main" xmlns="" id="{2EED44D8-F0EC-4BF7-A5D1-BC3070ADAF86}"/>
              </a:ext>
            </a:extLst>
          </p:cNvPr>
          <p:cNvPicPr>
            <a:picLocks noChangeAspect="1"/>
          </p:cNvPicPr>
          <p:nvPr/>
        </p:nvPicPr>
        <p:blipFill>
          <a:blip r:embed="rId4"/>
          <a:stretch>
            <a:fillRect/>
          </a:stretch>
        </p:blipFill>
        <p:spPr>
          <a:xfrm>
            <a:off x="5800532" y="2924622"/>
            <a:ext cx="6094696" cy="3027911"/>
          </a:xfrm>
          <a:prstGeom prst="rect">
            <a:avLst/>
          </a:prstGeom>
        </p:spPr>
      </p:pic>
      <p:sp>
        <p:nvSpPr>
          <p:cNvPr id="9" name="Rectangle 8">
            <a:extLst>
              <a:ext uri="{FF2B5EF4-FFF2-40B4-BE49-F238E27FC236}">
                <a16:creationId xmlns:a16="http://schemas.microsoft.com/office/drawing/2014/main" xmlns="" id="{EB1334F0-C40E-49E9-8353-59B40DFB7849}"/>
              </a:ext>
            </a:extLst>
          </p:cNvPr>
          <p:cNvSpPr/>
          <p:nvPr/>
        </p:nvSpPr>
        <p:spPr>
          <a:xfrm>
            <a:off x="5800532" y="5988353"/>
            <a:ext cx="6599694" cy="307777"/>
          </a:xfrm>
          <a:prstGeom prst="rect">
            <a:avLst/>
          </a:prstGeom>
        </p:spPr>
        <p:txBody>
          <a:bodyPr wrap="square">
            <a:spAutoFit/>
          </a:bodyPr>
          <a:lstStyle/>
          <a:p>
            <a:r>
              <a:rPr lang="en-US" sz="1400" i="1"/>
              <a:t>VSim10</a:t>
            </a:r>
            <a:r>
              <a:rPr lang="en-US" sz="1400"/>
              <a:t> simulation of the longitudinal E-field along the axis of the RF structure.</a:t>
            </a:r>
          </a:p>
        </p:txBody>
      </p:sp>
      <p:sp>
        <p:nvSpPr>
          <p:cNvPr id="12" name="TextBox 11"/>
          <p:cNvSpPr txBox="1"/>
          <p:nvPr/>
        </p:nvSpPr>
        <p:spPr>
          <a:xfrm>
            <a:off x="4353437" y="6401236"/>
            <a:ext cx="6948764" cy="369332"/>
          </a:xfrm>
          <a:prstGeom prst="rect">
            <a:avLst/>
          </a:prstGeom>
          <a:noFill/>
        </p:spPr>
        <p:txBody>
          <a:bodyPr wrap="square" rtlCol="0">
            <a:spAutoFit/>
          </a:bodyPr>
          <a:lstStyle/>
          <a:p>
            <a:r>
              <a:rPr lang="en-US" smtClean="0">
                <a:solidFill>
                  <a:schemeClr val="tx2">
                    <a:lumMod val="75000"/>
                  </a:schemeClr>
                </a:solidFill>
              </a:rPr>
              <a:t>Tech-X’s </a:t>
            </a:r>
            <a:r>
              <a:rPr lang="en-US" err="1" smtClean="0">
                <a:solidFill>
                  <a:schemeClr val="tx2">
                    <a:lumMod val="75000"/>
                  </a:schemeClr>
                </a:solidFill>
              </a:rPr>
              <a:t>VSim</a:t>
            </a:r>
            <a:r>
              <a:rPr lang="en-US" smtClean="0">
                <a:solidFill>
                  <a:schemeClr val="tx2">
                    <a:lumMod val="75000"/>
                  </a:schemeClr>
                </a:solidFill>
              </a:rPr>
              <a:t> engineering and physics models courtesy of Salvador Sosa </a:t>
            </a:r>
            <a:endParaRPr lang="en-US">
              <a:solidFill>
                <a:schemeClr val="tx2">
                  <a:lumMod val="75000"/>
                </a:schemeClr>
              </a:solidFill>
            </a:endParaRPr>
          </a:p>
        </p:txBody>
      </p:sp>
    </p:spTree>
    <p:extLst>
      <p:ext uri="{BB962C8B-B14F-4D97-AF65-F5344CB8AC3E}">
        <p14:creationId xmlns:p14="http://schemas.microsoft.com/office/powerpoint/2010/main" val="192077850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6831" y="-65292"/>
            <a:ext cx="9905998" cy="674892"/>
          </a:xfrm>
        </p:spPr>
        <p:txBody>
          <a:bodyPr/>
          <a:lstStyle/>
          <a:p>
            <a:r>
              <a:rPr lang="en-US"/>
              <a:t>for LLRF and Resonance Control Systems</a:t>
            </a:r>
          </a:p>
        </p:txBody>
      </p:sp>
      <p:sp>
        <p:nvSpPr>
          <p:cNvPr id="4" name="Content Placeholder 2"/>
          <p:cNvSpPr>
            <a:spLocks noGrp="1"/>
          </p:cNvSpPr>
          <p:nvPr>
            <p:ph idx="1"/>
          </p:nvPr>
        </p:nvSpPr>
        <p:spPr>
          <a:xfrm>
            <a:off x="797280" y="850597"/>
            <a:ext cx="6647126" cy="5484845"/>
          </a:xfrm>
        </p:spPr>
        <p:txBody>
          <a:bodyPr>
            <a:normAutofit lnSpcReduction="10000"/>
          </a:bodyPr>
          <a:lstStyle/>
          <a:p>
            <a:r>
              <a:rPr lang="en-US" sz="2000"/>
              <a:t>LLRF and Resonance control is an important element to achieve desired beam quality.</a:t>
            </a:r>
          </a:p>
          <a:p>
            <a:endParaRPr lang="en-US" sz="2000"/>
          </a:p>
          <a:p>
            <a:r>
              <a:rPr lang="en-US" sz="2000"/>
              <a:t>Phenomena affecting the field stability include:</a:t>
            </a:r>
          </a:p>
          <a:p>
            <a:pPr lvl="1"/>
            <a:r>
              <a:rPr lang="en-US" sz="2000"/>
              <a:t>Microphonics</a:t>
            </a:r>
          </a:p>
          <a:p>
            <a:pPr lvl="1"/>
            <a:r>
              <a:rPr lang="en-US" sz="2000"/>
              <a:t>Lorentz force detuning</a:t>
            </a:r>
          </a:p>
          <a:p>
            <a:pPr lvl="1"/>
            <a:r>
              <a:rPr lang="en-US" sz="2000"/>
              <a:t>Thermal acoustic oscillations</a:t>
            </a:r>
          </a:p>
          <a:p>
            <a:pPr lvl="1"/>
            <a:r>
              <a:rPr lang="en-US" sz="2000"/>
              <a:t>…</a:t>
            </a:r>
          </a:p>
          <a:p>
            <a:pPr lvl="1"/>
            <a:r>
              <a:rPr lang="en-US" sz="2000" b="1">
                <a:solidFill>
                  <a:schemeClr val="tx2">
                    <a:lumMod val="75000"/>
                  </a:schemeClr>
                </a:solidFill>
              </a:rPr>
              <a:t>All need to be compensated by the LLRF!</a:t>
            </a:r>
          </a:p>
          <a:p>
            <a:endParaRPr lang="en-US" sz="2000"/>
          </a:p>
          <a:p>
            <a:r>
              <a:rPr lang="en-US" sz="2000"/>
              <a:t>Effects are both non-linear and difficult to characterize, making </a:t>
            </a:r>
            <a:r>
              <a:rPr lang="en-US" sz="2000" b="1"/>
              <a:t>Neural Networks </a:t>
            </a:r>
            <a:r>
              <a:rPr lang="en-US" sz="2000" smtClean="0"/>
              <a:t>one of several</a:t>
            </a:r>
            <a:r>
              <a:rPr lang="en-US" sz="2000" smtClean="0"/>
              <a:t> promising methods </a:t>
            </a:r>
            <a:r>
              <a:rPr lang="en-US" sz="2000"/>
              <a:t>to improve existing </a:t>
            </a:r>
            <a:r>
              <a:rPr lang="en-US" sz="2000" smtClean="0"/>
              <a:t>control.</a:t>
            </a:r>
            <a:endParaRPr lang="en-US" sz="2000"/>
          </a:p>
          <a:p>
            <a:endParaRPr lang="en-US" sz="2000"/>
          </a:p>
        </p:txBody>
      </p:sp>
      <p:grpSp>
        <p:nvGrpSpPr>
          <p:cNvPr id="5" name="Group 4">
            <a:extLst>
              <a:ext uri="{FF2B5EF4-FFF2-40B4-BE49-F238E27FC236}">
                <a16:creationId xmlns:a16="http://schemas.microsoft.com/office/drawing/2014/main" xmlns="" id="{E0093D13-B1F4-417A-8116-6CC2682AFA5D}"/>
              </a:ext>
            </a:extLst>
          </p:cNvPr>
          <p:cNvGrpSpPr/>
          <p:nvPr/>
        </p:nvGrpSpPr>
        <p:grpSpPr>
          <a:xfrm>
            <a:off x="7080069" y="850597"/>
            <a:ext cx="5111931" cy="2860654"/>
            <a:chOff x="7001691" y="812305"/>
            <a:chExt cx="5111931" cy="2860654"/>
          </a:xfrm>
        </p:grpSpPr>
        <p:pic>
          <p:nvPicPr>
            <p:cNvPr id="6" name="Picture 5"/>
            <p:cNvPicPr>
              <a:picLocks noChangeAspect="1"/>
            </p:cNvPicPr>
            <p:nvPr/>
          </p:nvPicPr>
          <p:blipFill>
            <a:blip r:embed="rId2"/>
            <a:stretch>
              <a:fillRect/>
            </a:stretch>
          </p:blipFill>
          <p:spPr>
            <a:xfrm>
              <a:off x="7753739" y="812305"/>
              <a:ext cx="3053599" cy="2508533"/>
            </a:xfrm>
            <a:prstGeom prst="rect">
              <a:avLst/>
            </a:prstGeom>
          </p:spPr>
        </p:pic>
        <p:sp>
          <p:nvSpPr>
            <p:cNvPr id="7" name="Rectangle 6">
              <a:extLst>
                <a:ext uri="{FF2B5EF4-FFF2-40B4-BE49-F238E27FC236}">
                  <a16:creationId xmlns:a16="http://schemas.microsoft.com/office/drawing/2014/main" xmlns="" id="{DA04143A-9956-4914-8958-D27579692627}"/>
                </a:ext>
              </a:extLst>
            </p:cNvPr>
            <p:cNvSpPr/>
            <p:nvPr/>
          </p:nvSpPr>
          <p:spPr>
            <a:xfrm>
              <a:off x="7001691" y="3149739"/>
              <a:ext cx="5111931" cy="523220"/>
            </a:xfrm>
            <a:prstGeom prst="rect">
              <a:avLst/>
            </a:prstGeom>
          </p:spPr>
          <p:txBody>
            <a:bodyPr wrap="square">
              <a:spAutoFit/>
            </a:bodyPr>
            <a:lstStyle/>
            <a:p>
              <a:r>
                <a:rPr lang="en-US" sz="1400"/>
                <a:t>O. </a:t>
              </a:r>
              <a:r>
                <a:rPr lang="en-US" sz="1400" err="1"/>
                <a:t>Kononenko</a:t>
              </a:r>
              <a:r>
                <a:rPr lang="en-US" sz="1400"/>
                <a:t>, </a:t>
              </a:r>
              <a:r>
                <a:rPr lang="en-US" sz="1400" i="1"/>
                <a:t>3D </a:t>
              </a:r>
              <a:r>
                <a:rPr lang="en-US" sz="1400" i="1" err="1"/>
                <a:t>multiphysics</a:t>
              </a:r>
              <a:r>
                <a:rPr lang="en-US" sz="1400" i="1"/>
                <a:t> modeling of superconducting cavities with a massively parallel simulation suite. </a:t>
              </a:r>
              <a:r>
                <a:rPr lang="en-US" sz="1400"/>
                <a:t>PRAB, 2017</a:t>
              </a:r>
              <a:endParaRPr lang="en-US" sz="1400" i="1"/>
            </a:p>
          </p:txBody>
        </p:sp>
      </p:grpSp>
      <p:grpSp>
        <p:nvGrpSpPr>
          <p:cNvPr id="8" name="Group 7">
            <a:extLst>
              <a:ext uri="{FF2B5EF4-FFF2-40B4-BE49-F238E27FC236}">
                <a16:creationId xmlns:a16="http://schemas.microsoft.com/office/drawing/2014/main" xmlns="" id="{DA7A7F59-626D-4752-94AC-53D7879F7C4F}"/>
              </a:ext>
            </a:extLst>
          </p:cNvPr>
          <p:cNvGrpSpPr/>
          <p:nvPr/>
        </p:nvGrpSpPr>
        <p:grpSpPr>
          <a:xfrm>
            <a:off x="7080068" y="3948619"/>
            <a:ext cx="5111931" cy="2562883"/>
            <a:chOff x="7001690" y="3830196"/>
            <a:chExt cx="5111931" cy="2562883"/>
          </a:xfrm>
        </p:grpSpPr>
        <p:pic>
          <p:nvPicPr>
            <p:cNvPr id="9" name="Picture 8"/>
            <p:cNvPicPr>
              <a:picLocks noChangeAspect="1"/>
            </p:cNvPicPr>
            <p:nvPr/>
          </p:nvPicPr>
          <p:blipFill>
            <a:blip r:embed="rId3"/>
            <a:stretch>
              <a:fillRect/>
            </a:stretch>
          </p:blipFill>
          <p:spPr>
            <a:xfrm>
              <a:off x="8108794" y="3830196"/>
              <a:ext cx="2698544" cy="2039663"/>
            </a:xfrm>
            <a:prstGeom prst="rect">
              <a:avLst/>
            </a:prstGeom>
          </p:spPr>
        </p:pic>
        <p:sp>
          <p:nvSpPr>
            <p:cNvPr id="10" name="Rectangle 9">
              <a:extLst>
                <a:ext uri="{FF2B5EF4-FFF2-40B4-BE49-F238E27FC236}">
                  <a16:creationId xmlns:a16="http://schemas.microsoft.com/office/drawing/2014/main" xmlns="" id="{DA04143A-9956-4914-8958-D27579692627}"/>
                </a:ext>
              </a:extLst>
            </p:cNvPr>
            <p:cNvSpPr/>
            <p:nvPr/>
          </p:nvSpPr>
          <p:spPr>
            <a:xfrm>
              <a:off x="7001690" y="5869859"/>
              <a:ext cx="5111931" cy="523220"/>
            </a:xfrm>
            <a:prstGeom prst="rect">
              <a:avLst/>
            </a:prstGeom>
          </p:spPr>
          <p:txBody>
            <a:bodyPr wrap="square">
              <a:spAutoFit/>
            </a:bodyPr>
            <a:lstStyle/>
            <a:p>
              <a:r>
                <a:rPr lang="en-US" sz="1400"/>
                <a:t>Active Resonance Control developed at </a:t>
              </a:r>
              <a:r>
                <a:rPr lang="en-US" sz="1400" err="1"/>
                <a:t>Fermilab</a:t>
              </a:r>
              <a:r>
                <a:rPr lang="en-US" sz="1400"/>
                <a:t> for TESLA  cavities</a:t>
              </a:r>
            </a:p>
          </p:txBody>
        </p:sp>
      </p:grpSp>
      <p:sp>
        <p:nvSpPr>
          <p:cNvPr id="11" name="TextBox 10"/>
          <p:cNvSpPr txBox="1"/>
          <p:nvPr/>
        </p:nvSpPr>
        <p:spPr>
          <a:xfrm>
            <a:off x="1470407" y="6391773"/>
            <a:ext cx="4002139" cy="369332"/>
          </a:xfrm>
          <a:prstGeom prst="rect">
            <a:avLst/>
          </a:prstGeom>
          <a:noFill/>
        </p:spPr>
        <p:txBody>
          <a:bodyPr wrap="square" rtlCol="0">
            <a:spAutoFit/>
          </a:bodyPr>
          <a:lstStyle/>
          <a:p>
            <a:r>
              <a:rPr lang="en-US" smtClean="0"/>
              <a:t>Courtesy Jorge Alberto Diaz Cruz</a:t>
            </a:r>
            <a:endParaRPr lang="en-US"/>
          </a:p>
        </p:txBody>
      </p:sp>
    </p:spTree>
    <p:extLst>
      <p:ext uri="{BB962C8B-B14F-4D97-AF65-F5344CB8AC3E}">
        <p14:creationId xmlns:p14="http://schemas.microsoft.com/office/powerpoint/2010/main" val="127968971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4031" y="-27715"/>
            <a:ext cx="9905998" cy="581891"/>
          </a:xfrm>
        </p:spPr>
        <p:txBody>
          <a:bodyPr>
            <a:normAutofit fontScale="90000"/>
          </a:bodyPr>
          <a:lstStyle/>
          <a:p>
            <a:r>
              <a:rPr lang="en-US"/>
              <a:t>for LLRF and Resonance Control Systems</a:t>
            </a:r>
          </a:p>
        </p:txBody>
      </p:sp>
      <p:sp>
        <p:nvSpPr>
          <p:cNvPr id="4" name="TextBox 3"/>
          <p:cNvSpPr txBox="1"/>
          <p:nvPr/>
        </p:nvSpPr>
        <p:spPr>
          <a:xfrm>
            <a:off x="1470407" y="6391773"/>
            <a:ext cx="6496232" cy="369332"/>
          </a:xfrm>
          <a:prstGeom prst="rect">
            <a:avLst/>
          </a:prstGeom>
          <a:noFill/>
        </p:spPr>
        <p:txBody>
          <a:bodyPr wrap="square" rtlCol="0">
            <a:spAutoFit/>
          </a:bodyPr>
          <a:lstStyle/>
          <a:p>
            <a:r>
              <a:rPr lang="en-US" smtClean="0"/>
              <a:t>Courtesy Jorge Alberto Diaz Cruz; NAPAC2019, LLRF, ICALEPS</a:t>
            </a:r>
            <a:endParaRPr lang="en-US"/>
          </a:p>
        </p:txBody>
      </p:sp>
      <p:pic>
        <p:nvPicPr>
          <p:cNvPr id="5" name="Picture 4"/>
          <p:cNvPicPr>
            <a:picLocks noChangeAspect="1"/>
          </p:cNvPicPr>
          <p:nvPr/>
        </p:nvPicPr>
        <p:blipFill>
          <a:blip r:embed="rId2"/>
          <a:stretch>
            <a:fillRect/>
          </a:stretch>
        </p:blipFill>
        <p:spPr>
          <a:xfrm>
            <a:off x="2458441" y="2866985"/>
            <a:ext cx="5041209" cy="3475519"/>
          </a:xfrm>
          <a:prstGeom prst="rect">
            <a:avLst/>
          </a:prstGeom>
        </p:spPr>
      </p:pic>
      <p:pic>
        <p:nvPicPr>
          <p:cNvPr id="6" name="Picture 5"/>
          <p:cNvPicPr>
            <a:picLocks noChangeAspect="1"/>
          </p:cNvPicPr>
          <p:nvPr/>
        </p:nvPicPr>
        <p:blipFill>
          <a:blip r:embed="rId3"/>
          <a:stretch>
            <a:fillRect/>
          </a:stretch>
        </p:blipFill>
        <p:spPr>
          <a:xfrm>
            <a:off x="8068356" y="2701616"/>
            <a:ext cx="2700034" cy="2298037"/>
          </a:xfrm>
          <a:prstGeom prst="rect">
            <a:avLst/>
          </a:prstGeom>
        </p:spPr>
      </p:pic>
      <p:pic>
        <p:nvPicPr>
          <p:cNvPr id="7" name="Picture 6"/>
          <p:cNvPicPr>
            <a:picLocks noChangeAspect="1"/>
          </p:cNvPicPr>
          <p:nvPr/>
        </p:nvPicPr>
        <p:blipFill>
          <a:blip r:embed="rId4"/>
          <a:stretch>
            <a:fillRect/>
          </a:stretch>
        </p:blipFill>
        <p:spPr>
          <a:xfrm>
            <a:off x="8203801" y="5124256"/>
            <a:ext cx="2667381" cy="1450588"/>
          </a:xfrm>
          <a:prstGeom prst="rect">
            <a:avLst/>
          </a:prstGeom>
        </p:spPr>
      </p:pic>
      <p:sp>
        <p:nvSpPr>
          <p:cNvPr id="8" name="Rounded Rectangle 7"/>
          <p:cNvSpPr/>
          <p:nvPr/>
        </p:nvSpPr>
        <p:spPr>
          <a:xfrm>
            <a:off x="2352670" y="2810689"/>
            <a:ext cx="5252749" cy="1991400"/>
          </a:xfrm>
          <a:prstGeom prst="roundRect">
            <a:avLst/>
          </a:prstGeom>
          <a:noFill/>
          <a:ln w="3810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ounded Rectangle 8"/>
          <p:cNvSpPr/>
          <p:nvPr/>
        </p:nvSpPr>
        <p:spPr>
          <a:xfrm>
            <a:off x="8068356" y="2613343"/>
            <a:ext cx="3039988" cy="2386309"/>
          </a:xfrm>
          <a:prstGeom prst="roundRect">
            <a:avLst/>
          </a:prstGeom>
          <a:noFill/>
          <a:ln w="3810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ounded Rectangle 9"/>
          <p:cNvSpPr/>
          <p:nvPr/>
        </p:nvSpPr>
        <p:spPr>
          <a:xfrm>
            <a:off x="8068356" y="5124255"/>
            <a:ext cx="3039988" cy="1512890"/>
          </a:xfrm>
          <a:prstGeom prst="roundRect">
            <a:avLst/>
          </a:prstGeom>
          <a:noFill/>
          <a:ln w="38100">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Arc 10"/>
          <p:cNvSpPr/>
          <p:nvPr/>
        </p:nvSpPr>
        <p:spPr>
          <a:xfrm rot="21286535">
            <a:off x="5854439" y="2702886"/>
            <a:ext cx="2301517" cy="329277"/>
          </a:xfrm>
          <a:prstGeom prst="arc">
            <a:avLst>
              <a:gd name="adj1" fmla="val 10925731"/>
              <a:gd name="adj2" fmla="val 0"/>
            </a:avLst>
          </a:prstGeom>
          <a:ln w="19050">
            <a:solidFill>
              <a:srgbClr val="FFC000"/>
            </a:solidFill>
            <a:headEnd type="none" w="med" len="med"/>
            <a:tailEnd type="triangle" w="med" len="med"/>
          </a:ln>
        </p:spPr>
        <p:style>
          <a:lnRef idx="1">
            <a:schemeClr val="accent6"/>
          </a:lnRef>
          <a:fillRef idx="0">
            <a:schemeClr val="accent6"/>
          </a:fillRef>
          <a:effectRef idx="0">
            <a:schemeClr val="accent6"/>
          </a:effectRef>
          <a:fontRef idx="minor">
            <a:schemeClr val="tx1"/>
          </a:fontRef>
        </p:style>
        <p:txBody>
          <a:bodyPr rtlCol="0" anchor="ctr"/>
          <a:lstStyle/>
          <a:p>
            <a:pPr algn="ctr"/>
            <a:endParaRPr lang="en-US"/>
          </a:p>
        </p:txBody>
      </p:sp>
      <p:sp>
        <p:nvSpPr>
          <p:cNvPr id="12" name="Arc 11"/>
          <p:cNvSpPr/>
          <p:nvPr/>
        </p:nvSpPr>
        <p:spPr>
          <a:xfrm rot="830443">
            <a:off x="4728384" y="4813119"/>
            <a:ext cx="3443382" cy="371110"/>
          </a:xfrm>
          <a:prstGeom prst="arc">
            <a:avLst>
              <a:gd name="adj1" fmla="val 10925731"/>
              <a:gd name="adj2" fmla="val 21495190"/>
            </a:avLst>
          </a:prstGeom>
          <a:ln w="19050">
            <a:solidFill>
              <a:srgbClr val="FFC000"/>
            </a:solidFill>
            <a:headEnd type="none" w="med" len="med"/>
            <a:tailEnd type="triangle" w="med" len="med"/>
          </a:ln>
        </p:spPr>
        <p:style>
          <a:lnRef idx="1">
            <a:schemeClr val="accent6"/>
          </a:lnRef>
          <a:fillRef idx="0">
            <a:schemeClr val="accent6"/>
          </a:fillRef>
          <a:effectRef idx="0">
            <a:schemeClr val="accent6"/>
          </a:effectRef>
          <a:fontRef idx="minor">
            <a:schemeClr val="tx1"/>
          </a:fontRef>
        </p:style>
        <p:txBody>
          <a:bodyPr rtlCol="0" anchor="ctr"/>
          <a:lstStyle/>
          <a:p>
            <a:pPr algn="ctr"/>
            <a:endParaRPr lang="en-US"/>
          </a:p>
        </p:txBody>
      </p:sp>
      <p:sp>
        <p:nvSpPr>
          <p:cNvPr id="13" name="Rectangle 12"/>
          <p:cNvSpPr/>
          <p:nvPr/>
        </p:nvSpPr>
        <p:spPr>
          <a:xfrm>
            <a:off x="956005" y="519020"/>
            <a:ext cx="10451624" cy="2215991"/>
          </a:xfrm>
          <a:prstGeom prst="rect">
            <a:avLst/>
          </a:prstGeom>
        </p:spPr>
        <p:txBody>
          <a:bodyPr wrap="square">
            <a:spAutoFit/>
          </a:bodyPr>
          <a:lstStyle/>
          <a:p>
            <a:pPr marL="285750" indent="-285750">
              <a:buFont typeface="Arial" charset="0"/>
              <a:buChar char="•"/>
            </a:pPr>
            <a:r>
              <a:rPr lang="en-US" sz="2300"/>
              <a:t>We are exploring </a:t>
            </a:r>
            <a:r>
              <a:rPr lang="en-US" sz="2300" smtClean="0"/>
              <a:t>intelligent techniques </a:t>
            </a:r>
            <a:r>
              <a:rPr lang="en-US" sz="2300"/>
              <a:t>as a tool </a:t>
            </a:r>
            <a:r>
              <a:rPr lang="en-US" sz="2300" b="1"/>
              <a:t>to improve performance of existing LLRF</a:t>
            </a:r>
            <a:r>
              <a:rPr lang="en-US" sz="2300"/>
              <a:t> and </a:t>
            </a:r>
            <a:r>
              <a:rPr lang="en-US" sz="2300" smtClean="0"/>
              <a:t>resonance </a:t>
            </a:r>
            <a:r>
              <a:rPr lang="en-US" sz="2300"/>
              <a:t>control </a:t>
            </a:r>
            <a:r>
              <a:rPr lang="en-US" sz="2300" smtClean="0"/>
              <a:t>systems.</a:t>
            </a:r>
          </a:p>
          <a:p>
            <a:pPr marL="285750" indent="-285750">
              <a:buFont typeface="Arial" charset="0"/>
              <a:buChar char="•"/>
            </a:pPr>
            <a:r>
              <a:rPr lang="en-US" sz="2300" b="1" smtClean="0"/>
              <a:t>Simulations</a:t>
            </a:r>
            <a:r>
              <a:rPr lang="en-US" sz="2300" smtClean="0"/>
              <a:t> </a:t>
            </a:r>
            <a:r>
              <a:rPr lang="en-US" sz="2300"/>
              <a:t>are performed to create data for training of Neural </a:t>
            </a:r>
            <a:r>
              <a:rPr lang="en-US" sz="2300" smtClean="0"/>
              <a:t>Networks. (Eventually to merge with experimental data.)</a:t>
            </a:r>
          </a:p>
          <a:p>
            <a:pPr marL="285750" indent="-285750">
              <a:buFont typeface="Arial" charset="0"/>
              <a:buChar char="•"/>
            </a:pPr>
            <a:r>
              <a:rPr lang="en-US" sz="2300" smtClean="0"/>
              <a:t>Gaussian </a:t>
            </a:r>
            <a:r>
              <a:rPr lang="en-US" sz="2300"/>
              <a:t>processes, genetic algorithms and Neural networks are all part of </a:t>
            </a:r>
            <a:r>
              <a:rPr lang="en-US" sz="2300" smtClean="0"/>
              <a:t>the </a:t>
            </a:r>
            <a:r>
              <a:rPr lang="en-US" sz="2300"/>
              <a:t>artificial intelligence </a:t>
            </a:r>
            <a:r>
              <a:rPr lang="en-US" sz="2300" smtClean="0"/>
              <a:t>framework under test.</a:t>
            </a:r>
            <a:endParaRPr lang="en-US" sz="2300"/>
          </a:p>
        </p:txBody>
      </p:sp>
    </p:spTree>
    <p:extLst>
      <p:ext uri="{BB962C8B-B14F-4D97-AF65-F5344CB8AC3E}">
        <p14:creationId xmlns:p14="http://schemas.microsoft.com/office/powerpoint/2010/main" val="16562053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1229" y="-177274"/>
            <a:ext cx="9905998" cy="895957"/>
          </a:xfrm>
        </p:spPr>
        <p:txBody>
          <a:bodyPr/>
          <a:lstStyle/>
          <a:p>
            <a:r>
              <a:rPr lang="en-US" smtClean="0"/>
              <a:t>Today</a:t>
            </a:r>
            <a:endParaRPr lang="en-US"/>
          </a:p>
        </p:txBody>
      </p:sp>
      <p:sp>
        <p:nvSpPr>
          <p:cNvPr id="3" name="Content Placeholder 2"/>
          <p:cNvSpPr>
            <a:spLocks noGrp="1"/>
          </p:cNvSpPr>
          <p:nvPr>
            <p:ph idx="1"/>
          </p:nvPr>
        </p:nvSpPr>
        <p:spPr>
          <a:xfrm>
            <a:off x="829824" y="718683"/>
            <a:ext cx="11147864" cy="5653542"/>
          </a:xfrm>
        </p:spPr>
        <p:txBody>
          <a:bodyPr>
            <a:noAutofit/>
          </a:bodyPr>
          <a:lstStyle/>
          <a:p>
            <a:r>
              <a:rPr lang="en-US" sz="2200" dirty="0" smtClean="0"/>
              <a:t>How does an accelerator scientist and engineer </a:t>
            </a:r>
            <a:r>
              <a:rPr lang="en-US" sz="2200" dirty="0" smtClean="0"/>
              <a:t>arrive at the realization of data science.</a:t>
            </a:r>
          </a:p>
          <a:p>
            <a:r>
              <a:rPr lang="en-US" sz="2200" dirty="0" smtClean="0"/>
              <a:t>General </a:t>
            </a:r>
            <a:r>
              <a:rPr lang="en-US" sz="2200" dirty="0" smtClean="0"/>
              <a:t>overview of intelligent methods of examining and using </a:t>
            </a:r>
            <a:r>
              <a:rPr lang="en-US" sz="2200" dirty="0" smtClean="0"/>
              <a:t>data</a:t>
            </a:r>
            <a:r>
              <a:rPr lang="en-US" sz="2200" dirty="0"/>
              <a:t> and </a:t>
            </a:r>
            <a:r>
              <a:rPr lang="en-US" sz="2200" dirty="0" smtClean="0"/>
              <a:t>reminding </a:t>
            </a:r>
            <a:r>
              <a:rPr lang="en-US" sz="2200" dirty="0"/>
              <a:t>ourselves we cannot be decoupled from computing advances</a:t>
            </a:r>
            <a:r>
              <a:rPr lang="en-US" sz="2200" dirty="0" smtClean="0"/>
              <a:t>.</a:t>
            </a:r>
            <a:endParaRPr lang="en-US" sz="2200" dirty="0" smtClean="0"/>
          </a:p>
          <a:p>
            <a:r>
              <a:rPr lang="en-US" sz="2200" dirty="0" smtClean="0"/>
              <a:t>Examples of </a:t>
            </a:r>
            <a:r>
              <a:rPr lang="en-US" sz="2200" dirty="0"/>
              <a:t>several applications of using </a:t>
            </a:r>
            <a:r>
              <a:rPr lang="en-US" sz="2200" dirty="0" smtClean="0"/>
              <a:t>intelligent techniques in </a:t>
            </a:r>
            <a:r>
              <a:rPr lang="en-US" sz="2200" dirty="0"/>
              <a:t>the physical sciences </a:t>
            </a:r>
            <a:r>
              <a:rPr lang="en-US" sz="2200" dirty="0" smtClean="0"/>
              <a:t>including in </a:t>
            </a:r>
            <a:r>
              <a:rPr lang="en-US" sz="2200" dirty="0"/>
              <a:t>the engineering of </a:t>
            </a:r>
            <a:r>
              <a:rPr lang="en-US" sz="2200" dirty="0" smtClean="0"/>
              <a:t>systems (e.g. control of scientific facilities including accelerator </a:t>
            </a:r>
            <a:r>
              <a:rPr lang="en-US" sz="2200" dirty="0"/>
              <a:t>science and </a:t>
            </a:r>
            <a:r>
              <a:rPr lang="en-US" sz="2200" dirty="0" smtClean="0"/>
              <a:t>engineering).</a:t>
            </a:r>
          </a:p>
          <a:p>
            <a:r>
              <a:rPr lang="en-US" sz="2200" dirty="0" smtClean="0"/>
              <a:t>Point </a:t>
            </a:r>
            <a:r>
              <a:rPr lang="en-US" sz="2200" dirty="0"/>
              <a:t>the attendee to the many resources in our global </a:t>
            </a:r>
            <a:r>
              <a:rPr lang="en-US" sz="2200" dirty="0" smtClean="0"/>
              <a:t>community, </a:t>
            </a:r>
            <a:r>
              <a:rPr lang="en-US" sz="2200" dirty="0"/>
              <a:t>to help better guide them to their own </a:t>
            </a:r>
            <a:r>
              <a:rPr lang="en-US" sz="2200" dirty="0" smtClean="0"/>
              <a:t> solutions, including </a:t>
            </a:r>
            <a:r>
              <a:rPr lang="en-US" sz="2200" dirty="0" smtClean="0"/>
              <a:t>reference </a:t>
            </a:r>
            <a:r>
              <a:rPr lang="en-US" sz="2200" dirty="0" smtClean="0"/>
              <a:t>materials for recent workshops, resources of past efforts in related fields, and to recent initiatives for ethical design of intelligent systems (e.g. IEEE – see back-up charts).</a:t>
            </a:r>
          </a:p>
          <a:p>
            <a:r>
              <a:rPr lang="en-US" sz="2200" dirty="0" smtClean="0"/>
              <a:t>Thoughts for the future of </a:t>
            </a:r>
            <a:r>
              <a:rPr lang="en-US" sz="2200" dirty="0" smtClean="0"/>
              <a:t>how to better </a:t>
            </a:r>
            <a:r>
              <a:rPr lang="en-US" sz="2200" dirty="0" smtClean="0"/>
              <a:t>weave </a:t>
            </a:r>
            <a:r>
              <a:rPr lang="en-US" sz="2200" dirty="0" smtClean="0"/>
              <a:t>data science processes into our future </a:t>
            </a:r>
            <a:r>
              <a:rPr lang="en-US" sz="2200" dirty="0"/>
              <a:t>scientific systems </a:t>
            </a:r>
            <a:r>
              <a:rPr lang="en-US" sz="2200" dirty="0" smtClean="0"/>
              <a:t>– specifically particle </a:t>
            </a:r>
            <a:r>
              <a:rPr lang="en-US" sz="2200" dirty="0"/>
              <a:t>accelerators and laser facilities and well as </a:t>
            </a:r>
            <a:r>
              <a:rPr lang="en-US" sz="2200" dirty="0" smtClean="0"/>
              <a:t>these systems’ research outputs. </a:t>
            </a:r>
            <a:endParaRPr lang="en-US" sz="2200" dirty="0"/>
          </a:p>
          <a:p>
            <a:endParaRPr lang="en-US" sz="2200" dirty="0" smtClean="0"/>
          </a:p>
        </p:txBody>
      </p:sp>
      <p:sp>
        <p:nvSpPr>
          <p:cNvPr id="6" name="Footer Placeholder 3"/>
          <p:cNvSpPr>
            <a:spLocks noGrp="1"/>
          </p:cNvSpPr>
          <p:nvPr>
            <p:ph type="ftr" sz="quarter" idx="11"/>
          </p:nvPr>
        </p:nvSpPr>
        <p:spPr>
          <a:xfrm>
            <a:off x="8865297" y="0"/>
            <a:ext cx="3549271" cy="773679"/>
          </a:xfrm>
        </p:spPr>
        <p:txBody>
          <a:bodyPr/>
          <a:lstStyle/>
          <a:p>
            <a:r>
              <a:rPr lang="en-US" sz="4000" smtClean="0">
                <a:solidFill>
                  <a:srgbClr val="250087"/>
                </a:solidFill>
                <a:latin typeface="Times New Roman" charset="0"/>
              </a:rPr>
              <a:t>E</a:t>
            </a:r>
            <a:r>
              <a:rPr lang="en-US" sz="2000" smtClean="0">
                <a:solidFill>
                  <a:srgbClr val="250087"/>
                </a:solidFill>
                <a:latin typeface="Times New Roman" charset="0"/>
              </a:rPr>
              <a:t>LEMENT </a:t>
            </a:r>
            <a:r>
              <a:rPr lang="en-US" sz="4000" smtClean="0">
                <a:solidFill>
                  <a:srgbClr val="250087"/>
                </a:solidFill>
                <a:latin typeface="Times New Roman" charset="0"/>
              </a:rPr>
              <a:t>A</a:t>
            </a:r>
            <a:r>
              <a:rPr lang="en-US" sz="2000" smtClean="0">
                <a:solidFill>
                  <a:srgbClr val="250087"/>
                </a:solidFill>
                <a:latin typeface="Times New Roman" charset="0"/>
              </a:rPr>
              <a:t>ERO</a:t>
            </a:r>
            <a:endParaRPr lang="en-US" sz="4000"/>
          </a:p>
        </p:txBody>
      </p:sp>
    </p:spTree>
    <p:extLst>
      <p:ext uri="{BB962C8B-B14F-4D97-AF65-F5344CB8AC3E}">
        <p14:creationId xmlns:p14="http://schemas.microsoft.com/office/powerpoint/2010/main" val="149649428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01213" y="12813"/>
            <a:ext cx="10229993" cy="581890"/>
          </a:xfrm>
        </p:spPr>
        <p:txBody>
          <a:bodyPr>
            <a:normAutofit/>
          </a:bodyPr>
          <a:lstStyle/>
          <a:p>
            <a:r>
              <a:rPr lang="en-US" sz="3200" dirty="0"/>
              <a:t>Virtual Telescope for </a:t>
            </a:r>
            <a:r>
              <a:rPr lang="en-US" sz="3200" dirty="0" smtClean="0"/>
              <a:t>X-Ray Observations (VTXO</a:t>
            </a:r>
            <a:r>
              <a:rPr lang="en-US" sz="3200" dirty="0"/>
              <a:t>)</a:t>
            </a:r>
          </a:p>
        </p:txBody>
      </p:sp>
      <p:sp>
        <p:nvSpPr>
          <p:cNvPr id="3" name="Content Placeholder 2"/>
          <p:cNvSpPr>
            <a:spLocks noGrp="1"/>
          </p:cNvSpPr>
          <p:nvPr>
            <p:ph idx="1"/>
          </p:nvPr>
        </p:nvSpPr>
        <p:spPr>
          <a:xfrm>
            <a:off x="785780" y="445200"/>
            <a:ext cx="8376661" cy="4433457"/>
          </a:xfrm>
        </p:spPr>
        <p:txBody>
          <a:bodyPr>
            <a:normAutofit fontScale="62500" lnSpcReduction="20000"/>
          </a:bodyPr>
          <a:lstStyle/>
          <a:p>
            <a:pPr lvl="0"/>
            <a:r>
              <a:rPr lang="en-US" sz="3300" b="1" i="1" dirty="0"/>
              <a:t>A telescope made up of 2 separate satellites in 2 different orbits</a:t>
            </a:r>
          </a:p>
          <a:p>
            <a:pPr lvl="0"/>
            <a:r>
              <a:rPr lang="en-US" sz="3300" b="1" i="1" dirty="0">
                <a:cs typeface="Arial" panose="020B0604020202020204" pitchFamily="34" charset="0"/>
              </a:rPr>
              <a:t>Accuracy requirements are sub-</a:t>
            </a:r>
            <a:r>
              <a:rPr lang="en-US" sz="3300" b="1" i="1" dirty="0" err="1">
                <a:cs typeface="Arial" panose="020B0604020202020204" pitchFamily="34" charset="0"/>
              </a:rPr>
              <a:t>arcsecond</a:t>
            </a:r>
            <a:r>
              <a:rPr lang="en-US" sz="3300" b="1" i="1" dirty="0">
                <a:cs typeface="Arial" panose="020B0604020202020204" pitchFamily="34" charset="0"/>
              </a:rPr>
              <a:t> relative attitude accuracy and  1 mm relative position accuracy  </a:t>
            </a:r>
            <a:endParaRPr lang="en-US" sz="3300" b="1" i="1" dirty="0"/>
          </a:p>
          <a:p>
            <a:pPr lvl="0"/>
            <a:r>
              <a:rPr lang="en-US" sz="3300" b="1" i="1" dirty="0"/>
              <a:t>Approximately 1 hour observing the Crab </a:t>
            </a:r>
            <a:r>
              <a:rPr lang="en-US" sz="3300" b="1" i="1" dirty="0" smtClean="0"/>
              <a:t>Nebula</a:t>
            </a:r>
            <a:endParaRPr lang="en-US" sz="3300" b="1" i="1" dirty="0"/>
          </a:p>
          <a:p>
            <a:pPr marL="158492" lvl="0" indent="0">
              <a:buNone/>
            </a:pPr>
            <a:r>
              <a:rPr lang="en-US" sz="3300" b="1" i="1" dirty="0" smtClean="0"/>
              <a:t>Applications</a:t>
            </a:r>
            <a:endParaRPr lang="en-US" sz="3300" b="1" i="1" dirty="0">
              <a:solidFill>
                <a:schemeClr val="accent6">
                  <a:lumMod val="50000"/>
                </a:schemeClr>
              </a:solidFill>
            </a:endParaRPr>
          </a:p>
          <a:p>
            <a:r>
              <a:rPr lang="en-US" sz="3300" dirty="0"/>
              <a:t>1) Investigating the nature of space (Like dark </a:t>
            </a:r>
            <a:r>
              <a:rPr lang="en-US" sz="3300" dirty="0" smtClean="0"/>
              <a:t>matter)</a:t>
            </a:r>
            <a:endParaRPr lang="en-US" sz="3300" dirty="0"/>
          </a:p>
          <a:p>
            <a:r>
              <a:rPr lang="en-US" sz="3300" dirty="0"/>
              <a:t>2</a:t>
            </a:r>
            <a:r>
              <a:rPr lang="en-US" sz="3300" dirty="0" smtClean="0"/>
              <a:t>) Covering </a:t>
            </a:r>
            <a:r>
              <a:rPr lang="en-US" sz="3300" dirty="0"/>
              <a:t>the Sun </a:t>
            </a:r>
            <a:r>
              <a:rPr lang="en-US" sz="3300" dirty="0" smtClean="0"/>
              <a:t>(To </a:t>
            </a:r>
            <a:r>
              <a:rPr lang="en-US" sz="3300" dirty="0"/>
              <a:t>see planets and stars behind it)</a:t>
            </a:r>
            <a:endParaRPr lang="en-US" sz="3300" dirty="0">
              <a:solidFill>
                <a:srgbClr val="FF0000"/>
              </a:solidFill>
            </a:endParaRPr>
          </a:p>
          <a:p>
            <a:r>
              <a:rPr lang="en-US" sz="3300" dirty="0"/>
              <a:t>3) Understanding more about black holes</a:t>
            </a:r>
          </a:p>
          <a:p>
            <a:r>
              <a:rPr lang="en-US" sz="3300" dirty="0"/>
              <a:t>4) Detecting space phenomena like </a:t>
            </a:r>
            <a:r>
              <a:rPr lang="en-US" sz="3300" dirty="0" smtClean="0"/>
              <a:t>star </a:t>
            </a:r>
            <a:r>
              <a:rPr lang="en-US" sz="3300" dirty="0"/>
              <a:t>collisions </a:t>
            </a:r>
          </a:p>
          <a:p>
            <a:r>
              <a:rPr lang="en-US" sz="3300" dirty="0"/>
              <a:t>5) Finding </a:t>
            </a:r>
            <a:r>
              <a:rPr lang="en-US" sz="3300" dirty="0" smtClean="0"/>
              <a:t>other life forms</a:t>
            </a:r>
            <a:endParaRPr lang="en-US" sz="3300" dirty="0"/>
          </a:p>
          <a:p>
            <a:endParaRPr lang="en-US" dirty="0"/>
          </a:p>
        </p:txBody>
      </p:sp>
      <p:pic>
        <p:nvPicPr>
          <p:cNvPr id="4" name="Picture 3">
            <a:extLst>
              <a:ext uri="{FF2B5EF4-FFF2-40B4-BE49-F238E27FC236}">
                <a16:creationId xmlns:a16="http://schemas.microsoft.com/office/drawing/2014/main" xmlns="" id="{124EA6E2-EF8E-44B7-8BEE-E8322A0403C5}"/>
              </a:ext>
            </a:extLst>
          </p:cNvPr>
          <p:cNvPicPr>
            <a:picLocks noChangeAspect="1"/>
          </p:cNvPicPr>
          <p:nvPr/>
        </p:nvPicPr>
        <p:blipFill>
          <a:blip r:embed="rId2"/>
          <a:stretch>
            <a:fillRect/>
          </a:stretch>
        </p:blipFill>
        <p:spPr>
          <a:xfrm>
            <a:off x="9470377" y="789708"/>
            <a:ext cx="2060611" cy="1558826"/>
          </a:xfrm>
          <a:prstGeom prst="rect">
            <a:avLst/>
          </a:prstGeom>
        </p:spPr>
      </p:pic>
      <p:pic>
        <p:nvPicPr>
          <p:cNvPr id="5" name="Picture 4">
            <a:extLst>
              <a:ext uri="{FF2B5EF4-FFF2-40B4-BE49-F238E27FC236}">
                <a16:creationId xmlns:a16="http://schemas.microsoft.com/office/drawing/2014/main" xmlns="" id="{A69CF533-CA1A-4B81-BFB4-4A26E68C2BE2}"/>
              </a:ext>
            </a:extLst>
          </p:cNvPr>
          <p:cNvPicPr>
            <a:picLocks noChangeAspect="1"/>
          </p:cNvPicPr>
          <p:nvPr/>
        </p:nvPicPr>
        <p:blipFill rotWithShape="1">
          <a:blip r:embed="rId3"/>
          <a:srcRect l="6334" t="4296" r="4999" b="3975"/>
          <a:stretch/>
        </p:blipFill>
        <p:spPr>
          <a:xfrm>
            <a:off x="9571409" y="2846339"/>
            <a:ext cx="1793774" cy="1650298"/>
          </a:xfrm>
          <a:prstGeom prst="rect">
            <a:avLst/>
          </a:prstGeom>
          <a:ln>
            <a:solidFill>
              <a:schemeClr val="bg1"/>
            </a:solidFill>
          </a:ln>
        </p:spPr>
      </p:pic>
      <p:sp>
        <p:nvSpPr>
          <p:cNvPr id="6" name="Rectangle 5">
            <a:extLst>
              <a:ext uri="{FF2B5EF4-FFF2-40B4-BE49-F238E27FC236}">
                <a16:creationId xmlns:a16="http://schemas.microsoft.com/office/drawing/2014/main" xmlns="" id="{5D498029-DDE6-4E89-9081-A1EF85E28EDB}"/>
              </a:ext>
            </a:extLst>
          </p:cNvPr>
          <p:cNvSpPr/>
          <p:nvPr/>
        </p:nvSpPr>
        <p:spPr>
          <a:xfrm>
            <a:off x="8903920" y="2365010"/>
            <a:ext cx="3288080" cy="369332"/>
          </a:xfrm>
          <a:prstGeom prst="rect">
            <a:avLst/>
          </a:prstGeom>
        </p:spPr>
        <p:txBody>
          <a:bodyPr wrap="none">
            <a:spAutoFit/>
          </a:bodyPr>
          <a:lstStyle/>
          <a:p>
            <a:r>
              <a:rPr lang="en-US" i="1"/>
              <a:t>An example of X-Ray observation</a:t>
            </a:r>
          </a:p>
        </p:txBody>
      </p:sp>
      <p:sp>
        <p:nvSpPr>
          <p:cNvPr id="7" name="Rectangle 6">
            <a:extLst>
              <a:ext uri="{FF2B5EF4-FFF2-40B4-BE49-F238E27FC236}">
                <a16:creationId xmlns:a16="http://schemas.microsoft.com/office/drawing/2014/main" xmlns="" id="{F609F47B-B905-43FD-BE3F-E91C43B63E5E}"/>
              </a:ext>
            </a:extLst>
          </p:cNvPr>
          <p:cNvSpPr/>
          <p:nvPr/>
        </p:nvSpPr>
        <p:spPr>
          <a:xfrm>
            <a:off x="9511270" y="4585805"/>
            <a:ext cx="1781450" cy="369332"/>
          </a:xfrm>
          <a:prstGeom prst="rect">
            <a:avLst/>
          </a:prstGeom>
        </p:spPr>
        <p:txBody>
          <a:bodyPr wrap="none">
            <a:spAutoFit/>
          </a:bodyPr>
          <a:lstStyle/>
          <a:p>
            <a:r>
              <a:rPr lang="en-US" i="1"/>
              <a:t>Virtual Telescope</a:t>
            </a:r>
          </a:p>
        </p:txBody>
      </p:sp>
      <p:grpSp>
        <p:nvGrpSpPr>
          <p:cNvPr id="33" name="Group 32"/>
          <p:cNvGrpSpPr/>
          <p:nvPr/>
        </p:nvGrpSpPr>
        <p:grpSpPr>
          <a:xfrm>
            <a:off x="2454867" y="4151612"/>
            <a:ext cx="7554647" cy="2543776"/>
            <a:chOff x="667631" y="3869134"/>
            <a:chExt cx="7554647" cy="2543776"/>
          </a:xfrm>
        </p:grpSpPr>
        <p:sp>
          <p:nvSpPr>
            <p:cNvPr id="8" name="Oval 7">
              <a:extLst>
                <a:ext uri="{FF2B5EF4-FFF2-40B4-BE49-F238E27FC236}">
                  <a16:creationId xmlns:a16="http://schemas.microsoft.com/office/drawing/2014/main" xmlns="" id="{2FADCF52-7E36-4576-8EBA-BE5BF15171EF}"/>
                </a:ext>
              </a:extLst>
            </p:cNvPr>
            <p:cNvSpPr/>
            <p:nvPr/>
          </p:nvSpPr>
          <p:spPr>
            <a:xfrm rot="5400000">
              <a:off x="4564337" y="3326785"/>
              <a:ext cx="2345891" cy="3628484"/>
            </a:xfrm>
            <a:prstGeom prst="ellipse">
              <a:avLst/>
            </a:prstGeom>
            <a:solidFill>
              <a:schemeClr val="bg1"/>
            </a:solidFill>
            <a:ln w="44450">
              <a:solidFill>
                <a:schemeClr val="accent6">
                  <a:lumMod val="75000"/>
                </a:schemeClr>
              </a:solidFill>
              <a:prstDash val="sysDash"/>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tx1"/>
                </a:solidFill>
              </a:endParaRPr>
            </a:p>
          </p:txBody>
        </p:sp>
        <p:sp>
          <p:nvSpPr>
            <p:cNvPr id="9" name="Oval 8">
              <a:extLst>
                <a:ext uri="{FF2B5EF4-FFF2-40B4-BE49-F238E27FC236}">
                  <a16:creationId xmlns:a16="http://schemas.microsoft.com/office/drawing/2014/main" xmlns="" id="{5CD2F09B-AFD4-457F-9BBF-AC79330F1C39}"/>
                </a:ext>
              </a:extLst>
            </p:cNvPr>
            <p:cNvSpPr/>
            <p:nvPr/>
          </p:nvSpPr>
          <p:spPr>
            <a:xfrm>
              <a:off x="6822253" y="5014414"/>
              <a:ext cx="253219" cy="253219"/>
            </a:xfrm>
            <a:prstGeom prst="ellipse">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Oval 9">
              <a:extLst>
                <a:ext uri="{FF2B5EF4-FFF2-40B4-BE49-F238E27FC236}">
                  <a16:creationId xmlns:a16="http://schemas.microsoft.com/office/drawing/2014/main" xmlns="" id="{281A7228-85DE-4D26-A8E5-EE44CCE40BFF}"/>
                </a:ext>
              </a:extLst>
            </p:cNvPr>
            <p:cNvSpPr/>
            <p:nvPr/>
          </p:nvSpPr>
          <p:spPr>
            <a:xfrm rot="5400000">
              <a:off x="4682175" y="3331565"/>
              <a:ext cx="2543776" cy="3618914"/>
            </a:xfrm>
            <a:prstGeom prst="ellipse">
              <a:avLst/>
            </a:prstGeom>
            <a:noFill/>
            <a:ln w="44450">
              <a:solidFill>
                <a:schemeClr val="tx1"/>
              </a:solidFill>
              <a:prstDash val="sysDash"/>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tx1"/>
                </a:solidFill>
              </a:endParaRPr>
            </a:p>
          </p:txBody>
        </p:sp>
        <p:sp>
          <p:nvSpPr>
            <p:cNvPr id="11" name="Oval 10">
              <a:extLst>
                <a:ext uri="{FF2B5EF4-FFF2-40B4-BE49-F238E27FC236}">
                  <a16:creationId xmlns:a16="http://schemas.microsoft.com/office/drawing/2014/main" xmlns="" id="{F1721E57-8E01-4F4B-BDA1-24DDAB1986CD}"/>
                </a:ext>
              </a:extLst>
            </p:cNvPr>
            <p:cNvSpPr/>
            <p:nvPr/>
          </p:nvSpPr>
          <p:spPr>
            <a:xfrm rot="5400000">
              <a:off x="4769383" y="3967532"/>
              <a:ext cx="205658" cy="276183"/>
            </a:xfrm>
            <a:prstGeom prst="ellipse">
              <a:avLst/>
            </a:prstGeom>
            <a:noFill/>
            <a:ln w="44450">
              <a:solidFill>
                <a:schemeClr val="bg2">
                  <a:lumMod val="10000"/>
                </a:schemeClr>
              </a:solidFill>
              <a:prstDash val="sysDash"/>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tx1"/>
                </a:solidFill>
              </a:endParaRPr>
            </a:p>
          </p:txBody>
        </p:sp>
        <p:sp>
          <p:nvSpPr>
            <p:cNvPr id="12" name="Oval 11">
              <a:extLst>
                <a:ext uri="{FF2B5EF4-FFF2-40B4-BE49-F238E27FC236}">
                  <a16:creationId xmlns:a16="http://schemas.microsoft.com/office/drawing/2014/main" xmlns="" id="{A7102561-D0F1-419D-B59F-91A49A1A0C13}"/>
                </a:ext>
              </a:extLst>
            </p:cNvPr>
            <p:cNvSpPr/>
            <p:nvPr/>
          </p:nvSpPr>
          <p:spPr>
            <a:xfrm rot="5400000">
              <a:off x="4827506" y="6044561"/>
              <a:ext cx="205658" cy="276183"/>
            </a:xfrm>
            <a:prstGeom prst="ellipse">
              <a:avLst/>
            </a:prstGeom>
            <a:noFill/>
            <a:ln w="44450">
              <a:solidFill>
                <a:schemeClr val="bg2">
                  <a:lumMod val="10000"/>
                </a:schemeClr>
              </a:solidFill>
              <a:prstDash val="sysDash"/>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tx1"/>
                </a:solidFill>
              </a:endParaRPr>
            </a:p>
          </p:txBody>
        </p:sp>
        <p:cxnSp>
          <p:nvCxnSpPr>
            <p:cNvPr id="13" name="Straight Connector 12">
              <a:extLst>
                <a:ext uri="{FF2B5EF4-FFF2-40B4-BE49-F238E27FC236}">
                  <a16:creationId xmlns:a16="http://schemas.microsoft.com/office/drawing/2014/main" xmlns="" id="{85F06513-786F-4D08-AAD6-C32212024F18}"/>
                </a:ext>
              </a:extLst>
            </p:cNvPr>
            <p:cNvCxnSpPr/>
            <p:nvPr/>
          </p:nvCxnSpPr>
          <p:spPr>
            <a:xfrm>
              <a:off x="1138404" y="5710331"/>
              <a:ext cx="3342735" cy="5608"/>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xmlns="" id="{AC5B8A17-7633-4C9B-9419-423127E6F73D}"/>
                </a:ext>
              </a:extLst>
            </p:cNvPr>
            <p:cNvCxnSpPr/>
            <p:nvPr/>
          </p:nvCxnSpPr>
          <p:spPr>
            <a:xfrm>
              <a:off x="1186239" y="4610677"/>
              <a:ext cx="3342735" cy="5608"/>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xmlns="" id="{48CBC3CC-8B10-421B-9F0D-6AE58D69A41C}"/>
                </a:ext>
              </a:extLst>
            </p:cNvPr>
            <p:cNvSpPr txBox="1"/>
            <p:nvPr/>
          </p:nvSpPr>
          <p:spPr>
            <a:xfrm>
              <a:off x="6588208" y="4805737"/>
              <a:ext cx="556807" cy="253916"/>
            </a:xfrm>
            <a:prstGeom prst="rect">
              <a:avLst/>
            </a:prstGeom>
            <a:noFill/>
          </p:spPr>
          <p:txBody>
            <a:bodyPr wrap="square" rtlCol="0">
              <a:spAutoFit/>
            </a:bodyPr>
            <a:lstStyle/>
            <a:p>
              <a:r>
                <a:rPr lang="en-US" sz="1050"/>
                <a:t>Earth</a:t>
              </a:r>
            </a:p>
          </p:txBody>
        </p:sp>
        <p:sp>
          <p:nvSpPr>
            <p:cNvPr id="16" name="Isosceles Triangle 16">
              <a:extLst>
                <a:ext uri="{FF2B5EF4-FFF2-40B4-BE49-F238E27FC236}">
                  <a16:creationId xmlns:a16="http://schemas.microsoft.com/office/drawing/2014/main" xmlns="" id="{7AA60B48-B6CD-4674-BC4F-597CA72F523F}"/>
                </a:ext>
              </a:extLst>
            </p:cNvPr>
            <p:cNvSpPr/>
            <p:nvPr/>
          </p:nvSpPr>
          <p:spPr>
            <a:xfrm rot="16200000">
              <a:off x="3764347" y="4755186"/>
              <a:ext cx="399494" cy="126151"/>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Isosceles Triangle 17">
              <a:extLst>
                <a:ext uri="{FF2B5EF4-FFF2-40B4-BE49-F238E27FC236}">
                  <a16:creationId xmlns:a16="http://schemas.microsoft.com/office/drawing/2014/main" xmlns="" id="{7BA4727A-F648-45EE-A0C4-EF9F10992AB3}"/>
                </a:ext>
              </a:extLst>
            </p:cNvPr>
            <p:cNvSpPr/>
            <p:nvPr/>
          </p:nvSpPr>
          <p:spPr>
            <a:xfrm rot="16200000">
              <a:off x="3971065" y="4767674"/>
              <a:ext cx="399494" cy="126151"/>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cxnSp>
          <p:nvCxnSpPr>
            <p:cNvPr id="18" name="Straight Connector 17">
              <a:extLst>
                <a:ext uri="{FF2B5EF4-FFF2-40B4-BE49-F238E27FC236}">
                  <a16:creationId xmlns:a16="http://schemas.microsoft.com/office/drawing/2014/main" xmlns="" id="{89D4E0AC-C852-4DD8-98FF-6D8845D258B5}"/>
                </a:ext>
              </a:extLst>
            </p:cNvPr>
            <p:cNvCxnSpPr/>
            <p:nvPr/>
          </p:nvCxnSpPr>
          <p:spPr>
            <a:xfrm>
              <a:off x="1021374" y="4815455"/>
              <a:ext cx="3342735" cy="5608"/>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xmlns="" id="{7C64AAF4-30E1-4BC3-A0EB-847646120E90}"/>
                </a:ext>
              </a:extLst>
            </p:cNvPr>
            <p:cNvSpPr txBox="1"/>
            <p:nvPr/>
          </p:nvSpPr>
          <p:spPr>
            <a:xfrm>
              <a:off x="3382606" y="4576539"/>
              <a:ext cx="646196" cy="253916"/>
            </a:xfrm>
            <a:prstGeom prst="rect">
              <a:avLst/>
            </a:prstGeom>
            <a:noFill/>
          </p:spPr>
          <p:txBody>
            <a:bodyPr wrap="square" rtlCol="0">
              <a:spAutoFit/>
            </a:bodyPr>
            <a:lstStyle/>
            <a:p>
              <a:r>
                <a:rPr lang="en-US" sz="1050"/>
                <a:t>Optics</a:t>
              </a:r>
            </a:p>
          </p:txBody>
        </p:sp>
        <p:sp>
          <p:nvSpPr>
            <p:cNvPr id="20" name="TextBox 19">
              <a:extLst>
                <a:ext uri="{FF2B5EF4-FFF2-40B4-BE49-F238E27FC236}">
                  <a16:creationId xmlns:a16="http://schemas.microsoft.com/office/drawing/2014/main" xmlns="" id="{009B34DE-EF35-4144-A175-CE1788850917}"/>
                </a:ext>
              </a:extLst>
            </p:cNvPr>
            <p:cNvSpPr txBox="1"/>
            <p:nvPr/>
          </p:nvSpPr>
          <p:spPr>
            <a:xfrm>
              <a:off x="4314453" y="4902013"/>
              <a:ext cx="753974" cy="253916"/>
            </a:xfrm>
            <a:prstGeom prst="rect">
              <a:avLst/>
            </a:prstGeom>
            <a:noFill/>
          </p:spPr>
          <p:txBody>
            <a:bodyPr wrap="square" rtlCol="0">
              <a:spAutoFit/>
            </a:bodyPr>
            <a:lstStyle/>
            <a:p>
              <a:r>
                <a:rPr lang="en-US" sz="1050"/>
                <a:t>Imager</a:t>
              </a:r>
            </a:p>
          </p:txBody>
        </p:sp>
        <p:cxnSp>
          <p:nvCxnSpPr>
            <p:cNvPr id="21" name="Straight Connector 20">
              <a:extLst>
                <a:ext uri="{FF2B5EF4-FFF2-40B4-BE49-F238E27FC236}">
                  <a16:creationId xmlns:a16="http://schemas.microsoft.com/office/drawing/2014/main" xmlns="" id="{088B75EA-FDCD-4DD7-9E1B-E26A41AC5550}"/>
                </a:ext>
              </a:extLst>
            </p:cNvPr>
            <p:cNvCxnSpPr/>
            <p:nvPr/>
          </p:nvCxnSpPr>
          <p:spPr>
            <a:xfrm flipV="1">
              <a:off x="1355327" y="5128802"/>
              <a:ext cx="5629958" cy="35909"/>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2" name="Isosceles Triangle 22">
              <a:extLst>
                <a:ext uri="{FF2B5EF4-FFF2-40B4-BE49-F238E27FC236}">
                  <a16:creationId xmlns:a16="http://schemas.microsoft.com/office/drawing/2014/main" xmlns="" id="{84F7BAA1-131F-4ECD-8723-AFEB50247963}"/>
                </a:ext>
              </a:extLst>
            </p:cNvPr>
            <p:cNvSpPr/>
            <p:nvPr/>
          </p:nvSpPr>
          <p:spPr>
            <a:xfrm rot="20277448">
              <a:off x="7321408" y="4462683"/>
              <a:ext cx="399494" cy="126151"/>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Isosceles Triangle 23">
              <a:extLst>
                <a:ext uri="{FF2B5EF4-FFF2-40B4-BE49-F238E27FC236}">
                  <a16:creationId xmlns:a16="http://schemas.microsoft.com/office/drawing/2014/main" xmlns="" id="{E43472D0-C0BE-4B77-86B8-43F3FE788881}"/>
                </a:ext>
              </a:extLst>
            </p:cNvPr>
            <p:cNvSpPr/>
            <p:nvPr/>
          </p:nvSpPr>
          <p:spPr>
            <a:xfrm rot="15642947">
              <a:off x="7140408" y="4596113"/>
              <a:ext cx="399494" cy="126151"/>
            </a:xfrm>
            <a:prstGeom prst="triangle">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4" name="TextBox 23">
              <a:extLst>
                <a:ext uri="{FF2B5EF4-FFF2-40B4-BE49-F238E27FC236}">
                  <a16:creationId xmlns:a16="http://schemas.microsoft.com/office/drawing/2014/main" xmlns="" id="{D3B0BC0E-249C-438A-8382-FA5CAB004F9E}"/>
                </a:ext>
              </a:extLst>
            </p:cNvPr>
            <p:cNvSpPr txBox="1"/>
            <p:nvPr/>
          </p:nvSpPr>
          <p:spPr>
            <a:xfrm>
              <a:off x="7438074" y="4166434"/>
              <a:ext cx="784204" cy="253916"/>
            </a:xfrm>
            <a:prstGeom prst="rect">
              <a:avLst/>
            </a:prstGeom>
            <a:noFill/>
          </p:spPr>
          <p:txBody>
            <a:bodyPr wrap="square" rtlCol="0">
              <a:spAutoFit/>
            </a:bodyPr>
            <a:lstStyle/>
            <a:p>
              <a:r>
                <a:rPr lang="en-US" sz="1050"/>
                <a:t>Imager</a:t>
              </a:r>
            </a:p>
          </p:txBody>
        </p:sp>
        <p:sp>
          <p:nvSpPr>
            <p:cNvPr id="25" name="TextBox 24">
              <a:extLst>
                <a:ext uri="{FF2B5EF4-FFF2-40B4-BE49-F238E27FC236}">
                  <a16:creationId xmlns:a16="http://schemas.microsoft.com/office/drawing/2014/main" xmlns="" id="{2D8DD69E-0DBD-40F7-B854-692E730D9105}"/>
                </a:ext>
              </a:extLst>
            </p:cNvPr>
            <p:cNvSpPr txBox="1"/>
            <p:nvPr/>
          </p:nvSpPr>
          <p:spPr>
            <a:xfrm>
              <a:off x="6735405" y="4640849"/>
              <a:ext cx="796433" cy="253916"/>
            </a:xfrm>
            <a:prstGeom prst="rect">
              <a:avLst/>
            </a:prstGeom>
            <a:noFill/>
          </p:spPr>
          <p:txBody>
            <a:bodyPr wrap="square" rtlCol="0">
              <a:spAutoFit/>
            </a:bodyPr>
            <a:lstStyle/>
            <a:p>
              <a:r>
                <a:rPr lang="en-US" sz="1050"/>
                <a:t>Optics</a:t>
              </a:r>
            </a:p>
          </p:txBody>
        </p:sp>
        <p:cxnSp>
          <p:nvCxnSpPr>
            <p:cNvPr id="26" name="Straight Connector 25">
              <a:extLst>
                <a:ext uri="{FF2B5EF4-FFF2-40B4-BE49-F238E27FC236}">
                  <a16:creationId xmlns:a16="http://schemas.microsoft.com/office/drawing/2014/main" xmlns="" id="{724655C3-5055-43FE-BF39-0090E2A5DCA9}"/>
                </a:ext>
              </a:extLst>
            </p:cNvPr>
            <p:cNvCxnSpPr/>
            <p:nvPr/>
          </p:nvCxnSpPr>
          <p:spPr>
            <a:xfrm flipH="1">
              <a:off x="2856908" y="5917272"/>
              <a:ext cx="349134" cy="2805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xmlns="" id="{55A40470-9842-45DA-BD87-1FFC3989C492}"/>
                </a:ext>
              </a:extLst>
            </p:cNvPr>
            <p:cNvCxnSpPr/>
            <p:nvPr/>
          </p:nvCxnSpPr>
          <p:spPr>
            <a:xfrm>
              <a:off x="2861584" y="4428359"/>
              <a:ext cx="344459" cy="30843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xmlns="" id="{BCD166EB-374A-47AA-86DF-D84C8AE6423C}"/>
                </a:ext>
              </a:extLst>
            </p:cNvPr>
            <p:cNvCxnSpPr/>
            <p:nvPr/>
          </p:nvCxnSpPr>
          <p:spPr>
            <a:xfrm flipH="1">
              <a:off x="2852232" y="4736519"/>
              <a:ext cx="349134" cy="2805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xmlns="" id="{F94BA71E-0FBC-4473-A1CF-AC59906B2322}"/>
                </a:ext>
              </a:extLst>
            </p:cNvPr>
            <p:cNvCxnSpPr/>
            <p:nvPr/>
          </p:nvCxnSpPr>
          <p:spPr>
            <a:xfrm>
              <a:off x="2856908" y="5010495"/>
              <a:ext cx="344459" cy="30843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xmlns="" id="{D4EC2165-DCD5-481E-80EB-6B4ABEDE565C}"/>
                </a:ext>
              </a:extLst>
            </p:cNvPr>
            <p:cNvCxnSpPr/>
            <p:nvPr/>
          </p:nvCxnSpPr>
          <p:spPr>
            <a:xfrm flipH="1">
              <a:off x="2847557" y="5321830"/>
              <a:ext cx="349134" cy="28055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xmlns="" id="{9DEBE884-59EF-429A-8BA8-E0B70EFD36CD}"/>
                </a:ext>
              </a:extLst>
            </p:cNvPr>
            <p:cNvCxnSpPr/>
            <p:nvPr/>
          </p:nvCxnSpPr>
          <p:spPr>
            <a:xfrm>
              <a:off x="2852233" y="5595805"/>
              <a:ext cx="344459" cy="30843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32" name="Picture 2" descr="Image result">
              <a:extLst>
                <a:ext uri="{FF2B5EF4-FFF2-40B4-BE49-F238E27FC236}">
                  <a16:creationId xmlns:a16="http://schemas.microsoft.com/office/drawing/2014/main" xmlns="" id="{9F807FA3-3FD5-47B5-96CB-CB184A81057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7631" y="4532479"/>
              <a:ext cx="1407335" cy="1407335"/>
            </a:xfrm>
            <a:prstGeom prst="rect">
              <a:avLst/>
            </a:prstGeom>
            <a:noFill/>
            <a:extLst>
              <a:ext uri="{909E8E84-426E-40DD-AFC4-6F175D3DCCD1}">
                <a14:hiddenFill xmlns:a14="http://schemas.microsoft.com/office/drawing/2010/main">
                  <a:solidFill>
                    <a:srgbClr val="FFFFFF"/>
                  </a:solidFill>
                </a14:hiddenFill>
              </a:ext>
            </a:extLst>
          </p:spPr>
        </p:pic>
      </p:grpSp>
      <p:sp>
        <p:nvSpPr>
          <p:cNvPr id="59" name="TextBox 58"/>
          <p:cNvSpPr txBox="1"/>
          <p:nvPr/>
        </p:nvSpPr>
        <p:spPr>
          <a:xfrm>
            <a:off x="1379278" y="6427591"/>
            <a:ext cx="2687782" cy="369332"/>
          </a:xfrm>
          <a:prstGeom prst="rect">
            <a:avLst/>
          </a:prstGeom>
          <a:noFill/>
        </p:spPr>
        <p:txBody>
          <a:bodyPr wrap="square" rtlCol="0">
            <a:spAutoFit/>
          </a:bodyPr>
          <a:lstStyle/>
          <a:p>
            <a:r>
              <a:rPr lang="en-US" smtClean="0"/>
              <a:t>Courtesy Reza </a:t>
            </a:r>
            <a:r>
              <a:rPr lang="en-US" err="1"/>
              <a:t>Pirayesh</a:t>
            </a:r>
            <a:endParaRPr lang="en-US"/>
          </a:p>
        </p:txBody>
      </p:sp>
    </p:spTree>
    <p:extLst>
      <p:ext uri="{BB962C8B-B14F-4D97-AF65-F5344CB8AC3E}">
        <p14:creationId xmlns:p14="http://schemas.microsoft.com/office/powerpoint/2010/main" val="154784161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3194" y="0"/>
            <a:ext cx="10440987" cy="595745"/>
          </a:xfrm>
        </p:spPr>
        <p:txBody>
          <a:bodyPr>
            <a:normAutofit/>
          </a:bodyPr>
          <a:lstStyle/>
          <a:p>
            <a:r>
              <a:rPr lang="en-US" sz="3200"/>
              <a:t>Virtual Telescope for X-Ray Observations(VTXO)</a:t>
            </a:r>
          </a:p>
        </p:txBody>
      </p:sp>
      <p:sp>
        <p:nvSpPr>
          <p:cNvPr id="3" name="Content Placeholder 2"/>
          <p:cNvSpPr>
            <a:spLocks noGrp="1"/>
          </p:cNvSpPr>
          <p:nvPr>
            <p:ph idx="1"/>
          </p:nvPr>
        </p:nvSpPr>
        <p:spPr>
          <a:xfrm>
            <a:off x="1224539" y="595745"/>
            <a:ext cx="10344006" cy="1884219"/>
          </a:xfrm>
        </p:spPr>
        <p:txBody>
          <a:bodyPr>
            <a:normAutofit fontScale="85000" lnSpcReduction="20000"/>
          </a:bodyPr>
          <a:lstStyle/>
          <a:p>
            <a:r>
              <a:rPr lang="en-US">
                <a:latin typeface="Arial" panose="020B0604020202020204" pitchFamily="34" charset="0"/>
                <a:cs typeface="Arial" panose="020B0604020202020204" pitchFamily="34" charset="0"/>
              </a:rPr>
              <a:t>Applying more sensors and sensor fusion </a:t>
            </a:r>
            <a:r>
              <a:rPr lang="en-US" smtClean="0">
                <a:latin typeface="Arial" panose="020B0604020202020204" pitchFamily="34" charset="0"/>
                <a:cs typeface="Arial" panose="020B0604020202020204" pitchFamily="34" charset="0"/>
              </a:rPr>
              <a:t>algorithm</a:t>
            </a:r>
            <a:endParaRPr lang="en-US">
              <a:latin typeface="Arial" panose="020B0604020202020204" pitchFamily="34" charset="0"/>
              <a:cs typeface="Arial" panose="020B0604020202020204" pitchFamily="34" charset="0"/>
            </a:endParaRPr>
          </a:p>
          <a:p>
            <a:r>
              <a:rPr lang="en-US">
                <a:latin typeface="Arial" panose="020B0604020202020204" pitchFamily="34" charset="0"/>
                <a:cs typeface="Arial" panose="020B0604020202020204" pitchFamily="34" charset="0"/>
              </a:rPr>
              <a:t>Develop artificial intelligence algorithms to decrease the error in pointing to the targets in </a:t>
            </a:r>
            <a:r>
              <a:rPr lang="en-US" smtClean="0">
                <a:latin typeface="Arial" panose="020B0604020202020204" pitchFamily="34" charset="0"/>
                <a:cs typeface="Arial" panose="020B0604020202020204" pitchFamily="34" charset="0"/>
              </a:rPr>
              <a:t>space</a:t>
            </a:r>
            <a:endParaRPr lang="en-US">
              <a:latin typeface="Arial" panose="020B0604020202020204" pitchFamily="34" charset="0"/>
              <a:cs typeface="Arial" panose="020B0604020202020204" pitchFamily="34" charset="0"/>
            </a:endParaRPr>
          </a:p>
          <a:p>
            <a:r>
              <a:rPr lang="en-US">
                <a:latin typeface="Arial" panose="020B0604020202020204" pitchFamily="34" charset="0"/>
                <a:cs typeface="Arial" panose="020B0604020202020204" pitchFamily="34" charset="0"/>
              </a:rPr>
              <a:t>Combining relative position control and attitude control algorithms to increase the performance of the formation flying control system</a:t>
            </a:r>
          </a:p>
          <a:p>
            <a:endParaRPr lang="en-US"/>
          </a:p>
        </p:txBody>
      </p:sp>
      <p:pic>
        <p:nvPicPr>
          <p:cNvPr id="4" name="Content Placeholder 9">
            <a:extLst>
              <a:ext uri="{FF2B5EF4-FFF2-40B4-BE49-F238E27FC236}">
                <a16:creationId xmlns:a16="http://schemas.microsoft.com/office/drawing/2014/main" xmlns="" id="{B9F97975-9F7F-40D1-A52B-E814EF12611F}"/>
              </a:ext>
            </a:extLst>
          </p:cNvPr>
          <p:cNvPicPr>
            <a:picLocks noChangeAspect="1"/>
          </p:cNvPicPr>
          <p:nvPr/>
        </p:nvPicPr>
        <p:blipFill>
          <a:blip r:embed="rId2"/>
          <a:stretch>
            <a:fillRect/>
          </a:stretch>
        </p:blipFill>
        <p:spPr>
          <a:xfrm>
            <a:off x="6013761" y="2479964"/>
            <a:ext cx="4824539" cy="3709216"/>
          </a:xfrm>
          <a:prstGeom prst="rect">
            <a:avLst/>
          </a:prstGeom>
        </p:spPr>
      </p:pic>
      <p:sp>
        <p:nvSpPr>
          <p:cNvPr id="5" name="Content Placeholder 6">
            <a:extLst>
              <a:ext uri="{FF2B5EF4-FFF2-40B4-BE49-F238E27FC236}">
                <a16:creationId xmlns:a16="http://schemas.microsoft.com/office/drawing/2014/main" xmlns="" id="{6F6AE00C-8EF2-42B2-A597-02985F8368A2}"/>
              </a:ext>
            </a:extLst>
          </p:cNvPr>
          <p:cNvSpPr txBox="1">
            <a:spLocks/>
          </p:cNvSpPr>
          <p:nvPr/>
        </p:nvSpPr>
        <p:spPr>
          <a:xfrm>
            <a:off x="1052765" y="4157352"/>
            <a:ext cx="1375020" cy="1012359"/>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vert="horz" lIns="54864" tIns="91440" rtlCol="0" anchor="ctr">
            <a:normAutofit/>
          </a:bodyPr>
          <a:lstStyle>
            <a:lvl1pPr marL="585201" indent="-426709" algn="l" rtl="0" eaLnBrk="1" latinLnBrk="0" hangingPunct="1">
              <a:spcBef>
                <a:spcPts val="0"/>
              </a:spcBef>
              <a:buClr>
                <a:schemeClr val="accent1"/>
              </a:buClr>
              <a:buSzPct val="80000"/>
              <a:buFont typeface="Wingdings 2"/>
              <a:buChar char=""/>
              <a:defRPr kumimoji="0" sz="4267" kern="1200" spc="0">
                <a:solidFill>
                  <a:schemeClr val="lt1"/>
                </a:solidFill>
                <a:latin typeface="+mn-lt"/>
                <a:ea typeface="+mn-ea"/>
                <a:cs typeface="+mn-cs"/>
              </a:defRPr>
            </a:lvl1pPr>
            <a:lvl2pPr marL="975336" indent="-365751" algn="l" rtl="0" eaLnBrk="1" latinLnBrk="0" hangingPunct="1">
              <a:spcBef>
                <a:spcPct val="20000"/>
              </a:spcBef>
              <a:buClr>
                <a:schemeClr val="accent2"/>
              </a:buClr>
              <a:buSzPct val="90000"/>
              <a:buFont typeface="Wingdings"/>
              <a:buChar char=""/>
              <a:defRPr kumimoji="0" sz="3733" kern="1200" spc="0">
                <a:solidFill>
                  <a:schemeClr val="lt1"/>
                </a:solidFill>
                <a:latin typeface="+mn-lt"/>
                <a:ea typeface="+mn-ea"/>
                <a:cs typeface="+mn-cs"/>
              </a:defRPr>
            </a:lvl2pPr>
            <a:lvl3pPr marL="1328895" indent="-304792" algn="l" rtl="0" eaLnBrk="1" latinLnBrk="0" hangingPunct="1">
              <a:spcBef>
                <a:spcPct val="20000"/>
              </a:spcBef>
              <a:buClr>
                <a:schemeClr val="accent3"/>
              </a:buClr>
              <a:buFont typeface="Arial"/>
              <a:buChar char="▪"/>
              <a:defRPr kumimoji="0" sz="3200" kern="1200" spc="0">
                <a:solidFill>
                  <a:schemeClr val="lt1"/>
                </a:solidFill>
                <a:latin typeface="+mn-lt"/>
                <a:ea typeface="+mn-ea"/>
                <a:cs typeface="+mn-cs"/>
              </a:defRPr>
            </a:lvl3pPr>
            <a:lvl4pPr marL="1621495" indent="-243834" algn="l" rtl="0" eaLnBrk="1" latinLnBrk="0" hangingPunct="1">
              <a:spcBef>
                <a:spcPct val="20000"/>
              </a:spcBef>
              <a:buClr>
                <a:schemeClr val="accent4"/>
              </a:buClr>
              <a:buFont typeface="Arial"/>
              <a:buChar char="▪"/>
              <a:defRPr kumimoji="0" sz="2667" kern="1200" spc="0">
                <a:solidFill>
                  <a:schemeClr val="lt1"/>
                </a:solidFill>
                <a:latin typeface="+mn-lt"/>
                <a:ea typeface="+mn-ea"/>
                <a:cs typeface="+mn-cs"/>
              </a:defRPr>
            </a:lvl4pPr>
            <a:lvl5pPr marL="1901904" indent="-243834" algn="l" rtl="0" eaLnBrk="1" latinLnBrk="0" hangingPunct="1">
              <a:spcBef>
                <a:spcPct val="20000"/>
              </a:spcBef>
              <a:buClr>
                <a:schemeClr val="accent5"/>
              </a:buClr>
              <a:buFont typeface="Wingdings 3"/>
              <a:buChar char=""/>
              <a:defRPr kumimoji="0" lang="en-US" sz="2667" kern="1200" spc="0" smtClean="0">
                <a:solidFill>
                  <a:schemeClr val="lt1"/>
                </a:solidFill>
                <a:latin typeface="+mn-lt"/>
                <a:ea typeface="+mn-ea"/>
                <a:cs typeface="+mn-cs"/>
              </a:defRPr>
            </a:lvl5pPr>
            <a:lvl6pPr marL="2170122" indent="-243834" algn="l" rtl="0" eaLnBrk="1" latinLnBrk="0" hangingPunct="1">
              <a:spcBef>
                <a:spcPct val="20000"/>
              </a:spcBef>
              <a:buClr>
                <a:schemeClr val="accent6"/>
              </a:buClr>
              <a:buSzPct val="100000"/>
              <a:buFont typeface="Wingdings 2"/>
              <a:buChar char=""/>
              <a:defRPr kumimoji="0" sz="2667" kern="1200">
                <a:solidFill>
                  <a:schemeClr val="lt1"/>
                </a:solidFill>
                <a:latin typeface="+mn-lt"/>
                <a:ea typeface="+mn-ea"/>
                <a:cs typeface="+mn-cs"/>
              </a:defRPr>
            </a:lvl6pPr>
            <a:lvl7pPr marL="2438339" indent="-243834" algn="l" rtl="0" eaLnBrk="1" latinLnBrk="0" hangingPunct="1">
              <a:spcBef>
                <a:spcPct val="20000"/>
              </a:spcBef>
              <a:buClr>
                <a:schemeClr val="accent1"/>
              </a:buClr>
              <a:buSzPct val="100000"/>
              <a:buFont typeface="Wingdings 2"/>
              <a:buChar char=""/>
              <a:defRPr kumimoji="0" sz="2400" kern="1200">
                <a:solidFill>
                  <a:schemeClr val="lt1"/>
                </a:solidFill>
                <a:latin typeface="+mn-lt"/>
                <a:ea typeface="+mn-ea"/>
                <a:cs typeface="+mn-cs"/>
              </a:defRPr>
            </a:lvl7pPr>
            <a:lvl8pPr marL="2706556" indent="-243834" algn="l" rtl="0" eaLnBrk="1" latinLnBrk="0" hangingPunct="1">
              <a:spcBef>
                <a:spcPct val="20000"/>
              </a:spcBef>
              <a:buClr>
                <a:schemeClr val="accent2"/>
              </a:buClr>
              <a:buFont typeface="Wingdings 2" pitchFamily="18" charset="2"/>
              <a:buChar char=""/>
              <a:defRPr kumimoji="0" sz="2400" kern="1200">
                <a:solidFill>
                  <a:schemeClr val="lt1"/>
                </a:solidFill>
                <a:latin typeface="+mn-lt"/>
                <a:ea typeface="+mn-ea"/>
                <a:cs typeface="+mn-cs"/>
              </a:defRPr>
            </a:lvl8pPr>
            <a:lvl9pPr marL="2974774" indent="-243834" algn="l" rtl="0" eaLnBrk="1" latinLnBrk="0" hangingPunct="1">
              <a:spcBef>
                <a:spcPct val="20000"/>
              </a:spcBef>
              <a:buClr>
                <a:schemeClr val="accent3"/>
              </a:buClr>
              <a:buFont typeface="Wingdings 2" pitchFamily="18" charset="2"/>
              <a:buChar char=""/>
              <a:defRPr kumimoji="0" sz="2400" kern="1200" baseline="0">
                <a:solidFill>
                  <a:schemeClr val="lt1"/>
                </a:solidFill>
                <a:latin typeface="+mn-lt"/>
                <a:ea typeface="+mn-ea"/>
                <a:cs typeface="+mn-cs"/>
              </a:defRPr>
            </a:lvl9pPr>
            <a:extLst/>
          </a:lstStyle>
          <a:p>
            <a:pPr marL="0" indent="0" algn="ctr">
              <a:buFont typeface="Wingdings 2"/>
              <a:buNone/>
            </a:pPr>
            <a:r>
              <a:rPr lang="en-US" sz="1200">
                <a:solidFill>
                  <a:srgbClr val="002060"/>
                </a:solidFill>
                <a:cs typeface="Arial" panose="020B0604020202020204" pitchFamily="34" charset="0"/>
              </a:rPr>
              <a:t>Initial conditions, Error</a:t>
            </a:r>
          </a:p>
        </p:txBody>
      </p:sp>
      <p:sp>
        <p:nvSpPr>
          <p:cNvPr id="6" name="Content Placeholder 6">
            <a:extLst>
              <a:ext uri="{FF2B5EF4-FFF2-40B4-BE49-F238E27FC236}">
                <a16:creationId xmlns:a16="http://schemas.microsoft.com/office/drawing/2014/main" xmlns="" id="{F40526E3-227B-4988-AFAE-10E7A410B450}"/>
              </a:ext>
            </a:extLst>
          </p:cNvPr>
          <p:cNvSpPr txBox="1">
            <a:spLocks/>
          </p:cNvSpPr>
          <p:nvPr/>
        </p:nvSpPr>
        <p:spPr>
          <a:xfrm>
            <a:off x="2875571" y="3495871"/>
            <a:ext cx="902043" cy="857257"/>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indent="0" algn="ctr">
              <a:spcBef>
                <a:spcPts val="0"/>
              </a:spcBef>
              <a:buClr>
                <a:schemeClr val="accent1"/>
              </a:buClr>
              <a:buSzPct val="80000"/>
              <a:buNone/>
            </a:pPr>
            <a:r>
              <a:rPr lang="en-US" sz="1200">
                <a:solidFill>
                  <a:srgbClr val="002060"/>
                </a:solidFill>
                <a:cs typeface="Arial" panose="020B0604020202020204" pitchFamily="34" charset="0"/>
              </a:rPr>
              <a:t>Gaussian processes </a:t>
            </a:r>
          </a:p>
        </p:txBody>
      </p:sp>
      <p:sp>
        <p:nvSpPr>
          <p:cNvPr id="7" name="Content Placeholder 6">
            <a:extLst>
              <a:ext uri="{FF2B5EF4-FFF2-40B4-BE49-F238E27FC236}">
                <a16:creationId xmlns:a16="http://schemas.microsoft.com/office/drawing/2014/main" xmlns="" id="{17C7B26D-BE96-480C-978B-C08AF792DDEB}"/>
              </a:ext>
            </a:extLst>
          </p:cNvPr>
          <p:cNvSpPr txBox="1">
            <a:spLocks/>
          </p:cNvSpPr>
          <p:nvPr/>
        </p:nvSpPr>
        <p:spPr>
          <a:xfrm>
            <a:off x="2875571" y="5112178"/>
            <a:ext cx="1057164" cy="61717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indent="0" algn="ctr">
              <a:buNone/>
            </a:pPr>
            <a:r>
              <a:rPr lang="en-US" sz="1200">
                <a:solidFill>
                  <a:srgbClr val="002060"/>
                </a:solidFill>
                <a:cs typeface="Arial" panose="020B0604020202020204" pitchFamily="34" charset="0"/>
              </a:rPr>
              <a:t>Deep</a:t>
            </a:r>
            <a:r>
              <a:rPr lang="en-US" sz="1800">
                <a:solidFill>
                  <a:schemeClr val="tx1"/>
                </a:solidFill>
                <a:latin typeface="Arial" panose="020B0604020202020204" pitchFamily="34" charset="0"/>
                <a:cs typeface="Arial" panose="020B0604020202020204" pitchFamily="34" charset="0"/>
              </a:rPr>
              <a:t> </a:t>
            </a:r>
            <a:r>
              <a:rPr lang="en-US" sz="1200">
                <a:solidFill>
                  <a:srgbClr val="002060"/>
                </a:solidFill>
                <a:cs typeface="Arial" panose="020B0604020202020204" pitchFamily="34" charset="0"/>
              </a:rPr>
              <a:t>learning</a:t>
            </a:r>
          </a:p>
        </p:txBody>
      </p:sp>
      <p:sp>
        <p:nvSpPr>
          <p:cNvPr id="8" name="Content Placeholder 6">
            <a:extLst>
              <a:ext uri="{FF2B5EF4-FFF2-40B4-BE49-F238E27FC236}">
                <a16:creationId xmlns:a16="http://schemas.microsoft.com/office/drawing/2014/main" xmlns="" id="{18DB07E8-EDD3-4CD2-A248-E854D6E7012E}"/>
              </a:ext>
            </a:extLst>
          </p:cNvPr>
          <p:cNvSpPr txBox="1">
            <a:spLocks/>
          </p:cNvSpPr>
          <p:nvPr/>
        </p:nvSpPr>
        <p:spPr>
          <a:xfrm>
            <a:off x="4168032" y="5571719"/>
            <a:ext cx="1174813" cy="521395"/>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indent="0" algn="ctr">
              <a:buNone/>
            </a:pPr>
            <a:r>
              <a:rPr lang="en-US" sz="1200">
                <a:solidFill>
                  <a:srgbClr val="002060"/>
                </a:solidFill>
                <a:cs typeface="Arial" panose="020B0604020202020204" pitchFamily="34" charset="0"/>
              </a:rPr>
              <a:t>Optimal</a:t>
            </a:r>
            <a:r>
              <a:rPr lang="en-US" sz="1800">
                <a:solidFill>
                  <a:schemeClr val="tx1"/>
                </a:solidFill>
                <a:latin typeface="Arial" panose="020B0604020202020204" pitchFamily="34" charset="0"/>
                <a:cs typeface="Arial" panose="020B0604020202020204" pitchFamily="34" charset="0"/>
              </a:rPr>
              <a:t> </a:t>
            </a:r>
            <a:r>
              <a:rPr lang="en-US" sz="1200">
                <a:solidFill>
                  <a:srgbClr val="002060"/>
                </a:solidFill>
                <a:cs typeface="Arial" panose="020B0604020202020204" pitchFamily="34" charset="0"/>
              </a:rPr>
              <a:t>parameters</a:t>
            </a:r>
          </a:p>
        </p:txBody>
      </p:sp>
      <p:sp>
        <p:nvSpPr>
          <p:cNvPr id="9" name="Content Placeholder 6">
            <a:extLst>
              <a:ext uri="{FF2B5EF4-FFF2-40B4-BE49-F238E27FC236}">
                <a16:creationId xmlns:a16="http://schemas.microsoft.com/office/drawing/2014/main" xmlns="" id="{BF58019A-4D27-4C55-9188-A061B17A47C6}"/>
              </a:ext>
            </a:extLst>
          </p:cNvPr>
          <p:cNvSpPr txBox="1">
            <a:spLocks/>
          </p:cNvSpPr>
          <p:nvPr/>
        </p:nvSpPr>
        <p:spPr>
          <a:xfrm>
            <a:off x="4281352" y="3037302"/>
            <a:ext cx="696412" cy="656532"/>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indent="0" algn="ctr">
              <a:buNone/>
            </a:pPr>
            <a:r>
              <a:rPr lang="en-US" sz="1200">
                <a:solidFill>
                  <a:srgbClr val="002060"/>
                </a:solidFill>
                <a:cs typeface="Arial" panose="020B0604020202020204" pitchFamily="34" charset="0"/>
              </a:rPr>
              <a:t>Energy</a:t>
            </a:r>
          </a:p>
        </p:txBody>
      </p:sp>
      <p:cxnSp>
        <p:nvCxnSpPr>
          <p:cNvPr id="10" name="Connector: Elbow 55">
            <a:extLst>
              <a:ext uri="{FF2B5EF4-FFF2-40B4-BE49-F238E27FC236}">
                <a16:creationId xmlns:a16="http://schemas.microsoft.com/office/drawing/2014/main" xmlns="" id="{EC6F1ACD-5C9F-4B04-BB3F-B2B35D27A63A}"/>
              </a:ext>
            </a:extLst>
          </p:cNvPr>
          <p:cNvCxnSpPr>
            <a:cxnSpLocks/>
          </p:cNvCxnSpPr>
          <p:nvPr/>
        </p:nvCxnSpPr>
        <p:spPr>
          <a:xfrm flipV="1">
            <a:off x="2427785" y="3924500"/>
            <a:ext cx="447786" cy="739032"/>
          </a:xfrm>
          <a:prstGeom prst="bentConnector3">
            <a:avLst/>
          </a:prstGeom>
          <a:ln>
            <a:tailEnd type="triangle"/>
          </a:ln>
        </p:spPr>
        <p:style>
          <a:lnRef idx="1">
            <a:schemeClr val="dk1"/>
          </a:lnRef>
          <a:fillRef idx="0">
            <a:schemeClr val="dk1"/>
          </a:fillRef>
          <a:effectRef idx="0">
            <a:schemeClr val="dk1"/>
          </a:effectRef>
          <a:fontRef idx="minor">
            <a:schemeClr val="tx1"/>
          </a:fontRef>
        </p:style>
      </p:cxnSp>
      <p:cxnSp>
        <p:nvCxnSpPr>
          <p:cNvPr id="11" name="Connector: Elbow 56">
            <a:extLst>
              <a:ext uri="{FF2B5EF4-FFF2-40B4-BE49-F238E27FC236}">
                <a16:creationId xmlns:a16="http://schemas.microsoft.com/office/drawing/2014/main" xmlns="" id="{C43D3DA3-CB70-4537-B3F0-6E613C3F5E8C}"/>
              </a:ext>
            </a:extLst>
          </p:cNvPr>
          <p:cNvCxnSpPr>
            <a:cxnSpLocks/>
          </p:cNvCxnSpPr>
          <p:nvPr/>
        </p:nvCxnSpPr>
        <p:spPr>
          <a:xfrm>
            <a:off x="2427785" y="4663532"/>
            <a:ext cx="447786" cy="757231"/>
          </a:xfrm>
          <a:prstGeom prst="bentConnector3">
            <a:avLst/>
          </a:prstGeom>
          <a:ln>
            <a:tailEnd type="triangle"/>
          </a:ln>
        </p:spPr>
        <p:style>
          <a:lnRef idx="1">
            <a:schemeClr val="dk1"/>
          </a:lnRef>
          <a:fillRef idx="0">
            <a:schemeClr val="dk1"/>
          </a:fillRef>
          <a:effectRef idx="0">
            <a:schemeClr val="dk1"/>
          </a:effectRef>
          <a:fontRef idx="minor">
            <a:schemeClr val="tx1"/>
          </a:fontRef>
        </p:style>
      </p:cxnSp>
      <p:sp>
        <p:nvSpPr>
          <p:cNvPr id="12" name="Content Placeholder 6">
            <a:extLst>
              <a:ext uri="{FF2B5EF4-FFF2-40B4-BE49-F238E27FC236}">
                <a16:creationId xmlns:a16="http://schemas.microsoft.com/office/drawing/2014/main" xmlns="" id="{4E3BDE89-2716-4486-AEC4-FD134C2F406C}"/>
              </a:ext>
            </a:extLst>
          </p:cNvPr>
          <p:cNvSpPr txBox="1">
            <a:spLocks/>
          </p:cNvSpPr>
          <p:nvPr/>
        </p:nvSpPr>
        <p:spPr>
          <a:xfrm>
            <a:off x="4254562" y="3892960"/>
            <a:ext cx="1057164" cy="722185"/>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indent="0" algn="ctr">
              <a:buNone/>
            </a:pPr>
            <a:r>
              <a:rPr lang="en-US" sz="1200">
                <a:solidFill>
                  <a:srgbClr val="002060"/>
                </a:solidFill>
                <a:cs typeface="Arial" panose="020B0604020202020204" pitchFamily="34" charset="0"/>
              </a:rPr>
              <a:t>Confidence interval</a:t>
            </a:r>
          </a:p>
        </p:txBody>
      </p:sp>
      <p:cxnSp>
        <p:nvCxnSpPr>
          <p:cNvPr id="13" name="Connector: Elbow 58">
            <a:extLst>
              <a:ext uri="{FF2B5EF4-FFF2-40B4-BE49-F238E27FC236}">
                <a16:creationId xmlns:a16="http://schemas.microsoft.com/office/drawing/2014/main" xmlns="" id="{C599780D-D8D6-4FAA-A2F4-1DFC4B69C1A9}"/>
              </a:ext>
            </a:extLst>
          </p:cNvPr>
          <p:cNvCxnSpPr>
            <a:cxnSpLocks/>
          </p:cNvCxnSpPr>
          <p:nvPr/>
        </p:nvCxnSpPr>
        <p:spPr>
          <a:xfrm>
            <a:off x="3777614" y="3924500"/>
            <a:ext cx="476948" cy="329553"/>
          </a:xfrm>
          <a:prstGeom prst="bentConnector3">
            <a:avLst/>
          </a:prstGeom>
          <a:ln>
            <a:tailEnd type="triangle"/>
          </a:ln>
        </p:spPr>
        <p:style>
          <a:lnRef idx="1">
            <a:schemeClr val="dk1"/>
          </a:lnRef>
          <a:fillRef idx="0">
            <a:schemeClr val="dk1"/>
          </a:fillRef>
          <a:effectRef idx="0">
            <a:schemeClr val="dk1"/>
          </a:effectRef>
          <a:fontRef idx="minor">
            <a:schemeClr val="tx1"/>
          </a:fontRef>
        </p:style>
      </p:cxnSp>
      <p:sp>
        <p:nvSpPr>
          <p:cNvPr id="14" name="Content Placeholder 6">
            <a:extLst>
              <a:ext uri="{FF2B5EF4-FFF2-40B4-BE49-F238E27FC236}">
                <a16:creationId xmlns:a16="http://schemas.microsoft.com/office/drawing/2014/main" xmlns="" id="{8CB2A907-2057-490C-8F4B-5F19A58BF76E}"/>
              </a:ext>
            </a:extLst>
          </p:cNvPr>
          <p:cNvSpPr txBox="1">
            <a:spLocks/>
          </p:cNvSpPr>
          <p:nvPr/>
        </p:nvSpPr>
        <p:spPr>
          <a:xfrm>
            <a:off x="4168032" y="4881512"/>
            <a:ext cx="1057164" cy="470754"/>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lt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lt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lt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lt1"/>
                </a:solidFill>
                <a:latin typeface="+mn-lt"/>
                <a:ea typeface="+mn-ea"/>
                <a:cs typeface="+mn-cs"/>
              </a:defRPr>
            </a:lvl9pPr>
          </a:lstStyle>
          <a:p>
            <a:pPr marL="0" indent="0" algn="ctr">
              <a:buNone/>
            </a:pPr>
            <a:r>
              <a:rPr lang="en-US" sz="1200">
                <a:solidFill>
                  <a:srgbClr val="002060"/>
                </a:solidFill>
                <a:cs typeface="Arial" panose="020B0604020202020204" pitchFamily="34" charset="0"/>
              </a:rPr>
              <a:t>Performance</a:t>
            </a:r>
          </a:p>
        </p:txBody>
      </p:sp>
      <p:cxnSp>
        <p:nvCxnSpPr>
          <p:cNvPr id="15" name="Connector: Elbow 60">
            <a:extLst>
              <a:ext uri="{FF2B5EF4-FFF2-40B4-BE49-F238E27FC236}">
                <a16:creationId xmlns:a16="http://schemas.microsoft.com/office/drawing/2014/main" xmlns="" id="{12A221A1-92DA-424B-9F1D-81B10AA77816}"/>
              </a:ext>
            </a:extLst>
          </p:cNvPr>
          <p:cNvCxnSpPr>
            <a:cxnSpLocks/>
          </p:cNvCxnSpPr>
          <p:nvPr/>
        </p:nvCxnSpPr>
        <p:spPr>
          <a:xfrm flipV="1">
            <a:off x="3932735" y="5116889"/>
            <a:ext cx="235297" cy="303874"/>
          </a:xfrm>
          <a:prstGeom prst="bentConnector3">
            <a:avLst/>
          </a:prstGeom>
          <a:ln>
            <a:tailEnd type="triangle"/>
          </a:ln>
        </p:spPr>
        <p:style>
          <a:lnRef idx="1">
            <a:schemeClr val="dk1"/>
          </a:lnRef>
          <a:fillRef idx="0">
            <a:schemeClr val="dk1"/>
          </a:fillRef>
          <a:effectRef idx="0">
            <a:schemeClr val="dk1"/>
          </a:effectRef>
          <a:fontRef idx="minor">
            <a:schemeClr val="tx1"/>
          </a:fontRef>
        </p:style>
      </p:cxnSp>
      <p:cxnSp>
        <p:nvCxnSpPr>
          <p:cNvPr id="16" name="Connector: Elbow 61">
            <a:extLst>
              <a:ext uri="{FF2B5EF4-FFF2-40B4-BE49-F238E27FC236}">
                <a16:creationId xmlns:a16="http://schemas.microsoft.com/office/drawing/2014/main" xmlns="" id="{8DE2DCAE-9A19-4CCE-8DDB-9E7156F5D22F}"/>
              </a:ext>
            </a:extLst>
          </p:cNvPr>
          <p:cNvCxnSpPr>
            <a:cxnSpLocks/>
          </p:cNvCxnSpPr>
          <p:nvPr/>
        </p:nvCxnSpPr>
        <p:spPr>
          <a:xfrm>
            <a:off x="3932735" y="5420763"/>
            <a:ext cx="235297" cy="411654"/>
          </a:xfrm>
          <a:prstGeom prst="bentConnector3">
            <a:avLst/>
          </a:prstGeom>
          <a:ln>
            <a:tailEnd type="triangle"/>
          </a:ln>
        </p:spPr>
        <p:style>
          <a:lnRef idx="1">
            <a:schemeClr val="dk1"/>
          </a:lnRef>
          <a:fillRef idx="0">
            <a:schemeClr val="dk1"/>
          </a:fillRef>
          <a:effectRef idx="0">
            <a:schemeClr val="dk1"/>
          </a:effectRef>
          <a:fontRef idx="minor">
            <a:schemeClr val="tx1"/>
          </a:fontRef>
        </p:style>
      </p:cxnSp>
      <p:cxnSp>
        <p:nvCxnSpPr>
          <p:cNvPr id="17" name="Connector: Elbow 62">
            <a:extLst>
              <a:ext uri="{FF2B5EF4-FFF2-40B4-BE49-F238E27FC236}">
                <a16:creationId xmlns:a16="http://schemas.microsoft.com/office/drawing/2014/main" xmlns="" id="{A54CDD89-ADEE-412D-83EC-04F021459DAF}"/>
              </a:ext>
            </a:extLst>
          </p:cNvPr>
          <p:cNvCxnSpPr/>
          <p:nvPr/>
        </p:nvCxnSpPr>
        <p:spPr>
          <a:xfrm flipV="1">
            <a:off x="3777614" y="3365568"/>
            <a:ext cx="503738" cy="558932"/>
          </a:xfrm>
          <a:prstGeom prst="bentConnector3">
            <a:avLst/>
          </a:prstGeom>
          <a:ln>
            <a:tailEnd type="triangle"/>
          </a:ln>
        </p:spPr>
        <p:style>
          <a:lnRef idx="1">
            <a:schemeClr val="dk1"/>
          </a:lnRef>
          <a:fillRef idx="0">
            <a:schemeClr val="dk1"/>
          </a:fillRef>
          <a:effectRef idx="0">
            <a:schemeClr val="dk1"/>
          </a:effectRef>
          <a:fontRef idx="minor">
            <a:schemeClr val="tx1"/>
          </a:fontRef>
        </p:style>
      </p:cxnSp>
      <p:sp>
        <p:nvSpPr>
          <p:cNvPr id="18" name="TextBox 17"/>
          <p:cNvSpPr txBox="1"/>
          <p:nvPr/>
        </p:nvSpPr>
        <p:spPr>
          <a:xfrm>
            <a:off x="1379277" y="6427591"/>
            <a:ext cx="4827559" cy="369332"/>
          </a:xfrm>
          <a:prstGeom prst="rect">
            <a:avLst/>
          </a:prstGeom>
          <a:noFill/>
        </p:spPr>
        <p:txBody>
          <a:bodyPr wrap="square" rtlCol="0">
            <a:spAutoFit/>
          </a:bodyPr>
          <a:lstStyle/>
          <a:p>
            <a:r>
              <a:rPr lang="en-US" smtClean="0"/>
              <a:t>Courtesy Reza </a:t>
            </a:r>
            <a:r>
              <a:rPr lang="en-US" err="1" smtClean="0"/>
              <a:t>Pirayesh</a:t>
            </a:r>
            <a:r>
              <a:rPr lang="en-US" smtClean="0"/>
              <a:t>; Small Sat, ICALEPS</a:t>
            </a:r>
            <a:endParaRPr lang="en-US"/>
          </a:p>
        </p:txBody>
      </p:sp>
    </p:spTree>
    <p:extLst>
      <p:ext uri="{BB962C8B-B14F-4D97-AF65-F5344CB8AC3E}">
        <p14:creationId xmlns:p14="http://schemas.microsoft.com/office/powerpoint/2010/main" val="210302707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0"/>
            <a:ext cx="9905998" cy="1478570"/>
          </a:xfrm>
        </p:spPr>
        <p:txBody>
          <a:bodyPr>
            <a:normAutofit fontScale="90000"/>
          </a:bodyPr>
          <a:lstStyle/>
          <a:p>
            <a:pPr algn="ctr"/>
            <a:r>
              <a:rPr lang="en-US"/>
              <a:t>coherent control of plasma dynamics in a laser </a:t>
            </a:r>
            <a:r>
              <a:rPr lang="en-US" err="1"/>
              <a:t>wakefield</a:t>
            </a:r>
            <a:r>
              <a:rPr lang="en-US"/>
              <a:t> electron acceleration experiment</a:t>
            </a:r>
          </a:p>
        </p:txBody>
      </p:sp>
      <p:sp>
        <p:nvSpPr>
          <p:cNvPr id="3" name="Content Placeholder 2"/>
          <p:cNvSpPr>
            <a:spLocks noGrp="1"/>
          </p:cNvSpPr>
          <p:nvPr>
            <p:ph idx="1"/>
          </p:nvPr>
        </p:nvSpPr>
        <p:spPr>
          <a:xfrm>
            <a:off x="731909" y="1136538"/>
            <a:ext cx="3250479" cy="3541714"/>
          </a:xfrm>
        </p:spPr>
        <p:txBody>
          <a:bodyPr>
            <a:normAutofit fontScale="92500" lnSpcReduction="10000"/>
          </a:bodyPr>
          <a:lstStyle/>
          <a:p>
            <a:r>
              <a:rPr lang="en-US"/>
              <a:t>The </a:t>
            </a:r>
            <a:r>
              <a:rPr lang="en-US" b="1">
                <a:solidFill>
                  <a:schemeClr val="tx2">
                    <a:lumMod val="75000"/>
                  </a:schemeClr>
                </a:solidFill>
              </a:rPr>
              <a:t>first input </a:t>
            </a:r>
            <a:r>
              <a:rPr lang="en-US"/>
              <a:t>of the genetic algorithm under open-loop conditions and the corresponding </a:t>
            </a:r>
            <a:r>
              <a:rPr lang="en-US" b="1">
                <a:solidFill>
                  <a:schemeClr val="tx2">
                    <a:lumMod val="75000"/>
                  </a:schemeClr>
                </a:solidFill>
              </a:rPr>
              <a:t>final output</a:t>
            </a:r>
            <a:r>
              <a:rPr lang="en-US" b="1">
                <a:solidFill>
                  <a:srgbClr val="00B050"/>
                </a:solidFill>
              </a:rPr>
              <a:t> </a:t>
            </a:r>
            <a:r>
              <a:rPr lang="en-US"/>
              <a:t>of the genetic algorithm will be used as input and relevant output respectively to train the neural network.</a:t>
            </a:r>
          </a:p>
          <a:p>
            <a:endParaRPr lang="en-US"/>
          </a:p>
        </p:txBody>
      </p:sp>
      <p:sp>
        <p:nvSpPr>
          <p:cNvPr id="4" name="TextBox 3"/>
          <p:cNvSpPr txBox="1"/>
          <p:nvPr/>
        </p:nvSpPr>
        <p:spPr>
          <a:xfrm>
            <a:off x="1141412" y="6488668"/>
            <a:ext cx="7753205" cy="369332"/>
          </a:xfrm>
          <a:prstGeom prst="rect">
            <a:avLst/>
          </a:prstGeom>
          <a:noFill/>
        </p:spPr>
        <p:txBody>
          <a:bodyPr wrap="square" rtlCol="0">
            <a:spAutoFit/>
          </a:bodyPr>
          <a:lstStyle/>
          <a:p>
            <a:r>
              <a:rPr lang="en-US" smtClean="0"/>
              <a:t>Courtesy A. Aslam, research with the University </a:t>
            </a:r>
            <a:r>
              <a:rPr lang="en-US"/>
              <a:t>of Michigan (Thomas, </a:t>
            </a:r>
            <a:r>
              <a:rPr lang="en-US" err="1" smtClean="0"/>
              <a:t>Krushelnick</a:t>
            </a:r>
            <a:r>
              <a:rPr lang="en-US" smtClean="0"/>
              <a:t>) </a:t>
            </a:r>
            <a:endParaRPr lang="en-US"/>
          </a:p>
        </p:txBody>
      </p:sp>
      <p:pic>
        <p:nvPicPr>
          <p:cNvPr id="5" name="Picture 3"/>
          <p:cNvPicPr>
            <a:picLocks noChangeAspect="1" noChangeArrowheads="1"/>
          </p:cNvPicPr>
          <p:nvPr/>
        </p:nvPicPr>
        <p:blipFill>
          <a:blip r:embed="rId2" cstate="print"/>
          <a:srcRect/>
          <a:stretch>
            <a:fillRect/>
          </a:stretch>
        </p:blipFill>
        <p:spPr bwMode="auto">
          <a:xfrm>
            <a:off x="5680019" y="1197324"/>
            <a:ext cx="5125103" cy="3329321"/>
          </a:xfrm>
          <a:prstGeom prst="rect">
            <a:avLst/>
          </a:prstGeom>
          <a:noFill/>
          <a:ln w="9525">
            <a:noFill/>
            <a:miter lim="800000"/>
            <a:headEnd/>
            <a:tailEnd/>
          </a:ln>
          <a:effectLst/>
        </p:spPr>
      </p:pic>
      <p:sp>
        <p:nvSpPr>
          <p:cNvPr id="6" name="Rectangle 5"/>
          <p:cNvSpPr/>
          <p:nvPr/>
        </p:nvSpPr>
        <p:spPr>
          <a:xfrm>
            <a:off x="5465618" y="4739839"/>
            <a:ext cx="1885950" cy="609600"/>
          </a:xfrm>
          <a:prstGeom prst="rect">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a:t>CNN Architecture</a:t>
            </a:r>
          </a:p>
        </p:txBody>
      </p:sp>
      <p:sp>
        <p:nvSpPr>
          <p:cNvPr id="11" name="Rectangle 10"/>
          <p:cNvSpPr/>
          <p:nvPr/>
        </p:nvSpPr>
        <p:spPr>
          <a:xfrm>
            <a:off x="1141413" y="5327075"/>
            <a:ext cx="10149157" cy="1200329"/>
          </a:xfrm>
          <a:prstGeom prst="rect">
            <a:avLst/>
          </a:prstGeom>
        </p:spPr>
        <p:txBody>
          <a:bodyPr wrap="square">
            <a:spAutoFit/>
          </a:bodyPr>
          <a:lstStyle/>
          <a:p>
            <a:pPr marL="285750" lvl="0" indent="-285750">
              <a:buFont typeface="Arial" charset="0"/>
              <a:buChar char="•"/>
            </a:pPr>
            <a:r>
              <a:rPr lang="en-US" b="1">
                <a:latin typeface="Vitesse"/>
              </a:rPr>
              <a:t>Convolutional Neural Networks</a:t>
            </a:r>
            <a:r>
              <a:rPr lang="en-US">
                <a:latin typeface="Vitesse"/>
              </a:rPr>
              <a:t> take </a:t>
            </a:r>
            <a:r>
              <a:rPr lang="en-US" b="1">
                <a:latin typeface="Vitesse"/>
              </a:rPr>
              <a:t>advantage</a:t>
            </a:r>
            <a:r>
              <a:rPr lang="en-US">
                <a:latin typeface="Vitesse"/>
              </a:rPr>
              <a:t> of local spatial coherence in the input (often images), which allow them to have fewer weights as some parameters are shared.</a:t>
            </a:r>
          </a:p>
          <a:p>
            <a:pPr marL="285750" lvl="0" indent="-285750">
              <a:buFont typeface="Arial" charset="0"/>
              <a:buChar char="•"/>
            </a:pPr>
            <a:r>
              <a:rPr lang="en-US">
                <a:latin typeface="Vitesse"/>
              </a:rPr>
              <a:t>This process, </a:t>
            </a:r>
            <a:r>
              <a:rPr lang="en-US" b="1">
                <a:latin typeface="Vitesse"/>
              </a:rPr>
              <a:t>taking</a:t>
            </a:r>
            <a:r>
              <a:rPr lang="en-US">
                <a:latin typeface="Vitesse"/>
              </a:rPr>
              <a:t> the form of convolutions, makes them especially well suited to extract relevant information at a low computational cost.</a:t>
            </a:r>
            <a:endParaRPr lang="en-US">
              <a:latin typeface="Vitesse"/>
            </a:endParaRPr>
          </a:p>
        </p:txBody>
      </p:sp>
      <p:sp>
        <p:nvSpPr>
          <p:cNvPr id="13" name="Down Arrow 12"/>
          <p:cNvSpPr/>
          <p:nvPr/>
        </p:nvSpPr>
        <p:spPr>
          <a:xfrm flipH="1">
            <a:off x="6745650" y="4251214"/>
            <a:ext cx="223302" cy="515264"/>
          </a:xfrm>
          <a:prstGeom prst="downArrow">
            <a:avLst/>
          </a:prstGeom>
          <a:solidFill>
            <a:schemeClr val="tx2"/>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Down Arrow 13"/>
          <p:cNvSpPr/>
          <p:nvPr/>
        </p:nvSpPr>
        <p:spPr>
          <a:xfrm flipH="1">
            <a:off x="5701040" y="4096404"/>
            <a:ext cx="223302" cy="581848"/>
          </a:xfrm>
          <a:prstGeom prst="downArrow">
            <a:avLst/>
          </a:prstGeom>
          <a:solidFill>
            <a:schemeClr val="tx2"/>
          </a:solid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4214966" y="3819405"/>
            <a:ext cx="1329531" cy="276999"/>
          </a:xfrm>
          <a:prstGeom prst="rect">
            <a:avLst/>
          </a:prstGeom>
          <a:noFill/>
        </p:spPr>
        <p:txBody>
          <a:bodyPr wrap="none" rtlCol="0">
            <a:spAutoFit/>
          </a:bodyPr>
          <a:lstStyle/>
          <a:p>
            <a:r>
              <a:rPr lang="en-US" sz="1200" dirty="0"/>
              <a:t>Output for </a:t>
            </a:r>
            <a:r>
              <a:rPr lang="en-US" sz="1200" dirty="0" smtClean="0"/>
              <a:t>training</a:t>
            </a:r>
            <a:endParaRPr lang="en-US" sz="1200" dirty="0"/>
          </a:p>
        </p:txBody>
      </p:sp>
      <p:sp>
        <p:nvSpPr>
          <p:cNvPr id="16" name="TextBox 15"/>
          <p:cNvSpPr txBox="1"/>
          <p:nvPr/>
        </p:nvSpPr>
        <p:spPr>
          <a:xfrm>
            <a:off x="7392578" y="4593845"/>
            <a:ext cx="1202893" cy="276999"/>
          </a:xfrm>
          <a:prstGeom prst="rect">
            <a:avLst/>
          </a:prstGeom>
          <a:noFill/>
        </p:spPr>
        <p:txBody>
          <a:bodyPr wrap="none" rtlCol="0">
            <a:spAutoFit/>
          </a:bodyPr>
          <a:lstStyle/>
          <a:p>
            <a:r>
              <a:rPr lang="en-US" sz="1200" dirty="0" smtClean="0"/>
              <a:t>Input for training</a:t>
            </a:r>
            <a:endParaRPr lang="en-US" sz="1200" dirty="0"/>
          </a:p>
        </p:txBody>
      </p:sp>
    </p:spTree>
    <p:extLst>
      <p:ext uri="{BB962C8B-B14F-4D97-AF65-F5344CB8AC3E}">
        <p14:creationId xmlns:p14="http://schemas.microsoft.com/office/powerpoint/2010/main" val="74667072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65900"/>
            <a:ext cx="9905998" cy="830871"/>
          </a:xfrm>
        </p:spPr>
        <p:txBody>
          <a:bodyPr>
            <a:normAutofit fontScale="90000"/>
          </a:bodyPr>
          <a:lstStyle/>
          <a:p>
            <a:r>
              <a:rPr lang="en-US"/>
              <a:t>coherent control of plasma dynamics in a laser </a:t>
            </a:r>
            <a:r>
              <a:rPr lang="en-US" err="1"/>
              <a:t>wakefield</a:t>
            </a:r>
            <a:r>
              <a:rPr lang="en-US"/>
              <a:t> electron acceleration experiment</a:t>
            </a:r>
          </a:p>
        </p:txBody>
      </p:sp>
      <p:sp>
        <p:nvSpPr>
          <p:cNvPr id="4" name="Rectangle 3"/>
          <p:cNvSpPr/>
          <p:nvPr/>
        </p:nvSpPr>
        <p:spPr>
          <a:xfrm>
            <a:off x="2027438" y="4963945"/>
            <a:ext cx="5543550" cy="715581"/>
          </a:xfrm>
          <a:prstGeom prst="rect">
            <a:avLst/>
          </a:prstGeom>
          <a:ln>
            <a:solidFill>
              <a:schemeClr val="accent1"/>
            </a:solidFill>
          </a:ln>
        </p:spPr>
        <p:txBody>
          <a:bodyPr wrap="square">
            <a:spAutoFit/>
          </a:bodyPr>
          <a:lstStyle/>
          <a:p>
            <a:r>
              <a:rPr lang="en-US" sz="1350" dirty="0">
                <a:latin typeface="Vitesse"/>
              </a:rPr>
              <a:t>The </a:t>
            </a:r>
            <a:r>
              <a:rPr lang="en-US" sz="1350" b="1" dirty="0">
                <a:solidFill>
                  <a:schemeClr val="tx2">
                    <a:lumMod val="75000"/>
                  </a:schemeClr>
                </a:solidFill>
                <a:latin typeface="Vitesse"/>
              </a:rPr>
              <a:t>first input </a:t>
            </a:r>
            <a:r>
              <a:rPr lang="en-US" sz="1350" dirty="0">
                <a:latin typeface="Vitesse"/>
              </a:rPr>
              <a:t>of the genetic algorithm under open-loop conditions and the corresponding </a:t>
            </a:r>
            <a:r>
              <a:rPr lang="en-US" sz="1350" b="1" dirty="0">
                <a:solidFill>
                  <a:schemeClr val="tx2">
                    <a:lumMod val="75000"/>
                  </a:schemeClr>
                </a:solidFill>
                <a:latin typeface="Vitesse"/>
              </a:rPr>
              <a:t>final output </a:t>
            </a:r>
            <a:r>
              <a:rPr lang="en-US" sz="1350" dirty="0">
                <a:latin typeface="Vitesse"/>
              </a:rPr>
              <a:t>of the genetic algorithm will be used as input and relevant output respectively to train the neural network.</a:t>
            </a:r>
          </a:p>
        </p:txBody>
      </p:sp>
      <p:pic>
        <p:nvPicPr>
          <p:cNvPr id="5" name="Picture 3"/>
          <p:cNvPicPr>
            <a:picLocks noChangeAspect="1" noChangeArrowheads="1"/>
          </p:cNvPicPr>
          <p:nvPr/>
        </p:nvPicPr>
        <p:blipFill>
          <a:blip r:embed="rId2" cstate="print"/>
          <a:srcRect/>
          <a:stretch>
            <a:fillRect/>
          </a:stretch>
        </p:blipFill>
        <p:spPr bwMode="auto">
          <a:xfrm>
            <a:off x="2441345" y="1887370"/>
            <a:ext cx="1800225" cy="2390775"/>
          </a:xfrm>
          <a:prstGeom prst="rect">
            <a:avLst/>
          </a:prstGeom>
          <a:noFill/>
          <a:ln w="9525">
            <a:noFill/>
            <a:miter lim="800000"/>
            <a:headEnd/>
            <a:tailEnd/>
          </a:ln>
          <a:effectLst/>
        </p:spPr>
      </p:pic>
      <p:pic>
        <p:nvPicPr>
          <p:cNvPr id="6" name="Picture 4"/>
          <p:cNvPicPr>
            <a:picLocks noChangeAspect="1" noChangeArrowheads="1"/>
          </p:cNvPicPr>
          <p:nvPr/>
        </p:nvPicPr>
        <p:blipFill>
          <a:blip r:embed="rId3" cstate="print"/>
          <a:srcRect/>
          <a:stretch>
            <a:fillRect/>
          </a:stretch>
        </p:blipFill>
        <p:spPr bwMode="auto">
          <a:xfrm>
            <a:off x="8356193" y="4458759"/>
            <a:ext cx="728663" cy="963900"/>
          </a:xfrm>
          <a:prstGeom prst="rect">
            <a:avLst/>
          </a:prstGeom>
          <a:noFill/>
          <a:ln w="9525">
            <a:noFill/>
            <a:miter lim="800000"/>
            <a:headEnd/>
            <a:tailEnd/>
          </a:ln>
          <a:effectLst/>
        </p:spPr>
      </p:pic>
      <p:sp>
        <p:nvSpPr>
          <p:cNvPr id="7" name="Rectangle 6"/>
          <p:cNvSpPr/>
          <p:nvPr/>
        </p:nvSpPr>
        <p:spPr>
          <a:xfrm>
            <a:off x="4911436" y="2355273"/>
            <a:ext cx="1885950" cy="1066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err="1" smtClean="0">
                <a:latin typeface="Vitesse"/>
              </a:rPr>
              <a:t>CNN</a:t>
            </a:r>
            <a:r>
              <a:rPr lang="en-US" sz="1350" err="1" smtClean="0"/>
              <a:t>Training</a:t>
            </a:r>
            <a:r>
              <a:rPr lang="en-US" sz="1350" smtClean="0"/>
              <a:t> </a:t>
            </a:r>
            <a:endParaRPr lang="en-US" sz="1350">
              <a:latin typeface="Vitesse"/>
            </a:endParaRPr>
          </a:p>
        </p:txBody>
      </p:sp>
      <p:cxnSp>
        <p:nvCxnSpPr>
          <p:cNvPr id="8" name="Straight Arrow Connector 7"/>
          <p:cNvCxnSpPr/>
          <p:nvPr/>
        </p:nvCxnSpPr>
        <p:spPr>
          <a:xfrm>
            <a:off x="4347210" y="2888673"/>
            <a:ext cx="457200" cy="0"/>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V="1">
            <a:off x="2930236" y="4285626"/>
            <a:ext cx="0" cy="685800"/>
          </a:xfrm>
          <a:prstGeom prst="straightConnector1">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V="1">
            <a:off x="4799213" y="3879273"/>
            <a:ext cx="2914650" cy="1295400"/>
          </a:xfrm>
          <a:prstGeom prst="straightConnector1">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grpSp>
        <p:nvGrpSpPr>
          <p:cNvPr id="11" name="Group 10"/>
          <p:cNvGrpSpPr/>
          <p:nvPr/>
        </p:nvGrpSpPr>
        <p:grpSpPr>
          <a:xfrm>
            <a:off x="7658964" y="2050473"/>
            <a:ext cx="2072309" cy="1828800"/>
            <a:chOff x="6553200" y="2743200"/>
            <a:chExt cx="2362200" cy="1828800"/>
          </a:xfrm>
        </p:grpSpPr>
        <p:grpSp>
          <p:nvGrpSpPr>
            <p:cNvPr id="12" name="Group 11"/>
            <p:cNvGrpSpPr/>
            <p:nvPr/>
          </p:nvGrpSpPr>
          <p:grpSpPr>
            <a:xfrm>
              <a:off x="6705600" y="2819400"/>
              <a:ext cx="2209800" cy="1676400"/>
              <a:chOff x="6705600" y="2819400"/>
              <a:chExt cx="2209800" cy="1676400"/>
            </a:xfrm>
          </p:grpSpPr>
          <p:sp>
            <p:nvSpPr>
              <p:cNvPr id="14" name="Right Arrow 13"/>
              <p:cNvSpPr/>
              <p:nvPr/>
            </p:nvSpPr>
            <p:spPr>
              <a:xfrm>
                <a:off x="6705600" y="2819400"/>
                <a:ext cx="838200" cy="1676400"/>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b="1"/>
                  <a:t>V1</a:t>
                </a:r>
              </a:p>
              <a:p>
                <a:pPr algn="ctr"/>
                <a:r>
                  <a:rPr lang="en-US" sz="750" b="1"/>
                  <a:t>V2</a:t>
                </a:r>
              </a:p>
              <a:p>
                <a:pPr algn="ctr"/>
                <a:r>
                  <a:rPr lang="en-US" sz="750" b="1"/>
                  <a:t>:</a:t>
                </a:r>
              </a:p>
              <a:p>
                <a:pPr algn="ctr"/>
                <a:r>
                  <a:rPr lang="en-US" sz="750" b="1"/>
                  <a:t>V37</a:t>
                </a:r>
              </a:p>
            </p:txBody>
          </p:sp>
          <p:pic>
            <p:nvPicPr>
              <p:cNvPr id="15" name="Picture 5"/>
              <p:cNvPicPr>
                <a:picLocks noChangeAspect="1" noChangeArrowheads="1"/>
              </p:cNvPicPr>
              <p:nvPr/>
            </p:nvPicPr>
            <p:blipFill>
              <a:blip r:embed="rId4" cstate="print"/>
              <a:srcRect/>
              <a:stretch>
                <a:fillRect/>
              </a:stretch>
            </p:blipFill>
            <p:spPr bwMode="auto">
              <a:xfrm rot="5400000">
                <a:off x="7087927" y="3476442"/>
                <a:ext cx="1285875" cy="355840"/>
              </a:xfrm>
              <a:prstGeom prst="rect">
                <a:avLst/>
              </a:prstGeom>
              <a:noFill/>
              <a:ln w="9525">
                <a:noFill/>
                <a:miter lim="800000"/>
                <a:headEnd/>
                <a:tailEnd/>
              </a:ln>
              <a:effectLst/>
            </p:spPr>
          </p:pic>
          <p:sp>
            <p:nvSpPr>
              <p:cNvPr id="16" name="TextBox 15"/>
              <p:cNvSpPr txBox="1"/>
              <p:nvPr/>
            </p:nvSpPr>
            <p:spPr>
              <a:xfrm>
                <a:off x="7848601" y="3352800"/>
                <a:ext cx="1066799" cy="415498"/>
              </a:xfrm>
              <a:prstGeom prst="rect">
                <a:avLst/>
              </a:prstGeom>
              <a:noFill/>
            </p:spPr>
            <p:txBody>
              <a:bodyPr wrap="square" rtlCol="0">
                <a:spAutoFit/>
              </a:bodyPr>
              <a:lstStyle/>
              <a:p>
                <a:pPr algn="ctr"/>
                <a:r>
                  <a:rPr lang="en-US" sz="1050">
                    <a:latin typeface="Vitesse"/>
                  </a:rPr>
                  <a:t>Deformable Mirror</a:t>
                </a:r>
              </a:p>
            </p:txBody>
          </p:sp>
        </p:grpSp>
        <p:sp>
          <p:nvSpPr>
            <p:cNvPr id="13" name="Rectangle 12"/>
            <p:cNvSpPr/>
            <p:nvPr/>
          </p:nvSpPr>
          <p:spPr>
            <a:xfrm>
              <a:off x="6553200" y="2743200"/>
              <a:ext cx="2286000" cy="18288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cxnSp>
        <p:nvCxnSpPr>
          <p:cNvPr id="17" name="Straight Arrow Connector 16"/>
          <p:cNvCxnSpPr/>
          <p:nvPr/>
        </p:nvCxnSpPr>
        <p:spPr>
          <a:xfrm>
            <a:off x="6797386" y="2888673"/>
            <a:ext cx="800100" cy="0"/>
          </a:xfrm>
          <a:prstGeom prst="straightConnector1">
            <a:avLst/>
          </a:prstGeom>
          <a:ln w="38100">
            <a:solidFill>
              <a:schemeClr val="tx2"/>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8692064" y="3879273"/>
            <a:ext cx="0" cy="5334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1141412" y="6488668"/>
            <a:ext cx="7753205" cy="369332"/>
          </a:xfrm>
          <a:prstGeom prst="rect">
            <a:avLst/>
          </a:prstGeom>
          <a:noFill/>
        </p:spPr>
        <p:txBody>
          <a:bodyPr wrap="square" rtlCol="0">
            <a:spAutoFit/>
          </a:bodyPr>
          <a:lstStyle/>
          <a:p>
            <a:r>
              <a:rPr lang="en-US" smtClean="0"/>
              <a:t>Courtesy A. Aslam, research with the University </a:t>
            </a:r>
            <a:r>
              <a:rPr lang="en-US"/>
              <a:t>of Michigan (Thomas, </a:t>
            </a:r>
            <a:r>
              <a:rPr lang="en-US" err="1" smtClean="0"/>
              <a:t>Krushelnick</a:t>
            </a:r>
            <a:r>
              <a:rPr lang="en-US" smtClean="0"/>
              <a:t>) </a:t>
            </a:r>
            <a:endParaRPr lang="en-US"/>
          </a:p>
        </p:txBody>
      </p:sp>
    </p:spTree>
    <p:extLst>
      <p:ext uri="{BB962C8B-B14F-4D97-AF65-F5344CB8AC3E}">
        <p14:creationId xmlns:p14="http://schemas.microsoft.com/office/powerpoint/2010/main" val="188821501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0187" y="-19275"/>
            <a:ext cx="9905998" cy="1002954"/>
          </a:xfrm>
        </p:spPr>
        <p:txBody>
          <a:bodyPr>
            <a:normAutofit fontScale="90000"/>
          </a:bodyPr>
          <a:lstStyle/>
          <a:p>
            <a:r>
              <a:rPr lang="en-US"/>
              <a:t>coherent control of plasma dynamics in a laser </a:t>
            </a:r>
            <a:r>
              <a:rPr lang="en-US" err="1"/>
              <a:t>wakefield</a:t>
            </a:r>
            <a:r>
              <a:rPr lang="en-US"/>
              <a:t> electron acceleration experiment</a:t>
            </a:r>
          </a:p>
        </p:txBody>
      </p:sp>
      <p:grpSp>
        <p:nvGrpSpPr>
          <p:cNvPr id="4" name="Group 3"/>
          <p:cNvGrpSpPr/>
          <p:nvPr/>
        </p:nvGrpSpPr>
        <p:grpSpPr>
          <a:xfrm>
            <a:off x="5790043" y="1001667"/>
            <a:ext cx="4414266" cy="3041412"/>
            <a:chOff x="2209800" y="1905000"/>
            <a:chExt cx="5885688" cy="3041412"/>
          </a:xfrm>
        </p:grpSpPr>
        <p:grpSp>
          <p:nvGrpSpPr>
            <p:cNvPr id="5" name="Group 4"/>
            <p:cNvGrpSpPr/>
            <p:nvPr/>
          </p:nvGrpSpPr>
          <p:grpSpPr>
            <a:xfrm>
              <a:off x="2209800" y="1905000"/>
              <a:ext cx="5885688" cy="3041412"/>
              <a:chOff x="-700673" y="-596423"/>
              <a:chExt cx="11771375" cy="6082823"/>
            </a:xfrm>
          </p:grpSpPr>
          <p:sp>
            <p:nvSpPr>
              <p:cNvPr id="8" name="Cube 7"/>
              <p:cNvSpPr/>
              <p:nvPr/>
            </p:nvSpPr>
            <p:spPr>
              <a:xfrm>
                <a:off x="1759527" y="1307788"/>
                <a:ext cx="1517073" cy="2971801"/>
              </a:xfrm>
              <a:prstGeom prst="cube">
                <a:avLst>
                  <a:gd name="adj" fmla="val 82143"/>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9" name="Straight Arrow Connector 8"/>
              <p:cNvCxnSpPr/>
              <p:nvPr/>
            </p:nvCxnSpPr>
            <p:spPr>
              <a:xfrm>
                <a:off x="2672677" y="2953223"/>
                <a:ext cx="879764" cy="0"/>
              </a:xfrm>
              <a:prstGeom prst="straightConnector1">
                <a:avLst/>
              </a:prstGeom>
              <a:ln w="38100">
                <a:solidFill>
                  <a:srgbClr val="0070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 name="Cube 9"/>
              <p:cNvSpPr/>
              <p:nvPr/>
            </p:nvSpPr>
            <p:spPr>
              <a:xfrm>
                <a:off x="3554251" y="1954355"/>
                <a:ext cx="1859960" cy="1828800"/>
              </a:xfrm>
              <a:prstGeom prst="cube">
                <a:avLst/>
              </a:prstGeom>
              <a:no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1" name="Straight Arrow Connector 10"/>
              <p:cNvCxnSpPr/>
              <p:nvPr/>
            </p:nvCxnSpPr>
            <p:spPr>
              <a:xfrm>
                <a:off x="5185611" y="2941010"/>
                <a:ext cx="457200" cy="0"/>
              </a:xfrm>
              <a:prstGeom prst="straightConnector1">
                <a:avLst/>
              </a:prstGeom>
              <a:ln w="38100">
                <a:solidFill>
                  <a:srgbClr val="0070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 name="Cube 11"/>
              <p:cNvSpPr/>
              <p:nvPr/>
            </p:nvSpPr>
            <p:spPr>
              <a:xfrm>
                <a:off x="5665348" y="2254825"/>
                <a:ext cx="1295400" cy="1227859"/>
              </a:xfrm>
              <a:prstGeom prst="cube">
                <a:avLst/>
              </a:prstGeom>
              <a:no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3" name="Rectangle 12"/>
              <p:cNvSpPr/>
              <p:nvPr/>
            </p:nvSpPr>
            <p:spPr>
              <a:xfrm>
                <a:off x="7302499" y="1414895"/>
                <a:ext cx="1878753" cy="297180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4" name="Oval 13"/>
              <p:cNvSpPr/>
              <p:nvPr/>
            </p:nvSpPr>
            <p:spPr>
              <a:xfrm>
                <a:off x="7696200" y="1861705"/>
                <a:ext cx="304800" cy="2944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5" name="Oval 14"/>
              <p:cNvSpPr/>
              <p:nvPr/>
            </p:nvSpPr>
            <p:spPr>
              <a:xfrm>
                <a:off x="7713518" y="2318035"/>
                <a:ext cx="304800" cy="2944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Oval 15"/>
              <p:cNvSpPr/>
              <p:nvPr/>
            </p:nvSpPr>
            <p:spPr>
              <a:xfrm>
                <a:off x="8458200" y="2318035"/>
                <a:ext cx="304800" cy="2944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Oval 16"/>
              <p:cNvSpPr/>
              <p:nvPr/>
            </p:nvSpPr>
            <p:spPr>
              <a:xfrm>
                <a:off x="8458200" y="1839192"/>
                <a:ext cx="304800" cy="2944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Oval 17"/>
              <p:cNvSpPr/>
              <p:nvPr/>
            </p:nvSpPr>
            <p:spPr>
              <a:xfrm>
                <a:off x="7713518" y="3602182"/>
                <a:ext cx="304800" cy="2944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Oval 18"/>
              <p:cNvSpPr/>
              <p:nvPr/>
            </p:nvSpPr>
            <p:spPr>
              <a:xfrm>
                <a:off x="7713518" y="3124200"/>
                <a:ext cx="304800" cy="2944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Oval 19"/>
              <p:cNvSpPr/>
              <p:nvPr/>
            </p:nvSpPr>
            <p:spPr>
              <a:xfrm>
                <a:off x="8458200" y="3106014"/>
                <a:ext cx="304800" cy="2944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Oval 20"/>
              <p:cNvSpPr/>
              <p:nvPr/>
            </p:nvSpPr>
            <p:spPr>
              <a:xfrm>
                <a:off x="8458200" y="3581400"/>
                <a:ext cx="304800" cy="2944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2" name="Rectangle 21"/>
              <p:cNvSpPr/>
              <p:nvPr/>
            </p:nvSpPr>
            <p:spPr>
              <a:xfrm>
                <a:off x="9659478" y="1783775"/>
                <a:ext cx="990600" cy="211281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a:solidFill>
                      <a:schemeClr val="tx1"/>
                    </a:solidFill>
                  </a:rPr>
                  <a:t>V1</a:t>
                </a:r>
              </a:p>
              <a:p>
                <a:pPr algn="ctr"/>
                <a:r>
                  <a:rPr lang="en-US" sz="750">
                    <a:solidFill>
                      <a:schemeClr val="tx1"/>
                    </a:solidFill>
                  </a:rPr>
                  <a:t>V2</a:t>
                </a:r>
              </a:p>
              <a:p>
                <a:pPr algn="ctr"/>
                <a:r>
                  <a:rPr lang="en-US" sz="750">
                    <a:solidFill>
                      <a:schemeClr val="tx1"/>
                    </a:solidFill>
                  </a:rPr>
                  <a:t>:</a:t>
                </a:r>
              </a:p>
              <a:p>
                <a:pPr algn="ctr"/>
                <a:r>
                  <a:rPr lang="en-US" sz="750">
                    <a:solidFill>
                      <a:schemeClr val="tx1"/>
                    </a:solidFill>
                  </a:rPr>
                  <a:t>:</a:t>
                </a:r>
              </a:p>
              <a:p>
                <a:pPr algn="ctr"/>
                <a:r>
                  <a:rPr lang="en-US" sz="750">
                    <a:solidFill>
                      <a:schemeClr val="tx1"/>
                    </a:solidFill>
                  </a:rPr>
                  <a:t>V37</a:t>
                </a:r>
              </a:p>
            </p:txBody>
          </p:sp>
          <p:cxnSp>
            <p:nvCxnSpPr>
              <p:cNvPr id="23" name="Straight Arrow Connector 22"/>
              <p:cNvCxnSpPr>
                <a:endCxn id="18" idx="2"/>
              </p:cNvCxnSpPr>
              <p:nvPr/>
            </p:nvCxnSpPr>
            <p:spPr>
              <a:xfrm flipV="1">
                <a:off x="8018318" y="1986396"/>
                <a:ext cx="439882" cy="225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7954818" y="2008909"/>
                <a:ext cx="592282" cy="30912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7840518" y="2047407"/>
                <a:ext cx="636919" cy="17198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V="1">
                <a:off x="8005618" y="3149129"/>
                <a:ext cx="484519" cy="1222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V="1">
                <a:off x="8013700" y="3728604"/>
                <a:ext cx="439882" cy="2251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endCxn id="21" idx="3"/>
              </p:cNvCxnSpPr>
              <p:nvPr/>
            </p:nvCxnSpPr>
            <p:spPr>
              <a:xfrm flipV="1">
                <a:off x="7820695" y="3357307"/>
                <a:ext cx="682142" cy="37129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7721600" y="2490639"/>
                <a:ext cx="795482" cy="6407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a:endCxn id="17" idx="3"/>
              </p:cNvCxnSpPr>
              <p:nvPr/>
            </p:nvCxnSpPr>
            <p:spPr>
              <a:xfrm flipV="1">
                <a:off x="7919506" y="2569328"/>
                <a:ext cx="583331" cy="105796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7918263" y="2112998"/>
                <a:ext cx="546474" cy="103613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a:endCxn id="22" idx="2"/>
              </p:cNvCxnSpPr>
              <p:nvPr/>
            </p:nvCxnSpPr>
            <p:spPr>
              <a:xfrm>
                <a:off x="8001000" y="2465240"/>
                <a:ext cx="457200" cy="12633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15" idx="5"/>
                <a:endCxn id="22" idx="1"/>
              </p:cNvCxnSpPr>
              <p:nvPr/>
            </p:nvCxnSpPr>
            <p:spPr>
              <a:xfrm>
                <a:off x="7956363" y="2112998"/>
                <a:ext cx="546474" cy="151151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V="1">
                <a:off x="8018318" y="2138797"/>
                <a:ext cx="592282" cy="32644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16" idx="6"/>
                <a:endCxn id="17" idx="1"/>
              </p:cNvCxnSpPr>
              <p:nvPr/>
            </p:nvCxnSpPr>
            <p:spPr>
              <a:xfrm flipV="1">
                <a:off x="8018318" y="2361150"/>
                <a:ext cx="484519" cy="10408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V="1">
                <a:off x="7833981" y="2541440"/>
                <a:ext cx="636919" cy="70207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a:stCxn id="20" idx="6"/>
                <a:endCxn id="22" idx="1"/>
              </p:cNvCxnSpPr>
              <p:nvPr/>
            </p:nvCxnSpPr>
            <p:spPr>
              <a:xfrm>
                <a:off x="8018318" y="3271404"/>
                <a:ext cx="484519" cy="35311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20" idx="7"/>
              </p:cNvCxnSpPr>
              <p:nvPr/>
            </p:nvCxnSpPr>
            <p:spPr>
              <a:xfrm flipV="1">
                <a:off x="7973681" y="2138797"/>
                <a:ext cx="636919" cy="102851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8699729" y="2138797"/>
                <a:ext cx="963048" cy="76874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a:off x="8750300" y="2465239"/>
                <a:ext cx="918411" cy="47577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V="1">
                <a:off x="8713848" y="2986870"/>
                <a:ext cx="948425" cy="17767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8608677" y="2987126"/>
                <a:ext cx="1070811" cy="7646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159327" y="-596423"/>
                <a:ext cx="1676400" cy="923330"/>
              </a:xfrm>
              <a:prstGeom prst="rect">
                <a:avLst/>
              </a:prstGeom>
              <a:noFill/>
            </p:spPr>
            <p:txBody>
              <a:bodyPr wrap="square" rtlCol="0">
                <a:spAutoFit/>
              </a:bodyPr>
              <a:lstStyle/>
              <a:p>
                <a:r>
                  <a:rPr lang="en-US" sz="1200"/>
                  <a:t>Input Layer</a:t>
                </a:r>
              </a:p>
            </p:txBody>
          </p:sp>
          <p:sp>
            <p:nvSpPr>
              <p:cNvPr id="44" name="TextBox 43"/>
              <p:cNvSpPr txBox="1"/>
              <p:nvPr/>
            </p:nvSpPr>
            <p:spPr>
              <a:xfrm>
                <a:off x="3109327" y="-291623"/>
                <a:ext cx="3062088" cy="923330"/>
              </a:xfrm>
              <a:prstGeom prst="rect">
                <a:avLst/>
              </a:prstGeom>
              <a:noFill/>
            </p:spPr>
            <p:txBody>
              <a:bodyPr wrap="square" rtlCol="0">
                <a:spAutoFit/>
              </a:bodyPr>
              <a:lstStyle/>
              <a:p>
                <a:pPr algn="ctr"/>
                <a:r>
                  <a:rPr lang="en-US" sz="1200"/>
                  <a:t>Convolutional Layers</a:t>
                </a:r>
              </a:p>
            </p:txBody>
          </p:sp>
          <p:sp>
            <p:nvSpPr>
              <p:cNvPr id="45" name="TextBox 44"/>
              <p:cNvSpPr txBox="1"/>
              <p:nvPr/>
            </p:nvSpPr>
            <p:spPr>
              <a:xfrm>
                <a:off x="7078273" y="-444023"/>
                <a:ext cx="2584253" cy="1292662"/>
              </a:xfrm>
              <a:prstGeom prst="rect">
                <a:avLst/>
              </a:prstGeom>
              <a:noFill/>
            </p:spPr>
            <p:txBody>
              <a:bodyPr wrap="square" rtlCol="0">
                <a:spAutoFit/>
              </a:bodyPr>
              <a:lstStyle/>
              <a:p>
                <a:r>
                  <a:rPr lang="en-US" sz="1200"/>
                  <a:t>Fully Connected Layer</a:t>
                </a:r>
              </a:p>
            </p:txBody>
          </p:sp>
          <p:sp>
            <p:nvSpPr>
              <p:cNvPr id="46" name="TextBox 45"/>
              <p:cNvSpPr txBox="1"/>
              <p:nvPr/>
            </p:nvSpPr>
            <p:spPr>
              <a:xfrm>
                <a:off x="9361995" y="470377"/>
                <a:ext cx="1708707" cy="923330"/>
              </a:xfrm>
              <a:prstGeom prst="rect">
                <a:avLst/>
              </a:prstGeom>
              <a:noFill/>
            </p:spPr>
            <p:txBody>
              <a:bodyPr wrap="square" rtlCol="0">
                <a:spAutoFit/>
              </a:bodyPr>
              <a:lstStyle/>
              <a:p>
                <a:r>
                  <a:rPr lang="en-US" sz="1200"/>
                  <a:t>Output Layer</a:t>
                </a:r>
              </a:p>
            </p:txBody>
          </p:sp>
          <p:sp>
            <p:nvSpPr>
              <p:cNvPr id="47" name="TextBox 46"/>
              <p:cNvSpPr txBox="1"/>
              <p:nvPr/>
            </p:nvSpPr>
            <p:spPr>
              <a:xfrm>
                <a:off x="-149076" y="798513"/>
                <a:ext cx="912235" cy="553998"/>
              </a:xfrm>
              <a:prstGeom prst="rect">
                <a:avLst/>
              </a:prstGeom>
              <a:noFill/>
            </p:spPr>
            <p:txBody>
              <a:bodyPr wrap="square" rtlCol="0">
                <a:spAutoFit/>
              </a:bodyPr>
              <a:lstStyle/>
              <a:p>
                <a:r>
                  <a:rPr lang="en-US" sz="1200"/>
                  <a:t>32</a:t>
                </a:r>
              </a:p>
            </p:txBody>
          </p:sp>
          <p:sp>
            <p:nvSpPr>
              <p:cNvPr id="48" name="TextBox 47"/>
              <p:cNvSpPr txBox="1"/>
              <p:nvPr/>
            </p:nvSpPr>
            <p:spPr>
              <a:xfrm>
                <a:off x="-700673" y="3357304"/>
                <a:ext cx="930405" cy="553998"/>
              </a:xfrm>
              <a:prstGeom prst="rect">
                <a:avLst/>
              </a:prstGeom>
              <a:noFill/>
            </p:spPr>
            <p:txBody>
              <a:bodyPr wrap="square" rtlCol="0">
                <a:spAutoFit/>
              </a:bodyPr>
              <a:lstStyle/>
              <a:p>
                <a:r>
                  <a:rPr lang="en-US" sz="1200"/>
                  <a:t>32</a:t>
                </a:r>
              </a:p>
            </p:txBody>
          </p:sp>
          <p:cxnSp>
            <p:nvCxnSpPr>
              <p:cNvPr id="49" name="Straight Arrow Connector 48"/>
              <p:cNvCxnSpPr/>
              <p:nvPr/>
            </p:nvCxnSpPr>
            <p:spPr>
              <a:xfrm>
                <a:off x="6819900" y="2928503"/>
                <a:ext cx="457200" cy="0"/>
              </a:xfrm>
              <a:prstGeom prst="straightConnector1">
                <a:avLst/>
              </a:prstGeom>
              <a:ln w="38100">
                <a:solidFill>
                  <a:srgbClr val="0070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0" name="Left Brace 49"/>
              <p:cNvSpPr/>
              <p:nvPr/>
            </p:nvSpPr>
            <p:spPr>
              <a:xfrm rot="5400000">
                <a:off x="4430180" y="-869273"/>
                <a:ext cx="527723" cy="4040614"/>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0"/>
              </a:p>
            </p:txBody>
          </p:sp>
          <p:sp>
            <p:nvSpPr>
              <p:cNvPr id="51" name="TextBox 50"/>
              <p:cNvSpPr txBox="1"/>
              <p:nvPr/>
            </p:nvSpPr>
            <p:spPr>
              <a:xfrm>
                <a:off x="7278265" y="1799305"/>
                <a:ext cx="620683" cy="415498"/>
              </a:xfrm>
              <a:prstGeom prst="rect">
                <a:avLst/>
              </a:prstGeom>
              <a:noFill/>
            </p:spPr>
            <p:txBody>
              <a:bodyPr wrap="none" rtlCol="0">
                <a:spAutoFit/>
              </a:bodyPr>
              <a:lstStyle/>
              <a:p>
                <a:r>
                  <a:rPr lang="en-US" sz="750"/>
                  <a:t>1</a:t>
                </a:r>
              </a:p>
            </p:txBody>
          </p:sp>
          <p:sp>
            <p:nvSpPr>
              <p:cNvPr id="52" name="TextBox 51"/>
              <p:cNvSpPr txBox="1"/>
              <p:nvPr/>
            </p:nvSpPr>
            <p:spPr>
              <a:xfrm>
                <a:off x="7278265" y="2255639"/>
                <a:ext cx="620683" cy="415498"/>
              </a:xfrm>
              <a:prstGeom prst="rect">
                <a:avLst/>
              </a:prstGeom>
              <a:noFill/>
            </p:spPr>
            <p:txBody>
              <a:bodyPr wrap="none" rtlCol="0">
                <a:spAutoFit/>
              </a:bodyPr>
              <a:lstStyle/>
              <a:p>
                <a:r>
                  <a:rPr lang="en-US" sz="750"/>
                  <a:t>2</a:t>
                </a:r>
              </a:p>
            </p:txBody>
          </p:sp>
          <p:sp>
            <p:nvSpPr>
              <p:cNvPr id="53" name="TextBox 52"/>
              <p:cNvSpPr txBox="1"/>
              <p:nvPr/>
            </p:nvSpPr>
            <p:spPr>
              <a:xfrm>
                <a:off x="7144878" y="3050358"/>
                <a:ext cx="671979" cy="415498"/>
              </a:xfrm>
              <a:prstGeom prst="rect">
                <a:avLst/>
              </a:prstGeom>
              <a:noFill/>
            </p:spPr>
            <p:txBody>
              <a:bodyPr wrap="none" rtlCol="0">
                <a:spAutoFit/>
              </a:bodyPr>
              <a:lstStyle/>
              <a:p>
                <a:r>
                  <a:rPr lang="en-US" sz="750"/>
                  <a:t>   </a:t>
                </a:r>
              </a:p>
            </p:txBody>
          </p:sp>
          <p:sp>
            <p:nvSpPr>
              <p:cNvPr id="54" name="TextBox 53"/>
              <p:cNvSpPr txBox="1"/>
              <p:nvPr/>
            </p:nvSpPr>
            <p:spPr>
              <a:xfrm>
                <a:off x="7149708" y="3541782"/>
                <a:ext cx="813045" cy="415498"/>
              </a:xfrm>
              <a:prstGeom prst="rect">
                <a:avLst/>
              </a:prstGeom>
              <a:noFill/>
            </p:spPr>
            <p:txBody>
              <a:bodyPr wrap="square" rtlCol="0">
                <a:spAutoFit/>
              </a:bodyPr>
              <a:lstStyle/>
              <a:p>
                <a:r>
                  <a:rPr lang="en-US" sz="750"/>
                  <a:t>  n</a:t>
                </a:r>
              </a:p>
            </p:txBody>
          </p:sp>
          <p:sp>
            <p:nvSpPr>
              <p:cNvPr id="55" name="TextBox 54"/>
              <p:cNvSpPr txBox="1"/>
              <p:nvPr/>
            </p:nvSpPr>
            <p:spPr>
              <a:xfrm>
                <a:off x="8634985" y="1744441"/>
                <a:ext cx="620683" cy="415498"/>
              </a:xfrm>
              <a:prstGeom prst="rect">
                <a:avLst/>
              </a:prstGeom>
              <a:noFill/>
            </p:spPr>
            <p:txBody>
              <a:bodyPr wrap="none" rtlCol="0">
                <a:spAutoFit/>
              </a:bodyPr>
              <a:lstStyle/>
              <a:p>
                <a:r>
                  <a:rPr lang="en-US" sz="750"/>
                  <a:t>1</a:t>
                </a:r>
              </a:p>
            </p:txBody>
          </p:sp>
          <p:sp>
            <p:nvSpPr>
              <p:cNvPr id="56" name="TextBox 55"/>
              <p:cNvSpPr txBox="1"/>
              <p:nvPr/>
            </p:nvSpPr>
            <p:spPr>
              <a:xfrm>
                <a:off x="8634985" y="2200771"/>
                <a:ext cx="620683" cy="415498"/>
              </a:xfrm>
              <a:prstGeom prst="rect">
                <a:avLst/>
              </a:prstGeom>
              <a:noFill/>
            </p:spPr>
            <p:txBody>
              <a:bodyPr wrap="none" rtlCol="0">
                <a:spAutoFit/>
              </a:bodyPr>
              <a:lstStyle/>
              <a:p>
                <a:r>
                  <a:rPr lang="en-US" sz="750"/>
                  <a:t>2</a:t>
                </a:r>
              </a:p>
            </p:txBody>
          </p:sp>
          <p:sp>
            <p:nvSpPr>
              <p:cNvPr id="57" name="TextBox 56"/>
              <p:cNvSpPr txBox="1"/>
              <p:nvPr/>
            </p:nvSpPr>
            <p:spPr>
              <a:xfrm>
                <a:off x="8590102" y="2995490"/>
                <a:ext cx="791669" cy="415498"/>
              </a:xfrm>
              <a:prstGeom prst="rect">
                <a:avLst/>
              </a:prstGeom>
              <a:noFill/>
            </p:spPr>
            <p:txBody>
              <a:bodyPr wrap="none" rtlCol="0">
                <a:spAutoFit/>
              </a:bodyPr>
              <a:lstStyle/>
              <a:p>
                <a:r>
                  <a:rPr lang="en-US" sz="750"/>
                  <a:t>     </a:t>
                </a:r>
              </a:p>
            </p:txBody>
          </p:sp>
          <p:sp>
            <p:nvSpPr>
              <p:cNvPr id="58" name="TextBox 57"/>
              <p:cNvSpPr txBox="1"/>
              <p:nvPr/>
            </p:nvSpPr>
            <p:spPr>
              <a:xfrm>
                <a:off x="8594932" y="3486918"/>
                <a:ext cx="748923" cy="415498"/>
              </a:xfrm>
              <a:prstGeom prst="rect">
                <a:avLst/>
              </a:prstGeom>
              <a:noFill/>
            </p:spPr>
            <p:txBody>
              <a:bodyPr wrap="none" rtlCol="0">
                <a:spAutoFit/>
              </a:bodyPr>
              <a:lstStyle/>
              <a:p>
                <a:r>
                  <a:rPr lang="en-US" sz="750"/>
                  <a:t>  n</a:t>
                </a:r>
              </a:p>
            </p:txBody>
          </p:sp>
          <p:cxnSp>
            <p:nvCxnSpPr>
              <p:cNvPr id="59" name="Straight Connector 58"/>
              <p:cNvCxnSpPr/>
              <p:nvPr/>
            </p:nvCxnSpPr>
            <p:spPr>
              <a:xfrm>
                <a:off x="7865918" y="2692400"/>
                <a:ext cx="0" cy="372583"/>
              </a:xfrm>
              <a:prstGeom prst="line">
                <a:avLst/>
              </a:prstGeom>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8610600" y="2692400"/>
                <a:ext cx="0" cy="372583"/>
              </a:xfrm>
              <a:prstGeom prst="line">
                <a:avLst/>
              </a:prstGeom>
              <a:ln w="3810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61" name="Cube 60"/>
              <p:cNvSpPr/>
              <p:nvPr/>
            </p:nvSpPr>
            <p:spPr>
              <a:xfrm>
                <a:off x="27709" y="712870"/>
                <a:ext cx="1496291" cy="4773530"/>
              </a:xfrm>
              <a:prstGeom prst="cube">
                <a:avLst>
                  <a:gd name="adj" fmla="val 82143"/>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pic>
          <p:nvPicPr>
            <p:cNvPr id="6" name="Picture 2"/>
            <p:cNvPicPr>
              <a:picLocks noChangeAspect="1" noChangeArrowheads="1"/>
            </p:cNvPicPr>
            <p:nvPr/>
          </p:nvPicPr>
          <p:blipFill>
            <a:blip r:embed="rId2" cstate="print"/>
            <a:srcRect/>
            <a:stretch>
              <a:fillRect/>
            </a:stretch>
          </p:blipFill>
          <p:spPr bwMode="auto">
            <a:xfrm>
              <a:off x="2371344" y="2727960"/>
              <a:ext cx="1316736" cy="2057400"/>
            </a:xfrm>
            <a:prstGeom prst="rect">
              <a:avLst/>
            </a:prstGeom>
            <a:scene3d>
              <a:camera prst="isometricRightUp">
                <a:rot lat="1800000" lon="17820000" rev="0"/>
              </a:camera>
              <a:lightRig rig="threePt" dir="t"/>
            </a:scene3d>
          </p:spPr>
        </p:pic>
        <p:cxnSp>
          <p:nvCxnSpPr>
            <p:cNvPr id="7" name="Straight Arrow Connector 6"/>
            <p:cNvCxnSpPr/>
            <p:nvPr/>
          </p:nvCxnSpPr>
          <p:spPr>
            <a:xfrm>
              <a:off x="3102864" y="3657600"/>
              <a:ext cx="344631" cy="0"/>
            </a:xfrm>
            <a:prstGeom prst="straightConnector1">
              <a:avLst/>
            </a:prstGeom>
            <a:ln w="38100">
              <a:solidFill>
                <a:srgbClr val="0070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grpSp>
      <p:pic>
        <p:nvPicPr>
          <p:cNvPr id="62" name="Picture 3"/>
          <p:cNvPicPr>
            <a:picLocks noChangeAspect="1" noChangeArrowheads="1"/>
          </p:cNvPicPr>
          <p:nvPr/>
        </p:nvPicPr>
        <p:blipFill>
          <a:blip r:embed="rId3" cstate="print"/>
          <a:srcRect/>
          <a:stretch>
            <a:fillRect/>
          </a:stretch>
        </p:blipFill>
        <p:spPr bwMode="auto">
          <a:xfrm>
            <a:off x="10623235" y="2465095"/>
            <a:ext cx="564356" cy="714375"/>
          </a:xfrm>
          <a:prstGeom prst="rect">
            <a:avLst/>
          </a:prstGeom>
          <a:noFill/>
          <a:ln w="9525">
            <a:noFill/>
            <a:miter lim="800000"/>
            <a:headEnd/>
            <a:tailEnd/>
          </a:ln>
          <a:effectLst/>
        </p:spPr>
      </p:pic>
      <p:cxnSp>
        <p:nvCxnSpPr>
          <p:cNvPr id="63" name="Straight Arrow Connector 62"/>
          <p:cNvCxnSpPr/>
          <p:nvPr/>
        </p:nvCxnSpPr>
        <p:spPr>
          <a:xfrm>
            <a:off x="9860837" y="3384221"/>
            <a:ext cx="0" cy="685800"/>
          </a:xfrm>
          <a:prstGeom prst="straightConnector1">
            <a:avLst/>
          </a:prstGeom>
          <a:ln w="38100">
            <a:solidFill>
              <a:srgbClr val="0070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64" name="Picture 3">
            <a:extLst>
              <a:ext uri="{FF2B5EF4-FFF2-40B4-BE49-F238E27FC236}">
                <a16:creationId xmlns="" xmlns:a16="http://schemas.microsoft.com/office/drawing/2014/main" id="{7DDF9129-CD27-4461-B928-012D028FA0AF}"/>
              </a:ext>
            </a:extLst>
          </p:cNvPr>
          <p:cNvPicPr>
            <a:picLocks noChangeAspect="1" noChangeArrowheads="1"/>
          </p:cNvPicPr>
          <p:nvPr/>
        </p:nvPicPr>
        <p:blipFill>
          <a:blip r:embed="rId4" cstate="print"/>
          <a:srcRect/>
          <a:stretch>
            <a:fillRect/>
          </a:stretch>
        </p:blipFill>
        <p:spPr bwMode="auto">
          <a:xfrm>
            <a:off x="7737994" y="4017437"/>
            <a:ext cx="3309417" cy="1949263"/>
          </a:xfrm>
          <a:prstGeom prst="rect">
            <a:avLst/>
          </a:prstGeom>
          <a:noFill/>
          <a:ln w="9525">
            <a:noFill/>
            <a:miter lim="800000"/>
            <a:headEnd/>
            <a:tailEnd/>
          </a:ln>
          <a:effectLst/>
        </p:spPr>
      </p:pic>
      <p:cxnSp>
        <p:nvCxnSpPr>
          <p:cNvPr id="65" name="Straight Arrow Connector 64"/>
          <p:cNvCxnSpPr/>
          <p:nvPr/>
        </p:nvCxnSpPr>
        <p:spPr>
          <a:xfrm flipV="1">
            <a:off x="10981013" y="3164089"/>
            <a:ext cx="0" cy="1904999"/>
          </a:xfrm>
          <a:prstGeom prst="straightConnector1">
            <a:avLst/>
          </a:prstGeom>
          <a:ln w="38100">
            <a:solidFill>
              <a:srgbClr val="0070C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6" name="Rectangle 65"/>
          <p:cNvSpPr/>
          <p:nvPr/>
        </p:nvSpPr>
        <p:spPr>
          <a:xfrm>
            <a:off x="1049100" y="4065212"/>
            <a:ext cx="6096000" cy="2031325"/>
          </a:xfrm>
          <a:prstGeom prst="rect">
            <a:avLst/>
          </a:prstGeom>
        </p:spPr>
        <p:txBody>
          <a:bodyPr>
            <a:spAutoFit/>
          </a:bodyPr>
          <a:lstStyle/>
          <a:p>
            <a:pPr marL="285750" indent="-285750" algn="just">
              <a:buFont typeface="Arial" charset="0"/>
              <a:buChar char="•"/>
            </a:pPr>
            <a:r>
              <a:rPr lang="en-US"/>
              <a:t>Once trained successfully, much faster, and easy to implement. </a:t>
            </a:r>
          </a:p>
          <a:p>
            <a:pPr marL="285750" indent="-285750" algn="just">
              <a:buFont typeface="Arial" charset="0"/>
              <a:buChar char="•"/>
            </a:pPr>
            <a:r>
              <a:rPr lang="en-US"/>
              <a:t>Can be improved evolutionary while being used as a feed-forward control.</a:t>
            </a:r>
          </a:p>
          <a:p>
            <a:pPr marL="285750" indent="-285750" algn="just">
              <a:buFont typeface="Arial" charset="0"/>
              <a:buChar char="•"/>
            </a:pPr>
            <a:r>
              <a:rPr lang="en-US"/>
              <a:t>Most of the real-world problems have non-linear and complex relationship between input and output and NNs have ability to learn and model such relationship.</a:t>
            </a:r>
          </a:p>
        </p:txBody>
      </p:sp>
      <p:sp>
        <p:nvSpPr>
          <p:cNvPr id="67" name="TextBox 66"/>
          <p:cNvSpPr txBox="1"/>
          <p:nvPr/>
        </p:nvSpPr>
        <p:spPr>
          <a:xfrm>
            <a:off x="1141412" y="6488668"/>
            <a:ext cx="7753205" cy="369332"/>
          </a:xfrm>
          <a:prstGeom prst="rect">
            <a:avLst/>
          </a:prstGeom>
          <a:noFill/>
        </p:spPr>
        <p:txBody>
          <a:bodyPr wrap="square" rtlCol="0">
            <a:spAutoFit/>
          </a:bodyPr>
          <a:lstStyle/>
          <a:p>
            <a:r>
              <a:rPr lang="en-US" smtClean="0"/>
              <a:t>Courtesy A. Aslam, research with the University </a:t>
            </a:r>
            <a:r>
              <a:rPr lang="en-US"/>
              <a:t>of Michigan (Thomas, </a:t>
            </a:r>
            <a:r>
              <a:rPr lang="en-US" err="1" smtClean="0"/>
              <a:t>Krushelnick</a:t>
            </a:r>
            <a:r>
              <a:rPr lang="en-US" smtClean="0"/>
              <a:t>) </a:t>
            </a:r>
            <a:endParaRPr lang="en-US"/>
          </a:p>
        </p:txBody>
      </p:sp>
    </p:spTree>
    <p:extLst>
      <p:ext uri="{BB962C8B-B14F-4D97-AF65-F5344CB8AC3E}">
        <p14:creationId xmlns:p14="http://schemas.microsoft.com/office/powerpoint/2010/main" val="90418975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32"/>
          <p:cNvGrpSpPr/>
          <p:nvPr/>
        </p:nvGrpSpPr>
        <p:grpSpPr>
          <a:xfrm>
            <a:off x="5808134" y="4868334"/>
            <a:ext cx="1888066" cy="1904989"/>
            <a:chOff x="4919134" y="5096933"/>
            <a:chExt cx="2040467" cy="1955800"/>
          </a:xfrm>
        </p:grpSpPr>
        <p:pic>
          <p:nvPicPr>
            <p:cNvPr id="15" name="Picture 14" descr="training_animation_1turn_phase_space.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19134" y="5158014"/>
              <a:ext cx="2040467" cy="1894719"/>
            </a:xfrm>
            <a:prstGeom prst="rect">
              <a:avLst/>
            </a:prstGeom>
          </p:spPr>
        </p:pic>
        <p:sp>
          <p:nvSpPr>
            <p:cNvPr id="32" name="Rectangle 31"/>
            <p:cNvSpPr/>
            <p:nvPr/>
          </p:nvSpPr>
          <p:spPr>
            <a:xfrm>
              <a:off x="5520270" y="5096933"/>
              <a:ext cx="1066800" cy="2709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aphicFrame>
        <p:nvGraphicFramePr>
          <p:cNvPr id="4" name="Table 3"/>
          <p:cNvGraphicFramePr>
            <a:graphicFrameLocks noGrp="1"/>
          </p:cNvGraphicFramePr>
          <p:nvPr>
            <p:extLst/>
          </p:nvPr>
        </p:nvGraphicFramePr>
        <p:xfrm>
          <a:off x="1524000" y="0"/>
          <a:ext cx="9067800" cy="6807200"/>
        </p:xfrm>
        <a:graphic>
          <a:graphicData uri="http://schemas.openxmlformats.org/drawingml/2006/table">
            <a:tbl>
              <a:tblPr firstRow="1" bandRow="1">
                <a:tableStyleId>{5940675A-B579-460E-94D1-54222C63F5DA}</a:tableStyleId>
              </a:tblPr>
              <a:tblGrid>
                <a:gridCol w="1735262">
                  <a:extLst>
                    <a:ext uri="{9D8B030D-6E8A-4147-A177-3AD203B41FA5}">
                      <a16:colId xmlns:a16="http://schemas.microsoft.com/office/drawing/2014/main" xmlns="" val="20000"/>
                    </a:ext>
                  </a:extLst>
                </a:gridCol>
                <a:gridCol w="2501900">
                  <a:extLst>
                    <a:ext uri="{9D8B030D-6E8A-4147-A177-3AD203B41FA5}">
                      <a16:colId xmlns:a16="http://schemas.microsoft.com/office/drawing/2014/main" xmlns="" val="20001"/>
                    </a:ext>
                  </a:extLst>
                </a:gridCol>
                <a:gridCol w="2877820">
                  <a:extLst>
                    <a:ext uri="{9D8B030D-6E8A-4147-A177-3AD203B41FA5}">
                      <a16:colId xmlns:a16="http://schemas.microsoft.com/office/drawing/2014/main" xmlns="" val="20002"/>
                    </a:ext>
                  </a:extLst>
                </a:gridCol>
                <a:gridCol w="1952818">
                  <a:extLst>
                    <a:ext uri="{9D8B030D-6E8A-4147-A177-3AD203B41FA5}">
                      <a16:colId xmlns:a16="http://schemas.microsoft.com/office/drawing/2014/main" xmlns="" val="20003"/>
                    </a:ext>
                  </a:extLst>
                </a:gridCol>
              </a:tblGrid>
              <a:tr h="342770">
                <a:tc grid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smtClean="0">
                          <a:latin typeface="Arial" charset="0"/>
                          <a:ea typeface="Arial" charset="0"/>
                          <a:cs typeface="Arial" charset="0"/>
                        </a:rPr>
                        <a:t>PACMAN: Particle Accelerators</a:t>
                      </a:r>
                      <a:r>
                        <a:rPr lang="en-US" sz="1600" b="1" baseline="0" smtClean="0">
                          <a:latin typeface="Arial" charset="0"/>
                          <a:ea typeface="Arial" charset="0"/>
                          <a:cs typeface="Arial" charset="0"/>
                        </a:rPr>
                        <a:t> &amp; Machine Learning</a:t>
                      </a:r>
                      <a:endParaRPr lang="en-US" sz="1600" b="1">
                        <a:latin typeface="Arial" charset="0"/>
                        <a:ea typeface="Arial" charset="0"/>
                        <a:cs typeface="Arial" charset="0"/>
                      </a:endParaRPr>
                    </a:p>
                  </a:txBody>
                  <a:tcPr>
                    <a:lnR w="12700" cap="flat" cmpd="sng" algn="ctr">
                      <a:solidFill>
                        <a:schemeClr val="tx1"/>
                      </a:solidFill>
                      <a:prstDash val="solid"/>
                      <a:round/>
                      <a:headEnd type="none" w="med" len="med"/>
                      <a:tailEnd type="none" w="med" len="med"/>
                    </a:lnR>
                  </a:tcPr>
                </a:tc>
                <a:tc hMerge="1">
                  <a:txBody>
                    <a:bodyPr/>
                    <a:lstStyle/>
                    <a:p>
                      <a:endParaRPr lang="en-US"/>
                    </a:p>
                  </a:txBody>
                  <a:tcPr/>
                </a:tc>
                <a:tc hMerge="1">
                  <a:txBody>
                    <a:bodyPr/>
                    <a:lstStyle/>
                    <a:p>
                      <a:endParaRPr lang="en-US" dirty="0"/>
                    </a:p>
                  </a:txBody>
                  <a:tcPr/>
                </a:tc>
                <a:tc row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400" b="0">
                        <a:latin typeface="Arial" charset="0"/>
                        <a:ea typeface="Arial" charset="0"/>
                        <a:cs typeface="Arial" charset="0"/>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n-US" sz="1400" b="0">
                        <a:latin typeface="Arial" charset="0"/>
                        <a:ea typeface="Arial" charset="0"/>
                        <a:cs typeface="Arial" charset="0"/>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n-US" sz="1400" b="0">
                        <a:latin typeface="Arial" charset="0"/>
                        <a:ea typeface="Arial" charset="0"/>
                        <a:cs typeface="Arial" charset="0"/>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en-US" sz="1400" b="0">
                        <a:latin typeface="Arial" charset="0"/>
                        <a:ea typeface="Arial" charset="0"/>
                        <a:cs typeface="Arial" charset="0"/>
                      </a:endParaRPr>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xmlns="" val="10000"/>
                  </a:ext>
                </a:extLst>
              </a:tr>
              <a:tr h="1025665">
                <a:tc>
                  <a:txBody>
                    <a:bodyPr/>
                    <a:lstStyle/>
                    <a:p>
                      <a:r>
                        <a:rPr lang="en-US" sz="1400" smtClean="0">
                          <a:latin typeface="Arial" charset="0"/>
                          <a:ea typeface="Arial" charset="0"/>
                          <a:cs typeface="Arial" charset="0"/>
                        </a:rPr>
                        <a:t>Co-PIs</a:t>
                      </a:r>
                      <a:r>
                        <a:rPr lang="en-US" sz="1400">
                          <a:latin typeface="Arial" charset="0"/>
                          <a:ea typeface="Arial" charset="0"/>
                          <a:cs typeface="Arial" charset="0"/>
                        </a:rPr>
                        <a:t>: </a:t>
                      </a:r>
                    </a:p>
                    <a:p>
                      <a:r>
                        <a:rPr lang="en-US" sz="1400">
                          <a:latin typeface="Arial" charset="0"/>
                          <a:ea typeface="Arial" charset="0"/>
                          <a:cs typeface="Arial" charset="0"/>
                        </a:rPr>
                        <a:t>Partner(s)</a:t>
                      </a:r>
                      <a:r>
                        <a:rPr lang="en-US" sz="1400" smtClean="0">
                          <a:latin typeface="Arial" charset="0"/>
                          <a:ea typeface="Arial" charset="0"/>
                          <a:cs typeface="Arial" charset="0"/>
                        </a:rPr>
                        <a:t>:</a:t>
                      </a:r>
                    </a:p>
                    <a:p>
                      <a:endParaRPr lang="en-US" sz="1400" smtClean="0">
                        <a:latin typeface="Arial" charset="0"/>
                        <a:ea typeface="Arial" charset="0"/>
                        <a:cs typeface="Arial" charset="0"/>
                      </a:endParaRPr>
                    </a:p>
                    <a:p>
                      <a:r>
                        <a:rPr lang="en-US" sz="1400" err="1" smtClean="0">
                          <a:latin typeface="Arial" charset="0"/>
                          <a:ea typeface="Arial" charset="0"/>
                          <a:cs typeface="Arial" charset="0"/>
                        </a:rPr>
                        <a:t>PostDocs</a:t>
                      </a:r>
                      <a:r>
                        <a:rPr lang="en-US" sz="1400" smtClean="0">
                          <a:latin typeface="Arial" charset="0"/>
                          <a:ea typeface="Arial" charset="0"/>
                          <a:cs typeface="Arial" charset="0"/>
                        </a:rPr>
                        <a:t> &amp; PhDs:</a:t>
                      </a:r>
                      <a:endParaRPr lang="en-US" sz="1400">
                        <a:latin typeface="Arial" charset="0"/>
                        <a:ea typeface="Arial" charset="0"/>
                        <a:cs typeface="Arial" charset="0"/>
                      </a:endParaRPr>
                    </a:p>
                  </a:txBody>
                  <a:tcPr/>
                </a:tc>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smtClean="0">
                          <a:latin typeface="Arial" charset="0"/>
                          <a:ea typeface="Arial" charset="0"/>
                          <a:cs typeface="Arial" charset="0"/>
                        </a:rPr>
                        <a:t>Jochem Snuverink (PSI), Tatiana </a:t>
                      </a:r>
                      <a:r>
                        <a:rPr lang="en-US" sz="1400" err="1" smtClean="0">
                          <a:latin typeface="Arial" charset="0"/>
                          <a:ea typeface="Arial" charset="0"/>
                          <a:cs typeface="Arial" charset="0"/>
                        </a:rPr>
                        <a:t>Pieloni</a:t>
                      </a:r>
                      <a:r>
                        <a:rPr lang="en-US" sz="1400" smtClean="0">
                          <a:latin typeface="Arial" charset="0"/>
                          <a:ea typeface="Arial" charset="0"/>
                          <a:cs typeface="Arial" charset="0"/>
                        </a:rPr>
                        <a:t> (EPFL)</a:t>
                      </a:r>
                      <a:r>
                        <a:rPr lang="en-US" sz="1400">
                          <a:latin typeface="Arial" charset="0"/>
                          <a:ea typeface="Arial" charset="0"/>
                          <a:cs typeface="Arial" charset="0"/>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smtClean="0">
                          <a:latin typeface="Arial" charset="0"/>
                          <a:ea typeface="Arial" charset="0"/>
                          <a:cs typeface="Arial" charset="0"/>
                        </a:rPr>
                        <a:t>Andreas </a:t>
                      </a:r>
                      <a:r>
                        <a:rPr lang="en-US" sz="1400" err="1" smtClean="0">
                          <a:latin typeface="Arial" charset="0"/>
                          <a:ea typeface="Arial" charset="0"/>
                          <a:cs typeface="Arial" charset="0"/>
                        </a:rPr>
                        <a:t>Adelmann</a:t>
                      </a:r>
                      <a:r>
                        <a:rPr lang="en-US" sz="1400" smtClean="0">
                          <a:latin typeface="Arial" charset="0"/>
                          <a:ea typeface="Arial" charset="0"/>
                          <a:cs typeface="Arial" charset="0"/>
                        </a:rPr>
                        <a:t>,</a:t>
                      </a:r>
                      <a:r>
                        <a:rPr lang="en-US" sz="1400" baseline="0" smtClean="0">
                          <a:latin typeface="Arial" charset="0"/>
                          <a:ea typeface="Arial" charset="0"/>
                          <a:cs typeface="Arial" charset="0"/>
                        </a:rPr>
                        <a:t> Markus </a:t>
                      </a:r>
                      <a:r>
                        <a:rPr lang="en-US" sz="1400" baseline="0" err="1" smtClean="0">
                          <a:latin typeface="Arial" charset="0"/>
                          <a:ea typeface="Arial" charset="0"/>
                          <a:cs typeface="Arial" charset="0"/>
                        </a:rPr>
                        <a:t>Janousch</a:t>
                      </a:r>
                      <a:r>
                        <a:rPr lang="en-US" sz="1400" baseline="0" smtClean="0">
                          <a:latin typeface="Arial" charset="0"/>
                          <a:ea typeface="Arial" charset="0"/>
                          <a:cs typeface="Arial" charset="0"/>
                        </a:rPr>
                        <a:t>, </a:t>
                      </a:r>
                      <a:r>
                        <a:rPr lang="en-US" sz="1400" baseline="0" err="1" smtClean="0">
                          <a:latin typeface="Arial" charset="0"/>
                          <a:ea typeface="Arial" charset="0"/>
                          <a:cs typeface="Arial" charset="0"/>
                        </a:rPr>
                        <a:t>Davide</a:t>
                      </a:r>
                      <a:r>
                        <a:rPr lang="en-US" sz="1400" baseline="0" smtClean="0">
                          <a:latin typeface="Arial" charset="0"/>
                          <a:ea typeface="Arial" charset="0"/>
                          <a:cs typeface="Arial" charset="0"/>
                        </a:rPr>
                        <a:t> </a:t>
                      </a:r>
                      <a:r>
                        <a:rPr lang="en-US" sz="1400" baseline="0" err="1" smtClean="0">
                          <a:latin typeface="Arial" charset="0"/>
                          <a:ea typeface="Arial" charset="0"/>
                          <a:cs typeface="Arial" charset="0"/>
                        </a:rPr>
                        <a:t>Reggiani</a:t>
                      </a:r>
                      <a:r>
                        <a:rPr lang="en-US" sz="1400" baseline="0" smtClean="0">
                          <a:latin typeface="Arial" charset="0"/>
                          <a:ea typeface="Arial" charset="0"/>
                          <a:cs typeface="Arial" charset="0"/>
                        </a:rPr>
                        <a:t> (PSI)</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smtClean="0">
                          <a:latin typeface="Arial" charset="0"/>
                          <a:ea typeface="Arial" charset="0"/>
                          <a:cs typeface="Arial" charset="0"/>
                        </a:rPr>
                        <a:t>Olivier Schneider (EPFL),</a:t>
                      </a:r>
                      <a:r>
                        <a:rPr lang="en-US" sz="1400" baseline="0">
                          <a:latin typeface="Arial" charset="0"/>
                          <a:ea typeface="Arial" charset="0"/>
                          <a:cs typeface="Arial" charset="0"/>
                        </a:rPr>
                        <a:t> </a:t>
                      </a:r>
                      <a:r>
                        <a:rPr lang="en-US" sz="1400" smtClean="0">
                          <a:latin typeface="Arial" charset="0"/>
                          <a:ea typeface="Arial" charset="0"/>
                          <a:cs typeface="Arial" charset="0"/>
                        </a:rPr>
                        <a:t>Anastasia</a:t>
                      </a:r>
                      <a:r>
                        <a:rPr lang="en-US" sz="1400" baseline="0" smtClean="0">
                          <a:latin typeface="Arial" charset="0"/>
                          <a:ea typeface="Arial" charset="0"/>
                          <a:cs typeface="Arial" charset="0"/>
                        </a:rPr>
                        <a:t> </a:t>
                      </a:r>
                      <a:r>
                        <a:rPr lang="en-US" sz="1400" baseline="0" err="1" smtClean="0">
                          <a:latin typeface="Arial" charset="0"/>
                          <a:ea typeface="Arial" charset="0"/>
                          <a:cs typeface="Arial" charset="0"/>
                        </a:rPr>
                        <a:t>Pentina</a:t>
                      </a:r>
                      <a:r>
                        <a:rPr lang="en-US" sz="1400" smtClean="0">
                          <a:latin typeface="Arial" charset="0"/>
                          <a:ea typeface="Arial" charset="0"/>
                          <a:cs typeface="Arial" charset="0"/>
                        </a:rPr>
                        <a:t> </a:t>
                      </a:r>
                      <a:r>
                        <a:rPr lang="en-US" sz="1400">
                          <a:latin typeface="Arial" charset="0"/>
                          <a:ea typeface="Arial" charset="0"/>
                          <a:cs typeface="Arial" charset="0"/>
                        </a:rPr>
                        <a:t>(SDSC</a:t>
                      </a:r>
                      <a:r>
                        <a:rPr lang="en-US" sz="1400" smtClean="0">
                          <a:latin typeface="Arial" charset="0"/>
                          <a:ea typeface="Arial" charset="0"/>
                          <a:cs typeface="Arial" charset="0"/>
                        </a:rPr>
                        <a:t>)</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smtClean="0">
                          <a:latin typeface="Arial" charset="0"/>
                          <a:ea typeface="Arial" charset="0"/>
                          <a:cs typeface="Arial" charset="0"/>
                        </a:rPr>
                        <a:t>Jaime </a:t>
                      </a:r>
                      <a:r>
                        <a:rPr lang="en-US" sz="1400" baseline="0" err="1" smtClean="0">
                          <a:latin typeface="Arial" charset="0"/>
                          <a:ea typeface="Arial" charset="0"/>
                          <a:cs typeface="Arial" charset="0"/>
                        </a:rPr>
                        <a:t>Coello</a:t>
                      </a:r>
                      <a:r>
                        <a:rPr lang="en-US" sz="1400" baseline="0" smtClean="0">
                          <a:latin typeface="Arial" charset="0"/>
                          <a:ea typeface="Arial" charset="0"/>
                          <a:cs typeface="Arial" charset="0"/>
                        </a:rPr>
                        <a:t>, </a:t>
                      </a:r>
                      <a:r>
                        <a:rPr lang="en-US" sz="1400" baseline="0" err="1" smtClean="0">
                          <a:latin typeface="Arial" charset="0"/>
                          <a:ea typeface="Arial" charset="0"/>
                          <a:cs typeface="Arial" charset="0"/>
                        </a:rPr>
                        <a:t>Loïc</a:t>
                      </a:r>
                      <a:r>
                        <a:rPr lang="en-US" sz="1400" baseline="0" smtClean="0">
                          <a:latin typeface="Arial" charset="0"/>
                          <a:ea typeface="Arial" charset="0"/>
                          <a:cs typeface="Arial" charset="0"/>
                        </a:rPr>
                        <a:t> Coyle, </a:t>
                      </a:r>
                      <a:r>
                        <a:rPr lang="en-US" sz="1400" baseline="0" err="1" smtClean="0">
                          <a:latin typeface="Arial" charset="0"/>
                          <a:ea typeface="Arial" charset="0"/>
                          <a:cs typeface="Arial" charset="0"/>
                        </a:rPr>
                        <a:t>Sichen</a:t>
                      </a:r>
                      <a:r>
                        <a:rPr lang="en-US" sz="1400" baseline="0" smtClean="0">
                          <a:latin typeface="Arial" charset="0"/>
                          <a:ea typeface="Arial" charset="0"/>
                          <a:cs typeface="Arial" charset="0"/>
                        </a:rPr>
                        <a:t> Li, </a:t>
                      </a:r>
                      <a:r>
                        <a:rPr lang="en-US" sz="1400" smtClean="0">
                          <a:latin typeface="Arial" charset="0"/>
                          <a:ea typeface="Arial" charset="0"/>
                          <a:cs typeface="Arial" charset="0"/>
                        </a:rPr>
                        <a:t>Michael</a:t>
                      </a:r>
                      <a:r>
                        <a:rPr lang="en-US" sz="1400" baseline="0" smtClean="0">
                          <a:latin typeface="Arial" charset="0"/>
                          <a:ea typeface="Arial" charset="0"/>
                          <a:cs typeface="Arial" charset="0"/>
                        </a:rPr>
                        <a:t> Schenk</a:t>
                      </a:r>
                      <a:endParaRPr lang="en-US" sz="1400">
                        <a:latin typeface="Arial" charset="0"/>
                        <a:ea typeface="Arial" charset="0"/>
                        <a:cs typeface="Arial" charset="0"/>
                      </a:endParaRPr>
                    </a:p>
                  </a:txBody>
                  <a:tcPr>
                    <a:lnR w="12700" cap="flat" cmpd="sng" algn="ctr">
                      <a:solidFill>
                        <a:schemeClr val="tx1"/>
                      </a:solidFill>
                      <a:prstDash val="solid"/>
                      <a:round/>
                      <a:headEnd type="none" w="med" len="med"/>
                      <a:tailEnd type="none" w="med" len="med"/>
                    </a:lnR>
                  </a:tcPr>
                </a:tc>
                <a:tc hMerge="1">
                  <a:txBody>
                    <a:bodyPr/>
                    <a:lstStyle/>
                    <a:p>
                      <a:endParaRPr lang="en-US" dirty="0">
                        <a:latin typeface="Arial" charset="0"/>
                        <a:ea typeface="Arial" charset="0"/>
                        <a:cs typeface="Arial" charset="0"/>
                      </a:endParaRPr>
                    </a:p>
                  </a:txBody>
                  <a:tcPr/>
                </a:tc>
                <a:tc vMerge="1">
                  <a:txBody>
                    <a:bodyPr/>
                    <a:lstStyle/>
                    <a:p>
                      <a:endParaRPr lang="en-US" sz="1600" dirty="0">
                        <a:latin typeface="Arial" charset="0"/>
                        <a:ea typeface="Arial" charset="0"/>
                        <a:cs typeface="Arial" charset="0"/>
                      </a:endParaRPr>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xmlns="" val="10001"/>
                  </a:ext>
                </a:extLst>
              </a:tr>
              <a:tr h="1686880">
                <a:tc gridSpan="2">
                  <a:txBody>
                    <a:bodyPr/>
                    <a:lstStyle/>
                    <a:p>
                      <a:r>
                        <a:rPr lang="en-US" sz="1400" b="1">
                          <a:latin typeface="Arial" charset="0"/>
                          <a:ea typeface="Arial" charset="0"/>
                          <a:cs typeface="Arial" charset="0"/>
                        </a:rPr>
                        <a:t>Problem </a:t>
                      </a:r>
                      <a:r>
                        <a:rPr lang="en-US" sz="1400" smtClean="0">
                          <a:latin typeface="Arial" charset="0"/>
                          <a:ea typeface="Arial" charset="0"/>
                          <a:cs typeface="Arial" charset="0"/>
                        </a:rPr>
                        <a:t>:</a:t>
                      </a:r>
                    </a:p>
                    <a:p>
                      <a:r>
                        <a:rPr lang="en-US" sz="1400" err="1" smtClean="0">
                          <a:latin typeface="Arial" charset="0"/>
                          <a:ea typeface="Arial" charset="0"/>
                          <a:cs typeface="Arial" charset="0"/>
                        </a:rPr>
                        <a:t>Utilising</a:t>
                      </a:r>
                      <a:r>
                        <a:rPr lang="en-US" sz="1400" baseline="0" smtClean="0">
                          <a:latin typeface="Arial" charset="0"/>
                          <a:ea typeface="Arial" charset="0"/>
                          <a:cs typeface="Arial" charset="0"/>
                        </a:rPr>
                        <a:t> ML to operate particle accelerators </a:t>
                      </a:r>
                      <a:r>
                        <a:rPr lang="en-US" sz="1400" i="1" baseline="0" smtClean="0">
                          <a:latin typeface="Arial" charset="0"/>
                          <a:ea typeface="Arial" charset="0"/>
                          <a:cs typeface="Arial" charset="0"/>
                        </a:rPr>
                        <a:t>safely</a:t>
                      </a:r>
                      <a:r>
                        <a:rPr lang="en-US" sz="1400" baseline="0" smtClean="0">
                          <a:latin typeface="Arial" charset="0"/>
                          <a:ea typeface="Arial" charset="0"/>
                          <a:cs typeface="Arial" charset="0"/>
                        </a:rPr>
                        <a:t> (LHC and HIPA):</a:t>
                      </a:r>
                    </a:p>
                    <a:p>
                      <a:pPr marL="342900" indent="-342900">
                        <a:buFont typeface="+mj-lt"/>
                        <a:buAutoNum type="alphaUcPeriod"/>
                      </a:pPr>
                      <a:r>
                        <a:rPr lang="en-US" sz="1400" err="1" smtClean="0"/>
                        <a:t>Minimise</a:t>
                      </a:r>
                      <a:r>
                        <a:rPr lang="en-US" sz="1400" smtClean="0"/>
                        <a:t> beam losses</a:t>
                      </a:r>
                    </a:p>
                    <a:p>
                      <a:pPr marL="342900" indent="-342900">
                        <a:buFont typeface="+mj-lt"/>
                        <a:buAutoNum type="alphaUcPeriod"/>
                      </a:pPr>
                      <a:r>
                        <a:rPr lang="en-US" sz="1400" smtClean="0"/>
                        <a:t>Better control of accelerator parameters</a:t>
                      </a:r>
                    </a:p>
                    <a:p>
                      <a:pPr marL="342900" indent="-342900">
                        <a:buFont typeface="+mj-lt"/>
                        <a:buAutoNum type="alphaUcPeriod"/>
                      </a:pPr>
                      <a:r>
                        <a:rPr lang="en-US" sz="1400" smtClean="0"/>
                        <a:t>Prevent unnecessary</a:t>
                      </a:r>
                      <a:r>
                        <a:rPr lang="en-US" sz="1400" baseline="0" smtClean="0"/>
                        <a:t> </a:t>
                      </a:r>
                      <a:r>
                        <a:rPr lang="en-US" sz="1400" smtClean="0"/>
                        <a:t>machine interruptions</a:t>
                      </a:r>
                    </a:p>
                    <a:p>
                      <a:pPr marL="342900" indent="-342900">
                        <a:buFont typeface="+mj-lt"/>
                        <a:buAutoNum type="alphaUcPeriod"/>
                      </a:pPr>
                      <a:r>
                        <a:rPr lang="en-US" sz="1400" kern="1200" smtClean="0">
                          <a:solidFill>
                            <a:schemeClr val="tx1"/>
                          </a:solidFill>
                          <a:latin typeface="+mn-lt"/>
                          <a:ea typeface="+mn-ea"/>
                          <a:cs typeface="+mn-cs"/>
                        </a:rPr>
                        <a:t>Improve beam dynamics </a:t>
                      </a:r>
                      <a:r>
                        <a:rPr lang="en-US" sz="1400" kern="1200" err="1" smtClean="0">
                          <a:solidFill>
                            <a:schemeClr val="tx1"/>
                          </a:solidFill>
                          <a:latin typeface="+mn-lt"/>
                          <a:ea typeface="+mn-ea"/>
                          <a:cs typeface="+mn-cs"/>
                        </a:rPr>
                        <a:t>modelling</a:t>
                      </a:r>
                      <a:endParaRPr lang="en-US" sz="1400" smtClean="0"/>
                    </a:p>
                  </a:txBody>
                  <a:tcPr/>
                </a:tc>
                <a:tc hMerge="1">
                  <a:txBody>
                    <a:bodyPr/>
                    <a:lstStyle/>
                    <a:p>
                      <a:endParaRPr lang="en-US"/>
                    </a:p>
                  </a:txBody>
                  <a:tcPr/>
                </a:tc>
                <a:tc rowSpan="3" gridSpan="2">
                  <a:txBody>
                    <a:bodyPr/>
                    <a:lstStyle/>
                    <a:p>
                      <a:pPr algn="ctr"/>
                      <a:endParaRPr lang="en-US" sz="1600">
                        <a:latin typeface="Arial" charset="0"/>
                        <a:ea typeface="Arial" charset="0"/>
                        <a:cs typeface="Arial" charset="0"/>
                      </a:endParaRPr>
                    </a:p>
                    <a:p>
                      <a:pPr algn="ctr"/>
                      <a:endParaRPr lang="en-US" sz="1600">
                        <a:latin typeface="Arial" charset="0"/>
                        <a:ea typeface="Arial" charset="0"/>
                        <a:cs typeface="Arial" charset="0"/>
                      </a:endParaRPr>
                    </a:p>
                    <a:p>
                      <a:pPr algn="ctr"/>
                      <a:endParaRPr lang="en-US" sz="1600">
                        <a:latin typeface="Arial" charset="0"/>
                        <a:ea typeface="Arial" charset="0"/>
                        <a:cs typeface="Arial" charset="0"/>
                      </a:endParaRPr>
                    </a:p>
                    <a:p>
                      <a:pPr algn="ctr"/>
                      <a:endParaRPr lang="en-US" sz="1600">
                        <a:latin typeface="Arial" charset="0"/>
                        <a:ea typeface="Arial" charset="0"/>
                        <a:cs typeface="Arial" charset="0"/>
                      </a:endParaRPr>
                    </a:p>
                    <a:p>
                      <a:pPr algn="ctr"/>
                      <a:endParaRPr lang="en-US" sz="1600">
                        <a:latin typeface="Arial" charset="0"/>
                        <a:ea typeface="Arial" charset="0"/>
                        <a:cs typeface="Arial" charset="0"/>
                      </a:endParaRPr>
                    </a:p>
                  </a:txBody>
                  <a:tcPr/>
                </a:tc>
                <a:tc rowSpan="3" hMerge="1">
                  <a:txBody>
                    <a:bodyPr/>
                    <a:lstStyle/>
                    <a:p>
                      <a:endParaRPr lang="en-US" dirty="0">
                        <a:latin typeface="Arial" charset="0"/>
                        <a:ea typeface="Arial" charset="0"/>
                        <a:cs typeface="Arial" charset="0"/>
                      </a:endParaRPr>
                    </a:p>
                  </a:txBody>
                  <a:tcPr/>
                </a:tc>
                <a:extLst>
                  <a:ext uri="{0D108BD9-81ED-4DB2-BD59-A6C34878D82A}">
                    <a16:rowId xmlns:a16="http://schemas.microsoft.com/office/drawing/2014/main" xmlns="" val="10002"/>
                  </a:ext>
                </a:extLst>
              </a:tr>
              <a:tr h="2349007">
                <a:tc gridSpan="2">
                  <a:txBody>
                    <a:bodyPr/>
                    <a:lstStyle/>
                    <a:p>
                      <a:r>
                        <a:rPr lang="en-US" sz="1400" b="1">
                          <a:latin typeface="Arial" charset="0"/>
                          <a:ea typeface="Arial" charset="0"/>
                          <a:cs typeface="Arial" charset="0"/>
                        </a:rPr>
                        <a:t>Solution</a:t>
                      </a:r>
                      <a:r>
                        <a:rPr lang="en-US" sz="1400">
                          <a:latin typeface="Arial" charset="0"/>
                          <a:ea typeface="Arial" charset="0"/>
                          <a:cs typeface="Arial" charset="0"/>
                        </a:rPr>
                        <a:t>:</a:t>
                      </a:r>
                      <a:r>
                        <a:rPr lang="en-US" sz="1400" baseline="0">
                          <a:latin typeface="Arial" charset="0"/>
                          <a:ea typeface="Arial" charset="0"/>
                          <a:cs typeface="Arial" charset="0"/>
                        </a:rPr>
                        <a:t> </a:t>
                      </a:r>
                      <a:r>
                        <a:rPr lang="en-US" sz="1400" b="0" baseline="0" smtClean="0">
                          <a:latin typeface="Arial" charset="0"/>
                          <a:ea typeface="Arial" charset="0"/>
                          <a:cs typeface="Arial" charset="0"/>
                        </a:rPr>
                        <a:t> </a:t>
                      </a:r>
                      <a:r>
                        <a:rPr lang="en-US" sz="1400" b="0" smtClean="0">
                          <a:latin typeface="Arial" charset="0"/>
                          <a:ea typeface="Arial" charset="0"/>
                          <a:cs typeface="Arial" charset="0"/>
                        </a:rPr>
                        <a:t>Two Tier Model</a:t>
                      </a:r>
                    </a:p>
                    <a:p>
                      <a:pPr marL="342900" indent="-342900">
                        <a:buAutoNum type="arabicPeriod"/>
                      </a:pPr>
                      <a:r>
                        <a:rPr lang="en-US" sz="1400" b="0" smtClean="0">
                          <a:latin typeface="Arial" charset="0"/>
                          <a:ea typeface="Arial" charset="0"/>
                          <a:cs typeface="Arial" charset="0"/>
                        </a:rPr>
                        <a:t>Construct surrogate</a:t>
                      </a:r>
                      <a:r>
                        <a:rPr lang="en-US" sz="1400" b="0" baseline="0" smtClean="0">
                          <a:latin typeface="Arial" charset="0"/>
                          <a:ea typeface="Arial" charset="0"/>
                          <a:cs typeface="Arial" charset="0"/>
                        </a:rPr>
                        <a:t> models from data and </a:t>
                      </a:r>
                      <a:r>
                        <a:rPr lang="en-US" sz="1400" b="0" baseline="0" err="1" smtClean="0">
                          <a:latin typeface="Arial" charset="0"/>
                          <a:ea typeface="Arial" charset="0"/>
                          <a:cs typeface="Arial" charset="0"/>
                        </a:rPr>
                        <a:t>sim</a:t>
                      </a:r>
                      <a:r>
                        <a:rPr lang="en-US" sz="1400" b="0" baseline="0" smtClean="0">
                          <a:latin typeface="Arial" charset="0"/>
                          <a:ea typeface="Arial" charset="0"/>
                          <a:cs typeface="Arial" charset="0"/>
                        </a:rPr>
                        <a:t>.</a:t>
                      </a:r>
                      <a:endParaRPr lang="en-US" sz="1400" b="0" smtClean="0">
                        <a:latin typeface="Arial" charset="0"/>
                        <a:ea typeface="Arial" charset="0"/>
                        <a:cs typeface="Arial" charset="0"/>
                      </a:endParaRPr>
                    </a:p>
                    <a:p>
                      <a:pPr marL="342900" indent="-342900">
                        <a:buAutoNum type="arabicPeriod"/>
                      </a:pPr>
                      <a:r>
                        <a:rPr lang="en-US" sz="1400" b="0" smtClean="0">
                          <a:latin typeface="Arial" charset="0"/>
                          <a:ea typeface="Arial" charset="0"/>
                          <a:cs typeface="Arial" charset="0"/>
                        </a:rPr>
                        <a:t>Apply surrogate models to online operation and compare to predictions</a:t>
                      </a:r>
                    </a:p>
                    <a:p>
                      <a:endParaRPr lang="en-US" sz="1400" b="0" smtClean="0">
                        <a:latin typeface="Arial" charset="0"/>
                        <a:ea typeface="Arial" charset="0"/>
                        <a:cs typeface="Arial" charset="0"/>
                      </a:endParaRPr>
                    </a:p>
                    <a:p>
                      <a:r>
                        <a:rPr lang="en-US" sz="1400" b="0" smtClean="0">
                          <a:latin typeface="Arial" charset="0"/>
                          <a:ea typeface="Arial" charset="0"/>
                          <a:cs typeface="Arial" charset="0"/>
                        </a:rPr>
                        <a:t>Several</a:t>
                      </a:r>
                      <a:r>
                        <a:rPr lang="en-US" sz="1400" b="0" baseline="0" smtClean="0">
                          <a:latin typeface="Arial" charset="0"/>
                          <a:ea typeface="Arial" charset="0"/>
                          <a:cs typeface="Arial" charset="0"/>
                        </a:rPr>
                        <a:t> lines of attack:</a:t>
                      </a:r>
                      <a:endParaRPr lang="en-US" sz="1400" b="1" smtClean="0">
                        <a:latin typeface="Arial" charset="0"/>
                        <a:ea typeface="Arial" charset="0"/>
                        <a:cs typeface="Arial" charset="0"/>
                      </a:endParaRPr>
                    </a:p>
                    <a:p>
                      <a:pPr marL="342900" indent="-342900">
                        <a:buAutoNum type="alphaUcPeriod"/>
                      </a:pPr>
                      <a:r>
                        <a:rPr lang="en-US" sz="1400" b="0" i="0" baseline="0" smtClean="0">
                          <a:latin typeface="Arial" charset="0"/>
                          <a:ea typeface="Arial" charset="0"/>
                          <a:cs typeface="Arial" charset="0"/>
                        </a:rPr>
                        <a:t>Safe</a:t>
                      </a:r>
                      <a:r>
                        <a:rPr lang="en-US" sz="1400" b="1" baseline="0" smtClean="0">
                          <a:latin typeface="Arial" charset="0"/>
                          <a:ea typeface="Arial" charset="0"/>
                          <a:cs typeface="Arial" charset="0"/>
                        </a:rPr>
                        <a:t> </a:t>
                      </a:r>
                      <a:r>
                        <a:rPr lang="en-US" sz="1400" b="0" baseline="0" smtClean="0">
                          <a:latin typeface="Arial" charset="0"/>
                          <a:ea typeface="Arial" charset="0"/>
                          <a:cs typeface="Arial" charset="0"/>
                        </a:rPr>
                        <a:t>Bayesian </a:t>
                      </a:r>
                      <a:r>
                        <a:rPr lang="en-US" sz="1400" b="0" baseline="0" err="1" smtClean="0">
                          <a:latin typeface="Arial" charset="0"/>
                          <a:ea typeface="Arial" charset="0"/>
                          <a:cs typeface="Arial" charset="0"/>
                        </a:rPr>
                        <a:t>Optimisation</a:t>
                      </a:r>
                      <a:endParaRPr lang="en-US" sz="1400" b="0" baseline="0" smtClean="0">
                        <a:latin typeface="Arial" charset="0"/>
                        <a:ea typeface="Arial" charset="0"/>
                        <a:cs typeface="Arial" charset="0"/>
                      </a:endParaRPr>
                    </a:p>
                    <a:p>
                      <a:pPr marL="342900" indent="-342900">
                        <a:buAutoNum type="alphaUcPeriod"/>
                      </a:pPr>
                      <a:r>
                        <a:rPr lang="en-US" sz="1400" b="0" baseline="0" smtClean="0">
                          <a:solidFill>
                            <a:schemeClr val="accent2"/>
                          </a:solidFill>
                          <a:latin typeface="Arial" charset="0"/>
                          <a:ea typeface="Arial" charset="0"/>
                          <a:cs typeface="Arial" charset="0"/>
                        </a:rPr>
                        <a:t>Surrogate models to enhance performance </a:t>
                      </a:r>
                    </a:p>
                    <a:p>
                      <a:pPr marL="342900" indent="-342900">
                        <a:buAutoNum type="alphaUcPeriod"/>
                      </a:pPr>
                      <a:r>
                        <a:rPr lang="en-US" sz="1400" b="0" smtClean="0">
                          <a:latin typeface="Arial" charset="0"/>
                          <a:ea typeface="Arial" charset="0"/>
                          <a:cs typeface="Arial" charset="0"/>
                        </a:rPr>
                        <a:t>Prognostics to detect</a:t>
                      </a:r>
                      <a:r>
                        <a:rPr lang="en-US" sz="1400" b="0" baseline="0" smtClean="0">
                          <a:latin typeface="Arial" charset="0"/>
                          <a:ea typeface="Arial" charset="0"/>
                          <a:cs typeface="Arial" charset="0"/>
                        </a:rPr>
                        <a:t> changes in the system</a:t>
                      </a:r>
                    </a:p>
                    <a:p>
                      <a:pPr marL="342900" indent="-342900">
                        <a:buAutoNum type="alphaUcPeriod"/>
                      </a:pPr>
                      <a:r>
                        <a:rPr lang="en-US" sz="1400" b="0" baseline="0" smtClean="0">
                          <a:solidFill>
                            <a:schemeClr val="accent1"/>
                          </a:solidFill>
                          <a:latin typeface="Arial" charset="0"/>
                          <a:ea typeface="Arial" charset="0"/>
                          <a:cs typeface="Arial" charset="0"/>
                        </a:rPr>
                        <a:t>Neural networks instead of particle tracking</a:t>
                      </a:r>
                      <a:endParaRPr lang="en-US" sz="1400" b="0">
                        <a:solidFill>
                          <a:schemeClr val="accent1"/>
                        </a:solidFill>
                        <a:latin typeface="Arial" charset="0"/>
                        <a:ea typeface="Arial" charset="0"/>
                        <a:cs typeface="Arial" charset="0"/>
                      </a:endParaRPr>
                    </a:p>
                  </a:txBody>
                  <a:tcPr/>
                </a:tc>
                <a:tc hMerge="1">
                  <a:txBody>
                    <a:bodyPr/>
                    <a:lstStyle/>
                    <a:p>
                      <a:endParaRPr lang="en-US"/>
                    </a:p>
                  </a:txBody>
                  <a:tcPr/>
                </a:tc>
                <a:tc gridSpan="2" vMerge="1">
                  <a:txBody>
                    <a:bodyPr/>
                    <a:lstStyle/>
                    <a:p>
                      <a:endParaRPr lang="en-US" dirty="0">
                        <a:latin typeface="Arial" charset="0"/>
                        <a:ea typeface="Arial" charset="0"/>
                        <a:cs typeface="Arial" charset="0"/>
                      </a:endParaRPr>
                    </a:p>
                  </a:txBody>
                  <a:tcPr/>
                </a:tc>
                <a:tc hMerge="1" vMerge="1">
                  <a:txBody>
                    <a:bodyPr/>
                    <a:lstStyle/>
                    <a:p>
                      <a:endParaRPr lang="en-US" dirty="0">
                        <a:latin typeface="Arial" charset="0"/>
                        <a:ea typeface="Arial" charset="0"/>
                        <a:cs typeface="Arial" charset="0"/>
                      </a:endParaRPr>
                    </a:p>
                  </a:txBody>
                  <a:tcPr/>
                </a:tc>
                <a:extLst>
                  <a:ext uri="{0D108BD9-81ED-4DB2-BD59-A6C34878D82A}">
                    <a16:rowId xmlns:a16="http://schemas.microsoft.com/office/drawing/2014/main" xmlns="" val="10003"/>
                  </a:ext>
                </a:extLst>
              </a:tr>
              <a:tr h="1402878">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a:latin typeface="Arial" charset="0"/>
                          <a:ea typeface="Arial" charset="0"/>
                          <a:cs typeface="Arial" charset="0"/>
                        </a:rPr>
                        <a:t>Impact</a:t>
                      </a:r>
                      <a:r>
                        <a:rPr lang="en-US" sz="1400" b="1" smtClean="0">
                          <a:latin typeface="Arial" charset="0"/>
                          <a:ea typeface="Arial" charset="0"/>
                          <a:cs typeface="Arial" charset="0"/>
                        </a:rPr>
                        <a:t>:</a:t>
                      </a: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lang="en-US" sz="1400" b="0" smtClean="0">
                          <a:latin typeface="Arial" charset="0"/>
                          <a:ea typeface="Arial" charset="0"/>
                          <a:cs typeface="Arial" charset="0"/>
                        </a:rPr>
                        <a:t>Safe</a:t>
                      </a:r>
                      <a:r>
                        <a:rPr lang="en-US" sz="1400" b="0" baseline="0" smtClean="0">
                          <a:latin typeface="Arial" charset="0"/>
                          <a:ea typeface="Arial" charset="0"/>
                          <a:cs typeface="Arial" charset="0"/>
                        </a:rPr>
                        <a:t> and improved operation</a:t>
                      </a: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lang="en-US" sz="1400" b="0" baseline="0" smtClean="0">
                          <a:latin typeface="Arial" charset="0"/>
                          <a:ea typeface="Arial" charset="0"/>
                          <a:cs typeface="Arial" charset="0"/>
                        </a:rPr>
                        <a:t>Reduced component damage</a:t>
                      </a: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lang="en-US" sz="1400" b="0" baseline="0" smtClean="0">
                          <a:latin typeface="Arial" charset="0"/>
                          <a:ea typeface="Arial" charset="0"/>
                          <a:cs typeface="Arial" charset="0"/>
                        </a:rPr>
                        <a:t>Increased uptime</a:t>
                      </a: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lang="en-US" sz="1400" kern="1200" smtClean="0">
                          <a:solidFill>
                            <a:schemeClr val="tx1"/>
                          </a:solidFill>
                          <a:latin typeface="+mn-lt"/>
                          <a:ea typeface="+mn-ea"/>
                          <a:cs typeface="+mn-cs"/>
                        </a:rPr>
                        <a:t>Improve or change future accelerator design </a:t>
                      </a:r>
                      <a:endParaRPr lang="en-US" sz="1400" b="0">
                        <a:latin typeface="Arial" charset="0"/>
                        <a:ea typeface="Arial" charset="0"/>
                        <a:cs typeface="Arial" charset="0"/>
                      </a:endParaRPr>
                    </a:p>
                    <a:p>
                      <a:pPr marL="285750" marR="0" lvl="0" indent="-285750" algn="l" defTabSz="914400" rtl="0" eaLnBrk="1" fontAlgn="auto" latinLnBrk="0" hangingPunct="1">
                        <a:lnSpc>
                          <a:spcPct val="100000"/>
                        </a:lnSpc>
                        <a:spcBef>
                          <a:spcPts val="0"/>
                        </a:spcBef>
                        <a:spcAft>
                          <a:spcPts val="0"/>
                        </a:spcAft>
                        <a:buClrTx/>
                        <a:buSzTx/>
                        <a:buFont typeface="Arial"/>
                        <a:buChar char="•"/>
                        <a:tabLst/>
                        <a:defRPr/>
                      </a:pPr>
                      <a:r>
                        <a:rPr lang="en-US" sz="1400" b="0" err="1" smtClean="0">
                          <a:latin typeface="Arial" charset="0"/>
                          <a:ea typeface="Arial" charset="0"/>
                          <a:cs typeface="Arial" charset="0"/>
                        </a:rPr>
                        <a:t>Optimise</a:t>
                      </a:r>
                      <a:r>
                        <a:rPr lang="en-US" sz="1400" b="0" smtClean="0">
                          <a:latin typeface="Arial" charset="0"/>
                          <a:ea typeface="Arial" charset="0"/>
                          <a:cs typeface="Arial" charset="0"/>
                        </a:rPr>
                        <a:t> data storage for ML</a:t>
                      </a:r>
                      <a:endParaRPr lang="en-US" sz="1400" b="0">
                        <a:latin typeface="Arial" charset="0"/>
                        <a:ea typeface="Arial" charset="0"/>
                        <a:cs typeface="Arial" charset="0"/>
                      </a:endParaRPr>
                    </a:p>
                  </a:txBody>
                  <a:tcPr/>
                </a:tc>
                <a:tc hMerge="1">
                  <a:txBody>
                    <a:bodyPr/>
                    <a:lstStyle/>
                    <a:p>
                      <a:endParaRPr lang="en-US"/>
                    </a:p>
                  </a:txBody>
                  <a:tcPr/>
                </a:tc>
                <a:tc gridSpan="2" vMerge="1">
                  <a:txBody>
                    <a:bodyPr/>
                    <a:lstStyle/>
                    <a:p>
                      <a:endParaRPr lang="en-US" sz="1600" dirty="0">
                        <a:latin typeface="Arial" charset="0"/>
                        <a:ea typeface="Arial" charset="0"/>
                        <a:cs typeface="Arial" charset="0"/>
                      </a:endParaRPr>
                    </a:p>
                  </a:txBody>
                  <a:tcPr/>
                </a:tc>
                <a:tc hMerge="1" vMerge="1">
                  <a:txBody>
                    <a:bodyPr/>
                    <a:lstStyle/>
                    <a:p>
                      <a:endParaRPr lang="en-US" sz="1600" dirty="0">
                        <a:latin typeface="Arial" charset="0"/>
                        <a:ea typeface="Arial" charset="0"/>
                        <a:cs typeface="Arial" charset="0"/>
                      </a:endParaRPr>
                    </a:p>
                  </a:txBody>
                  <a:tcPr/>
                </a:tc>
                <a:extLst>
                  <a:ext uri="{0D108BD9-81ED-4DB2-BD59-A6C34878D82A}">
                    <a16:rowId xmlns:a16="http://schemas.microsoft.com/office/drawing/2014/main" xmlns="" val="10004"/>
                  </a:ext>
                </a:extLst>
              </a:tr>
            </a:tbl>
          </a:graphicData>
        </a:graphic>
      </p:graphicFrame>
      <p:pic>
        <p:nvPicPr>
          <p:cNvPr id="3" name="Picture 2" descr="PSI-Logo_narrow.jp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948964" y="911278"/>
            <a:ext cx="1411141" cy="438271"/>
          </a:xfrm>
          <a:prstGeom prst="rect">
            <a:avLst/>
          </a:prstGeom>
        </p:spPr>
      </p:pic>
      <p:pic>
        <p:nvPicPr>
          <p:cNvPr id="13" name="Picture 12">
            <a:extLst>
              <a:ext uri="{FF2B5EF4-FFF2-40B4-BE49-F238E27FC236}">
                <a16:creationId xmlns:a16="http://schemas.microsoft.com/office/drawing/2014/main" xmlns="" id="{A21B3C3C-2C91-1E40-8C1F-1C1DDBF96CBF}"/>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020298" y="125056"/>
            <a:ext cx="1259056" cy="327773"/>
          </a:xfrm>
          <a:prstGeom prst="rect">
            <a:avLst/>
          </a:prstGeom>
        </p:spPr>
      </p:pic>
      <p:pic>
        <p:nvPicPr>
          <p:cNvPr id="7" name="Picture 6"/>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509935" y="1424517"/>
            <a:ext cx="3031066" cy="1597764"/>
          </a:xfrm>
          <a:prstGeom prst="rect">
            <a:avLst/>
          </a:prstGeom>
        </p:spPr>
      </p:pic>
      <p:pic>
        <p:nvPicPr>
          <p:cNvPr id="6" name="Picture 5" descr="hipa.png"/>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5841997" y="1423264"/>
            <a:ext cx="1583270" cy="1583270"/>
          </a:xfrm>
          <a:prstGeom prst="rect">
            <a:avLst/>
          </a:prstGeom>
        </p:spPr>
      </p:pic>
      <p:pic>
        <p:nvPicPr>
          <p:cNvPr id="12" name="Picture 11" descr="EPFL_Logo.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046325" y="526188"/>
            <a:ext cx="1249628" cy="371511"/>
          </a:xfrm>
          <a:prstGeom prst="rect">
            <a:avLst/>
          </a:prstGeom>
        </p:spPr>
      </p:pic>
      <p:pic>
        <p:nvPicPr>
          <p:cNvPr id="17" name="Picture 16" descr="Screen Shot 2019-05-09 at 15.49.15.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808953" y="3141121"/>
            <a:ext cx="2251314" cy="1896053"/>
          </a:xfrm>
          <a:prstGeom prst="rect">
            <a:avLst/>
          </a:prstGeom>
        </p:spPr>
      </p:pic>
      <p:sp>
        <p:nvSpPr>
          <p:cNvPr id="18" name="TextBox 17"/>
          <p:cNvSpPr txBox="1"/>
          <p:nvPr/>
        </p:nvSpPr>
        <p:spPr>
          <a:xfrm>
            <a:off x="8212666" y="3386659"/>
            <a:ext cx="1346200" cy="307777"/>
          </a:xfrm>
          <a:prstGeom prst="rect">
            <a:avLst/>
          </a:prstGeom>
          <a:noFill/>
        </p:spPr>
        <p:txBody>
          <a:bodyPr wrap="square" rtlCol="0">
            <a:spAutoFit/>
          </a:bodyPr>
          <a:lstStyle/>
          <a:p>
            <a:r>
              <a:rPr lang="en-US" sz="1400"/>
              <a:t>Beam lifetime</a:t>
            </a:r>
          </a:p>
        </p:txBody>
      </p:sp>
      <p:cxnSp>
        <p:nvCxnSpPr>
          <p:cNvPr id="20" name="Straight Arrow Connector 19"/>
          <p:cNvCxnSpPr/>
          <p:nvPr/>
        </p:nvCxnSpPr>
        <p:spPr>
          <a:xfrm flipH="1" flipV="1">
            <a:off x="8199966" y="3340086"/>
            <a:ext cx="0" cy="609600"/>
          </a:xfrm>
          <a:prstGeom prst="straightConnector1">
            <a:avLst/>
          </a:prstGeom>
          <a:ln w="28575">
            <a:solidFill>
              <a:schemeClr val="tx1"/>
            </a:solidFill>
            <a:tailEnd type="arrow"/>
          </a:ln>
        </p:spPr>
        <p:style>
          <a:lnRef idx="2">
            <a:schemeClr val="accent1"/>
          </a:lnRef>
          <a:fillRef idx="0">
            <a:schemeClr val="accent1"/>
          </a:fillRef>
          <a:effectRef idx="1">
            <a:schemeClr val="accent1"/>
          </a:effectRef>
          <a:fontRef idx="minor">
            <a:schemeClr val="tx1"/>
          </a:fontRef>
        </p:style>
      </p:cxnSp>
      <p:grpSp>
        <p:nvGrpSpPr>
          <p:cNvPr id="22" name="Group 21"/>
          <p:cNvGrpSpPr/>
          <p:nvPr/>
        </p:nvGrpSpPr>
        <p:grpSpPr>
          <a:xfrm>
            <a:off x="8246530" y="4169827"/>
            <a:ext cx="1837269" cy="523220"/>
            <a:chOff x="4902197" y="5803900"/>
            <a:chExt cx="1837269" cy="523220"/>
          </a:xfrm>
        </p:grpSpPr>
        <p:pic>
          <p:nvPicPr>
            <p:cNvPr id="16" name="Picture 15" descr="Screen Shot 2019-05-09 at 15.48.22.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902197" y="5867400"/>
              <a:ext cx="1270001" cy="406815"/>
            </a:xfrm>
            <a:prstGeom prst="rect">
              <a:avLst/>
            </a:prstGeom>
          </p:spPr>
        </p:pic>
        <p:sp>
          <p:nvSpPr>
            <p:cNvPr id="21" name="TextBox 20"/>
            <p:cNvSpPr txBox="1"/>
            <p:nvPr/>
          </p:nvSpPr>
          <p:spPr>
            <a:xfrm>
              <a:off x="5202766" y="5803900"/>
              <a:ext cx="1536700" cy="523220"/>
            </a:xfrm>
            <a:prstGeom prst="rect">
              <a:avLst/>
            </a:prstGeom>
            <a:solidFill>
              <a:schemeClr val="bg1"/>
            </a:solidFill>
          </p:spPr>
          <p:txBody>
            <a:bodyPr wrap="square" rtlCol="0">
              <a:spAutoFit/>
            </a:bodyPr>
            <a:lstStyle/>
            <a:p>
              <a:r>
                <a:rPr lang="en-US" sz="1400"/>
                <a:t>Nominal</a:t>
              </a:r>
            </a:p>
            <a:p>
              <a:r>
                <a:rPr lang="en-US" sz="1400" err="1"/>
                <a:t>Optimised</a:t>
              </a:r>
              <a:endParaRPr lang="en-US" sz="1400"/>
            </a:p>
          </p:txBody>
        </p:sp>
      </p:grpSp>
      <p:cxnSp>
        <p:nvCxnSpPr>
          <p:cNvPr id="26" name="Straight Connector 25"/>
          <p:cNvCxnSpPr/>
          <p:nvPr/>
        </p:nvCxnSpPr>
        <p:spPr>
          <a:xfrm>
            <a:off x="5765801" y="5054596"/>
            <a:ext cx="4817533"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5761567" y="3056466"/>
            <a:ext cx="4817533"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34" name="TextBox 33"/>
          <p:cNvSpPr txBox="1"/>
          <p:nvPr/>
        </p:nvSpPr>
        <p:spPr>
          <a:xfrm>
            <a:off x="7636932" y="5156200"/>
            <a:ext cx="1871134" cy="1384995"/>
          </a:xfrm>
          <a:prstGeom prst="rect">
            <a:avLst/>
          </a:prstGeom>
          <a:noFill/>
        </p:spPr>
        <p:txBody>
          <a:bodyPr wrap="square" rtlCol="0">
            <a:spAutoFit/>
          </a:bodyPr>
          <a:lstStyle/>
          <a:p>
            <a:r>
              <a:rPr lang="en-US" sz="1400"/>
              <a:t>NN tracking training</a:t>
            </a:r>
          </a:p>
          <a:p>
            <a:endParaRPr lang="en-US" sz="1400"/>
          </a:p>
          <a:p>
            <a:r>
              <a:rPr lang="en-US" sz="1400"/>
              <a:t>phase space</a:t>
            </a:r>
          </a:p>
          <a:p>
            <a:r>
              <a:rPr lang="en-US" sz="1400"/>
              <a:t>after 1 turn</a:t>
            </a:r>
          </a:p>
          <a:p>
            <a:endParaRPr lang="en-US" sz="1400"/>
          </a:p>
          <a:p>
            <a:r>
              <a:rPr lang="en-US" sz="1400"/>
              <a:t>speedup factor: 20 x</a:t>
            </a:r>
          </a:p>
        </p:txBody>
      </p:sp>
      <p:cxnSp>
        <p:nvCxnSpPr>
          <p:cNvPr id="36" name="Straight Arrow Connector 35"/>
          <p:cNvCxnSpPr/>
          <p:nvPr/>
        </p:nvCxnSpPr>
        <p:spPr>
          <a:xfrm flipV="1">
            <a:off x="5461001" y="4411137"/>
            <a:ext cx="389467" cy="245531"/>
          </a:xfrm>
          <a:prstGeom prst="straightConnector1">
            <a:avLst/>
          </a:prstGeom>
          <a:ln w="25400">
            <a:solidFill>
              <a:schemeClr val="accent2"/>
            </a:solidFill>
            <a:tailEnd type="arrow"/>
          </a:ln>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p:nvPr/>
        </p:nvCxnSpPr>
        <p:spPr>
          <a:xfrm>
            <a:off x="5528733" y="5156201"/>
            <a:ext cx="397934" cy="194733"/>
          </a:xfrm>
          <a:prstGeom prst="straightConnector1">
            <a:avLst/>
          </a:prstGeom>
          <a:ln w="25400">
            <a:tailEnd type="arrow"/>
          </a:ln>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8948964" y="5613291"/>
            <a:ext cx="3898232" cy="369332"/>
          </a:xfrm>
          <a:prstGeom prst="rect">
            <a:avLst/>
          </a:prstGeom>
          <a:noFill/>
        </p:spPr>
        <p:txBody>
          <a:bodyPr wrap="square" rtlCol="0">
            <a:spAutoFit/>
          </a:bodyPr>
          <a:lstStyle/>
          <a:p>
            <a:r>
              <a:rPr lang="en-US" smtClean="0"/>
              <a:t>Courtesy of </a:t>
            </a:r>
            <a:r>
              <a:rPr lang="en-US" err="1" smtClean="0"/>
              <a:t>Jochem</a:t>
            </a:r>
            <a:r>
              <a:rPr lang="en-US"/>
              <a:t> </a:t>
            </a:r>
            <a:r>
              <a:rPr lang="en-US" err="1"/>
              <a:t>Snuverink</a:t>
            </a:r>
            <a:endParaRPr lang="en-US"/>
          </a:p>
        </p:txBody>
      </p:sp>
    </p:spTree>
    <p:extLst>
      <p:ext uri="{BB962C8B-B14F-4D97-AF65-F5344CB8AC3E}">
        <p14:creationId xmlns:p14="http://schemas.microsoft.com/office/powerpoint/2010/main" val="136495600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1410" y="4887431"/>
            <a:ext cx="9905999" cy="1761039"/>
          </a:xfrm>
        </p:spPr>
        <p:txBody>
          <a:bodyPr>
            <a:normAutofit fontScale="92500" lnSpcReduction="20000"/>
          </a:bodyPr>
          <a:lstStyle/>
          <a:p>
            <a:r>
              <a:rPr lang="en-US" sz="1800"/>
              <a:t>LHC beam </a:t>
            </a:r>
            <a:r>
              <a:rPr lang="en-US" sz="1800" smtClean="0"/>
              <a:t>lifetime _&gt; With </a:t>
            </a:r>
            <a:r>
              <a:rPr lang="en-US" sz="1800"/>
              <a:t>the LHC physics fills of 2018 year </a:t>
            </a:r>
            <a:r>
              <a:rPr lang="en-US" sz="1800" smtClean="0"/>
              <a:t>they built </a:t>
            </a:r>
            <a:r>
              <a:rPr lang="en-US" sz="1800"/>
              <a:t>a surrogate model of the LHC at injection energy</a:t>
            </a:r>
            <a:r>
              <a:rPr lang="en-US" sz="1800" smtClean="0"/>
              <a:t>. With </a:t>
            </a:r>
            <a:r>
              <a:rPr lang="en-US" sz="1800"/>
              <a:t>that model </a:t>
            </a:r>
            <a:r>
              <a:rPr lang="en-US" sz="1800" smtClean="0"/>
              <a:t>they determined </a:t>
            </a:r>
            <a:r>
              <a:rPr lang="en-US" sz="1800"/>
              <a:t>the best working point (RED </a:t>
            </a:r>
            <a:r>
              <a:rPr lang="en-US" sz="1800" smtClean="0"/>
              <a:t>DOT). Then they </a:t>
            </a:r>
            <a:r>
              <a:rPr lang="en-US" sz="1800"/>
              <a:t>did and experiment scanning the various parameters </a:t>
            </a:r>
            <a:r>
              <a:rPr lang="en-US" sz="1800" smtClean="0"/>
              <a:t>they </a:t>
            </a:r>
            <a:r>
              <a:rPr lang="en-US" sz="1800"/>
              <a:t>had in the model and measured lifetimes (color code points). </a:t>
            </a:r>
            <a:r>
              <a:rPr lang="en-US" sz="1800" smtClean="0"/>
              <a:t>The yellow </a:t>
            </a:r>
            <a:r>
              <a:rPr lang="en-US" sz="1800"/>
              <a:t>area is where </a:t>
            </a:r>
            <a:r>
              <a:rPr lang="en-US" sz="1800" smtClean="0"/>
              <a:t>the lifetime </a:t>
            </a:r>
            <a:r>
              <a:rPr lang="en-US" sz="1800"/>
              <a:t>is the highest and </a:t>
            </a:r>
            <a:r>
              <a:rPr lang="en-US" sz="1800" smtClean="0"/>
              <a:t>also the </a:t>
            </a:r>
            <a:r>
              <a:rPr lang="en-US" sz="1800"/>
              <a:t>prediction of the surrogate </a:t>
            </a:r>
            <a:r>
              <a:rPr lang="en-US" sz="1800" smtClean="0"/>
              <a:t>model. They believe larger </a:t>
            </a:r>
            <a:r>
              <a:rPr lang="en-US" sz="1800"/>
              <a:t>emittances </a:t>
            </a:r>
            <a:r>
              <a:rPr lang="en-US" sz="1800" smtClean="0"/>
              <a:t>in some cases because </a:t>
            </a:r>
            <a:r>
              <a:rPr lang="en-US" sz="1800"/>
              <a:t>of collective instabilities that the trained model did not </a:t>
            </a:r>
            <a:r>
              <a:rPr lang="en-US" sz="1800" smtClean="0"/>
              <a:t>have (thus a small yellow area).</a:t>
            </a:r>
            <a:endParaRPr lang="en-US" sz="1800"/>
          </a:p>
        </p:txBody>
      </p:sp>
      <p:pic>
        <p:nvPicPr>
          <p:cNvPr id="4" name="Picture 3"/>
          <p:cNvPicPr>
            <a:picLocks noChangeAspect="1"/>
          </p:cNvPicPr>
          <p:nvPr/>
        </p:nvPicPr>
        <p:blipFill>
          <a:blip r:embed="rId2"/>
          <a:stretch>
            <a:fillRect/>
          </a:stretch>
        </p:blipFill>
        <p:spPr>
          <a:xfrm>
            <a:off x="1787105" y="0"/>
            <a:ext cx="8614611" cy="4887431"/>
          </a:xfrm>
          <a:prstGeom prst="rect">
            <a:avLst/>
          </a:prstGeom>
        </p:spPr>
      </p:pic>
      <p:sp>
        <p:nvSpPr>
          <p:cNvPr id="5" name="TextBox 4"/>
          <p:cNvSpPr txBox="1"/>
          <p:nvPr/>
        </p:nvSpPr>
        <p:spPr>
          <a:xfrm>
            <a:off x="7620000" y="6488668"/>
            <a:ext cx="3898232" cy="369332"/>
          </a:xfrm>
          <a:prstGeom prst="rect">
            <a:avLst/>
          </a:prstGeom>
          <a:noFill/>
        </p:spPr>
        <p:txBody>
          <a:bodyPr wrap="square" rtlCol="0">
            <a:spAutoFit/>
          </a:bodyPr>
          <a:lstStyle/>
          <a:p>
            <a:r>
              <a:rPr lang="en-US" smtClean="0"/>
              <a:t>Courtesy of </a:t>
            </a:r>
            <a:r>
              <a:rPr lang="en-US" err="1" smtClean="0"/>
              <a:t>Jochem</a:t>
            </a:r>
            <a:r>
              <a:rPr lang="en-US"/>
              <a:t> </a:t>
            </a:r>
            <a:r>
              <a:rPr lang="en-US" err="1"/>
              <a:t>Snuverink</a:t>
            </a:r>
            <a:endParaRPr lang="en-US"/>
          </a:p>
        </p:txBody>
      </p:sp>
    </p:spTree>
    <p:extLst>
      <p:ext uri="{BB962C8B-B14F-4D97-AF65-F5344CB8AC3E}">
        <p14:creationId xmlns:p14="http://schemas.microsoft.com/office/powerpoint/2010/main" val="112325491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3985" y="-58072"/>
            <a:ext cx="10288588" cy="1478570"/>
          </a:xfrm>
        </p:spPr>
        <p:txBody>
          <a:bodyPr>
            <a:normAutofit fontScale="90000"/>
          </a:bodyPr>
          <a:lstStyle/>
          <a:p>
            <a:r>
              <a:rPr lang="en-US" dirty="0" smtClean="0"/>
              <a:t>recent events highlighting intelligent </a:t>
            </a:r>
            <a:br>
              <a:rPr lang="en-US" dirty="0" smtClean="0"/>
            </a:br>
            <a:r>
              <a:rPr lang="en-US" dirty="0" smtClean="0"/>
              <a:t>techniques including in control </a:t>
            </a:r>
            <a:br>
              <a:rPr lang="en-US" dirty="0" smtClean="0"/>
            </a:br>
            <a:r>
              <a:rPr lang="en-US" sz="2600" i="1" dirty="0" smtClean="0"/>
              <a:t>these will certainly lead to opportunities in our controls community</a:t>
            </a:r>
            <a:endParaRPr lang="en-US" sz="2600" i="1" dirty="0"/>
          </a:p>
        </p:txBody>
      </p:sp>
      <p:pic>
        <p:nvPicPr>
          <p:cNvPr id="4" name="Picture 3"/>
          <p:cNvPicPr>
            <a:picLocks noChangeAspect="1"/>
          </p:cNvPicPr>
          <p:nvPr/>
        </p:nvPicPr>
        <p:blipFill>
          <a:blip r:embed="rId2"/>
          <a:stretch>
            <a:fillRect/>
          </a:stretch>
        </p:blipFill>
        <p:spPr>
          <a:xfrm>
            <a:off x="1058141" y="1700182"/>
            <a:ext cx="2877416" cy="3836555"/>
          </a:xfrm>
          <a:prstGeom prst="rect">
            <a:avLst/>
          </a:prstGeom>
        </p:spPr>
      </p:pic>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5581646" y="1349529"/>
            <a:ext cx="4959928" cy="1527916"/>
          </a:xfrm>
          <a:prstGeom prst="rect">
            <a:avLst/>
          </a:prstGeom>
        </p:spPr>
      </p:pic>
      <p:sp>
        <p:nvSpPr>
          <p:cNvPr id="7" name="TextBox 6"/>
          <p:cNvSpPr txBox="1"/>
          <p:nvPr/>
        </p:nvSpPr>
        <p:spPr>
          <a:xfrm>
            <a:off x="4180608" y="2800695"/>
            <a:ext cx="8011393" cy="923330"/>
          </a:xfrm>
          <a:prstGeom prst="rect">
            <a:avLst/>
          </a:prstGeom>
          <a:noFill/>
        </p:spPr>
        <p:txBody>
          <a:bodyPr wrap="square" rtlCol="0">
            <a:spAutoFit/>
          </a:bodyPr>
          <a:lstStyle/>
          <a:p>
            <a:r>
              <a:rPr lang="en-US" smtClean="0"/>
              <a:t>Four town halls are being conducted to collect input on the needs and visions of the community. Several of my team members and I attended the meetings at Argonne and LBL and tried provided view points of the controls and scientific facilities communities.</a:t>
            </a:r>
            <a:endParaRPr lang="en-US"/>
          </a:p>
        </p:txBody>
      </p:sp>
      <p:pic>
        <p:nvPicPr>
          <p:cNvPr id="8" name="Picture 7"/>
          <p:cNvPicPr>
            <a:picLocks noChangeAspect="1"/>
          </p:cNvPicPr>
          <p:nvPr/>
        </p:nvPicPr>
        <p:blipFill>
          <a:blip r:embed="rId4"/>
          <a:stretch>
            <a:fillRect/>
          </a:stretch>
        </p:blipFill>
        <p:spPr>
          <a:xfrm>
            <a:off x="5581646" y="3825335"/>
            <a:ext cx="4757305" cy="2077205"/>
          </a:xfrm>
          <a:prstGeom prst="rect">
            <a:avLst/>
          </a:prstGeom>
        </p:spPr>
      </p:pic>
      <p:sp>
        <p:nvSpPr>
          <p:cNvPr id="9" name="TextBox 8"/>
          <p:cNvSpPr txBox="1"/>
          <p:nvPr/>
        </p:nvSpPr>
        <p:spPr>
          <a:xfrm>
            <a:off x="4830038" y="6003851"/>
            <a:ext cx="6463145" cy="923330"/>
          </a:xfrm>
          <a:prstGeom prst="rect">
            <a:avLst/>
          </a:prstGeom>
          <a:noFill/>
        </p:spPr>
        <p:txBody>
          <a:bodyPr wrap="square" rtlCol="0">
            <a:spAutoFit/>
          </a:bodyPr>
          <a:lstStyle/>
          <a:p>
            <a:pPr algn="ctr"/>
            <a:r>
              <a:rPr lang="en-US" smtClean="0"/>
              <a:t>Several of the accelerator facility community were part of the controls, computing mad design cross-cut panel. Report expected in the coming months.</a:t>
            </a:r>
            <a:endParaRPr lang="en-US"/>
          </a:p>
        </p:txBody>
      </p:sp>
      <p:sp>
        <p:nvSpPr>
          <p:cNvPr id="10" name="TextBox 9"/>
          <p:cNvSpPr txBox="1"/>
          <p:nvPr/>
        </p:nvSpPr>
        <p:spPr>
          <a:xfrm>
            <a:off x="1029208" y="5536737"/>
            <a:ext cx="3212382" cy="1200329"/>
          </a:xfrm>
          <a:prstGeom prst="rect">
            <a:avLst/>
          </a:prstGeom>
          <a:noFill/>
        </p:spPr>
        <p:txBody>
          <a:bodyPr wrap="square" rtlCol="0">
            <a:spAutoFit/>
          </a:bodyPr>
          <a:lstStyle/>
          <a:p>
            <a:pPr algn="ctr"/>
            <a:r>
              <a:rPr lang="en-US" smtClean="0"/>
              <a:t>Invite-only summit to launch the AI office in DOE with members of industry, government, labs, and academia</a:t>
            </a:r>
            <a:endParaRPr lang="en-US"/>
          </a:p>
        </p:txBody>
      </p:sp>
      <p:sp>
        <p:nvSpPr>
          <p:cNvPr id="11" name="Footer Placeholder 3"/>
          <p:cNvSpPr>
            <a:spLocks noGrp="1"/>
          </p:cNvSpPr>
          <p:nvPr>
            <p:ph type="ftr" sz="quarter" idx="11"/>
          </p:nvPr>
        </p:nvSpPr>
        <p:spPr>
          <a:xfrm>
            <a:off x="9078571" y="9148"/>
            <a:ext cx="2520760" cy="490593"/>
          </a:xfrm>
        </p:spPr>
        <p:txBody>
          <a:bodyPr/>
          <a:lstStyle/>
          <a:p>
            <a:r>
              <a:rPr lang="en-US" sz="4000" smtClean="0">
                <a:solidFill>
                  <a:srgbClr val="250087"/>
                </a:solidFill>
                <a:latin typeface="Times New Roman" charset="0"/>
              </a:rPr>
              <a:t>E</a:t>
            </a:r>
            <a:r>
              <a:rPr lang="en-US" sz="2000" smtClean="0">
                <a:solidFill>
                  <a:srgbClr val="250087"/>
                </a:solidFill>
                <a:latin typeface="Times New Roman" charset="0"/>
              </a:rPr>
              <a:t>LEMENT </a:t>
            </a:r>
            <a:r>
              <a:rPr lang="en-US" sz="4000" smtClean="0">
                <a:solidFill>
                  <a:srgbClr val="250087"/>
                </a:solidFill>
                <a:latin typeface="Times New Roman" charset="0"/>
              </a:rPr>
              <a:t>A</a:t>
            </a:r>
            <a:r>
              <a:rPr lang="en-US" sz="2000" smtClean="0">
                <a:solidFill>
                  <a:srgbClr val="250087"/>
                </a:solidFill>
                <a:latin typeface="Times New Roman" charset="0"/>
              </a:rPr>
              <a:t>ERO</a:t>
            </a:r>
            <a:endParaRPr lang="en-US" sz="4000"/>
          </a:p>
        </p:txBody>
      </p:sp>
    </p:spTree>
    <p:extLst>
      <p:ext uri="{BB962C8B-B14F-4D97-AF65-F5344CB8AC3E}">
        <p14:creationId xmlns:p14="http://schemas.microsoft.com/office/powerpoint/2010/main" val="40424641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0982" y="465596"/>
            <a:ext cx="9905998" cy="842963"/>
          </a:xfrm>
        </p:spPr>
        <p:txBody>
          <a:bodyPr>
            <a:normAutofit/>
          </a:bodyPr>
          <a:lstStyle/>
          <a:p>
            <a:r>
              <a:rPr lang="en-US" dirty="0" smtClean="0"/>
              <a:t>Series of Recent and related Workshops</a:t>
            </a:r>
            <a:endParaRPr lang="en-US" dirty="0"/>
          </a:p>
        </p:txBody>
      </p:sp>
      <p:sp>
        <p:nvSpPr>
          <p:cNvPr id="3" name="Content Placeholder 2"/>
          <p:cNvSpPr>
            <a:spLocks noGrp="1"/>
          </p:cNvSpPr>
          <p:nvPr>
            <p:ph idx="1"/>
          </p:nvPr>
        </p:nvSpPr>
        <p:spPr>
          <a:xfrm>
            <a:off x="938520" y="1308559"/>
            <a:ext cx="11003543" cy="5714034"/>
          </a:xfrm>
        </p:spPr>
        <p:txBody>
          <a:bodyPr>
            <a:normAutofit fontScale="85000" lnSpcReduction="10000"/>
          </a:bodyPr>
          <a:lstStyle/>
          <a:p>
            <a:pPr marL="0" indent="0">
              <a:buNone/>
            </a:pPr>
            <a:r>
              <a:rPr lang="en-US"/>
              <a:t>In the last </a:t>
            </a:r>
            <a:r>
              <a:rPr lang="en-US" smtClean="0"/>
              <a:t>years, workshops </a:t>
            </a:r>
            <a:r>
              <a:rPr lang="en-US"/>
              <a:t>have been </a:t>
            </a:r>
            <a:r>
              <a:rPr lang="en-US" smtClean="0"/>
              <a:t>held demonstrating </a:t>
            </a:r>
            <a:r>
              <a:rPr lang="en-US"/>
              <a:t>the interest in artificial intelligence </a:t>
            </a:r>
            <a:r>
              <a:rPr lang="en-US" smtClean="0"/>
              <a:t>techniques </a:t>
            </a:r>
            <a:r>
              <a:rPr lang="en-US" b="1" smtClean="0"/>
              <a:t>in particle </a:t>
            </a:r>
            <a:r>
              <a:rPr lang="en-US" b="1"/>
              <a:t>accelerators as well as </a:t>
            </a:r>
            <a:r>
              <a:rPr lang="en-US" b="1" smtClean="0"/>
              <a:t>one for physics </a:t>
            </a:r>
            <a:r>
              <a:rPr lang="en-US" b="1" smtClean="0"/>
              <a:t>in </a:t>
            </a:r>
            <a:r>
              <a:rPr lang="en-US" b="1" smtClean="0"/>
              <a:t>general</a:t>
            </a:r>
            <a:r>
              <a:rPr lang="en-US" smtClean="0"/>
              <a:t>, and 18 in high-energy physics</a:t>
            </a:r>
          </a:p>
          <a:p>
            <a:r>
              <a:rPr lang="en-US" dirty="0" smtClean="0"/>
              <a:t> </a:t>
            </a:r>
            <a:r>
              <a:rPr lang="en-US" dirty="0" smtClean="0"/>
              <a:t>“</a:t>
            </a:r>
            <a:r>
              <a:rPr lang="en-US" b="1" dirty="0"/>
              <a:t>Intelligent Controls for Particle Accelerators</a:t>
            </a:r>
            <a:r>
              <a:rPr lang="en-US" dirty="0" smtClean="0"/>
              <a:t>,” was </a:t>
            </a:r>
            <a:r>
              <a:rPr lang="en-US" dirty="0"/>
              <a:t>held 30-31 January 2018 at Daresbury Laboratory </a:t>
            </a:r>
            <a:r>
              <a:rPr lang="en-US" dirty="0" smtClean="0">
                <a:hlinkClick r:id="rId2"/>
              </a:rPr>
              <a:t>www.cockcroft.ac.uk/events/ICPA/</a:t>
            </a:r>
            <a:endParaRPr lang="en-US" dirty="0"/>
          </a:p>
          <a:p>
            <a:r>
              <a:rPr lang="en-US" dirty="0" smtClean="0"/>
              <a:t>“</a:t>
            </a:r>
            <a:r>
              <a:rPr lang="en-US" b="1" dirty="0" smtClean="0"/>
              <a:t>ICFA Beam Dynamics Mini-Workshop: Machine Learning Applications for Particle Accelerators,</a:t>
            </a:r>
            <a:r>
              <a:rPr lang="en-US" dirty="0" smtClean="0"/>
              <a:t>” was held 27 February-2 March 2018 at SLAC </a:t>
            </a:r>
            <a:r>
              <a:rPr lang="en-US" dirty="0" err="1" smtClean="0"/>
              <a:t>conf.slac.stanford.edu</a:t>
            </a:r>
            <a:r>
              <a:rPr lang="en-US" dirty="0" smtClean="0"/>
              <a:t>/icfa-ml-2018/</a:t>
            </a:r>
          </a:p>
          <a:p>
            <a:r>
              <a:rPr lang="en-US" dirty="0" smtClean="0"/>
              <a:t>“</a:t>
            </a:r>
            <a:r>
              <a:rPr lang="en-US" b="1" dirty="0"/>
              <a:t>Physics Next: Machine Learning</a:t>
            </a:r>
            <a:r>
              <a:rPr lang="en-US" dirty="0"/>
              <a:t>,” was held by the American Physical Society Physical Review </a:t>
            </a:r>
            <a:r>
              <a:rPr lang="en-US" dirty="0" smtClean="0"/>
              <a:t>publications </a:t>
            </a:r>
            <a:r>
              <a:rPr lang="en-US" dirty="0"/>
              <a:t>group in New York on 8-10 October </a:t>
            </a:r>
            <a:r>
              <a:rPr lang="en-US" dirty="0" smtClean="0"/>
              <a:t>2018 </a:t>
            </a:r>
            <a:r>
              <a:rPr lang="en-US" dirty="0" smtClean="0">
                <a:hlinkClick r:id="rId3"/>
              </a:rPr>
              <a:t>https</a:t>
            </a:r>
            <a:r>
              <a:rPr lang="en-US" dirty="0">
                <a:hlinkClick r:id="rId3"/>
              </a:rPr>
              <a:t>://journals.aps.org/physics-next/2018</a:t>
            </a:r>
            <a:r>
              <a:rPr lang="en-US" dirty="0" smtClean="0">
                <a:hlinkClick r:id="rId3"/>
              </a:rPr>
              <a:t>/</a:t>
            </a:r>
            <a:endParaRPr lang="en-US" dirty="0" smtClean="0"/>
          </a:p>
          <a:p>
            <a:r>
              <a:rPr lang="en-US" dirty="0" smtClean="0"/>
              <a:t>“</a:t>
            </a:r>
            <a:r>
              <a:rPr lang="en-US" b="1" dirty="0"/>
              <a:t>2nd ICFA Workshop on Machine Learning for Charged Particle </a:t>
            </a:r>
            <a:r>
              <a:rPr lang="en-US" b="1" dirty="0" smtClean="0"/>
              <a:t>Accelerators</a:t>
            </a:r>
            <a:r>
              <a:rPr lang="en-US" dirty="0" smtClean="0"/>
              <a:t>,” was held from </a:t>
            </a:r>
            <a:r>
              <a:rPr lang="en-US" dirty="0"/>
              <a:t>26 February 2019 </a:t>
            </a:r>
            <a:r>
              <a:rPr lang="en-US" dirty="0" smtClean="0"/>
              <a:t>to </a:t>
            </a:r>
            <a:r>
              <a:rPr lang="en-US" dirty="0"/>
              <a:t>1 March 2019 </a:t>
            </a:r>
            <a:r>
              <a:rPr lang="en-US" dirty="0" smtClean="0"/>
              <a:t>at PSI </a:t>
            </a:r>
            <a:r>
              <a:rPr lang="en-US" dirty="0">
                <a:hlinkClick r:id="rId4"/>
              </a:rPr>
              <a:t>https://indico.psi.ch/event/6698</a:t>
            </a:r>
            <a:r>
              <a:rPr lang="en-US" dirty="0" smtClean="0">
                <a:hlinkClick r:id="rId4"/>
              </a:rPr>
              <a:t>/</a:t>
            </a:r>
            <a:endParaRPr lang="en-US" dirty="0" smtClean="0"/>
          </a:p>
          <a:p>
            <a:r>
              <a:rPr lang="en-US" dirty="0"/>
              <a:t>In </a:t>
            </a:r>
            <a:r>
              <a:rPr lang="en-US" dirty="0" smtClean="0"/>
              <a:t>HEP - 18 </a:t>
            </a:r>
            <a:r>
              <a:rPr lang="en-US" dirty="0"/>
              <a:t>Workshops in ML for HEP between 2015-2018 See list in Promise and Challenges of Machine Learning in Particle Physics, Astrophysics, and Cosmology Kyle Cranmer (New York University) </a:t>
            </a:r>
            <a:r>
              <a:rPr lang="en-US" dirty="0">
                <a:hlinkClick r:id="rId5"/>
              </a:rPr>
              <a:t>https://cdn.journals.aps.org//</a:t>
            </a:r>
            <a:r>
              <a:rPr lang="en-US" dirty="0" smtClean="0">
                <a:hlinkClick r:id="rId5"/>
              </a:rPr>
              <a:t>cf3bab2e-015c-4eac-813a-570bc512c5e9/KyleCranmer.pdf</a:t>
            </a:r>
            <a:endParaRPr lang="en-US" dirty="0" smtClean="0"/>
          </a:p>
          <a:p>
            <a:r>
              <a:rPr lang="en-US" dirty="0" smtClean="0"/>
              <a:t>ETC</a:t>
            </a:r>
            <a:endParaRPr lang="en-US" dirty="0"/>
          </a:p>
          <a:p>
            <a:endParaRPr lang="en-US" dirty="0" smtClean="0"/>
          </a:p>
          <a:p>
            <a:pPr lvl="1">
              <a:buFont typeface="Arial" charset="0"/>
              <a:buChar char="•"/>
            </a:pPr>
            <a:endParaRPr lang="en-US" dirty="0"/>
          </a:p>
        </p:txBody>
      </p:sp>
      <p:sp>
        <p:nvSpPr>
          <p:cNvPr id="6" name="Footer Placeholder 3"/>
          <p:cNvSpPr>
            <a:spLocks noGrp="1"/>
          </p:cNvSpPr>
          <p:nvPr>
            <p:ph type="ftr" sz="quarter" idx="11"/>
          </p:nvPr>
        </p:nvSpPr>
        <p:spPr>
          <a:xfrm>
            <a:off x="9078571" y="9148"/>
            <a:ext cx="2520760" cy="490593"/>
          </a:xfrm>
        </p:spPr>
        <p:txBody>
          <a:bodyPr/>
          <a:lstStyle/>
          <a:p>
            <a:r>
              <a:rPr lang="en-US" sz="4000" smtClean="0">
                <a:solidFill>
                  <a:srgbClr val="250087"/>
                </a:solidFill>
                <a:latin typeface="Times New Roman" charset="0"/>
              </a:rPr>
              <a:t>E</a:t>
            </a:r>
            <a:r>
              <a:rPr lang="en-US" sz="2000" smtClean="0">
                <a:solidFill>
                  <a:srgbClr val="250087"/>
                </a:solidFill>
                <a:latin typeface="Times New Roman" charset="0"/>
              </a:rPr>
              <a:t>LEMENT </a:t>
            </a:r>
            <a:r>
              <a:rPr lang="en-US" sz="4000" smtClean="0">
                <a:solidFill>
                  <a:srgbClr val="250087"/>
                </a:solidFill>
                <a:latin typeface="Times New Roman" charset="0"/>
              </a:rPr>
              <a:t>A</a:t>
            </a:r>
            <a:r>
              <a:rPr lang="en-US" sz="2000" smtClean="0">
                <a:solidFill>
                  <a:srgbClr val="250087"/>
                </a:solidFill>
                <a:latin typeface="Times New Roman" charset="0"/>
              </a:rPr>
              <a:t>ERO</a:t>
            </a:r>
            <a:endParaRPr lang="en-US" sz="4000"/>
          </a:p>
        </p:txBody>
      </p:sp>
    </p:spTree>
    <p:extLst>
      <p:ext uri="{BB962C8B-B14F-4D97-AF65-F5344CB8AC3E}">
        <p14:creationId xmlns:p14="http://schemas.microsoft.com/office/powerpoint/2010/main" val="128692366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9428" y="566928"/>
            <a:ext cx="9905998" cy="1478570"/>
          </a:xfrm>
        </p:spPr>
        <p:txBody>
          <a:bodyPr/>
          <a:lstStyle/>
          <a:p>
            <a:r>
              <a:rPr lang="en-US" smtClean="0"/>
              <a:t>ALSO – Looking over the fence</a:t>
            </a:r>
            <a:endParaRPr lang="en-US"/>
          </a:p>
        </p:txBody>
      </p:sp>
      <p:sp>
        <p:nvSpPr>
          <p:cNvPr id="3" name="Content Placeholder 2"/>
          <p:cNvSpPr>
            <a:spLocks noGrp="1"/>
          </p:cNvSpPr>
          <p:nvPr>
            <p:ph idx="1"/>
          </p:nvPr>
        </p:nvSpPr>
        <p:spPr>
          <a:xfrm>
            <a:off x="1269428" y="1681353"/>
            <a:ext cx="9905999" cy="4914900"/>
          </a:xfrm>
        </p:spPr>
        <p:txBody>
          <a:bodyPr>
            <a:normAutofit/>
          </a:bodyPr>
          <a:lstStyle/>
          <a:p>
            <a:r>
              <a:rPr lang="en-US" dirty="0" smtClean="0"/>
              <a:t>We need to look over the fence at groups such as HEP for guidance with large-scale data acquisition.</a:t>
            </a:r>
          </a:p>
          <a:p>
            <a:r>
              <a:rPr lang="en-US" dirty="0" smtClean="0"/>
              <a:t>Not </a:t>
            </a:r>
            <a:r>
              <a:rPr lang="en-US" dirty="0"/>
              <a:t>all improvements need to be focused around AI. There are many controls </a:t>
            </a:r>
            <a:r>
              <a:rPr lang="en-US" dirty="0" smtClean="0"/>
              <a:t>algorithms, for instance, </a:t>
            </a:r>
            <a:r>
              <a:rPr lang="en-US" dirty="0"/>
              <a:t>that can be adapted from other fields first. </a:t>
            </a:r>
            <a:r>
              <a:rPr lang="en-US" dirty="0" smtClean="0"/>
              <a:t>(</a:t>
            </a:r>
            <a:r>
              <a:rPr lang="en-US" dirty="0" smtClean="0"/>
              <a:t>See </a:t>
            </a:r>
            <a:r>
              <a:rPr lang="en-US" dirty="0"/>
              <a:t>list of journals in the back-up charts</a:t>
            </a:r>
            <a:r>
              <a:rPr lang="en-US" dirty="0" smtClean="0"/>
              <a:t>).</a:t>
            </a:r>
          </a:p>
          <a:p>
            <a:r>
              <a:rPr lang="en-US" dirty="0" smtClean="0"/>
              <a:t>We need to be smart about using intelligence (See background from the IEEE Standards society working to ethical design practices.)</a:t>
            </a:r>
            <a:endParaRPr lang="en-US" dirty="0"/>
          </a:p>
          <a:p>
            <a:endParaRPr lang="en-US" dirty="0"/>
          </a:p>
        </p:txBody>
      </p:sp>
      <p:sp>
        <p:nvSpPr>
          <p:cNvPr id="4" name="Footer Placeholder 3"/>
          <p:cNvSpPr>
            <a:spLocks noGrp="1"/>
          </p:cNvSpPr>
          <p:nvPr>
            <p:ph type="ftr" sz="quarter" idx="11"/>
          </p:nvPr>
        </p:nvSpPr>
        <p:spPr>
          <a:xfrm>
            <a:off x="9078571" y="9148"/>
            <a:ext cx="2520760" cy="490593"/>
          </a:xfrm>
        </p:spPr>
        <p:txBody>
          <a:bodyPr/>
          <a:lstStyle/>
          <a:p>
            <a:r>
              <a:rPr lang="en-US" sz="4000" smtClean="0">
                <a:solidFill>
                  <a:srgbClr val="250087"/>
                </a:solidFill>
                <a:latin typeface="Times New Roman" charset="0"/>
              </a:rPr>
              <a:t>E</a:t>
            </a:r>
            <a:r>
              <a:rPr lang="en-US" sz="2000" smtClean="0">
                <a:solidFill>
                  <a:srgbClr val="250087"/>
                </a:solidFill>
                <a:latin typeface="Times New Roman" charset="0"/>
              </a:rPr>
              <a:t>LEMENT </a:t>
            </a:r>
            <a:r>
              <a:rPr lang="en-US" sz="4000" smtClean="0">
                <a:solidFill>
                  <a:srgbClr val="250087"/>
                </a:solidFill>
                <a:latin typeface="Times New Roman" charset="0"/>
              </a:rPr>
              <a:t>A</a:t>
            </a:r>
            <a:r>
              <a:rPr lang="en-US" sz="2000" smtClean="0">
                <a:solidFill>
                  <a:srgbClr val="250087"/>
                </a:solidFill>
                <a:latin typeface="Times New Roman" charset="0"/>
              </a:rPr>
              <a:t>ERO</a:t>
            </a:r>
            <a:endParaRPr lang="en-US" sz="4000"/>
          </a:p>
        </p:txBody>
      </p:sp>
    </p:spTree>
    <p:extLst>
      <p:ext uri="{BB962C8B-B14F-4D97-AF65-F5344CB8AC3E}">
        <p14:creationId xmlns:p14="http://schemas.microsoft.com/office/powerpoint/2010/main" val="1747063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70643"/>
            <a:ext cx="9905998" cy="664369"/>
          </a:xfrm>
        </p:spPr>
        <p:txBody>
          <a:bodyPr/>
          <a:lstStyle/>
          <a:p>
            <a:r>
              <a:rPr lang="en-US" smtClean="0"/>
              <a:t>My story</a:t>
            </a:r>
            <a:endParaRPr lang="en-US"/>
          </a:p>
        </p:txBody>
      </p:sp>
      <p:sp>
        <p:nvSpPr>
          <p:cNvPr id="3" name="Content Placeholder 2"/>
          <p:cNvSpPr>
            <a:spLocks noGrp="1"/>
          </p:cNvSpPr>
          <p:nvPr>
            <p:ph idx="1"/>
          </p:nvPr>
        </p:nvSpPr>
        <p:spPr>
          <a:xfrm>
            <a:off x="784224" y="612940"/>
            <a:ext cx="11017251" cy="3246550"/>
          </a:xfrm>
        </p:spPr>
        <p:txBody>
          <a:bodyPr>
            <a:noAutofit/>
          </a:bodyPr>
          <a:lstStyle/>
          <a:p>
            <a:r>
              <a:rPr lang="en-US" sz="1900" smtClean="0"/>
              <a:t>Those of you that know me understand that I have a wide variety of interests.</a:t>
            </a:r>
          </a:p>
          <a:p>
            <a:r>
              <a:rPr lang="en-US" sz="1900" smtClean="0"/>
              <a:t>I have used data science techniques for building simulation codes as well as controlling aspects of accelerators.</a:t>
            </a:r>
          </a:p>
          <a:p>
            <a:r>
              <a:rPr lang="en-US" sz="1900" smtClean="0"/>
              <a:t>I actually came to use intelligent data science methods in the control of general aviation aircraft and other aerial platforms for security purposes in the post 9/11 era.</a:t>
            </a:r>
          </a:p>
          <a:p>
            <a:r>
              <a:rPr lang="en-US" sz="1900" smtClean="0"/>
              <a:t>For accelerators and peripheral sub-systems, I recognized that deployed systems and the ever more complex light source systems would require additional attention.</a:t>
            </a:r>
          </a:p>
          <a:p>
            <a:r>
              <a:rPr lang="en-US" sz="1900" smtClean="0"/>
              <a:t>Having worked on defense and industrial projects since the very beginning of my career, I apply approaches </a:t>
            </a:r>
            <a:r>
              <a:rPr lang="en-US" sz="1900"/>
              <a:t>s</a:t>
            </a:r>
            <a:r>
              <a:rPr lang="en-US" sz="1900" smtClean="0"/>
              <a:t>uch as model-based systems engineering. The “model” is increasingly important and is not steady state.</a:t>
            </a:r>
            <a:endParaRPr lang="en-US" sz="1900"/>
          </a:p>
        </p:txBody>
      </p:sp>
      <p:pic>
        <p:nvPicPr>
          <p:cNvPr id="4" name="Picture 3"/>
          <p:cNvPicPr>
            <a:picLocks noChangeAspect="1"/>
          </p:cNvPicPr>
          <p:nvPr/>
        </p:nvPicPr>
        <p:blipFill>
          <a:blip r:embed="rId2"/>
          <a:stretch>
            <a:fillRect/>
          </a:stretch>
        </p:blipFill>
        <p:spPr>
          <a:xfrm>
            <a:off x="1665003" y="3981562"/>
            <a:ext cx="2586039" cy="2474250"/>
          </a:xfrm>
          <a:prstGeom prst="rect">
            <a:avLst/>
          </a:prstGeom>
        </p:spPr>
      </p:pic>
      <p:sp>
        <p:nvSpPr>
          <p:cNvPr id="5" name="TextBox 4"/>
          <p:cNvSpPr txBox="1"/>
          <p:nvPr/>
        </p:nvSpPr>
        <p:spPr>
          <a:xfrm>
            <a:off x="1579902" y="6488668"/>
            <a:ext cx="2843213" cy="369332"/>
          </a:xfrm>
          <a:prstGeom prst="rect">
            <a:avLst/>
          </a:prstGeom>
          <a:noFill/>
        </p:spPr>
        <p:txBody>
          <a:bodyPr wrap="square" rtlCol="0">
            <a:spAutoFit/>
          </a:bodyPr>
          <a:lstStyle/>
          <a:p>
            <a:r>
              <a:rPr lang="en-US" smtClean="0"/>
              <a:t>Ship-board FELs for defense</a:t>
            </a:r>
            <a:endParaRPr lang="en-US"/>
          </a:p>
        </p:txBody>
      </p:sp>
      <p:pic>
        <p:nvPicPr>
          <p:cNvPr id="6" name="Picture 5"/>
          <p:cNvPicPr>
            <a:picLocks noChangeAspect="1"/>
          </p:cNvPicPr>
          <p:nvPr/>
        </p:nvPicPr>
        <p:blipFill>
          <a:blip r:embed="rId3"/>
          <a:stretch>
            <a:fillRect/>
          </a:stretch>
        </p:blipFill>
        <p:spPr>
          <a:xfrm>
            <a:off x="4911272" y="4225706"/>
            <a:ext cx="6383454" cy="1985963"/>
          </a:xfrm>
          <a:prstGeom prst="rect">
            <a:avLst/>
          </a:prstGeom>
        </p:spPr>
      </p:pic>
      <p:sp>
        <p:nvSpPr>
          <p:cNvPr id="7" name="TextBox 6"/>
          <p:cNvSpPr txBox="1"/>
          <p:nvPr/>
        </p:nvSpPr>
        <p:spPr>
          <a:xfrm>
            <a:off x="5743574" y="6211669"/>
            <a:ext cx="5160961" cy="646331"/>
          </a:xfrm>
          <a:prstGeom prst="rect">
            <a:avLst/>
          </a:prstGeom>
          <a:noFill/>
        </p:spPr>
        <p:txBody>
          <a:bodyPr wrap="square" rtlCol="0">
            <a:spAutoFit/>
          </a:bodyPr>
          <a:lstStyle/>
          <a:p>
            <a:r>
              <a:rPr lang="en-US" smtClean="0"/>
              <a:t>User facilities requiring high quality, repeatable performance for several thousands of hours per year.</a:t>
            </a:r>
            <a:endParaRPr lang="en-US"/>
          </a:p>
        </p:txBody>
      </p:sp>
      <p:sp>
        <p:nvSpPr>
          <p:cNvPr id="8" name="Footer Placeholder 3"/>
          <p:cNvSpPr>
            <a:spLocks noGrp="1"/>
          </p:cNvSpPr>
          <p:nvPr>
            <p:ph type="ftr" sz="quarter" idx="11"/>
          </p:nvPr>
        </p:nvSpPr>
        <p:spPr>
          <a:xfrm>
            <a:off x="8865297" y="0"/>
            <a:ext cx="3549271" cy="773679"/>
          </a:xfrm>
        </p:spPr>
        <p:txBody>
          <a:bodyPr/>
          <a:lstStyle/>
          <a:p>
            <a:r>
              <a:rPr lang="en-US" sz="4000" smtClean="0">
                <a:solidFill>
                  <a:srgbClr val="250087"/>
                </a:solidFill>
                <a:latin typeface="Times New Roman" charset="0"/>
              </a:rPr>
              <a:t>E</a:t>
            </a:r>
            <a:r>
              <a:rPr lang="en-US" sz="2000" smtClean="0">
                <a:solidFill>
                  <a:srgbClr val="250087"/>
                </a:solidFill>
                <a:latin typeface="Times New Roman" charset="0"/>
              </a:rPr>
              <a:t>LEMENT </a:t>
            </a:r>
            <a:r>
              <a:rPr lang="en-US" sz="4000" smtClean="0">
                <a:solidFill>
                  <a:srgbClr val="250087"/>
                </a:solidFill>
                <a:latin typeface="Times New Roman" charset="0"/>
              </a:rPr>
              <a:t>A</a:t>
            </a:r>
            <a:r>
              <a:rPr lang="en-US" sz="2000" smtClean="0">
                <a:solidFill>
                  <a:srgbClr val="250087"/>
                </a:solidFill>
                <a:latin typeface="Times New Roman" charset="0"/>
              </a:rPr>
              <a:t>ERO</a:t>
            </a:r>
            <a:endParaRPr lang="en-US" sz="4000"/>
          </a:p>
        </p:txBody>
      </p:sp>
    </p:spTree>
    <p:extLst>
      <p:ext uri="{BB962C8B-B14F-4D97-AF65-F5344CB8AC3E}">
        <p14:creationId xmlns:p14="http://schemas.microsoft.com/office/powerpoint/2010/main" val="46268828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301018"/>
            <a:ext cx="9905998" cy="1478570"/>
          </a:xfrm>
        </p:spPr>
        <p:txBody>
          <a:bodyPr/>
          <a:lstStyle/>
          <a:p>
            <a:r>
              <a:rPr lang="en-US" smtClean="0"/>
              <a:t>How do we get there?</a:t>
            </a:r>
            <a:endParaRPr lang="en-US"/>
          </a:p>
        </p:txBody>
      </p:sp>
      <p:sp>
        <p:nvSpPr>
          <p:cNvPr id="3" name="Content Placeholder 2"/>
          <p:cNvSpPr>
            <a:spLocks noGrp="1"/>
          </p:cNvSpPr>
          <p:nvPr>
            <p:ph idx="1"/>
          </p:nvPr>
        </p:nvSpPr>
        <p:spPr>
          <a:xfrm>
            <a:off x="1141412" y="1264443"/>
            <a:ext cx="9905999" cy="3541714"/>
          </a:xfrm>
        </p:spPr>
        <p:txBody>
          <a:bodyPr/>
          <a:lstStyle/>
          <a:p>
            <a:r>
              <a:rPr lang="en-US" smtClean="0"/>
              <a:t>WARNING! – Data science is not a magic black box. </a:t>
            </a:r>
            <a:r>
              <a:rPr lang="en-US" b="1" smtClean="0"/>
              <a:t>It is not magic. </a:t>
            </a:r>
            <a:r>
              <a:rPr lang="en-US" smtClean="0"/>
              <a:t>It is just another tool that like all of our tools, can be powerful if implemented properly. (one way is through AI)</a:t>
            </a:r>
            <a:endParaRPr lang="en-US"/>
          </a:p>
        </p:txBody>
      </p:sp>
      <p:pic>
        <p:nvPicPr>
          <p:cNvPr id="4" name="Picture 3"/>
          <p:cNvPicPr>
            <a:picLocks noChangeAspect="1"/>
          </p:cNvPicPr>
          <p:nvPr/>
        </p:nvPicPr>
        <p:blipFill>
          <a:blip r:embed="rId2"/>
          <a:stretch>
            <a:fillRect/>
          </a:stretch>
        </p:blipFill>
        <p:spPr>
          <a:xfrm>
            <a:off x="4263624" y="3115282"/>
            <a:ext cx="4315527" cy="3128356"/>
          </a:xfrm>
          <a:prstGeom prst="rect">
            <a:avLst/>
          </a:prstGeom>
        </p:spPr>
      </p:pic>
      <p:sp>
        <p:nvSpPr>
          <p:cNvPr id="6" name="TextBox 5"/>
          <p:cNvSpPr txBox="1"/>
          <p:nvPr/>
        </p:nvSpPr>
        <p:spPr>
          <a:xfrm>
            <a:off x="7500341" y="5613492"/>
            <a:ext cx="428625" cy="369332"/>
          </a:xfrm>
          <a:prstGeom prst="rect">
            <a:avLst/>
          </a:prstGeom>
          <a:solidFill>
            <a:schemeClr val="tx1">
              <a:alpha val="93000"/>
            </a:schemeClr>
          </a:solidFill>
        </p:spPr>
        <p:txBody>
          <a:bodyPr wrap="square" rtlCol="0">
            <a:spAutoFit/>
          </a:bodyPr>
          <a:lstStyle/>
          <a:p>
            <a:r>
              <a:rPr lang="en-US" smtClean="0">
                <a:solidFill>
                  <a:schemeClr val="bg1"/>
                </a:solidFill>
                <a:latin typeface="Times" charset="0"/>
                <a:ea typeface="Times" charset="0"/>
                <a:cs typeface="Times" charset="0"/>
              </a:rPr>
              <a:t>AI</a:t>
            </a:r>
            <a:endParaRPr lang="en-US">
              <a:solidFill>
                <a:schemeClr val="bg1"/>
              </a:solidFill>
              <a:latin typeface="Times" charset="0"/>
              <a:ea typeface="Times" charset="0"/>
              <a:cs typeface="Times" charset="0"/>
            </a:endParaRPr>
          </a:p>
        </p:txBody>
      </p:sp>
      <p:sp>
        <p:nvSpPr>
          <p:cNvPr id="7" name="Footer Placeholder 3"/>
          <p:cNvSpPr>
            <a:spLocks noGrp="1"/>
          </p:cNvSpPr>
          <p:nvPr>
            <p:ph type="ftr" sz="quarter" idx="11"/>
          </p:nvPr>
        </p:nvSpPr>
        <p:spPr>
          <a:xfrm>
            <a:off x="9078571" y="9148"/>
            <a:ext cx="2520760" cy="490593"/>
          </a:xfrm>
        </p:spPr>
        <p:txBody>
          <a:bodyPr/>
          <a:lstStyle/>
          <a:p>
            <a:r>
              <a:rPr lang="en-US" sz="4000" smtClean="0">
                <a:solidFill>
                  <a:srgbClr val="250087"/>
                </a:solidFill>
                <a:latin typeface="Times New Roman" charset="0"/>
              </a:rPr>
              <a:t>E</a:t>
            </a:r>
            <a:r>
              <a:rPr lang="en-US" sz="2000" smtClean="0">
                <a:solidFill>
                  <a:srgbClr val="250087"/>
                </a:solidFill>
                <a:latin typeface="Times New Roman" charset="0"/>
              </a:rPr>
              <a:t>LEMENT </a:t>
            </a:r>
            <a:r>
              <a:rPr lang="en-US" sz="4000" smtClean="0">
                <a:solidFill>
                  <a:srgbClr val="250087"/>
                </a:solidFill>
                <a:latin typeface="Times New Roman" charset="0"/>
              </a:rPr>
              <a:t>A</a:t>
            </a:r>
            <a:r>
              <a:rPr lang="en-US" sz="2000" smtClean="0">
                <a:solidFill>
                  <a:srgbClr val="250087"/>
                </a:solidFill>
                <a:latin typeface="Times New Roman" charset="0"/>
              </a:rPr>
              <a:t>ERO</a:t>
            </a:r>
            <a:endParaRPr lang="en-US" sz="4000"/>
          </a:p>
        </p:txBody>
      </p:sp>
    </p:spTree>
    <p:extLst>
      <p:ext uri="{BB962C8B-B14F-4D97-AF65-F5344CB8AC3E}">
        <p14:creationId xmlns:p14="http://schemas.microsoft.com/office/powerpoint/2010/main" val="132338612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6276" y="536382"/>
            <a:ext cx="9905998" cy="1478570"/>
          </a:xfrm>
        </p:spPr>
        <p:txBody>
          <a:bodyPr>
            <a:normAutofit/>
          </a:bodyPr>
          <a:lstStyle/>
          <a:p>
            <a:r>
              <a:rPr lang="en-US" smtClean="0"/>
              <a:t>Systems </a:t>
            </a:r>
            <a:r>
              <a:rPr lang="en-US" smtClean="0"/>
              <a:t>engineering is part of the equation</a:t>
            </a:r>
            <a:br>
              <a:rPr lang="en-US" smtClean="0"/>
            </a:br>
            <a:r>
              <a:rPr lang="en-US" sz="3000" i="1" cap="none" smtClean="0">
                <a:latin typeface="+mn-lt"/>
              </a:rPr>
              <a:t>Building In Intelligence And Data Science From Day 1</a:t>
            </a:r>
            <a:endParaRPr lang="en-US" sz="3000" i="1" cap="none">
              <a:latin typeface="+mn-lt"/>
            </a:endParaRPr>
          </a:p>
        </p:txBody>
      </p:sp>
      <p:sp>
        <p:nvSpPr>
          <p:cNvPr id="3" name="Content Placeholder 2"/>
          <p:cNvSpPr>
            <a:spLocks noGrp="1"/>
          </p:cNvSpPr>
          <p:nvPr>
            <p:ph idx="1"/>
          </p:nvPr>
        </p:nvSpPr>
        <p:spPr>
          <a:xfrm>
            <a:off x="926399" y="1820488"/>
            <a:ext cx="10445752" cy="3840747"/>
          </a:xfrm>
        </p:spPr>
        <p:txBody>
          <a:bodyPr>
            <a:normAutofit fontScale="77500" lnSpcReduction="20000"/>
          </a:bodyPr>
          <a:lstStyle/>
          <a:p>
            <a:r>
              <a:rPr lang="en-US" dirty="0" smtClean="0"/>
              <a:t>We as a community do not apply systems engineering principles </a:t>
            </a:r>
            <a:r>
              <a:rPr lang="en-US" dirty="0" smtClean="0"/>
              <a:t>to particle accelerators. (including model based engineering).</a:t>
            </a:r>
          </a:p>
          <a:p>
            <a:r>
              <a:rPr lang="en-US" dirty="0" smtClean="0"/>
              <a:t>When </a:t>
            </a:r>
            <a:r>
              <a:rPr lang="en-US" dirty="0" smtClean="0"/>
              <a:t>planning a new or upgrading an old-</a:t>
            </a:r>
            <a:r>
              <a:rPr lang="en-US" dirty="0" err="1" smtClean="0"/>
              <a:t>ish</a:t>
            </a:r>
            <a:r>
              <a:rPr lang="en-US" dirty="0" smtClean="0"/>
              <a:t> machine, we need to remind ourselves that we need to come out of the 1930s when architecting the machines.</a:t>
            </a:r>
          </a:p>
          <a:p>
            <a:r>
              <a:rPr lang="en-US" dirty="0" smtClean="0"/>
              <a:t>If we want to use data science tools, then we need to architect this goal into the system (or system upgrades) – real-time data logging, local computing (e.g. GPUs, FPGAs), application-specific </a:t>
            </a:r>
            <a:r>
              <a:rPr lang="en-US" dirty="0"/>
              <a:t>integrated </a:t>
            </a:r>
            <a:r>
              <a:rPr lang="en-US" dirty="0" smtClean="0"/>
              <a:t>circuits, co-location to a powerful cluster or HPC, better diagnostics, </a:t>
            </a:r>
            <a:r>
              <a:rPr lang="en-US" dirty="0" smtClean="0"/>
              <a:t>better </a:t>
            </a:r>
            <a:r>
              <a:rPr lang="en-US" dirty="0" smtClean="0"/>
              <a:t>electronics, etc</a:t>
            </a:r>
            <a:r>
              <a:rPr lang="en-US" dirty="0" smtClean="0"/>
              <a:t>.</a:t>
            </a:r>
          </a:p>
          <a:p>
            <a:r>
              <a:rPr lang="en-US" dirty="0" smtClean="0"/>
              <a:t>We need to be able to architect in how we can integrate/upgrade with new technologies.</a:t>
            </a:r>
            <a:endParaRPr lang="en-US" dirty="0" smtClean="0"/>
          </a:p>
          <a:p>
            <a:r>
              <a:rPr lang="en-US" dirty="0" smtClean="0"/>
              <a:t>From our experience, for instance, powerful and smart controls tools cannot be mounted onto systems not architected to handle such data science applications!</a:t>
            </a:r>
            <a:endParaRPr lang="en-US" dirty="0"/>
          </a:p>
        </p:txBody>
      </p:sp>
      <p:sp>
        <p:nvSpPr>
          <p:cNvPr id="4" name="TextBox 3"/>
          <p:cNvSpPr txBox="1"/>
          <p:nvPr/>
        </p:nvSpPr>
        <p:spPr>
          <a:xfrm>
            <a:off x="2615405" y="5661235"/>
            <a:ext cx="6958012" cy="923330"/>
          </a:xfrm>
          <a:prstGeom prst="rect">
            <a:avLst/>
          </a:prstGeom>
          <a:noFill/>
        </p:spPr>
        <p:txBody>
          <a:bodyPr wrap="square" rtlCol="0">
            <a:spAutoFit/>
          </a:bodyPr>
          <a:lstStyle/>
          <a:p>
            <a:pPr algn="ctr"/>
            <a:r>
              <a:rPr lang="en-US" b="1">
                <a:solidFill>
                  <a:schemeClr val="tx2">
                    <a:lumMod val="75000"/>
                  </a:schemeClr>
                </a:solidFill>
              </a:rPr>
              <a:t>If we want to have data science as a priority, the facets of data science must be architected into our system or sub-system.</a:t>
            </a:r>
          </a:p>
          <a:p>
            <a:endParaRPr lang="en-US">
              <a:solidFill>
                <a:schemeClr val="tx2">
                  <a:lumMod val="75000"/>
                </a:schemeClr>
              </a:solidFill>
            </a:endParaRPr>
          </a:p>
        </p:txBody>
      </p:sp>
      <p:sp>
        <p:nvSpPr>
          <p:cNvPr id="5" name="Footer Placeholder 3"/>
          <p:cNvSpPr>
            <a:spLocks noGrp="1"/>
          </p:cNvSpPr>
          <p:nvPr>
            <p:ph type="ftr" sz="quarter" idx="11"/>
          </p:nvPr>
        </p:nvSpPr>
        <p:spPr>
          <a:xfrm>
            <a:off x="9078571" y="9148"/>
            <a:ext cx="2520760" cy="490593"/>
          </a:xfrm>
        </p:spPr>
        <p:txBody>
          <a:bodyPr/>
          <a:lstStyle/>
          <a:p>
            <a:r>
              <a:rPr lang="en-US" sz="4000" smtClean="0">
                <a:solidFill>
                  <a:srgbClr val="250087"/>
                </a:solidFill>
                <a:latin typeface="Times New Roman" charset="0"/>
              </a:rPr>
              <a:t>E</a:t>
            </a:r>
            <a:r>
              <a:rPr lang="en-US" sz="2000" smtClean="0">
                <a:solidFill>
                  <a:srgbClr val="250087"/>
                </a:solidFill>
                <a:latin typeface="Times New Roman" charset="0"/>
              </a:rPr>
              <a:t>LEMENT </a:t>
            </a:r>
            <a:r>
              <a:rPr lang="en-US" sz="4000" smtClean="0">
                <a:solidFill>
                  <a:srgbClr val="250087"/>
                </a:solidFill>
                <a:latin typeface="Times New Roman" charset="0"/>
              </a:rPr>
              <a:t>A</a:t>
            </a:r>
            <a:r>
              <a:rPr lang="en-US" sz="2000" smtClean="0">
                <a:solidFill>
                  <a:srgbClr val="250087"/>
                </a:solidFill>
                <a:latin typeface="Times New Roman" charset="0"/>
              </a:rPr>
              <a:t>ERO</a:t>
            </a:r>
            <a:endParaRPr lang="en-US" sz="4000"/>
          </a:p>
        </p:txBody>
      </p:sp>
    </p:spTree>
    <p:extLst>
      <p:ext uri="{BB962C8B-B14F-4D97-AF65-F5344CB8AC3E}">
        <p14:creationId xmlns:p14="http://schemas.microsoft.com/office/powerpoint/2010/main" val="181059072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0" y="326325"/>
            <a:ext cx="10202863" cy="738795"/>
          </a:xfrm>
        </p:spPr>
        <p:txBody>
          <a:bodyPr/>
          <a:lstStyle/>
          <a:p>
            <a:r>
              <a:rPr lang="en-US" smtClean="0"/>
              <a:t>research for us to do</a:t>
            </a:r>
            <a:endParaRPr lang="en-US"/>
          </a:p>
        </p:txBody>
      </p:sp>
      <p:sp>
        <p:nvSpPr>
          <p:cNvPr id="3" name="Content Placeholder 2"/>
          <p:cNvSpPr>
            <a:spLocks noGrp="1"/>
          </p:cNvSpPr>
          <p:nvPr>
            <p:ph idx="1"/>
          </p:nvPr>
        </p:nvSpPr>
        <p:spPr>
          <a:xfrm>
            <a:off x="841372" y="1083408"/>
            <a:ext cx="10802940" cy="6103775"/>
          </a:xfrm>
        </p:spPr>
        <p:txBody>
          <a:bodyPr>
            <a:noAutofit/>
          </a:bodyPr>
          <a:lstStyle/>
          <a:p>
            <a:r>
              <a:rPr lang="en-US" sz="1800" dirty="0" smtClean="0"/>
              <a:t>ML can look for glitches in our software (simulation software as well as controls software). ML, for instance, can learn where the glitches are, find vulnerabilities, and even help detect cyber breaches (control and data systems).  </a:t>
            </a:r>
            <a:r>
              <a:rPr lang="en-US" sz="1800" i="1" dirty="0" smtClean="0"/>
              <a:t>Think of this as having a few extra (thousand, million, etc.) friends helping manually verify the software and protect your accelerator.</a:t>
            </a:r>
          </a:p>
          <a:p>
            <a:r>
              <a:rPr lang="en-US" sz="1800" dirty="0" smtClean="0"/>
              <a:t>Use of specialized </a:t>
            </a:r>
            <a:r>
              <a:rPr lang="en-US" sz="1800" dirty="0"/>
              <a:t>computing hardware — such as FPGAs, application-specific integrated </a:t>
            </a:r>
            <a:r>
              <a:rPr lang="en-US" sz="1800" dirty="0" smtClean="0"/>
              <a:t>circuits, systems-on-a chip are </a:t>
            </a:r>
            <a:r>
              <a:rPr lang="en-US" sz="1800" dirty="0"/>
              <a:t>in </a:t>
            </a:r>
            <a:r>
              <a:rPr lang="en-US" sz="1800" dirty="0" smtClean="0"/>
              <a:t>wider </a:t>
            </a:r>
            <a:r>
              <a:rPr lang="en-US" sz="1800" dirty="0"/>
              <a:t>use </a:t>
            </a:r>
            <a:r>
              <a:rPr lang="en-US" sz="1800" dirty="0" smtClean="0"/>
              <a:t>by our cousins in </a:t>
            </a:r>
            <a:r>
              <a:rPr lang="en-US" sz="1800" dirty="0"/>
              <a:t>HEP and are natural stepping stones toward </a:t>
            </a:r>
            <a:r>
              <a:rPr lang="en-US" sz="1800" dirty="0" smtClean="0"/>
              <a:t>dedicated AI hardware</a:t>
            </a:r>
            <a:r>
              <a:rPr lang="en-US" sz="1800" dirty="0"/>
              <a:t> </a:t>
            </a:r>
            <a:r>
              <a:rPr lang="en-US" sz="1800" dirty="0" smtClean="0"/>
              <a:t>– if we can implement, test and continue to develop on many accelerator systems.</a:t>
            </a:r>
          </a:p>
          <a:p>
            <a:r>
              <a:rPr lang="en-US" sz="1800" dirty="0" smtClean="0"/>
              <a:t>In the case of the quest for compact, accelerators, the more data we have on a “prototype” the better and cheaper we can make the next versions to be produced and sold. Intelligent methods will be important here.</a:t>
            </a:r>
          </a:p>
          <a:p>
            <a:r>
              <a:rPr lang="en-US" sz="1800" dirty="0" smtClean="0"/>
              <a:t>We need to generate new intelligent techniques and algorithms specifically to address the underlying physics in an accelerator and peripheral systems (e.g. lasers).</a:t>
            </a:r>
          </a:p>
          <a:p>
            <a:r>
              <a:rPr lang="en-US" sz="1800" dirty="0" smtClean="0"/>
              <a:t>We have some of the most interesting data sets in the world generated on our machines and by our users. Just in the acquired data thus far, we can be exploring accelerator-specific data science techniques.</a:t>
            </a:r>
          </a:p>
          <a:p>
            <a:r>
              <a:rPr lang="en-US" sz="1800" dirty="0" smtClean="0"/>
              <a:t>We need to be aware that controls using traditional techniques and/or more intelligent techniques could be improved through better use of data science.</a:t>
            </a:r>
          </a:p>
        </p:txBody>
      </p:sp>
      <p:sp>
        <p:nvSpPr>
          <p:cNvPr id="5" name="Footer Placeholder 3"/>
          <p:cNvSpPr>
            <a:spLocks noGrp="1"/>
          </p:cNvSpPr>
          <p:nvPr>
            <p:ph type="ftr" sz="quarter" idx="11"/>
          </p:nvPr>
        </p:nvSpPr>
        <p:spPr>
          <a:xfrm>
            <a:off x="9078571" y="9148"/>
            <a:ext cx="2520760" cy="490593"/>
          </a:xfrm>
        </p:spPr>
        <p:txBody>
          <a:bodyPr/>
          <a:lstStyle/>
          <a:p>
            <a:r>
              <a:rPr lang="en-US" sz="4000" smtClean="0">
                <a:solidFill>
                  <a:srgbClr val="250087"/>
                </a:solidFill>
                <a:latin typeface="Times New Roman" charset="0"/>
              </a:rPr>
              <a:t>E</a:t>
            </a:r>
            <a:r>
              <a:rPr lang="en-US" sz="2000" smtClean="0">
                <a:solidFill>
                  <a:srgbClr val="250087"/>
                </a:solidFill>
                <a:latin typeface="Times New Roman" charset="0"/>
              </a:rPr>
              <a:t>LEMENT </a:t>
            </a:r>
            <a:r>
              <a:rPr lang="en-US" sz="4000" smtClean="0">
                <a:solidFill>
                  <a:srgbClr val="250087"/>
                </a:solidFill>
                <a:latin typeface="Times New Roman" charset="0"/>
              </a:rPr>
              <a:t>A</a:t>
            </a:r>
            <a:r>
              <a:rPr lang="en-US" sz="2000" smtClean="0">
                <a:solidFill>
                  <a:srgbClr val="250087"/>
                </a:solidFill>
                <a:latin typeface="Times New Roman" charset="0"/>
              </a:rPr>
              <a:t>ERO</a:t>
            </a:r>
            <a:endParaRPr lang="en-US" sz="4000"/>
          </a:p>
        </p:txBody>
      </p:sp>
    </p:spTree>
    <p:extLst>
      <p:ext uri="{BB962C8B-B14F-4D97-AF65-F5344CB8AC3E}">
        <p14:creationId xmlns:p14="http://schemas.microsoft.com/office/powerpoint/2010/main" val="68167007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8537" y="198628"/>
            <a:ext cx="9905998" cy="692174"/>
          </a:xfrm>
        </p:spPr>
        <p:txBody>
          <a:bodyPr/>
          <a:lstStyle/>
          <a:p>
            <a:r>
              <a:rPr lang="en-US" smtClean="0"/>
              <a:t>Conclusions</a:t>
            </a:r>
            <a:endParaRPr lang="en-US"/>
          </a:p>
        </p:txBody>
      </p:sp>
      <p:sp>
        <p:nvSpPr>
          <p:cNvPr id="3" name="Content Placeholder 2"/>
          <p:cNvSpPr>
            <a:spLocks noGrp="1"/>
          </p:cNvSpPr>
          <p:nvPr>
            <p:ph idx="1"/>
          </p:nvPr>
        </p:nvSpPr>
        <p:spPr>
          <a:xfrm>
            <a:off x="642938" y="689221"/>
            <a:ext cx="11549062" cy="5967198"/>
          </a:xfrm>
        </p:spPr>
        <p:txBody>
          <a:bodyPr>
            <a:normAutofit fontScale="70000" lnSpcReduction="20000"/>
          </a:bodyPr>
          <a:lstStyle/>
          <a:p>
            <a:r>
              <a:rPr lang="en-US" dirty="0" smtClean="0"/>
              <a:t>To effectively apply data science to the accelerators, you must have knowledge of the system and physics, engineering, materials, chemistry, etc. behind it.</a:t>
            </a:r>
          </a:p>
          <a:p>
            <a:r>
              <a:rPr lang="en-US" dirty="0" smtClean="0"/>
              <a:t>Need to choose the right algorithm to tell you about the system, not just about the data interpretation you already know.</a:t>
            </a:r>
          </a:p>
          <a:p>
            <a:r>
              <a:rPr lang="en-US" dirty="0" smtClean="0"/>
              <a:t>Need to find the right data set for the question(s) you have. This includes the diagnostic (how you got the data).</a:t>
            </a:r>
          </a:p>
          <a:p>
            <a:r>
              <a:rPr lang="en-US" dirty="0" smtClean="0"/>
              <a:t>We need to realize that we ourselves have to improve our own methods or adapt to a “new job” (e.g. we are now taking something we examined with genetic algorithms and now using a deep belief network algorithm to formulate our control.)</a:t>
            </a:r>
          </a:p>
          <a:p>
            <a:r>
              <a:rPr lang="en-US" dirty="0" smtClean="0"/>
              <a:t>We need to convince the managers as well as the funding agencies that data science is a low-hanging fruit </a:t>
            </a:r>
            <a:r>
              <a:rPr lang="en-US" dirty="0" smtClean="0"/>
              <a:t>in scientific systems.</a:t>
            </a:r>
          </a:p>
          <a:p>
            <a:r>
              <a:rPr lang="en-US" dirty="0"/>
              <a:t>Better reliability and ease of operation can help make compact accelerators a reality! BUT WE NEED DATA SCIENCE (and systems engineering</a:t>
            </a:r>
            <a:r>
              <a:rPr lang="en-US" dirty="0" smtClean="0"/>
              <a:t>). E.g. the lifetime of an optical grating of your laser needs to be in your model, inspection/test data, etc.</a:t>
            </a:r>
            <a:endParaRPr lang="en-US" dirty="0" smtClean="0"/>
          </a:p>
          <a:p>
            <a:r>
              <a:rPr lang="en-US" dirty="0" smtClean="0"/>
              <a:t>The </a:t>
            </a:r>
            <a:r>
              <a:rPr lang="en-US" dirty="0"/>
              <a:t>difference between training a horse, for instance, and a machine is that we have control over the </a:t>
            </a:r>
            <a:r>
              <a:rPr lang="en-US" dirty="0" smtClean="0"/>
              <a:t>systems engineering </a:t>
            </a:r>
            <a:r>
              <a:rPr lang="en-US" dirty="0"/>
              <a:t>architecture of the machine itself and the algorithms but not in the case of the horse. </a:t>
            </a:r>
            <a:r>
              <a:rPr lang="en-US" dirty="0" smtClean="0"/>
              <a:t>[Control starts from day 1.]</a:t>
            </a:r>
          </a:p>
          <a:p>
            <a:r>
              <a:rPr lang="en-US" dirty="0" smtClean="0"/>
              <a:t>Architect in from day 1 the computational resources. Things will change over time and eventually computing will be some convergence of neurons, bits, and qubits. Be prepared that AI will drive some of these changes and that your system could be architect to “accept” these.</a:t>
            </a:r>
          </a:p>
          <a:p>
            <a:r>
              <a:rPr lang="en-US" dirty="0" smtClean="0"/>
              <a:t>Don</a:t>
            </a:r>
            <a:r>
              <a:rPr lang="fr-FR" dirty="0" smtClean="0"/>
              <a:t>’</a:t>
            </a:r>
            <a:r>
              <a:rPr lang="en-US" dirty="0" smtClean="0"/>
              <a:t>t forget about the end user – their systems need to be part of your model and their systems can also be better automated.</a:t>
            </a:r>
          </a:p>
          <a:p>
            <a:r>
              <a:rPr lang="en-US" dirty="0" smtClean="0"/>
              <a:t>Lots </a:t>
            </a:r>
            <a:r>
              <a:rPr lang="en-US" dirty="0"/>
              <a:t>of work yet to do.</a:t>
            </a:r>
          </a:p>
          <a:p>
            <a:endParaRPr lang="en-US" dirty="0" smtClean="0"/>
          </a:p>
        </p:txBody>
      </p:sp>
      <p:sp>
        <p:nvSpPr>
          <p:cNvPr id="4" name="TextBox 3"/>
          <p:cNvSpPr txBox="1"/>
          <p:nvPr/>
        </p:nvSpPr>
        <p:spPr>
          <a:xfrm>
            <a:off x="1812729" y="6318511"/>
            <a:ext cx="8593143" cy="1077218"/>
          </a:xfrm>
          <a:prstGeom prst="rect">
            <a:avLst/>
          </a:prstGeom>
          <a:noFill/>
        </p:spPr>
        <p:txBody>
          <a:bodyPr wrap="square" rtlCol="0">
            <a:spAutoFit/>
          </a:bodyPr>
          <a:lstStyle/>
          <a:p>
            <a:r>
              <a:rPr lang="en-US" sz="3200" dirty="0"/>
              <a:t>The only working model of a universe is a universe.</a:t>
            </a:r>
          </a:p>
          <a:p>
            <a:r>
              <a:rPr lang="en-US" sz="3200" dirty="0" smtClean="0"/>
              <a:t>“</a:t>
            </a:r>
            <a:endParaRPr lang="en-US" sz="3200" dirty="0"/>
          </a:p>
        </p:txBody>
      </p:sp>
      <p:sp>
        <p:nvSpPr>
          <p:cNvPr id="6" name="Footer Placeholder 3"/>
          <p:cNvSpPr>
            <a:spLocks noGrp="1"/>
          </p:cNvSpPr>
          <p:nvPr>
            <p:ph type="ftr" sz="quarter" idx="11"/>
          </p:nvPr>
        </p:nvSpPr>
        <p:spPr>
          <a:xfrm>
            <a:off x="9078571" y="9148"/>
            <a:ext cx="2520760" cy="490593"/>
          </a:xfrm>
        </p:spPr>
        <p:txBody>
          <a:bodyPr/>
          <a:lstStyle/>
          <a:p>
            <a:r>
              <a:rPr lang="en-US" sz="4000" dirty="0" smtClean="0">
                <a:solidFill>
                  <a:srgbClr val="250087"/>
                </a:solidFill>
                <a:latin typeface="Times New Roman" charset="0"/>
              </a:rPr>
              <a:t>E</a:t>
            </a:r>
            <a:r>
              <a:rPr lang="en-US" sz="2000" dirty="0" smtClean="0">
                <a:solidFill>
                  <a:srgbClr val="250087"/>
                </a:solidFill>
                <a:latin typeface="Times New Roman" charset="0"/>
              </a:rPr>
              <a:t>LEMENT </a:t>
            </a:r>
            <a:r>
              <a:rPr lang="en-US" sz="4000" dirty="0" smtClean="0">
                <a:solidFill>
                  <a:srgbClr val="250087"/>
                </a:solidFill>
                <a:latin typeface="Times New Roman" charset="0"/>
              </a:rPr>
              <a:t>A</a:t>
            </a:r>
            <a:r>
              <a:rPr lang="en-US" sz="2000" dirty="0" smtClean="0">
                <a:solidFill>
                  <a:srgbClr val="250087"/>
                </a:solidFill>
                <a:latin typeface="Times New Roman" charset="0"/>
              </a:rPr>
              <a:t>ERO</a:t>
            </a:r>
            <a:endParaRPr lang="en-US" sz="4000" dirty="0"/>
          </a:p>
        </p:txBody>
      </p:sp>
    </p:spTree>
    <p:extLst>
      <p:ext uri="{BB962C8B-B14F-4D97-AF65-F5344CB8AC3E}">
        <p14:creationId xmlns:p14="http://schemas.microsoft.com/office/powerpoint/2010/main" val="80119779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Acknowledgements</a:t>
            </a:r>
            <a:endParaRPr lang="en-US" dirty="0"/>
          </a:p>
        </p:txBody>
      </p:sp>
      <p:sp>
        <p:nvSpPr>
          <p:cNvPr id="3" name="Content Placeholder 2"/>
          <p:cNvSpPr>
            <a:spLocks noGrp="1"/>
          </p:cNvSpPr>
          <p:nvPr>
            <p:ph idx="1"/>
          </p:nvPr>
        </p:nvSpPr>
        <p:spPr>
          <a:xfrm>
            <a:off x="1141412" y="2249487"/>
            <a:ext cx="9905999" cy="2359090"/>
          </a:xfrm>
        </p:spPr>
        <p:txBody>
          <a:bodyPr/>
          <a:lstStyle/>
          <a:p>
            <a:r>
              <a:rPr lang="en-US" dirty="0"/>
              <a:t>Thanks to Jim Amundson, Josh Stein, John Cary, Richard Farnsworth, Steve Lidia, John </a:t>
            </a:r>
            <a:r>
              <a:rPr lang="en-US" dirty="0" err="1"/>
              <a:t>Petillo</a:t>
            </a:r>
            <a:r>
              <a:rPr lang="en-US" dirty="0"/>
              <a:t>,  </a:t>
            </a:r>
            <a:r>
              <a:rPr lang="en-US" dirty="0" smtClean="0"/>
              <a:t>Massimo </a:t>
            </a:r>
            <a:r>
              <a:rPr lang="en-US" dirty="0"/>
              <a:t>Dal </a:t>
            </a:r>
            <a:r>
              <a:rPr lang="en-US" dirty="0" err="1" smtClean="0"/>
              <a:t>Forno</a:t>
            </a:r>
            <a:r>
              <a:rPr lang="en-US" dirty="0" smtClean="0"/>
              <a:t>, Mark Curtin, </a:t>
            </a:r>
            <a:r>
              <a:rPr lang="en-US" dirty="0" err="1" smtClean="0"/>
              <a:t>Manel</a:t>
            </a:r>
            <a:r>
              <a:rPr lang="en-US" dirty="0" smtClean="0"/>
              <a:t> Martinez-Ramon, Stephen Milton, Jorge </a:t>
            </a:r>
            <a:r>
              <a:rPr lang="en-US" dirty="0"/>
              <a:t>Alberto Diaz Cruz, </a:t>
            </a:r>
            <a:r>
              <a:rPr lang="en-US" dirty="0" err="1"/>
              <a:t>Aasma</a:t>
            </a:r>
            <a:r>
              <a:rPr lang="en-US" dirty="0"/>
              <a:t> Aslam, Trudy Bolin, Salvador </a:t>
            </a:r>
            <a:r>
              <a:rPr lang="en-US" dirty="0" err="1"/>
              <a:t>Issac</a:t>
            </a:r>
            <a:r>
              <a:rPr lang="en-US" dirty="0"/>
              <a:t> </a:t>
            </a:r>
            <a:r>
              <a:rPr lang="en-US" dirty="0" err="1"/>
              <a:t>Guitron</a:t>
            </a:r>
            <a:r>
              <a:rPr lang="en-US" dirty="0"/>
              <a:t> Sosa, Reza </a:t>
            </a:r>
            <a:r>
              <a:rPr lang="en-US" dirty="0" err="1"/>
              <a:t>Pirayesh</a:t>
            </a:r>
            <a:r>
              <a:rPr lang="en-US" dirty="0"/>
              <a:t>, </a:t>
            </a:r>
            <a:r>
              <a:rPr lang="en-US" dirty="0" smtClean="0"/>
              <a:t>and to ONR, DOE, </a:t>
            </a:r>
            <a:r>
              <a:rPr lang="en-US" dirty="0" err="1" smtClean="0"/>
              <a:t>Sincrotrone</a:t>
            </a:r>
            <a:r>
              <a:rPr lang="en-US" dirty="0" smtClean="0"/>
              <a:t> Trieste, and NASA for support that inspired this work either directly or indirectly.</a:t>
            </a:r>
            <a:endParaRPr lang="en-US" dirty="0"/>
          </a:p>
        </p:txBody>
      </p:sp>
      <p:sp>
        <p:nvSpPr>
          <p:cNvPr id="5" name="Footer Placeholder 3"/>
          <p:cNvSpPr>
            <a:spLocks noGrp="1"/>
          </p:cNvSpPr>
          <p:nvPr>
            <p:ph type="ftr" sz="quarter" idx="11"/>
          </p:nvPr>
        </p:nvSpPr>
        <p:spPr>
          <a:xfrm>
            <a:off x="9078571" y="9148"/>
            <a:ext cx="2520760" cy="490593"/>
          </a:xfrm>
        </p:spPr>
        <p:txBody>
          <a:bodyPr/>
          <a:lstStyle/>
          <a:p>
            <a:r>
              <a:rPr lang="en-US" sz="4000" smtClean="0">
                <a:solidFill>
                  <a:srgbClr val="250087"/>
                </a:solidFill>
                <a:latin typeface="Times New Roman" charset="0"/>
              </a:rPr>
              <a:t>E</a:t>
            </a:r>
            <a:r>
              <a:rPr lang="en-US" sz="2000" smtClean="0">
                <a:solidFill>
                  <a:srgbClr val="250087"/>
                </a:solidFill>
                <a:latin typeface="Times New Roman" charset="0"/>
              </a:rPr>
              <a:t>LEMENT </a:t>
            </a:r>
            <a:r>
              <a:rPr lang="en-US" sz="4000" smtClean="0">
                <a:solidFill>
                  <a:srgbClr val="250087"/>
                </a:solidFill>
                <a:latin typeface="Times New Roman" charset="0"/>
              </a:rPr>
              <a:t>A</a:t>
            </a:r>
            <a:r>
              <a:rPr lang="en-US" sz="2000" smtClean="0">
                <a:solidFill>
                  <a:srgbClr val="250087"/>
                </a:solidFill>
                <a:latin typeface="Times New Roman" charset="0"/>
              </a:rPr>
              <a:t>ERO</a:t>
            </a:r>
            <a:endParaRPr lang="en-US" sz="4000"/>
          </a:p>
        </p:txBody>
      </p:sp>
    </p:spTree>
    <p:extLst>
      <p:ext uri="{BB962C8B-B14F-4D97-AF65-F5344CB8AC3E}">
        <p14:creationId xmlns:p14="http://schemas.microsoft.com/office/powerpoint/2010/main" val="140988776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Back up materials</a:t>
            </a:r>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103398925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Contacts at the IEEE</a:t>
            </a:r>
            <a:endParaRPr lang="en-US"/>
          </a:p>
        </p:txBody>
      </p:sp>
      <p:sp>
        <p:nvSpPr>
          <p:cNvPr id="3" name="Content Placeholder 2"/>
          <p:cNvSpPr>
            <a:spLocks noGrp="1"/>
          </p:cNvSpPr>
          <p:nvPr>
            <p:ph idx="1"/>
          </p:nvPr>
        </p:nvSpPr>
        <p:spPr/>
        <p:txBody>
          <a:bodyPr/>
          <a:lstStyle/>
          <a:p>
            <a:r>
              <a:rPr lang="en-US" err="1" smtClean="0"/>
              <a:t>Alpesh</a:t>
            </a:r>
            <a:r>
              <a:rPr lang="en-US" smtClean="0"/>
              <a:t> </a:t>
            </a:r>
            <a:r>
              <a:rPr lang="en-US"/>
              <a:t>Shah, </a:t>
            </a:r>
            <a:r>
              <a:rPr lang="en-US" err="1" smtClean="0"/>
              <a:t>alpesh.shah@ieee.org</a:t>
            </a:r>
            <a:r>
              <a:rPr lang="en-US" smtClean="0"/>
              <a:t> and </a:t>
            </a:r>
            <a:r>
              <a:rPr lang="en-US"/>
              <a:t>Sam Sciacca, </a:t>
            </a:r>
            <a:r>
              <a:rPr lang="en-US" err="1"/>
              <a:t>s.sciacca@ieee.org</a:t>
            </a:r>
            <a:endParaRPr lang="en-US"/>
          </a:p>
          <a:p>
            <a:r>
              <a:rPr lang="en-US" smtClean="0"/>
              <a:t>https</a:t>
            </a:r>
            <a:r>
              <a:rPr lang="en-US"/>
              <a:t>://</a:t>
            </a:r>
            <a:r>
              <a:rPr lang="en-US" err="1"/>
              <a:t>ethicsinaction.ieee.org</a:t>
            </a:r>
            <a:r>
              <a:rPr lang="en-US"/>
              <a:t>/standards/ p7000/</a:t>
            </a:r>
          </a:p>
        </p:txBody>
      </p:sp>
    </p:spTree>
    <p:extLst>
      <p:ext uri="{BB962C8B-B14F-4D97-AF65-F5344CB8AC3E}">
        <p14:creationId xmlns:p14="http://schemas.microsoft.com/office/powerpoint/2010/main" val="93908029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02A5CD7-4078-3D4C-BB6C-B359285DC26E}"/>
              </a:ext>
            </a:extLst>
          </p:cNvPr>
          <p:cNvSpPr>
            <a:spLocks noGrp="1"/>
          </p:cNvSpPr>
          <p:nvPr>
            <p:ph type="title"/>
          </p:nvPr>
        </p:nvSpPr>
        <p:spPr>
          <a:xfrm>
            <a:off x="1931148" y="228454"/>
            <a:ext cx="8051055" cy="630762"/>
          </a:xfrm>
        </p:spPr>
        <p:txBody>
          <a:bodyPr/>
          <a:lstStyle/>
          <a:p>
            <a:r>
              <a:rPr lang="en-US" sz="2400"/>
              <a:t>Working together toward a human-centric AI?</a:t>
            </a:r>
          </a:p>
        </p:txBody>
      </p:sp>
      <p:sp>
        <p:nvSpPr>
          <p:cNvPr id="4" name="Slide Number Placeholder 3">
            <a:extLst>
              <a:ext uri="{FF2B5EF4-FFF2-40B4-BE49-F238E27FC236}">
                <a16:creationId xmlns="" xmlns:a16="http://schemas.microsoft.com/office/drawing/2014/main" id="{7D25D0E9-86C1-AF41-B50C-F82B23F24B17}"/>
              </a:ext>
            </a:extLst>
          </p:cNvPr>
          <p:cNvSpPr>
            <a:spLocks noGrp="1"/>
          </p:cNvSpPr>
          <p:nvPr>
            <p:ph type="sldNum" sz="quarter" idx="12"/>
          </p:nvPr>
        </p:nvSpPr>
        <p:spPr/>
        <p:txBody>
          <a:bodyPr/>
          <a:lstStyle/>
          <a:p>
            <a:pPr>
              <a:defRPr/>
            </a:pPr>
            <a:fld id="{6CFC1F96-5ED1-41A0-BC5E-E0FC0B2B84E1}" type="slidenum">
              <a:rPr lang="en-US" smtClean="0"/>
              <a:pPr>
                <a:defRPr/>
              </a:pPr>
              <a:t>47</a:t>
            </a:fld>
            <a:endParaRPr lang="en-US" sz="1400">
              <a:latin typeface="Myriad Pro" charset="0"/>
            </a:endParaRPr>
          </a:p>
        </p:txBody>
      </p:sp>
      <p:sp>
        <p:nvSpPr>
          <p:cNvPr id="7" name="TextBox 6">
            <a:extLst>
              <a:ext uri="{FF2B5EF4-FFF2-40B4-BE49-F238E27FC236}">
                <a16:creationId xmlns="" xmlns:a16="http://schemas.microsoft.com/office/drawing/2014/main" id="{135327A4-6B02-AD45-ABC2-62FB684A0887}"/>
              </a:ext>
            </a:extLst>
          </p:cNvPr>
          <p:cNvSpPr txBox="1"/>
          <p:nvPr/>
        </p:nvSpPr>
        <p:spPr>
          <a:xfrm>
            <a:off x="4163439" y="1476305"/>
            <a:ext cx="2931267" cy="338554"/>
          </a:xfrm>
          <a:prstGeom prst="rect">
            <a:avLst/>
          </a:prstGeom>
          <a:noFill/>
        </p:spPr>
        <p:txBody>
          <a:bodyPr wrap="square" rtlCol="0">
            <a:spAutoFit/>
          </a:bodyPr>
          <a:lstStyle/>
          <a:p>
            <a:pPr algn="l"/>
            <a:r>
              <a:rPr lang="en-US" sz="1600">
                <a:solidFill>
                  <a:schemeClr val="bg1"/>
                </a:solidFill>
              </a:rPr>
              <a:t>Socio-political Awareness</a:t>
            </a:r>
          </a:p>
        </p:txBody>
      </p:sp>
      <p:sp>
        <p:nvSpPr>
          <p:cNvPr id="8" name="TextBox 7">
            <a:extLst>
              <a:ext uri="{FF2B5EF4-FFF2-40B4-BE49-F238E27FC236}">
                <a16:creationId xmlns="" xmlns:a16="http://schemas.microsoft.com/office/drawing/2014/main" id="{D004F6EB-3FD1-DD4B-A2E8-3A559D67ACF5}"/>
              </a:ext>
            </a:extLst>
          </p:cNvPr>
          <p:cNvSpPr txBox="1"/>
          <p:nvPr/>
        </p:nvSpPr>
        <p:spPr>
          <a:xfrm>
            <a:off x="3848910" y="2023565"/>
            <a:ext cx="3041515" cy="33855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l"/>
            <a:r>
              <a:rPr lang="en-US" sz="1600"/>
              <a:t>Legislative actions</a:t>
            </a:r>
          </a:p>
        </p:txBody>
      </p:sp>
      <p:sp>
        <p:nvSpPr>
          <p:cNvPr id="11" name="TextBox 10">
            <a:extLst>
              <a:ext uri="{FF2B5EF4-FFF2-40B4-BE49-F238E27FC236}">
                <a16:creationId xmlns="" xmlns:a16="http://schemas.microsoft.com/office/drawing/2014/main" id="{D0726C98-05F9-1049-8051-5D20FD84FB17}"/>
              </a:ext>
            </a:extLst>
          </p:cNvPr>
          <p:cNvSpPr txBox="1"/>
          <p:nvPr/>
        </p:nvSpPr>
        <p:spPr>
          <a:xfrm>
            <a:off x="3873628" y="3038088"/>
            <a:ext cx="3041515" cy="33855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l"/>
            <a:r>
              <a:rPr lang="en-US" sz="1600"/>
              <a:t>Regulative Actions/ Codes</a:t>
            </a:r>
          </a:p>
        </p:txBody>
      </p:sp>
      <p:sp>
        <p:nvSpPr>
          <p:cNvPr id="12" name="TextBox 11">
            <a:extLst>
              <a:ext uri="{FF2B5EF4-FFF2-40B4-BE49-F238E27FC236}">
                <a16:creationId xmlns="" xmlns:a16="http://schemas.microsoft.com/office/drawing/2014/main" id="{C7BC4FA4-9E22-2544-83C8-9E1F884699F5}"/>
              </a:ext>
            </a:extLst>
          </p:cNvPr>
          <p:cNvSpPr txBox="1"/>
          <p:nvPr/>
        </p:nvSpPr>
        <p:spPr>
          <a:xfrm>
            <a:off x="4520116" y="5727440"/>
            <a:ext cx="3041515" cy="33855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l"/>
            <a:r>
              <a:rPr lang="en-US" sz="1600"/>
              <a:t>Industry self-regulation</a:t>
            </a:r>
          </a:p>
        </p:txBody>
      </p:sp>
      <p:sp>
        <p:nvSpPr>
          <p:cNvPr id="13" name="TextBox 12">
            <a:extLst>
              <a:ext uri="{FF2B5EF4-FFF2-40B4-BE49-F238E27FC236}">
                <a16:creationId xmlns="" xmlns:a16="http://schemas.microsoft.com/office/drawing/2014/main" id="{1FF4F815-87A6-0C45-87E2-02155BC7B4FA}"/>
              </a:ext>
            </a:extLst>
          </p:cNvPr>
          <p:cNvSpPr txBox="1"/>
          <p:nvPr/>
        </p:nvSpPr>
        <p:spPr>
          <a:xfrm>
            <a:off x="1819069" y="4327592"/>
            <a:ext cx="1939048" cy="58477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l"/>
            <a:r>
              <a:rPr lang="en-US" sz="1600"/>
              <a:t>Internal Boards (Google)</a:t>
            </a:r>
          </a:p>
        </p:txBody>
      </p:sp>
      <p:sp>
        <p:nvSpPr>
          <p:cNvPr id="14" name="TextBox 13">
            <a:extLst>
              <a:ext uri="{FF2B5EF4-FFF2-40B4-BE49-F238E27FC236}">
                <a16:creationId xmlns="" xmlns:a16="http://schemas.microsoft.com/office/drawing/2014/main" id="{BA73E0CF-F4DE-8644-A790-B4C27E3AFB17}"/>
              </a:ext>
            </a:extLst>
          </p:cNvPr>
          <p:cNvSpPr txBox="1"/>
          <p:nvPr/>
        </p:nvSpPr>
        <p:spPr>
          <a:xfrm>
            <a:off x="3899568" y="4327592"/>
            <a:ext cx="1695856" cy="58477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l"/>
            <a:r>
              <a:rPr lang="en-US" sz="1600"/>
              <a:t>External Boards (SAP)</a:t>
            </a:r>
          </a:p>
        </p:txBody>
      </p:sp>
      <p:sp>
        <p:nvSpPr>
          <p:cNvPr id="15" name="TextBox 14">
            <a:extLst>
              <a:ext uri="{FF2B5EF4-FFF2-40B4-BE49-F238E27FC236}">
                <a16:creationId xmlns="" xmlns:a16="http://schemas.microsoft.com/office/drawing/2014/main" id="{11DA52F1-7377-3C46-ACCC-76FAE121A8D6}"/>
              </a:ext>
            </a:extLst>
          </p:cNvPr>
          <p:cNvSpPr txBox="1"/>
          <p:nvPr/>
        </p:nvSpPr>
        <p:spPr>
          <a:xfrm>
            <a:off x="5736876" y="4327591"/>
            <a:ext cx="2199665" cy="58477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l"/>
            <a:r>
              <a:rPr lang="en-US" sz="1600"/>
              <a:t>Consortia (Partnership on AI)</a:t>
            </a:r>
          </a:p>
        </p:txBody>
      </p:sp>
      <p:sp>
        <p:nvSpPr>
          <p:cNvPr id="16" name="TextBox 15">
            <a:extLst>
              <a:ext uri="{FF2B5EF4-FFF2-40B4-BE49-F238E27FC236}">
                <a16:creationId xmlns="" xmlns:a16="http://schemas.microsoft.com/office/drawing/2014/main" id="{040D991D-8CF6-EB4E-B0E9-B48465DFD34D}"/>
              </a:ext>
            </a:extLst>
          </p:cNvPr>
          <p:cNvSpPr txBox="1"/>
          <p:nvPr/>
        </p:nvSpPr>
        <p:spPr>
          <a:xfrm>
            <a:off x="8077991" y="4119110"/>
            <a:ext cx="2246298" cy="83099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l"/>
            <a:r>
              <a:rPr lang="en-US" sz="1600"/>
              <a:t>Open Standardization (IEEE,BSI)</a:t>
            </a:r>
          </a:p>
          <a:p>
            <a:pPr algn="l"/>
            <a:r>
              <a:rPr lang="en-US" sz="1600"/>
              <a:t>Code building (EAD IEEE)</a:t>
            </a:r>
          </a:p>
        </p:txBody>
      </p:sp>
      <p:pic>
        <p:nvPicPr>
          <p:cNvPr id="18" name="Graphic 17" descr="Brain">
            <a:extLst>
              <a:ext uri="{FF2B5EF4-FFF2-40B4-BE49-F238E27FC236}">
                <a16:creationId xmlns="" xmlns:a16="http://schemas.microsoft.com/office/drawing/2014/main" id="{DD3D411C-B48B-6A48-B79D-999CDC49B820}"/>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 xmlns:asvg="http://schemas.microsoft.com/office/drawing/2016/SVG/main" r:embed="rId3"/>
              </a:ext>
            </a:extLst>
          </a:blip>
          <a:stretch>
            <a:fillRect/>
          </a:stretch>
        </p:blipFill>
        <p:spPr>
          <a:xfrm>
            <a:off x="4596717" y="598354"/>
            <a:ext cx="1595336" cy="1106306"/>
          </a:xfrm>
          <a:prstGeom prst="rect">
            <a:avLst/>
          </a:prstGeom>
        </p:spPr>
      </p:pic>
      <p:sp>
        <p:nvSpPr>
          <p:cNvPr id="21" name="TextBox 20">
            <a:extLst>
              <a:ext uri="{FF2B5EF4-FFF2-40B4-BE49-F238E27FC236}">
                <a16:creationId xmlns="" xmlns:a16="http://schemas.microsoft.com/office/drawing/2014/main" id="{186C543F-FBBC-034D-98D8-398A4029778A}"/>
              </a:ext>
            </a:extLst>
          </p:cNvPr>
          <p:cNvSpPr txBox="1"/>
          <p:nvPr/>
        </p:nvSpPr>
        <p:spPr>
          <a:xfrm>
            <a:off x="6439561" y="1069587"/>
            <a:ext cx="2244140" cy="338554"/>
          </a:xfrm>
          <a:prstGeom prst="rect">
            <a:avLst/>
          </a:prstGeom>
          <a:noFill/>
        </p:spPr>
        <p:txBody>
          <a:bodyPr wrap="none" rtlCol="0">
            <a:spAutoFit/>
          </a:bodyPr>
          <a:lstStyle/>
          <a:p>
            <a:pPr algn="l"/>
            <a:r>
              <a:rPr lang="en-US" sz="1600"/>
              <a:t>Socio-political Awareness</a:t>
            </a:r>
          </a:p>
        </p:txBody>
      </p:sp>
      <p:pic>
        <p:nvPicPr>
          <p:cNvPr id="23" name="Graphic 22" descr="RotateRight">
            <a:extLst>
              <a:ext uri="{FF2B5EF4-FFF2-40B4-BE49-F238E27FC236}">
                <a16:creationId xmlns="" xmlns:a16="http://schemas.microsoft.com/office/drawing/2014/main" id="{93FE9F07-13AE-424E-9E5F-DDA0C7FECB41}"/>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 xmlns:asvg="http://schemas.microsoft.com/office/drawing/2016/SVG/main" r:embed="rId5"/>
              </a:ext>
            </a:extLst>
          </a:blip>
          <a:stretch>
            <a:fillRect/>
          </a:stretch>
        </p:blipFill>
        <p:spPr>
          <a:xfrm>
            <a:off x="5245839" y="2256017"/>
            <a:ext cx="914400" cy="914400"/>
          </a:xfrm>
          <a:prstGeom prst="rect">
            <a:avLst/>
          </a:prstGeom>
        </p:spPr>
      </p:pic>
      <p:pic>
        <p:nvPicPr>
          <p:cNvPr id="25" name="Graphic 24" descr="CurveClockwise">
            <a:extLst>
              <a:ext uri="{FF2B5EF4-FFF2-40B4-BE49-F238E27FC236}">
                <a16:creationId xmlns="" xmlns:a16="http://schemas.microsoft.com/office/drawing/2014/main" id="{E060EC5B-394F-074F-ABEC-F2FE7E3E9620}"/>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 xmlns:asvg="http://schemas.microsoft.com/office/drawing/2016/SVG/main" r:embed="rId7"/>
              </a:ext>
            </a:extLst>
          </a:blip>
          <a:stretch>
            <a:fillRect/>
          </a:stretch>
        </p:blipFill>
        <p:spPr>
          <a:xfrm>
            <a:off x="5279675" y="5002779"/>
            <a:ext cx="914400" cy="914400"/>
          </a:xfrm>
          <a:prstGeom prst="rect">
            <a:avLst/>
          </a:prstGeom>
        </p:spPr>
      </p:pic>
      <p:sp>
        <p:nvSpPr>
          <p:cNvPr id="27" name="TextBox 26">
            <a:extLst>
              <a:ext uri="{FF2B5EF4-FFF2-40B4-BE49-F238E27FC236}">
                <a16:creationId xmlns="" xmlns:a16="http://schemas.microsoft.com/office/drawing/2014/main" id="{25857E58-8DF8-F64D-86C0-2D2F3B68C524}"/>
              </a:ext>
            </a:extLst>
          </p:cNvPr>
          <p:cNvSpPr txBox="1"/>
          <p:nvPr/>
        </p:nvSpPr>
        <p:spPr>
          <a:xfrm>
            <a:off x="7672084" y="3324586"/>
            <a:ext cx="2199665" cy="58477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l"/>
            <a:r>
              <a:rPr lang="en-US" sz="1600"/>
              <a:t>Engagement of civil society</a:t>
            </a:r>
          </a:p>
        </p:txBody>
      </p:sp>
      <p:pic>
        <p:nvPicPr>
          <p:cNvPr id="33" name="Graphic 32" descr="Gears">
            <a:extLst>
              <a:ext uri="{FF2B5EF4-FFF2-40B4-BE49-F238E27FC236}">
                <a16:creationId xmlns="" xmlns:a16="http://schemas.microsoft.com/office/drawing/2014/main" id="{6D0388E7-CE06-994B-A642-C1094DB49E8C}"/>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 xmlns:asvg="http://schemas.microsoft.com/office/drawing/2016/SVG/main" r:embed="rId9"/>
              </a:ext>
            </a:extLst>
          </a:blip>
          <a:stretch>
            <a:fillRect/>
          </a:stretch>
        </p:blipFill>
        <p:spPr>
          <a:xfrm>
            <a:off x="5236107" y="3360984"/>
            <a:ext cx="914400" cy="914400"/>
          </a:xfrm>
          <a:prstGeom prst="rect">
            <a:avLst/>
          </a:prstGeom>
        </p:spPr>
      </p:pic>
      <p:sp>
        <p:nvSpPr>
          <p:cNvPr id="34" name="TextBox 33">
            <a:extLst>
              <a:ext uri="{FF2B5EF4-FFF2-40B4-BE49-F238E27FC236}">
                <a16:creationId xmlns="" xmlns:a16="http://schemas.microsoft.com/office/drawing/2014/main" id="{C55FA129-DF55-5F41-81A3-7C9305E1E844}"/>
              </a:ext>
            </a:extLst>
          </p:cNvPr>
          <p:cNvSpPr txBox="1"/>
          <p:nvPr/>
        </p:nvSpPr>
        <p:spPr>
          <a:xfrm>
            <a:off x="2573298" y="3533626"/>
            <a:ext cx="2551223" cy="584775"/>
          </a:xfrm>
          <a:prstGeom prst="rect">
            <a:avLst/>
          </a:prstGeom>
          <a:noFill/>
        </p:spPr>
        <p:txBody>
          <a:bodyPr wrap="square" rtlCol="0">
            <a:spAutoFit/>
          </a:bodyPr>
          <a:lstStyle/>
          <a:p>
            <a:pPr algn="l"/>
            <a:r>
              <a:rPr lang="en-US" sz="1600"/>
              <a:t>Does the top-down </a:t>
            </a:r>
            <a:br>
              <a:rPr lang="en-US" sz="1600"/>
            </a:br>
            <a:r>
              <a:rPr lang="en-US" sz="1600"/>
              <a:t>meet the bottom-up?</a:t>
            </a:r>
          </a:p>
        </p:txBody>
      </p:sp>
    </p:spTree>
    <p:extLst>
      <p:ext uri="{BB962C8B-B14F-4D97-AF65-F5344CB8AC3E}">
        <p14:creationId xmlns:p14="http://schemas.microsoft.com/office/powerpoint/2010/main" val="92634028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childTnLst>
                          </p:cTn>
                        </p:par>
                        <p:par>
                          <p:cTn id="21" fill="hold">
                            <p:stCondLst>
                              <p:cond delay="0"/>
                            </p:stCondLst>
                            <p:childTnLst>
                              <p:par>
                                <p:cTn id="22" presetID="1" presetClass="entr" presetSubtype="0"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25"/>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13"/>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14"/>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15"/>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16"/>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27"/>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nodeType="clickEffect">
                                  <p:stCondLst>
                                    <p:cond delay="0"/>
                                  </p:stCondLst>
                                  <p:childTnLst>
                                    <p:set>
                                      <p:cBhvr>
                                        <p:cTn id="55" dur="1" fill="hold">
                                          <p:stCondLst>
                                            <p:cond delay="0"/>
                                          </p:stCondLst>
                                        </p:cTn>
                                        <p:tgtEl>
                                          <p:spTgt spid="33"/>
                                        </p:tgtEl>
                                        <p:attrNameLst>
                                          <p:attrName>style.visibility</p:attrName>
                                        </p:attrNameLst>
                                      </p:cBhvr>
                                      <p:to>
                                        <p:strVal val="visible"/>
                                      </p:to>
                                    </p:set>
                                  </p:childTnLst>
                                </p:cTn>
                              </p:par>
                              <p:par>
                                <p:cTn id="56" presetID="1" presetClass="entr" presetSubtype="0" fill="hold" grpId="0" nodeType="withEffect">
                                  <p:stCondLst>
                                    <p:cond delay="0"/>
                                  </p:stCondLst>
                                  <p:childTnLst>
                                    <p:set>
                                      <p:cBhvr>
                                        <p:cTn id="57"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animBg="1"/>
      <p:bldP spid="13" grpId="0" animBg="1"/>
      <p:bldP spid="14" grpId="0" animBg="1"/>
      <p:bldP spid="15" grpId="0" animBg="1"/>
      <p:bldP spid="16" grpId="0" animBg="1"/>
      <p:bldP spid="21" grpId="0"/>
      <p:bldP spid="27" grpId="0" animBg="1"/>
      <p:bldP spid="34"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9CFD22C-5412-D040-AAB4-5DC8955CFEF8}"/>
              </a:ext>
            </a:extLst>
          </p:cNvPr>
          <p:cNvSpPr>
            <a:spLocks noGrp="1"/>
          </p:cNvSpPr>
          <p:nvPr>
            <p:ph type="title"/>
          </p:nvPr>
        </p:nvSpPr>
        <p:spPr>
          <a:xfrm>
            <a:off x="1178670" y="121630"/>
            <a:ext cx="9905998" cy="1478570"/>
          </a:xfrm>
        </p:spPr>
        <p:txBody>
          <a:bodyPr/>
          <a:lstStyle/>
          <a:p>
            <a:r>
              <a:rPr lang="en-US"/>
              <a:t>Lots of people suggest “AI Principles”</a:t>
            </a:r>
          </a:p>
        </p:txBody>
      </p:sp>
      <p:sp>
        <p:nvSpPr>
          <p:cNvPr id="3" name="Content Placeholder 2">
            <a:extLst>
              <a:ext uri="{FF2B5EF4-FFF2-40B4-BE49-F238E27FC236}">
                <a16:creationId xmlns="" xmlns:a16="http://schemas.microsoft.com/office/drawing/2014/main" id="{BEEFF628-FB3B-DE40-AF96-5560BB505A3A}"/>
              </a:ext>
            </a:extLst>
          </p:cNvPr>
          <p:cNvSpPr>
            <a:spLocks noGrp="1"/>
          </p:cNvSpPr>
          <p:nvPr>
            <p:ph idx="1"/>
          </p:nvPr>
        </p:nvSpPr>
        <p:spPr>
          <a:xfrm>
            <a:off x="1926078" y="1600200"/>
            <a:ext cx="8411183" cy="1661809"/>
          </a:xfrm>
        </p:spPr>
        <p:txBody>
          <a:bodyPr>
            <a:normAutofit fontScale="55000" lnSpcReduction="20000"/>
          </a:bodyPr>
          <a:lstStyle/>
          <a:p>
            <a:r>
              <a:rPr lang="en-US"/>
              <a:t>Several lists, some original, some “cut and paste” from others</a:t>
            </a:r>
          </a:p>
          <a:p>
            <a:r>
              <a:rPr lang="en-US"/>
              <a:t>Reflecting various interests and agendas (industry lobbies, activist NGOs, proxy-religions, existential fears, etc.)</a:t>
            </a:r>
          </a:p>
          <a:p>
            <a:r>
              <a:rPr lang="en-US"/>
              <a:t>Confusing categorization, mixing of political, cultural and technical levels</a:t>
            </a:r>
          </a:p>
          <a:p>
            <a:r>
              <a:rPr lang="en-US"/>
              <a:t>Partly overlapping, even conflicting aspects</a:t>
            </a:r>
            <a:br>
              <a:rPr lang="en-US"/>
            </a:br>
            <a:endParaRPr lang="en-US"/>
          </a:p>
        </p:txBody>
      </p:sp>
      <p:sp>
        <p:nvSpPr>
          <p:cNvPr id="4" name="Slide Number Placeholder 3">
            <a:extLst>
              <a:ext uri="{FF2B5EF4-FFF2-40B4-BE49-F238E27FC236}">
                <a16:creationId xmlns="" xmlns:a16="http://schemas.microsoft.com/office/drawing/2014/main" id="{25A21BBD-CB77-AB49-8A36-BC097EEED321}"/>
              </a:ext>
            </a:extLst>
          </p:cNvPr>
          <p:cNvSpPr>
            <a:spLocks noGrp="1"/>
          </p:cNvSpPr>
          <p:nvPr>
            <p:ph type="sldNum" sz="quarter" idx="12"/>
          </p:nvPr>
        </p:nvSpPr>
        <p:spPr/>
        <p:txBody>
          <a:bodyPr/>
          <a:lstStyle/>
          <a:p>
            <a:pPr>
              <a:defRPr/>
            </a:pPr>
            <a:fld id="{6CFC1F96-5ED1-41A0-BC5E-E0FC0B2B84E1}" type="slidenum">
              <a:rPr lang="en-US" smtClean="0"/>
              <a:pPr>
                <a:defRPr/>
              </a:pPr>
              <a:t>48</a:t>
            </a:fld>
            <a:endParaRPr lang="en-US" sz="1400">
              <a:latin typeface="Myriad Pro" charset="0"/>
            </a:endParaRPr>
          </a:p>
        </p:txBody>
      </p:sp>
      <p:sp>
        <p:nvSpPr>
          <p:cNvPr id="5" name="Content Placeholder 2">
            <a:extLst>
              <a:ext uri="{FF2B5EF4-FFF2-40B4-BE49-F238E27FC236}">
                <a16:creationId xmlns="" xmlns:a16="http://schemas.microsoft.com/office/drawing/2014/main" id="{594BA765-031B-6146-A273-6E1F56689348}"/>
              </a:ext>
            </a:extLst>
          </p:cNvPr>
          <p:cNvSpPr txBox="1">
            <a:spLocks/>
          </p:cNvSpPr>
          <p:nvPr/>
        </p:nvSpPr>
        <p:spPr bwMode="auto">
          <a:xfrm>
            <a:off x="2068752" y="3445214"/>
            <a:ext cx="7913451" cy="160206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marL="274320" indent="-274320" algn="l" rtl="0" eaLnBrk="1" fontAlgn="base" hangingPunct="1">
              <a:spcBef>
                <a:spcPts val="1100"/>
              </a:spcBef>
              <a:spcAft>
                <a:spcPct val="0"/>
              </a:spcAft>
              <a:buClr>
                <a:schemeClr val="accent1"/>
              </a:buClr>
              <a:buSzPct val="100000"/>
              <a:buFont typeface="Wingdings 2" pitchFamily="18" charset="2"/>
              <a:buChar char=""/>
              <a:defRPr sz="1600">
                <a:solidFill>
                  <a:schemeClr val="tx1"/>
                </a:solidFill>
                <a:latin typeface="+mn-lt"/>
                <a:ea typeface="+mn-ea"/>
                <a:cs typeface="ＭＳ Ｐゴシック" pitchFamily="-112" charset="-128"/>
              </a:defRPr>
            </a:lvl1pPr>
            <a:lvl2pPr marL="571500" indent="-276225" algn="l" rtl="0" eaLnBrk="1" fontAlgn="base" hangingPunct="1">
              <a:spcBef>
                <a:spcPts val="400"/>
              </a:spcBef>
              <a:spcAft>
                <a:spcPct val="0"/>
              </a:spcAft>
              <a:buChar char="–"/>
              <a:defRPr sz="1600">
                <a:solidFill>
                  <a:schemeClr val="tx1"/>
                </a:solidFill>
                <a:latin typeface="+mn-lt"/>
                <a:ea typeface="+mn-ea"/>
                <a:cs typeface="ＭＳ Ｐゴシック" pitchFamily="-112" charset="-128"/>
              </a:defRPr>
            </a:lvl2pPr>
            <a:lvl3pPr marL="809625" indent="-228600" algn="l" rtl="0" eaLnBrk="1" fontAlgn="base" hangingPunct="1">
              <a:spcBef>
                <a:spcPts val="400"/>
              </a:spcBef>
              <a:spcAft>
                <a:spcPct val="0"/>
              </a:spcAft>
              <a:buChar char="•"/>
              <a:defRPr sz="1400">
                <a:solidFill>
                  <a:schemeClr val="tx1"/>
                </a:solidFill>
                <a:latin typeface="+mn-lt"/>
                <a:ea typeface="+mn-ea"/>
                <a:cs typeface="ＭＳ Ｐゴシック" pitchFamily="-112" charset="-128"/>
              </a:defRPr>
            </a:lvl3pPr>
            <a:lvl4pPr marL="1028700" indent="-171450" algn="l" rtl="0" eaLnBrk="1" fontAlgn="base" hangingPunct="1">
              <a:spcBef>
                <a:spcPts val="400"/>
              </a:spcBef>
              <a:spcAft>
                <a:spcPct val="0"/>
              </a:spcAft>
              <a:buFont typeface="Arial" pitchFamily="34" charset="0"/>
              <a:buChar char="-"/>
              <a:defRPr sz="1200">
                <a:solidFill>
                  <a:schemeClr val="tx1"/>
                </a:solidFill>
                <a:latin typeface="+mn-lt"/>
                <a:ea typeface="+mn-ea"/>
                <a:cs typeface="ＭＳ Ｐゴシック" pitchFamily="-112" charset="-128"/>
              </a:defRPr>
            </a:lvl4pPr>
            <a:lvl5pPr marL="1200150" indent="-171450" algn="l" rtl="0" eaLnBrk="1" fontAlgn="base" hangingPunct="1">
              <a:spcBef>
                <a:spcPts val="400"/>
              </a:spcBef>
              <a:spcAft>
                <a:spcPct val="0"/>
              </a:spcAft>
              <a:buFont typeface="Arial" pitchFamily="34" charset="0"/>
              <a:buChar char="•"/>
              <a:defRPr sz="1200">
                <a:solidFill>
                  <a:schemeClr val="tx1"/>
                </a:solidFill>
                <a:latin typeface="+mn-lt"/>
                <a:ea typeface="+mn-ea"/>
                <a:cs typeface="ＭＳ Ｐゴシック" pitchFamily="-112" charset="-128"/>
              </a:defRPr>
            </a:lvl5pPr>
            <a:lvl6pPr marL="2514600" indent="-228600" algn="l" rtl="0" eaLnBrk="1" fontAlgn="base" hangingPunct="1">
              <a:spcBef>
                <a:spcPct val="20000"/>
              </a:spcBef>
              <a:spcAft>
                <a:spcPct val="0"/>
              </a:spcAft>
              <a:defRPr sz="1200">
                <a:solidFill>
                  <a:schemeClr val="tx1"/>
                </a:solidFill>
                <a:latin typeface="+mn-lt"/>
                <a:ea typeface="+mn-ea"/>
              </a:defRPr>
            </a:lvl6pPr>
            <a:lvl7pPr marL="2971800" indent="-228600" algn="l" rtl="0" eaLnBrk="1" fontAlgn="base" hangingPunct="1">
              <a:spcBef>
                <a:spcPct val="20000"/>
              </a:spcBef>
              <a:spcAft>
                <a:spcPct val="0"/>
              </a:spcAft>
              <a:defRPr sz="1200">
                <a:solidFill>
                  <a:schemeClr val="tx1"/>
                </a:solidFill>
                <a:latin typeface="+mn-lt"/>
                <a:ea typeface="+mn-ea"/>
              </a:defRPr>
            </a:lvl7pPr>
            <a:lvl8pPr marL="3429000" indent="-228600" algn="l" rtl="0" eaLnBrk="1" fontAlgn="base" hangingPunct="1">
              <a:spcBef>
                <a:spcPct val="20000"/>
              </a:spcBef>
              <a:spcAft>
                <a:spcPct val="0"/>
              </a:spcAft>
              <a:defRPr sz="1200">
                <a:solidFill>
                  <a:schemeClr val="tx1"/>
                </a:solidFill>
                <a:latin typeface="+mn-lt"/>
                <a:ea typeface="+mn-ea"/>
              </a:defRPr>
            </a:lvl8pPr>
            <a:lvl9pPr marL="3886200" indent="-228600" algn="l" rtl="0" eaLnBrk="1" fontAlgn="base" hangingPunct="1">
              <a:spcBef>
                <a:spcPct val="20000"/>
              </a:spcBef>
              <a:spcAft>
                <a:spcPct val="0"/>
              </a:spcAft>
              <a:defRPr sz="1200">
                <a:solidFill>
                  <a:schemeClr val="tx1"/>
                </a:solidFill>
                <a:latin typeface="+mn-lt"/>
                <a:ea typeface="+mn-ea"/>
              </a:defRPr>
            </a:lvl9pPr>
          </a:lstStyle>
          <a:p>
            <a:pPr>
              <a:buFont typeface="Wingdings" pitchFamily="2" charset="2"/>
              <a:buChar char="Ø"/>
            </a:pPr>
            <a:r>
              <a:rPr lang="en-US" kern="0"/>
              <a:t>For this OECD group to have a chance to succeed, we will need to establish rather fast a conceptual framework to address the categorization problem.</a:t>
            </a:r>
          </a:p>
          <a:p>
            <a:pPr>
              <a:buFont typeface="Wingdings" pitchFamily="2" charset="2"/>
              <a:buChar char="Ø"/>
            </a:pPr>
            <a:r>
              <a:rPr lang="en-US" kern="0"/>
              <a:t>A possibility to conceptualize at a higher level such principles could be to follow the categorization implicit in slide 2 of </a:t>
            </a:r>
            <a:r>
              <a:rPr lang="en-US" kern="0" err="1"/>
              <a:t>Ms</a:t>
            </a:r>
            <a:r>
              <a:rPr lang="en-US" kern="0"/>
              <a:t> </a:t>
            </a:r>
            <a:r>
              <a:rPr lang="en-US" kern="0" err="1"/>
              <a:t>Doaa</a:t>
            </a:r>
            <a:r>
              <a:rPr lang="en-US" kern="0"/>
              <a:t> "Multi-disciplinary approaches to Ethical AI"</a:t>
            </a:r>
            <a:br>
              <a:rPr lang="en-US" kern="0"/>
            </a:br>
            <a:endParaRPr lang="en-US" kern="0"/>
          </a:p>
        </p:txBody>
      </p:sp>
    </p:spTree>
    <p:extLst>
      <p:ext uri="{BB962C8B-B14F-4D97-AF65-F5344CB8AC3E}">
        <p14:creationId xmlns:p14="http://schemas.microsoft.com/office/powerpoint/2010/main" val="189221289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par>
                          <p:cTn id="9" fill="hold">
                            <p:stCondLst>
                              <p:cond delay="0"/>
                            </p:stCondLst>
                            <p:childTnLst>
                              <p:par>
                                <p:cTn id="10" presetID="1" presetClass="entr" presetSubtype="0" fill="hold" grpId="0" nodeType="after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childTnLst>
                                </p:cTn>
                              </p:par>
                            </p:childTnLst>
                          </p:cTn>
                        </p:par>
                        <p:par>
                          <p:cTn id="12" fill="hold">
                            <p:stCondLst>
                              <p:cond delay="0"/>
                            </p:stCondLst>
                            <p:childTnLst>
                              <p:par>
                                <p:cTn id="13" presetID="1" presetClass="entr" presetSubtype="0" fill="hold" grpId="0" nodeType="after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B8BDA53-F835-9A42-B3FE-CE06286CCE02}"/>
              </a:ext>
            </a:extLst>
          </p:cNvPr>
          <p:cNvSpPr>
            <a:spLocks noGrp="1"/>
          </p:cNvSpPr>
          <p:nvPr>
            <p:ph type="title"/>
          </p:nvPr>
        </p:nvSpPr>
        <p:spPr>
          <a:xfrm>
            <a:off x="1497874" y="72469"/>
            <a:ext cx="9905998" cy="1478570"/>
          </a:xfrm>
        </p:spPr>
        <p:txBody>
          <a:bodyPr/>
          <a:lstStyle/>
          <a:p>
            <a:r>
              <a:rPr lang="en-US"/>
              <a:t>From “interdisciplinary approaches” to “principles categories” ?</a:t>
            </a:r>
          </a:p>
        </p:txBody>
      </p:sp>
      <p:sp>
        <p:nvSpPr>
          <p:cNvPr id="3" name="Content Placeholder 2">
            <a:extLst>
              <a:ext uri="{FF2B5EF4-FFF2-40B4-BE49-F238E27FC236}">
                <a16:creationId xmlns="" xmlns:a16="http://schemas.microsoft.com/office/drawing/2014/main" id="{F262EAEA-02E7-E648-A23B-CD961FAB651D}"/>
              </a:ext>
            </a:extLst>
          </p:cNvPr>
          <p:cNvSpPr>
            <a:spLocks noGrp="1"/>
          </p:cNvSpPr>
          <p:nvPr>
            <p:ph idx="1"/>
          </p:nvPr>
        </p:nvSpPr>
        <p:spPr>
          <a:xfrm>
            <a:off x="2105617" y="1347151"/>
            <a:ext cx="8314736" cy="4602236"/>
          </a:xfrm>
        </p:spPr>
        <p:txBody>
          <a:bodyPr>
            <a:normAutofit fontScale="70000" lnSpcReduction="20000"/>
          </a:bodyPr>
          <a:lstStyle/>
          <a:p>
            <a:pPr fontAlgn="t"/>
            <a:r>
              <a:rPr lang="en-GB"/>
              <a:t>Philosophical Approaches                   </a:t>
            </a:r>
            <a:r>
              <a:rPr lang="en-US" i="1"/>
              <a:t>Values principles/aspirational intentions</a:t>
            </a:r>
            <a:r>
              <a:rPr lang="en-GB"/>
              <a:t/>
            </a:r>
            <a:br>
              <a:rPr lang="en-GB"/>
            </a:br>
            <a:r>
              <a:rPr lang="en-GB"/>
              <a:t/>
            </a:r>
            <a:br>
              <a:rPr lang="en-GB"/>
            </a:br>
            <a:r>
              <a:rPr lang="en-US"/>
              <a:t>Which societal, moral, cultural, political values do we </a:t>
            </a:r>
            <a:r>
              <a:rPr lang="en-US" b="1"/>
              <a:t>intend</a:t>
            </a:r>
            <a:r>
              <a:rPr lang="en-US"/>
              <a:t> to promote through intelligent systems?</a:t>
            </a:r>
            <a:br>
              <a:rPr lang="en-US"/>
            </a:br>
            <a:r>
              <a:rPr lang="en-US"/>
              <a:t>Self-determination, political autonomy/democracy, dignity, privacy, social fairness,….</a:t>
            </a:r>
          </a:p>
          <a:p>
            <a:pPr fontAlgn="t"/>
            <a:r>
              <a:rPr lang="en-GB"/>
              <a:t>Legal Approaches                                 </a:t>
            </a:r>
            <a:r>
              <a:rPr lang="en-US" i="1"/>
              <a:t>Legal principles/obligations</a:t>
            </a:r>
            <a:r>
              <a:rPr lang="en-GB"/>
              <a:t/>
            </a:r>
            <a:br>
              <a:rPr lang="en-GB"/>
            </a:br>
            <a:r>
              <a:rPr lang="en-GB"/>
              <a:t/>
            </a:r>
            <a:br>
              <a:rPr lang="en-GB"/>
            </a:br>
            <a:r>
              <a:rPr lang="en-US"/>
              <a:t>Which current or emerging legal frameworks </a:t>
            </a:r>
            <a:r>
              <a:rPr lang="en-US" b="1"/>
              <a:t>must</a:t>
            </a:r>
            <a:r>
              <a:rPr lang="en-US"/>
              <a:t> we take into account?</a:t>
            </a:r>
            <a:br>
              <a:rPr lang="en-US"/>
            </a:br>
            <a:r>
              <a:rPr lang="en-US"/>
              <a:t>Human rights, children rights, personal data protection, liability laws, ...</a:t>
            </a:r>
          </a:p>
          <a:p>
            <a:pPr fontAlgn="t"/>
            <a:r>
              <a:rPr lang="en-GB"/>
              <a:t>Computational Approaches                    </a:t>
            </a:r>
            <a:r>
              <a:rPr lang="en-US" i="1"/>
              <a:t>Systems design principles/                                                                  -                                                          technical implementations </a:t>
            </a:r>
            <a:r>
              <a:rPr lang="en-GB"/>
              <a:t/>
            </a:r>
            <a:br>
              <a:rPr lang="en-GB"/>
            </a:br>
            <a:r>
              <a:rPr lang="en-US"/>
              <a:t>Are the systems </a:t>
            </a:r>
            <a:r>
              <a:rPr lang="en-US" b="1"/>
              <a:t>dependable</a:t>
            </a:r>
            <a:r>
              <a:rPr lang="en-US"/>
              <a:t>, </a:t>
            </a:r>
            <a:r>
              <a:rPr lang="en-US" err="1"/>
              <a:t>ie</a:t>
            </a:r>
            <a:r>
              <a:rPr lang="en-US"/>
              <a:t> are they doing what they are supposed to do?  </a:t>
            </a:r>
            <a:br>
              <a:rPr lang="en-US"/>
            </a:br>
            <a:r>
              <a:rPr lang="en-US"/>
              <a:t>How to measure and verify?</a:t>
            </a:r>
            <a:br>
              <a:rPr lang="en-US"/>
            </a:br>
            <a:r>
              <a:rPr lang="en-US"/>
              <a:t>The 3 principles on Slide 5 of </a:t>
            </a:r>
            <a:r>
              <a:rPr lang="en-US" err="1"/>
              <a:t>Ms</a:t>
            </a:r>
            <a:r>
              <a:rPr lang="en-US"/>
              <a:t> </a:t>
            </a:r>
            <a:r>
              <a:rPr lang="en-US" err="1"/>
              <a:t>Doaa</a:t>
            </a:r>
            <a:r>
              <a:rPr lang="en-US"/>
              <a:t> fall under this category.</a:t>
            </a:r>
          </a:p>
          <a:p>
            <a:pPr fontAlgn="t"/>
            <a:endParaRPr lang="en-US"/>
          </a:p>
        </p:txBody>
      </p:sp>
      <p:sp>
        <p:nvSpPr>
          <p:cNvPr id="4" name="Slide Number Placeholder 3">
            <a:extLst>
              <a:ext uri="{FF2B5EF4-FFF2-40B4-BE49-F238E27FC236}">
                <a16:creationId xmlns="" xmlns:a16="http://schemas.microsoft.com/office/drawing/2014/main" id="{DA9DF22C-7D3F-334C-BCB9-0014DFAB8901}"/>
              </a:ext>
            </a:extLst>
          </p:cNvPr>
          <p:cNvSpPr>
            <a:spLocks noGrp="1"/>
          </p:cNvSpPr>
          <p:nvPr>
            <p:ph type="sldNum" sz="quarter" idx="12"/>
          </p:nvPr>
        </p:nvSpPr>
        <p:spPr/>
        <p:txBody>
          <a:bodyPr/>
          <a:lstStyle/>
          <a:p>
            <a:pPr>
              <a:defRPr/>
            </a:pPr>
            <a:fld id="{6CFC1F96-5ED1-41A0-BC5E-E0FC0B2B84E1}" type="slidenum">
              <a:rPr lang="en-US" smtClean="0"/>
              <a:pPr>
                <a:defRPr/>
              </a:pPr>
              <a:t>49</a:t>
            </a:fld>
            <a:endParaRPr lang="en-US" sz="1400">
              <a:latin typeface="Myriad Pro" charset="0"/>
            </a:endParaRPr>
          </a:p>
        </p:txBody>
      </p:sp>
      <p:sp>
        <p:nvSpPr>
          <p:cNvPr id="5" name="Right Arrow 4">
            <a:extLst>
              <a:ext uri="{FF2B5EF4-FFF2-40B4-BE49-F238E27FC236}">
                <a16:creationId xmlns="" xmlns:a16="http://schemas.microsoft.com/office/drawing/2014/main" id="{2466FBE7-3D56-9743-AC59-70B9C76FD6B6}"/>
              </a:ext>
            </a:extLst>
          </p:cNvPr>
          <p:cNvSpPr/>
          <p:nvPr/>
        </p:nvSpPr>
        <p:spPr bwMode="auto">
          <a:xfrm>
            <a:off x="4697432" y="1308723"/>
            <a:ext cx="978408" cy="484632"/>
          </a:xfrm>
          <a:prstGeom prst="rightArrow">
            <a:avLst/>
          </a:prstGeom>
          <a:solidFill>
            <a:schemeClr val="accent1"/>
          </a:solidFill>
          <a:ln w="9525" cap="flat" cmpd="sng" algn="ctr">
            <a:solidFill>
              <a:schemeClr val="accent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eaLnBrk="0" fontAlgn="base" hangingPunct="0">
              <a:spcBef>
                <a:spcPct val="0"/>
              </a:spcBef>
              <a:spcAft>
                <a:spcPct val="0"/>
              </a:spcAft>
            </a:pPr>
            <a:endParaRPr lang="en-US">
              <a:latin typeface="Verdana" pitchFamily="34" charset="0"/>
              <a:ea typeface="ＭＳ Ｐゴシック" pitchFamily="34" charset="-128"/>
            </a:endParaRPr>
          </a:p>
        </p:txBody>
      </p:sp>
      <p:sp>
        <p:nvSpPr>
          <p:cNvPr id="6" name="Right Arrow 5">
            <a:extLst>
              <a:ext uri="{FF2B5EF4-FFF2-40B4-BE49-F238E27FC236}">
                <a16:creationId xmlns="" xmlns:a16="http://schemas.microsoft.com/office/drawing/2014/main" id="{3FB6C6FD-2F11-E642-A079-60383F91E0E3}"/>
              </a:ext>
            </a:extLst>
          </p:cNvPr>
          <p:cNvSpPr/>
          <p:nvPr/>
        </p:nvSpPr>
        <p:spPr bwMode="auto">
          <a:xfrm>
            <a:off x="4427219" y="2787293"/>
            <a:ext cx="978408" cy="484632"/>
          </a:xfrm>
          <a:prstGeom prst="rightArrow">
            <a:avLst/>
          </a:prstGeom>
          <a:solidFill>
            <a:schemeClr val="accent1"/>
          </a:solidFill>
          <a:ln w="9525" cap="flat" cmpd="sng" algn="ctr">
            <a:solidFill>
              <a:schemeClr val="accent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eaLnBrk="0" fontAlgn="base" hangingPunct="0">
              <a:spcBef>
                <a:spcPct val="0"/>
              </a:spcBef>
              <a:spcAft>
                <a:spcPct val="0"/>
              </a:spcAft>
            </a:pPr>
            <a:endParaRPr lang="en-US">
              <a:latin typeface="Verdana" pitchFamily="34" charset="0"/>
              <a:ea typeface="ＭＳ Ｐゴシック" pitchFamily="34" charset="-128"/>
            </a:endParaRPr>
          </a:p>
        </p:txBody>
      </p:sp>
      <p:sp>
        <p:nvSpPr>
          <p:cNvPr id="7" name="Right Arrow 6">
            <a:extLst>
              <a:ext uri="{FF2B5EF4-FFF2-40B4-BE49-F238E27FC236}">
                <a16:creationId xmlns="" xmlns:a16="http://schemas.microsoft.com/office/drawing/2014/main" id="{406E23B0-A147-DC43-B35D-5852D451BC1B}"/>
              </a:ext>
            </a:extLst>
          </p:cNvPr>
          <p:cNvSpPr/>
          <p:nvPr/>
        </p:nvSpPr>
        <p:spPr bwMode="auto">
          <a:xfrm>
            <a:off x="4916423" y="3831555"/>
            <a:ext cx="978408" cy="484632"/>
          </a:xfrm>
          <a:prstGeom prst="rightArrow">
            <a:avLst/>
          </a:prstGeom>
          <a:solidFill>
            <a:schemeClr val="accent1"/>
          </a:solidFill>
          <a:ln w="9525" cap="flat" cmpd="sng" algn="ctr">
            <a:solidFill>
              <a:schemeClr val="accent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defTabSz="914400" eaLnBrk="0" fontAlgn="base" hangingPunct="0">
              <a:spcBef>
                <a:spcPct val="0"/>
              </a:spcBef>
              <a:spcAft>
                <a:spcPct val="0"/>
              </a:spcAft>
            </a:pPr>
            <a:endParaRPr lang="en-US">
              <a:latin typeface="Verdana" pitchFamily="34" charset="0"/>
              <a:ea typeface="ＭＳ Ｐゴシック" pitchFamily="34" charset="-128"/>
            </a:endParaRPr>
          </a:p>
        </p:txBody>
      </p:sp>
    </p:spTree>
    <p:extLst>
      <p:ext uri="{BB962C8B-B14F-4D97-AF65-F5344CB8AC3E}">
        <p14:creationId xmlns:p14="http://schemas.microsoft.com/office/powerpoint/2010/main" val="33674742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4267" y="2544733"/>
            <a:ext cx="10688637" cy="1478570"/>
          </a:xfrm>
        </p:spPr>
        <p:txBody>
          <a:bodyPr>
            <a:normAutofit/>
          </a:bodyPr>
          <a:lstStyle/>
          <a:p>
            <a:r>
              <a:rPr lang="en-US" sz="3200" smtClean="0"/>
              <a:t>Digression for a moment to the concept of a model</a:t>
            </a:r>
            <a:endParaRPr lang="en-US" sz="3200"/>
          </a:p>
        </p:txBody>
      </p:sp>
      <p:sp>
        <p:nvSpPr>
          <p:cNvPr id="4" name="Footer Placeholder 3"/>
          <p:cNvSpPr>
            <a:spLocks noGrp="1"/>
          </p:cNvSpPr>
          <p:nvPr>
            <p:ph type="ftr" sz="quarter" idx="11"/>
          </p:nvPr>
        </p:nvSpPr>
        <p:spPr>
          <a:xfrm>
            <a:off x="8865297" y="0"/>
            <a:ext cx="3549271" cy="773679"/>
          </a:xfrm>
        </p:spPr>
        <p:txBody>
          <a:bodyPr/>
          <a:lstStyle/>
          <a:p>
            <a:r>
              <a:rPr lang="en-US" sz="4000" smtClean="0">
                <a:solidFill>
                  <a:srgbClr val="250087"/>
                </a:solidFill>
                <a:latin typeface="Times New Roman" charset="0"/>
              </a:rPr>
              <a:t>E</a:t>
            </a:r>
            <a:r>
              <a:rPr lang="en-US" sz="2000" smtClean="0">
                <a:solidFill>
                  <a:srgbClr val="250087"/>
                </a:solidFill>
                <a:latin typeface="Times New Roman" charset="0"/>
              </a:rPr>
              <a:t>LEMENT </a:t>
            </a:r>
            <a:r>
              <a:rPr lang="en-US" sz="4000" smtClean="0">
                <a:solidFill>
                  <a:srgbClr val="250087"/>
                </a:solidFill>
                <a:latin typeface="Times New Roman" charset="0"/>
              </a:rPr>
              <a:t>A</a:t>
            </a:r>
            <a:r>
              <a:rPr lang="en-US" sz="2000" smtClean="0">
                <a:solidFill>
                  <a:srgbClr val="250087"/>
                </a:solidFill>
                <a:latin typeface="Times New Roman" charset="0"/>
              </a:rPr>
              <a:t>ERO</a:t>
            </a:r>
            <a:endParaRPr lang="en-US" sz="4000"/>
          </a:p>
        </p:txBody>
      </p:sp>
    </p:spTree>
    <p:extLst>
      <p:ext uri="{BB962C8B-B14F-4D97-AF65-F5344CB8AC3E}">
        <p14:creationId xmlns:p14="http://schemas.microsoft.com/office/powerpoint/2010/main" val="106426943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2D53804-F337-E447-96F9-B92D6BDEEFCA}"/>
              </a:ext>
            </a:extLst>
          </p:cNvPr>
          <p:cNvSpPr>
            <a:spLocks noGrp="1"/>
          </p:cNvSpPr>
          <p:nvPr>
            <p:ph type="title"/>
          </p:nvPr>
        </p:nvSpPr>
        <p:spPr>
          <a:xfrm>
            <a:off x="2144746" y="175098"/>
            <a:ext cx="8004651" cy="499600"/>
          </a:xfrm>
        </p:spPr>
        <p:txBody>
          <a:bodyPr>
            <a:normAutofit fontScale="90000"/>
          </a:bodyPr>
          <a:lstStyle/>
          <a:p>
            <a:r>
              <a:rPr lang="en-US"/>
              <a:t>IEEE’s Path toward a human-centric AI</a:t>
            </a:r>
          </a:p>
        </p:txBody>
      </p:sp>
      <p:sp>
        <p:nvSpPr>
          <p:cNvPr id="3" name="Content Placeholder 2">
            <a:extLst>
              <a:ext uri="{FF2B5EF4-FFF2-40B4-BE49-F238E27FC236}">
                <a16:creationId xmlns="" xmlns:a16="http://schemas.microsoft.com/office/drawing/2014/main" id="{3D05A626-42ED-7245-B5D9-166B59F8FDEB}"/>
              </a:ext>
            </a:extLst>
          </p:cNvPr>
          <p:cNvSpPr>
            <a:spLocks noGrp="1"/>
          </p:cNvSpPr>
          <p:nvPr>
            <p:ph idx="1"/>
          </p:nvPr>
        </p:nvSpPr>
        <p:spPr>
          <a:xfrm>
            <a:off x="2080098" y="906293"/>
            <a:ext cx="7772400" cy="5280498"/>
          </a:xfrm>
        </p:spPr>
        <p:txBody>
          <a:bodyPr>
            <a:normAutofit fontScale="70000" lnSpcReduction="20000"/>
          </a:bodyPr>
          <a:lstStyle/>
          <a:p>
            <a:r>
              <a:rPr lang="en-US"/>
              <a:t>Established in 2016 the </a:t>
            </a:r>
            <a:r>
              <a:rPr lang="en-US" b="1"/>
              <a:t>IEEE Global Initiative on Ethics of Autonomous and Intelligent Systems</a:t>
            </a:r>
          </a:p>
          <a:p>
            <a:r>
              <a:rPr lang="en-US"/>
              <a:t>It is an open, global and inclusive (regionally, culturally, gender etc.) community of experts and interested persons from technology and human science to address this question</a:t>
            </a:r>
          </a:p>
          <a:p>
            <a:r>
              <a:rPr lang="en-US"/>
              <a:t>Within two years, a community of ~ 1500 people from all continents, </a:t>
            </a:r>
            <a:br>
              <a:rPr lang="en-US"/>
            </a:br>
            <a:r>
              <a:rPr lang="en-US"/>
              <a:t>~ 40 % women</a:t>
            </a:r>
          </a:p>
          <a:p>
            <a:r>
              <a:rPr lang="en-US"/>
              <a:t>Its mission is to </a:t>
            </a:r>
            <a:r>
              <a:rPr lang="en-US" b="1"/>
              <a:t>ensure that every stakeholder involved in the design and development of autonomous and intelligent systems is educated, trained, and empowered to prioritize ethical considerations so that these technologies are advanced for the benefit of humanity</a:t>
            </a:r>
            <a:endParaRPr lang="en-US"/>
          </a:p>
          <a:p>
            <a:pPr lvl="1"/>
            <a:r>
              <a:rPr lang="en-US"/>
              <a:t>There seems to be a great affinity between this and OECD’s mission regarding a human-centric AI.</a:t>
            </a:r>
          </a:p>
          <a:p>
            <a:pPr marL="297180" lvl="1" indent="0">
              <a:buNone/>
            </a:pPr>
            <a:r>
              <a:rPr lang="en-US"/>
              <a:t>        </a:t>
            </a:r>
          </a:p>
          <a:p>
            <a:pPr marL="297180" lvl="1" indent="0">
              <a:buNone/>
            </a:pPr>
            <a:r>
              <a:rPr lang="en-US"/>
              <a:t>Other adjacent IEEE (SA) Initiatives: </a:t>
            </a:r>
            <a:br>
              <a:rPr lang="en-US"/>
            </a:br>
            <a:r>
              <a:rPr lang="en-US">
                <a:hlinkClick r:id="rId3"/>
              </a:rPr>
              <a:t>Global Council on Extended Intelligence</a:t>
            </a:r>
            <a:r>
              <a:rPr lang="en-US"/>
              <a:t>  </a:t>
            </a:r>
            <a:br>
              <a:rPr lang="en-US"/>
            </a:br>
            <a:r>
              <a:rPr lang="en-US"/>
              <a:t>Open Community for Ethics in Autonomous and Intelligent Systems (</a:t>
            </a:r>
            <a:r>
              <a:rPr lang="en-US">
                <a:hlinkClick r:id="rId4"/>
              </a:rPr>
              <a:t>OCEANIS</a:t>
            </a:r>
            <a:r>
              <a:rPr lang="en-US"/>
              <a:t>)</a:t>
            </a:r>
          </a:p>
        </p:txBody>
      </p:sp>
      <p:sp>
        <p:nvSpPr>
          <p:cNvPr id="4" name="Slide Number Placeholder 3">
            <a:extLst>
              <a:ext uri="{FF2B5EF4-FFF2-40B4-BE49-F238E27FC236}">
                <a16:creationId xmlns="" xmlns:a16="http://schemas.microsoft.com/office/drawing/2014/main" id="{678A37FC-0DB4-5A44-A884-B51AED6ECDD6}"/>
              </a:ext>
            </a:extLst>
          </p:cNvPr>
          <p:cNvSpPr>
            <a:spLocks noGrp="1"/>
          </p:cNvSpPr>
          <p:nvPr>
            <p:ph type="sldNum" sz="quarter" idx="12"/>
          </p:nvPr>
        </p:nvSpPr>
        <p:spPr/>
        <p:txBody>
          <a:bodyPr/>
          <a:lstStyle/>
          <a:p>
            <a:pPr>
              <a:defRPr/>
            </a:pPr>
            <a:fld id="{6CFC1F96-5ED1-41A0-BC5E-E0FC0B2B84E1}" type="slidenum">
              <a:rPr lang="en-US" smtClean="0"/>
              <a:pPr>
                <a:defRPr/>
              </a:pPr>
              <a:t>50</a:t>
            </a:fld>
            <a:endParaRPr lang="en-US" sz="1400">
              <a:latin typeface="Myriad Pro" charset="0"/>
            </a:endParaRPr>
          </a:p>
        </p:txBody>
      </p:sp>
      <p:pic>
        <p:nvPicPr>
          <p:cNvPr id="7" name="Graphic 6" descr="Flower">
            <a:extLst>
              <a:ext uri="{FF2B5EF4-FFF2-40B4-BE49-F238E27FC236}">
                <a16:creationId xmlns="" xmlns:a16="http://schemas.microsoft.com/office/drawing/2014/main" id="{BD97E98D-4528-CB45-A124-C8C4BF22E2D5}"/>
              </a:ext>
            </a:extLst>
          </p:cNvPr>
          <p:cNvPicPr>
            <a:picLocks noChangeAspect="1"/>
          </p:cNvPicPr>
          <p:nvPr/>
        </p:nvPicPr>
        <p:blipFill>
          <a:blip r:embed="rId5" cstate="print">
            <a:extLst>
              <a:ext uri="{28A0092B-C50C-407E-A947-70E740481C1C}">
                <a14:useLocalDpi xmlns:a14="http://schemas.microsoft.com/office/drawing/2010/main" val="0"/>
              </a:ext>
              <a:ext uri="{96DAC541-7B7A-43D3-8B79-37D633B846F1}">
                <asvg:svgBlip xmlns="" xmlns:asvg="http://schemas.microsoft.com/office/drawing/2016/SVG/main" r:embed="rId6"/>
              </a:ext>
            </a:extLst>
          </a:blip>
          <a:stretch>
            <a:fillRect/>
          </a:stretch>
        </p:blipFill>
        <p:spPr>
          <a:xfrm>
            <a:off x="1524000" y="5014608"/>
            <a:ext cx="914400" cy="914400"/>
          </a:xfrm>
          <a:prstGeom prst="rect">
            <a:avLst/>
          </a:prstGeom>
        </p:spPr>
      </p:pic>
    </p:spTree>
    <p:extLst>
      <p:ext uri="{BB962C8B-B14F-4D97-AF65-F5344CB8AC3E}">
        <p14:creationId xmlns:p14="http://schemas.microsoft.com/office/powerpoint/2010/main" val="109449490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926892" y="164908"/>
            <a:ext cx="8182842" cy="767444"/>
          </a:xfrm>
        </p:spPr>
        <p:txBody>
          <a:bodyPr/>
          <a:lstStyle/>
          <a:p>
            <a:r>
              <a:rPr lang="en-US" sz="2400"/>
              <a:t>Works of the IEEE Global Initiative on Ethics of Autonomous and Intelligent Systems</a:t>
            </a:r>
          </a:p>
        </p:txBody>
      </p:sp>
      <p:sp>
        <p:nvSpPr>
          <p:cNvPr id="6" name="Content Placeholder 5"/>
          <p:cNvSpPr>
            <a:spLocks noGrp="1"/>
          </p:cNvSpPr>
          <p:nvPr>
            <p:ph idx="1"/>
          </p:nvPr>
        </p:nvSpPr>
        <p:spPr>
          <a:xfrm>
            <a:off x="1893204" y="961916"/>
            <a:ext cx="8250219" cy="5177284"/>
          </a:xfrm>
        </p:spPr>
        <p:txBody>
          <a:bodyPr>
            <a:normAutofit fontScale="62500" lnSpcReduction="20000"/>
          </a:bodyPr>
          <a:lstStyle/>
          <a:p>
            <a:r>
              <a:rPr lang="en-US" b="1"/>
              <a:t>Ethically Aligned Design</a:t>
            </a:r>
            <a:r>
              <a:rPr lang="en-US"/>
              <a:t/>
            </a:r>
            <a:br>
              <a:rPr lang="en-US"/>
            </a:br>
            <a:r>
              <a:rPr lang="en-US"/>
              <a:t>An iterative process over 3 years with open and massive participation toward a better understanding of the fundamental issues, combined with a process for suggesting high-level principles and actions to address them. No corporate or geopolitical or activists agendas seem to dominate the process.  </a:t>
            </a:r>
            <a:r>
              <a:rPr lang="en-US" b="1"/>
              <a:t>Crowd-sourced, collective, unbiased intelligence at its best</a:t>
            </a:r>
            <a:endParaRPr lang="en-US">
              <a:cs typeface="Verdana"/>
            </a:endParaRPr>
          </a:p>
          <a:p>
            <a:pPr lvl="2">
              <a:buFont typeface="Courier New" panose="02070309020205020404" pitchFamily="49" charset="0"/>
              <a:buChar char="o"/>
              <a:defRPr/>
            </a:pPr>
            <a:r>
              <a:rPr lang="en-US">
                <a:cs typeface="Verdana"/>
              </a:rPr>
              <a:t>EAD V1 (2016) and V2 (2017) received 100s of pages of public feedback </a:t>
            </a:r>
          </a:p>
          <a:p>
            <a:pPr lvl="2">
              <a:buFont typeface="Courier New" panose="02070309020205020404" pitchFamily="49" charset="0"/>
              <a:buChar char="o"/>
              <a:defRPr/>
            </a:pPr>
            <a:r>
              <a:rPr lang="en-US">
                <a:cs typeface="Verdana"/>
              </a:rPr>
              <a:t>Currently, 13+ Committees are creating content for V3 (early 2019)</a:t>
            </a:r>
          </a:p>
          <a:p>
            <a:pPr lvl="2">
              <a:buFont typeface="Courier New" panose="02070309020205020404" pitchFamily="49" charset="0"/>
              <a:buChar char="o"/>
              <a:defRPr/>
            </a:pPr>
            <a:r>
              <a:rPr lang="en-US" b="1"/>
              <a:t>The most comprehensive, crowd-sourced global treatise regarding the ethics of Autonomous and Intelligent Systems available today</a:t>
            </a:r>
            <a:r>
              <a:rPr lang="en-US"/>
              <a:t> </a:t>
            </a:r>
          </a:p>
          <a:p>
            <a:pPr lvl="2">
              <a:buFont typeface="Courier New" panose="02070309020205020404" pitchFamily="49" charset="0"/>
              <a:buChar char="o"/>
              <a:defRPr/>
            </a:pPr>
            <a:r>
              <a:rPr lang="en-US"/>
              <a:t>Provides an open platform for thought leadership and action </a:t>
            </a:r>
            <a:br>
              <a:rPr lang="en-US"/>
            </a:br>
            <a:r>
              <a:rPr lang="en-US"/>
              <a:t>to prioritize values-driven, ethically-aligned design for </a:t>
            </a:r>
            <a:br>
              <a:rPr lang="en-US"/>
            </a:br>
            <a:r>
              <a:rPr lang="en-US"/>
              <a:t>autonomous and </a:t>
            </a:r>
            <a:br>
              <a:rPr lang="en-US"/>
            </a:br>
            <a:r>
              <a:rPr lang="en-US"/>
              <a:t>intelligent systems. </a:t>
            </a:r>
          </a:p>
          <a:p>
            <a:r>
              <a:rPr lang="en-US" b="1"/>
              <a:t>P7000 series of standardization projects</a:t>
            </a:r>
            <a:r>
              <a:rPr lang="en-US"/>
              <a:t/>
            </a:r>
            <a:br>
              <a:rPr lang="en-US"/>
            </a:br>
            <a:r>
              <a:rPr lang="en-US"/>
              <a:t>Where we believe that - beyond suggesting high-level </a:t>
            </a:r>
            <a:br>
              <a:rPr lang="en-US"/>
            </a:br>
            <a:r>
              <a:rPr lang="en-US"/>
              <a:t>principles - we may become more concrete and achieve </a:t>
            </a:r>
            <a:br>
              <a:rPr lang="en-US"/>
            </a:br>
            <a:r>
              <a:rPr lang="en-US"/>
              <a:t>consensus in a meaningful time frame.</a:t>
            </a:r>
          </a:p>
          <a:p>
            <a:r>
              <a:rPr lang="en-US" b="1"/>
              <a:t>Education material/curricula</a:t>
            </a:r>
            <a:r>
              <a:rPr lang="en-US"/>
              <a:t/>
            </a:r>
            <a:br>
              <a:rPr lang="en-US"/>
            </a:br>
            <a:r>
              <a:rPr lang="en-US"/>
              <a:t>Establishment of EAD University Consortium (in 2019).</a:t>
            </a:r>
          </a:p>
          <a:p>
            <a:endParaRPr lang="en-US"/>
          </a:p>
          <a:p>
            <a:pPr marL="295275" lvl="1" indent="0">
              <a:buNone/>
            </a:pPr>
            <a:r>
              <a:rPr lang="en-US" sz="1400"/>
              <a:t> </a:t>
            </a:r>
          </a:p>
          <a:p>
            <a:pPr marL="295275" lvl="1" indent="0">
              <a:buNone/>
            </a:pPr>
            <a:endParaRPr lang="en-US" sz="1400" b="1">
              <a:solidFill>
                <a:srgbClr val="002060"/>
              </a:solidFill>
              <a:latin typeface="Verdana" pitchFamily="34" charset="0"/>
              <a:ea typeface="ＭＳ Ｐゴシック" pitchFamily="34" charset="-128"/>
            </a:endParaRPr>
          </a:p>
        </p:txBody>
      </p:sp>
      <p:sp>
        <p:nvSpPr>
          <p:cNvPr id="2" name="Foliennummernplatzhalter 1">
            <a:extLst>
              <a:ext uri="{FF2B5EF4-FFF2-40B4-BE49-F238E27FC236}">
                <a16:creationId xmlns="" xmlns:a16="http://schemas.microsoft.com/office/drawing/2014/main" id="{DDB0B89A-6542-4539-BFD1-69CD690B66AC}"/>
              </a:ext>
            </a:extLst>
          </p:cNvPr>
          <p:cNvSpPr>
            <a:spLocks noGrp="1"/>
          </p:cNvSpPr>
          <p:nvPr>
            <p:ph type="sldNum" sz="quarter" idx="12"/>
          </p:nvPr>
        </p:nvSpPr>
        <p:spPr/>
        <p:txBody>
          <a:bodyPr/>
          <a:lstStyle/>
          <a:p>
            <a:pPr>
              <a:defRPr/>
            </a:pPr>
            <a:fld id="{6CFC1F96-5ED1-41A0-BC5E-E0FC0B2B84E1}" type="slidenum">
              <a:rPr lang="en-US" smtClean="0"/>
              <a:pPr>
                <a:defRPr/>
              </a:pPr>
              <a:t>51</a:t>
            </a:fld>
            <a:endParaRPr lang="en-US" sz="1400">
              <a:latin typeface="Myriad Pro" charset="0"/>
            </a:endParaRPr>
          </a:p>
        </p:txBody>
      </p:sp>
      <p:pic>
        <p:nvPicPr>
          <p:cNvPr id="7" name="Picture 6" descr="EADv2_COVER_BLUE_lores_retin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44653" y="3530240"/>
            <a:ext cx="2162329" cy="2777957"/>
          </a:xfrm>
          <a:prstGeom prst="rect">
            <a:avLst/>
          </a:prstGeom>
          <a:ln>
            <a:solidFill>
              <a:srgbClr val="5B9BD5"/>
            </a:solidFill>
          </a:ln>
        </p:spPr>
      </p:pic>
    </p:spTree>
    <p:extLst>
      <p:ext uri="{BB962C8B-B14F-4D97-AF65-F5344CB8AC3E}">
        <p14:creationId xmlns:p14="http://schemas.microsoft.com/office/powerpoint/2010/main" val="116619421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70079" y="931565"/>
            <a:ext cx="8550275" cy="4876800"/>
          </a:xfrm>
          <a:solidFill>
            <a:schemeClr val="bg1">
              <a:lumMod val="85000"/>
            </a:schemeClr>
          </a:solidFill>
        </p:spPr>
        <p:txBody>
          <a:bodyPr>
            <a:normAutofit fontScale="70000" lnSpcReduction="20000"/>
          </a:bodyPr>
          <a:lstStyle/>
          <a:p>
            <a:r>
              <a:rPr lang="en-US"/>
              <a:t>IEEE-SA and the MIT Media Lab announced the launch of the global Council on Extended Intelligence (CXI) on 22 June 2018</a:t>
            </a:r>
          </a:p>
          <a:p>
            <a:r>
              <a:rPr lang="en-US"/>
              <a:t>The goals of CXI are to build a new narrative for autonomous and intelligent technologies inspired by principles of systems dynamics and design. </a:t>
            </a:r>
          </a:p>
          <a:p>
            <a:r>
              <a:rPr lang="en-US"/>
              <a:t>CXI will promote the deals of responsible participant design, data agency and metrics of economic wellbeing prioritizing people and planet over exponential growth, including these projects:</a:t>
            </a:r>
          </a:p>
          <a:p>
            <a:pPr lvl="1"/>
            <a:endParaRPr lang="en-US" b="1"/>
          </a:p>
          <a:p>
            <a:pPr lvl="2"/>
            <a:r>
              <a:rPr lang="en-US" b="1"/>
              <a:t>Extended Intelligence - Awareness and Action –</a:t>
            </a:r>
            <a:r>
              <a:rPr lang="en-US"/>
              <a:t> will focus on creating an introduction to Extended Intelligence and Participatory Design</a:t>
            </a:r>
            <a:endParaRPr lang="en-US" b="1"/>
          </a:p>
          <a:p>
            <a:pPr marL="581025" lvl="2" indent="0">
              <a:buNone/>
            </a:pPr>
            <a:r>
              <a:rPr lang="en-US" b="1"/>
              <a:t> </a:t>
            </a:r>
          </a:p>
          <a:p>
            <a:pPr lvl="2"/>
            <a:r>
              <a:rPr lang="en-US" b="1"/>
              <a:t>Digital Identity - Democracy by Design – </a:t>
            </a:r>
            <a:r>
              <a:rPr lang="en-US"/>
              <a:t>will focus on creation of Data Policy template for governments and organizations to utilize in helping individuals and society reclaim their digital identity in the algorithmic age</a:t>
            </a:r>
          </a:p>
          <a:p>
            <a:pPr lvl="2"/>
            <a:endParaRPr lang="en-US" b="1"/>
          </a:p>
          <a:p>
            <a:pPr lvl="2"/>
            <a:r>
              <a:rPr lang="en-US" b="1"/>
              <a:t>Enlightened Indicators - Measuring What’s Good Versus Simply Growth</a:t>
            </a:r>
            <a:r>
              <a:rPr lang="en-US"/>
              <a:t> </a:t>
            </a:r>
            <a:r>
              <a:rPr lang="en-US" b="1"/>
              <a:t>–</a:t>
            </a:r>
            <a:r>
              <a:rPr lang="en-US"/>
              <a:t>     will focus on creating a Wellbeing Indicator template, a metric governments and organizations can utilize in genuinely measuring prosperity in terms of benefit to all</a:t>
            </a:r>
            <a:endParaRPr lang="en-US" b="1"/>
          </a:p>
          <a:p>
            <a:pPr lvl="2"/>
            <a:endParaRPr lang="en-US"/>
          </a:p>
          <a:p>
            <a:pPr lvl="2"/>
            <a:endParaRPr lang="en-US"/>
          </a:p>
        </p:txBody>
      </p:sp>
      <p:sp>
        <p:nvSpPr>
          <p:cNvPr id="4" name="Slide Number Placeholder 3"/>
          <p:cNvSpPr>
            <a:spLocks noGrp="1"/>
          </p:cNvSpPr>
          <p:nvPr>
            <p:ph type="sldNum" sz="quarter" idx="12"/>
          </p:nvPr>
        </p:nvSpPr>
        <p:spPr/>
        <p:txBody>
          <a:bodyPr/>
          <a:lstStyle/>
          <a:p>
            <a:pPr>
              <a:defRPr/>
            </a:pPr>
            <a:fld id="{6CFC1F96-5ED1-41A0-BC5E-E0FC0B2B84E1}" type="slidenum">
              <a:rPr lang="en-US" smtClean="0"/>
              <a:pPr>
                <a:defRPr/>
              </a:pPr>
              <a:t>52</a:t>
            </a:fld>
            <a:endParaRPr lang="en-US" sz="1400">
              <a:latin typeface="Myriad Pro" charset="0"/>
            </a:endParaRPr>
          </a:p>
        </p:txBody>
      </p:sp>
      <p:sp>
        <p:nvSpPr>
          <p:cNvPr id="5" name="TextBox 4"/>
          <p:cNvSpPr txBox="1"/>
          <p:nvPr/>
        </p:nvSpPr>
        <p:spPr>
          <a:xfrm>
            <a:off x="1870078" y="241301"/>
            <a:ext cx="7569200" cy="461665"/>
          </a:xfrm>
          <a:prstGeom prst="rect">
            <a:avLst/>
          </a:prstGeom>
          <a:noFill/>
        </p:spPr>
        <p:txBody>
          <a:bodyPr wrap="square" rtlCol="0">
            <a:spAutoFit/>
          </a:bodyPr>
          <a:lstStyle/>
          <a:p>
            <a:pPr algn="l"/>
            <a:r>
              <a:rPr lang="en-US" sz="2400" b="1"/>
              <a:t>Global Council on Extended Intelligence</a:t>
            </a:r>
          </a:p>
        </p:txBody>
      </p:sp>
    </p:spTree>
    <p:extLst>
      <p:ext uri="{BB962C8B-B14F-4D97-AF65-F5344CB8AC3E}">
        <p14:creationId xmlns:p14="http://schemas.microsoft.com/office/powerpoint/2010/main" val="4119790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37457" y="1371600"/>
            <a:ext cx="8063821" cy="2933700"/>
          </a:xfrm>
        </p:spPr>
        <p:txBody>
          <a:bodyPr/>
          <a:lstStyle/>
          <a:p>
            <a:pPr marL="0" indent="0">
              <a:buNone/>
            </a:pPr>
            <a:endParaRPr lang="en-US"/>
          </a:p>
          <a:p>
            <a:endParaRPr lang="en-US"/>
          </a:p>
        </p:txBody>
      </p:sp>
      <p:sp>
        <p:nvSpPr>
          <p:cNvPr id="4" name="Slide Number Placeholder 3"/>
          <p:cNvSpPr>
            <a:spLocks noGrp="1"/>
          </p:cNvSpPr>
          <p:nvPr>
            <p:ph type="sldNum" sz="quarter" idx="12"/>
          </p:nvPr>
        </p:nvSpPr>
        <p:spPr/>
        <p:txBody>
          <a:bodyPr/>
          <a:lstStyle/>
          <a:p>
            <a:pPr>
              <a:defRPr/>
            </a:pPr>
            <a:fld id="{6CFC1F96-5ED1-41A0-BC5E-E0FC0B2B84E1}" type="slidenum">
              <a:rPr lang="en-US" smtClean="0"/>
              <a:pPr>
                <a:defRPr/>
              </a:pPr>
              <a:t>53</a:t>
            </a:fld>
            <a:endParaRPr lang="en-US" sz="1400">
              <a:latin typeface="Myriad Pro" charset="0"/>
            </a:endParaRPr>
          </a:p>
        </p:txBody>
      </p:sp>
      <p:sp>
        <p:nvSpPr>
          <p:cNvPr id="9" name="TextBox 8"/>
          <p:cNvSpPr txBox="1"/>
          <p:nvPr/>
        </p:nvSpPr>
        <p:spPr>
          <a:xfrm>
            <a:off x="1832660" y="944552"/>
            <a:ext cx="8419421" cy="2062103"/>
          </a:xfrm>
          <a:prstGeom prst="rect">
            <a:avLst/>
          </a:prstGeom>
          <a:solidFill>
            <a:schemeClr val="bg1">
              <a:lumMod val="85000"/>
            </a:schemeClr>
          </a:solidFill>
        </p:spPr>
        <p:txBody>
          <a:bodyPr wrap="square" rtlCol="0">
            <a:spAutoFit/>
          </a:bodyPr>
          <a:lstStyle/>
          <a:p>
            <a:pPr marL="285750" indent="-285750">
              <a:buFont typeface="Wingdings" panose="05000000000000000000" pitchFamily="2" charset="2"/>
              <a:buChar char="§"/>
            </a:pPr>
            <a:r>
              <a:rPr lang="en-US" sz="1600"/>
              <a:t>IEEE-SA jointly launched and became a founding member on 25 July 2018</a:t>
            </a:r>
          </a:p>
          <a:p>
            <a:pPr marL="285750" indent="-285750">
              <a:buFont typeface="Wingdings" panose="05000000000000000000" pitchFamily="2" charset="2"/>
              <a:buChar char="§"/>
            </a:pPr>
            <a:r>
              <a:rPr lang="en-US" sz="1600"/>
              <a:t>OCEANIS is a high level global forum for discussion, debate and collaboration among organizations interested in the development and use and development of standards in autonomous and intelligent systems. </a:t>
            </a:r>
          </a:p>
          <a:p>
            <a:pPr marL="285750" indent="-285750">
              <a:buFont typeface="Wingdings" panose="05000000000000000000" pitchFamily="2" charset="2"/>
              <a:buChar char="§"/>
            </a:pPr>
            <a:r>
              <a:rPr lang="en-US" sz="1600"/>
              <a:t>Community will address needs for coordination and collaboration related to the unprecedented challenges faced by those working in ICT standards and related spaces.  </a:t>
            </a:r>
          </a:p>
          <a:p>
            <a:pPr marL="285750" indent="-285750">
              <a:buFont typeface="Wingdings" panose="05000000000000000000" pitchFamily="2" charset="2"/>
              <a:buChar char="§"/>
            </a:pPr>
            <a:r>
              <a:rPr lang="en-US" sz="1600"/>
              <a:t>OCEANIS is open to all interested organizations. </a:t>
            </a:r>
            <a:br>
              <a:rPr lang="en-US" sz="1600"/>
            </a:br>
            <a:r>
              <a:rPr lang="en-US" sz="1600"/>
              <a:t>In addition to IEEE-SA, Founding Members include the:</a:t>
            </a:r>
          </a:p>
        </p:txBody>
      </p:sp>
      <p:sp>
        <p:nvSpPr>
          <p:cNvPr id="10" name="TextBox 9"/>
          <p:cNvSpPr txBox="1"/>
          <p:nvPr/>
        </p:nvSpPr>
        <p:spPr>
          <a:xfrm>
            <a:off x="1832659" y="3268652"/>
            <a:ext cx="8419420" cy="2616101"/>
          </a:xfrm>
          <a:prstGeom prst="rect">
            <a:avLst/>
          </a:prstGeom>
          <a:solidFill>
            <a:schemeClr val="bg1">
              <a:lumMod val="85000"/>
            </a:schemeClr>
          </a:solidFill>
          <a:ln w="3175">
            <a:noFill/>
          </a:ln>
        </p:spPr>
        <p:txBody>
          <a:bodyPr wrap="square" rtlCol="0">
            <a:spAutoFit/>
          </a:bodyPr>
          <a:lstStyle/>
          <a:p>
            <a:pPr lvl="1" algn="l"/>
            <a:r>
              <a:rPr lang="en-US" sz="1200"/>
              <a:t>-African Regional Organization for </a:t>
            </a:r>
            <a:r>
              <a:rPr lang="en-US" sz="1200" err="1"/>
              <a:t>Standardisation</a:t>
            </a:r>
            <a:r>
              <a:rPr lang="en-US" sz="1200"/>
              <a:t> (ARSO)</a:t>
            </a:r>
          </a:p>
          <a:p>
            <a:pPr lvl="1" algn="l"/>
            <a:r>
              <a:rPr lang="en-US" sz="1400"/>
              <a:t>-Austrian Electrotechnical Association (OVE)</a:t>
            </a:r>
          </a:p>
          <a:p>
            <a:pPr lvl="1" algn="l"/>
            <a:r>
              <a:rPr lang="en-US" sz="1400"/>
              <a:t>-Austrian Standards International (A.S.I.)</a:t>
            </a:r>
          </a:p>
          <a:p>
            <a:pPr lvl="1" algn="l"/>
            <a:r>
              <a:rPr lang="en-US" sz="1400"/>
              <a:t>-British Standards Institution (BSI)</a:t>
            </a:r>
          </a:p>
          <a:p>
            <a:pPr lvl="1" algn="l"/>
            <a:r>
              <a:rPr lang="en-US" sz="1400"/>
              <a:t>-China Electronic Standardizations Institute (CESI)</a:t>
            </a:r>
          </a:p>
          <a:p>
            <a:pPr lvl="1" algn="l"/>
            <a:r>
              <a:rPr lang="en-US" sz="1400"/>
              <a:t>-CIO Strategy Council (Canada)</a:t>
            </a:r>
          </a:p>
          <a:p>
            <a:pPr lvl="1" algn="l"/>
            <a:r>
              <a:rPr lang="en-US" sz="1400"/>
              <a:t>-International Electrotechnical Commission (IEC)</a:t>
            </a:r>
          </a:p>
          <a:p>
            <a:pPr lvl="1" algn="l"/>
            <a:r>
              <a:rPr lang="en-US" sz="1400"/>
              <a:t>-Ecuadorian Service for Standardization (INEN)</a:t>
            </a:r>
          </a:p>
          <a:p>
            <a:pPr lvl="1" algn="l"/>
            <a:r>
              <a:rPr lang="en-US" sz="1400"/>
              <a:t>-National Standards Authority of Ireland (NSAI)</a:t>
            </a:r>
          </a:p>
          <a:p>
            <a:pPr lvl="1" algn="l"/>
            <a:r>
              <a:rPr lang="en-US" sz="1400"/>
              <a:t>-Turkish Standards Institute (TSE)</a:t>
            </a:r>
          </a:p>
          <a:p>
            <a:pPr lvl="1" algn="l"/>
            <a:r>
              <a:rPr lang="en-US" sz="1400"/>
              <a:t>-Verband und Deutsche Kommission Elektrotechnik </a:t>
            </a:r>
            <a:r>
              <a:rPr lang="en-US" sz="1400" err="1"/>
              <a:t>Elektronik</a:t>
            </a:r>
            <a:r>
              <a:rPr lang="en-US" sz="1400"/>
              <a:t> </a:t>
            </a:r>
            <a:r>
              <a:rPr lang="en-US" sz="1400" err="1"/>
              <a:t>Informationstechnik</a:t>
            </a:r>
            <a:endParaRPr lang="en-US" sz="1400"/>
          </a:p>
          <a:p>
            <a:pPr lvl="1" algn="l"/>
            <a:endParaRPr lang="en-US" sz="1200"/>
          </a:p>
        </p:txBody>
      </p:sp>
      <p:sp>
        <p:nvSpPr>
          <p:cNvPr id="12" name="TextBox 11"/>
          <p:cNvSpPr txBox="1"/>
          <p:nvPr/>
        </p:nvSpPr>
        <p:spPr>
          <a:xfrm>
            <a:off x="1667556" y="113555"/>
            <a:ext cx="7632702" cy="830997"/>
          </a:xfrm>
          <a:prstGeom prst="rect">
            <a:avLst/>
          </a:prstGeom>
          <a:noFill/>
        </p:spPr>
        <p:txBody>
          <a:bodyPr wrap="square" rtlCol="0">
            <a:spAutoFit/>
          </a:bodyPr>
          <a:lstStyle/>
          <a:p>
            <a:pPr algn="l"/>
            <a:r>
              <a:rPr lang="en-US" sz="2400" b="1"/>
              <a:t>Open Community for Ethics in Autonomous and Intelligent Systems (OCEANIS)</a:t>
            </a:r>
          </a:p>
        </p:txBody>
      </p:sp>
    </p:spTree>
    <p:extLst>
      <p:ext uri="{BB962C8B-B14F-4D97-AF65-F5344CB8AC3E}">
        <p14:creationId xmlns:p14="http://schemas.microsoft.com/office/powerpoint/2010/main" val="64476668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2"/>
          <p:cNvSpPr>
            <a:spLocks noGrp="1"/>
          </p:cNvSpPr>
          <p:nvPr>
            <p:ph idx="1"/>
          </p:nvPr>
        </p:nvSpPr>
        <p:spPr>
          <a:xfrm>
            <a:off x="2124077" y="546296"/>
            <a:ext cx="8077200" cy="5517620"/>
          </a:xfrm>
        </p:spPr>
        <p:txBody>
          <a:bodyPr>
            <a:normAutofit/>
          </a:bodyPr>
          <a:lstStyle/>
          <a:p>
            <a:pPr marL="0" indent="0">
              <a:spcBef>
                <a:spcPts val="600"/>
              </a:spcBef>
              <a:buNone/>
            </a:pPr>
            <a:r>
              <a:rPr lang="en-US" b="1"/>
              <a:t>IEEE Initiatives &amp; activities around autonomous/intelligent systems:</a:t>
            </a:r>
            <a:endParaRPr lang="en-US"/>
          </a:p>
        </p:txBody>
      </p:sp>
      <p:sp>
        <p:nvSpPr>
          <p:cNvPr id="2" name="Slide Number Placeholder 1"/>
          <p:cNvSpPr>
            <a:spLocks noGrp="1"/>
          </p:cNvSpPr>
          <p:nvPr>
            <p:ph type="sldNum" sz="quarter" idx="12"/>
          </p:nvPr>
        </p:nvSpPr>
        <p:spPr/>
        <p:txBody>
          <a:bodyPr/>
          <a:lstStyle/>
          <a:p>
            <a:fld id="{3DD97BEB-BAEF-0344-9D5C-EC73E478698A}" type="slidenum">
              <a:rPr lang="en-US" smtClean="0"/>
              <a:pPr/>
              <a:t>54</a:t>
            </a:fld>
            <a:endParaRPr lang="en-US"/>
          </a:p>
        </p:txBody>
      </p:sp>
      <p:graphicFrame>
        <p:nvGraphicFramePr>
          <p:cNvPr id="3" name="Table 2"/>
          <p:cNvGraphicFramePr>
            <a:graphicFrameLocks noGrp="1"/>
          </p:cNvGraphicFramePr>
          <p:nvPr>
            <p:extLst/>
          </p:nvPr>
        </p:nvGraphicFramePr>
        <p:xfrm>
          <a:off x="2133600" y="1078029"/>
          <a:ext cx="8286753" cy="3749040"/>
        </p:xfrm>
        <a:graphic>
          <a:graphicData uri="http://schemas.openxmlformats.org/drawingml/2006/table">
            <a:tbl>
              <a:tblPr firstRow="1" bandRow="1">
                <a:tableStyleId>{5C22544A-7EE6-4342-B048-85BDC9FD1C3A}</a:tableStyleId>
              </a:tblPr>
              <a:tblGrid>
                <a:gridCol w="5870029">
                  <a:extLst>
                    <a:ext uri="{9D8B030D-6E8A-4147-A177-3AD203B41FA5}">
                      <a16:colId xmlns="" xmlns:a16="http://schemas.microsoft.com/office/drawing/2014/main" val="958286879"/>
                    </a:ext>
                  </a:extLst>
                </a:gridCol>
                <a:gridCol w="2416724">
                  <a:extLst>
                    <a:ext uri="{9D8B030D-6E8A-4147-A177-3AD203B41FA5}">
                      <a16:colId xmlns="" xmlns:a16="http://schemas.microsoft.com/office/drawing/2014/main" val="1225266005"/>
                    </a:ext>
                  </a:extLst>
                </a:gridCol>
              </a:tblGrid>
              <a:tr h="0">
                <a:tc>
                  <a:txBody>
                    <a:bodyPr/>
                    <a:lstStyle/>
                    <a:p>
                      <a:pPr algn="ctr"/>
                      <a:r>
                        <a:rPr lang="en-US" sz="1200"/>
                        <a:t>Standards</a:t>
                      </a:r>
                    </a:p>
                  </a:txBody>
                  <a:tcPr anchor="ctr"/>
                </a:tc>
                <a:tc>
                  <a:txBody>
                    <a:bodyPr/>
                    <a:lstStyle/>
                    <a:p>
                      <a:pPr algn="ctr"/>
                      <a:r>
                        <a:rPr lang="en-US" sz="1200"/>
                        <a:t>Other Activities</a:t>
                      </a:r>
                    </a:p>
                  </a:txBody>
                  <a:tcPr anchor="ctr"/>
                </a:tc>
                <a:extLst>
                  <a:ext uri="{0D108BD9-81ED-4DB2-BD59-A6C34878D82A}">
                    <a16:rowId xmlns="" xmlns:a16="http://schemas.microsoft.com/office/drawing/2014/main" val="2609444437"/>
                  </a:ext>
                </a:extLst>
              </a:tr>
              <a:tr h="370840">
                <a:tc rowSpan="3">
                  <a:txBody>
                    <a:bodyPr/>
                    <a:lstStyle/>
                    <a:p>
                      <a:pPr>
                        <a:spcAft>
                          <a:spcPts val="600"/>
                        </a:spcAft>
                      </a:pPr>
                      <a:r>
                        <a:rPr lang="en-US" sz="1200" b="0" i="0" kern="1200">
                          <a:solidFill>
                            <a:schemeClr val="dk1"/>
                          </a:solidFill>
                          <a:effectLst/>
                          <a:latin typeface="+mn-lt"/>
                          <a:ea typeface="+mn-ea"/>
                          <a:cs typeface="+mn-cs"/>
                        </a:rPr>
                        <a:t>IEEE 7000 Series Standards:</a:t>
                      </a:r>
                    </a:p>
                    <a:p>
                      <a:pPr marL="168275" marR="0" lvl="0" indent="-168275"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sz="1000" b="0" i="0" kern="1200">
                          <a:solidFill>
                            <a:schemeClr val="dk1"/>
                          </a:solidFill>
                          <a:effectLst/>
                          <a:latin typeface="+mn-lt"/>
                          <a:ea typeface="+mn-ea"/>
                          <a:cs typeface="+mn-cs"/>
                        </a:rPr>
                        <a:t>7000 - Model Process for Addressing Ethical Concerns During System Design</a:t>
                      </a:r>
                    </a:p>
                    <a:p>
                      <a:pPr marL="168275" marR="0" lvl="0" indent="-168275"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sz="1000" b="0" i="0" kern="1200">
                          <a:solidFill>
                            <a:schemeClr val="dk1"/>
                          </a:solidFill>
                          <a:effectLst/>
                          <a:latin typeface="+mn-lt"/>
                          <a:ea typeface="+mn-ea"/>
                          <a:cs typeface="+mn-cs"/>
                        </a:rPr>
                        <a:t>7001 - Transparency of Autonomous Systems</a:t>
                      </a:r>
                    </a:p>
                    <a:p>
                      <a:pPr marL="168275" marR="0" lvl="0" indent="-168275"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sz="1000" b="0" i="0" kern="1200">
                          <a:solidFill>
                            <a:schemeClr val="dk1"/>
                          </a:solidFill>
                          <a:effectLst/>
                          <a:latin typeface="+mn-lt"/>
                          <a:ea typeface="+mn-ea"/>
                          <a:cs typeface="+mn-cs"/>
                        </a:rPr>
                        <a:t>7002 - Data Privacy Process</a:t>
                      </a:r>
                    </a:p>
                    <a:p>
                      <a:pPr marL="168275" marR="0" lvl="0" indent="-168275"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sz="1000" b="0" i="0" kern="1200">
                          <a:solidFill>
                            <a:schemeClr val="dk1"/>
                          </a:solidFill>
                          <a:effectLst/>
                          <a:latin typeface="+mn-lt"/>
                          <a:ea typeface="+mn-ea"/>
                          <a:cs typeface="+mn-cs"/>
                        </a:rPr>
                        <a:t>7003 - Algorithmic Bias Considerations</a:t>
                      </a:r>
                    </a:p>
                    <a:p>
                      <a:pPr marL="168275" marR="0" lvl="0" indent="-168275"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sz="1000" b="0" i="0" kern="1200">
                          <a:solidFill>
                            <a:schemeClr val="dk1"/>
                          </a:solidFill>
                          <a:effectLst/>
                          <a:latin typeface="+mn-lt"/>
                          <a:ea typeface="+mn-ea"/>
                          <a:cs typeface="+mn-cs"/>
                        </a:rPr>
                        <a:t>7004 - Standard for Child and Student Data Governance</a:t>
                      </a:r>
                    </a:p>
                    <a:p>
                      <a:pPr marL="168275" marR="0" lvl="0" indent="-168275"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sz="1000" b="0" i="0" kern="1200">
                          <a:solidFill>
                            <a:schemeClr val="dk1"/>
                          </a:solidFill>
                          <a:effectLst/>
                          <a:latin typeface="+mn-lt"/>
                          <a:ea typeface="+mn-ea"/>
                          <a:cs typeface="+mn-cs"/>
                        </a:rPr>
                        <a:t>7005 - Standard for Transparent Employer Data Governance</a:t>
                      </a:r>
                    </a:p>
                    <a:p>
                      <a:pPr marL="168275" marR="0" lvl="0" indent="-168275"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it-IT" sz="1000" b="0" i="0" kern="1200">
                          <a:solidFill>
                            <a:schemeClr val="dk1"/>
                          </a:solidFill>
                          <a:effectLst/>
                          <a:latin typeface="+mn-lt"/>
                          <a:ea typeface="+mn-ea"/>
                          <a:cs typeface="+mn-cs"/>
                        </a:rPr>
                        <a:t>7006 - Standard for Personal Data Artificial Intelligence (AI) Agent</a:t>
                      </a:r>
                    </a:p>
                    <a:p>
                      <a:pPr marL="168275" marR="0" lvl="0" indent="-168275"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sz="1000" b="0" i="0" kern="1200">
                          <a:solidFill>
                            <a:schemeClr val="dk1"/>
                          </a:solidFill>
                          <a:effectLst/>
                          <a:latin typeface="+mn-lt"/>
                          <a:ea typeface="+mn-ea"/>
                          <a:cs typeface="+mn-cs"/>
                        </a:rPr>
                        <a:t>7007 - Ontological Standard for Ethically Driven Robotics and Automation Systems</a:t>
                      </a:r>
                    </a:p>
                    <a:p>
                      <a:pPr marL="168275" marR="0" lvl="0" indent="-168275"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sz="1000" b="0" i="0" kern="1200">
                          <a:solidFill>
                            <a:schemeClr val="dk1"/>
                          </a:solidFill>
                          <a:effectLst/>
                          <a:latin typeface="+mn-lt"/>
                          <a:ea typeface="+mn-ea"/>
                          <a:cs typeface="+mn-cs"/>
                        </a:rPr>
                        <a:t>7008 - Standard for Ethically Driven Nudging for Robotic, Intelligent and Autonomous Systems</a:t>
                      </a:r>
                    </a:p>
                    <a:p>
                      <a:pPr marL="168275" marR="0" lvl="0" indent="-168275"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sz="1000" b="0" i="0" kern="1200">
                          <a:solidFill>
                            <a:schemeClr val="dk1"/>
                          </a:solidFill>
                          <a:effectLst/>
                          <a:latin typeface="+mn-lt"/>
                          <a:ea typeface="+mn-ea"/>
                          <a:cs typeface="+mn-cs"/>
                        </a:rPr>
                        <a:t>7009 - Standard for Fail-Safe Design of Autonomous and Semi-Autonomous Systems</a:t>
                      </a:r>
                    </a:p>
                    <a:p>
                      <a:pPr marL="168275" marR="0" lvl="0" indent="-168275"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sz="1000" b="0" i="0" kern="1200">
                          <a:solidFill>
                            <a:schemeClr val="dk1"/>
                          </a:solidFill>
                          <a:effectLst/>
                          <a:latin typeface="+mn-lt"/>
                          <a:ea typeface="+mn-ea"/>
                          <a:cs typeface="+mn-cs"/>
                        </a:rPr>
                        <a:t>7010 - Wellbeing Metrics Standard for Ethical Artificial Intelligence and Autonomous Systems</a:t>
                      </a:r>
                    </a:p>
                    <a:p>
                      <a:pPr marL="168275" marR="0" lvl="0" indent="-168275"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sz="1000" b="0" i="0" kern="1200">
                          <a:solidFill>
                            <a:schemeClr val="dk1"/>
                          </a:solidFill>
                          <a:effectLst/>
                          <a:latin typeface="+mn-lt"/>
                          <a:ea typeface="+mn-ea"/>
                          <a:cs typeface="+mn-cs"/>
                        </a:rPr>
                        <a:t>7011 - Standard for the Process of Identifying and Rating the Trustworthiness of News Sources</a:t>
                      </a:r>
                    </a:p>
                    <a:p>
                      <a:pPr marL="168275" marR="0" lvl="0" indent="-168275"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sz="1000" b="0" i="0" kern="1200">
                          <a:solidFill>
                            <a:schemeClr val="dk1"/>
                          </a:solidFill>
                          <a:effectLst/>
                          <a:latin typeface="+mn-lt"/>
                          <a:ea typeface="+mn-ea"/>
                          <a:cs typeface="+mn-cs"/>
                        </a:rPr>
                        <a:t>7012</a:t>
                      </a:r>
                      <a:r>
                        <a:rPr lang="en-US" sz="1000" b="0" i="0" kern="1200" baseline="0">
                          <a:solidFill>
                            <a:schemeClr val="dk1"/>
                          </a:solidFill>
                          <a:effectLst/>
                          <a:latin typeface="+mn-lt"/>
                          <a:ea typeface="+mn-ea"/>
                          <a:cs typeface="+mn-cs"/>
                        </a:rPr>
                        <a:t> - Standard for Machine Readable Personal Privacy Terms</a:t>
                      </a:r>
                    </a:p>
                    <a:p>
                      <a:pPr marL="168275" marR="0" lvl="0" indent="-168275"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sz="1000" b="0" i="0" kern="1200" baseline="0">
                          <a:solidFill>
                            <a:schemeClr val="dk1"/>
                          </a:solidFill>
                          <a:effectLst/>
                          <a:latin typeface="+mn-lt"/>
                          <a:ea typeface="+mn-ea"/>
                          <a:cs typeface="+mn-cs"/>
                        </a:rPr>
                        <a:t>7013 - Inclusion and Application Standards for Automated Facial Analysis Technology</a:t>
                      </a:r>
                    </a:p>
                  </a:txBody>
                  <a:tcPr/>
                </a:tc>
                <a:tc>
                  <a:txBody>
                    <a:bodyPr/>
                    <a:lstStyle/>
                    <a:p>
                      <a:pPr>
                        <a:spcAft>
                          <a:spcPts val="600"/>
                        </a:spcAft>
                      </a:pPr>
                      <a:r>
                        <a:rPr lang="en-US" sz="1200" b="0" i="0" kern="1200">
                          <a:solidFill>
                            <a:schemeClr val="dk1"/>
                          </a:solidFill>
                          <a:effectLst/>
                          <a:latin typeface="+mn-lt"/>
                          <a:ea typeface="+mn-ea"/>
                          <a:cs typeface="+mn-cs"/>
                        </a:rPr>
                        <a:t>Industry Connection Group: </a:t>
                      </a:r>
                    </a:p>
                    <a:p>
                      <a:pPr marL="171450" indent="-171450">
                        <a:spcAft>
                          <a:spcPts val="600"/>
                        </a:spcAft>
                        <a:buFont typeface="Arial" panose="020B0604020202020204" pitchFamily="34" charset="0"/>
                        <a:buChar char="•"/>
                      </a:pPr>
                      <a:r>
                        <a:rPr lang="en-US" sz="1000" b="0" i="0" kern="1200">
                          <a:solidFill>
                            <a:schemeClr val="dk1"/>
                          </a:solidFill>
                          <a:effectLst/>
                          <a:latin typeface="+mn-lt"/>
                          <a:ea typeface="+mn-ea"/>
                          <a:cs typeface="+mn-cs"/>
                        </a:rPr>
                        <a:t>The IEEE Global Initiative on Ethics of Autonomous and Intelligent Systems</a:t>
                      </a:r>
                    </a:p>
                    <a:p>
                      <a:pPr marL="171450" marR="0" lvl="0" indent="-1714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sz="1000" b="0" i="0">
                          <a:solidFill>
                            <a:srgbClr val="000000"/>
                          </a:solidFill>
                          <a:effectLst/>
                          <a:latin typeface="Arial" panose="020B0604020202020204" pitchFamily="34" charset="0"/>
                        </a:rPr>
                        <a:t>Launch of the NeuroTech Industry Connections Group</a:t>
                      </a:r>
                      <a:endParaRPr lang="en-US" sz="1000"/>
                    </a:p>
                  </a:txBody>
                  <a:tcPr anchor="ctr"/>
                </a:tc>
                <a:extLst>
                  <a:ext uri="{0D108BD9-81ED-4DB2-BD59-A6C34878D82A}">
                    <a16:rowId xmlns="" xmlns:a16="http://schemas.microsoft.com/office/drawing/2014/main" val="4194982364"/>
                  </a:ext>
                </a:extLst>
              </a:tr>
              <a:tr h="370840">
                <a:tc vMerge="1">
                  <a:txBody>
                    <a:bodyPr/>
                    <a:lstStyle/>
                    <a:p>
                      <a:endParaRPr lang="en-US" sz="1200" dirty="0"/>
                    </a:p>
                  </a:txBody>
                  <a:tcPr anchor="ctr"/>
                </a:tc>
                <a:tc>
                  <a:txBody>
                    <a:bodyPr/>
                    <a:lstStyle/>
                    <a:p>
                      <a:pPr>
                        <a:spcAft>
                          <a:spcPts val="600"/>
                        </a:spcAft>
                      </a:pPr>
                      <a:r>
                        <a:rPr lang="en-US" sz="1200" b="0" i="0">
                          <a:solidFill>
                            <a:srgbClr val="000000"/>
                          </a:solidFill>
                          <a:effectLst/>
                          <a:latin typeface="Arial" panose="020B0604020202020204" pitchFamily="34" charset="0"/>
                        </a:rPr>
                        <a:t>IEEE Brain Initiative Workshop on Advanced NeuroTechnologies</a:t>
                      </a:r>
                      <a:endParaRPr lang="en-US" sz="1200"/>
                    </a:p>
                  </a:txBody>
                  <a:tcPr anchor="ctr"/>
                </a:tc>
                <a:extLst>
                  <a:ext uri="{0D108BD9-81ED-4DB2-BD59-A6C34878D82A}">
                    <a16:rowId xmlns="" xmlns:a16="http://schemas.microsoft.com/office/drawing/2014/main" val="2202795541"/>
                  </a:ext>
                </a:extLst>
              </a:tr>
              <a:tr h="370840">
                <a:tc vMerge="1">
                  <a:txBody>
                    <a:bodyPr/>
                    <a:lstStyle/>
                    <a:p>
                      <a:endParaRPr lang="en-US" sz="1200" dirty="0"/>
                    </a:p>
                  </a:txBody>
                  <a:tcPr anchor="ctr"/>
                </a:tc>
                <a:tc>
                  <a:txBody>
                    <a:bodyPr/>
                    <a:lstStyle/>
                    <a:p>
                      <a:pPr>
                        <a:spcAft>
                          <a:spcPts val="600"/>
                        </a:spcAft>
                      </a:pPr>
                      <a:r>
                        <a:rPr lang="en-US" sz="1200" b="0" i="0">
                          <a:solidFill>
                            <a:srgbClr val="000000"/>
                          </a:solidFill>
                          <a:effectLst/>
                          <a:latin typeface="Arial" panose="020B0604020202020204" pitchFamily="34" charset="0"/>
                        </a:rPr>
                        <a:t>IEEE Brain Sensors Workshop</a:t>
                      </a:r>
                      <a:endParaRPr lang="en-US" sz="1200"/>
                    </a:p>
                  </a:txBody>
                  <a:tcPr anchor="ctr"/>
                </a:tc>
                <a:extLst>
                  <a:ext uri="{0D108BD9-81ED-4DB2-BD59-A6C34878D82A}">
                    <a16:rowId xmlns="" xmlns:a16="http://schemas.microsoft.com/office/drawing/2014/main" val="2913479283"/>
                  </a:ext>
                </a:extLst>
              </a:tr>
            </a:tbl>
          </a:graphicData>
        </a:graphic>
      </p:graphicFrame>
    </p:spTree>
    <p:extLst>
      <p:ext uri="{BB962C8B-B14F-4D97-AF65-F5344CB8AC3E}">
        <p14:creationId xmlns:p14="http://schemas.microsoft.com/office/powerpoint/2010/main" val="131705516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2133600" y="150056"/>
            <a:ext cx="8077200" cy="762000"/>
          </a:xfrm>
        </p:spPr>
        <p:txBody>
          <a:bodyPr anchor="ctr"/>
          <a:lstStyle/>
          <a:p>
            <a:r>
              <a:rPr lang="en-US"/>
              <a:t>Other related IEEE Activities</a:t>
            </a:r>
          </a:p>
        </p:txBody>
      </p:sp>
      <p:sp>
        <p:nvSpPr>
          <p:cNvPr id="2" name="Slide Number Placeholder 1"/>
          <p:cNvSpPr>
            <a:spLocks noGrp="1"/>
          </p:cNvSpPr>
          <p:nvPr>
            <p:ph type="sldNum" sz="quarter" idx="12"/>
          </p:nvPr>
        </p:nvSpPr>
        <p:spPr/>
        <p:txBody>
          <a:bodyPr/>
          <a:lstStyle/>
          <a:p>
            <a:fld id="{3DD97BEB-BAEF-0344-9D5C-EC73E478698A}" type="slidenum">
              <a:rPr lang="en-US" smtClean="0"/>
              <a:pPr/>
              <a:t>55</a:t>
            </a:fld>
            <a:endParaRPr lang="en-US"/>
          </a:p>
        </p:txBody>
      </p:sp>
      <p:graphicFrame>
        <p:nvGraphicFramePr>
          <p:cNvPr id="6" name="Table 5"/>
          <p:cNvGraphicFramePr>
            <a:graphicFrameLocks noGrp="1"/>
          </p:cNvGraphicFramePr>
          <p:nvPr>
            <p:extLst/>
          </p:nvPr>
        </p:nvGraphicFramePr>
        <p:xfrm>
          <a:off x="2243192" y="1009650"/>
          <a:ext cx="7967609" cy="4933950"/>
        </p:xfrm>
        <a:graphic>
          <a:graphicData uri="http://schemas.openxmlformats.org/drawingml/2006/table">
            <a:tbl>
              <a:tblPr firstRow="1" bandRow="1">
                <a:tableStyleId>{5C22544A-7EE6-4342-B048-85BDC9FD1C3A}</a:tableStyleId>
              </a:tblPr>
              <a:tblGrid>
                <a:gridCol w="7967609">
                  <a:extLst>
                    <a:ext uri="{9D8B030D-6E8A-4147-A177-3AD203B41FA5}">
                      <a16:colId xmlns="" xmlns:a16="http://schemas.microsoft.com/office/drawing/2014/main" val="958286879"/>
                    </a:ext>
                  </a:extLst>
                </a:gridCol>
              </a:tblGrid>
              <a:tr h="271096">
                <a:tc>
                  <a:txBody>
                    <a:bodyPr/>
                    <a:lstStyle/>
                    <a:p>
                      <a:pPr algn="l">
                        <a:lnSpc>
                          <a:spcPts val="1100"/>
                        </a:lnSpc>
                        <a:spcBef>
                          <a:spcPts val="600"/>
                        </a:spcBef>
                        <a:spcAft>
                          <a:spcPts val="0"/>
                        </a:spcAft>
                      </a:pPr>
                      <a:r>
                        <a:rPr lang="en-US" sz="1400" smtClean="0"/>
                        <a:t>Journals-examples</a:t>
                      </a:r>
                      <a:endParaRPr lang="en-US" sz="1400"/>
                    </a:p>
                  </a:txBody>
                  <a:tcPr anchor="ctr"/>
                </a:tc>
                <a:extLst>
                  <a:ext uri="{0D108BD9-81ED-4DB2-BD59-A6C34878D82A}">
                    <a16:rowId xmlns="" xmlns:a16="http://schemas.microsoft.com/office/drawing/2014/main" val="2609444437"/>
                  </a:ext>
                </a:extLst>
              </a:tr>
              <a:tr h="4662854">
                <a:tc>
                  <a:txBody>
                    <a:bodyPr/>
                    <a:lstStyle/>
                    <a:p>
                      <a:pPr marL="168275" marR="0" lvl="0" indent="-168275" algn="l" defTabSz="914400" rtl="0" eaLnBrk="1" fontAlgn="auto" latinLnBrk="0" hangingPunct="1">
                        <a:lnSpc>
                          <a:spcPts val="1100"/>
                        </a:lnSpc>
                        <a:spcBef>
                          <a:spcPts val="600"/>
                        </a:spcBef>
                        <a:spcAft>
                          <a:spcPts val="400"/>
                        </a:spcAft>
                        <a:buClrTx/>
                        <a:buSzTx/>
                        <a:buFont typeface="Arial" panose="020B0604020202020204" pitchFamily="34" charset="0"/>
                        <a:buChar char="•"/>
                        <a:tabLst/>
                        <a:defRPr/>
                      </a:pPr>
                      <a:r>
                        <a:rPr lang="en-US" sz="1200" b="0" i="0" u="none" strike="noStrike" kern="1200" smtClean="0">
                          <a:solidFill>
                            <a:schemeClr val="dk1"/>
                          </a:solidFill>
                          <a:effectLst/>
                          <a:latin typeface="+mn-lt"/>
                          <a:ea typeface="+mn-ea"/>
                          <a:cs typeface="+mn-cs"/>
                        </a:rPr>
                        <a:t>IEEE Transactions on Neural Networks and Learning Systems </a:t>
                      </a:r>
                    </a:p>
                    <a:p>
                      <a:pPr marL="168275" marR="0" lvl="0" indent="-168275" algn="l" defTabSz="914400" rtl="0" eaLnBrk="1" fontAlgn="auto" latinLnBrk="0" hangingPunct="1">
                        <a:lnSpc>
                          <a:spcPts val="1100"/>
                        </a:lnSpc>
                        <a:spcBef>
                          <a:spcPts val="600"/>
                        </a:spcBef>
                        <a:spcAft>
                          <a:spcPts val="400"/>
                        </a:spcAft>
                        <a:buClrTx/>
                        <a:buSzTx/>
                        <a:buFont typeface="Arial" panose="020B0604020202020204" pitchFamily="34" charset="0"/>
                        <a:buChar char="•"/>
                        <a:tabLst/>
                        <a:defRPr/>
                      </a:pPr>
                      <a:r>
                        <a:rPr lang="en-US" sz="1200" b="0" i="0" u="none" strike="noStrike" kern="1200" smtClean="0">
                          <a:solidFill>
                            <a:schemeClr val="dk1"/>
                          </a:solidFill>
                          <a:effectLst/>
                          <a:latin typeface="+mn-lt"/>
                          <a:ea typeface="+mn-ea"/>
                          <a:cs typeface="+mn-cs"/>
                        </a:rPr>
                        <a:t>IEEE Intelligent Systems</a:t>
                      </a:r>
                    </a:p>
                    <a:p>
                      <a:pPr marL="168275" marR="0" lvl="0" indent="-168275" algn="l" defTabSz="914400" rtl="0" eaLnBrk="1" fontAlgn="auto" latinLnBrk="0" hangingPunct="1">
                        <a:lnSpc>
                          <a:spcPts val="1100"/>
                        </a:lnSpc>
                        <a:spcBef>
                          <a:spcPts val="600"/>
                        </a:spcBef>
                        <a:spcAft>
                          <a:spcPts val="400"/>
                        </a:spcAft>
                        <a:buClrTx/>
                        <a:buSzTx/>
                        <a:buFont typeface="Arial" panose="020B0604020202020204" pitchFamily="34" charset="0"/>
                        <a:buChar char="•"/>
                        <a:tabLst/>
                        <a:defRPr/>
                      </a:pPr>
                      <a:r>
                        <a:rPr lang="en-US" sz="1200" b="0" i="0" u="none" strike="noStrike" kern="1200" smtClean="0">
                          <a:solidFill>
                            <a:schemeClr val="dk1"/>
                          </a:solidFill>
                          <a:effectLst/>
                          <a:latin typeface="+mn-lt"/>
                          <a:ea typeface="+mn-ea"/>
                          <a:cs typeface="+mn-cs"/>
                        </a:rPr>
                        <a:t>IEEE Transactions on Fuzzy Systems</a:t>
                      </a:r>
                    </a:p>
                    <a:p>
                      <a:pPr marL="168275" marR="0" lvl="0" indent="-168275" algn="l" defTabSz="914400" rtl="0" eaLnBrk="1" fontAlgn="auto" latinLnBrk="0" hangingPunct="1">
                        <a:lnSpc>
                          <a:spcPts val="1100"/>
                        </a:lnSpc>
                        <a:spcBef>
                          <a:spcPts val="600"/>
                        </a:spcBef>
                        <a:spcAft>
                          <a:spcPts val="400"/>
                        </a:spcAft>
                        <a:buClrTx/>
                        <a:buSzTx/>
                        <a:buFont typeface="Arial" panose="020B0604020202020204" pitchFamily="34" charset="0"/>
                        <a:buChar char="•"/>
                        <a:tabLst/>
                        <a:defRPr/>
                      </a:pPr>
                      <a:r>
                        <a:rPr lang="en-US" sz="1200" b="0" i="0" u="none" strike="noStrike" kern="1200" smtClean="0">
                          <a:solidFill>
                            <a:schemeClr val="dk1"/>
                          </a:solidFill>
                          <a:effectLst/>
                          <a:latin typeface="+mn-lt"/>
                          <a:ea typeface="+mn-ea"/>
                          <a:cs typeface="+mn-cs"/>
                        </a:rPr>
                        <a:t>IEEE Transactions on Nuclear Science</a:t>
                      </a:r>
                    </a:p>
                    <a:p>
                      <a:pPr marL="168275" marR="0" lvl="0" indent="-168275" algn="l" defTabSz="914400" rtl="0" eaLnBrk="1" fontAlgn="auto" latinLnBrk="0" hangingPunct="1">
                        <a:lnSpc>
                          <a:spcPts val="1100"/>
                        </a:lnSpc>
                        <a:spcBef>
                          <a:spcPts val="600"/>
                        </a:spcBef>
                        <a:spcAft>
                          <a:spcPts val="400"/>
                        </a:spcAft>
                        <a:buClrTx/>
                        <a:buSzTx/>
                        <a:buFont typeface="Arial" panose="020B0604020202020204" pitchFamily="34" charset="0"/>
                        <a:buChar char="•"/>
                        <a:tabLst/>
                        <a:defRPr/>
                      </a:pPr>
                      <a:r>
                        <a:rPr lang="en-US" sz="1200" b="0" i="0" u="none" strike="noStrike" kern="1200" smtClean="0">
                          <a:solidFill>
                            <a:schemeClr val="dk1"/>
                          </a:solidFill>
                          <a:effectLst/>
                          <a:latin typeface="+mn-lt"/>
                          <a:ea typeface="+mn-ea"/>
                          <a:cs typeface="+mn-cs"/>
                        </a:rPr>
                        <a:t>IEEE Transactions on Human-Machine Systems</a:t>
                      </a:r>
                    </a:p>
                    <a:p>
                      <a:pPr marL="168275" marR="0" lvl="0" indent="-168275" algn="l" defTabSz="914400" rtl="0" eaLnBrk="1" fontAlgn="auto" latinLnBrk="0" hangingPunct="1">
                        <a:lnSpc>
                          <a:spcPts val="1100"/>
                        </a:lnSpc>
                        <a:spcBef>
                          <a:spcPts val="600"/>
                        </a:spcBef>
                        <a:spcAft>
                          <a:spcPts val="400"/>
                        </a:spcAft>
                        <a:buClrTx/>
                        <a:buSzTx/>
                        <a:buFont typeface="Arial" panose="020B0604020202020204" pitchFamily="34" charset="0"/>
                        <a:buChar char="•"/>
                        <a:tabLst/>
                        <a:defRPr/>
                      </a:pPr>
                      <a:r>
                        <a:rPr lang="en-US" sz="1200" b="0" i="0" u="none" strike="noStrike" kern="1200" smtClean="0">
                          <a:solidFill>
                            <a:schemeClr val="dk1"/>
                          </a:solidFill>
                          <a:effectLst/>
                          <a:latin typeface="+mn-lt"/>
                          <a:ea typeface="+mn-ea"/>
                          <a:cs typeface="+mn-cs"/>
                        </a:rPr>
                        <a:t>IEEE Transactions on Cybernetics</a:t>
                      </a:r>
                    </a:p>
                    <a:p>
                      <a:pPr marL="168275" marR="0" lvl="0" indent="-168275" algn="l" defTabSz="914400" rtl="0" eaLnBrk="1" fontAlgn="auto" latinLnBrk="0" hangingPunct="1">
                        <a:lnSpc>
                          <a:spcPts val="1100"/>
                        </a:lnSpc>
                        <a:spcBef>
                          <a:spcPts val="600"/>
                        </a:spcBef>
                        <a:spcAft>
                          <a:spcPts val="400"/>
                        </a:spcAft>
                        <a:buClrTx/>
                        <a:buSzTx/>
                        <a:buFont typeface="Arial" panose="020B0604020202020204" pitchFamily="34" charset="0"/>
                        <a:buChar char="•"/>
                        <a:tabLst/>
                        <a:defRPr/>
                      </a:pPr>
                      <a:r>
                        <a:rPr lang="en-US" sz="1200" b="0" i="0" u="none" strike="noStrike" kern="1200" smtClean="0">
                          <a:solidFill>
                            <a:schemeClr val="dk1"/>
                          </a:solidFill>
                          <a:effectLst/>
                          <a:latin typeface="+mn-lt"/>
                          <a:ea typeface="+mn-ea"/>
                          <a:cs typeface="+mn-cs"/>
                        </a:rPr>
                        <a:t>EEE Transactions on Control Systems Technology</a:t>
                      </a:r>
                    </a:p>
                    <a:p>
                      <a:pPr marL="168275" marR="0" lvl="0" indent="-168275" algn="l" defTabSz="914400" rtl="0" eaLnBrk="1" fontAlgn="auto" latinLnBrk="0" hangingPunct="1">
                        <a:lnSpc>
                          <a:spcPts val="1100"/>
                        </a:lnSpc>
                        <a:spcBef>
                          <a:spcPts val="600"/>
                        </a:spcBef>
                        <a:spcAft>
                          <a:spcPts val="400"/>
                        </a:spcAft>
                        <a:buClrTx/>
                        <a:buSzTx/>
                        <a:buFont typeface="Arial" panose="020B0604020202020204" pitchFamily="34" charset="0"/>
                        <a:buChar char="•"/>
                        <a:tabLst/>
                        <a:defRPr/>
                      </a:pPr>
                      <a:r>
                        <a:rPr lang="en-US" sz="1200" b="0" i="0" u="none" strike="noStrike" kern="1200" smtClean="0">
                          <a:solidFill>
                            <a:schemeClr val="dk1"/>
                          </a:solidFill>
                          <a:effectLst/>
                          <a:latin typeface="+mn-lt"/>
                          <a:ea typeface="+mn-ea"/>
                          <a:cs typeface="+mn-cs"/>
                        </a:rPr>
                        <a:t>IEEE Transactions on Automation Science and Engineering</a:t>
                      </a:r>
                    </a:p>
                    <a:p>
                      <a:pPr marL="168275" marR="0" lvl="0" indent="-168275" algn="l" defTabSz="914400" rtl="0" eaLnBrk="1" fontAlgn="auto" latinLnBrk="0" hangingPunct="1">
                        <a:lnSpc>
                          <a:spcPts val="1100"/>
                        </a:lnSpc>
                        <a:spcBef>
                          <a:spcPts val="600"/>
                        </a:spcBef>
                        <a:spcAft>
                          <a:spcPts val="400"/>
                        </a:spcAft>
                        <a:buClrTx/>
                        <a:buSzTx/>
                        <a:buFont typeface="Arial" panose="020B0604020202020204" pitchFamily="34" charset="0"/>
                        <a:buChar char="•"/>
                        <a:tabLst/>
                        <a:defRPr/>
                      </a:pPr>
                      <a:r>
                        <a:rPr lang="en-US" sz="1200" b="0" i="0" u="none" strike="noStrike" kern="1200" smtClean="0">
                          <a:solidFill>
                            <a:schemeClr val="dk1"/>
                          </a:solidFill>
                          <a:effectLst/>
                          <a:latin typeface="+mn-lt"/>
                          <a:ea typeface="+mn-ea"/>
                          <a:cs typeface="+mn-cs"/>
                        </a:rPr>
                        <a:t>IEEE Transactions on Industrial Informatics</a:t>
                      </a:r>
                    </a:p>
                    <a:p>
                      <a:pPr marL="168275" marR="0" lvl="0" indent="-168275" algn="l" defTabSz="914400" rtl="0" eaLnBrk="1" fontAlgn="auto" latinLnBrk="0" hangingPunct="1">
                        <a:lnSpc>
                          <a:spcPts val="1100"/>
                        </a:lnSpc>
                        <a:spcBef>
                          <a:spcPts val="600"/>
                        </a:spcBef>
                        <a:spcAft>
                          <a:spcPts val="400"/>
                        </a:spcAft>
                        <a:buClrTx/>
                        <a:buSzTx/>
                        <a:buFont typeface="Arial" panose="020B0604020202020204" pitchFamily="34" charset="0"/>
                        <a:buChar char="•"/>
                        <a:tabLst/>
                        <a:defRPr/>
                      </a:pPr>
                      <a:r>
                        <a:rPr lang="en-US" sz="1200" b="0" i="0" u="none" strike="noStrike" kern="1200" smtClean="0">
                          <a:solidFill>
                            <a:schemeClr val="dk1"/>
                          </a:solidFill>
                          <a:effectLst/>
                          <a:latin typeface="+mn-lt"/>
                          <a:ea typeface="+mn-ea"/>
                          <a:cs typeface="+mn-cs"/>
                        </a:rPr>
                        <a:t>IEEE Transactions on Systems, Man, and Cybernetics: Systems</a:t>
                      </a:r>
                    </a:p>
                    <a:p>
                      <a:pPr marL="168275" marR="0" lvl="0" indent="-168275" algn="l" defTabSz="914400" rtl="0" eaLnBrk="1" fontAlgn="auto" latinLnBrk="0" hangingPunct="1">
                        <a:lnSpc>
                          <a:spcPts val="1100"/>
                        </a:lnSpc>
                        <a:spcBef>
                          <a:spcPts val="600"/>
                        </a:spcBef>
                        <a:spcAft>
                          <a:spcPts val="400"/>
                        </a:spcAft>
                        <a:buClrTx/>
                        <a:buSzTx/>
                        <a:buFont typeface="Arial" panose="020B0604020202020204" pitchFamily="34" charset="0"/>
                        <a:buChar char="•"/>
                        <a:tabLst/>
                        <a:defRPr/>
                      </a:pPr>
                      <a:r>
                        <a:rPr lang="en-US" sz="1200" b="0" i="0" u="none" strike="noStrike" kern="1200" smtClean="0">
                          <a:solidFill>
                            <a:schemeClr val="dk1"/>
                          </a:solidFill>
                          <a:effectLst/>
                          <a:latin typeface="+mn-lt"/>
                          <a:ea typeface="+mn-ea"/>
                          <a:cs typeface="+mn-cs"/>
                        </a:rPr>
                        <a:t>IEEE Transactions on Circuits and Systems</a:t>
                      </a:r>
                    </a:p>
                    <a:p>
                      <a:pPr marL="168275" marR="0" lvl="0" indent="-168275" algn="l" defTabSz="914400" rtl="0" eaLnBrk="1" fontAlgn="auto" latinLnBrk="0" hangingPunct="1">
                        <a:lnSpc>
                          <a:spcPts val="1100"/>
                        </a:lnSpc>
                        <a:spcBef>
                          <a:spcPts val="600"/>
                        </a:spcBef>
                        <a:spcAft>
                          <a:spcPts val="400"/>
                        </a:spcAft>
                        <a:buClrTx/>
                        <a:buSzTx/>
                        <a:buFont typeface="Arial" panose="020B0604020202020204" pitchFamily="34" charset="0"/>
                        <a:buChar char="•"/>
                        <a:tabLst/>
                        <a:defRPr/>
                      </a:pPr>
                      <a:r>
                        <a:rPr lang="en-US" sz="1200" b="0" i="0" u="none" strike="noStrike" kern="1200" smtClean="0">
                          <a:solidFill>
                            <a:schemeClr val="dk1"/>
                          </a:solidFill>
                          <a:effectLst/>
                          <a:latin typeface="+mn-lt"/>
                          <a:ea typeface="+mn-ea"/>
                          <a:cs typeface="+mn-cs"/>
                        </a:rPr>
                        <a:t>IEEE Transactions on Pattern Analysis and Machine Intelligence</a:t>
                      </a:r>
                    </a:p>
                    <a:p>
                      <a:pPr marL="168275" marR="0" lvl="0" indent="-168275" algn="l" defTabSz="914400" rtl="0" eaLnBrk="1" fontAlgn="auto" latinLnBrk="0" hangingPunct="1">
                        <a:lnSpc>
                          <a:spcPts val="1100"/>
                        </a:lnSpc>
                        <a:spcBef>
                          <a:spcPts val="600"/>
                        </a:spcBef>
                        <a:spcAft>
                          <a:spcPts val="400"/>
                        </a:spcAft>
                        <a:buClrTx/>
                        <a:buSzTx/>
                        <a:buFont typeface="Arial" panose="020B0604020202020204" pitchFamily="34" charset="0"/>
                        <a:buChar char="•"/>
                        <a:tabLst/>
                        <a:defRPr/>
                      </a:pPr>
                      <a:r>
                        <a:rPr lang="en-US" sz="1200" b="0" i="0" u="none" strike="noStrike" kern="1200" smtClean="0">
                          <a:solidFill>
                            <a:schemeClr val="dk1"/>
                          </a:solidFill>
                          <a:effectLst/>
                          <a:latin typeface="+mn-lt"/>
                          <a:ea typeface="+mn-ea"/>
                          <a:cs typeface="+mn-cs"/>
                        </a:rPr>
                        <a:t>IEEE Transactions on Cognitive and Developmental Systems</a:t>
                      </a:r>
                    </a:p>
                    <a:p>
                      <a:pPr marL="168275" marR="0" lvl="0" indent="-168275" algn="l" defTabSz="914400" rtl="0" eaLnBrk="1" fontAlgn="auto" latinLnBrk="0" hangingPunct="1">
                        <a:lnSpc>
                          <a:spcPts val="1100"/>
                        </a:lnSpc>
                        <a:spcBef>
                          <a:spcPts val="600"/>
                        </a:spcBef>
                        <a:spcAft>
                          <a:spcPts val="400"/>
                        </a:spcAft>
                        <a:buClrTx/>
                        <a:buSzTx/>
                        <a:buFont typeface="Arial" panose="020B0604020202020204" pitchFamily="34" charset="0"/>
                        <a:buChar char="•"/>
                        <a:tabLst/>
                        <a:defRPr/>
                      </a:pPr>
                      <a:r>
                        <a:rPr lang="en-US" sz="1200" b="0" i="0" u="none" strike="noStrike" kern="1200" smtClean="0">
                          <a:solidFill>
                            <a:schemeClr val="dk1"/>
                          </a:solidFill>
                          <a:effectLst/>
                          <a:latin typeface="+mn-lt"/>
                          <a:ea typeface="+mn-ea"/>
                          <a:cs typeface="+mn-cs"/>
                        </a:rPr>
                        <a:t>IEEE Transactions on Image Processing</a:t>
                      </a:r>
                    </a:p>
                    <a:p>
                      <a:pPr marL="168275" marR="0" lvl="0" indent="-168275" algn="l" defTabSz="914400" rtl="0" eaLnBrk="1" fontAlgn="auto" latinLnBrk="0" hangingPunct="1">
                        <a:lnSpc>
                          <a:spcPts val="1100"/>
                        </a:lnSpc>
                        <a:spcBef>
                          <a:spcPts val="600"/>
                        </a:spcBef>
                        <a:spcAft>
                          <a:spcPts val="400"/>
                        </a:spcAft>
                        <a:buClrTx/>
                        <a:buSzTx/>
                        <a:buFont typeface="Arial" panose="020B0604020202020204" pitchFamily="34" charset="0"/>
                        <a:buChar char="•"/>
                        <a:tabLst/>
                        <a:defRPr/>
                      </a:pPr>
                      <a:r>
                        <a:rPr lang="en-US" sz="1200" b="0" i="0" u="none" strike="noStrike" kern="1200" smtClean="0">
                          <a:solidFill>
                            <a:schemeClr val="dk1"/>
                          </a:solidFill>
                          <a:effectLst/>
                          <a:latin typeface="+mn-lt"/>
                          <a:ea typeface="+mn-ea"/>
                          <a:cs typeface="+mn-cs"/>
                        </a:rPr>
                        <a:t>IEEE Robotics and Automation Letters</a:t>
                      </a:r>
                    </a:p>
                    <a:p>
                      <a:pPr marL="168275" marR="0" lvl="0" indent="-168275" algn="l" defTabSz="914400" rtl="0" eaLnBrk="1" fontAlgn="auto" latinLnBrk="0" hangingPunct="1">
                        <a:lnSpc>
                          <a:spcPts val="1100"/>
                        </a:lnSpc>
                        <a:spcBef>
                          <a:spcPts val="600"/>
                        </a:spcBef>
                        <a:spcAft>
                          <a:spcPts val="400"/>
                        </a:spcAft>
                        <a:buClrTx/>
                        <a:buSzTx/>
                        <a:buFont typeface="Arial" panose="020B0604020202020204" pitchFamily="34" charset="0"/>
                        <a:buChar char="•"/>
                        <a:tabLst/>
                        <a:defRPr/>
                      </a:pPr>
                      <a:r>
                        <a:rPr lang="en-US" sz="1200" b="0" i="0" u="none" strike="noStrike" kern="1200" smtClean="0">
                          <a:solidFill>
                            <a:schemeClr val="dk1"/>
                          </a:solidFill>
                          <a:effectLst/>
                          <a:latin typeface="+mn-lt"/>
                          <a:ea typeface="+mn-ea"/>
                          <a:cs typeface="+mn-cs"/>
                        </a:rPr>
                        <a:t>IEEE Transactions on Emerging Topics in Computational Intelligence</a:t>
                      </a:r>
                    </a:p>
                  </a:txBody>
                  <a:tcPr/>
                </a:tc>
                <a:extLst>
                  <a:ext uri="{0D108BD9-81ED-4DB2-BD59-A6C34878D82A}">
                    <a16:rowId xmlns="" xmlns:a16="http://schemas.microsoft.com/office/drawing/2014/main" val="4194982364"/>
                  </a:ext>
                </a:extLst>
              </a:tr>
            </a:tbl>
          </a:graphicData>
        </a:graphic>
      </p:graphicFrame>
    </p:spTree>
    <p:extLst>
      <p:ext uri="{BB962C8B-B14F-4D97-AF65-F5344CB8AC3E}">
        <p14:creationId xmlns:p14="http://schemas.microsoft.com/office/powerpoint/2010/main" val="29011445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2133600" y="150056"/>
            <a:ext cx="8077200" cy="762000"/>
          </a:xfrm>
        </p:spPr>
        <p:txBody>
          <a:bodyPr anchor="ctr"/>
          <a:lstStyle/>
          <a:p>
            <a:r>
              <a:rPr lang="en-US"/>
              <a:t>Other related IEEE Activities</a:t>
            </a:r>
          </a:p>
        </p:txBody>
      </p:sp>
      <p:sp>
        <p:nvSpPr>
          <p:cNvPr id="2" name="Slide Number Placeholder 1"/>
          <p:cNvSpPr>
            <a:spLocks noGrp="1"/>
          </p:cNvSpPr>
          <p:nvPr>
            <p:ph type="sldNum" sz="quarter" idx="12"/>
          </p:nvPr>
        </p:nvSpPr>
        <p:spPr/>
        <p:txBody>
          <a:bodyPr/>
          <a:lstStyle/>
          <a:p>
            <a:fld id="{3DD97BEB-BAEF-0344-9D5C-EC73E478698A}" type="slidenum">
              <a:rPr lang="en-US" smtClean="0"/>
              <a:pPr/>
              <a:t>56</a:t>
            </a:fld>
            <a:endParaRPr lang="en-US"/>
          </a:p>
        </p:txBody>
      </p:sp>
      <p:graphicFrame>
        <p:nvGraphicFramePr>
          <p:cNvPr id="5" name="Table 4"/>
          <p:cNvGraphicFramePr>
            <a:graphicFrameLocks noGrp="1"/>
          </p:cNvGraphicFramePr>
          <p:nvPr>
            <p:extLst/>
          </p:nvPr>
        </p:nvGraphicFramePr>
        <p:xfrm>
          <a:off x="2240511" y="1009987"/>
          <a:ext cx="7688179" cy="3850640"/>
        </p:xfrm>
        <a:graphic>
          <a:graphicData uri="http://schemas.openxmlformats.org/drawingml/2006/table">
            <a:tbl>
              <a:tblPr firstRow="1" bandRow="1">
                <a:tableStyleId>{5C22544A-7EE6-4342-B048-85BDC9FD1C3A}</a:tableStyleId>
              </a:tblPr>
              <a:tblGrid>
                <a:gridCol w="7688179">
                  <a:extLst>
                    <a:ext uri="{9D8B030D-6E8A-4147-A177-3AD203B41FA5}">
                      <a16:colId xmlns="" xmlns:a16="http://schemas.microsoft.com/office/drawing/2014/main" val="958286879"/>
                    </a:ext>
                  </a:extLst>
                </a:gridCol>
              </a:tblGrid>
              <a:tr h="302692">
                <a:tc>
                  <a:txBody>
                    <a:bodyPr/>
                    <a:lstStyle/>
                    <a:p>
                      <a:pPr algn="l">
                        <a:lnSpc>
                          <a:spcPct val="100000"/>
                        </a:lnSpc>
                        <a:spcBef>
                          <a:spcPts val="0"/>
                        </a:spcBef>
                        <a:spcAft>
                          <a:spcPts val="0"/>
                        </a:spcAft>
                      </a:pPr>
                      <a:r>
                        <a:rPr lang="en-US" sz="1400" smtClean="0"/>
                        <a:t>Journals- special issues- examples</a:t>
                      </a:r>
                      <a:endParaRPr lang="en-US" sz="1400"/>
                    </a:p>
                  </a:txBody>
                  <a:tcPr anchor="ctr"/>
                </a:tc>
                <a:extLst>
                  <a:ext uri="{0D108BD9-81ED-4DB2-BD59-A6C34878D82A}">
                    <a16:rowId xmlns="" xmlns:a16="http://schemas.microsoft.com/office/drawing/2014/main" val="2609444437"/>
                  </a:ext>
                </a:extLst>
              </a:tr>
              <a:tr h="776910">
                <a:tc>
                  <a:txBody>
                    <a:bodyPr/>
                    <a:lstStyle/>
                    <a:p>
                      <a:pPr marL="168275" marR="0" lvl="0" indent="-168275" algn="l" defTabSz="914400" rtl="0" eaLnBrk="1" fontAlgn="auto" latinLnBrk="0" hangingPunct="1">
                        <a:lnSpc>
                          <a:spcPct val="150000"/>
                        </a:lnSpc>
                        <a:spcBef>
                          <a:spcPts val="0"/>
                        </a:spcBef>
                        <a:spcAft>
                          <a:spcPts val="400"/>
                        </a:spcAft>
                        <a:buClrTx/>
                        <a:buSzTx/>
                        <a:buFont typeface="Arial" panose="020B0604020202020204" pitchFamily="34" charset="0"/>
                        <a:buChar char="•"/>
                        <a:tabLst/>
                        <a:defRPr/>
                      </a:pPr>
                      <a:r>
                        <a:rPr lang="en-US" sz="1400" b="0" i="0" u="none" strike="noStrike" kern="1200" smtClean="0">
                          <a:solidFill>
                            <a:schemeClr val="dk1"/>
                          </a:solidFill>
                          <a:effectLst/>
                          <a:latin typeface="+mn-lt"/>
                          <a:ea typeface="+mn-ea"/>
                          <a:cs typeface="+mn-cs"/>
                        </a:rPr>
                        <a:t>Computer</a:t>
                      </a:r>
                      <a:r>
                        <a:rPr lang="en-US" sz="1400" b="0" i="0" u="none" strike="noStrike" kern="1200" baseline="0" smtClean="0">
                          <a:solidFill>
                            <a:schemeClr val="dk1"/>
                          </a:solidFill>
                          <a:effectLst/>
                          <a:latin typeface="+mn-lt"/>
                          <a:ea typeface="+mn-ea"/>
                          <a:cs typeface="+mn-cs"/>
                        </a:rPr>
                        <a:t> – Sept 2018 – The future of AI</a:t>
                      </a:r>
                    </a:p>
                    <a:p>
                      <a:pPr marL="168275" marR="0" lvl="0" indent="-168275" algn="l" defTabSz="914400" rtl="0" eaLnBrk="1" fontAlgn="auto" latinLnBrk="0" hangingPunct="1">
                        <a:lnSpc>
                          <a:spcPct val="150000"/>
                        </a:lnSpc>
                        <a:spcBef>
                          <a:spcPts val="0"/>
                        </a:spcBef>
                        <a:spcAft>
                          <a:spcPts val="400"/>
                        </a:spcAft>
                        <a:buClrTx/>
                        <a:buSzTx/>
                        <a:buFont typeface="Arial" panose="020B0604020202020204" pitchFamily="34" charset="0"/>
                        <a:buChar char="•"/>
                        <a:tabLst/>
                        <a:defRPr/>
                      </a:pPr>
                      <a:r>
                        <a:rPr lang="en-US" sz="1400" b="0" i="0" u="none" strike="noStrike" kern="1200" baseline="0" smtClean="0">
                          <a:solidFill>
                            <a:schemeClr val="dk1"/>
                          </a:solidFill>
                          <a:effectLst/>
                          <a:latin typeface="+mn-lt"/>
                          <a:ea typeface="+mn-ea"/>
                          <a:cs typeface="+mn-cs"/>
                        </a:rPr>
                        <a:t>IEEE JSAC (Journal on Special areas in Communications) Special Issue on Artificial Intelligence and Machine Learning for Networking and Communications</a:t>
                      </a:r>
                    </a:p>
                    <a:p>
                      <a:pPr marL="168275" marR="0" lvl="0" indent="-168275" algn="l" defTabSz="914400" rtl="0" eaLnBrk="1" fontAlgn="auto" latinLnBrk="0" hangingPunct="1">
                        <a:lnSpc>
                          <a:spcPct val="150000"/>
                        </a:lnSpc>
                        <a:spcBef>
                          <a:spcPts val="0"/>
                        </a:spcBef>
                        <a:spcAft>
                          <a:spcPts val="400"/>
                        </a:spcAft>
                        <a:buClrTx/>
                        <a:buSzTx/>
                        <a:buFont typeface="Arial" panose="020B0604020202020204" pitchFamily="34" charset="0"/>
                        <a:buChar char="•"/>
                        <a:tabLst/>
                        <a:defRPr/>
                      </a:pPr>
                      <a:r>
                        <a:rPr lang="en-US" sz="1400" b="0" i="0" u="none" strike="noStrike" kern="1200" baseline="0" smtClean="0">
                          <a:solidFill>
                            <a:schemeClr val="dk1"/>
                          </a:solidFill>
                          <a:effectLst/>
                          <a:latin typeface="+mn-lt"/>
                          <a:ea typeface="+mn-ea"/>
                          <a:cs typeface="+mn-cs"/>
                        </a:rPr>
                        <a:t>IEEE Transactions on Engineering Management - Special Issue: Services Computing Management for Artificial Intelligence and Machine Learning</a:t>
                      </a:r>
                    </a:p>
                    <a:p>
                      <a:pPr marL="168275" marR="0" lvl="0" indent="-168275" algn="l" defTabSz="914400" rtl="0" eaLnBrk="1" fontAlgn="auto" latinLnBrk="0" hangingPunct="1">
                        <a:lnSpc>
                          <a:spcPct val="150000"/>
                        </a:lnSpc>
                        <a:spcBef>
                          <a:spcPts val="0"/>
                        </a:spcBef>
                        <a:spcAft>
                          <a:spcPts val="400"/>
                        </a:spcAft>
                        <a:buClrTx/>
                        <a:buSzTx/>
                        <a:buFont typeface="Arial" panose="020B0604020202020204" pitchFamily="34" charset="0"/>
                        <a:buChar char="•"/>
                        <a:tabLst/>
                        <a:defRPr/>
                      </a:pPr>
                      <a:r>
                        <a:rPr lang="en-US" sz="1400" b="0" i="0" u="none" strike="noStrike" kern="1200" baseline="0" smtClean="0">
                          <a:solidFill>
                            <a:schemeClr val="dk1"/>
                          </a:solidFill>
                          <a:effectLst/>
                          <a:latin typeface="+mn-lt"/>
                          <a:ea typeface="+mn-ea"/>
                          <a:cs typeface="+mn-cs"/>
                        </a:rPr>
                        <a:t>IEEE Transactions on Network Science and Engineering-Special Issue on Big Data and Artificial Intelligence for Network Technologies</a:t>
                      </a:r>
                    </a:p>
                    <a:p>
                      <a:pPr marL="168275" marR="0" lvl="0" indent="-168275" algn="l" defTabSz="914400" rtl="0" eaLnBrk="1" fontAlgn="auto" latinLnBrk="0" hangingPunct="1">
                        <a:lnSpc>
                          <a:spcPct val="150000"/>
                        </a:lnSpc>
                        <a:spcBef>
                          <a:spcPts val="0"/>
                        </a:spcBef>
                        <a:spcAft>
                          <a:spcPts val="400"/>
                        </a:spcAft>
                        <a:buClrTx/>
                        <a:buSzTx/>
                        <a:buFont typeface="Arial" panose="020B0604020202020204" pitchFamily="34" charset="0"/>
                        <a:buChar char="•"/>
                        <a:tabLst/>
                        <a:defRPr/>
                      </a:pPr>
                      <a:r>
                        <a:rPr lang="en-US" sz="1400" b="0" i="0" u="none" strike="noStrike" kern="1200" baseline="0" smtClean="0">
                          <a:solidFill>
                            <a:schemeClr val="dk1"/>
                          </a:solidFill>
                          <a:effectLst/>
                          <a:latin typeface="+mn-lt"/>
                          <a:ea typeface="+mn-ea"/>
                          <a:cs typeface="+mn-cs"/>
                        </a:rPr>
                        <a:t>Journal of Biomedical and Health Informatics – Special issue -Pervasive Sensing and Machine Learning for Mental Health</a:t>
                      </a:r>
                    </a:p>
                    <a:p>
                      <a:pPr marL="168275" marR="0" lvl="0" indent="-168275" algn="l" defTabSz="914400" rtl="0" eaLnBrk="1" fontAlgn="auto" latinLnBrk="0" hangingPunct="1">
                        <a:lnSpc>
                          <a:spcPct val="150000"/>
                        </a:lnSpc>
                        <a:spcBef>
                          <a:spcPts val="0"/>
                        </a:spcBef>
                        <a:spcAft>
                          <a:spcPts val="400"/>
                        </a:spcAft>
                        <a:buClrTx/>
                        <a:buSzTx/>
                        <a:buFont typeface="Arial" panose="020B0604020202020204" pitchFamily="34" charset="0"/>
                        <a:buChar char="•"/>
                        <a:tabLst/>
                        <a:defRPr/>
                      </a:pPr>
                      <a:r>
                        <a:rPr lang="en-US" sz="1400" b="0" i="0" u="none" strike="noStrike" kern="1200" baseline="0" smtClean="0">
                          <a:solidFill>
                            <a:schemeClr val="dk1"/>
                          </a:solidFill>
                          <a:effectLst/>
                          <a:latin typeface="+mn-lt"/>
                          <a:ea typeface="+mn-ea"/>
                          <a:cs typeface="+mn-cs"/>
                        </a:rPr>
                        <a:t>IEEE Internet of Things Journal - RRCPS: Reliable and Resilient Cyber-Physical Systems</a:t>
                      </a:r>
                    </a:p>
                  </a:txBody>
                  <a:tcPr/>
                </a:tc>
                <a:extLst>
                  <a:ext uri="{0D108BD9-81ED-4DB2-BD59-A6C34878D82A}">
                    <a16:rowId xmlns="" xmlns:a16="http://schemas.microsoft.com/office/drawing/2014/main" val="4194982364"/>
                  </a:ext>
                </a:extLst>
              </a:tr>
            </a:tbl>
          </a:graphicData>
        </a:graphic>
      </p:graphicFrame>
    </p:spTree>
    <p:extLst>
      <p:ext uri="{BB962C8B-B14F-4D97-AF65-F5344CB8AC3E}">
        <p14:creationId xmlns:p14="http://schemas.microsoft.com/office/powerpoint/2010/main" val="154416988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2133600" y="150056"/>
            <a:ext cx="8077200" cy="762000"/>
          </a:xfrm>
        </p:spPr>
        <p:txBody>
          <a:bodyPr anchor="ctr"/>
          <a:lstStyle/>
          <a:p>
            <a:r>
              <a:rPr lang="en-US"/>
              <a:t>Other related IEEE Activities</a:t>
            </a:r>
          </a:p>
        </p:txBody>
      </p:sp>
      <p:sp>
        <p:nvSpPr>
          <p:cNvPr id="2" name="Slide Number Placeholder 1"/>
          <p:cNvSpPr>
            <a:spLocks noGrp="1"/>
          </p:cNvSpPr>
          <p:nvPr>
            <p:ph type="sldNum" sz="quarter" idx="12"/>
          </p:nvPr>
        </p:nvSpPr>
        <p:spPr/>
        <p:txBody>
          <a:bodyPr/>
          <a:lstStyle/>
          <a:p>
            <a:fld id="{3DD97BEB-BAEF-0344-9D5C-EC73E478698A}" type="slidenum">
              <a:rPr lang="en-US" smtClean="0"/>
              <a:pPr/>
              <a:t>57</a:t>
            </a:fld>
            <a:endParaRPr lang="en-US"/>
          </a:p>
        </p:txBody>
      </p:sp>
      <p:graphicFrame>
        <p:nvGraphicFramePr>
          <p:cNvPr id="6" name="Table 5"/>
          <p:cNvGraphicFramePr>
            <a:graphicFrameLocks noGrp="1"/>
          </p:cNvGraphicFramePr>
          <p:nvPr>
            <p:extLst/>
          </p:nvPr>
        </p:nvGraphicFramePr>
        <p:xfrm>
          <a:off x="2227425" y="1013562"/>
          <a:ext cx="7967609" cy="4942840"/>
        </p:xfrm>
        <a:graphic>
          <a:graphicData uri="http://schemas.openxmlformats.org/drawingml/2006/table">
            <a:tbl>
              <a:tblPr firstRow="1" bandRow="1">
                <a:tableStyleId>{5C22544A-7EE6-4342-B048-85BDC9FD1C3A}</a:tableStyleId>
              </a:tblPr>
              <a:tblGrid>
                <a:gridCol w="7967609">
                  <a:extLst>
                    <a:ext uri="{9D8B030D-6E8A-4147-A177-3AD203B41FA5}">
                      <a16:colId xmlns="" xmlns:a16="http://schemas.microsoft.com/office/drawing/2014/main" val="958286879"/>
                    </a:ext>
                  </a:extLst>
                </a:gridCol>
              </a:tblGrid>
              <a:tr h="166730">
                <a:tc>
                  <a:txBody>
                    <a:bodyPr/>
                    <a:lstStyle/>
                    <a:p>
                      <a:pPr algn="l">
                        <a:lnSpc>
                          <a:spcPct val="100000"/>
                        </a:lnSpc>
                        <a:spcBef>
                          <a:spcPts val="0"/>
                        </a:spcBef>
                        <a:spcAft>
                          <a:spcPts val="0"/>
                        </a:spcAft>
                      </a:pPr>
                      <a:r>
                        <a:rPr lang="en-US" sz="900"/>
                        <a:t>Artificial Intelligence (34</a:t>
                      </a:r>
                      <a:r>
                        <a:rPr lang="en-US" sz="900" smtClean="0"/>
                        <a:t>)-conferences</a:t>
                      </a:r>
                      <a:endParaRPr lang="en-US" sz="900"/>
                    </a:p>
                  </a:txBody>
                  <a:tcPr anchor="ctr"/>
                </a:tc>
                <a:extLst>
                  <a:ext uri="{0D108BD9-81ED-4DB2-BD59-A6C34878D82A}">
                    <a16:rowId xmlns="" xmlns:a16="http://schemas.microsoft.com/office/drawing/2014/main" val="2609444437"/>
                  </a:ext>
                </a:extLst>
              </a:tr>
              <a:tr h="624968">
                <a:tc>
                  <a:txBody>
                    <a:bodyPr/>
                    <a:lstStyle/>
                    <a:p>
                      <a:pPr marL="168275" marR="0" lvl="0" indent="-168275" algn="l" defTabSz="914400" rtl="0" eaLnBrk="1" fontAlgn="auto" latinLnBrk="0" hangingPunct="1">
                        <a:lnSpc>
                          <a:spcPct val="150000"/>
                        </a:lnSpc>
                        <a:spcBef>
                          <a:spcPts val="0"/>
                        </a:spcBef>
                        <a:spcAft>
                          <a:spcPts val="400"/>
                        </a:spcAft>
                        <a:buClrTx/>
                        <a:buSzTx/>
                        <a:buFont typeface="Arial" panose="020B0604020202020204" pitchFamily="34" charset="0"/>
                        <a:buChar char="•"/>
                        <a:tabLst/>
                        <a:defRPr/>
                      </a:pPr>
                      <a:r>
                        <a:rPr lang="en-US" sz="800" b="0" i="0" u="none" strike="noStrike" kern="1200">
                          <a:solidFill>
                            <a:schemeClr val="dk1"/>
                          </a:solidFill>
                          <a:effectLst/>
                          <a:latin typeface="+mn-lt"/>
                          <a:ea typeface="+mn-ea"/>
                          <a:cs typeface="+mn-cs"/>
                          <a:hlinkClick r:id="rId3"/>
                        </a:rPr>
                        <a:t>2018 International Conference on Advanced Computation and Telecommunication (ICACAT)</a:t>
                      </a:r>
                      <a:r>
                        <a:rPr lang="en-US" sz="800" b="0" i="0" u="none" strike="noStrike" kern="1200">
                          <a:solidFill>
                            <a:schemeClr val="dk1"/>
                          </a:solidFill>
                          <a:effectLst/>
                          <a:latin typeface="+mn-lt"/>
                          <a:ea typeface="+mn-ea"/>
                          <a:cs typeface="+mn-cs"/>
                        </a:rPr>
                        <a:t>, </a:t>
                      </a:r>
                      <a:r>
                        <a:rPr lang="fr-FR" sz="800" b="0" i="0" u="sng" kern="1200">
                          <a:solidFill>
                            <a:schemeClr val="dk1"/>
                          </a:solidFill>
                          <a:effectLst/>
                          <a:latin typeface="+mn-lt"/>
                          <a:ea typeface="+mn-ea"/>
                          <a:cs typeface="+mn-cs"/>
                          <a:hlinkClick r:id="rId3"/>
                        </a:rPr>
                        <a:t>28 Dec - 29 Dec 2018</a:t>
                      </a:r>
                      <a:endParaRPr lang="en-US" sz="800" b="0" i="0" u="none" strike="noStrike" kern="1200">
                        <a:solidFill>
                          <a:schemeClr val="dk1"/>
                        </a:solidFill>
                        <a:effectLst/>
                        <a:latin typeface="+mn-lt"/>
                        <a:ea typeface="+mn-ea"/>
                        <a:cs typeface="+mn-cs"/>
                      </a:endParaRPr>
                    </a:p>
                    <a:p>
                      <a:pPr marL="168275" marR="0" lvl="0" indent="-168275" algn="l" defTabSz="914400" rtl="0" eaLnBrk="1" fontAlgn="auto" latinLnBrk="0" hangingPunct="1">
                        <a:lnSpc>
                          <a:spcPct val="150000"/>
                        </a:lnSpc>
                        <a:spcBef>
                          <a:spcPts val="0"/>
                        </a:spcBef>
                        <a:spcAft>
                          <a:spcPts val="400"/>
                        </a:spcAft>
                        <a:buClrTx/>
                        <a:buSzTx/>
                        <a:buFont typeface="Arial" panose="020B0604020202020204" pitchFamily="34" charset="0"/>
                        <a:buChar char="•"/>
                        <a:tabLst/>
                        <a:defRPr/>
                      </a:pPr>
                      <a:r>
                        <a:rPr lang="en-US" sz="800" b="0" i="0" u="none" strike="noStrike" kern="1200">
                          <a:solidFill>
                            <a:schemeClr val="dk1"/>
                          </a:solidFill>
                          <a:effectLst/>
                          <a:latin typeface="+mn-lt"/>
                          <a:ea typeface="+mn-ea"/>
                          <a:cs typeface="+mn-cs"/>
                          <a:hlinkClick r:id="rId4"/>
                        </a:rPr>
                        <a:t>2018 IEEE International Conference on Artificial Intelligence and Virtual Reality (AIVR)</a:t>
                      </a:r>
                      <a:r>
                        <a:rPr lang="en-US" sz="800" b="0" i="0" u="none" strike="noStrike" kern="1200">
                          <a:solidFill>
                            <a:schemeClr val="dk1"/>
                          </a:solidFill>
                          <a:effectLst/>
                          <a:latin typeface="+mn-lt"/>
                          <a:ea typeface="+mn-ea"/>
                          <a:cs typeface="+mn-cs"/>
                        </a:rPr>
                        <a:t>, </a:t>
                      </a:r>
                      <a:r>
                        <a:rPr lang="fr-FR" sz="800" b="0" i="0" u="none" strike="noStrike" kern="1200">
                          <a:solidFill>
                            <a:schemeClr val="dk1"/>
                          </a:solidFill>
                          <a:effectLst/>
                          <a:latin typeface="+mn-lt"/>
                          <a:ea typeface="+mn-ea"/>
                          <a:cs typeface="+mn-cs"/>
                          <a:hlinkClick r:id="rId4"/>
                        </a:rPr>
                        <a:t>10 Dec - 12 Dec 2018</a:t>
                      </a:r>
                      <a:endParaRPr lang="en-US" sz="800" b="0" i="0" u="none" strike="noStrike" kern="1200">
                        <a:solidFill>
                          <a:schemeClr val="dk1"/>
                        </a:solidFill>
                        <a:effectLst/>
                        <a:latin typeface="+mn-lt"/>
                        <a:ea typeface="+mn-ea"/>
                        <a:cs typeface="+mn-cs"/>
                      </a:endParaRPr>
                    </a:p>
                    <a:p>
                      <a:pPr marL="168275" marR="0" lvl="0" indent="-168275" algn="l" defTabSz="914400" rtl="0" eaLnBrk="1" fontAlgn="auto" latinLnBrk="0" hangingPunct="1">
                        <a:lnSpc>
                          <a:spcPct val="150000"/>
                        </a:lnSpc>
                        <a:spcBef>
                          <a:spcPts val="0"/>
                        </a:spcBef>
                        <a:spcAft>
                          <a:spcPts val="400"/>
                        </a:spcAft>
                        <a:buClrTx/>
                        <a:buSzTx/>
                        <a:buFont typeface="Arial" panose="020B0604020202020204" pitchFamily="34" charset="0"/>
                        <a:buChar char="•"/>
                        <a:tabLst/>
                        <a:defRPr/>
                      </a:pPr>
                      <a:r>
                        <a:rPr lang="en-US" sz="800" b="0" i="0" u="none" strike="noStrike" kern="1200">
                          <a:solidFill>
                            <a:schemeClr val="dk1"/>
                          </a:solidFill>
                          <a:effectLst/>
                          <a:latin typeface="+mn-lt"/>
                          <a:ea typeface="+mn-ea"/>
                          <a:cs typeface="+mn-cs"/>
                          <a:hlinkClick r:id="rId5"/>
                        </a:rPr>
                        <a:t>2018 3rd International Conference on Pattern Analysis and Intelligent Systems (PAIS)</a:t>
                      </a:r>
                      <a:r>
                        <a:rPr lang="en-US" sz="800" b="0" i="0" u="none" strike="noStrike" kern="1200">
                          <a:solidFill>
                            <a:schemeClr val="dk1"/>
                          </a:solidFill>
                          <a:effectLst/>
                          <a:latin typeface="+mn-lt"/>
                          <a:ea typeface="+mn-ea"/>
                          <a:cs typeface="+mn-cs"/>
                        </a:rPr>
                        <a:t>, </a:t>
                      </a:r>
                      <a:r>
                        <a:rPr lang="en-US" sz="800" b="0" i="0" u="none" strike="noStrike" kern="1200">
                          <a:solidFill>
                            <a:schemeClr val="dk1"/>
                          </a:solidFill>
                          <a:effectLst/>
                          <a:latin typeface="+mn-lt"/>
                          <a:ea typeface="+mn-ea"/>
                          <a:cs typeface="+mn-cs"/>
                          <a:hlinkClick r:id="rId5"/>
                        </a:rPr>
                        <a:t>24 Oct - 25 Oct 2018</a:t>
                      </a:r>
                      <a:endParaRPr lang="en-US" sz="800" b="0" i="0" u="none" strike="noStrike" kern="1200">
                        <a:solidFill>
                          <a:schemeClr val="dk1"/>
                        </a:solidFill>
                        <a:effectLst/>
                        <a:latin typeface="+mn-lt"/>
                        <a:ea typeface="+mn-ea"/>
                        <a:cs typeface="+mn-cs"/>
                      </a:endParaRPr>
                    </a:p>
                    <a:p>
                      <a:pPr marL="168275" marR="0" lvl="0" indent="-168275" algn="l" defTabSz="914400" rtl="0" eaLnBrk="1" fontAlgn="auto" latinLnBrk="0" hangingPunct="1">
                        <a:lnSpc>
                          <a:spcPct val="150000"/>
                        </a:lnSpc>
                        <a:spcBef>
                          <a:spcPts val="0"/>
                        </a:spcBef>
                        <a:spcAft>
                          <a:spcPts val="400"/>
                        </a:spcAft>
                        <a:buClrTx/>
                        <a:buSzTx/>
                        <a:buFont typeface="Arial" panose="020B0604020202020204" pitchFamily="34" charset="0"/>
                        <a:buChar char="•"/>
                        <a:tabLst/>
                        <a:defRPr/>
                      </a:pPr>
                      <a:r>
                        <a:rPr lang="en-US" sz="800" b="0" i="0" u="none" strike="noStrike" kern="1200">
                          <a:solidFill>
                            <a:schemeClr val="dk1"/>
                          </a:solidFill>
                          <a:effectLst/>
                          <a:latin typeface="+mn-lt"/>
                          <a:ea typeface="+mn-ea"/>
                          <a:cs typeface="+mn-cs"/>
                          <a:hlinkClick r:id="rId6"/>
                        </a:rPr>
                        <a:t>2018 IEEE 3rd Advanced Information Technology, Electronic and Automation Control Conference (IAEAC)</a:t>
                      </a:r>
                      <a:r>
                        <a:rPr lang="en-US" sz="800" b="0" i="0" u="none" strike="noStrike" kern="1200">
                          <a:solidFill>
                            <a:schemeClr val="dk1"/>
                          </a:solidFill>
                          <a:effectLst/>
                          <a:latin typeface="+mn-lt"/>
                          <a:ea typeface="+mn-ea"/>
                          <a:cs typeface="+mn-cs"/>
                        </a:rPr>
                        <a:t>, </a:t>
                      </a:r>
                      <a:r>
                        <a:rPr lang="en-US" sz="800" b="0" i="0" u="none" strike="noStrike" kern="1200">
                          <a:solidFill>
                            <a:schemeClr val="dk1"/>
                          </a:solidFill>
                          <a:effectLst/>
                          <a:latin typeface="+mn-lt"/>
                          <a:ea typeface="+mn-ea"/>
                          <a:cs typeface="+mn-cs"/>
                          <a:hlinkClick r:id="rId6"/>
                        </a:rPr>
                        <a:t>12 Oct - 14 Oct 2018</a:t>
                      </a:r>
                      <a:endParaRPr lang="en-US" sz="800" b="0" i="0" u="none" strike="noStrike" kern="1200">
                        <a:solidFill>
                          <a:schemeClr val="dk1"/>
                        </a:solidFill>
                        <a:effectLst/>
                        <a:latin typeface="+mn-lt"/>
                        <a:ea typeface="+mn-ea"/>
                        <a:cs typeface="+mn-cs"/>
                      </a:endParaRPr>
                    </a:p>
                    <a:p>
                      <a:pPr marL="168275" marR="0" lvl="0" indent="-168275" algn="l" defTabSz="914400" rtl="0" eaLnBrk="1" fontAlgn="auto" latinLnBrk="0" hangingPunct="1">
                        <a:lnSpc>
                          <a:spcPct val="150000"/>
                        </a:lnSpc>
                        <a:spcBef>
                          <a:spcPts val="0"/>
                        </a:spcBef>
                        <a:spcAft>
                          <a:spcPts val="400"/>
                        </a:spcAft>
                        <a:buClrTx/>
                        <a:buSzTx/>
                        <a:buFont typeface="Arial" panose="020B0604020202020204" pitchFamily="34" charset="0"/>
                        <a:buChar char="•"/>
                        <a:tabLst/>
                        <a:defRPr/>
                      </a:pPr>
                      <a:r>
                        <a:rPr lang="en-US" sz="800" b="0" i="0" u="none" strike="noStrike" kern="1200">
                          <a:solidFill>
                            <a:schemeClr val="dk1"/>
                          </a:solidFill>
                          <a:effectLst/>
                          <a:latin typeface="+mn-lt"/>
                          <a:ea typeface="+mn-ea"/>
                          <a:cs typeface="+mn-cs"/>
                          <a:hlinkClick r:id="rId7"/>
                        </a:rPr>
                        <a:t>2018 First International Conference on Secure Cyber Computing and Communication (ICSCCC)</a:t>
                      </a:r>
                      <a:r>
                        <a:rPr lang="en-US" sz="800" b="0" i="0" u="none" strike="noStrike" kern="1200">
                          <a:solidFill>
                            <a:schemeClr val="dk1"/>
                          </a:solidFill>
                          <a:effectLst/>
                          <a:latin typeface="+mn-lt"/>
                          <a:ea typeface="+mn-ea"/>
                          <a:cs typeface="+mn-cs"/>
                        </a:rPr>
                        <a:t>, </a:t>
                      </a:r>
                      <a:r>
                        <a:rPr lang="en-US" sz="800" b="0" i="0" u="none" strike="noStrike" kern="1200">
                          <a:solidFill>
                            <a:schemeClr val="dk1"/>
                          </a:solidFill>
                          <a:effectLst/>
                          <a:latin typeface="+mn-lt"/>
                          <a:ea typeface="+mn-ea"/>
                          <a:cs typeface="+mn-cs"/>
                          <a:hlinkClick r:id="rId7"/>
                        </a:rPr>
                        <a:t>11 Oct - 13 Oct 2018</a:t>
                      </a:r>
                      <a:endParaRPr lang="en-US" sz="800" b="0" i="0" u="none" strike="noStrike" kern="1200">
                        <a:solidFill>
                          <a:schemeClr val="dk1"/>
                        </a:solidFill>
                        <a:effectLst/>
                        <a:latin typeface="+mn-lt"/>
                        <a:ea typeface="+mn-ea"/>
                        <a:cs typeface="+mn-cs"/>
                      </a:endParaRPr>
                    </a:p>
                    <a:p>
                      <a:pPr marL="168275" marR="0" lvl="0" indent="-168275" algn="l" defTabSz="914400" rtl="0" eaLnBrk="1" fontAlgn="auto" latinLnBrk="0" hangingPunct="1">
                        <a:lnSpc>
                          <a:spcPct val="150000"/>
                        </a:lnSpc>
                        <a:spcBef>
                          <a:spcPts val="0"/>
                        </a:spcBef>
                        <a:spcAft>
                          <a:spcPts val="400"/>
                        </a:spcAft>
                        <a:buClrTx/>
                        <a:buSzTx/>
                        <a:buFont typeface="Arial" panose="020B0604020202020204" pitchFamily="34" charset="0"/>
                        <a:buChar char="•"/>
                        <a:tabLst/>
                        <a:defRPr/>
                      </a:pPr>
                      <a:r>
                        <a:rPr lang="en-US" sz="800" b="0" i="0" u="none" strike="noStrike" kern="1200">
                          <a:solidFill>
                            <a:schemeClr val="dk1"/>
                          </a:solidFill>
                          <a:effectLst/>
                          <a:latin typeface="+mn-lt"/>
                          <a:ea typeface="+mn-ea"/>
                          <a:cs typeface="+mn-cs"/>
                          <a:hlinkClick r:id="rId8"/>
                        </a:rPr>
                        <a:t>2018 IEEE International Conference on Systems, Man, and Cybernetics (SMC)</a:t>
                      </a:r>
                      <a:r>
                        <a:rPr lang="en-US" sz="800" b="0" i="0" u="none" strike="noStrike" kern="1200">
                          <a:solidFill>
                            <a:schemeClr val="dk1"/>
                          </a:solidFill>
                          <a:effectLst/>
                          <a:latin typeface="+mn-lt"/>
                          <a:ea typeface="+mn-ea"/>
                          <a:cs typeface="+mn-cs"/>
                        </a:rPr>
                        <a:t>, </a:t>
                      </a:r>
                      <a:r>
                        <a:rPr lang="en-US" sz="800" b="0" i="0" u="none" strike="noStrike" kern="1200">
                          <a:solidFill>
                            <a:schemeClr val="dk1"/>
                          </a:solidFill>
                          <a:effectLst/>
                          <a:latin typeface="+mn-lt"/>
                          <a:ea typeface="+mn-ea"/>
                          <a:cs typeface="+mn-cs"/>
                          <a:hlinkClick r:id="rId8"/>
                        </a:rPr>
                        <a:t>07 Oct - 10 Oct 2018</a:t>
                      </a:r>
                      <a:endParaRPr lang="en-US" sz="800" b="0" i="0" u="none" strike="noStrike" kern="1200">
                        <a:solidFill>
                          <a:schemeClr val="dk1"/>
                        </a:solidFill>
                        <a:effectLst/>
                        <a:latin typeface="+mn-lt"/>
                        <a:ea typeface="+mn-ea"/>
                        <a:cs typeface="+mn-cs"/>
                      </a:endParaRPr>
                    </a:p>
                    <a:p>
                      <a:pPr marL="168275" marR="0" lvl="0" indent="-168275" algn="l" defTabSz="914400" rtl="0" eaLnBrk="1" fontAlgn="auto" latinLnBrk="0" hangingPunct="1">
                        <a:lnSpc>
                          <a:spcPct val="150000"/>
                        </a:lnSpc>
                        <a:spcBef>
                          <a:spcPts val="0"/>
                        </a:spcBef>
                        <a:spcAft>
                          <a:spcPts val="400"/>
                        </a:spcAft>
                        <a:buClrTx/>
                        <a:buSzTx/>
                        <a:buFont typeface="Arial" panose="020B0604020202020204" pitchFamily="34" charset="0"/>
                        <a:buChar char="•"/>
                        <a:tabLst/>
                        <a:defRPr/>
                      </a:pPr>
                      <a:r>
                        <a:rPr lang="en-US" sz="800" b="0" i="0" u="none" strike="noStrike" kern="1200">
                          <a:solidFill>
                            <a:schemeClr val="dk1"/>
                          </a:solidFill>
                          <a:effectLst/>
                          <a:latin typeface="+mn-lt"/>
                          <a:ea typeface="+mn-ea"/>
                          <a:cs typeface="+mn-cs"/>
                          <a:hlinkClick r:id="rId9"/>
                        </a:rPr>
                        <a:t>2018 First International Conference on Artificial Intelligence for Industries (AI4I)</a:t>
                      </a:r>
                      <a:r>
                        <a:rPr lang="en-US" sz="800" b="0" i="0" u="none" strike="noStrike" kern="1200">
                          <a:solidFill>
                            <a:schemeClr val="dk1"/>
                          </a:solidFill>
                          <a:effectLst/>
                          <a:latin typeface="+mn-lt"/>
                          <a:ea typeface="+mn-ea"/>
                          <a:cs typeface="+mn-cs"/>
                        </a:rPr>
                        <a:t>, </a:t>
                      </a:r>
                      <a:r>
                        <a:rPr lang="nb-NO" sz="800" b="0" i="0" u="none" strike="noStrike" kern="1200">
                          <a:solidFill>
                            <a:schemeClr val="dk1"/>
                          </a:solidFill>
                          <a:effectLst/>
                          <a:latin typeface="+mn-lt"/>
                          <a:ea typeface="+mn-ea"/>
                          <a:cs typeface="+mn-cs"/>
                          <a:hlinkClick r:id="rId9"/>
                        </a:rPr>
                        <a:t>26 Sep - 28 Sep 2018</a:t>
                      </a:r>
                      <a:endParaRPr lang="en-US" sz="800" b="0" i="0" u="sng" kern="1200">
                        <a:solidFill>
                          <a:schemeClr val="dk1"/>
                        </a:solidFill>
                        <a:effectLst/>
                        <a:latin typeface="+mn-lt"/>
                        <a:ea typeface="+mn-ea"/>
                        <a:cs typeface="+mn-cs"/>
                        <a:hlinkClick r:id="rId10"/>
                      </a:endParaRPr>
                    </a:p>
                    <a:p>
                      <a:pPr marL="168275" marR="0" lvl="0" indent="-168275" algn="l" defTabSz="914400" rtl="0" eaLnBrk="1" fontAlgn="auto" latinLnBrk="0" hangingPunct="1">
                        <a:lnSpc>
                          <a:spcPct val="150000"/>
                        </a:lnSpc>
                        <a:spcBef>
                          <a:spcPts val="0"/>
                        </a:spcBef>
                        <a:spcAft>
                          <a:spcPts val="400"/>
                        </a:spcAft>
                        <a:buClrTx/>
                        <a:buSzTx/>
                        <a:buFont typeface="Arial" panose="020B0604020202020204" pitchFamily="34" charset="0"/>
                        <a:buChar char="•"/>
                        <a:tabLst/>
                        <a:defRPr/>
                      </a:pPr>
                      <a:r>
                        <a:rPr lang="en-US" sz="800" b="0" i="0" u="none" strike="noStrike" kern="1200">
                          <a:solidFill>
                            <a:schemeClr val="dk1"/>
                          </a:solidFill>
                          <a:effectLst/>
                          <a:latin typeface="+mn-lt"/>
                          <a:ea typeface="+mn-ea"/>
                          <a:cs typeface="+mn-cs"/>
                          <a:hlinkClick r:id="rId11"/>
                        </a:rPr>
                        <a:t>2018 Joint IEEE 8th International Conference on Development and Learning and Epigenetic Robotics (ICDL-EpiRob)</a:t>
                      </a:r>
                      <a:r>
                        <a:rPr lang="en-US" sz="800" b="0" i="0" u="none" strike="noStrike" kern="1200">
                          <a:solidFill>
                            <a:schemeClr val="dk1"/>
                          </a:solidFill>
                          <a:effectLst/>
                          <a:latin typeface="+mn-lt"/>
                          <a:ea typeface="+mn-ea"/>
                          <a:cs typeface="+mn-cs"/>
                        </a:rPr>
                        <a:t>, </a:t>
                      </a:r>
                      <a:r>
                        <a:rPr lang="nb-NO" sz="800" b="0" i="0" u="none" strike="noStrike" kern="1200">
                          <a:solidFill>
                            <a:schemeClr val="dk1"/>
                          </a:solidFill>
                          <a:effectLst/>
                          <a:latin typeface="+mn-lt"/>
                          <a:ea typeface="+mn-ea"/>
                          <a:cs typeface="+mn-cs"/>
                          <a:hlinkClick r:id="rId11"/>
                        </a:rPr>
                        <a:t>17 Sep - 20 Sep 2018</a:t>
                      </a:r>
                      <a:endParaRPr lang="en-US" sz="800" b="0" i="0" u="none" strike="noStrike" kern="1200">
                        <a:solidFill>
                          <a:schemeClr val="dk1"/>
                        </a:solidFill>
                        <a:effectLst/>
                        <a:latin typeface="+mn-lt"/>
                        <a:ea typeface="+mn-ea"/>
                        <a:cs typeface="+mn-cs"/>
                      </a:endParaRPr>
                    </a:p>
                    <a:p>
                      <a:pPr marL="168275" marR="0" lvl="0" indent="-168275" algn="l" defTabSz="914400" rtl="0" eaLnBrk="1" fontAlgn="auto" latinLnBrk="0" hangingPunct="1">
                        <a:lnSpc>
                          <a:spcPct val="150000"/>
                        </a:lnSpc>
                        <a:spcBef>
                          <a:spcPts val="0"/>
                        </a:spcBef>
                        <a:spcAft>
                          <a:spcPts val="400"/>
                        </a:spcAft>
                        <a:buClrTx/>
                        <a:buSzTx/>
                        <a:buFont typeface="Arial" panose="020B0604020202020204" pitchFamily="34" charset="0"/>
                        <a:buChar char="•"/>
                        <a:tabLst/>
                        <a:defRPr/>
                      </a:pPr>
                      <a:r>
                        <a:rPr lang="en-US" sz="800" b="0" i="0" u="none" strike="noStrike" kern="1200">
                          <a:solidFill>
                            <a:schemeClr val="dk1"/>
                          </a:solidFill>
                          <a:effectLst/>
                          <a:latin typeface="+mn-lt"/>
                          <a:ea typeface="+mn-ea"/>
                          <a:cs typeface="+mn-cs"/>
                          <a:hlinkClick r:id="rId12"/>
                        </a:rPr>
                        <a:t>2018 Intelligent Systems Conference (IntelliSys)</a:t>
                      </a:r>
                      <a:r>
                        <a:rPr lang="en-US" sz="800" b="0" i="0" u="none" strike="noStrike" kern="1200">
                          <a:solidFill>
                            <a:schemeClr val="dk1"/>
                          </a:solidFill>
                          <a:effectLst/>
                          <a:latin typeface="+mn-lt"/>
                          <a:ea typeface="+mn-ea"/>
                          <a:cs typeface="+mn-cs"/>
                        </a:rPr>
                        <a:t>, </a:t>
                      </a:r>
                      <a:r>
                        <a:rPr lang="nb-NO" sz="800" b="0" i="0" u="none" strike="noStrike" kern="1200">
                          <a:solidFill>
                            <a:schemeClr val="dk1"/>
                          </a:solidFill>
                          <a:effectLst/>
                          <a:latin typeface="+mn-lt"/>
                          <a:ea typeface="+mn-ea"/>
                          <a:cs typeface="+mn-cs"/>
                          <a:hlinkClick r:id="rId12"/>
                        </a:rPr>
                        <a:t>06 Sep - 07 Sep 2018</a:t>
                      </a:r>
                      <a:endParaRPr lang="en-US" sz="800" b="0" i="0" u="none" strike="noStrike" kern="1200">
                        <a:solidFill>
                          <a:schemeClr val="dk1"/>
                        </a:solidFill>
                        <a:effectLst/>
                        <a:latin typeface="+mn-lt"/>
                        <a:ea typeface="+mn-ea"/>
                        <a:cs typeface="+mn-cs"/>
                      </a:endParaRPr>
                    </a:p>
                    <a:p>
                      <a:pPr marL="168275" marR="0" lvl="0" indent="-168275" algn="l" defTabSz="914400" rtl="0" eaLnBrk="1" fontAlgn="auto" latinLnBrk="0" hangingPunct="1">
                        <a:lnSpc>
                          <a:spcPct val="150000"/>
                        </a:lnSpc>
                        <a:spcBef>
                          <a:spcPts val="0"/>
                        </a:spcBef>
                        <a:spcAft>
                          <a:spcPts val="400"/>
                        </a:spcAft>
                        <a:buClrTx/>
                        <a:buSzTx/>
                        <a:buFont typeface="Arial" panose="020B0604020202020204" pitchFamily="34" charset="0"/>
                        <a:buChar char="•"/>
                        <a:tabLst/>
                        <a:defRPr/>
                      </a:pPr>
                      <a:r>
                        <a:rPr lang="en-US" sz="800" b="0" i="0" u="none" strike="noStrike" kern="1200">
                          <a:solidFill>
                            <a:schemeClr val="dk1"/>
                          </a:solidFill>
                          <a:effectLst/>
                          <a:latin typeface="+mn-lt"/>
                          <a:ea typeface="+mn-ea"/>
                          <a:cs typeface="+mn-cs"/>
                          <a:hlinkClick r:id="rId13"/>
                        </a:rPr>
                        <a:t>2018 IEEE International Conference on Autonomic Computing (ICAC)</a:t>
                      </a:r>
                      <a:r>
                        <a:rPr lang="en-US" sz="800" b="0" i="0" u="none" strike="noStrike" kern="1200">
                          <a:solidFill>
                            <a:schemeClr val="dk1"/>
                          </a:solidFill>
                          <a:effectLst/>
                          <a:latin typeface="+mn-lt"/>
                          <a:ea typeface="+mn-ea"/>
                          <a:cs typeface="+mn-cs"/>
                        </a:rPr>
                        <a:t>, </a:t>
                      </a:r>
                      <a:r>
                        <a:rPr lang="nb-NO" sz="800" b="0" i="0" u="none" strike="noStrike" kern="1200">
                          <a:solidFill>
                            <a:schemeClr val="dk1"/>
                          </a:solidFill>
                          <a:effectLst/>
                          <a:latin typeface="+mn-lt"/>
                          <a:ea typeface="+mn-ea"/>
                          <a:cs typeface="+mn-cs"/>
                          <a:hlinkClick r:id="rId13"/>
                        </a:rPr>
                        <a:t>03 Sep - 07 Sep 2018</a:t>
                      </a:r>
                      <a:endParaRPr lang="en-US" sz="800" b="0" i="0" u="none" strike="noStrike" kern="1200">
                        <a:solidFill>
                          <a:schemeClr val="dk1"/>
                        </a:solidFill>
                        <a:effectLst/>
                        <a:latin typeface="+mn-lt"/>
                        <a:ea typeface="+mn-ea"/>
                        <a:cs typeface="+mn-cs"/>
                      </a:endParaRPr>
                    </a:p>
                    <a:p>
                      <a:pPr marL="168275" marR="0" lvl="0" indent="-168275" algn="l" defTabSz="914400" rtl="0" eaLnBrk="1" fontAlgn="auto" latinLnBrk="0" hangingPunct="1">
                        <a:lnSpc>
                          <a:spcPct val="150000"/>
                        </a:lnSpc>
                        <a:spcBef>
                          <a:spcPts val="0"/>
                        </a:spcBef>
                        <a:spcAft>
                          <a:spcPts val="400"/>
                        </a:spcAft>
                        <a:buClrTx/>
                        <a:buSzTx/>
                        <a:buFont typeface="Arial" panose="020B0604020202020204" pitchFamily="34" charset="0"/>
                        <a:buChar char="•"/>
                        <a:tabLst/>
                        <a:defRPr/>
                      </a:pPr>
                      <a:r>
                        <a:rPr lang="en-US" sz="800" b="0" i="0" u="none" strike="noStrike" kern="1200">
                          <a:solidFill>
                            <a:schemeClr val="dk1"/>
                          </a:solidFill>
                          <a:effectLst/>
                          <a:latin typeface="+mn-lt"/>
                          <a:ea typeface="+mn-ea"/>
                          <a:cs typeface="+mn-cs"/>
                          <a:hlinkClick r:id="rId14"/>
                        </a:rPr>
                        <a:t>2018 IEEE Conference on Computational Intelligence and Games (CIG)</a:t>
                      </a:r>
                      <a:r>
                        <a:rPr lang="en-US" sz="800" b="0" i="0" u="none" strike="noStrike" kern="1200">
                          <a:solidFill>
                            <a:schemeClr val="dk1"/>
                          </a:solidFill>
                          <a:effectLst/>
                          <a:latin typeface="+mn-lt"/>
                          <a:ea typeface="+mn-ea"/>
                          <a:cs typeface="+mn-cs"/>
                        </a:rPr>
                        <a:t>, </a:t>
                      </a:r>
                      <a:r>
                        <a:rPr lang="de-DE" sz="800" b="0" i="0" u="none" strike="noStrike" kern="1200">
                          <a:solidFill>
                            <a:schemeClr val="dk1"/>
                          </a:solidFill>
                          <a:effectLst/>
                          <a:latin typeface="+mn-lt"/>
                          <a:ea typeface="+mn-ea"/>
                          <a:cs typeface="+mn-cs"/>
                          <a:hlinkClick r:id="rId14"/>
                        </a:rPr>
                        <a:t>14 Aug - 17 Aug 2018</a:t>
                      </a:r>
                      <a:endParaRPr lang="en-US" sz="800" b="0" i="0" u="none" strike="noStrike" kern="1200">
                        <a:solidFill>
                          <a:schemeClr val="dk1"/>
                        </a:solidFill>
                        <a:effectLst/>
                        <a:latin typeface="+mn-lt"/>
                        <a:ea typeface="+mn-ea"/>
                        <a:cs typeface="+mn-cs"/>
                      </a:endParaRPr>
                    </a:p>
                    <a:p>
                      <a:pPr marL="168275" marR="0" lvl="0" indent="-168275" algn="l" defTabSz="914400" rtl="0" eaLnBrk="1" fontAlgn="auto" latinLnBrk="0" hangingPunct="1">
                        <a:lnSpc>
                          <a:spcPct val="150000"/>
                        </a:lnSpc>
                        <a:spcBef>
                          <a:spcPts val="0"/>
                        </a:spcBef>
                        <a:spcAft>
                          <a:spcPts val="400"/>
                        </a:spcAft>
                        <a:buClrTx/>
                        <a:buSzTx/>
                        <a:buFont typeface="Arial" panose="020B0604020202020204" pitchFamily="34" charset="0"/>
                        <a:buChar char="•"/>
                        <a:tabLst/>
                        <a:defRPr/>
                      </a:pPr>
                      <a:r>
                        <a:rPr lang="en-US" sz="800" b="0" i="0" u="none" strike="noStrike" kern="1200">
                          <a:solidFill>
                            <a:schemeClr val="dk1"/>
                          </a:solidFill>
                          <a:effectLst/>
                          <a:latin typeface="+mn-lt"/>
                          <a:ea typeface="+mn-ea"/>
                          <a:cs typeface="+mn-cs"/>
                          <a:hlinkClick r:id="rId15"/>
                        </a:rPr>
                        <a:t>2018 International Conference on Computer and Applications (ICCA)</a:t>
                      </a:r>
                      <a:r>
                        <a:rPr lang="en-US" sz="800" b="0" i="0" u="none" strike="noStrike" kern="1200">
                          <a:solidFill>
                            <a:schemeClr val="dk1"/>
                          </a:solidFill>
                          <a:effectLst/>
                          <a:latin typeface="+mn-lt"/>
                          <a:ea typeface="+mn-ea"/>
                          <a:cs typeface="+mn-cs"/>
                        </a:rPr>
                        <a:t>, </a:t>
                      </a:r>
                      <a:r>
                        <a:rPr lang="de-DE" sz="800" b="0" i="0" u="none" strike="noStrike" kern="1200">
                          <a:solidFill>
                            <a:schemeClr val="dk1"/>
                          </a:solidFill>
                          <a:effectLst/>
                          <a:latin typeface="+mn-lt"/>
                          <a:ea typeface="+mn-ea"/>
                          <a:cs typeface="+mn-cs"/>
                          <a:hlinkClick r:id="rId15"/>
                        </a:rPr>
                        <a:t>06 Aug - 07 Aug 2018</a:t>
                      </a:r>
                      <a:endParaRPr lang="en-US" sz="800" b="0" i="0" u="sng" kern="1200">
                        <a:solidFill>
                          <a:schemeClr val="dk1"/>
                        </a:solidFill>
                        <a:effectLst/>
                        <a:latin typeface="+mn-lt"/>
                        <a:ea typeface="+mn-ea"/>
                        <a:cs typeface="+mn-cs"/>
                        <a:hlinkClick r:id="rId10"/>
                      </a:endParaRPr>
                    </a:p>
                    <a:p>
                      <a:pPr marL="168275" marR="0" lvl="0" indent="-168275" algn="l" defTabSz="914400" rtl="0" eaLnBrk="1" fontAlgn="auto" latinLnBrk="0" hangingPunct="1">
                        <a:lnSpc>
                          <a:spcPct val="150000"/>
                        </a:lnSpc>
                        <a:spcBef>
                          <a:spcPts val="0"/>
                        </a:spcBef>
                        <a:spcAft>
                          <a:spcPts val="400"/>
                        </a:spcAft>
                        <a:buClrTx/>
                        <a:buSzTx/>
                        <a:buFont typeface="Arial" panose="020B0604020202020204" pitchFamily="34" charset="0"/>
                        <a:buChar char="•"/>
                        <a:tabLst/>
                        <a:defRPr/>
                      </a:pPr>
                      <a:r>
                        <a:rPr lang="en-US" sz="800" b="0" i="0" u="none" strike="noStrike" kern="1200">
                          <a:solidFill>
                            <a:schemeClr val="dk1"/>
                          </a:solidFill>
                          <a:effectLst/>
                          <a:latin typeface="+mn-lt"/>
                          <a:ea typeface="+mn-ea"/>
                          <a:cs typeface="+mn-cs"/>
                          <a:hlinkClick r:id="rId16"/>
                        </a:rPr>
                        <a:t>2018 IEEE International Work Conference on Bioinspired Intelligence (IWOBI)</a:t>
                      </a:r>
                      <a:r>
                        <a:rPr lang="en-US" sz="800" b="0" i="0" u="none" strike="noStrike" kern="1200">
                          <a:solidFill>
                            <a:schemeClr val="dk1"/>
                          </a:solidFill>
                          <a:effectLst/>
                          <a:latin typeface="+mn-lt"/>
                          <a:ea typeface="+mn-ea"/>
                          <a:cs typeface="+mn-cs"/>
                        </a:rPr>
                        <a:t>, </a:t>
                      </a:r>
                      <a:r>
                        <a:rPr lang="nb-NO" sz="800" b="0" i="0" u="none" strike="noStrike" kern="1200">
                          <a:solidFill>
                            <a:schemeClr val="dk1"/>
                          </a:solidFill>
                          <a:effectLst/>
                          <a:latin typeface="+mn-lt"/>
                          <a:ea typeface="+mn-ea"/>
                          <a:cs typeface="+mn-cs"/>
                          <a:hlinkClick r:id="rId16"/>
                        </a:rPr>
                        <a:t>18 Jul - 20 Jul 2018</a:t>
                      </a:r>
                      <a:endParaRPr lang="en-US" sz="800" b="0" i="0" u="none" strike="noStrike" kern="1200">
                        <a:solidFill>
                          <a:schemeClr val="dk1"/>
                        </a:solidFill>
                        <a:effectLst/>
                        <a:latin typeface="+mn-lt"/>
                        <a:ea typeface="+mn-ea"/>
                        <a:cs typeface="+mn-cs"/>
                      </a:endParaRPr>
                    </a:p>
                    <a:p>
                      <a:pPr marL="168275" marR="0" lvl="0" indent="-168275" algn="l" defTabSz="914400" rtl="0" eaLnBrk="1" fontAlgn="auto" latinLnBrk="0" hangingPunct="1">
                        <a:lnSpc>
                          <a:spcPct val="150000"/>
                        </a:lnSpc>
                        <a:spcBef>
                          <a:spcPts val="0"/>
                        </a:spcBef>
                        <a:spcAft>
                          <a:spcPts val="400"/>
                        </a:spcAft>
                        <a:buClrTx/>
                        <a:buSzTx/>
                        <a:buFont typeface="Arial" panose="020B0604020202020204" pitchFamily="34" charset="0"/>
                        <a:buChar char="•"/>
                        <a:tabLst/>
                        <a:defRPr/>
                      </a:pPr>
                      <a:r>
                        <a:rPr lang="en-US" sz="800" b="0" i="0" u="none" strike="noStrike" kern="1200">
                          <a:solidFill>
                            <a:schemeClr val="dk1"/>
                          </a:solidFill>
                          <a:effectLst/>
                          <a:latin typeface="+mn-lt"/>
                          <a:ea typeface="+mn-ea"/>
                          <a:cs typeface="+mn-cs"/>
                          <a:hlinkClick r:id="rId17"/>
                        </a:rPr>
                        <a:t>2018 33rd Annual ACM/IEEE Symposium on Logic in Computer Science (LICS)</a:t>
                      </a:r>
                      <a:r>
                        <a:rPr lang="en-US" sz="800" b="0" i="0" u="none" strike="noStrike" kern="1200">
                          <a:solidFill>
                            <a:schemeClr val="dk1"/>
                          </a:solidFill>
                          <a:effectLst/>
                          <a:latin typeface="+mn-lt"/>
                          <a:ea typeface="+mn-ea"/>
                          <a:cs typeface="+mn-cs"/>
                        </a:rPr>
                        <a:t>, </a:t>
                      </a:r>
                      <a:r>
                        <a:rPr lang="nb-NO" sz="800" b="0" i="0" u="sng" kern="1200">
                          <a:solidFill>
                            <a:schemeClr val="dk1"/>
                          </a:solidFill>
                          <a:effectLst/>
                          <a:latin typeface="+mn-lt"/>
                          <a:ea typeface="+mn-ea"/>
                          <a:cs typeface="+mn-cs"/>
                          <a:hlinkClick r:id="rId17"/>
                        </a:rPr>
                        <a:t>09 Jul - 12 Jul 2018</a:t>
                      </a:r>
                      <a:endParaRPr lang="en-US" sz="800" b="0" i="0" u="none" strike="noStrike" kern="1200">
                        <a:solidFill>
                          <a:schemeClr val="dk1"/>
                        </a:solidFill>
                        <a:effectLst/>
                        <a:latin typeface="+mn-lt"/>
                        <a:ea typeface="+mn-ea"/>
                        <a:cs typeface="+mn-cs"/>
                      </a:endParaRPr>
                    </a:p>
                    <a:p>
                      <a:pPr marL="168275" marR="0" lvl="0" indent="-168275" algn="l" defTabSz="914400" rtl="0" eaLnBrk="1" fontAlgn="auto" latinLnBrk="0" hangingPunct="1">
                        <a:lnSpc>
                          <a:spcPct val="150000"/>
                        </a:lnSpc>
                        <a:spcBef>
                          <a:spcPts val="0"/>
                        </a:spcBef>
                        <a:spcAft>
                          <a:spcPts val="400"/>
                        </a:spcAft>
                        <a:buClrTx/>
                        <a:buSzTx/>
                        <a:buFont typeface="Arial" panose="020B0604020202020204" pitchFamily="34" charset="0"/>
                        <a:buChar char="•"/>
                        <a:tabLst/>
                        <a:defRPr/>
                      </a:pPr>
                      <a:r>
                        <a:rPr lang="en-US" sz="800" b="0" i="0" u="none" strike="noStrike" kern="1200">
                          <a:solidFill>
                            <a:schemeClr val="dk1"/>
                          </a:solidFill>
                          <a:effectLst/>
                          <a:latin typeface="+mn-lt"/>
                          <a:ea typeface="+mn-ea"/>
                          <a:cs typeface="+mn-cs"/>
                          <a:hlinkClick r:id="rId18"/>
                        </a:rPr>
                        <a:t>2018 10th International Conference on Modelling, Identification and Control (ICMIC)</a:t>
                      </a:r>
                      <a:r>
                        <a:rPr lang="en-US" sz="800" b="0" i="0" u="none" strike="noStrike" kern="1200">
                          <a:solidFill>
                            <a:schemeClr val="dk1"/>
                          </a:solidFill>
                          <a:effectLst/>
                          <a:latin typeface="+mn-lt"/>
                          <a:ea typeface="+mn-ea"/>
                          <a:cs typeface="+mn-cs"/>
                        </a:rPr>
                        <a:t>, </a:t>
                      </a:r>
                      <a:r>
                        <a:rPr lang="nb-NO" sz="800" b="0" i="0" u="none" strike="noStrike" kern="1200">
                          <a:solidFill>
                            <a:schemeClr val="dk1"/>
                          </a:solidFill>
                          <a:effectLst/>
                          <a:latin typeface="+mn-lt"/>
                          <a:ea typeface="+mn-ea"/>
                          <a:cs typeface="+mn-cs"/>
                          <a:hlinkClick r:id="rId18"/>
                        </a:rPr>
                        <a:t>02 Jul - 04 Jul 2018</a:t>
                      </a:r>
                      <a:endParaRPr lang="en-US" sz="800" b="0" i="0" u="none" strike="noStrike" kern="1200">
                        <a:solidFill>
                          <a:schemeClr val="dk1"/>
                        </a:solidFill>
                        <a:effectLst/>
                        <a:latin typeface="+mn-lt"/>
                        <a:ea typeface="+mn-ea"/>
                        <a:cs typeface="+mn-cs"/>
                      </a:endParaRPr>
                    </a:p>
                    <a:p>
                      <a:pPr marL="168275" marR="0" lvl="0" indent="-168275" algn="l" defTabSz="914400" rtl="0" eaLnBrk="1" fontAlgn="auto" latinLnBrk="0" hangingPunct="1">
                        <a:lnSpc>
                          <a:spcPct val="150000"/>
                        </a:lnSpc>
                        <a:spcBef>
                          <a:spcPts val="0"/>
                        </a:spcBef>
                        <a:spcAft>
                          <a:spcPts val="400"/>
                        </a:spcAft>
                        <a:buClrTx/>
                        <a:buSzTx/>
                        <a:buFont typeface="Arial" panose="020B0604020202020204" pitchFamily="34" charset="0"/>
                        <a:buChar char="•"/>
                        <a:tabLst/>
                        <a:defRPr/>
                      </a:pPr>
                      <a:r>
                        <a:rPr lang="en-US" sz="800" b="0" i="0" u="none" strike="noStrike" kern="1200">
                          <a:solidFill>
                            <a:schemeClr val="dk1"/>
                          </a:solidFill>
                          <a:effectLst/>
                          <a:latin typeface="+mn-lt"/>
                          <a:ea typeface="+mn-ea"/>
                          <a:cs typeface="+mn-cs"/>
                          <a:hlinkClick r:id="rId19"/>
                        </a:rPr>
                        <a:t>2018 10th International Conference on Electronics, Computers and Artificial Intelligence (ECAI)</a:t>
                      </a:r>
                      <a:r>
                        <a:rPr lang="en-US" sz="800" b="0" i="0" u="none" strike="noStrike" kern="1200">
                          <a:solidFill>
                            <a:schemeClr val="dk1"/>
                          </a:solidFill>
                          <a:effectLst/>
                          <a:latin typeface="+mn-lt"/>
                          <a:ea typeface="+mn-ea"/>
                          <a:cs typeface="+mn-cs"/>
                        </a:rPr>
                        <a:t>, </a:t>
                      </a:r>
                      <a:r>
                        <a:rPr lang="es-ES" sz="800" b="0" i="0" u="none" strike="noStrike" kern="1200">
                          <a:solidFill>
                            <a:schemeClr val="dk1"/>
                          </a:solidFill>
                          <a:effectLst/>
                          <a:latin typeface="+mn-lt"/>
                          <a:ea typeface="+mn-ea"/>
                          <a:cs typeface="+mn-cs"/>
                          <a:hlinkClick r:id="rId19"/>
                        </a:rPr>
                        <a:t>28 Jun - 30 Jun 2018</a:t>
                      </a:r>
                      <a:endParaRPr lang="en-US" sz="800" b="0" i="0" u="none" strike="noStrike" kern="1200">
                        <a:solidFill>
                          <a:schemeClr val="dk1"/>
                        </a:solidFill>
                        <a:effectLst/>
                        <a:latin typeface="+mn-lt"/>
                        <a:ea typeface="+mn-ea"/>
                        <a:cs typeface="+mn-cs"/>
                      </a:endParaRPr>
                    </a:p>
                    <a:p>
                      <a:pPr marL="168275" marR="0" lvl="0" indent="-168275" algn="l" defTabSz="914400" rtl="0" eaLnBrk="1" fontAlgn="auto" latinLnBrk="0" hangingPunct="1">
                        <a:lnSpc>
                          <a:spcPct val="150000"/>
                        </a:lnSpc>
                        <a:spcBef>
                          <a:spcPts val="0"/>
                        </a:spcBef>
                        <a:spcAft>
                          <a:spcPts val="400"/>
                        </a:spcAft>
                        <a:buClrTx/>
                        <a:buSzTx/>
                        <a:buFont typeface="Arial" panose="020B0604020202020204" pitchFamily="34" charset="0"/>
                        <a:buChar char="•"/>
                        <a:tabLst/>
                        <a:defRPr/>
                      </a:pPr>
                      <a:r>
                        <a:rPr lang="en-US" sz="800" b="0" i="0" u="sng" kern="1200">
                          <a:solidFill>
                            <a:schemeClr val="dk1"/>
                          </a:solidFill>
                          <a:effectLst/>
                          <a:latin typeface="+mn-lt"/>
                          <a:ea typeface="+mn-ea"/>
                          <a:cs typeface="+mn-cs"/>
                          <a:hlinkClick r:id="rId20"/>
                        </a:rPr>
                        <a:t>2018 19th IEEE/ACIS International Conference on Software Engineering, Artificial Intelligence, Networking and Parallel/Distributed Computing (SNPD)</a:t>
                      </a:r>
                      <a:r>
                        <a:rPr lang="en-US" sz="800" b="0" i="0" u="sng" kern="1200">
                          <a:solidFill>
                            <a:schemeClr val="dk1"/>
                          </a:solidFill>
                          <a:effectLst/>
                          <a:latin typeface="+mn-lt"/>
                          <a:ea typeface="+mn-ea"/>
                          <a:cs typeface="+mn-cs"/>
                        </a:rPr>
                        <a:t>, </a:t>
                      </a:r>
                      <a:r>
                        <a:rPr lang="es-ES" sz="800" b="0" i="0" u="none" strike="noStrike" kern="1200">
                          <a:solidFill>
                            <a:schemeClr val="dk1"/>
                          </a:solidFill>
                          <a:effectLst/>
                          <a:latin typeface="+mn-lt"/>
                          <a:ea typeface="+mn-ea"/>
                          <a:cs typeface="+mn-cs"/>
                          <a:hlinkClick r:id="rId20"/>
                        </a:rPr>
                        <a:t>27 Jun - 29 Jun 2018</a:t>
                      </a:r>
                      <a:endParaRPr lang="es-ES" sz="800" b="0" i="0" u="none" strike="noStrike" kern="1200">
                        <a:solidFill>
                          <a:schemeClr val="dk1"/>
                        </a:solidFill>
                        <a:effectLst/>
                        <a:latin typeface="+mn-lt"/>
                        <a:ea typeface="+mn-ea"/>
                        <a:cs typeface="+mn-cs"/>
                      </a:endParaRPr>
                    </a:p>
                    <a:p>
                      <a:pPr marL="168275" marR="0" lvl="0" indent="-168275" algn="l" defTabSz="914400" rtl="0" eaLnBrk="1" fontAlgn="auto" latinLnBrk="0" hangingPunct="1">
                        <a:lnSpc>
                          <a:spcPct val="150000"/>
                        </a:lnSpc>
                        <a:spcBef>
                          <a:spcPts val="0"/>
                        </a:spcBef>
                        <a:spcAft>
                          <a:spcPts val="400"/>
                        </a:spcAft>
                        <a:buClrTx/>
                        <a:buSzTx/>
                        <a:buFont typeface="Arial" panose="020B0604020202020204" pitchFamily="34" charset="0"/>
                        <a:buChar char="•"/>
                        <a:tabLst/>
                        <a:defRPr/>
                      </a:pPr>
                      <a:r>
                        <a:rPr lang="en-US" sz="800" b="0" i="0" u="sng" kern="1200">
                          <a:solidFill>
                            <a:schemeClr val="dk1"/>
                          </a:solidFill>
                          <a:effectLst/>
                          <a:latin typeface="+mn-lt"/>
                          <a:ea typeface="+mn-ea"/>
                          <a:cs typeface="+mn-cs"/>
                          <a:hlinkClick r:id="rId21"/>
                        </a:rPr>
                        <a:t>2018 IEEE International Conference on Smart Computing (SMARTCOMP)</a:t>
                      </a:r>
                      <a:r>
                        <a:rPr lang="en-US" sz="800" b="0" i="0" u="sng" kern="1200">
                          <a:solidFill>
                            <a:schemeClr val="dk1"/>
                          </a:solidFill>
                          <a:effectLst/>
                          <a:latin typeface="+mn-lt"/>
                          <a:ea typeface="+mn-ea"/>
                          <a:cs typeface="+mn-cs"/>
                        </a:rPr>
                        <a:t>, </a:t>
                      </a:r>
                      <a:r>
                        <a:rPr lang="es-ES" sz="800" b="0" i="0" u="none" strike="noStrike" kern="1200">
                          <a:solidFill>
                            <a:schemeClr val="dk1"/>
                          </a:solidFill>
                          <a:effectLst/>
                          <a:latin typeface="+mn-lt"/>
                          <a:ea typeface="+mn-ea"/>
                          <a:cs typeface="+mn-cs"/>
                          <a:hlinkClick r:id="rId21"/>
                        </a:rPr>
                        <a:t>18 Jun - 20 Jun 2018</a:t>
                      </a:r>
                      <a:endParaRPr lang="en-US" sz="800" b="0" i="0" u="sng" kern="1200">
                        <a:solidFill>
                          <a:schemeClr val="dk1"/>
                        </a:solidFill>
                        <a:effectLst/>
                        <a:latin typeface="+mn-lt"/>
                        <a:ea typeface="+mn-ea"/>
                        <a:cs typeface="+mn-cs"/>
                      </a:endParaRPr>
                    </a:p>
                    <a:p>
                      <a:pPr marL="168275" marR="0" lvl="0" indent="-168275" algn="l" defTabSz="914400" rtl="0" eaLnBrk="1" fontAlgn="auto" latinLnBrk="0" hangingPunct="1">
                        <a:lnSpc>
                          <a:spcPct val="150000"/>
                        </a:lnSpc>
                        <a:spcBef>
                          <a:spcPts val="0"/>
                        </a:spcBef>
                        <a:spcAft>
                          <a:spcPts val="400"/>
                        </a:spcAft>
                        <a:buClrTx/>
                        <a:buSzTx/>
                        <a:buFont typeface="Arial" panose="020B0604020202020204" pitchFamily="34" charset="0"/>
                        <a:buChar char="•"/>
                        <a:tabLst/>
                        <a:defRPr/>
                      </a:pPr>
                      <a:r>
                        <a:rPr lang="en-US" sz="800" b="0" i="0" u="none" strike="noStrike" kern="1200">
                          <a:solidFill>
                            <a:schemeClr val="dk1"/>
                          </a:solidFill>
                          <a:effectLst/>
                          <a:latin typeface="+mn-lt"/>
                          <a:ea typeface="+mn-ea"/>
                          <a:cs typeface="+mn-cs"/>
                          <a:hlinkClick r:id="rId22"/>
                        </a:rPr>
                        <a:t>2018 Second International Conference on Intelligent Computing and Control Systems (ICICCS)</a:t>
                      </a:r>
                      <a:r>
                        <a:rPr lang="en-US" sz="800" b="0" i="0" u="none" strike="noStrike" kern="1200">
                          <a:solidFill>
                            <a:schemeClr val="dk1"/>
                          </a:solidFill>
                          <a:effectLst/>
                          <a:latin typeface="+mn-lt"/>
                          <a:ea typeface="+mn-ea"/>
                          <a:cs typeface="+mn-cs"/>
                        </a:rPr>
                        <a:t>, </a:t>
                      </a:r>
                      <a:r>
                        <a:rPr lang="es-ES" sz="800" b="0" i="0" u="none" strike="noStrike" kern="1200">
                          <a:solidFill>
                            <a:schemeClr val="dk1"/>
                          </a:solidFill>
                          <a:effectLst/>
                          <a:latin typeface="+mn-lt"/>
                          <a:ea typeface="+mn-ea"/>
                          <a:cs typeface="+mn-cs"/>
                          <a:hlinkClick r:id="rId22"/>
                        </a:rPr>
                        <a:t>14 Jun - 15 Jun 2018</a:t>
                      </a:r>
                      <a:endParaRPr lang="en-US" sz="800" b="0" i="0" u="none" strike="noStrike" kern="1200">
                        <a:solidFill>
                          <a:schemeClr val="dk1"/>
                        </a:solidFill>
                        <a:effectLst/>
                        <a:latin typeface="+mn-lt"/>
                        <a:ea typeface="+mn-ea"/>
                        <a:cs typeface="+mn-cs"/>
                      </a:endParaRPr>
                    </a:p>
                    <a:p>
                      <a:pPr marL="168275" marR="0" lvl="0" indent="-168275" algn="l" defTabSz="914400" rtl="0" eaLnBrk="1" fontAlgn="auto" latinLnBrk="0" hangingPunct="1">
                        <a:lnSpc>
                          <a:spcPct val="150000"/>
                        </a:lnSpc>
                        <a:spcBef>
                          <a:spcPts val="0"/>
                        </a:spcBef>
                        <a:spcAft>
                          <a:spcPts val="400"/>
                        </a:spcAft>
                        <a:buClrTx/>
                        <a:buSzTx/>
                        <a:buFont typeface="Arial" panose="020B0604020202020204" pitchFamily="34" charset="0"/>
                        <a:buChar char="•"/>
                        <a:tabLst/>
                        <a:defRPr/>
                      </a:pPr>
                      <a:r>
                        <a:rPr lang="en-US" sz="800" b="0" i="0" u="none" strike="noStrike" kern="1200">
                          <a:solidFill>
                            <a:schemeClr val="dk1"/>
                          </a:solidFill>
                          <a:effectLst/>
                          <a:latin typeface="+mn-lt"/>
                          <a:ea typeface="+mn-ea"/>
                          <a:cs typeface="+mn-cs"/>
                          <a:hlinkClick r:id="rId23"/>
                        </a:rPr>
                        <a:t>2018 Global Internet of Things Summit (GIoTS)</a:t>
                      </a:r>
                      <a:r>
                        <a:rPr lang="en-US" sz="800" b="0" i="0" u="none" strike="noStrike" kern="1200">
                          <a:solidFill>
                            <a:schemeClr val="dk1"/>
                          </a:solidFill>
                          <a:effectLst/>
                          <a:latin typeface="+mn-lt"/>
                          <a:ea typeface="+mn-ea"/>
                          <a:cs typeface="+mn-cs"/>
                        </a:rPr>
                        <a:t>, </a:t>
                      </a:r>
                      <a:r>
                        <a:rPr lang="es-ES" sz="800" b="0" i="0" u="none" strike="noStrike" kern="1200">
                          <a:solidFill>
                            <a:schemeClr val="dk1"/>
                          </a:solidFill>
                          <a:effectLst/>
                          <a:latin typeface="+mn-lt"/>
                          <a:ea typeface="+mn-ea"/>
                          <a:cs typeface="+mn-cs"/>
                          <a:hlinkClick r:id="rId23"/>
                        </a:rPr>
                        <a:t>04 Jun - 07 Jun 2018</a:t>
                      </a:r>
                      <a:endParaRPr lang="en-US" sz="800" b="0" i="0" u="none" strike="noStrike" kern="1200">
                        <a:solidFill>
                          <a:schemeClr val="dk1"/>
                        </a:solidFill>
                        <a:effectLst/>
                        <a:latin typeface="+mn-lt"/>
                        <a:ea typeface="+mn-ea"/>
                        <a:cs typeface="+mn-cs"/>
                      </a:endParaRPr>
                    </a:p>
                  </a:txBody>
                  <a:tcPr/>
                </a:tc>
                <a:extLst>
                  <a:ext uri="{0D108BD9-81ED-4DB2-BD59-A6C34878D82A}">
                    <a16:rowId xmlns="" xmlns:a16="http://schemas.microsoft.com/office/drawing/2014/main" val="4194982364"/>
                  </a:ext>
                </a:extLst>
              </a:tr>
            </a:tbl>
          </a:graphicData>
        </a:graphic>
      </p:graphicFrame>
    </p:spTree>
    <p:extLst>
      <p:ext uri="{BB962C8B-B14F-4D97-AF65-F5344CB8AC3E}">
        <p14:creationId xmlns:p14="http://schemas.microsoft.com/office/powerpoint/2010/main" val="12594903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2133600" y="150056"/>
            <a:ext cx="8077200" cy="762000"/>
          </a:xfrm>
        </p:spPr>
        <p:txBody>
          <a:bodyPr anchor="ctr"/>
          <a:lstStyle/>
          <a:p>
            <a:r>
              <a:rPr lang="en-US" smtClean="0"/>
              <a:t>Other related IEEE </a:t>
            </a:r>
            <a:r>
              <a:rPr lang="en-US"/>
              <a:t>Activities</a:t>
            </a:r>
          </a:p>
        </p:txBody>
      </p:sp>
      <p:sp>
        <p:nvSpPr>
          <p:cNvPr id="2" name="Slide Number Placeholder 1"/>
          <p:cNvSpPr>
            <a:spLocks noGrp="1"/>
          </p:cNvSpPr>
          <p:nvPr>
            <p:ph type="sldNum" sz="quarter" idx="12"/>
          </p:nvPr>
        </p:nvSpPr>
        <p:spPr/>
        <p:txBody>
          <a:bodyPr/>
          <a:lstStyle/>
          <a:p>
            <a:fld id="{3DD97BEB-BAEF-0344-9D5C-EC73E478698A}" type="slidenum">
              <a:rPr lang="en-US" smtClean="0"/>
              <a:pPr/>
              <a:t>58</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245567614"/>
              </p:ext>
            </p:extLst>
          </p:nvPr>
        </p:nvGraphicFramePr>
        <p:xfrm>
          <a:off x="1177872" y="1009650"/>
          <a:ext cx="9032930" cy="4873624"/>
        </p:xfrm>
        <a:graphic>
          <a:graphicData uri="http://schemas.openxmlformats.org/drawingml/2006/table">
            <a:tbl>
              <a:tblPr firstRow="1" bandRow="1">
                <a:tableStyleId>{5C22544A-7EE6-4342-B048-85BDC9FD1C3A}</a:tableStyleId>
              </a:tblPr>
              <a:tblGrid>
                <a:gridCol w="9032930">
                  <a:extLst>
                    <a:ext uri="{9D8B030D-6E8A-4147-A177-3AD203B41FA5}">
                      <a16:colId xmlns="" xmlns:a16="http://schemas.microsoft.com/office/drawing/2014/main" val="958286879"/>
                    </a:ext>
                  </a:extLst>
                </a:gridCol>
              </a:tblGrid>
              <a:tr h="316406">
                <a:tc>
                  <a:txBody>
                    <a:bodyPr/>
                    <a:lstStyle/>
                    <a:p>
                      <a:pPr algn="l">
                        <a:lnSpc>
                          <a:spcPct val="100000"/>
                        </a:lnSpc>
                        <a:spcBef>
                          <a:spcPts val="0"/>
                        </a:spcBef>
                        <a:spcAft>
                          <a:spcPts val="0"/>
                        </a:spcAft>
                      </a:pPr>
                      <a:r>
                        <a:rPr lang="en-US" sz="900"/>
                        <a:t>Artificial Intelligence (34</a:t>
                      </a:r>
                      <a:r>
                        <a:rPr lang="en-US" sz="900" smtClean="0"/>
                        <a:t>)-conferences</a:t>
                      </a:r>
                      <a:endParaRPr lang="en-US" sz="900"/>
                    </a:p>
                  </a:txBody>
                  <a:tcPr anchor="ctr"/>
                </a:tc>
                <a:extLst>
                  <a:ext uri="{0D108BD9-81ED-4DB2-BD59-A6C34878D82A}">
                    <a16:rowId xmlns="" xmlns:a16="http://schemas.microsoft.com/office/drawing/2014/main" val="2609444437"/>
                  </a:ext>
                </a:extLst>
              </a:tr>
              <a:tr h="4557218">
                <a:tc>
                  <a:txBody>
                    <a:bodyPr/>
                    <a:lstStyle/>
                    <a:p>
                      <a:pPr marL="168275" marR="0" lvl="0" indent="-168275" algn="l" defTabSz="914400" rtl="0" eaLnBrk="1" fontAlgn="auto" latinLnBrk="0" hangingPunct="1">
                        <a:lnSpc>
                          <a:spcPct val="150000"/>
                        </a:lnSpc>
                        <a:spcBef>
                          <a:spcPts val="0"/>
                        </a:spcBef>
                        <a:spcAft>
                          <a:spcPts val="400"/>
                        </a:spcAft>
                        <a:buClrTx/>
                        <a:buSzTx/>
                        <a:buFont typeface="Arial" panose="020B0604020202020204" pitchFamily="34" charset="0"/>
                        <a:buChar char="•"/>
                        <a:tabLst/>
                        <a:defRPr/>
                      </a:pPr>
                      <a:r>
                        <a:rPr lang="en-US" sz="800" b="0" i="0" u="none" strike="noStrike" kern="1200">
                          <a:solidFill>
                            <a:schemeClr val="dk1"/>
                          </a:solidFill>
                          <a:effectLst/>
                          <a:latin typeface="+mn-lt"/>
                          <a:ea typeface="+mn-ea"/>
                          <a:cs typeface="+mn-cs"/>
                          <a:hlinkClick r:id="rId3"/>
                        </a:rPr>
                        <a:t>2018 International Conference on Optical Network Design and Modeling (ONDM)</a:t>
                      </a:r>
                      <a:r>
                        <a:rPr lang="en-US" sz="800" b="0" i="0" u="none" strike="noStrike" kern="1200">
                          <a:solidFill>
                            <a:schemeClr val="dk1"/>
                          </a:solidFill>
                          <a:effectLst/>
                          <a:latin typeface="+mn-lt"/>
                          <a:ea typeface="+mn-ea"/>
                          <a:cs typeface="+mn-cs"/>
                        </a:rPr>
                        <a:t>, </a:t>
                      </a:r>
                      <a:r>
                        <a:rPr lang="en-US" sz="800" b="0" i="0" u="none" strike="noStrike" kern="1200">
                          <a:solidFill>
                            <a:schemeClr val="dk1"/>
                          </a:solidFill>
                          <a:effectLst/>
                          <a:latin typeface="+mn-lt"/>
                          <a:ea typeface="+mn-ea"/>
                          <a:cs typeface="+mn-cs"/>
                          <a:hlinkClick r:id="rId3"/>
                        </a:rPr>
                        <a:t>14 May - 17 May 2018</a:t>
                      </a:r>
                      <a:endParaRPr lang="en-US" sz="800" b="0" i="0" u="none" strike="noStrike" kern="1200">
                        <a:solidFill>
                          <a:schemeClr val="dk1"/>
                        </a:solidFill>
                        <a:effectLst/>
                        <a:latin typeface="+mn-lt"/>
                        <a:ea typeface="+mn-ea"/>
                        <a:cs typeface="+mn-cs"/>
                      </a:endParaRPr>
                    </a:p>
                    <a:p>
                      <a:pPr marL="168275" marR="0" lvl="0" indent="-168275" algn="l" defTabSz="914400" rtl="0" eaLnBrk="1" fontAlgn="auto" latinLnBrk="0" hangingPunct="1">
                        <a:lnSpc>
                          <a:spcPct val="150000"/>
                        </a:lnSpc>
                        <a:spcBef>
                          <a:spcPts val="0"/>
                        </a:spcBef>
                        <a:spcAft>
                          <a:spcPts val="400"/>
                        </a:spcAft>
                        <a:buClrTx/>
                        <a:buSzTx/>
                        <a:buFont typeface="Arial" panose="020B0604020202020204" pitchFamily="34" charset="0"/>
                        <a:buChar char="•"/>
                        <a:tabLst/>
                        <a:defRPr/>
                      </a:pPr>
                      <a:r>
                        <a:rPr lang="en-US" sz="800" b="0" i="0" u="none" strike="noStrike" kern="1200">
                          <a:solidFill>
                            <a:schemeClr val="dk1"/>
                          </a:solidFill>
                          <a:effectLst/>
                          <a:latin typeface="+mn-lt"/>
                          <a:ea typeface="+mn-ea"/>
                          <a:cs typeface="+mn-cs"/>
                          <a:hlinkClick r:id="rId4"/>
                        </a:rPr>
                        <a:t>2018 International Symposium on Consumer Technologies (ISCT)</a:t>
                      </a:r>
                      <a:r>
                        <a:rPr lang="en-US" sz="800" b="0" i="0" u="none" strike="noStrike" kern="1200">
                          <a:solidFill>
                            <a:schemeClr val="dk1"/>
                          </a:solidFill>
                          <a:effectLst/>
                          <a:latin typeface="+mn-lt"/>
                          <a:ea typeface="+mn-ea"/>
                          <a:cs typeface="+mn-cs"/>
                        </a:rPr>
                        <a:t>, </a:t>
                      </a:r>
                      <a:r>
                        <a:rPr lang="en-US" sz="800" b="0" i="0" u="none" strike="noStrike" kern="1200">
                          <a:solidFill>
                            <a:schemeClr val="dk1"/>
                          </a:solidFill>
                          <a:effectLst/>
                          <a:latin typeface="+mn-lt"/>
                          <a:ea typeface="+mn-ea"/>
                          <a:cs typeface="+mn-cs"/>
                          <a:hlinkClick r:id="rId4"/>
                        </a:rPr>
                        <a:t>11 May - 12 May 2018</a:t>
                      </a:r>
                      <a:endParaRPr lang="en-US" sz="800" b="0" i="0" u="none" strike="noStrike" kern="1200">
                        <a:solidFill>
                          <a:schemeClr val="dk1"/>
                        </a:solidFill>
                        <a:effectLst/>
                        <a:latin typeface="+mn-lt"/>
                        <a:ea typeface="+mn-ea"/>
                        <a:cs typeface="+mn-cs"/>
                      </a:endParaRPr>
                    </a:p>
                    <a:p>
                      <a:pPr marL="168275" marR="0" lvl="0" indent="-168275" algn="l" defTabSz="914400" rtl="0" eaLnBrk="1" fontAlgn="auto" latinLnBrk="0" hangingPunct="1">
                        <a:lnSpc>
                          <a:spcPct val="150000"/>
                        </a:lnSpc>
                        <a:spcBef>
                          <a:spcPts val="0"/>
                        </a:spcBef>
                        <a:spcAft>
                          <a:spcPts val="400"/>
                        </a:spcAft>
                        <a:buClrTx/>
                        <a:buSzTx/>
                        <a:buFont typeface="Arial" panose="020B0604020202020204" pitchFamily="34" charset="0"/>
                        <a:buChar char="•"/>
                        <a:tabLst/>
                        <a:defRPr/>
                      </a:pPr>
                      <a:r>
                        <a:rPr lang="en-US" sz="800" b="0" i="0" u="sng" kern="1200">
                          <a:solidFill>
                            <a:schemeClr val="dk1"/>
                          </a:solidFill>
                          <a:effectLst/>
                          <a:latin typeface="+mn-lt"/>
                          <a:ea typeface="+mn-ea"/>
                          <a:cs typeface="+mn-cs"/>
                          <a:hlinkClick r:id="rId5"/>
                        </a:rPr>
                        <a:t>2018 9th International Conference on Information and Communication Systems (ICICS)</a:t>
                      </a:r>
                      <a:r>
                        <a:rPr lang="en-US" sz="800" b="0" i="0" u="sng" kern="1200">
                          <a:solidFill>
                            <a:schemeClr val="dk1"/>
                          </a:solidFill>
                          <a:effectLst/>
                          <a:latin typeface="+mn-lt"/>
                          <a:ea typeface="+mn-ea"/>
                          <a:cs typeface="+mn-cs"/>
                        </a:rPr>
                        <a:t>, </a:t>
                      </a:r>
                      <a:r>
                        <a:rPr lang="en-US" sz="800" b="0" i="0" u="none" strike="noStrike" kern="1200">
                          <a:solidFill>
                            <a:schemeClr val="dk1"/>
                          </a:solidFill>
                          <a:effectLst/>
                          <a:latin typeface="+mn-lt"/>
                          <a:ea typeface="+mn-ea"/>
                          <a:cs typeface="+mn-cs"/>
                          <a:hlinkClick r:id="rId5"/>
                        </a:rPr>
                        <a:t>03 Apr - 05 Apr 2018</a:t>
                      </a:r>
                      <a:endParaRPr lang="en-US" sz="800" b="0" i="0" u="sng" kern="1200">
                        <a:solidFill>
                          <a:schemeClr val="dk1"/>
                        </a:solidFill>
                        <a:effectLst/>
                        <a:latin typeface="+mn-lt"/>
                        <a:ea typeface="+mn-ea"/>
                        <a:cs typeface="+mn-cs"/>
                      </a:endParaRPr>
                    </a:p>
                    <a:p>
                      <a:pPr marL="168275" marR="0" lvl="0" indent="-168275" algn="l" defTabSz="914400" rtl="0" eaLnBrk="1" fontAlgn="auto" latinLnBrk="0" hangingPunct="1">
                        <a:lnSpc>
                          <a:spcPct val="150000"/>
                        </a:lnSpc>
                        <a:spcBef>
                          <a:spcPts val="0"/>
                        </a:spcBef>
                        <a:spcAft>
                          <a:spcPts val="400"/>
                        </a:spcAft>
                        <a:buClrTx/>
                        <a:buSzTx/>
                        <a:buFont typeface="Arial" panose="020B0604020202020204" pitchFamily="34" charset="0"/>
                        <a:buChar char="•"/>
                        <a:tabLst/>
                        <a:defRPr/>
                      </a:pPr>
                      <a:r>
                        <a:rPr lang="en-US" sz="800" b="0" i="0" u="none" strike="noStrike" kern="1200">
                          <a:solidFill>
                            <a:schemeClr val="dk1"/>
                          </a:solidFill>
                          <a:effectLst/>
                          <a:latin typeface="+mn-lt"/>
                          <a:ea typeface="+mn-ea"/>
                          <a:cs typeface="+mn-cs"/>
                          <a:hlinkClick r:id="rId6"/>
                        </a:rPr>
                        <a:t>2018 International Conference on Control, Automation and Diagnosis (ICCAD)</a:t>
                      </a:r>
                      <a:r>
                        <a:rPr lang="en-US" sz="800" b="0" i="0" u="none" strike="noStrike" kern="1200">
                          <a:solidFill>
                            <a:schemeClr val="dk1"/>
                          </a:solidFill>
                          <a:effectLst/>
                          <a:latin typeface="+mn-lt"/>
                          <a:ea typeface="+mn-ea"/>
                          <a:cs typeface="+mn-cs"/>
                        </a:rPr>
                        <a:t>, </a:t>
                      </a:r>
                      <a:r>
                        <a:rPr lang="pt-BR" sz="800" b="0" i="0" u="none" strike="noStrike" kern="1200">
                          <a:solidFill>
                            <a:schemeClr val="dk1"/>
                          </a:solidFill>
                          <a:effectLst/>
                          <a:latin typeface="+mn-lt"/>
                          <a:ea typeface="+mn-ea"/>
                          <a:cs typeface="+mn-cs"/>
                          <a:hlinkClick r:id="rId6"/>
                        </a:rPr>
                        <a:t>19 Mar - 21 Mar 2018</a:t>
                      </a:r>
                      <a:endParaRPr lang="en-US" sz="800" b="0" i="0" u="none" strike="noStrike" kern="1200">
                        <a:solidFill>
                          <a:schemeClr val="dk1"/>
                        </a:solidFill>
                        <a:effectLst/>
                        <a:latin typeface="+mn-lt"/>
                        <a:ea typeface="+mn-ea"/>
                        <a:cs typeface="+mn-cs"/>
                      </a:endParaRPr>
                    </a:p>
                    <a:p>
                      <a:pPr marL="168275" marR="0" lvl="0" indent="-168275" algn="l" defTabSz="914400" rtl="0" eaLnBrk="1" fontAlgn="auto" latinLnBrk="0" hangingPunct="1">
                        <a:lnSpc>
                          <a:spcPct val="150000"/>
                        </a:lnSpc>
                        <a:spcBef>
                          <a:spcPts val="0"/>
                        </a:spcBef>
                        <a:spcAft>
                          <a:spcPts val="400"/>
                        </a:spcAft>
                        <a:buClrTx/>
                        <a:buSzTx/>
                        <a:buFont typeface="Arial" panose="020B0604020202020204" pitchFamily="34" charset="0"/>
                        <a:buChar char="•"/>
                        <a:tabLst/>
                        <a:defRPr/>
                      </a:pPr>
                      <a:r>
                        <a:rPr lang="en-US" sz="800" b="0" i="0" u="sng" kern="1200">
                          <a:solidFill>
                            <a:schemeClr val="dk1"/>
                          </a:solidFill>
                          <a:effectLst/>
                          <a:latin typeface="+mn-lt"/>
                          <a:ea typeface="+mn-ea"/>
                          <a:cs typeface="+mn-cs"/>
                          <a:hlinkClick r:id="rId7"/>
                        </a:rPr>
                        <a:t>2018 13th ACM/IEEE International Conference on Human-Robot Interaction (HRI)</a:t>
                      </a:r>
                      <a:r>
                        <a:rPr lang="en-US" sz="800" b="0" i="0" u="sng" kern="1200">
                          <a:solidFill>
                            <a:schemeClr val="dk1"/>
                          </a:solidFill>
                          <a:effectLst/>
                          <a:latin typeface="+mn-lt"/>
                          <a:ea typeface="+mn-ea"/>
                          <a:cs typeface="+mn-cs"/>
                        </a:rPr>
                        <a:t>, </a:t>
                      </a:r>
                      <a:r>
                        <a:rPr lang="pt-BR" sz="800" b="0" i="0" u="none" strike="noStrike" kern="1200">
                          <a:solidFill>
                            <a:schemeClr val="dk1"/>
                          </a:solidFill>
                          <a:effectLst/>
                          <a:latin typeface="+mn-lt"/>
                          <a:ea typeface="+mn-ea"/>
                          <a:cs typeface="+mn-cs"/>
                          <a:hlinkClick r:id="rId7"/>
                        </a:rPr>
                        <a:t>05 Mar - 08 Mar 2018</a:t>
                      </a:r>
                      <a:endParaRPr lang="en-US" sz="800" b="0" i="0" u="sng" kern="1200">
                        <a:solidFill>
                          <a:schemeClr val="dk1"/>
                        </a:solidFill>
                        <a:effectLst/>
                        <a:latin typeface="+mn-lt"/>
                        <a:ea typeface="+mn-ea"/>
                        <a:cs typeface="+mn-cs"/>
                      </a:endParaRPr>
                    </a:p>
                    <a:p>
                      <a:pPr marL="168275" marR="0" lvl="0" indent="-168275" algn="l" defTabSz="914400" rtl="0" eaLnBrk="1" fontAlgn="auto" latinLnBrk="0" hangingPunct="1">
                        <a:lnSpc>
                          <a:spcPct val="150000"/>
                        </a:lnSpc>
                        <a:spcBef>
                          <a:spcPts val="0"/>
                        </a:spcBef>
                        <a:spcAft>
                          <a:spcPts val="400"/>
                        </a:spcAft>
                        <a:buClrTx/>
                        <a:buSzTx/>
                        <a:buFont typeface="Arial" panose="020B0604020202020204" pitchFamily="34" charset="0"/>
                        <a:buChar char="•"/>
                        <a:tabLst/>
                        <a:defRPr/>
                      </a:pPr>
                      <a:r>
                        <a:rPr lang="en-US" sz="800" b="0" i="0" u="none" strike="noStrike" kern="1200">
                          <a:solidFill>
                            <a:schemeClr val="dk1"/>
                          </a:solidFill>
                          <a:effectLst/>
                          <a:latin typeface="+mn-lt"/>
                          <a:ea typeface="+mn-ea"/>
                          <a:cs typeface="+mn-cs"/>
                          <a:hlinkClick r:id="rId8"/>
                        </a:rPr>
                        <a:t>2018 International Conference on Intelligent Autonomous Systems (ICoIAS)</a:t>
                      </a:r>
                      <a:r>
                        <a:rPr lang="en-US" sz="800" b="0" i="0" u="none" strike="noStrike" kern="1200">
                          <a:solidFill>
                            <a:schemeClr val="dk1"/>
                          </a:solidFill>
                          <a:effectLst/>
                          <a:latin typeface="+mn-lt"/>
                          <a:ea typeface="+mn-ea"/>
                          <a:cs typeface="+mn-cs"/>
                        </a:rPr>
                        <a:t>, </a:t>
                      </a:r>
                      <a:r>
                        <a:rPr lang="pt-BR" sz="800" b="0" i="0" u="none" strike="noStrike" kern="1200">
                          <a:solidFill>
                            <a:schemeClr val="dk1"/>
                          </a:solidFill>
                          <a:effectLst/>
                          <a:latin typeface="+mn-lt"/>
                          <a:ea typeface="+mn-ea"/>
                          <a:cs typeface="+mn-cs"/>
                          <a:hlinkClick r:id="rId8"/>
                        </a:rPr>
                        <a:t>01 Mar - 03 Mar 2018</a:t>
                      </a:r>
                      <a:endParaRPr lang="en-US" sz="800" b="0" i="0" u="none" strike="noStrike" kern="1200">
                        <a:solidFill>
                          <a:schemeClr val="dk1"/>
                        </a:solidFill>
                        <a:effectLst/>
                        <a:latin typeface="+mn-lt"/>
                        <a:ea typeface="+mn-ea"/>
                        <a:cs typeface="+mn-cs"/>
                      </a:endParaRPr>
                    </a:p>
                    <a:p>
                      <a:pPr marL="168275" marR="0" lvl="0" indent="-168275" algn="l" defTabSz="914400" rtl="0" eaLnBrk="1" fontAlgn="auto" latinLnBrk="0" hangingPunct="1">
                        <a:lnSpc>
                          <a:spcPct val="150000"/>
                        </a:lnSpc>
                        <a:spcBef>
                          <a:spcPts val="0"/>
                        </a:spcBef>
                        <a:spcAft>
                          <a:spcPts val="400"/>
                        </a:spcAft>
                        <a:buClrTx/>
                        <a:buSzTx/>
                        <a:buFont typeface="Arial" panose="020B0604020202020204" pitchFamily="34" charset="0"/>
                        <a:buChar char="•"/>
                        <a:tabLst/>
                        <a:defRPr/>
                      </a:pPr>
                      <a:r>
                        <a:rPr lang="en-US" sz="800" b="0" i="0" u="none" strike="noStrike" kern="1200">
                          <a:solidFill>
                            <a:schemeClr val="dk1"/>
                          </a:solidFill>
                          <a:effectLst/>
                          <a:latin typeface="+mn-lt"/>
                          <a:ea typeface="+mn-ea"/>
                          <a:cs typeface="+mn-cs"/>
                          <a:hlinkClick r:id="rId9"/>
                        </a:rPr>
                        <a:t>2018 International Conference on Emerging Technologies in Data Mining and Information Security (IEMIS)</a:t>
                      </a:r>
                      <a:r>
                        <a:rPr lang="en-US" sz="800" b="0" i="0" u="none" strike="noStrike" kern="1200">
                          <a:solidFill>
                            <a:schemeClr val="dk1"/>
                          </a:solidFill>
                          <a:effectLst/>
                          <a:latin typeface="+mn-lt"/>
                          <a:ea typeface="+mn-ea"/>
                          <a:cs typeface="+mn-cs"/>
                        </a:rPr>
                        <a:t>, </a:t>
                      </a:r>
                      <a:r>
                        <a:rPr lang="en-US" sz="800" b="0" i="0" u="none" strike="noStrike" kern="1200">
                          <a:solidFill>
                            <a:schemeClr val="dk1"/>
                          </a:solidFill>
                          <a:effectLst/>
                          <a:latin typeface="+mn-lt"/>
                          <a:ea typeface="+mn-ea"/>
                          <a:cs typeface="+mn-cs"/>
                          <a:hlinkClick r:id="rId9"/>
                        </a:rPr>
                        <a:t>23 Feb - 25 Feb 2018</a:t>
                      </a:r>
                      <a:endParaRPr lang="en-US" sz="800" b="0" i="0" u="none" strike="noStrike" kern="1200">
                        <a:solidFill>
                          <a:schemeClr val="dk1"/>
                        </a:solidFill>
                        <a:effectLst/>
                        <a:latin typeface="+mn-lt"/>
                        <a:ea typeface="+mn-ea"/>
                        <a:cs typeface="+mn-cs"/>
                      </a:endParaRPr>
                    </a:p>
                    <a:p>
                      <a:pPr marL="168275" marR="0" lvl="0" indent="-168275" algn="l" defTabSz="914400" rtl="0" eaLnBrk="1" fontAlgn="auto" latinLnBrk="0" hangingPunct="1">
                        <a:lnSpc>
                          <a:spcPct val="150000"/>
                        </a:lnSpc>
                        <a:spcBef>
                          <a:spcPts val="0"/>
                        </a:spcBef>
                        <a:spcAft>
                          <a:spcPts val="400"/>
                        </a:spcAft>
                        <a:buClrTx/>
                        <a:buSzTx/>
                        <a:buFont typeface="Arial" panose="020B0604020202020204" pitchFamily="34" charset="0"/>
                        <a:buChar char="•"/>
                        <a:tabLst/>
                        <a:defRPr/>
                      </a:pPr>
                      <a:r>
                        <a:rPr lang="en-US" sz="800" b="0" i="0" u="none" strike="noStrike" kern="1200">
                          <a:solidFill>
                            <a:schemeClr val="dk1"/>
                          </a:solidFill>
                          <a:effectLst/>
                          <a:latin typeface="+mn-lt"/>
                          <a:ea typeface="+mn-ea"/>
                          <a:cs typeface="+mn-cs"/>
                          <a:hlinkClick r:id="rId10"/>
                        </a:rPr>
                        <a:t>2018 Second International Conference on Computing Methodologies and Communication (ICCMC)</a:t>
                      </a:r>
                      <a:r>
                        <a:rPr lang="en-US" sz="800" b="0" i="0" u="none" strike="noStrike" kern="1200">
                          <a:solidFill>
                            <a:schemeClr val="dk1"/>
                          </a:solidFill>
                          <a:effectLst/>
                          <a:latin typeface="+mn-lt"/>
                          <a:ea typeface="+mn-ea"/>
                          <a:cs typeface="+mn-cs"/>
                        </a:rPr>
                        <a:t>, </a:t>
                      </a:r>
                      <a:r>
                        <a:rPr lang="en-US" sz="800" b="0" i="0" u="none" strike="noStrike" kern="1200">
                          <a:solidFill>
                            <a:schemeClr val="dk1"/>
                          </a:solidFill>
                          <a:effectLst/>
                          <a:latin typeface="+mn-lt"/>
                          <a:ea typeface="+mn-ea"/>
                          <a:cs typeface="+mn-cs"/>
                          <a:hlinkClick r:id="rId10"/>
                        </a:rPr>
                        <a:t>15 Feb - 16 Feb 2018</a:t>
                      </a:r>
                      <a:endParaRPr lang="en-US" sz="800" b="0" i="0" u="none" strike="noStrike" kern="1200">
                        <a:solidFill>
                          <a:schemeClr val="dk1"/>
                        </a:solidFill>
                        <a:effectLst/>
                        <a:latin typeface="+mn-lt"/>
                        <a:ea typeface="+mn-ea"/>
                        <a:cs typeface="+mn-cs"/>
                      </a:endParaRPr>
                    </a:p>
                    <a:p>
                      <a:pPr marL="168275" marR="0" lvl="0" indent="-168275" algn="l" defTabSz="914400" rtl="0" eaLnBrk="1" fontAlgn="auto" latinLnBrk="0" hangingPunct="1">
                        <a:lnSpc>
                          <a:spcPct val="150000"/>
                        </a:lnSpc>
                        <a:spcBef>
                          <a:spcPts val="0"/>
                        </a:spcBef>
                        <a:spcAft>
                          <a:spcPts val="400"/>
                        </a:spcAft>
                        <a:buClrTx/>
                        <a:buSzTx/>
                        <a:buFont typeface="Arial" panose="020B0604020202020204" pitchFamily="34" charset="0"/>
                        <a:buChar char="•"/>
                        <a:tabLst/>
                        <a:defRPr/>
                      </a:pPr>
                      <a:r>
                        <a:rPr lang="en-US" sz="800" b="0" i="0" u="none" strike="noStrike" kern="1200">
                          <a:solidFill>
                            <a:schemeClr val="dk1"/>
                          </a:solidFill>
                          <a:effectLst/>
                          <a:latin typeface="+mn-lt"/>
                          <a:ea typeface="+mn-ea"/>
                          <a:cs typeface="+mn-cs"/>
                          <a:hlinkClick r:id="rId11"/>
                        </a:rPr>
                        <a:t>2018 International Conference on Communication information and Computing Technology (ICCICT)</a:t>
                      </a:r>
                      <a:r>
                        <a:rPr lang="en-US" sz="800" b="0" i="0" u="none" strike="noStrike" kern="1200">
                          <a:solidFill>
                            <a:schemeClr val="dk1"/>
                          </a:solidFill>
                          <a:effectLst/>
                          <a:latin typeface="+mn-lt"/>
                          <a:ea typeface="+mn-ea"/>
                          <a:cs typeface="+mn-cs"/>
                        </a:rPr>
                        <a:t>, </a:t>
                      </a:r>
                      <a:r>
                        <a:rPr lang="en-US" sz="800" b="0" i="0" u="none" strike="noStrike" kern="1200">
                          <a:solidFill>
                            <a:schemeClr val="dk1"/>
                          </a:solidFill>
                          <a:effectLst/>
                          <a:latin typeface="+mn-lt"/>
                          <a:ea typeface="+mn-ea"/>
                          <a:cs typeface="+mn-cs"/>
                          <a:hlinkClick r:id="rId11"/>
                        </a:rPr>
                        <a:t>02 Feb - 03 Feb 2018</a:t>
                      </a:r>
                      <a:endParaRPr lang="en-US" sz="800" b="0" i="0" u="none" strike="noStrike" kern="1200">
                        <a:solidFill>
                          <a:schemeClr val="dk1"/>
                        </a:solidFill>
                        <a:effectLst/>
                        <a:latin typeface="+mn-lt"/>
                        <a:ea typeface="+mn-ea"/>
                        <a:cs typeface="+mn-cs"/>
                        <a:hlinkClick r:id="rId12"/>
                      </a:endParaRPr>
                    </a:p>
                    <a:p>
                      <a:pPr marL="168275" marR="0" lvl="0" indent="-168275" algn="l" defTabSz="914400" rtl="0" eaLnBrk="1" fontAlgn="auto" latinLnBrk="0" hangingPunct="1">
                        <a:lnSpc>
                          <a:spcPct val="150000"/>
                        </a:lnSpc>
                        <a:spcBef>
                          <a:spcPts val="0"/>
                        </a:spcBef>
                        <a:spcAft>
                          <a:spcPts val="400"/>
                        </a:spcAft>
                        <a:buClrTx/>
                        <a:buSzTx/>
                        <a:buFont typeface="Arial" panose="020B0604020202020204" pitchFamily="34" charset="0"/>
                        <a:buChar char="•"/>
                        <a:tabLst/>
                        <a:defRPr/>
                      </a:pPr>
                      <a:r>
                        <a:rPr lang="en-US" sz="800" b="0" i="0" u="none" strike="noStrike" kern="1200">
                          <a:solidFill>
                            <a:schemeClr val="dk1"/>
                          </a:solidFill>
                          <a:effectLst/>
                          <a:latin typeface="+mn-lt"/>
                          <a:ea typeface="+mn-ea"/>
                          <a:cs typeface="+mn-cs"/>
                          <a:hlinkClick r:id="rId13"/>
                        </a:rPr>
                        <a:t>2018 International Conference on High Performance Computing in Asia-Pacific Region (HPC Asia)</a:t>
                      </a:r>
                      <a:r>
                        <a:rPr lang="en-US" sz="800" b="0" i="0" u="none" strike="noStrike" kern="1200">
                          <a:solidFill>
                            <a:schemeClr val="dk1"/>
                          </a:solidFill>
                          <a:effectLst/>
                          <a:latin typeface="+mn-lt"/>
                          <a:ea typeface="+mn-ea"/>
                          <a:cs typeface="+mn-cs"/>
                        </a:rPr>
                        <a:t>, </a:t>
                      </a:r>
                      <a:r>
                        <a:rPr lang="nl-NL" sz="800" b="0" i="0" u="none" strike="noStrike" kern="1200">
                          <a:solidFill>
                            <a:schemeClr val="dk1"/>
                          </a:solidFill>
                          <a:effectLst/>
                          <a:latin typeface="+mn-lt"/>
                          <a:ea typeface="+mn-ea"/>
                          <a:cs typeface="+mn-cs"/>
                          <a:hlinkClick r:id="rId13"/>
                        </a:rPr>
                        <a:t>29 Jan - 31 Jan 2018</a:t>
                      </a:r>
                      <a:endParaRPr lang="en-US" sz="800" b="0" i="0" u="none" strike="noStrike" kern="1200">
                        <a:solidFill>
                          <a:schemeClr val="dk1"/>
                        </a:solidFill>
                        <a:effectLst/>
                        <a:latin typeface="+mn-lt"/>
                        <a:ea typeface="+mn-ea"/>
                        <a:cs typeface="+mn-cs"/>
                      </a:endParaRPr>
                    </a:p>
                    <a:p>
                      <a:pPr marL="168275" marR="0" lvl="0" indent="-168275" algn="l" defTabSz="914400" rtl="0" eaLnBrk="1" fontAlgn="auto" latinLnBrk="0" hangingPunct="1">
                        <a:lnSpc>
                          <a:spcPct val="150000"/>
                        </a:lnSpc>
                        <a:spcBef>
                          <a:spcPts val="0"/>
                        </a:spcBef>
                        <a:spcAft>
                          <a:spcPts val="400"/>
                        </a:spcAft>
                        <a:buClrTx/>
                        <a:buSzTx/>
                        <a:buFont typeface="Arial" panose="020B0604020202020204" pitchFamily="34" charset="0"/>
                        <a:buChar char="•"/>
                        <a:tabLst/>
                        <a:defRPr/>
                      </a:pPr>
                      <a:r>
                        <a:rPr lang="en-US" sz="800" b="0" i="0" u="none" strike="noStrike" kern="1200">
                          <a:solidFill>
                            <a:schemeClr val="dk1"/>
                          </a:solidFill>
                          <a:effectLst/>
                          <a:latin typeface="+mn-lt"/>
                          <a:ea typeface="+mn-ea"/>
                          <a:cs typeface="+mn-cs"/>
                          <a:hlinkClick r:id="rId14"/>
                        </a:rPr>
                        <a:t>2018 IEEE International Conference on Future IoT Technologies (Future IoT)</a:t>
                      </a:r>
                      <a:r>
                        <a:rPr lang="en-US" sz="800" b="0" i="0" u="none" strike="noStrike" kern="1200">
                          <a:solidFill>
                            <a:schemeClr val="dk1"/>
                          </a:solidFill>
                          <a:effectLst/>
                          <a:latin typeface="+mn-lt"/>
                          <a:ea typeface="+mn-ea"/>
                          <a:cs typeface="+mn-cs"/>
                        </a:rPr>
                        <a:t>, </a:t>
                      </a:r>
                      <a:r>
                        <a:rPr lang="nl-NL" sz="800" b="0" i="0" u="none" strike="noStrike" kern="1200">
                          <a:solidFill>
                            <a:schemeClr val="dk1"/>
                          </a:solidFill>
                          <a:effectLst/>
                          <a:latin typeface="+mn-lt"/>
                          <a:ea typeface="+mn-ea"/>
                          <a:cs typeface="+mn-cs"/>
                          <a:hlinkClick r:id="rId14"/>
                        </a:rPr>
                        <a:t>18 Jan - 19 Jan 2018</a:t>
                      </a:r>
                      <a:endParaRPr lang="en-US" sz="800" b="0" i="0" u="none" strike="noStrike" kern="1200">
                        <a:solidFill>
                          <a:schemeClr val="dk1"/>
                        </a:solidFill>
                        <a:effectLst/>
                        <a:latin typeface="+mn-lt"/>
                        <a:ea typeface="+mn-ea"/>
                        <a:cs typeface="+mn-cs"/>
                      </a:endParaRPr>
                    </a:p>
                    <a:p>
                      <a:pPr marL="168275" marR="0" lvl="0" indent="-168275" algn="l" defTabSz="914400" rtl="0" eaLnBrk="1" fontAlgn="auto" latinLnBrk="0" hangingPunct="1">
                        <a:lnSpc>
                          <a:spcPct val="150000"/>
                        </a:lnSpc>
                        <a:spcBef>
                          <a:spcPts val="0"/>
                        </a:spcBef>
                        <a:spcAft>
                          <a:spcPts val="400"/>
                        </a:spcAft>
                        <a:buClrTx/>
                        <a:buSzTx/>
                        <a:buFont typeface="Arial" panose="020B0604020202020204" pitchFamily="34" charset="0"/>
                        <a:buChar char="•"/>
                        <a:tabLst/>
                        <a:defRPr/>
                      </a:pPr>
                      <a:r>
                        <a:rPr lang="en-US" sz="800" b="0" i="0" u="none" strike="noStrike" kern="1200">
                          <a:solidFill>
                            <a:schemeClr val="dk1"/>
                          </a:solidFill>
                          <a:effectLst/>
                          <a:latin typeface="+mn-lt"/>
                          <a:ea typeface="+mn-ea"/>
                          <a:cs typeface="+mn-cs"/>
                          <a:hlinkClick r:id="rId15"/>
                        </a:rPr>
                        <a:t>2018 10th International Conference on Agents and Artificial Intelligence (ICAART)</a:t>
                      </a:r>
                      <a:r>
                        <a:rPr lang="en-US" sz="800" b="0" i="0" u="none" strike="noStrike" kern="1200">
                          <a:solidFill>
                            <a:schemeClr val="dk1"/>
                          </a:solidFill>
                          <a:effectLst/>
                          <a:latin typeface="+mn-lt"/>
                          <a:ea typeface="+mn-ea"/>
                          <a:cs typeface="+mn-cs"/>
                        </a:rPr>
                        <a:t>, </a:t>
                      </a:r>
                      <a:r>
                        <a:rPr lang="nl-NL" sz="800" b="0" i="0" u="none" strike="noStrike" kern="1200">
                          <a:solidFill>
                            <a:schemeClr val="dk1"/>
                          </a:solidFill>
                          <a:effectLst/>
                          <a:latin typeface="+mn-lt"/>
                          <a:ea typeface="+mn-ea"/>
                          <a:cs typeface="+mn-cs"/>
                          <a:hlinkClick r:id="rId15"/>
                        </a:rPr>
                        <a:t>16 Jan - 18 Jan 2018</a:t>
                      </a:r>
                      <a:endParaRPr lang="en-US" sz="800" b="0" i="0" u="none" strike="noStrike" kern="1200">
                        <a:solidFill>
                          <a:schemeClr val="dk1"/>
                        </a:solidFill>
                        <a:effectLst/>
                        <a:latin typeface="+mn-lt"/>
                        <a:ea typeface="+mn-ea"/>
                        <a:cs typeface="+mn-cs"/>
                      </a:endParaRPr>
                    </a:p>
                    <a:p>
                      <a:pPr marL="168275" marR="0" lvl="0" indent="-168275" algn="l" defTabSz="914400" rtl="0" eaLnBrk="1" fontAlgn="auto" latinLnBrk="0" hangingPunct="1">
                        <a:lnSpc>
                          <a:spcPct val="150000"/>
                        </a:lnSpc>
                        <a:spcBef>
                          <a:spcPts val="0"/>
                        </a:spcBef>
                        <a:spcAft>
                          <a:spcPts val="400"/>
                        </a:spcAft>
                        <a:buClrTx/>
                        <a:buSzTx/>
                        <a:buFont typeface="Arial" panose="020B0604020202020204" pitchFamily="34" charset="0"/>
                        <a:buChar char="•"/>
                        <a:tabLst/>
                        <a:defRPr/>
                      </a:pPr>
                      <a:r>
                        <a:rPr lang="en-US" sz="800" b="0" i="0" u="none" strike="noStrike" kern="1200">
                          <a:solidFill>
                            <a:schemeClr val="dk1"/>
                          </a:solidFill>
                          <a:effectLst/>
                          <a:latin typeface="+mn-lt"/>
                          <a:ea typeface="+mn-ea"/>
                          <a:cs typeface="+mn-cs"/>
                          <a:hlinkClick r:id="rId16"/>
                        </a:rPr>
                        <a:t>2018 IEEE International Conference on Big Data and Smart Computing (BigComp)</a:t>
                      </a:r>
                      <a:r>
                        <a:rPr lang="en-US" sz="800" b="0" i="0" u="none" strike="noStrike" kern="1200">
                          <a:solidFill>
                            <a:schemeClr val="dk1"/>
                          </a:solidFill>
                          <a:effectLst/>
                          <a:latin typeface="+mn-lt"/>
                          <a:ea typeface="+mn-ea"/>
                          <a:cs typeface="+mn-cs"/>
                        </a:rPr>
                        <a:t>, </a:t>
                      </a:r>
                      <a:r>
                        <a:rPr lang="nl-NL" sz="800" b="0" i="0" u="none" strike="noStrike" kern="1200">
                          <a:solidFill>
                            <a:schemeClr val="dk1"/>
                          </a:solidFill>
                          <a:effectLst/>
                          <a:latin typeface="+mn-lt"/>
                          <a:ea typeface="+mn-ea"/>
                          <a:cs typeface="+mn-cs"/>
                          <a:hlinkClick r:id="rId16"/>
                        </a:rPr>
                        <a:t>15 Jan - 17 Jan 2018</a:t>
                      </a:r>
                      <a:endParaRPr lang="en-US" sz="800" b="0" i="0" u="none" strike="noStrike" kern="1200">
                        <a:solidFill>
                          <a:schemeClr val="dk1"/>
                        </a:solidFill>
                        <a:effectLst/>
                        <a:latin typeface="+mn-lt"/>
                        <a:ea typeface="+mn-ea"/>
                        <a:cs typeface="+mn-cs"/>
                      </a:endParaRPr>
                    </a:p>
                    <a:p>
                      <a:pPr marL="168275" marR="0" lvl="0" indent="-168275" algn="l" defTabSz="914400" rtl="0" eaLnBrk="1" fontAlgn="auto" latinLnBrk="0" hangingPunct="1">
                        <a:lnSpc>
                          <a:spcPct val="150000"/>
                        </a:lnSpc>
                        <a:spcBef>
                          <a:spcPts val="0"/>
                        </a:spcBef>
                        <a:spcAft>
                          <a:spcPts val="400"/>
                        </a:spcAft>
                        <a:buClrTx/>
                        <a:buSzTx/>
                        <a:buFont typeface="Arial" panose="020B0604020202020204" pitchFamily="34" charset="0"/>
                        <a:buChar char="•"/>
                        <a:tabLst/>
                        <a:defRPr/>
                      </a:pPr>
                      <a:r>
                        <a:rPr lang="en-US" sz="800" b="0" i="0" u="none" strike="noStrike" kern="1200">
                          <a:solidFill>
                            <a:schemeClr val="dk1"/>
                          </a:solidFill>
                          <a:effectLst/>
                          <a:latin typeface="+mn-lt"/>
                          <a:ea typeface="+mn-ea"/>
                          <a:cs typeface="+mn-cs"/>
                          <a:hlinkClick r:id="rId17"/>
                        </a:rPr>
                        <a:t>2018 8th International Conference on Cloud Computing, Data Science &amp; Engineering (Confluence)</a:t>
                      </a:r>
                      <a:r>
                        <a:rPr lang="en-US" sz="800" b="0" i="0" u="none" strike="noStrike" kern="1200">
                          <a:solidFill>
                            <a:schemeClr val="dk1"/>
                          </a:solidFill>
                          <a:effectLst/>
                          <a:latin typeface="+mn-lt"/>
                          <a:ea typeface="+mn-ea"/>
                          <a:cs typeface="+mn-cs"/>
                        </a:rPr>
                        <a:t>, </a:t>
                      </a:r>
                      <a:r>
                        <a:rPr lang="nl-NL" sz="800" b="0" i="0" u="none" strike="noStrike" kern="1200">
                          <a:solidFill>
                            <a:schemeClr val="dk1"/>
                          </a:solidFill>
                          <a:effectLst/>
                          <a:latin typeface="+mn-lt"/>
                          <a:ea typeface="+mn-ea"/>
                          <a:cs typeface="+mn-cs"/>
                          <a:hlinkClick r:id="rId17"/>
                        </a:rPr>
                        <a:t>11 Jan - 12 Jan 2018</a:t>
                      </a:r>
                      <a:endParaRPr lang="en-US" sz="800" b="0" i="0" u="none" strike="noStrike" kern="1200">
                        <a:solidFill>
                          <a:schemeClr val="dk1"/>
                        </a:solidFill>
                        <a:effectLst/>
                        <a:latin typeface="+mn-lt"/>
                        <a:ea typeface="+mn-ea"/>
                        <a:cs typeface="+mn-cs"/>
                        <a:hlinkClick r:id="rId12"/>
                      </a:endParaRPr>
                    </a:p>
                  </a:txBody>
                  <a:tcPr/>
                </a:tc>
                <a:extLst>
                  <a:ext uri="{0D108BD9-81ED-4DB2-BD59-A6C34878D82A}">
                    <a16:rowId xmlns="" xmlns:a16="http://schemas.microsoft.com/office/drawing/2014/main" val="4194982364"/>
                  </a:ext>
                </a:extLst>
              </a:tr>
            </a:tbl>
          </a:graphicData>
        </a:graphic>
      </p:graphicFrame>
    </p:spTree>
    <p:extLst>
      <p:ext uri="{BB962C8B-B14F-4D97-AF65-F5344CB8AC3E}">
        <p14:creationId xmlns:p14="http://schemas.microsoft.com/office/powerpoint/2010/main" val="1893518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59F4246-698D-384D-9A9E-2F94AE478A95}"/>
              </a:ext>
            </a:extLst>
          </p:cNvPr>
          <p:cNvSpPr>
            <a:spLocks noGrp="1"/>
          </p:cNvSpPr>
          <p:nvPr>
            <p:ph type="title"/>
          </p:nvPr>
        </p:nvSpPr>
        <p:spPr>
          <a:xfrm>
            <a:off x="2501221" y="240633"/>
            <a:ext cx="7772400" cy="803717"/>
          </a:xfrm>
        </p:spPr>
        <p:txBody>
          <a:bodyPr/>
          <a:lstStyle/>
          <a:p>
            <a:r>
              <a:rPr lang="en-US"/>
              <a:t>What not to do</a:t>
            </a:r>
          </a:p>
        </p:txBody>
      </p:sp>
      <p:pic>
        <p:nvPicPr>
          <p:cNvPr id="5" name="Content Placeholder 4">
            <a:extLst>
              <a:ext uri="{FF2B5EF4-FFF2-40B4-BE49-F238E27FC236}">
                <a16:creationId xmlns="" xmlns:a16="http://schemas.microsoft.com/office/drawing/2014/main" id="{702D2FAB-E6B5-FE41-AD55-B448ECF2711A}"/>
              </a:ext>
            </a:extLst>
          </p:cNvPr>
          <p:cNvPicPr>
            <a:picLocks noGrp="1" noChangeAspect="1"/>
          </p:cNvPicPr>
          <p:nvPr>
            <p:ph idx="1"/>
          </p:nvPr>
        </p:nvPicPr>
        <p:blipFill>
          <a:blip r:embed="rId2"/>
          <a:stretch>
            <a:fillRect/>
          </a:stretch>
        </p:blipFill>
        <p:spPr>
          <a:xfrm>
            <a:off x="1524001" y="1771049"/>
            <a:ext cx="2410873" cy="2415941"/>
          </a:xfrm>
          <a:prstGeom prst="rect">
            <a:avLst/>
          </a:prstGeom>
        </p:spPr>
      </p:pic>
      <p:sp>
        <p:nvSpPr>
          <p:cNvPr id="4" name="Slide Number Placeholder 3">
            <a:extLst>
              <a:ext uri="{FF2B5EF4-FFF2-40B4-BE49-F238E27FC236}">
                <a16:creationId xmlns="" xmlns:a16="http://schemas.microsoft.com/office/drawing/2014/main" id="{A44F353D-C553-D24E-923E-8D0FD59FDA37}"/>
              </a:ext>
            </a:extLst>
          </p:cNvPr>
          <p:cNvSpPr>
            <a:spLocks noGrp="1"/>
          </p:cNvSpPr>
          <p:nvPr>
            <p:ph type="sldNum" sz="quarter" idx="12"/>
          </p:nvPr>
        </p:nvSpPr>
        <p:spPr/>
        <p:txBody>
          <a:bodyPr/>
          <a:lstStyle/>
          <a:p>
            <a:pPr>
              <a:defRPr/>
            </a:pPr>
            <a:fld id="{6CFC1F96-5ED1-41A0-BC5E-E0FC0B2B84E1}" type="slidenum">
              <a:rPr lang="en-US" smtClean="0"/>
              <a:pPr>
                <a:defRPr/>
              </a:pPr>
              <a:t>59</a:t>
            </a:fld>
            <a:endParaRPr lang="en-US" sz="1400">
              <a:latin typeface="Myriad Pro" charset="0"/>
            </a:endParaRPr>
          </a:p>
        </p:txBody>
      </p:sp>
      <p:pic>
        <p:nvPicPr>
          <p:cNvPr id="7" name="Picture 6">
            <a:extLst>
              <a:ext uri="{FF2B5EF4-FFF2-40B4-BE49-F238E27FC236}">
                <a16:creationId xmlns="" xmlns:a16="http://schemas.microsoft.com/office/drawing/2014/main" id="{861620BE-EC19-CC4A-94CA-2ABF1099BF0F}"/>
              </a:ext>
            </a:extLst>
          </p:cNvPr>
          <p:cNvPicPr>
            <a:picLocks noChangeAspect="1"/>
          </p:cNvPicPr>
          <p:nvPr/>
        </p:nvPicPr>
        <p:blipFill>
          <a:blip r:embed="rId3"/>
          <a:stretch>
            <a:fillRect/>
          </a:stretch>
        </p:blipFill>
        <p:spPr>
          <a:xfrm>
            <a:off x="3934873" y="1912277"/>
            <a:ext cx="2761916" cy="2601362"/>
          </a:xfrm>
          <a:prstGeom prst="rect">
            <a:avLst/>
          </a:prstGeom>
        </p:spPr>
      </p:pic>
      <p:sp>
        <p:nvSpPr>
          <p:cNvPr id="8" name="TextBox 7">
            <a:extLst>
              <a:ext uri="{FF2B5EF4-FFF2-40B4-BE49-F238E27FC236}">
                <a16:creationId xmlns="" xmlns:a16="http://schemas.microsoft.com/office/drawing/2014/main" id="{4F000BAC-F792-6C4F-8624-F72EA2355BDC}"/>
              </a:ext>
            </a:extLst>
          </p:cNvPr>
          <p:cNvSpPr txBox="1"/>
          <p:nvPr/>
        </p:nvSpPr>
        <p:spPr>
          <a:xfrm>
            <a:off x="1649129" y="1281698"/>
            <a:ext cx="1643848" cy="338554"/>
          </a:xfrm>
          <a:prstGeom prst="rect">
            <a:avLst/>
          </a:prstGeom>
          <a:noFill/>
        </p:spPr>
        <p:txBody>
          <a:bodyPr wrap="none" rtlCol="0">
            <a:spAutoFit/>
          </a:bodyPr>
          <a:lstStyle/>
          <a:p>
            <a:pPr algn="l"/>
            <a:r>
              <a:rPr lang="en-US" sz="1600"/>
              <a:t>Resist to dogmata</a:t>
            </a:r>
          </a:p>
        </p:txBody>
      </p:sp>
      <p:sp>
        <p:nvSpPr>
          <p:cNvPr id="9" name="TextBox 8">
            <a:extLst>
              <a:ext uri="{FF2B5EF4-FFF2-40B4-BE49-F238E27FC236}">
                <a16:creationId xmlns="" xmlns:a16="http://schemas.microsoft.com/office/drawing/2014/main" id="{F7A1AEDF-37C2-EA46-A320-EF7FAF39356C}"/>
              </a:ext>
            </a:extLst>
          </p:cNvPr>
          <p:cNvSpPr txBox="1"/>
          <p:nvPr/>
        </p:nvSpPr>
        <p:spPr>
          <a:xfrm>
            <a:off x="4188871" y="1281698"/>
            <a:ext cx="1756315" cy="338554"/>
          </a:xfrm>
          <a:prstGeom prst="rect">
            <a:avLst/>
          </a:prstGeom>
          <a:noFill/>
        </p:spPr>
        <p:txBody>
          <a:bodyPr wrap="none" rtlCol="0">
            <a:spAutoFit/>
          </a:bodyPr>
          <a:lstStyle/>
          <a:p>
            <a:pPr algn="l"/>
            <a:r>
              <a:rPr lang="en-US" sz="1600"/>
              <a:t>Do not oversimplify</a:t>
            </a:r>
          </a:p>
        </p:txBody>
      </p:sp>
      <p:pic>
        <p:nvPicPr>
          <p:cNvPr id="10" name="Picture 9">
            <a:extLst>
              <a:ext uri="{FF2B5EF4-FFF2-40B4-BE49-F238E27FC236}">
                <a16:creationId xmlns="" xmlns:a16="http://schemas.microsoft.com/office/drawing/2014/main" id="{8B3A1D24-2E2E-444D-BCC4-4933D4D25CFA}"/>
              </a:ext>
            </a:extLst>
          </p:cNvPr>
          <p:cNvPicPr>
            <a:picLocks noChangeAspect="1"/>
          </p:cNvPicPr>
          <p:nvPr/>
        </p:nvPicPr>
        <p:blipFill>
          <a:blip r:embed="rId4"/>
          <a:stretch>
            <a:fillRect/>
          </a:stretch>
        </p:blipFill>
        <p:spPr>
          <a:xfrm>
            <a:off x="6858000" y="1912218"/>
            <a:ext cx="3810000" cy="2438401"/>
          </a:xfrm>
          <a:prstGeom prst="rect">
            <a:avLst/>
          </a:prstGeom>
        </p:spPr>
      </p:pic>
      <p:sp>
        <p:nvSpPr>
          <p:cNvPr id="11" name="TextBox 10">
            <a:extLst>
              <a:ext uri="{FF2B5EF4-FFF2-40B4-BE49-F238E27FC236}">
                <a16:creationId xmlns="" xmlns:a16="http://schemas.microsoft.com/office/drawing/2014/main" id="{D476CC5A-55C3-DF49-AAF9-BF6782E63F63}"/>
              </a:ext>
            </a:extLst>
          </p:cNvPr>
          <p:cNvSpPr txBox="1"/>
          <p:nvPr/>
        </p:nvSpPr>
        <p:spPr>
          <a:xfrm>
            <a:off x="6696790" y="1281668"/>
            <a:ext cx="3971211" cy="338554"/>
          </a:xfrm>
          <a:prstGeom prst="rect">
            <a:avLst/>
          </a:prstGeom>
          <a:noFill/>
        </p:spPr>
        <p:txBody>
          <a:bodyPr wrap="square" rtlCol="0">
            <a:spAutoFit/>
          </a:bodyPr>
          <a:lstStyle/>
          <a:p>
            <a:pPr algn="l"/>
            <a:r>
              <a:rPr lang="en-US" sz="1600"/>
              <a:t>Don’t confuse science with marketing</a:t>
            </a:r>
          </a:p>
        </p:txBody>
      </p:sp>
    </p:spTree>
    <p:extLst>
      <p:ext uri="{BB962C8B-B14F-4D97-AF65-F5344CB8AC3E}">
        <p14:creationId xmlns:p14="http://schemas.microsoft.com/office/powerpoint/2010/main" val="75802234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1" y="0"/>
            <a:ext cx="9905998" cy="714375"/>
          </a:xfrm>
        </p:spPr>
        <p:txBody>
          <a:bodyPr/>
          <a:lstStyle/>
          <a:p>
            <a:r>
              <a:rPr lang="en-US" smtClean="0"/>
              <a:t>Models</a:t>
            </a:r>
            <a:endParaRPr lang="en-US"/>
          </a:p>
        </p:txBody>
      </p:sp>
      <p:sp>
        <p:nvSpPr>
          <p:cNvPr id="3" name="Content Placeholder 2"/>
          <p:cNvSpPr>
            <a:spLocks noGrp="1"/>
          </p:cNvSpPr>
          <p:nvPr>
            <p:ph idx="1"/>
          </p:nvPr>
        </p:nvSpPr>
        <p:spPr>
          <a:xfrm>
            <a:off x="746409" y="589684"/>
            <a:ext cx="11072817" cy="5007552"/>
          </a:xfrm>
        </p:spPr>
        <p:txBody>
          <a:bodyPr>
            <a:normAutofit fontScale="85000" lnSpcReduction="20000"/>
          </a:bodyPr>
          <a:lstStyle/>
          <a:p>
            <a:r>
              <a:rPr lang="en-US" smtClean="0"/>
              <a:t>Models of systems can help provide insight into the dependencies </a:t>
            </a:r>
            <a:r>
              <a:rPr lang="en-US"/>
              <a:t>and interfaces between the various subsystems. </a:t>
            </a:r>
            <a:endParaRPr lang="en-US" smtClean="0"/>
          </a:p>
          <a:p>
            <a:r>
              <a:rPr lang="en-US" smtClean="0"/>
              <a:t>In systems engineering practices, </a:t>
            </a:r>
            <a:r>
              <a:rPr lang="en-US" b="1" i="1" u="sng" smtClean="0"/>
              <a:t>models reign</a:t>
            </a:r>
            <a:r>
              <a:rPr lang="en-US" smtClean="0"/>
              <a:t>. </a:t>
            </a:r>
            <a:endParaRPr lang="en-US"/>
          </a:p>
          <a:p>
            <a:pPr lvl="1"/>
            <a:r>
              <a:rPr lang="en-US" sz="2100" smtClean="0"/>
              <a:t>One definition - </a:t>
            </a:r>
            <a:r>
              <a:rPr lang="en-US" sz="2100" b="1" smtClean="0"/>
              <a:t>“Model-Based Engineering (MBE): An approach to engineering that uses models as an integral part of the technical baseline that includes the requirements, analysis, design, implementation, and verification of a capability, system, and/or product throughout the acquisition life cycle.” </a:t>
            </a:r>
            <a:r>
              <a:rPr lang="en-US" sz="2100" smtClean="0"/>
              <a:t>(Source Final </a:t>
            </a:r>
            <a:r>
              <a:rPr lang="en-US" sz="2100"/>
              <a:t>Report, Model-Based </a:t>
            </a:r>
            <a:r>
              <a:rPr lang="en-US" sz="2100" smtClean="0"/>
              <a:t>Engineering </a:t>
            </a:r>
            <a:r>
              <a:rPr lang="en-US" sz="2100"/>
              <a:t>Subcommittee, </a:t>
            </a:r>
            <a:r>
              <a:rPr lang="en-US" sz="2100" smtClean="0"/>
              <a:t>National Defense Industrial Association, </a:t>
            </a:r>
            <a:r>
              <a:rPr lang="en-US" sz="2100"/>
              <a:t>Feb. </a:t>
            </a:r>
            <a:r>
              <a:rPr lang="en-US" sz="2100" smtClean="0"/>
              <a:t>2011).</a:t>
            </a:r>
          </a:p>
          <a:p>
            <a:pPr lvl="1"/>
            <a:r>
              <a:rPr lang="en-US" sz="2100" smtClean="0"/>
              <a:t>This definition does not capture the model being used after a system is delivered but the model can be used later – like being updated constantly for refining the understanding of the system and being used to monitor its health as well as controlling it.</a:t>
            </a:r>
          </a:p>
          <a:p>
            <a:r>
              <a:rPr lang="en-US" smtClean="0"/>
              <a:t>If I just looked at the FEL for defense, I saw clearly that a more comprehensive model was needed that could help better design and understand the system </a:t>
            </a:r>
            <a:r>
              <a:rPr lang="en-US" i="1" smtClean="0"/>
              <a:t>as well as for health monitoring of the system and control the system</a:t>
            </a:r>
            <a:r>
              <a:rPr lang="en-US"/>
              <a:t> </a:t>
            </a:r>
            <a:r>
              <a:rPr lang="en-US" smtClean="0"/>
              <a:t>out to the use case.</a:t>
            </a:r>
          </a:p>
          <a:p>
            <a:r>
              <a:rPr lang="en-US" smtClean="0"/>
              <a:t>Data science helps build off of our first principles models, help systems that might not have first principles models, and help understand systems that might not have much experimental data, etc.</a:t>
            </a:r>
            <a:endParaRPr lang="en-US"/>
          </a:p>
        </p:txBody>
      </p:sp>
      <p:sp>
        <p:nvSpPr>
          <p:cNvPr id="4" name="Rectangle 3"/>
          <p:cNvSpPr/>
          <p:nvPr/>
        </p:nvSpPr>
        <p:spPr>
          <a:xfrm>
            <a:off x="1440874" y="5597236"/>
            <a:ext cx="9795162" cy="954107"/>
          </a:xfrm>
          <a:prstGeom prst="rect">
            <a:avLst/>
          </a:prstGeom>
        </p:spPr>
        <p:txBody>
          <a:bodyPr wrap="square">
            <a:spAutoFit/>
          </a:bodyPr>
          <a:lstStyle/>
          <a:p>
            <a:r>
              <a:rPr lang="en-US" sz="3000" b="1" i="1" dirty="0"/>
              <a:t>“All models are wrong, but some are useful” George E. P. Box </a:t>
            </a:r>
          </a:p>
          <a:p>
            <a:pPr algn="ctr"/>
            <a:r>
              <a:rPr lang="en-US" sz="2600" b="1" i="1" u="sng" dirty="0" smtClean="0">
                <a:solidFill>
                  <a:schemeClr val="tx2">
                    <a:lumMod val="50000"/>
                  </a:schemeClr>
                </a:solidFill>
              </a:rPr>
              <a:t>but we can to our best try to build the best model possible.</a:t>
            </a:r>
            <a:endParaRPr lang="en-US" sz="2600" b="1" i="1" u="sng" dirty="0">
              <a:solidFill>
                <a:schemeClr val="tx2">
                  <a:lumMod val="50000"/>
                </a:schemeClr>
              </a:solidFill>
            </a:endParaRPr>
          </a:p>
        </p:txBody>
      </p:sp>
      <p:sp>
        <p:nvSpPr>
          <p:cNvPr id="5" name="Footer Placeholder 3"/>
          <p:cNvSpPr>
            <a:spLocks noGrp="1"/>
          </p:cNvSpPr>
          <p:nvPr>
            <p:ph type="ftr" sz="quarter" idx="11"/>
          </p:nvPr>
        </p:nvSpPr>
        <p:spPr>
          <a:xfrm>
            <a:off x="8865297" y="0"/>
            <a:ext cx="3549271" cy="773679"/>
          </a:xfrm>
        </p:spPr>
        <p:txBody>
          <a:bodyPr/>
          <a:lstStyle/>
          <a:p>
            <a:r>
              <a:rPr lang="en-US" sz="4000" smtClean="0">
                <a:solidFill>
                  <a:srgbClr val="250087"/>
                </a:solidFill>
                <a:latin typeface="Times New Roman" charset="0"/>
              </a:rPr>
              <a:t>E</a:t>
            </a:r>
            <a:r>
              <a:rPr lang="en-US" sz="2000" smtClean="0">
                <a:solidFill>
                  <a:srgbClr val="250087"/>
                </a:solidFill>
                <a:latin typeface="Times New Roman" charset="0"/>
              </a:rPr>
              <a:t>LEMENT </a:t>
            </a:r>
            <a:r>
              <a:rPr lang="en-US" sz="4000" smtClean="0">
                <a:solidFill>
                  <a:srgbClr val="250087"/>
                </a:solidFill>
                <a:latin typeface="Times New Roman" charset="0"/>
              </a:rPr>
              <a:t>A</a:t>
            </a:r>
            <a:r>
              <a:rPr lang="en-US" sz="2000" smtClean="0">
                <a:solidFill>
                  <a:srgbClr val="250087"/>
                </a:solidFill>
                <a:latin typeface="Times New Roman" charset="0"/>
              </a:rPr>
              <a:t>ERO</a:t>
            </a:r>
            <a:endParaRPr lang="en-US" sz="4000"/>
          </a:p>
        </p:txBody>
      </p:sp>
    </p:spTree>
    <p:extLst>
      <p:ext uri="{BB962C8B-B14F-4D97-AF65-F5344CB8AC3E}">
        <p14:creationId xmlns:p14="http://schemas.microsoft.com/office/powerpoint/2010/main" val="186067023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2" y="135918"/>
            <a:ext cx="9905998" cy="1478570"/>
          </a:xfrm>
        </p:spPr>
        <p:txBody>
          <a:bodyPr/>
          <a:lstStyle/>
          <a:p>
            <a:r>
              <a:rPr lang="en-US" smtClean="0"/>
              <a:t>Step 1. Get the data</a:t>
            </a:r>
            <a:endParaRPr lang="en-US"/>
          </a:p>
        </p:txBody>
      </p:sp>
      <p:sp>
        <p:nvSpPr>
          <p:cNvPr id="3" name="Content Placeholder 2"/>
          <p:cNvSpPr>
            <a:spLocks noGrp="1"/>
          </p:cNvSpPr>
          <p:nvPr>
            <p:ph idx="1"/>
          </p:nvPr>
        </p:nvSpPr>
        <p:spPr>
          <a:xfrm>
            <a:off x="1141412" y="1423987"/>
            <a:ext cx="9905999" cy="3541714"/>
          </a:xfrm>
        </p:spPr>
        <p:txBody>
          <a:bodyPr>
            <a:normAutofit/>
          </a:bodyPr>
          <a:lstStyle/>
          <a:p>
            <a:r>
              <a:rPr lang="en-US" smtClean="0"/>
              <a:t>We need to gather the data from our challenging accelerator or accelerator sub-system(s).</a:t>
            </a:r>
          </a:p>
          <a:p>
            <a:r>
              <a:rPr lang="en-US" smtClean="0"/>
              <a:t>This can be difficult as in especially challenging cases, you might not collect the correct data OR maybe you think something is outside the possibility of influencing a sub-system (so data not logged or not even monitored from this source).</a:t>
            </a:r>
          </a:p>
          <a:p>
            <a:r>
              <a:rPr lang="en-US" smtClean="0"/>
              <a:t>Make certain you collect (or generate if simulation only) enough data.</a:t>
            </a:r>
          </a:p>
        </p:txBody>
      </p:sp>
      <p:sp>
        <p:nvSpPr>
          <p:cNvPr id="4" name="Footer Placeholder 3"/>
          <p:cNvSpPr>
            <a:spLocks noGrp="1"/>
          </p:cNvSpPr>
          <p:nvPr>
            <p:ph type="ftr" sz="quarter" idx="11"/>
          </p:nvPr>
        </p:nvSpPr>
        <p:spPr>
          <a:xfrm>
            <a:off x="8642729" y="135918"/>
            <a:ext cx="3549271" cy="773679"/>
          </a:xfrm>
        </p:spPr>
        <p:txBody>
          <a:bodyPr/>
          <a:lstStyle/>
          <a:p>
            <a:r>
              <a:rPr lang="en-US" sz="4000" smtClean="0">
                <a:solidFill>
                  <a:srgbClr val="250087"/>
                </a:solidFill>
                <a:latin typeface="Times New Roman" charset="0"/>
              </a:rPr>
              <a:t>E</a:t>
            </a:r>
            <a:r>
              <a:rPr lang="en-US" sz="2000" smtClean="0">
                <a:solidFill>
                  <a:srgbClr val="250087"/>
                </a:solidFill>
                <a:latin typeface="Times New Roman" charset="0"/>
              </a:rPr>
              <a:t>LEMENT </a:t>
            </a:r>
            <a:r>
              <a:rPr lang="en-US" sz="4000" smtClean="0">
                <a:solidFill>
                  <a:srgbClr val="250087"/>
                </a:solidFill>
                <a:latin typeface="Times New Roman" charset="0"/>
              </a:rPr>
              <a:t>A</a:t>
            </a:r>
            <a:r>
              <a:rPr lang="en-US" sz="2000" smtClean="0">
                <a:solidFill>
                  <a:srgbClr val="250087"/>
                </a:solidFill>
                <a:latin typeface="Times New Roman" charset="0"/>
              </a:rPr>
              <a:t>ERO</a:t>
            </a:r>
            <a:endParaRPr lang="en-US" sz="4000"/>
          </a:p>
        </p:txBody>
      </p:sp>
    </p:spTree>
    <p:extLst>
      <p:ext uri="{BB962C8B-B14F-4D97-AF65-F5344CB8AC3E}">
        <p14:creationId xmlns:p14="http://schemas.microsoft.com/office/powerpoint/2010/main" val="180268594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Step 2. data preparation</a:t>
            </a:r>
            <a:endParaRPr lang="en-US"/>
          </a:p>
        </p:txBody>
      </p:sp>
      <p:sp>
        <p:nvSpPr>
          <p:cNvPr id="3" name="Content Placeholder 2"/>
          <p:cNvSpPr>
            <a:spLocks noGrp="1"/>
          </p:cNvSpPr>
          <p:nvPr>
            <p:ph idx="1"/>
          </p:nvPr>
        </p:nvSpPr>
        <p:spPr>
          <a:xfrm>
            <a:off x="1141413" y="1944687"/>
            <a:ext cx="9905999" cy="3541714"/>
          </a:xfrm>
        </p:spPr>
        <p:txBody>
          <a:bodyPr/>
          <a:lstStyle/>
          <a:p>
            <a:r>
              <a:rPr lang="en-US" smtClean="0"/>
              <a:t>May not need if you are doing more traditional data analytics not involving AI/machine learning.</a:t>
            </a:r>
            <a:endParaRPr lang="en-US"/>
          </a:p>
        </p:txBody>
      </p:sp>
      <p:sp>
        <p:nvSpPr>
          <p:cNvPr id="4" name="Footer Placeholder 3"/>
          <p:cNvSpPr>
            <a:spLocks noGrp="1"/>
          </p:cNvSpPr>
          <p:nvPr>
            <p:ph type="ftr" sz="quarter" idx="11"/>
          </p:nvPr>
        </p:nvSpPr>
        <p:spPr>
          <a:xfrm>
            <a:off x="8642729" y="0"/>
            <a:ext cx="3549271" cy="773679"/>
          </a:xfrm>
        </p:spPr>
        <p:txBody>
          <a:bodyPr/>
          <a:lstStyle/>
          <a:p>
            <a:r>
              <a:rPr lang="en-US" sz="4000" smtClean="0">
                <a:solidFill>
                  <a:srgbClr val="250087"/>
                </a:solidFill>
                <a:latin typeface="Times New Roman" charset="0"/>
              </a:rPr>
              <a:t>E</a:t>
            </a:r>
            <a:r>
              <a:rPr lang="en-US" sz="2000" smtClean="0">
                <a:solidFill>
                  <a:srgbClr val="250087"/>
                </a:solidFill>
                <a:latin typeface="Times New Roman" charset="0"/>
              </a:rPr>
              <a:t>LEMENT </a:t>
            </a:r>
            <a:r>
              <a:rPr lang="en-US" sz="4000" smtClean="0">
                <a:solidFill>
                  <a:srgbClr val="250087"/>
                </a:solidFill>
                <a:latin typeface="Times New Roman" charset="0"/>
              </a:rPr>
              <a:t>A</a:t>
            </a:r>
            <a:r>
              <a:rPr lang="en-US" sz="2000" smtClean="0">
                <a:solidFill>
                  <a:srgbClr val="250087"/>
                </a:solidFill>
                <a:latin typeface="Times New Roman" charset="0"/>
              </a:rPr>
              <a:t>ERO</a:t>
            </a:r>
            <a:endParaRPr lang="en-US" sz="4000"/>
          </a:p>
        </p:txBody>
      </p:sp>
    </p:spTree>
    <p:extLst>
      <p:ext uri="{BB962C8B-B14F-4D97-AF65-F5344CB8AC3E}">
        <p14:creationId xmlns:p14="http://schemas.microsoft.com/office/powerpoint/2010/main" val="53130477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Reduce the number of features</a:t>
            </a:r>
            <a:endParaRPr lang="en-US"/>
          </a:p>
        </p:txBody>
      </p:sp>
      <p:sp>
        <p:nvSpPr>
          <p:cNvPr id="3" name="Content Placeholder 2"/>
          <p:cNvSpPr>
            <a:spLocks noGrp="1"/>
          </p:cNvSpPr>
          <p:nvPr>
            <p:ph idx="1"/>
          </p:nvPr>
        </p:nvSpPr>
        <p:spPr>
          <a:xfrm>
            <a:off x="1141413" y="1714500"/>
            <a:ext cx="9905998" cy="4076701"/>
          </a:xfrm>
        </p:spPr>
        <p:txBody>
          <a:bodyPr>
            <a:normAutofit fontScale="85000" lnSpcReduction="20000"/>
          </a:bodyPr>
          <a:lstStyle/>
          <a:p>
            <a:pPr marL="0" indent="0">
              <a:buNone/>
            </a:pPr>
            <a:r>
              <a:rPr lang="en-IN" smtClean="0"/>
              <a:t>A dataset can </a:t>
            </a:r>
            <a:r>
              <a:rPr lang="en-IN"/>
              <a:t>contain a large amount </a:t>
            </a:r>
            <a:r>
              <a:rPr lang="en-IN" smtClean="0"/>
              <a:t>of features </a:t>
            </a:r>
            <a:r>
              <a:rPr lang="en-IN"/>
              <a:t>associated with it.</a:t>
            </a:r>
          </a:p>
          <a:p>
            <a:pPr marL="0" indent="0">
              <a:buNone/>
            </a:pPr>
            <a:r>
              <a:rPr lang="en-IN"/>
              <a:t>Reduction in </a:t>
            </a:r>
            <a:r>
              <a:rPr lang="en-IN" smtClean="0"/>
              <a:t>features essentially summarizes </a:t>
            </a:r>
            <a:r>
              <a:rPr lang="en-IN"/>
              <a:t>the </a:t>
            </a:r>
            <a:r>
              <a:rPr lang="en-IN" smtClean="0"/>
              <a:t>data, playing an </a:t>
            </a:r>
            <a:r>
              <a:rPr lang="en-IN"/>
              <a:t>important </a:t>
            </a:r>
            <a:r>
              <a:rPr lang="en-IN" smtClean="0"/>
              <a:t>role in being able to apply techniques of data science.</a:t>
            </a:r>
            <a:endParaRPr lang="en-IN"/>
          </a:p>
          <a:p>
            <a:pPr marL="0" indent="0">
              <a:buNone/>
            </a:pPr>
            <a:r>
              <a:rPr lang="en-IN" smtClean="0"/>
              <a:t>Why do we need to do this? EXAMPLES</a:t>
            </a:r>
          </a:p>
          <a:p>
            <a:pPr>
              <a:buFont typeface="Wingdings" charset="2"/>
              <a:buChar char="§"/>
            </a:pPr>
            <a:r>
              <a:rPr lang="en-IN" smtClean="0"/>
              <a:t>Help </a:t>
            </a:r>
            <a:r>
              <a:rPr lang="en-IN"/>
              <a:t>reduce </a:t>
            </a:r>
            <a:r>
              <a:rPr lang="en-IN" smtClean="0"/>
              <a:t>the computation or training </a:t>
            </a:r>
            <a:r>
              <a:rPr lang="en-IN"/>
              <a:t>time </a:t>
            </a:r>
            <a:r>
              <a:rPr lang="en-IN" smtClean="0"/>
              <a:t>by algorithms.</a:t>
            </a:r>
          </a:p>
          <a:p>
            <a:pPr>
              <a:buFont typeface="Wingdings" charset="2"/>
              <a:buChar char="§"/>
            </a:pPr>
            <a:r>
              <a:rPr lang="en-IN" smtClean="0"/>
              <a:t>Preserve limited storage space.</a:t>
            </a:r>
          </a:p>
          <a:p>
            <a:pPr>
              <a:buFont typeface="Wingdings" charset="2"/>
              <a:buChar char="§"/>
            </a:pPr>
            <a:r>
              <a:rPr lang="en-IN" smtClean="0"/>
              <a:t>Permit use of some </a:t>
            </a:r>
            <a:r>
              <a:rPr lang="en-IN"/>
              <a:t>algorithms </a:t>
            </a:r>
            <a:r>
              <a:rPr lang="en-IN" smtClean="0"/>
              <a:t>that do </a:t>
            </a:r>
            <a:r>
              <a:rPr lang="en-IN"/>
              <a:t>not perform well </a:t>
            </a:r>
            <a:r>
              <a:rPr lang="en-IN" smtClean="0"/>
              <a:t>with large dimensions.</a:t>
            </a:r>
          </a:p>
          <a:p>
            <a:pPr>
              <a:buFontTx/>
              <a:buChar char="-"/>
            </a:pPr>
            <a:r>
              <a:rPr lang="en-IN" smtClean="0"/>
              <a:t>Removes redundant features (reduce multicollinearity).</a:t>
            </a:r>
          </a:p>
          <a:p>
            <a:pPr>
              <a:buFontTx/>
              <a:buChar char="-"/>
            </a:pPr>
            <a:r>
              <a:rPr lang="en-IN" smtClean="0"/>
              <a:t>Reductions helps </a:t>
            </a:r>
            <a:r>
              <a:rPr lang="en-IN"/>
              <a:t>in visualizing </a:t>
            </a:r>
            <a:r>
              <a:rPr lang="en-IN" smtClean="0"/>
              <a:t>data (as reducing to </a:t>
            </a:r>
            <a:r>
              <a:rPr lang="en-IN"/>
              <a:t>2D or 3D </a:t>
            </a:r>
            <a:r>
              <a:rPr lang="en-IN" smtClean="0"/>
              <a:t>may permit plotting </a:t>
            </a:r>
            <a:r>
              <a:rPr lang="en-IN"/>
              <a:t>and </a:t>
            </a:r>
            <a:r>
              <a:rPr lang="en-IN" smtClean="0"/>
              <a:t>observing </a:t>
            </a:r>
            <a:r>
              <a:rPr lang="en-IN"/>
              <a:t>patterns more </a:t>
            </a:r>
            <a:r>
              <a:rPr lang="en-IN" smtClean="0"/>
              <a:t>clearly.</a:t>
            </a:r>
          </a:p>
          <a:p>
            <a:endParaRPr lang="en-US"/>
          </a:p>
        </p:txBody>
      </p:sp>
      <p:sp>
        <p:nvSpPr>
          <p:cNvPr id="4" name="Footer Placeholder 3"/>
          <p:cNvSpPr>
            <a:spLocks noGrp="1"/>
          </p:cNvSpPr>
          <p:nvPr>
            <p:ph type="ftr" sz="quarter" idx="11"/>
          </p:nvPr>
        </p:nvSpPr>
        <p:spPr>
          <a:xfrm>
            <a:off x="8901902" y="5991"/>
            <a:ext cx="3549271" cy="773679"/>
          </a:xfrm>
        </p:spPr>
        <p:txBody>
          <a:bodyPr/>
          <a:lstStyle/>
          <a:p>
            <a:r>
              <a:rPr lang="en-US" sz="4000" smtClean="0">
                <a:solidFill>
                  <a:srgbClr val="250087"/>
                </a:solidFill>
                <a:latin typeface="Times New Roman" charset="0"/>
              </a:rPr>
              <a:t>E</a:t>
            </a:r>
            <a:r>
              <a:rPr lang="en-US" sz="2000" smtClean="0">
                <a:solidFill>
                  <a:srgbClr val="250087"/>
                </a:solidFill>
                <a:latin typeface="Times New Roman" charset="0"/>
              </a:rPr>
              <a:t>LEMENT </a:t>
            </a:r>
            <a:r>
              <a:rPr lang="en-US" sz="4000" smtClean="0">
                <a:solidFill>
                  <a:srgbClr val="250087"/>
                </a:solidFill>
                <a:latin typeface="Times New Roman" charset="0"/>
              </a:rPr>
              <a:t>A</a:t>
            </a:r>
            <a:r>
              <a:rPr lang="en-US" sz="2000" smtClean="0">
                <a:solidFill>
                  <a:srgbClr val="250087"/>
                </a:solidFill>
                <a:latin typeface="Times New Roman" charset="0"/>
              </a:rPr>
              <a:t>ERO</a:t>
            </a:r>
            <a:endParaRPr lang="en-US" sz="4000"/>
          </a:p>
        </p:txBody>
      </p:sp>
    </p:spTree>
    <p:extLst>
      <p:ext uri="{BB962C8B-B14F-4D97-AF65-F5344CB8AC3E}">
        <p14:creationId xmlns:p14="http://schemas.microsoft.com/office/powerpoint/2010/main" val="208279496"/>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Dimensionality reduction </a:t>
            </a:r>
          </a:p>
        </p:txBody>
      </p:sp>
      <p:sp>
        <p:nvSpPr>
          <p:cNvPr id="3" name="Content Placeholder 2"/>
          <p:cNvSpPr>
            <a:spLocks noGrp="1"/>
          </p:cNvSpPr>
          <p:nvPr>
            <p:ph idx="1"/>
          </p:nvPr>
        </p:nvSpPr>
        <p:spPr>
          <a:xfrm>
            <a:off x="1141412" y="2249487"/>
            <a:ext cx="10275888" cy="3541714"/>
          </a:xfrm>
        </p:spPr>
        <p:txBody>
          <a:bodyPr>
            <a:normAutofit fontScale="85000" lnSpcReduction="10000"/>
          </a:bodyPr>
          <a:lstStyle/>
          <a:p>
            <a:r>
              <a:rPr lang="en-US"/>
              <a:t>Formally - Dimensionality reduction is the process of reducing the number of random variables under consideration. Through reduction, one obtains a set of principal variables. </a:t>
            </a:r>
          </a:p>
          <a:p>
            <a:r>
              <a:rPr lang="en-US"/>
              <a:t>Algorithms like Principal Component </a:t>
            </a:r>
            <a:r>
              <a:rPr lang="en-US" smtClean="0"/>
              <a:t>Analysis, Linear Discriminant Analysis, Random Forest</a:t>
            </a:r>
            <a:r>
              <a:rPr lang="en-US"/>
              <a:t>, Single </a:t>
            </a:r>
            <a:r>
              <a:rPr lang="en-US" smtClean="0"/>
              <a:t>Value Decomposition,  Missing </a:t>
            </a:r>
            <a:r>
              <a:rPr lang="en-US"/>
              <a:t>Value </a:t>
            </a:r>
            <a:r>
              <a:rPr lang="en-US" smtClean="0"/>
              <a:t>Ratio, </a:t>
            </a:r>
            <a:r>
              <a:rPr lang="en-US"/>
              <a:t>Low Variance </a:t>
            </a:r>
            <a:r>
              <a:rPr lang="en-US" smtClean="0"/>
              <a:t>Filter, High </a:t>
            </a:r>
            <a:r>
              <a:rPr lang="en-US"/>
              <a:t>Correlation </a:t>
            </a:r>
            <a:r>
              <a:rPr lang="en-US" smtClean="0"/>
              <a:t>Filter, Backward </a:t>
            </a:r>
            <a:r>
              <a:rPr lang="en-US"/>
              <a:t>Feature </a:t>
            </a:r>
            <a:r>
              <a:rPr lang="en-US" smtClean="0"/>
              <a:t>Elimination, Forward </a:t>
            </a:r>
            <a:r>
              <a:rPr lang="en-US"/>
              <a:t>Feature </a:t>
            </a:r>
            <a:r>
              <a:rPr lang="en-US" smtClean="0"/>
              <a:t>Selection, Independent </a:t>
            </a:r>
            <a:r>
              <a:rPr lang="en-US"/>
              <a:t>Component </a:t>
            </a:r>
            <a:r>
              <a:rPr lang="en-US" smtClean="0"/>
              <a:t>Analysis, </a:t>
            </a:r>
            <a:r>
              <a:rPr lang="en-US"/>
              <a:t>Factor </a:t>
            </a:r>
            <a:r>
              <a:rPr lang="en-US" smtClean="0"/>
              <a:t>Analysis, Methods </a:t>
            </a:r>
            <a:r>
              <a:rPr lang="en-US"/>
              <a:t>Based on </a:t>
            </a:r>
            <a:r>
              <a:rPr lang="en-US" smtClean="0"/>
              <a:t>Projections</a:t>
            </a:r>
            <a:r>
              <a:rPr lang="en-US"/>
              <a:t>, Uniform Manifold Approximation and Projection (UMAP</a:t>
            </a:r>
            <a:r>
              <a:rPr lang="en-US" smtClean="0"/>
              <a:t>), t-Distributed </a:t>
            </a:r>
            <a:r>
              <a:rPr lang="en-US"/>
              <a:t>Stochastic Neighbor Embedding (</a:t>
            </a:r>
            <a:r>
              <a:rPr lang="en-US" smtClean="0"/>
              <a:t>t-SNE) can be used to reduce the dimensionality.</a:t>
            </a:r>
          </a:p>
          <a:p>
            <a:r>
              <a:rPr lang="en-US" smtClean="0"/>
              <a:t>Again, such reduction will improve </a:t>
            </a:r>
            <a:r>
              <a:rPr lang="en-US"/>
              <a:t>the results </a:t>
            </a:r>
            <a:r>
              <a:rPr lang="en-US" smtClean="0"/>
              <a:t>of, for instance, classification with a neural </a:t>
            </a:r>
            <a:r>
              <a:rPr lang="en-US"/>
              <a:t>network.</a:t>
            </a:r>
          </a:p>
          <a:p>
            <a:endParaRPr lang="en-US"/>
          </a:p>
        </p:txBody>
      </p:sp>
      <p:sp>
        <p:nvSpPr>
          <p:cNvPr id="4" name="Footer Placeholder 3"/>
          <p:cNvSpPr>
            <a:spLocks noGrp="1"/>
          </p:cNvSpPr>
          <p:nvPr>
            <p:ph type="ftr" sz="quarter" idx="11"/>
          </p:nvPr>
        </p:nvSpPr>
        <p:spPr>
          <a:xfrm>
            <a:off x="8642729" y="0"/>
            <a:ext cx="3549271" cy="773679"/>
          </a:xfrm>
        </p:spPr>
        <p:txBody>
          <a:bodyPr/>
          <a:lstStyle/>
          <a:p>
            <a:r>
              <a:rPr lang="en-US" sz="4000" smtClean="0">
                <a:solidFill>
                  <a:srgbClr val="250087"/>
                </a:solidFill>
                <a:latin typeface="Times New Roman" charset="0"/>
              </a:rPr>
              <a:t>E</a:t>
            </a:r>
            <a:r>
              <a:rPr lang="en-US" sz="2000" smtClean="0">
                <a:solidFill>
                  <a:srgbClr val="250087"/>
                </a:solidFill>
                <a:latin typeface="Times New Roman" charset="0"/>
              </a:rPr>
              <a:t>LEMENT </a:t>
            </a:r>
            <a:r>
              <a:rPr lang="en-US" sz="4000" smtClean="0">
                <a:solidFill>
                  <a:srgbClr val="250087"/>
                </a:solidFill>
                <a:latin typeface="Times New Roman" charset="0"/>
              </a:rPr>
              <a:t>A</a:t>
            </a:r>
            <a:r>
              <a:rPr lang="en-US" sz="2000" smtClean="0">
                <a:solidFill>
                  <a:srgbClr val="250087"/>
                </a:solidFill>
                <a:latin typeface="Times New Roman" charset="0"/>
              </a:rPr>
              <a:t>ERO</a:t>
            </a:r>
            <a:endParaRPr lang="en-US" sz="4000"/>
          </a:p>
        </p:txBody>
      </p:sp>
    </p:spTree>
    <p:extLst>
      <p:ext uri="{BB962C8B-B14F-4D97-AF65-F5344CB8AC3E}">
        <p14:creationId xmlns:p14="http://schemas.microsoft.com/office/powerpoint/2010/main" val="177714797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Splitting the data</a:t>
            </a:r>
            <a:endParaRPr lang="en-US"/>
          </a:p>
        </p:txBody>
      </p:sp>
      <p:sp>
        <p:nvSpPr>
          <p:cNvPr id="3" name="Content Placeholder 2"/>
          <p:cNvSpPr>
            <a:spLocks noGrp="1"/>
          </p:cNvSpPr>
          <p:nvPr>
            <p:ph idx="1"/>
          </p:nvPr>
        </p:nvSpPr>
        <p:spPr/>
        <p:txBody>
          <a:bodyPr/>
          <a:lstStyle/>
          <a:p>
            <a:r>
              <a:rPr lang="en-US" smtClean="0"/>
              <a:t>Need to split the data into two separate pots - training and evaluation data.</a:t>
            </a:r>
          </a:p>
          <a:p>
            <a:r>
              <a:rPr lang="en-US" smtClean="0"/>
              <a:t>You want to train your model on the training data and then evaluate the model’s effectiveness through the evaluation data. </a:t>
            </a:r>
          </a:p>
          <a:p>
            <a:endParaRPr lang="en-US" smtClean="0"/>
          </a:p>
          <a:p>
            <a:endParaRPr lang="en-US"/>
          </a:p>
          <a:p>
            <a:endParaRPr lang="en-US"/>
          </a:p>
        </p:txBody>
      </p:sp>
      <p:sp>
        <p:nvSpPr>
          <p:cNvPr id="4" name="Footer Placeholder 3"/>
          <p:cNvSpPr>
            <a:spLocks noGrp="1"/>
          </p:cNvSpPr>
          <p:nvPr>
            <p:ph type="ftr" sz="quarter" idx="11"/>
          </p:nvPr>
        </p:nvSpPr>
        <p:spPr>
          <a:xfrm>
            <a:off x="8901902" y="0"/>
            <a:ext cx="3549271" cy="773679"/>
          </a:xfrm>
        </p:spPr>
        <p:txBody>
          <a:bodyPr/>
          <a:lstStyle/>
          <a:p>
            <a:r>
              <a:rPr lang="en-US" sz="4000" smtClean="0">
                <a:solidFill>
                  <a:srgbClr val="250087"/>
                </a:solidFill>
                <a:latin typeface="Times New Roman" charset="0"/>
              </a:rPr>
              <a:t>E</a:t>
            </a:r>
            <a:r>
              <a:rPr lang="en-US" sz="2000" smtClean="0">
                <a:solidFill>
                  <a:srgbClr val="250087"/>
                </a:solidFill>
                <a:latin typeface="Times New Roman" charset="0"/>
              </a:rPr>
              <a:t>LEMENT </a:t>
            </a:r>
            <a:r>
              <a:rPr lang="en-US" sz="4000" smtClean="0">
                <a:solidFill>
                  <a:srgbClr val="250087"/>
                </a:solidFill>
                <a:latin typeface="Times New Roman" charset="0"/>
              </a:rPr>
              <a:t>A</a:t>
            </a:r>
            <a:r>
              <a:rPr lang="en-US" sz="2000" smtClean="0">
                <a:solidFill>
                  <a:srgbClr val="250087"/>
                </a:solidFill>
                <a:latin typeface="Times New Roman" charset="0"/>
              </a:rPr>
              <a:t>ERO</a:t>
            </a:r>
            <a:endParaRPr lang="en-US" sz="4000"/>
          </a:p>
        </p:txBody>
      </p:sp>
    </p:spTree>
    <p:extLst>
      <p:ext uri="{BB962C8B-B14F-4D97-AF65-F5344CB8AC3E}">
        <p14:creationId xmlns:p14="http://schemas.microsoft.com/office/powerpoint/2010/main" val="62482521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Step 3. Choose a learning method</a:t>
            </a:r>
            <a:endParaRPr lang="en-US"/>
          </a:p>
        </p:txBody>
      </p:sp>
      <p:sp>
        <p:nvSpPr>
          <p:cNvPr id="3" name="Content Placeholder 2"/>
          <p:cNvSpPr>
            <a:spLocks noGrp="1"/>
          </p:cNvSpPr>
          <p:nvPr>
            <p:ph idx="1"/>
          </p:nvPr>
        </p:nvSpPr>
        <p:spPr>
          <a:xfrm>
            <a:off x="1141412" y="1703387"/>
            <a:ext cx="9905999" cy="1128713"/>
          </a:xfrm>
        </p:spPr>
        <p:txBody>
          <a:bodyPr>
            <a:normAutofit fontScale="77500" lnSpcReduction="20000"/>
          </a:bodyPr>
          <a:lstStyle/>
          <a:p>
            <a:r>
              <a:rPr lang="en-US" smtClean="0"/>
              <a:t>Choose a learning (training) method that is appropriate from the many that exist already suited to your data (image, text, numbers, </a:t>
            </a:r>
            <a:r>
              <a:rPr lang="en-US" err="1" smtClean="0"/>
              <a:t>etc</a:t>
            </a:r>
            <a:r>
              <a:rPr lang="en-US" smtClean="0"/>
              <a:t>…)</a:t>
            </a:r>
          </a:p>
          <a:p>
            <a:r>
              <a:rPr lang="en-US" smtClean="0"/>
              <a:t>Again – this is not a black box. Many algorithms and infinite combinations</a:t>
            </a:r>
            <a:endParaRPr lang="en-US"/>
          </a:p>
        </p:txBody>
      </p:sp>
      <p:sp>
        <p:nvSpPr>
          <p:cNvPr id="6" name="Footer Placeholder 3"/>
          <p:cNvSpPr>
            <a:spLocks noGrp="1"/>
          </p:cNvSpPr>
          <p:nvPr>
            <p:ph type="ftr" sz="quarter" idx="11"/>
          </p:nvPr>
        </p:nvSpPr>
        <p:spPr>
          <a:xfrm>
            <a:off x="8869817" y="434"/>
            <a:ext cx="3549271" cy="773679"/>
          </a:xfrm>
        </p:spPr>
        <p:txBody>
          <a:bodyPr/>
          <a:lstStyle/>
          <a:p>
            <a:r>
              <a:rPr lang="en-US" sz="4000" smtClean="0">
                <a:solidFill>
                  <a:srgbClr val="250087"/>
                </a:solidFill>
                <a:latin typeface="Times New Roman" charset="0"/>
              </a:rPr>
              <a:t>E</a:t>
            </a:r>
            <a:r>
              <a:rPr lang="en-US" sz="2000" smtClean="0">
                <a:solidFill>
                  <a:srgbClr val="250087"/>
                </a:solidFill>
                <a:latin typeface="Times New Roman" charset="0"/>
              </a:rPr>
              <a:t>LEMENT </a:t>
            </a:r>
            <a:r>
              <a:rPr lang="en-US" sz="4000" smtClean="0">
                <a:solidFill>
                  <a:srgbClr val="250087"/>
                </a:solidFill>
                <a:latin typeface="Times New Roman" charset="0"/>
              </a:rPr>
              <a:t>A</a:t>
            </a:r>
            <a:r>
              <a:rPr lang="en-US" sz="2000" smtClean="0">
                <a:solidFill>
                  <a:srgbClr val="250087"/>
                </a:solidFill>
                <a:latin typeface="Times New Roman" charset="0"/>
              </a:rPr>
              <a:t>ERO</a:t>
            </a:r>
            <a:endParaRPr lang="en-US" sz="4000"/>
          </a:p>
        </p:txBody>
      </p:sp>
    </p:spTree>
    <p:extLst>
      <p:ext uri="{BB962C8B-B14F-4D97-AF65-F5344CB8AC3E}">
        <p14:creationId xmlns:p14="http://schemas.microsoft.com/office/powerpoint/2010/main" val="1900385838"/>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161318"/>
            <a:ext cx="9905998" cy="1478570"/>
          </a:xfrm>
        </p:spPr>
        <p:txBody>
          <a:bodyPr>
            <a:normAutofit/>
          </a:bodyPr>
          <a:lstStyle/>
          <a:p>
            <a:r>
              <a:rPr lang="en-US" sz="3200" smtClean="0"/>
              <a:t>Statistical examination of the data</a:t>
            </a:r>
            <a:endParaRPr lang="en-US" sz="3200"/>
          </a:p>
        </p:txBody>
      </p:sp>
      <p:sp>
        <p:nvSpPr>
          <p:cNvPr id="3" name="Content Placeholder 2"/>
          <p:cNvSpPr>
            <a:spLocks noGrp="1"/>
          </p:cNvSpPr>
          <p:nvPr>
            <p:ph idx="1"/>
          </p:nvPr>
        </p:nvSpPr>
        <p:spPr>
          <a:xfrm>
            <a:off x="1141412" y="2211236"/>
            <a:ext cx="9905999" cy="3541714"/>
          </a:xfrm>
        </p:spPr>
        <p:txBody>
          <a:bodyPr>
            <a:normAutofit fontScale="92500" lnSpcReduction="10000"/>
          </a:bodyPr>
          <a:lstStyle/>
          <a:p>
            <a:r>
              <a:rPr lang="en-US"/>
              <a:t>Mean </a:t>
            </a:r>
            <a:r>
              <a:rPr lang="en-US" smtClean="0"/>
              <a:t>average - determines </a:t>
            </a:r>
            <a:r>
              <a:rPr lang="en-US"/>
              <a:t>overall trend of a data </a:t>
            </a:r>
            <a:r>
              <a:rPr lang="en-US" smtClean="0"/>
              <a:t>set</a:t>
            </a:r>
            <a:endParaRPr lang="en-US"/>
          </a:p>
          <a:p>
            <a:r>
              <a:rPr lang="en-US"/>
              <a:t>Standard d</a:t>
            </a:r>
            <a:r>
              <a:rPr lang="en-US" smtClean="0"/>
              <a:t>eviation -  the spread </a:t>
            </a:r>
            <a:r>
              <a:rPr lang="en-US"/>
              <a:t>of data around </a:t>
            </a:r>
            <a:r>
              <a:rPr lang="en-US" smtClean="0"/>
              <a:t>mean</a:t>
            </a:r>
            <a:endParaRPr lang="en-US"/>
          </a:p>
          <a:p>
            <a:r>
              <a:rPr lang="en-US" smtClean="0"/>
              <a:t>Regression - </a:t>
            </a:r>
            <a:r>
              <a:rPr lang="en-US"/>
              <a:t>e</a:t>
            </a:r>
            <a:r>
              <a:rPr lang="en-US" smtClean="0"/>
              <a:t>xamines </a:t>
            </a:r>
            <a:r>
              <a:rPr lang="en-US"/>
              <a:t>relation between </a:t>
            </a:r>
            <a:r>
              <a:rPr lang="en-US" smtClean="0"/>
              <a:t>variables</a:t>
            </a:r>
            <a:endParaRPr lang="en-US"/>
          </a:p>
          <a:p>
            <a:r>
              <a:rPr lang="en-US" smtClean="0"/>
              <a:t>Outlier </a:t>
            </a:r>
            <a:r>
              <a:rPr lang="en-US"/>
              <a:t>detection &amp; </a:t>
            </a:r>
            <a:r>
              <a:rPr lang="en-US" smtClean="0"/>
              <a:t>treatment - used </a:t>
            </a:r>
            <a:r>
              <a:rPr lang="en-US"/>
              <a:t>where noise is </a:t>
            </a:r>
            <a:r>
              <a:rPr lang="en-US" smtClean="0"/>
              <a:t>present</a:t>
            </a:r>
            <a:endParaRPr lang="en-US"/>
          </a:p>
          <a:p>
            <a:r>
              <a:rPr lang="en-US" smtClean="0"/>
              <a:t>Support </a:t>
            </a:r>
            <a:r>
              <a:rPr lang="en-US"/>
              <a:t>Vector </a:t>
            </a:r>
            <a:r>
              <a:rPr lang="en-US" smtClean="0"/>
              <a:t>Machines (SVM) based </a:t>
            </a:r>
            <a:r>
              <a:rPr lang="en-US"/>
              <a:t>anomaly </a:t>
            </a:r>
            <a:r>
              <a:rPr lang="en-US" smtClean="0"/>
              <a:t>detection</a:t>
            </a:r>
          </a:p>
          <a:p>
            <a:r>
              <a:rPr lang="en-US"/>
              <a:t>Clustering-based anomaly </a:t>
            </a:r>
            <a:r>
              <a:rPr lang="en-US" smtClean="0"/>
              <a:t>detection</a:t>
            </a:r>
          </a:p>
          <a:p>
            <a:r>
              <a:rPr lang="en-US"/>
              <a:t>Hypothesis Testing</a:t>
            </a:r>
          </a:p>
          <a:p>
            <a:endParaRPr lang="en-US"/>
          </a:p>
          <a:p>
            <a:endParaRPr lang="en-US"/>
          </a:p>
        </p:txBody>
      </p:sp>
      <p:sp>
        <p:nvSpPr>
          <p:cNvPr id="4" name="TextBox 3"/>
          <p:cNvSpPr txBox="1"/>
          <p:nvPr/>
        </p:nvSpPr>
        <p:spPr>
          <a:xfrm>
            <a:off x="1141412" y="1107737"/>
            <a:ext cx="10094624" cy="769441"/>
          </a:xfrm>
          <a:prstGeom prst="rect">
            <a:avLst/>
          </a:prstGeom>
          <a:noFill/>
        </p:spPr>
        <p:txBody>
          <a:bodyPr wrap="square" rtlCol="0">
            <a:spAutoFit/>
          </a:bodyPr>
          <a:lstStyle/>
          <a:p>
            <a:r>
              <a:rPr lang="en-US" sz="2200" i="1" smtClean="0"/>
              <a:t>We need to realize that not all the data we collect makes sense</a:t>
            </a:r>
            <a:r>
              <a:rPr lang="en-US" sz="2200" i="1"/>
              <a:t> </a:t>
            </a:r>
            <a:r>
              <a:rPr lang="en-US" sz="2200" i="1" smtClean="0"/>
              <a:t>in terms of volume, type, or if there are errors.</a:t>
            </a:r>
            <a:endParaRPr lang="en-US" sz="2200" i="1"/>
          </a:p>
        </p:txBody>
      </p:sp>
      <p:sp>
        <p:nvSpPr>
          <p:cNvPr id="5" name="Footer Placeholder 3"/>
          <p:cNvSpPr>
            <a:spLocks noGrp="1"/>
          </p:cNvSpPr>
          <p:nvPr>
            <p:ph type="ftr" sz="quarter" idx="11"/>
          </p:nvPr>
        </p:nvSpPr>
        <p:spPr>
          <a:xfrm>
            <a:off x="8901902" y="-32084"/>
            <a:ext cx="3549271" cy="773679"/>
          </a:xfrm>
        </p:spPr>
        <p:txBody>
          <a:bodyPr/>
          <a:lstStyle/>
          <a:p>
            <a:r>
              <a:rPr lang="en-US" sz="4000" smtClean="0">
                <a:solidFill>
                  <a:srgbClr val="250087"/>
                </a:solidFill>
                <a:latin typeface="Times New Roman" charset="0"/>
              </a:rPr>
              <a:t>E</a:t>
            </a:r>
            <a:r>
              <a:rPr lang="en-US" sz="2000" smtClean="0">
                <a:solidFill>
                  <a:srgbClr val="250087"/>
                </a:solidFill>
                <a:latin typeface="Times New Roman" charset="0"/>
              </a:rPr>
              <a:t>LEMENT </a:t>
            </a:r>
            <a:r>
              <a:rPr lang="en-US" sz="4000" smtClean="0">
                <a:solidFill>
                  <a:srgbClr val="250087"/>
                </a:solidFill>
                <a:latin typeface="Times New Roman" charset="0"/>
              </a:rPr>
              <a:t>A</a:t>
            </a:r>
            <a:r>
              <a:rPr lang="en-US" sz="2000" smtClean="0">
                <a:solidFill>
                  <a:srgbClr val="250087"/>
                </a:solidFill>
                <a:latin typeface="Times New Roman" charset="0"/>
              </a:rPr>
              <a:t>ERO</a:t>
            </a:r>
            <a:endParaRPr lang="en-US" sz="4000"/>
          </a:p>
        </p:txBody>
      </p:sp>
    </p:spTree>
    <p:extLst>
      <p:ext uri="{BB962C8B-B14F-4D97-AF65-F5344CB8AC3E}">
        <p14:creationId xmlns:p14="http://schemas.microsoft.com/office/powerpoint/2010/main" val="616756170"/>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Step 4</a:t>
            </a:r>
            <a:r>
              <a:rPr lang="en-US"/>
              <a:t>. Allow the machine to </a:t>
            </a:r>
            <a:r>
              <a:rPr lang="en-US" smtClean="0"/>
              <a:t>learn</a:t>
            </a:r>
            <a:endParaRPr lang="en-US"/>
          </a:p>
        </p:txBody>
      </p:sp>
      <p:sp>
        <p:nvSpPr>
          <p:cNvPr id="3" name="Content Placeholder 2"/>
          <p:cNvSpPr>
            <a:spLocks noGrp="1"/>
          </p:cNvSpPr>
          <p:nvPr>
            <p:ph idx="1"/>
          </p:nvPr>
        </p:nvSpPr>
        <p:spPr/>
        <p:txBody>
          <a:bodyPr/>
          <a:lstStyle/>
          <a:p>
            <a:r>
              <a:rPr lang="en-US" smtClean="0"/>
              <a:t>Build </a:t>
            </a:r>
            <a:r>
              <a:rPr lang="en-US"/>
              <a:t>a </a:t>
            </a:r>
            <a:r>
              <a:rPr lang="en-US" smtClean="0"/>
              <a:t>candidate model from </a:t>
            </a:r>
            <a:r>
              <a:rPr lang="en-US"/>
              <a:t>the </a:t>
            </a:r>
            <a:r>
              <a:rPr lang="en-US" smtClean="0"/>
              <a:t>data </a:t>
            </a:r>
            <a:r>
              <a:rPr lang="en-US"/>
              <a:t>using the selected learning </a:t>
            </a:r>
            <a:r>
              <a:rPr lang="en-US" smtClean="0"/>
              <a:t>method.</a:t>
            </a:r>
          </a:p>
          <a:p>
            <a:r>
              <a:rPr lang="en-US" smtClean="0"/>
              <a:t>This can take many iterations.</a:t>
            </a:r>
          </a:p>
          <a:p>
            <a:r>
              <a:rPr lang="en-US" smtClean="0"/>
              <a:t>NOTE unsupervised </a:t>
            </a:r>
            <a:r>
              <a:rPr lang="en-US"/>
              <a:t>ML </a:t>
            </a:r>
            <a:r>
              <a:rPr lang="en-US" smtClean="0"/>
              <a:t>models have the ability to self-learn patterns </a:t>
            </a:r>
            <a:r>
              <a:rPr lang="en-US"/>
              <a:t>to deliver answers even when input data is unlabeled and has unknown outcomes.</a:t>
            </a:r>
          </a:p>
        </p:txBody>
      </p:sp>
      <p:sp>
        <p:nvSpPr>
          <p:cNvPr id="5" name="Rectangle 4"/>
          <p:cNvSpPr/>
          <p:nvPr/>
        </p:nvSpPr>
        <p:spPr>
          <a:xfrm>
            <a:off x="2245896" y="5598695"/>
            <a:ext cx="8325852" cy="477054"/>
          </a:xfrm>
          <a:prstGeom prst="rect">
            <a:avLst/>
          </a:prstGeom>
        </p:spPr>
        <p:txBody>
          <a:bodyPr wrap="square">
            <a:spAutoFit/>
          </a:bodyPr>
          <a:lstStyle/>
          <a:p>
            <a:r>
              <a:rPr lang="en-US" smtClean="0"/>
              <a:t>“</a:t>
            </a:r>
            <a:r>
              <a:rPr lang="en-US" sz="2500" smtClean="0"/>
              <a:t>All </a:t>
            </a:r>
            <a:r>
              <a:rPr lang="en-US" sz="2500"/>
              <a:t>models are wrong, but some are useful” George E. P. Box </a:t>
            </a:r>
          </a:p>
        </p:txBody>
      </p:sp>
      <p:sp>
        <p:nvSpPr>
          <p:cNvPr id="6" name="Footer Placeholder 3"/>
          <p:cNvSpPr>
            <a:spLocks noGrp="1"/>
          </p:cNvSpPr>
          <p:nvPr>
            <p:ph type="ftr" sz="quarter" idx="11"/>
          </p:nvPr>
        </p:nvSpPr>
        <p:spPr>
          <a:xfrm>
            <a:off x="8468765" y="0"/>
            <a:ext cx="3549271" cy="773679"/>
          </a:xfrm>
        </p:spPr>
        <p:txBody>
          <a:bodyPr/>
          <a:lstStyle/>
          <a:p>
            <a:r>
              <a:rPr lang="en-US" sz="4000" smtClean="0">
                <a:solidFill>
                  <a:srgbClr val="250087"/>
                </a:solidFill>
                <a:latin typeface="Times New Roman" charset="0"/>
              </a:rPr>
              <a:t>E</a:t>
            </a:r>
            <a:r>
              <a:rPr lang="en-US" sz="2000" smtClean="0">
                <a:solidFill>
                  <a:srgbClr val="250087"/>
                </a:solidFill>
                <a:latin typeface="Times New Roman" charset="0"/>
              </a:rPr>
              <a:t>LEMENT </a:t>
            </a:r>
            <a:r>
              <a:rPr lang="en-US" sz="4000" smtClean="0">
                <a:solidFill>
                  <a:srgbClr val="250087"/>
                </a:solidFill>
                <a:latin typeface="Times New Roman" charset="0"/>
              </a:rPr>
              <a:t>A</a:t>
            </a:r>
            <a:r>
              <a:rPr lang="en-US" sz="2000" smtClean="0">
                <a:solidFill>
                  <a:srgbClr val="250087"/>
                </a:solidFill>
                <a:latin typeface="Times New Roman" charset="0"/>
              </a:rPr>
              <a:t>ERO</a:t>
            </a:r>
            <a:endParaRPr lang="en-US" sz="4000"/>
          </a:p>
        </p:txBody>
      </p:sp>
    </p:spTree>
    <p:extLst>
      <p:ext uri="{BB962C8B-B14F-4D97-AF65-F5344CB8AC3E}">
        <p14:creationId xmlns:p14="http://schemas.microsoft.com/office/powerpoint/2010/main" val="1587237527"/>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Step 5. evaluate</a:t>
            </a:r>
            <a:endParaRPr lang="en-US"/>
          </a:p>
        </p:txBody>
      </p:sp>
      <p:sp>
        <p:nvSpPr>
          <p:cNvPr id="3" name="Content Placeholder 2"/>
          <p:cNvSpPr>
            <a:spLocks noGrp="1"/>
          </p:cNvSpPr>
          <p:nvPr>
            <p:ph idx="1"/>
          </p:nvPr>
        </p:nvSpPr>
        <p:spPr/>
        <p:txBody>
          <a:bodyPr/>
          <a:lstStyle/>
          <a:p>
            <a:r>
              <a:rPr lang="en-US" smtClean="0"/>
              <a:t>Test your model on the evaluation data.</a:t>
            </a:r>
            <a:endParaRPr lang="en-US"/>
          </a:p>
        </p:txBody>
      </p:sp>
      <p:sp>
        <p:nvSpPr>
          <p:cNvPr id="4" name="Footer Placeholder 3"/>
          <p:cNvSpPr>
            <a:spLocks noGrp="1"/>
          </p:cNvSpPr>
          <p:nvPr>
            <p:ph type="ftr" sz="quarter" idx="11"/>
          </p:nvPr>
        </p:nvSpPr>
        <p:spPr>
          <a:xfrm>
            <a:off x="8933986" y="0"/>
            <a:ext cx="3549271" cy="773679"/>
          </a:xfrm>
        </p:spPr>
        <p:txBody>
          <a:bodyPr/>
          <a:lstStyle/>
          <a:p>
            <a:r>
              <a:rPr lang="en-US" sz="4000" smtClean="0">
                <a:solidFill>
                  <a:srgbClr val="250087"/>
                </a:solidFill>
                <a:latin typeface="Times New Roman" charset="0"/>
              </a:rPr>
              <a:t>E</a:t>
            </a:r>
            <a:r>
              <a:rPr lang="en-US" sz="2000" smtClean="0">
                <a:solidFill>
                  <a:srgbClr val="250087"/>
                </a:solidFill>
                <a:latin typeface="Times New Roman" charset="0"/>
              </a:rPr>
              <a:t>LEMENT </a:t>
            </a:r>
            <a:r>
              <a:rPr lang="en-US" sz="4000" smtClean="0">
                <a:solidFill>
                  <a:srgbClr val="250087"/>
                </a:solidFill>
                <a:latin typeface="Times New Roman" charset="0"/>
              </a:rPr>
              <a:t>A</a:t>
            </a:r>
            <a:r>
              <a:rPr lang="en-US" sz="2000" smtClean="0">
                <a:solidFill>
                  <a:srgbClr val="250087"/>
                </a:solidFill>
                <a:latin typeface="Times New Roman" charset="0"/>
              </a:rPr>
              <a:t>ERO</a:t>
            </a:r>
            <a:endParaRPr lang="en-US" sz="4000"/>
          </a:p>
        </p:txBody>
      </p:sp>
    </p:spTree>
    <p:extLst>
      <p:ext uri="{BB962C8B-B14F-4D97-AF65-F5344CB8AC3E}">
        <p14:creationId xmlns:p14="http://schemas.microsoft.com/office/powerpoint/2010/main" val="79376526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Step 6. Refine the model – tuning step(S)</a:t>
            </a:r>
            <a:endParaRPr lang="en-US"/>
          </a:p>
        </p:txBody>
      </p:sp>
      <p:sp>
        <p:nvSpPr>
          <p:cNvPr id="4" name="Footer Placeholder 3"/>
          <p:cNvSpPr>
            <a:spLocks noGrp="1"/>
          </p:cNvSpPr>
          <p:nvPr>
            <p:ph type="ftr" sz="quarter" idx="11"/>
          </p:nvPr>
        </p:nvSpPr>
        <p:spPr>
          <a:xfrm>
            <a:off x="8853775" y="0"/>
            <a:ext cx="3549271" cy="773679"/>
          </a:xfrm>
        </p:spPr>
        <p:txBody>
          <a:bodyPr/>
          <a:lstStyle/>
          <a:p>
            <a:r>
              <a:rPr lang="en-US" sz="4000" smtClean="0">
                <a:solidFill>
                  <a:srgbClr val="250087"/>
                </a:solidFill>
                <a:latin typeface="Times New Roman" charset="0"/>
              </a:rPr>
              <a:t>E</a:t>
            </a:r>
            <a:r>
              <a:rPr lang="en-US" sz="2000" smtClean="0">
                <a:solidFill>
                  <a:srgbClr val="250087"/>
                </a:solidFill>
                <a:latin typeface="Times New Roman" charset="0"/>
              </a:rPr>
              <a:t>LEMENT </a:t>
            </a:r>
            <a:r>
              <a:rPr lang="en-US" sz="4000" smtClean="0">
                <a:solidFill>
                  <a:srgbClr val="250087"/>
                </a:solidFill>
                <a:latin typeface="Times New Roman" charset="0"/>
              </a:rPr>
              <a:t>A</a:t>
            </a:r>
            <a:r>
              <a:rPr lang="en-US" sz="2000" smtClean="0">
                <a:solidFill>
                  <a:srgbClr val="250087"/>
                </a:solidFill>
                <a:latin typeface="Times New Roman" charset="0"/>
              </a:rPr>
              <a:t>ERO</a:t>
            </a:r>
            <a:endParaRPr lang="en-US" sz="4000"/>
          </a:p>
        </p:txBody>
      </p:sp>
    </p:spTree>
    <p:extLst>
      <p:ext uri="{BB962C8B-B14F-4D97-AF65-F5344CB8AC3E}">
        <p14:creationId xmlns:p14="http://schemas.microsoft.com/office/powerpoint/2010/main" val="12013219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7888" y="187838"/>
            <a:ext cx="9905998" cy="1478570"/>
          </a:xfrm>
        </p:spPr>
        <p:txBody>
          <a:bodyPr>
            <a:normAutofit fontScale="90000"/>
          </a:bodyPr>
          <a:lstStyle/>
          <a:p>
            <a:r>
              <a:rPr lang="en-US" dirty="0" smtClean="0"/>
              <a:t>Data </a:t>
            </a:r>
            <a:r>
              <a:rPr lang="en-US" dirty="0" smtClean="0"/>
              <a:t>science</a:t>
            </a:r>
            <a:br>
              <a:rPr lang="en-US" dirty="0" smtClean="0"/>
            </a:br>
            <a:r>
              <a:rPr lang="en-US" dirty="0" smtClean="0"/>
              <a:t>- </a:t>
            </a:r>
            <a:r>
              <a:rPr lang="en-US" sz="2800" i="1" dirty="0" smtClean="0"/>
              <a:t>not </a:t>
            </a:r>
            <a:r>
              <a:rPr lang="en-US" sz="2800" i="1" dirty="0"/>
              <a:t>any one simple definition fits all </a:t>
            </a:r>
            <a:br>
              <a:rPr lang="en-US" sz="2800" i="1" dirty="0"/>
            </a:br>
            <a:r>
              <a:rPr lang="en-US" sz="2800" i="1" dirty="0" smtClean="0"/>
              <a:t>- Is </a:t>
            </a:r>
            <a:r>
              <a:rPr lang="en-US" sz="2800" i="1" dirty="0" smtClean="0"/>
              <a:t>one tool we can use </a:t>
            </a:r>
            <a:r>
              <a:rPr lang="en-US" dirty="0" smtClean="0"/>
              <a:t/>
            </a:r>
            <a:br>
              <a:rPr lang="en-US" dirty="0" smtClean="0"/>
            </a:br>
            <a:endParaRPr lang="en-US" sz="3000" i="1" dirty="0"/>
          </a:p>
        </p:txBody>
      </p:sp>
      <p:grpSp>
        <p:nvGrpSpPr>
          <p:cNvPr id="16" name="Group 15"/>
          <p:cNvGrpSpPr/>
          <p:nvPr/>
        </p:nvGrpSpPr>
        <p:grpSpPr>
          <a:xfrm>
            <a:off x="3488192" y="1444063"/>
            <a:ext cx="8470900" cy="4405312"/>
            <a:chOff x="3254829" y="293801"/>
            <a:chExt cx="8470900" cy="4405312"/>
          </a:xfrm>
        </p:grpSpPr>
        <p:sp>
          <p:nvSpPr>
            <p:cNvPr id="6" name="Oval 5"/>
            <p:cNvSpPr/>
            <p:nvPr/>
          </p:nvSpPr>
          <p:spPr>
            <a:xfrm>
              <a:off x="3254829" y="293801"/>
              <a:ext cx="8470900" cy="4405312"/>
            </a:xfrm>
            <a:prstGeom prst="ellipse">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75000"/>
                  </a:schemeClr>
                </a:solidFill>
              </a:endParaRPr>
            </a:p>
          </p:txBody>
        </p:sp>
        <p:sp>
          <p:nvSpPr>
            <p:cNvPr id="7" name="TextBox 6"/>
            <p:cNvSpPr txBox="1"/>
            <p:nvPr/>
          </p:nvSpPr>
          <p:spPr>
            <a:xfrm>
              <a:off x="6462593" y="387588"/>
              <a:ext cx="2435282" cy="369332"/>
            </a:xfrm>
            <a:prstGeom prst="rect">
              <a:avLst/>
            </a:prstGeom>
            <a:noFill/>
          </p:spPr>
          <p:txBody>
            <a:bodyPr wrap="none" rtlCol="0">
              <a:spAutoFit/>
            </a:bodyPr>
            <a:lstStyle/>
            <a:p>
              <a:r>
                <a:rPr lang="en-US" smtClean="0">
                  <a:solidFill>
                    <a:schemeClr val="bg2">
                      <a:lumMod val="75000"/>
                    </a:schemeClr>
                  </a:solidFill>
                </a:rPr>
                <a:t>Artificial Intelligence (AI)</a:t>
              </a:r>
              <a:endParaRPr lang="en-US">
                <a:solidFill>
                  <a:schemeClr val="bg2">
                    <a:lumMod val="75000"/>
                  </a:schemeClr>
                </a:solidFill>
              </a:endParaRPr>
            </a:p>
          </p:txBody>
        </p:sp>
        <p:sp>
          <p:nvSpPr>
            <p:cNvPr id="9" name="TextBox 8"/>
            <p:cNvSpPr txBox="1"/>
            <p:nvPr/>
          </p:nvSpPr>
          <p:spPr>
            <a:xfrm>
              <a:off x="9624231" y="834463"/>
              <a:ext cx="1266292" cy="3323987"/>
            </a:xfrm>
            <a:prstGeom prst="rect">
              <a:avLst/>
            </a:prstGeom>
            <a:noFill/>
          </p:spPr>
          <p:txBody>
            <a:bodyPr wrap="square" rtlCol="0">
              <a:spAutoFit/>
            </a:bodyPr>
            <a:lstStyle/>
            <a:p>
              <a:r>
                <a:rPr lang="en-US" sz="1500">
                  <a:solidFill>
                    <a:schemeClr val="bg2">
                      <a:lumMod val="75000"/>
                    </a:schemeClr>
                  </a:solidFill>
                </a:rPr>
                <a:t>Techniques that enable </a:t>
              </a:r>
              <a:r>
                <a:rPr lang="en-US" sz="1500" smtClean="0">
                  <a:solidFill>
                    <a:schemeClr val="bg2">
                      <a:lumMod val="75000"/>
                    </a:schemeClr>
                  </a:solidFill>
                </a:rPr>
                <a:t>artificial</a:t>
              </a:r>
            </a:p>
            <a:p>
              <a:r>
                <a:rPr lang="en-US" sz="1500" smtClean="0">
                  <a:solidFill>
                    <a:schemeClr val="bg2">
                      <a:lumMod val="75000"/>
                    </a:schemeClr>
                  </a:solidFill>
                </a:rPr>
                <a:t>systems </a:t>
              </a:r>
              <a:r>
                <a:rPr lang="en-US" sz="1500">
                  <a:solidFill>
                    <a:schemeClr val="bg2">
                      <a:lumMod val="75000"/>
                    </a:schemeClr>
                  </a:solidFill>
                </a:rPr>
                <a:t>(computers) to mimic </a:t>
              </a:r>
              <a:r>
                <a:rPr lang="en-US" sz="1500" smtClean="0">
                  <a:solidFill>
                    <a:schemeClr val="bg2">
                      <a:lumMod val="75000"/>
                    </a:schemeClr>
                  </a:solidFill>
                </a:rPr>
                <a:t>human</a:t>
              </a:r>
            </a:p>
            <a:p>
              <a:r>
                <a:rPr lang="en-US" sz="1500" smtClean="0">
                  <a:solidFill>
                    <a:schemeClr val="bg2">
                      <a:lumMod val="75000"/>
                    </a:schemeClr>
                  </a:solidFill>
                </a:rPr>
                <a:t>intelligence </a:t>
              </a:r>
              <a:r>
                <a:rPr lang="en-US" sz="1500">
                  <a:solidFill>
                    <a:schemeClr val="bg2">
                      <a:lumMod val="75000"/>
                    </a:schemeClr>
                  </a:solidFill>
                </a:rPr>
                <a:t>using logic, if-then </a:t>
              </a:r>
              <a:r>
                <a:rPr lang="en-US" sz="1500" smtClean="0">
                  <a:solidFill>
                    <a:schemeClr val="bg2">
                      <a:lumMod val="75000"/>
                    </a:schemeClr>
                  </a:solidFill>
                </a:rPr>
                <a:t>rules,</a:t>
              </a:r>
            </a:p>
            <a:p>
              <a:r>
                <a:rPr lang="en-US" sz="1500" smtClean="0">
                  <a:solidFill>
                    <a:schemeClr val="bg2">
                      <a:lumMod val="75000"/>
                    </a:schemeClr>
                  </a:solidFill>
                </a:rPr>
                <a:t>decision </a:t>
              </a:r>
              <a:r>
                <a:rPr lang="en-US" sz="1500">
                  <a:solidFill>
                    <a:schemeClr val="bg2">
                      <a:lumMod val="75000"/>
                    </a:schemeClr>
                  </a:solidFill>
                </a:rPr>
                <a:t>trees, machine learning, </a:t>
              </a:r>
              <a:r>
                <a:rPr lang="en-US" sz="1500" smtClean="0">
                  <a:solidFill>
                    <a:schemeClr val="bg2">
                      <a:lumMod val="75000"/>
                    </a:schemeClr>
                  </a:solidFill>
                </a:rPr>
                <a:t>and</a:t>
              </a:r>
            </a:p>
            <a:p>
              <a:r>
                <a:rPr lang="en-US" sz="1500" smtClean="0">
                  <a:solidFill>
                    <a:schemeClr val="bg2">
                      <a:lumMod val="75000"/>
                    </a:schemeClr>
                  </a:solidFill>
                </a:rPr>
                <a:t>deep </a:t>
              </a:r>
              <a:r>
                <a:rPr lang="en-US" sz="1500">
                  <a:solidFill>
                    <a:schemeClr val="bg2">
                      <a:lumMod val="75000"/>
                    </a:schemeClr>
                  </a:solidFill>
                </a:rPr>
                <a:t>learning</a:t>
              </a:r>
              <a:r>
                <a:rPr lang="en-US" sz="1500" smtClean="0">
                  <a:solidFill>
                    <a:schemeClr val="bg2">
                      <a:lumMod val="75000"/>
                    </a:schemeClr>
                  </a:solidFill>
                </a:rPr>
                <a:t>.</a:t>
              </a:r>
              <a:endParaRPr lang="en-US" sz="1500">
                <a:solidFill>
                  <a:schemeClr val="bg2">
                    <a:lumMod val="75000"/>
                  </a:schemeClr>
                </a:solidFill>
              </a:endParaRPr>
            </a:p>
          </p:txBody>
        </p:sp>
        <p:sp>
          <p:nvSpPr>
            <p:cNvPr id="10" name="Oval 9"/>
            <p:cNvSpPr/>
            <p:nvPr/>
          </p:nvSpPr>
          <p:spPr>
            <a:xfrm>
              <a:off x="3458961" y="756920"/>
              <a:ext cx="6165270" cy="3401529"/>
            </a:xfrm>
            <a:prstGeom prst="ellipse">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5375284" y="876272"/>
              <a:ext cx="2266390" cy="369332"/>
            </a:xfrm>
            <a:prstGeom prst="rect">
              <a:avLst/>
            </a:prstGeom>
            <a:noFill/>
          </p:spPr>
          <p:txBody>
            <a:bodyPr wrap="none" rtlCol="0">
              <a:spAutoFit/>
            </a:bodyPr>
            <a:lstStyle/>
            <a:p>
              <a:r>
                <a:rPr lang="en-US" smtClean="0">
                  <a:solidFill>
                    <a:schemeClr val="bg2">
                      <a:lumMod val="75000"/>
                    </a:schemeClr>
                  </a:solidFill>
                </a:rPr>
                <a:t>Machine Learning (ML)</a:t>
              </a:r>
              <a:endParaRPr lang="en-US">
                <a:solidFill>
                  <a:schemeClr val="bg2">
                    <a:lumMod val="75000"/>
                  </a:schemeClr>
                </a:solidFill>
              </a:endParaRPr>
            </a:p>
          </p:txBody>
        </p:sp>
        <p:sp>
          <p:nvSpPr>
            <p:cNvPr id="12" name="TextBox 11"/>
            <p:cNvSpPr txBox="1"/>
            <p:nvPr/>
          </p:nvSpPr>
          <p:spPr>
            <a:xfrm>
              <a:off x="7482112" y="1082910"/>
              <a:ext cx="1156438" cy="2862322"/>
            </a:xfrm>
            <a:prstGeom prst="rect">
              <a:avLst/>
            </a:prstGeom>
            <a:noFill/>
          </p:spPr>
          <p:txBody>
            <a:bodyPr wrap="square" rtlCol="0">
              <a:spAutoFit/>
            </a:bodyPr>
            <a:lstStyle/>
            <a:p>
              <a:r>
                <a:rPr lang="en-US" sz="1500" smtClean="0">
                  <a:solidFill>
                    <a:schemeClr val="bg2">
                      <a:lumMod val="75000"/>
                    </a:schemeClr>
                  </a:solidFill>
                </a:rPr>
                <a:t>A subset of AI </a:t>
              </a:r>
              <a:r>
                <a:rPr lang="en-US" sz="1500">
                  <a:solidFill>
                    <a:schemeClr val="bg2">
                      <a:lumMod val="75000"/>
                    </a:schemeClr>
                  </a:solidFill>
                </a:rPr>
                <a:t>that </a:t>
              </a:r>
              <a:r>
                <a:rPr lang="en-US" sz="1500" smtClean="0">
                  <a:solidFill>
                    <a:schemeClr val="bg2">
                      <a:lumMod val="75000"/>
                    </a:schemeClr>
                  </a:solidFill>
                </a:rPr>
                <a:t>includes the use of complex statistical algorithms to improve performing tasks as experience</a:t>
              </a:r>
            </a:p>
            <a:p>
              <a:r>
                <a:rPr lang="en-US" sz="1500" smtClean="0">
                  <a:solidFill>
                    <a:schemeClr val="bg2">
                      <a:lumMod val="75000"/>
                    </a:schemeClr>
                  </a:solidFill>
                </a:rPr>
                <a:t>Increases.</a:t>
              </a:r>
              <a:endParaRPr lang="en-US" sz="1500">
                <a:solidFill>
                  <a:schemeClr val="bg2">
                    <a:lumMod val="75000"/>
                  </a:schemeClr>
                </a:solidFill>
              </a:endParaRPr>
            </a:p>
          </p:txBody>
        </p:sp>
        <p:sp>
          <p:nvSpPr>
            <p:cNvPr id="13" name="Oval 12"/>
            <p:cNvSpPr/>
            <p:nvPr/>
          </p:nvSpPr>
          <p:spPr>
            <a:xfrm>
              <a:off x="3531654" y="1621970"/>
              <a:ext cx="3996757" cy="1796143"/>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4724711" y="1630123"/>
              <a:ext cx="1537409" cy="369332"/>
            </a:xfrm>
            <a:prstGeom prst="rect">
              <a:avLst/>
            </a:prstGeom>
            <a:noFill/>
          </p:spPr>
          <p:txBody>
            <a:bodyPr wrap="none" rtlCol="0">
              <a:spAutoFit/>
            </a:bodyPr>
            <a:lstStyle/>
            <a:p>
              <a:r>
                <a:rPr lang="en-US" smtClean="0">
                  <a:solidFill>
                    <a:schemeClr val="bg2">
                      <a:lumMod val="75000"/>
                    </a:schemeClr>
                  </a:solidFill>
                </a:rPr>
                <a:t>Deep Learning</a:t>
              </a:r>
              <a:endParaRPr lang="en-US">
                <a:solidFill>
                  <a:schemeClr val="bg2">
                    <a:lumMod val="75000"/>
                  </a:schemeClr>
                </a:solidFill>
              </a:endParaRPr>
            </a:p>
          </p:txBody>
        </p:sp>
        <p:sp>
          <p:nvSpPr>
            <p:cNvPr id="15" name="TextBox 14"/>
            <p:cNvSpPr txBox="1"/>
            <p:nvPr/>
          </p:nvSpPr>
          <p:spPr>
            <a:xfrm>
              <a:off x="4112697" y="1936794"/>
              <a:ext cx="3027059" cy="1246495"/>
            </a:xfrm>
            <a:prstGeom prst="rect">
              <a:avLst/>
            </a:prstGeom>
            <a:noFill/>
          </p:spPr>
          <p:txBody>
            <a:bodyPr wrap="square" rtlCol="0">
              <a:spAutoFit/>
            </a:bodyPr>
            <a:lstStyle/>
            <a:p>
              <a:r>
                <a:rPr lang="en-US" sz="1500" smtClean="0">
                  <a:solidFill>
                    <a:schemeClr val="bg2">
                      <a:lumMod val="75000"/>
                    </a:schemeClr>
                  </a:solidFill>
                </a:rPr>
                <a:t>A subset of ML with algorithms to allow software to train itself to perform tasks such as image recognition through multilayered neural networks.</a:t>
              </a:r>
              <a:endParaRPr lang="en-US" sz="1500">
                <a:solidFill>
                  <a:schemeClr val="bg2">
                    <a:lumMod val="75000"/>
                  </a:schemeClr>
                </a:solidFill>
              </a:endParaRPr>
            </a:p>
          </p:txBody>
        </p:sp>
      </p:grpSp>
      <p:sp>
        <p:nvSpPr>
          <p:cNvPr id="17" name="TextBox 16"/>
          <p:cNvSpPr txBox="1"/>
          <p:nvPr/>
        </p:nvSpPr>
        <p:spPr>
          <a:xfrm>
            <a:off x="862671" y="1854591"/>
            <a:ext cx="3480458" cy="3454120"/>
          </a:xfrm>
          <a:prstGeom prst="rect">
            <a:avLst/>
          </a:prstGeom>
          <a:solidFill>
            <a:schemeClr val="tx2">
              <a:lumMod val="50000"/>
              <a:alpha val="61000"/>
            </a:schemeClr>
          </a:solidFill>
        </p:spPr>
        <p:txBody>
          <a:bodyPr wrap="square" rtlCol="0">
            <a:spAutoFit/>
          </a:bodyPr>
          <a:lstStyle/>
          <a:p>
            <a:endParaRPr lang="en-US"/>
          </a:p>
        </p:txBody>
      </p:sp>
      <p:sp>
        <p:nvSpPr>
          <p:cNvPr id="18" name="TextBox 17"/>
          <p:cNvSpPr txBox="1"/>
          <p:nvPr/>
        </p:nvSpPr>
        <p:spPr>
          <a:xfrm>
            <a:off x="1615857" y="1838833"/>
            <a:ext cx="1924583" cy="369332"/>
          </a:xfrm>
          <a:prstGeom prst="rect">
            <a:avLst/>
          </a:prstGeom>
          <a:noFill/>
        </p:spPr>
        <p:txBody>
          <a:bodyPr wrap="square" rtlCol="0">
            <a:spAutoFit/>
          </a:bodyPr>
          <a:lstStyle/>
          <a:p>
            <a:r>
              <a:rPr lang="en-US" smtClean="0">
                <a:solidFill>
                  <a:schemeClr val="bg2">
                    <a:lumMod val="75000"/>
                  </a:schemeClr>
                </a:solidFill>
              </a:rPr>
              <a:t>Numerical Analysis</a:t>
            </a:r>
            <a:endParaRPr lang="en-US">
              <a:solidFill>
                <a:schemeClr val="bg2">
                  <a:lumMod val="75000"/>
                </a:schemeClr>
              </a:solidFill>
            </a:endParaRPr>
          </a:p>
        </p:txBody>
      </p:sp>
      <p:sp>
        <p:nvSpPr>
          <p:cNvPr id="19" name="TextBox 18"/>
          <p:cNvSpPr txBox="1"/>
          <p:nvPr/>
        </p:nvSpPr>
        <p:spPr>
          <a:xfrm>
            <a:off x="971831" y="2328616"/>
            <a:ext cx="3371297" cy="3139321"/>
          </a:xfrm>
          <a:prstGeom prst="rect">
            <a:avLst/>
          </a:prstGeom>
          <a:noFill/>
        </p:spPr>
        <p:txBody>
          <a:bodyPr wrap="square" rtlCol="0">
            <a:spAutoFit/>
          </a:bodyPr>
          <a:lstStyle/>
          <a:p>
            <a:pPr marL="285750" indent="-285750">
              <a:buFont typeface="Wingdings" charset="2"/>
              <a:buChar char="§"/>
            </a:pPr>
            <a:r>
              <a:rPr lang="en-US" smtClean="0">
                <a:solidFill>
                  <a:schemeClr val="bg2">
                    <a:lumMod val="75000"/>
                  </a:schemeClr>
                </a:solidFill>
              </a:rPr>
              <a:t>Optimization (including genetic algorithms)</a:t>
            </a:r>
          </a:p>
          <a:p>
            <a:pPr marL="285750" indent="-285750">
              <a:buFont typeface="Wingdings" charset="2"/>
              <a:buChar char="§"/>
            </a:pPr>
            <a:r>
              <a:rPr lang="en-US">
                <a:solidFill>
                  <a:schemeClr val="bg2">
                    <a:lumMod val="75000"/>
                  </a:schemeClr>
                </a:solidFill>
              </a:rPr>
              <a:t>Interpolation, extrapolation, and </a:t>
            </a:r>
            <a:r>
              <a:rPr lang="en-US" smtClean="0">
                <a:solidFill>
                  <a:schemeClr val="bg2">
                    <a:lumMod val="75000"/>
                  </a:schemeClr>
                </a:solidFill>
              </a:rPr>
              <a:t>regression</a:t>
            </a:r>
          </a:p>
          <a:p>
            <a:pPr marL="285750" indent="-285750">
              <a:buFont typeface="Wingdings" charset="2"/>
              <a:buChar char="§"/>
            </a:pPr>
            <a:r>
              <a:rPr lang="en-US" smtClean="0">
                <a:solidFill>
                  <a:schemeClr val="bg2">
                    <a:lumMod val="75000"/>
                  </a:schemeClr>
                </a:solidFill>
              </a:rPr>
              <a:t>Systems of equations</a:t>
            </a:r>
          </a:p>
          <a:p>
            <a:pPr marL="285750" indent="-285750">
              <a:buFont typeface="Wingdings" charset="2"/>
              <a:buChar char="§"/>
            </a:pPr>
            <a:r>
              <a:rPr lang="en-US" smtClean="0">
                <a:solidFill>
                  <a:schemeClr val="bg2">
                    <a:lumMod val="75000"/>
                  </a:schemeClr>
                </a:solidFill>
              </a:rPr>
              <a:t>Eigenvalue and singular value problems</a:t>
            </a:r>
          </a:p>
          <a:p>
            <a:pPr marL="285750" indent="-285750">
              <a:buFont typeface="Wingdings" charset="2"/>
              <a:buChar char="§"/>
            </a:pPr>
            <a:r>
              <a:rPr lang="en-US" smtClean="0">
                <a:solidFill>
                  <a:schemeClr val="bg2">
                    <a:lumMod val="75000"/>
                  </a:schemeClr>
                </a:solidFill>
              </a:rPr>
              <a:t>Numerical differentiation</a:t>
            </a:r>
          </a:p>
          <a:p>
            <a:pPr marL="285750" indent="-285750">
              <a:buFont typeface="Wingdings" charset="2"/>
              <a:buChar char="§"/>
            </a:pPr>
            <a:r>
              <a:rPr lang="en-US" smtClean="0">
                <a:solidFill>
                  <a:schemeClr val="bg2">
                    <a:lumMod val="75000"/>
                  </a:schemeClr>
                </a:solidFill>
              </a:rPr>
              <a:t>Numerical integration</a:t>
            </a:r>
          </a:p>
          <a:p>
            <a:pPr marL="285750" indent="-285750">
              <a:buFont typeface="Wingdings" charset="2"/>
              <a:buChar char="§"/>
            </a:pPr>
            <a:r>
              <a:rPr lang="en-US" smtClean="0">
                <a:solidFill>
                  <a:schemeClr val="bg2">
                    <a:lumMod val="75000"/>
                  </a:schemeClr>
                </a:solidFill>
              </a:rPr>
              <a:t>Etc.</a:t>
            </a:r>
          </a:p>
          <a:p>
            <a:pPr marL="285750" indent="-285750">
              <a:buFont typeface="Wingdings" charset="2"/>
              <a:buChar char="§"/>
            </a:pPr>
            <a:endParaRPr lang="en-US"/>
          </a:p>
        </p:txBody>
      </p:sp>
      <p:sp>
        <p:nvSpPr>
          <p:cNvPr id="21" name="TextBox 20"/>
          <p:cNvSpPr txBox="1"/>
          <p:nvPr/>
        </p:nvSpPr>
        <p:spPr>
          <a:xfrm>
            <a:off x="2420302" y="6045200"/>
            <a:ext cx="7678418" cy="1200329"/>
          </a:xfrm>
          <a:prstGeom prst="rect">
            <a:avLst/>
          </a:prstGeom>
          <a:noFill/>
        </p:spPr>
        <p:txBody>
          <a:bodyPr wrap="square" rtlCol="0">
            <a:spAutoFit/>
          </a:bodyPr>
          <a:lstStyle/>
          <a:p>
            <a:pPr algn="ctr" fontAlgn="base"/>
            <a:r>
              <a:rPr lang="en-US"/>
              <a:t> “[Machine Learning is the] field of study that gives computers the ability to learn without being explicitly programmed</a:t>
            </a:r>
            <a:r>
              <a:rPr lang="en-US" smtClean="0"/>
              <a:t>.” - Arthur Samuel in 1959</a:t>
            </a:r>
            <a:endParaRPr lang="en-US"/>
          </a:p>
          <a:p>
            <a:r>
              <a:rPr lang="en-US"/>
              <a:t/>
            </a:r>
            <a:br>
              <a:rPr lang="en-US"/>
            </a:br>
            <a:endParaRPr lang="en-US"/>
          </a:p>
        </p:txBody>
      </p:sp>
      <p:sp>
        <p:nvSpPr>
          <p:cNvPr id="22" name="Footer Placeholder 3"/>
          <p:cNvSpPr>
            <a:spLocks noGrp="1"/>
          </p:cNvSpPr>
          <p:nvPr>
            <p:ph type="ftr" sz="quarter" idx="11"/>
          </p:nvPr>
        </p:nvSpPr>
        <p:spPr>
          <a:xfrm>
            <a:off x="8865297" y="0"/>
            <a:ext cx="3549271" cy="773679"/>
          </a:xfrm>
        </p:spPr>
        <p:txBody>
          <a:bodyPr/>
          <a:lstStyle/>
          <a:p>
            <a:r>
              <a:rPr lang="en-US" sz="4000" smtClean="0">
                <a:solidFill>
                  <a:srgbClr val="250087"/>
                </a:solidFill>
                <a:latin typeface="Times New Roman" charset="0"/>
              </a:rPr>
              <a:t>E</a:t>
            </a:r>
            <a:r>
              <a:rPr lang="en-US" sz="2000" smtClean="0">
                <a:solidFill>
                  <a:srgbClr val="250087"/>
                </a:solidFill>
                <a:latin typeface="Times New Roman" charset="0"/>
              </a:rPr>
              <a:t>LEMENT </a:t>
            </a:r>
            <a:r>
              <a:rPr lang="en-US" sz="4000" smtClean="0">
                <a:solidFill>
                  <a:srgbClr val="250087"/>
                </a:solidFill>
                <a:latin typeface="Times New Roman" charset="0"/>
              </a:rPr>
              <a:t>A</a:t>
            </a:r>
            <a:r>
              <a:rPr lang="en-US" sz="2000" smtClean="0">
                <a:solidFill>
                  <a:srgbClr val="250087"/>
                </a:solidFill>
                <a:latin typeface="Times New Roman" charset="0"/>
              </a:rPr>
              <a:t>ERO</a:t>
            </a:r>
            <a:endParaRPr lang="en-US" sz="4000"/>
          </a:p>
        </p:txBody>
      </p:sp>
    </p:spTree>
    <p:extLst>
      <p:ext uri="{BB962C8B-B14F-4D97-AF65-F5344CB8AC3E}">
        <p14:creationId xmlns:p14="http://schemas.microsoft.com/office/powerpoint/2010/main" val="13350655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7. Prediction OR USE step!</a:t>
            </a:r>
            <a:endParaRPr lang="en-US"/>
          </a:p>
        </p:txBody>
      </p:sp>
      <p:sp>
        <p:nvSpPr>
          <p:cNvPr id="4" name="Footer Placeholder 3"/>
          <p:cNvSpPr>
            <a:spLocks noGrp="1"/>
          </p:cNvSpPr>
          <p:nvPr>
            <p:ph type="ftr" sz="quarter" idx="11"/>
          </p:nvPr>
        </p:nvSpPr>
        <p:spPr>
          <a:xfrm>
            <a:off x="8642729" y="16042"/>
            <a:ext cx="3549271" cy="773679"/>
          </a:xfrm>
        </p:spPr>
        <p:txBody>
          <a:bodyPr/>
          <a:lstStyle/>
          <a:p>
            <a:r>
              <a:rPr lang="en-US" sz="4000" smtClean="0">
                <a:solidFill>
                  <a:srgbClr val="250087"/>
                </a:solidFill>
                <a:latin typeface="Times New Roman" charset="0"/>
              </a:rPr>
              <a:t>E</a:t>
            </a:r>
            <a:r>
              <a:rPr lang="en-US" sz="2000" smtClean="0">
                <a:solidFill>
                  <a:srgbClr val="250087"/>
                </a:solidFill>
                <a:latin typeface="Times New Roman" charset="0"/>
              </a:rPr>
              <a:t>LEMENT </a:t>
            </a:r>
            <a:r>
              <a:rPr lang="en-US" sz="4000" smtClean="0">
                <a:solidFill>
                  <a:srgbClr val="250087"/>
                </a:solidFill>
                <a:latin typeface="Times New Roman" charset="0"/>
              </a:rPr>
              <a:t>A</a:t>
            </a:r>
            <a:r>
              <a:rPr lang="en-US" sz="2000" smtClean="0">
                <a:solidFill>
                  <a:srgbClr val="250087"/>
                </a:solidFill>
                <a:latin typeface="Times New Roman" charset="0"/>
              </a:rPr>
              <a:t>ERO</a:t>
            </a:r>
            <a:endParaRPr lang="en-US" sz="4000"/>
          </a:p>
        </p:txBody>
      </p:sp>
    </p:spTree>
    <p:extLst>
      <p:ext uri="{BB962C8B-B14F-4D97-AF65-F5344CB8AC3E}">
        <p14:creationId xmlns:p14="http://schemas.microsoft.com/office/powerpoint/2010/main" val="1316089575"/>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077326" y="460807"/>
            <a:ext cx="1379622" cy="430887"/>
          </a:xfrm>
          <a:prstGeom prst="rect">
            <a:avLst/>
          </a:prstGeom>
          <a:noFill/>
          <a:ln w="28575">
            <a:solidFill>
              <a:schemeClr val="tx2">
                <a:lumMod val="75000"/>
              </a:schemeClr>
            </a:solidFill>
          </a:ln>
        </p:spPr>
        <p:txBody>
          <a:bodyPr wrap="square" rtlCol="0">
            <a:spAutoFit/>
          </a:bodyPr>
          <a:lstStyle/>
          <a:p>
            <a:r>
              <a:rPr lang="en-US" sz="2200" smtClean="0"/>
              <a:t>DATA SET</a:t>
            </a:r>
            <a:endParaRPr lang="en-US" sz="2200"/>
          </a:p>
        </p:txBody>
      </p:sp>
      <p:sp>
        <p:nvSpPr>
          <p:cNvPr id="8" name="Down Arrow 7"/>
          <p:cNvSpPr/>
          <p:nvPr/>
        </p:nvSpPr>
        <p:spPr>
          <a:xfrm>
            <a:off x="5492736" y="962526"/>
            <a:ext cx="484632" cy="978408"/>
          </a:xfrm>
          <a:prstGeom prst="downArrow">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5977368" y="1008328"/>
            <a:ext cx="3535601" cy="646331"/>
          </a:xfrm>
          <a:prstGeom prst="rect">
            <a:avLst/>
          </a:prstGeom>
          <a:noFill/>
        </p:spPr>
        <p:txBody>
          <a:bodyPr wrap="square" rtlCol="0">
            <a:spAutoFit/>
          </a:bodyPr>
          <a:lstStyle/>
          <a:p>
            <a:r>
              <a:rPr lang="en-US" smtClean="0"/>
              <a:t>Randomize and split into training and and evaluation data sets</a:t>
            </a:r>
            <a:endParaRPr lang="en-US"/>
          </a:p>
        </p:txBody>
      </p:sp>
      <p:sp>
        <p:nvSpPr>
          <p:cNvPr id="11" name="TextBox 10"/>
          <p:cNvSpPr txBox="1"/>
          <p:nvPr/>
        </p:nvSpPr>
        <p:spPr>
          <a:xfrm>
            <a:off x="4210956" y="2164166"/>
            <a:ext cx="648023" cy="430887"/>
          </a:xfrm>
          <a:prstGeom prst="rect">
            <a:avLst/>
          </a:prstGeom>
          <a:noFill/>
          <a:ln w="28575">
            <a:solidFill>
              <a:schemeClr val="tx2">
                <a:lumMod val="75000"/>
              </a:schemeClr>
            </a:solidFill>
          </a:ln>
        </p:spPr>
        <p:txBody>
          <a:bodyPr wrap="square" rtlCol="0">
            <a:spAutoFit/>
          </a:bodyPr>
          <a:lstStyle/>
          <a:p>
            <a:r>
              <a:rPr lang="en-US" sz="2200" smtClean="0"/>
              <a:t>DS1</a:t>
            </a:r>
            <a:endParaRPr lang="en-US" sz="2200"/>
          </a:p>
        </p:txBody>
      </p:sp>
      <p:sp>
        <p:nvSpPr>
          <p:cNvPr id="12" name="TextBox 11"/>
          <p:cNvSpPr txBox="1"/>
          <p:nvPr/>
        </p:nvSpPr>
        <p:spPr>
          <a:xfrm>
            <a:off x="5037173" y="2169149"/>
            <a:ext cx="648023" cy="430887"/>
          </a:xfrm>
          <a:prstGeom prst="rect">
            <a:avLst/>
          </a:prstGeom>
          <a:noFill/>
          <a:ln w="28575">
            <a:solidFill>
              <a:schemeClr val="tx2">
                <a:lumMod val="75000"/>
              </a:schemeClr>
            </a:solidFill>
          </a:ln>
        </p:spPr>
        <p:txBody>
          <a:bodyPr wrap="square" rtlCol="0">
            <a:spAutoFit/>
          </a:bodyPr>
          <a:lstStyle/>
          <a:p>
            <a:r>
              <a:rPr lang="en-US" sz="2200" smtClean="0"/>
              <a:t>DS2</a:t>
            </a:r>
            <a:endParaRPr lang="en-US" sz="2200"/>
          </a:p>
        </p:txBody>
      </p:sp>
      <p:sp>
        <p:nvSpPr>
          <p:cNvPr id="13" name="TextBox 12"/>
          <p:cNvSpPr txBox="1"/>
          <p:nvPr/>
        </p:nvSpPr>
        <p:spPr>
          <a:xfrm>
            <a:off x="8534596" y="2154625"/>
            <a:ext cx="648023" cy="430887"/>
          </a:xfrm>
          <a:prstGeom prst="rect">
            <a:avLst/>
          </a:prstGeom>
          <a:solidFill>
            <a:schemeClr val="tx2">
              <a:lumMod val="40000"/>
              <a:lumOff val="60000"/>
              <a:alpha val="51000"/>
            </a:schemeClr>
          </a:solidFill>
          <a:ln w="28575">
            <a:solidFill>
              <a:schemeClr val="tx2">
                <a:lumMod val="75000"/>
              </a:schemeClr>
            </a:solidFill>
          </a:ln>
        </p:spPr>
        <p:txBody>
          <a:bodyPr wrap="square" rtlCol="0">
            <a:spAutoFit/>
          </a:bodyPr>
          <a:lstStyle/>
          <a:p>
            <a:r>
              <a:rPr lang="en-US" sz="2200" smtClean="0"/>
              <a:t>DS6</a:t>
            </a:r>
            <a:endParaRPr lang="en-US" sz="2200"/>
          </a:p>
        </p:txBody>
      </p:sp>
      <p:sp>
        <p:nvSpPr>
          <p:cNvPr id="14" name="TextBox 13"/>
          <p:cNvSpPr txBox="1"/>
          <p:nvPr/>
        </p:nvSpPr>
        <p:spPr>
          <a:xfrm>
            <a:off x="5863390" y="2164166"/>
            <a:ext cx="648023" cy="430887"/>
          </a:xfrm>
          <a:prstGeom prst="rect">
            <a:avLst/>
          </a:prstGeom>
          <a:noFill/>
          <a:ln w="28575">
            <a:solidFill>
              <a:schemeClr val="tx2">
                <a:lumMod val="75000"/>
              </a:schemeClr>
            </a:solidFill>
          </a:ln>
        </p:spPr>
        <p:txBody>
          <a:bodyPr wrap="square" rtlCol="0">
            <a:spAutoFit/>
          </a:bodyPr>
          <a:lstStyle/>
          <a:p>
            <a:r>
              <a:rPr lang="en-US" sz="2200" smtClean="0"/>
              <a:t>DS3</a:t>
            </a:r>
            <a:endParaRPr lang="en-US" sz="2200"/>
          </a:p>
        </p:txBody>
      </p:sp>
      <p:sp>
        <p:nvSpPr>
          <p:cNvPr id="15" name="TextBox 14"/>
          <p:cNvSpPr txBox="1"/>
          <p:nvPr/>
        </p:nvSpPr>
        <p:spPr>
          <a:xfrm>
            <a:off x="6752240" y="2154626"/>
            <a:ext cx="648023" cy="430887"/>
          </a:xfrm>
          <a:prstGeom prst="rect">
            <a:avLst/>
          </a:prstGeom>
          <a:noFill/>
          <a:ln w="28575">
            <a:solidFill>
              <a:schemeClr val="tx2">
                <a:lumMod val="75000"/>
              </a:schemeClr>
            </a:solidFill>
          </a:ln>
        </p:spPr>
        <p:txBody>
          <a:bodyPr wrap="square" rtlCol="0">
            <a:spAutoFit/>
          </a:bodyPr>
          <a:lstStyle/>
          <a:p>
            <a:r>
              <a:rPr lang="en-US" sz="2200" smtClean="0"/>
              <a:t>DS4</a:t>
            </a:r>
            <a:endParaRPr lang="en-US" sz="2200"/>
          </a:p>
        </p:txBody>
      </p:sp>
      <p:sp>
        <p:nvSpPr>
          <p:cNvPr id="16" name="TextBox 15"/>
          <p:cNvSpPr txBox="1"/>
          <p:nvPr/>
        </p:nvSpPr>
        <p:spPr>
          <a:xfrm>
            <a:off x="7648916" y="2164166"/>
            <a:ext cx="648023" cy="430887"/>
          </a:xfrm>
          <a:prstGeom prst="rect">
            <a:avLst/>
          </a:prstGeom>
          <a:noFill/>
          <a:ln w="28575">
            <a:solidFill>
              <a:schemeClr val="tx2">
                <a:lumMod val="75000"/>
              </a:schemeClr>
            </a:solidFill>
          </a:ln>
        </p:spPr>
        <p:txBody>
          <a:bodyPr wrap="square" rtlCol="0">
            <a:spAutoFit/>
          </a:bodyPr>
          <a:lstStyle/>
          <a:p>
            <a:r>
              <a:rPr lang="en-US" sz="2200" smtClean="0"/>
              <a:t>DS5</a:t>
            </a:r>
            <a:endParaRPr lang="en-US" sz="2200"/>
          </a:p>
        </p:txBody>
      </p:sp>
      <p:sp>
        <p:nvSpPr>
          <p:cNvPr id="17" name="Rectangle 16"/>
          <p:cNvSpPr/>
          <p:nvPr/>
        </p:nvSpPr>
        <p:spPr>
          <a:xfrm>
            <a:off x="4109851" y="1940934"/>
            <a:ext cx="4211150" cy="1155193"/>
          </a:xfrm>
          <a:prstGeom prst="rect">
            <a:avLst/>
          </a:prstGeom>
          <a:solidFill>
            <a:schemeClr val="tx2">
              <a:lumMod val="40000"/>
              <a:lumOff val="60000"/>
              <a:alpha val="4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5361184" y="2711116"/>
            <a:ext cx="1715067" cy="369332"/>
          </a:xfrm>
          <a:prstGeom prst="rect">
            <a:avLst/>
          </a:prstGeom>
          <a:noFill/>
        </p:spPr>
        <p:txBody>
          <a:bodyPr wrap="square" rtlCol="0">
            <a:spAutoFit/>
          </a:bodyPr>
          <a:lstStyle/>
          <a:p>
            <a:r>
              <a:rPr lang="en-US" smtClean="0"/>
              <a:t>Training data</a:t>
            </a:r>
            <a:endParaRPr lang="en-US"/>
          </a:p>
        </p:txBody>
      </p:sp>
      <p:sp>
        <p:nvSpPr>
          <p:cNvPr id="19" name="TextBox 18"/>
          <p:cNvSpPr txBox="1"/>
          <p:nvPr/>
        </p:nvSpPr>
        <p:spPr>
          <a:xfrm>
            <a:off x="8383684" y="2711116"/>
            <a:ext cx="1129285" cy="369332"/>
          </a:xfrm>
          <a:prstGeom prst="rect">
            <a:avLst/>
          </a:prstGeom>
          <a:noFill/>
        </p:spPr>
        <p:txBody>
          <a:bodyPr wrap="square" rtlCol="0">
            <a:spAutoFit/>
          </a:bodyPr>
          <a:lstStyle/>
          <a:p>
            <a:r>
              <a:rPr lang="en-US" smtClean="0"/>
              <a:t>Test data</a:t>
            </a:r>
            <a:endParaRPr lang="en-US"/>
          </a:p>
        </p:txBody>
      </p:sp>
      <p:sp>
        <p:nvSpPr>
          <p:cNvPr id="20" name="Down Arrow 19"/>
          <p:cNvSpPr/>
          <p:nvPr/>
        </p:nvSpPr>
        <p:spPr>
          <a:xfrm>
            <a:off x="5492736" y="3282542"/>
            <a:ext cx="484632" cy="978408"/>
          </a:xfrm>
          <a:prstGeom prst="downArrow">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p:cNvSpPr txBox="1"/>
          <p:nvPr/>
        </p:nvSpPr>
        <p:spPr>
          <a:xfrm>
            <a:off x="5977368" y="3536566"/>
            <a:ext cx="3535601" cy="369332"/>
          </a:xfrm>
          <a:prstGeom prst="rect">
            <a:avLst/>
          </a:prstGeom>
          <a:noFill/>
        </p:spPr>
        <p:txBody>
          <a:bodyPr wrap="square" rtlCol="0">
            <a:spAutoFit/>
          </a:bodyPr>
          <a:lstStyle/>
          <a:p>
            <a:r>
              <a:rPr lang="en-US" smtClean="0"/>
              <a:t>Data reduction</a:t>
            </a:r>
            <a:endParaRPr lang="en-US"/>
          </a:p>
        </p:txBody>
      </p:sp>
      <p:sp>
        <p:nvSpPr>
          <p:cNvPr id="22" name="TextBox 21"/>
          <p:cNvSpPr txBox="1"/>
          <p:nvPr/>
        </p:nvSpPr>
        <p:spPr>
          <a:xfrm>
            <a:off x="4210956" y="4639745"/>
            <a:ext cx="648023" cy="430887"/>
          </a:xfrm>
          <a:prstGeom prst="rect">
            <a:avLst/>
          </a:prstGeom>
          <a:noFill/>
          <a:ln w="28575">
            <a:solidFill>
              <a:schemeClr val="tx2">
                <a:lumMod val="75000"/>
              </a:schemeClr>
            </a:solidFill>
          </a:ln>
        </p:spPr>
        <p:txBody>
          <a:bodyPr wrap="square" rtlCol="0">
            <a:spAutoFit/>
          </a:bodyPr>
          <a:lstStyle/>
          <a:p>
            <a:r>
              <a:rPr lang="en-US" sz="2200" smtClean="0"/>
              <a:t>DS1</a:t>
            </a:r>
            <a:endParaRPr lang="en-US" sz="2200"/>
          </a:p>
        </p:txBody>
      </p:sp>
      <p:sp>
        <p:nvSpPr>
          <p:cNvPr id="23" name="TextBox 22"/>
          <p:cNvSpPr txBox="1"/>
          <p:nvPr/>
        </p:nvSpPr>
        <p:spPr>
          <a:xfrm>
            <a:off x="5037173" y="4644728"/>
            <a:ext cx="648023" cy="430887"/>
          </a:xfrm>
          <a:prstGeom prst="rect">
            <a:avLst/>
          </a:prstGeom>
          <a:noFill/>
          <a:ln w="28575">
            <a:solidFill>
              <a:schemeClr val="tx2">
                <a:lumMod val="75000"/>
              </a:schemeClr>
            </a:solidFill>
          </a:ln>
        </p:spPr>
        <p:txBody>
          <a:bodyPr wrap="square" rtlCol="0">
            <a:spAutoFit/>
          </a:bodyPr>
          <a:lstStyle/>
          <a:p>
            <a:r>
              <a:rPr lang="en-US" sz="2200" smtClean="0"/>
              <a:t>DS2</a:t>
            </a:r>
            <a:endParaRPr lang="en-US" sz="2200"/>
          </a:p>
        </p:txBody>
      </p:sp>
      <p:sp>
        <p:nvSpPr>
          <p:cNvPr id="24" name="TextBox 23"/>
          <p:cNvSpPr txBox="1"/>
          <p:nvPr/>
        </p:nvSpPr>
        <p:spPr>
          <a:xfrm>
            <a:off x="10042652" y="4584721"/>
            <a:ext cx="648023" cy="430887"/>
          </a:xfrm>
          <a:prstGeom prst="rect">
            <a:avLst/>
          </a:prstGeom>
          <a:solidFill>
            <a:schemeClr val="tx2">
              <a:lumMod val="20000"/>
              <a:lumOff val="80000"/>
              <a:alpha val="30000"/>
            </a:schemeClr>
          </a:solidFill>
          <a:ln w="28575">
            <a:solidFill>
              <a:schemeClr val="tx2">
                <a:lumMod val="75000"/>
              </a:schemeClr>
            </a:solidFill>
          </a:ln>
        </p:spPr>
        <p:txBody>
          <a:bodyPr wrap="square" rtlCol="0">
            <a:spAutoFit/>
          </a:bodyPr>
          <a:lstStyle/>
          <a:p>
            <a:r>
              <a:rPr lang="en-US" sz="2200" smtClean="0"/>
              <a:t>DS6</a:t>
            </a:r>
            <a:endParaRPr lang="en-US" sz="2200"/>
          </a:p>
        </p:txBody>
      </p:sp>
      <p:sp>
        <p:nvSpPr>
          <p:cNvPr id="25" name="TextBox 24"/>
          <p:cNvSpPr txBox="1"/>
          <p:nvPr/>
        </p:nvSpPr>
        <p:spPr>
          <a:xfrm>
            <a:off x="5863390" y="4639745"/>
            <a:ext cx="648023" cy="430887"/>
          </a:xfrm>
          <a:prstGeom prst="rect">
            <a:avLst/>
          </a:prstGeom>
          <a:noFill/>
          <a:ln w="28575">
            <a:solidFill>
              <a:schemeClr val="tx2">
                <a:lumMod val="75000"/>
              </a:schemeClr>
            </a:solidFill>
          </a:ln>
        </p:spPr>
        <p:txBody>
          <a:bodyPr wrap="square" rtlCol="0">
            <a:spAutoFit/>
          </a:bodyPr>
          <a:lstStyle/>
          <a:p>
            <a:r>
              <a:rPr lang="en-US" sz="2200" smtClean="0"/>
              <a:t>DS3</a:t>
            </a:r>
            <a:endParaRPr lang="en-US" sz="2200"/>
          </a:p>
        </p:txBody>
      </p:sp>
      <p:sp>
        <p:nvSpPr>
          <p:cNvPr id="26" name="TextBox 25"/>
          <p:cNvSpPr txBox="1"/>
          <p:nvPr/>
        </p:nvSpPr>
        <p:spPr>
          <a:xfrm>
            <a:off x="6752240" y="4630205"/>
            <a:ext cx="648023" cy="430887"/>
          </a:xfrm>
          <a:prstGeom prst="rect">
            <a:avLst/>
          </a:prstGeom>
          <a:noFill/>
          <a:ln w="28575">
            <a:solidFill>
              <a:schemeClr val="tx2">
                <a:lumMod val="75000"/>
              </a:schemeClr>
            </a:solidFill>
          </a:ln>
        </p:spPr>
        <p:txBody>
          <a:bodyPr wrap="square" rtlCol="0">
            <a:spAutoFit/>
          </a:bodyPr>
          <a:lstStyle/>
          <a:p>
            <a:r>
              <a:rPr lang="en-US" sz="2200" smtClean="0"/>
              <a:t>DS4</a:t>
            </a:r>
            <a:endParaRPr lang="en-US" sz="2200"/>
          </a:p>
        </p:txBody>
      </p:sp>
      <p:sp>
        <p:nvSpPr>
          <p:cNvPr id="27" name="TextBox 26"/>
          <p:cNvSpPr txBox="1"/>
          <p:nvPr/>
        </p:nvSpPr>
        <p:spPr>
          <a:xfrm>
            <a:off x="7648916" y="4639745"/>
            <a:ext cx="648023" cy="430887"/>
          </a:xfrm>
          <a:prstGeom prst="rect">
            <a:avLst/>
          </a:prstGeom>
          <a:noFill/>
          <a:ln w="28575">
            <a:solidFill>
              <a:schemeClr val="tx2">
                <a:lumMod val="75000"/>
              </a:schemeClr>
            </a:solidFill>
          </a:ln>
        </p:spPr>
        <p:txBody>
          <a:bodyPr wrap="square" rtlCol="0">
            <a:spAutoFit/>
          </a:bodyPr>
          <a:lstStyle/>
          <a:p>
            <a:r>
              <a:rPr lang="en-US" sz="2200" smtClean="0"/>
              <a:t>DS5</a:t>
            </a:r>
            <a:endParaRPr lang="en-US" sz="2200"/>
          </a:p>
        </p:txBody>
      </p:sp>
      <p:sp>
        <p:nvSpPr>
          <p:cNvPr id="28" name="Rectangle 27"/>
          <p:cNvSpPr/>
          <p:nvPr/>
        </p:nvSpPr>
        <p:spPr>
          <a:xfrm>
            <a:off x="4109851" y="4416513"/>
            <a:ext cx="4211150" cy="1155193"/>
          </a:xfrm>
          <a:prstGeom prst="rect">
            <a:avLst/>
          </a:prstGeom>
          <a:solidFill>
            <a:schemeClr val="tx2">
              <a:lumMod val="20000"/>
              <a:lumOff val="80000"/>
              <a:alpha val="3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4930546" y="5186695"/>
            <a:ext cx="2287732" cy="369332"/>
          </a:xfrm>
          <a:prstGeom prst="rect">
            <a:avLst/>
          </a:prstGeom>
          <a:noFill/>
        </p:spPr>
        <p:txBody>
          <a:bodyPr wrap="square" rtlCol="0">
            <a:spAutoFit/>
          </a:bodyPr>
          <a:lstStyle/>
          <a:p>
            <a:r>
              <a:rPr lang="en-US" smtClean="0"/>
              <a:t>Reduced training data</a:t>
            </a:r>
            <a:endParaRPr lang="en-US"/>
          </a:p>
        </p:txBody>
      </p:sp>
      <p:sp>
        <p:nvSpPr>
          <p:cNvPr id="30" name="TextBox 29"/>
          <p:cNvSpPr txBox="1"/>
          <p:nvPr/>
        </p:nvSpPr>
        <p:spPr>
          <a:xfrm>
            <a:off x="9860667" y="5154529"/>
            <a:ext cx="1129285" cy="646331"/>
          </a:xfrm>
          <a:prstGeom prst="rect">
            <a:avLst/>
          </a:prstGeom>
          <a:noFill/>
        </p:spPr>
        <p:txBody>
          <a:bodyPr wrap="square" rtlCol="0">
            <a:spAutoFit/>
          </a:bodyPr>
          <a:lstStyle/>
          <a:p>
            <a:r>
              <a:rPr lang="en-US" smtClean="0"/>
              <a:t>Reduced</a:t>
            </a:r>
          </a:p>
          <a:p>
            <a:r>
              <a:rPr lang="en-US"/>
              <a:t>t</a:t>
            </a:r>
            <a:r>
              <a:rPr lang="en-US" smtClean="0"/>
              <a:t>est data</a:t>
            </a:r>
            <a:endParaRPr lang="en-US"/>
          </a:p>
        </p:txBody>
      </p:sp>
      <p:sp>
        <p:nvSpPr>
          <p:cNvPr id="31" name="Down Arrow 30"/>
          <p:cNvSpPr/>
          <p:nvPr/>
        </p:nvSpPr>
        <p:spPr>
          <a:xfrm>
            <a:off x="5565717" y="5738866"/>
            <a:ext cx="484632" cy="978408"/>
          </a:xfrm>
          <a:prstGeom prst="downArrow">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Down Arrow 31"/>
          <p:cNvSpPr/>
          <p:nvPr/>
        </p:nvSpPr>
        <p:spPr>
          <a:xfrm>
            <a:off x="10124347" y="5788160"/>
            <a:ext cx="484632" cy="978408"/>
          </a:xfrm>
          <a:prstGeom prst="downArrow">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ooter Placeholder 3"/>
          <p:cNvSpPr>
            <a:spLocks noGrp="1"/>
          </p:cNvSpPr>
          <p:nvPr>
            <p:ph type="ftr" sz="quarter" idx="11"/>
          </p:nvPr>
        </p:nvSpPr>
        <p:spPr>
          <a:xfrm>
            <a:off x="8650673" y="-48129"/>
            <a:ext cx="3549271" cy="773679"/>
          </a:xfrm>
        </p:spPr>
        <p:txBody>
          <a:bodyPr/>
          <a:lstStyle/>
          <a:p>
            <a:r>
              <a:rPr lang="en-US" sz="4000" smtClean="0">
                <a:solidFill>
                  <a:srgbClr val="250087"/>
                </a:solidFill>
                <a:latin typeface="Times New Roman" charset="0"/>
              </a:rPr>
              <a:t>E</a:t>
            </a:r>
            <a:r>
              <a:rPr lang="en-US" sz="2000" smtClean="0">
                <a:solidFill>
                  <a:srgbClr val="250087"/>
                </a:solidFill>
                <a:latin typeface="Times New Roman" charset="0"/>
              </a:rPr>
              <a:t>LEMENT </a:t>
            </a:r>
            <a:r>
              <a:rPr lang="en-US" sz="4000" smtClean="0">
                <a:solidFill>
                  <a:srgbClr val="250087"/>
                </a:solidFill>
                <a:latin typeface="Times New Roman" charset="0"/>
              </a:rPr>
              <a:t>A</a:t>
            </a:r>
            <a:r>
              <a:rPr lang="en-US" sz="2000" smtClean="0">
                <a:solidFill>
                  <a:srgbClr val="250087"/>
                </a:solidFill>
                <a:latin typeface="Times New Roman" charset="0"/>
              </a:rPr>
              <a:t>ERO</a:t>
            </a:r>
            <a:endParaRPr lang="en-US" sz="4000"/>
          </a:p>
        </p:txBody>
      </p:sp>
    </p:spTree>
    <p:extLst>
      <p:ext uri="{BB962C8B-B14F-4D97-AF65-F5344CB8AC3E}">
        <p14:creationId xmlns:p14="http://schemas.microsoft.com/office/powerpoint/2010/main" val="106523858"/>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own Arrow 3"/>
          <p:cNvSpPr/>
          <p:nvPr/>
        </p:nvSpPr>
        <p:spPr>
          <a:xfrm>
            <a:off x="4963346" y="218500"/>
            <a:ext cx="484632" cy="978408"/>
          </a:xfrm>
          <a:prstGeom prst="downArrow">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5447978" y="271359"/>
            <a:ext cx="3535601" cy="646331"/>
          </a:xfrm>
          <a:prstGeom prst="rect">
            <a:avLst/>
          </a:prstGeom>
          <a:noFill/>
        </p:spPr>
        <p:txBody>
          <a:bodyPr wrap="square" rtlCol="0">
            <a:spAutoFit/>
          </a:bodyPr>
          <a:lstStyle/>
          <a:p>
            <a:r>
              <a:rPr lang="en-US" smtClean="0"/>
              <a:t>Select informative voxels and determine any optimal parameters</a:t>
            </a:r>
            <a:endParaRPr lang="en-US"/>
          </a:p>
        </p:txBody>
      </p:sp>
      <p:sp>
        <p:nvSpPr>
          <p:cNvPr id="6" name="TextBox 5"/>
          <p:cNvSpPr txBox="1"/>
          <p:nvPr/>
        </p:nvSpPr>
        <p:spPr>
          <a:xfrm>
            <a:off x="3681566" y="1575703"/>
            <a:ext cx="648023" cy="430887"/>
          </a:xfrm>
          <a:prstGeom prst="rect">
            <a:avLst/>
          </a:prstGeom>
          <a:noFill/>
          <a:ln w="28575">
            <a:solidFill>
              <a:schemeClr val="tx2">
                <a:lumMod val="75000"/>
              </a:schemeClr>
            </a:solidFill>
          </a:ln>
        </p:spPr>
        <p:txBody>
          <a:bodyPr wrap="square" rtlCol="0">
            <a:spAutoFit/>
          </a:bodyPr>
          <a:lstStyle/>
          <a:p>
            <a:r>
              <a:rPr lang="en-US" sz="2200" smtClean="0"/>
              <a:t>DS1</a:t>
            </a:r>
            <a:endParaRPr lang="en-US" sz="2200"/>
          </a:p>
        </p:txBody>
      </p:sp>
      <p:sp>
        <p:nvSpPr>
          <p:cNvPr id="7" name="TextBox 6"/>
          <p:cNvSpPr txBox="1"/>
          <p:nvPr/>
        </p:nvSpPr>
        <p:spPr>
          <a:xfrm>
            <a:off x="4507783" y="1580686"/>
            <a:ext cx="648023" cy="430887"/>
          </a:xfrm>
          <a:prstGeom prst="rect">
            <a:avLst/>
          </a:prstGeom>
          <a:noFill/>
          <a:ln w="28575">
            <a:solidFill>
              <a:schemeClr val="tx2">
                <a:lumMod val="75000"/>
              </a:schemeClr>
            </a:solidFill>
          </a:ln>
        </p:spPr>
        <p:txBody>
          <a:bodyPr wrap="square" rtlCol="0">
            <a:spAutoFit/>
          </a:bodyPr>
          <a:lstStyle/>
          <a:p>
            <a:r>
              <a:rPr lang="en-US" sz="2200" smtClean="0"/>
              <a:t>DS2</a:t>
            </a:r>
            <a:endParaRPr lang="en-US" sz="2200"/>
          </a:p>
        </p:txBody>
      </p:sp>
      <p:sp>
        <p:nvSpPr>
          <p:cNvPr id="9" name="TextBox 8"/>
          <p:cNvSpPr txBox="1"/>
          <p:nvPr/>
        </p:nvSpPr>
        <p:spPr>
          <a:xfrm>
            <a:off x="5334000" y="1575703"/>
            <a:ext cx="648023" cy="430887"/>
          </a:xfrm>
          <a:prstGeom prst="rect">
            <a:avLst/>
          </a:prstGeom>
          <a:noFill/>
          <a:ln w="28575">
            <a:solidFill>
              <a:schemeClr val="tx2">
                <a:lumMod val="75000"/>
              </a:schemeClr>
            </a:solidFill>
          </a:ln>
        </p:spPr>
        <p:txBody>
          <a:bodyPr wrap="square" rtlCol="0">
            <a:spAutoFit/>
          </a:bodyPr>
          <a:lstStyle/>
          <a:p>
            <a:r>
              <a:rPr lang="en-US" sz="2200" smtClean="0"/>
              <a:t>DS3</a:t>
            </a:r>
            <a:endParaRPr lang="en-US" sz="2200"/>
          </a:p>
        </p:txBody>
      </p:sp>
      <p:sp>
        <p:nvSpPr>
          <p:cNvPr id="10" name="TextBox 9"/>
          <p:cNvSpPr txBox="1"/>
          <p:nvPr/>
        </p:nvSpPr>
        <p:spPr>
          <a:xfrm>
            <a:off x="6222850" y="1566163"/>
            <a:ext cx="648023" cy="430887"/>
          </a:xfrm>
          <a:prstGeom prst="rect">
            <a:avLst/>
          </a:prstGeom>
          <a:noFill/>
          <a:ln w="28575">
            <a:solidFill>
              <a:schemeClr val="tx2">
                <a:lumMod val="75000"/>
              </a:schemeClr>
            </a:solidFill>
          </a:ln>
        </p:spPr>
        <p:txBody>
          <a:bodyPr wrap="square" rtlCol="0">
            <a:spAutoFit/>
          </a:bodyPr>
          <a:lstStyle/>
          <a:p>
            <a:r>
              <a:rPr lang="en-US" sz="2200" smtClean="0"/>
              <a:t>DS4</a:t>
            </a:r>
            <a:endParaRPr lang="en-US" sz="2200"/>
          </a:p>
        </p:txBody>
      </p:sp>
      <p:sp>
        <p:nvSpPr>
          <p:cNvPr id="11" name="TextBox 10"/>
          <p:cNvSpPr txBox="1"/>
          <p:nvPr/>
        </p:nvSpPr>
        <p:spPr>
          <a:xfrm>
            <a:off x="7119526" y="1575703"/>
            <a:ext cx="648023" cy="430887"/>
          </a:xfrm>
          <a:prstGeom prst="rect">
            <a:avLst/>
          </a:prstGeom>
          <a:noFill/>
          <a:ln w="28575">
            <a:solidFill>
              <a:schemeClr val="tx2">
                <a:lumMod val="75000"/>
              </a:schemeClr>
            </a:solidFill>
          </a:ln>
        </p:spPr>
        <p:txBody>
          <a:bodyPr wrap="square" rtlCol="0">
            <a:spAutoFit/>
          </a:bodyPr>
          <a:lstStyle/>
          <a:p>
            <a:r>
              <a:rPr lang="en-US" sz="2200" smtClean="0"/>
              <a:t>DS5</a:t>
            </a:r>
            <a:endParaRPr lang="en-US" sz="2200"/>
          </a:p>
        </p:txBody>
      </p:sp>
      <p:sp>
        <p:nvSpPr>
          <p:cNvPr id="12" name="Rectangle 11"/>
          <p:cNvSpPr/>
          <p:nvPr/>
        </p:nvSpPr>
        <p:spPr>
          <a:xfrm>
            <a:off x="3580461" y="1352471"/>
            <a:ext cx="4211150" cy="1155193"/>
          </a:xfrm>
          <a:prstGeom prst="rect">
            <a:avLst/>
          </a:prstGeom>
          <a:solidFill>
            <a:srgbClr val="FFFF00">
              <a:alpha val="3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4401156" y="2122653"/>
            <a:ext cx="2287732" cy="369332"/>
          </a:xfrm>
          <a:prstGeom prst="rect">
            <a:avLst/>
          </a:prstGeom>
          <a:noFill/>
        </p:spPr>
        <p:txBody>
          <a:bodyPr wrap="square" rtlCol="0">
            <a:spAutoFit/>
          </a:bodyPr>
          <a:lstStyle/>
          <a:p>
            <a:r>
              <a:rPr lang="en-US" smtClean="0"/>
              <a:t>Ready training data</a:t>
            </a:r>
            <a:endParaRPr lang="en-US"/>
          </a:p>
        </p:txBody>
      </p:sp>
      <p:sp>
        <p:nvSpPr>
          <p:cNvPr id="15" name="Down Arrow 14"/>
          <p:cNvSpPr/>
          <p:nvPr/>
        </p:nvSpPr>
        <p:spPr>
          <a:xfrm>
            <a:off x="10009380" y="218500"/>
            <a:ext cx="484632" cy="978408"/>
          </a:xfrm>
          <a:prstGeom prst="downArrow">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9866857" y="1566162"/>
            <a:ext cx="648023" cy="430887"/>
          </a:xfrm>
          <a:prstGeom prst="rect">
            <a:avLst/>
          </a:prstGeom>
          <a:solidFill>
            <a:schemeClr val="tx2">
              <a:lumMod val="20000"/>
              <a:lumOff val="80000"/>
              <a:alpha val="30000"/>
            </a:schemeClr>
          </a:solidFill>
          <a:ln w="28575">
            <a:solidFill>
              <a:schemeClr val="tx2">
                <a:lumMod val="75000"/>
              </a:schemeClr>
            </a:solidFill>
          </a:ln>
        </p:spPr>
        <p:txBody>
          <a:bodyPr wrap="square" rtlCol="0">
            <a:spAutoFit/>
          </a:bodyPr>
          <a:lstStyle/>
          <a:p>
            <a:r>
              <a:rPr lang="en-US" sz="2200" smtClean="0"/>
              <a:t>DS6</a:t>
            </a:r>
            <a:endParaRPr lang="en-US" sz="2200"/>
          </a:p>
        </p:txBody>
      </p:sp>
      <p:sp>
        <p:nvSpPr>
          <p:cNvPr id="17" name="TextBox 16"/>
          <p:cNvSpPr txBox="1"/>
          <p:nvPr/>
        </p:nvSpPr>
        <p:spPr>
          <a:xfrm>
            <a:off x="9684872" y="2135970"/>
            <a:ext cx="1129285" cy="646331"/>
          </a:xfrm>
          <a:prstGeom prst="rect">
            <a:avLst/>
          </a:prstGeom>
          <a:noFill/>
        </p:spPr>
        <p:txBody>
          <a:bodyPr wrap="square" rtlCol="0">
            <a:spAutoFit/>
          </a:bodyPr>
          <a:lstStyle/>
          <a:p>
            <a:r>
              <a:rPr lang="en-US" smtClean="0"/>
              <a:t>Reduced</a:t>
            </a:r>
          </a:p>
          <a:p>
            <a:r>
              <a:rPr lang="en-US"/>
              <a:t>t</a:t>
            </a:r>
            <a:r>
              <a:rPr lang="en-US" smtClean="0"/>
              <a:t>est data</a:t>
            </a:r>
            <a:endParaRPr lang="en-US"/>
          </a:p>
        </p:txBody>
      </p:sp>
      <p:sp>
        <p:nvSpPr>
          <p:cNvPr id="18" name="Down Arrow 17"/>
          <p:cNvSpPr/>
          <p:nvPr/>
        </p:nvSpPr>
        <p:spPr>
          <a:xfrm>
            <a:off x="9948552" y="2782301"/>
            <a:ext cx="484632" cy="978408"/>
          </a:xfrm>
          <a:prstGeom prst="downArrow">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Down Arrow 18"/>
          <p:cNvSpPr/>
          <p:nvPr/>
        </p:nvSpPr>
        <p:spPr>
          <a:xfrm>
            <a:off x="4963346" y="2836941"/>
            <a:ext cx="484632" cy="978408"/>
          </a:xfrm>
          <a:prstGeom prst="downArrow">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5501748" y="2676757"/>
            <a:ext cx="3535601" cy="1200329"/>
          </a:xfrm>
          <a:prstGeom prst="rect">
            <a:avLst/>
          </a:prstGeom>
          <a:noFill/>
        </p:spPr>
        <p:txBody>
          <a:bodyPr wrap="square" rtlCol="0">
            <a:spAutoFit/>
          </a:bodyPr>
          <a:lstStyle/>
          <a:p>
            <a:r>
              <a:rPr lang="en-US" smtClean="0"/>
              <a:t>Model building (e.g. Decision Trees,</a:t>
            </a:r>
          </a:p>
          <a:p>
            <a:r>
              <a:rPr lang="en-US" smtClean="0"/>
              <a:t>Neutral Networks, Linear regression, </a:t>
            </a:r>
          </a:p>
          <a:p>
            <a:r>
              <a:rPr lang="en-US" smtClean="0"/>
              <a:t>Bayesian networks, Nearest Neighbor, Support Vector Machine)</a:t>
            </a:r>
            <a:endParaRPr lang="en-US"/>
          </a:p>
        </p:txBody>
      </p:sp>
      <p:sp>
        <p:nvSpPr>
          <p:cNvPr id="22" name="Down Arrow 21"/>
          <p:cNvSpPr/>
          <p:nvPr/>
        </p:nvSpPr>
        <p:spPr>
          <a:xfrm rot="1447206">
            <a:off x="9752895" y="4075199"/>
            <a:ext cx="484632" cy="978408"/>
          </a:xfrm>
          <a:prstGeom prst="downArrow">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Down Arrow 22"/>
          <p:cNvSpPr/>
          <p:nvPr/>
        </p:nvSpPr>
        <p:spPr>
          <a:xfrm rot="18070288">
            <a:off x="5507343" y="5146948"/>
            <a:ext cx="484632" cy="978408"/>
          </a:xfrm>
          <a:prstGeom prst="downArrow">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3"/>
          <p:cNvPicPr>
            <a:picLocks noChangeAspect="1"/>
          </p:cNvPicPr>
          <p:nvPr/>
        </p:nvPicPr>
        <p:blipFill>
          <a:blip r:embed="rId2"/>
          <a:stretch>
            <a:fillRect/>
          </a:stretch>
        </p:blipFill>
        <p:spPr>
          <a:xfrm>
            <a:off x="3182250" y="3934352"/>
            <a:ext cx="1853852" cy="1531636"/>
          </a:xfrm>
          <a:prstGeom prst="rect">
            <a:avLst/>
          </a:prstGeom>
        </p:spPr>
      </p:pic>
      <p:pic>
        <p:nvPicPr>
          <p:cNvPr id="25" name="Picture 24"/>
          <p:cNvPicPr>
            <a:picLocks noChangeAspect="1"/>
          </p:cNvPicPr>
          <p:nvPr/>
        </p:nvPicPr>
        <p:blipFill>
          <a:blip r:embed="rId3"/>
          <a:stretch>
            <a:fillRect/>
          </a:stretch>
        </p:blipFill>
        <p:spPr>
          <a:xfrm>
            <a:off x="5599574" y="3878411"/>
            <a:ext cx="1674839" cy="1507355"/>
          </a:xfrm>
          <a:prstGeom prst="rect">
            <a:avLst/>
          </a:prstGeom>
        </p:spPr>
      </p:pic>
      <p:sp>
        <p:nvSpPr>
          <p:cNvPr id="26" name="Down Arrow 25"/>
          <p:cNvSpPr/>
          <p:nvPr/>
        </p:nvSpPr>
        <p:spPr>
          <a:xfrm rot="2506510">
            <a:off x="9032521" y="5238158"/>
            <a:ext cx="484632" cy="978408"/>
          </a:xfrm>
          <a:prstGeom prst="downArrow">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6855213" y="5635031"/>
            <a:ext cx="1767801" cy="369332"/>
          </a:xfrm>
          <a:prstGeom prst="rect">
            <a:avLst/>
          </a:prstGeom>
          <a:noFill/>
        </p:spPr>
        <p:txBody>
          <a:bodyPr wrap="square" rtlCol="0">
            <a:spAutoFit/>
          </a:bodyPr>
          <a:lstStyle/>
          <a:p>
            <a:r>
              <a:rPr lang="en-US" smtClean="0"/>
              <a:t>Test model</a:t>
            </a:r>
            <a:endParaRPr lang="en-US"/>
          </a:p>
        </p:txBody>
      </p:sp>
      <p:sp>
        <p:nvSpPr>
          <p:cNvPr id="29" name="TextBox 28"/>
          <p:cNvSpPr txBox="1"/>
          <p:nvPr/>
        </p:nvSpPr>
        <p:spPr>
          <a:xfrm>
            <a:off x="6855214" y="6253628"/>
            <a:ext cx="1767801" cy="369332"/>
          </a:xfrm>
          <a:prstGeom prst="rect">
            <a:avLst/>
          </a:prstGeom>
          <a:noFill/>
        </p:spPr>
        <p:txBody>
          <a:bodyPr wrap="square" rtlCol="0">
            <a:spAutoFit/>
          </a:bodyPr>
          <a:lstStyle/>
          <a:p>
            <a:r>
              <a:rPr lang="en-US" smtClean="0"/>
              <a:t>Evaluation</a:t>
            </a:r>
            <a:endParaRPr lang="en-US"/>
          </a:p>
        </p:txBody>
      </p:sp>
      <p:sp>
        <p:nvSpPr>
          <p:cNvPr id="30" name="TextBox 29"/>
          <p:cNvSpPr txBox="1"/>
          <p:nvPr/>
        </p:nvSpPr>
        <p:spPr>
          <a:xfrm>
            <a:off x="3904592" y="6438294"/>
            <a:ext cx="2237154" cy="369332"/>
          </a:xfrm>
          <a:prstGeom prst="rect">
            <a:avLst/>
          </a:prstGeom>
          <a:noFill/>
        </p:spPr>
        <p:txBody>
          <a:bodyPr wrap="square" rtlCol="0">
            <a:spAutoFit/>
          </a:bodyPr>
          <a:lstStyle/>
          <a:p>
            <a:r>
              <a:rPr lang="en-US" smtClean="0"/>
              <a:t>Repeat as necessary </a:t>
            </a:r>
            <a:endParaRPr lang="en-US"/>
          </a:p>
        </p:txBody>
      </p:sp>
      <p:sp>
        <p:nvSpPr>
          <p:cNvPr id="31" name="Down Arrow 30"/>
          <p:cNvSpPr/>
          <p:nvPr/>
        </p:nvSpPr>
        <p:spPr>
          <a:xfrm rot="19161027" flipV="1">
            <a:off x="2717519" y="5177006"/>
            <a:ext cx="484632" cy="1296805"/>
          </a:xfrm>
          <a:prstGeom prst="downArrow">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Down Arrow 31"/>
          <p:cNvSpPr/>
          <p:nvPr/>
        </p:nvSpPr>
        <p:spPr>
          <a:xfrm rot="20512408" flipV="1">
            <a:off x="1944056" y="3671809"/>
            <a:ext cx="484632" cy="1296805"/>
          </a:xfrm>
          <a:prstGeom prst="downArrow">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Down Arrow 32"/>
          <p:cNvSpPr/>
          <p:nvPr/>
        </p:nvSpPr>
        <p:spPr>
          <a:xfrm rot="21179846" flipV="1">
            <a:off x="1576910" y="2054354"/>
            <a:ext cx="484632" cy="1296805"/>
          </a:xfrm>
          <a:prstGeom prst="downArrow">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Down Arrow 33"/>
          <p:cNvSpPr/>
          <p:nvPr/>
        </p:nvSpPr>
        <p:spPr>
          <a:xfrm rot="16200000" flipV="1">
            <a:off x="5696930" y="5663881"/>
            <a:ext cx="484632" cy="1296805"/>
          </a:xfrm>
          <a:prstGeom prst="downArrow">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Down Arrow 34"/>
          <p:cNvSpPr/>
          <p:nvPr/>
        </p:nvSpPr>
        <p:spPr>
          <a:xfrm rot="16200000" flipV="1">
            <a:off x="4122400" y="5605225"/>
            <a:ext cx="484632" cy="1296805"/>
          </a:xfrm>
          <a:prstGeom prst="downArrow">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Down Arrow 35"/>
          <p:cNvSpPr/>
          <p:nvPr/>
        </p:nvSpPr>
        <p:spPr>
          <a:xfrm rot="534606" flipV="1">
            <a:off x="1597171" y="323152"/>
            <a:ext cx="484632" cy="1296805"/>
          </a:xfrm>
          <a:prstGeom prst="downArrow">
            <a:avLst/>
          </a:prstGeom>
          <a:solidFill>
            <a:schemeClr val="tx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7" name="Picture 36"/>
          <p:cNvPicPr>
            <a:picLocks noChangeAspect="1"/>
          </p:cNvPicPr>
          <p:nvPr/>
        </p:nvPicPr>
        <p:blipFill>
          <a:blip r:embed="rId4"/>
          <a:stretch>
            <a:fillRect/>
          </a:stretch>
        </p:blipFill>
        <p:spPr>
          <a:xfrm>
            <a:off x="7391386" y="3956788"/>
            <a:ext cx="1789956" cy="1215231"/>
          </a:xfrm>
          <a:prstGeom prst="rect">
            <a:avLst/>
          </a:prstGeom>
        </p:spPr>
      </p:pic>
      <p:sp>
        <p:nvSpPr>
          <p:cNvPr id="38" name="Footer Placeholder 3"/>
          <p:cNvSpPr>
            <a:spLocks noGrp="1"/>
          </p:cNvSpPr>
          <p:nvPr>
            <p:ph type="ftr" sz="quarter" idx="11"/>
          </p:nvPr>
        </p:nvSpPr>
        <p:spPr>
          <a:xfrm>
            <a:off x="9527544" y="0"/>
            <a:ext cx="3549271" cy="773679"/>
          </a:xfrm>
        </p:spPr>
        <p:txBody>
          <a:bodyPr/>
          <a:lstStyle/>
          <a:p>
            <a:r>
              <a:rPr lang="en-US" sz="4000" smtClean="0">
                <a:solidFill>
                  <a:srgbClr val="250087"/>
                </a:solidFill>
                <a:latin typeface="Times New Roman" charset="0"/>
              </a:rPr>
              <a:t>E</a:t>
            </a:r>
            <a:r>
              <a:rPr lang="en-US" sz="2000" smtClean="0">
                <a:solidFill>
                  <a:srgbClr val="250087"/>
                </a:solidFill>
                <a:latin typeface="Times New Roman" charset="0"/>
              </a:rPr>
              <a:t>LEMENT </a:t>
            </a:r>
            <a:r>
              <a:rPr lang="en-US" sz="4000" smtClean="0">
                <a:solidFill>
                  <a:srgbClr val="250087"/>
                </a:solidFill>
                <a:latin typeface="Times New Roman" charset="0"/>
              </a:rPr>
              <a:t>A</a:t>
            </a:r>
            <a:r>
              <a:rPr lang="en-US" sz="2000" smtClean="0">
                <a:solidFill>
                  <a:srgbClr val="250087"/>
                </a:solidFill>
                <a:latin typeface="Times New Roman" charset="0"/>
              </a:rPr>
              <a:t>ERO</a:t>
            </a:r>
            <a:endParaRPr lang="en-US" sz="4000"/>
          </a:p>
        </p:txBody>
      </p:sp>
    </p:spTree>
    <p:extLst>
      <p:ext uri="{BB962C8B-B14F-4D97-AF65-F5344CB8AC3E}">
        <p14:creationId xmlns:p14="http://schemas.microsoft.com/office/powerpoint/2010/main" val="1328037765"/>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2" y="237518"/>
            <a:ext cx="9905998" cy="1478570"/>
          </a:xfrm>
        </p:spPr>
        <p:txBody>
          <a:bodyPr/>
          <a:lstStyle/>
          <a:p>
            <a:r>
              <a:rPr lang="en-US" dirty="0" smtClean="0"/>
              <a:t>A few </a:t>
            </a:r>
            <a:r>
              <a:rPr lang="en-US" dirty="0" smtClean="0"/>
              <a:t>Additional examples </a:t>
            </a:r>
            <a:endParaRPr lang="en-US" dirty="0"/>
          </a:p>
        </p:txBody>
      </p:sp>
      <p:sp>
        <p:nvSpPr>
          <p:cNvPr id="3" name="Content Placeholder 2"/>
          <p:cNvSpPr>
            <a:spLocks noGrp="1"/>
          </p:cNvSpPr>
          <p:nvPr>
            <p:ph idx="1"/>
          </p:nvPr>
        </p:nvSpPr>
        <p:spPr>
          <a:xfrm>
            <a:off x="1027112" y="1716088"/>
            <a:ext cx="9905999" cy="1471612"/>
          </a:xfrm>
        </p:spPr>
        <p:txBody>
          <a:bodyPr/>
          <a:lstStyle/>
          <a:p>
            <a:r>
              <a:rPr lang="en-US" smtClean="0"/>
              <a:t>A few examples recently exploiting intelligent methods and HPC applied to particle accelerators.</a:t>
            </a:r>
            <a:endParaRPr lang="en-US"/>
          </a:p>
        </p:txBody>
      </p:sp>
      <p:sp>
        <p:nvSpPr>
          <p:cNvPr id="4" name="Footer Placeholder 3"/>
          <p:cNvSpPr>
            <a:spLocks noGrp="1"/>
          </p:cNvSpPr>
          <p:nvPr>
            <p:ph type="ftr" sz="quarter" idx="11"/>
          </p:nvPr>
        </p:nvSpPr>
        <p:spPr>
          <a:xfrm>
            <a:off x="8642729" y="80211"/>
            <a:ext cx="3549271" cy="773679"/>
          </a:xfrm>
        </p:spPr>
        <p:txBody>
          <a:bodyPr/>
          <a:lstStyle/>
          <a:p>
            <a:r>
              <a:rPr lang="en-US" sz="4000" smtClean="0">
                <a:solidFill>
                  <a:srgbClr val="250087"/>
                </a:solidFill>
                <a:latin typeface="Times New Roman" charset="0"/>
              </a:rPr>
              <a:t>E</a:t>
            </a:r>
            <a:r>
              <a:rPr lang="en-US" sz="2000" smtClean="0">
                <a:solidFill>
                  <a:srgbClr val="250087"/>
                </a:solidFill>
                <a:latin typeface="Times New Roman" charset="0"/>
              </a:rPr>
              <a:t>LEMENT </a:t>
            </a:r>
            <a:r>
              <a:rPr lang="en-US" sz="4000" smtClean="0">
                <a:solidFill>
                  <a:srgbClr val="250087"/>
                </a:solidFill>
                <a:latin typeface="Times New Roman" charset="0"/>
              </a:rPr>
              <a:t>A</a:t>
            </a:r>
            <a:r>
              <a:rPr lang="en-US" sz="2000" smtClean="0">
                <a:solidFill>
                  <a:srgbClr val="250087"/>
                </a:solidFill>
                <a:latin typeface="Times New Roman" charset="0"/>
              </a:rPr>
              <a:t>ERO</a:t>
            </a:r>
            <a:endParaRPr lang="en-US" sz="4000"/>
          </a:p>
        </p:txBody>
      </p:sp>
    </p:spTree>
    <p:extLst>
      <p:ext uri="{BB962C8B-B14F-4D97-AF65-F5344CB8AC3E}">
        <p14:creationId xmlns:p14="http://schemas.microsoft.com/office/powerpoint/2010/main" val="677093849"/>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 name="TextShape 1"/>
          <p:cNvSpPr txBox="1"/>
          <p:nvPr/>
        </p:nvSpPr>
        <p:spPr>
          <a:xfrm>
            <a:off x="11417400" y="6471360"/>
            <a:ext cx="609120" cy="182520"/>
          </a:xfrm>
          <a:prstGeom prst="rect">
            <a:avLst/>
          </a:prstGeom>
          <a:noFill/>
          <a:ln>
            <a:noFill/>
          </a:ln>
        </p:spPr>
        <p:txBody>
          <a:bodyPr lIns="0" rIns="0" bIns="0" anchor="b">
            <a:noAutofit/>
          </a:bodyPr>
          <a:lstStyle/>
          <a:p>
            <a:pPr algn="ctr">
              <a:lnSpc>
                <a:spcPct val="100000"/>
              </a:lnSpc>
            </a:pPr>
            <a:fld id="{3ECF19CD-8950-4E5E-BA86-F7BBAE47E397}" type="slidenum">
              <a:rPr lang="en-US" sz="1000" b="0" strike="noStrike" spc="-1">
                <a:solidFill>
                  <a:srgbClr val="808080"/>
                </a:solidFill>
                <a:latin typeface="Arial"/>
                <a:ea typeface="ＭＳ Ｐゴシック"/>
              </a:rPr>
              <a:t>74</a:t>
            </a:fld>
            <a:endParaRPr lang="en-US" sz="1000" b="0" strike="noStrike" spc="-1">
              <a:latin typeface="Times New Roman"/>
            </a:endParaRPr>
          </a:p>
        </p:txBody>
      </p:sp>
      <p:grpSp>
        <p:nvGrpSpPr>
          <p:cNvPr id="188" name="Group 2"/>
          <p:cNvGrpSpPr/>
          <p:nvPr/>
        </p:nvGrpSpPr>
        <p:grpSpPr>
          <a:xfrm>
            <a:off x="-11160" y="-6480"/>
            <a:ext cx="12182400" cy="6857640"/>
            <a:chOff x="-11160" y="-6480"/>
            <a:chExt cx="12182400" cy="6857640"/>
          </a:xfrm>
        </p:grpSpPr>
        <p:pic>
          <p:nvPicPr>
            <p:cNvPr id="189" name="Picture 188"/>
            <p:cNvPicPr/>
            <p:nvPr/>
          </p:nvPicPr>
          <p:blipFill>
            <a:blip r:embed="rId2"/>
            <a:stretch/>
          </p:blipFill>
          <p:spPr>
            <a:xfrm>
              <a:off x="-11160" y="-6480"/>
              <a:ext cx="12182400" cy="6857640"/>
            </a:xfrm>
            <a:prstGeom prst="rect">
              <a:avLst/>
            </a:prstGeom>
            <a:ln>
              <a:noFill/>
            </a:ln>
          </p:spPr>
        </p:pic>
        <p:sp>
          <p:nvSpPr>
            <p:cNvPr id="190" name="CustomShape 3"/>
            <p:cNvSpPr/>
            <p:nvPr/>
          </p:nvSpPr>
          <p:spPr>
            <a:xfrm>
              <a:off x="840240" y="305280"/>
              <a:ext cx="10522800" cy="2969280"/>
            </a:xfrm>
            <a:prstGeom prst="rect">
              <a:avLst/>
            </a:prstGeom>
            <a:solidFill>
              <a:srgbClr val="FFFFFF"/>
            </a:solidFill>
            <a:ln>
              <a:solidFill>
                <a:srgbClr val="FFFFFF"/>
              </a:solidFill>
            </a:ln>
          </p:spPr>
          <p:style>
            <a:lnRef idx="0">
              <a:scrgbClr r="0" g="0" b="0"/>
            </a:lnRef>
            <a:fillRef idx="0">
              <a:scrgbClr r="0" g="0" b="0"/>
            </a:fillRef>
            <a:effectRef idx="0">
              <a:scrgbClr r="0" g="0" b="0"/>
            </a:effectRef>
            <a:fontRef idx="minor"/>
          </p:style>
        </p:sp>
      </p:grpSp>
      <p:sp>
        <p:nvSpPr>
          <p:cNvPr id="191" name="TextShape 4"/>
          <p:cNvSpPr txBox="1"/>
          <p:nvPr/>
        </p:nvSpPr>
        <p:spPr>
          <a:xfrm>
            <a:off x="391320" y="-34020"/>
            <a:ext cx="11163600" cy="678600"/>
          </a:xfrm>
          <a:prstGeom prst="rect">
            <a:avLst/>
          </a:prstGeom>
          <a:noFill/>
          <a:ln>
            <a:noFill/>
          </a:ln>
        </p:spPr>
        <p:txBody>
          <a:bodyPr lIns="0" tIns="0" rIns="0" bIns="0" anchor="ctr">
            <a:noAutofit/>
          </a:bodyPr>
          <a:lstStyle/>
          <a:p>
            <a:pPr algn="ctr">
              <a:lnSpc>
                <a:spcPct val="100000"/>
              </a:lnSpc>
            </a:pPr>
            <a:r>
              <a:rPr lang="en-US" sz="2800" b="1" strike="noStrike" spc="-1">
                <a:solidFill>
                  <a:srgbClr val="004165"/>
                </a:solidFill>
                <a:latin typeface="Arial"/>
              </a:rPr>
              <a:t>Simulations </a:t>
            </a:r>
            <a:r>
              <a:rPr lang="en-US" sz="2800" b="1" strike="noStrike" spc="-1" smtClean="0">
                <a:solidFill>
                  <a:srgbClr val="004165"/>
                </a:solidFill>
                <a:latin typeface="Arial"/>
              </a:rPr>
              <a:t>and HPC are </a:t>
            </a:r>
            <a:r>
              <a:rPr lang="en-US" sz="2800" b="1" strike="noStrike" spc="-1">
                <a:solidFill>
                  <a:srgbClr val="004165"/>
                </a:solidFill>
                <a:latin typeface="Arial"/>
              </a:rPr>
              <a:t>central to the APS </a:t>
            </a:r>
            <a:r>
              <a:rPr lang="en-US" sz="2800" b="1" strike="noStrike" spc="-1" smtClean="0">
                <a:solidFill>
                  <a:srgbClr val="004165"/>
                </a:solidFill>
                <a:latin typeface="Arial"/>
              </a:rPr>
              <a:t>Upgrade (M. Borland)</a:t>
            </a:r>
            <a:endParaRPr lang="en-US" sz="2800" b="0" strike="noStrike" spc="-1">
              <a:solidFill>
                <a:srgbClr val="47484A"/>
              </a:solidFill>
              <a:latin typeface="Arial"/>
            </a:endParaRPr>
          </a:p>
        </p:txBody>
      </p:sp>
      <p:sp>
        <p:nvSpPr>
          <p:cNvPr id="192" name="TextShape 5"/>
          <p:cNvSpPr txBox="1"/>
          <p:nvPr/>
        </p:nvSpPr>
        <p:spPr>
          <a:xfrm>
            <a:off x="597960" y="775800"/>
            <a:ext cx="11093760" cy="5493240"/>
          </a:xfrm>
          <a:prstGeom prst="rect">
            <a:avLst/>
          </a:prstGeom>
          <a:noFill/>
          <a:ln>
            <a:noFill/>
          </a:ln>
        </p:spPr>
        <p:txBody>
          <a:bodyPr lIns="0" tIns="0" rIns="0">
            <a:noAutofit/>
          </a:bodyPr>
          <a:lstStyle/>
          <a:p>
            <a:pPr marL="432000" indent="-324000">
              <a:spcBef>
                <a:spcPts val="720"/>
              </a:spcBef>
              <a:buClr>
                <a:srgbClr val="000000"/>
              </a:buClr>
              <a:buSzPct val="45000"/>
              <a:buFont typeface="Wingdings" charset="2"/>
              <a:buChar char=""/>
            </a:pPr>
            <a:r>
              <a:rPr lang="en-US" sz="1800" b="0" strike="noStrike" spc="-1">
                <a:solidFill>
                  <a:srgbClr val="000000"/>
                </a:solidFill>
                <a:latin typeface="Arial"/>
              </a:rPr>
              <a:t>Massively parallel multi-objective genetic optimizer to develop physics design</a:t>
            </a:r>
          </a:p>
          <a:p>
            <a:pPr marL="432000" indent="-324000">
              <a:spcBef>
                <a:spcPts val="720"/>
              </a:spcBef>
              <a:buClr>
                <a:srgbClr val="000000"/>
              </a:buClr>
              <a:buSzPct val="45000"/>
              <a:buFont typeface="Wingdings" charset="2"/>
              <a:buChar char=""/>
            </a:pPr>
            <a:r>
              <a:rPr lang="en-US" sz="1800" b="0" strike="noStrike" spc="-1">
                <a:solidFill>
                  <a:srgbClr val="000000"/>
                </a:solidFill>
                <a:latin typeface="Arial"/>
              </a:rPr>
              <a:t>Design of complex multi-function magnets using 3D codes</a:t>
            </a:r>
          </a:p>
          <a:p>
            <a:pPr marL="432000" indent="-324000">
              <a:spcBef>
                <a:spcPts val="720"/>
              </a:spcBef>
              <a:buClr>
                <a:srgbClr val="000000"/>
              </a:buClr>
              <a:buSzPct val="45000"/>
              <a:buFont typeface="Wingdings" charset="2"/>
              <a:buChar char=""/>
            </a:pPr>
            <a:r>
              <a:rPr lang="en-US" sz="1800" b="0" strike="noStrike" spc="-1">
                <a:solidFill>
                  <a:srgbClr val="000000"/>
                </a:solidFill>
                <a:latin typeface="Arial"/>
              </a:rPr>
              <a:t>Simulation of collective behavior of high-charge, multi-bunch electron beams</a:t>
            </a:r>
          </a:p>
          <a:p>
            <a:pPr marL="432000" indent="-324000">
              <a:spcBef>
                <a:spcPts val="720"/>
              </a:spcBef>
              <a:buClr>
                <a:srgbClr val="000000"/>
              </a:buClr>
              <a:buSzPct val="45000"/>
              <a:buFont typeface="Wingdings" charset="2"/>
              <a:buChar char=""/>
            </a:pPr>
            <a:r>
              <a:rPr lang="en-US" sz="1800" b="0" strike="noStrike" spc="-1">
                <a:solidFill>
                  <a:srgbClr val="000000"/>
                </a:solidFill>
                <a:latin typeface="Arial"/>
              </a:rPr>
              <a:t>Simulation of vacuum system performance in response to synchrotron radiation</a:t>
            </a:r>
          </a:p>
          <a:p>
            <a:pPr marL="432000" indent="-324000">
              <a:spcBef>
                <a:spcPts val="720"/>
              </a:spcBef>
              <a:buClr>
                <a:srgbClr val="000000"/>
              </a:buClr>
              <a:buSzPct val="45000"/>
              <a:buFont typeface="Wingdings" charset="2"/>
              <a:buChar char=""/>
            </a:pPr>
            <a:r>
              <a:rPr lang="en-US" sz="1800" b="0" strike="noStrike" spc="-1">
                <a:solidFill>
                  <a:srgbClr val="000000"/>
                </a:solidFill>
                <a:latin typeface="Arial"/>
              </a:rPr>
              <a:t>Simulation of commissioning and operational performance</a:t>
            </a:r>
          </a:p>
          <a:p>
            <a:pPr marL="432000" indent="-324000">
              <a:spcBef>
                <a:spcPts val="720"/>
              </a:spcBef>
              <a:buClr>
                <a:srgbClr val="000000"/>
              </a:buClr>
              <a:buSzPct val="45000"/>
              <a:buFont typeface="Wingdings" charset="2"/>
              <a:buChar char=""/>
            </a:pPr>
            <a:r>
              <a:rPr lang="en-US" sz="1800" b="0" strike="noStrike" spc="-1">
                <a:solidFill>
                  <a:srgbClr val="000000"/>
                </a:solidFill>
                <a:latin typeface="Arial"/>
              </a:rPr>
              <a:t>Understanding and pushing intensity limits in the injector complex</a:t>
            </a:r>
          </a:p>
          <a:p>
            <a:pPr marL="432000" indent="-324000">
              <a:spcBef>
                <a:spcPts val="720"/>
              </a:spcBef>
              <a:buClr>
                <a:srgbClr val="000000"/>
              </a:buClr>
              <a:buSzPct val="45000"/>
              <a:buFont typeface="Wingdings" charset="2"/>
              <a:buChar char=""/>
            </a:pPr>
            <a:r>
              <a:rPr lang="en-US" sz="1800" b="0" strike="noStrike" spc="-1">
                <a:solidFill>
                  <a:srgbClr val="000000"/>
                </a:solidFill>
                <a:latin typeface="Arial"/>
              </a:rPr>
              <a:t>Prediction of radiation levels and shielding requirements</a:t>
            </a:r>
          </a:p>
        </p:txBody>
      </p:sp>
      <p:sp>
        <p:nvSpPr>
          <p:cNvPr id="193" name="CustomShape 6"/>
          <p:cNvSpPr/>
          <p:nvPr/>
        </p:nvSpPr>
        <p:spPr>
          <a:xfrm>
            <a:off x="4941720" y="6454800"/>
            <a:ext cx="2936160" cy="212760"/>
          </a:xfrm>
          <a:prstGeom prst="rect">
            <a:avLst/>
          </a:prstGeom>
          <a:solidFill>
            <a:srgbClr val="FFFFFF"/>
          </a:solidFill>
          <a:ln>
            <a:solidFill>
              <a:srgbClr val="FFFFFF"/>
            </a:solidFill>
          </a:ln>
        </p:spPr>
        <p:style>
          <a:lnRef idx="0">
            <a:scrgbClr r="0" g="0" b="0"/>
          </a:lnRef>
          <a:fillRef idx="0">
            <a:scrgbClr r="0" g="0" b="0"/>
          </a:fillRef>
          <a:effectRef idx="0">
            <a:scrgbClr r="0" g="0" b="0"/>
          </a:effectRef>
          <a:fontRef idx="minor"/>
        </p:style>
      </p:sp>
      <p:sp>
        <p:nvSpPr>
          <p:cNvPr id="194" name="TextShape 7"/>
          <p:cNvSpPr txBox="1"/>
          <p:nvPr/>
        </p:nvSpPr>
        <p:spPr>
          <a:xfrm>
            <a:off x="8483040" y="6129720"/>
            <a:ext cx="3071880" cy="321711"/>
          </a:xfrm>
          <a:prstGeom prst="rect">
            <a:avLst/>
          </a:prstGeom>
          <a:noFill/>
          <a:ln>
            <a:noFill/>
          </a:ln>
        </p:spPr>
        <p:txBody>
          <a:bodyPr lIns="90000" tIns="45000" rIns="90000" bIns="45000">
            <a:spAutoFit/>
          </a:bodyPr>
          <a:lstStyle/>
          <a:p>
            <a:r>
              <a:rPr lang="en-US" sz="1500" b="0" strike="noStrike" spc="-1">
                <a:solidFill>
                  <a:schemeClr val="bg1"/>
                </a:solidFill>
                <a:latin typeface="Arial"/>
              </a:rPr>
              <a:t>Image courtesy G. Decker, APS-U</a:t>
            </a:r>
          </a:p>
        </p:txBody>
      </p:sp>
    </p:spTree>
    <p:extLst>
      <p:ext uri="{BB962C8B-B14F-4D97-AF65-F5344CB8AC3E}">
        <p14:creationId xmlns:p14="http://schemas.microsoft.com/office/powerpoint/2010/main" val="544753397"/>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263650" y="488950"/>
            <a:ext cx="9969500" cy="5880100"/>
          </a:xfrm>
          <a:prstGeom prst="rect">
            <a:avLst/>
          </a:prstGeom>
        </p:spPr>
      </p:pic>
      <p:sp>
        <p:nvSpPr>
          <p:cNvPr id="3" name="TextBox 2"/>
          <p:cNvSpPr txBox="1"/>
          <p:nvPr/>
        </p:nvSpPr>
        <p:spPr>
          <a:xfrm>
            <a:off x="2022764" y="119618"/>
            <a:ext cx="2907784" cy="369332"/>
          </a:xfrm>
          <a:prstGeom prst="rect">
            <a:avLst/>
          </a:prstGeom>
          <a:noFill/>
        </p:spPr>
        <p:txBody>
          <a:bodyPr wrap="none" rtlCol="0">
            <a:spAutoFit/>
          </a:bodyPr>
          <a:lstStyle/>
          <a:p>
            <a:r>
              <a:rPr lang="en-US" smtClean="0"/>
              <a:t>Courtesy M. Borland Argonne</a:t>
            </a:r>
            <a:endParaRPr lang="en-US"/>
          </a:p>
        </p:txBody>
      </p:sp>
    </p:spTree>
    <p:extLst>
      <p:ext uri="{BB962C8B-B14F-4D97-AF65-F5344CB8AC3E}">
        <p14:creationId xmlns:p14="http://schemas.microsoft.com/office/powerpoint/2010/main" val="655840685"/>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021682" y="508334"/>
            <a:ext cx="10629900" cy="5905500"/>
          </a:xfrm>
          <a:prstGeom prst="rect">
            <a:avLst/>
          </a:prstGeom>
        </p:spPr>
      </p:pic>
      <p:sp>
        <p:nvSpPr>
          <p:cNvPr id="3" name="TextBox 2"/>
          <p:cNvSpPr txBox="1"/>
          <p:nvPr/>
        </p:nvSpPr>
        <p:spPr>
          <a:xfrm>
            <a:off x="1443789" y="112295"/>
            <a:ext cx="2967790" cy="369332"/>
          </a:xfrm>
          <a:prstGeom prst="rect">
            <a:avLst/>
          </a:prstGeom>
          <a:noFill/>
        </p:spPr>
        <p:txBody>
          <a:bodyPr wrap="square" rtlCol="0">
            <a:spAutoFit/>
          </a:bodyPr>
          <a:lstStyle/>
          <a:p>
            <a:r>
              <a:rPr lang="en-US" smtClean="0"/>
              <a:t>Courtesy Jean-Luc </a:t>
            </a:r>
            <a:r>
              <a:rPr lang="en-US" err="1" smtClean="0"/>
              <a:t>Vay</a:t>
            </a:r>
            <a:r>
              <a:rPr lang="en-US" smtClean="0"/>
              <a:t>, LBL</a:t>
            </a:r>
            <a:endParaRPr lang="en-US"/>
          </a:p>
        </p:txBody>
      </p:sp>
    </p:spTree>
    <p:extLst>
      <p:ext uri="{BB962C8B-B14F-4D97-AF65-F5344CB8AC3E}">
        <p14:creationId xmlns:p14="http://schemas.microsoft.com/office/powerpoint/2010/main" val="1922427250"/>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smtClean="0"/>
              <a:t>Minimizing </a:t>
            </a:r>
            <a:r>
              <a:rPr lang="en-US" sz="4000"/>
              <a:t>high-frequency jitter</a:t>
            </a:r>
          </a:p>
        </p:txBody>
      </p:sp>
      <p:sp>
        <p:nvSpPr>
          <p:cNvPr id="3" name="Content Placeholder 2"/>
          <p:cNvSpPr>
            <a:spLocks noGrp="1"/>
          </p:cNvSpPr>
          <p:nvPr>
            <p:ph idx="1"/>
          </p:nvPr>
        </p:nvSpPr>
        <p:spPr>
          <a:xfrm>
            <a:off x="1141411" y="1912602"/>
            <a:ext cx="9905999" cy="3541714"/>
          </a:xfrm>
        </p:spPr>
        <p:txBody>
          <a:bodyPr>
            <a:normAutofit fontScale="92500" lnSpcReduction="10000"/>
          </a:bodyPr>
          <a:lstStyle/>
          <a:p>
            <a:r>
              <a:rPr lang="en-US"/>
              <a:t>In order to compensate for the PID algorithm deficiencies, we </a:t>
            </a:r>
            <a:r>
              <a:rPr lang="en-US" smtClean="0"/>
              <a:t>wanted </a:t>
            </a:r>
            <a:r>
              <a:rPr lang="en-US"/>
              <a:t>to build a system </a:t>
            </a:r>
            <a:r>
              <a:rPr lang="en-US" smtClean="0"/>
              <a:t>that</a:t>
            </a:r>
          </a:p>
          <a:p>
            <a:pPr lvl="1"/>
            <a:r>
              <a:rPr lang="en-US" smtClean="0"/>
              <a:t>Acted </a:t>
            </a:r>
            <a:r>
              <a:rPr lang="en-US"/>
              <a:t>in a feed forward way, for correction of </a:t>
            </a:r>
            <a:r>
              <a:rPr lang="en-US" smtClean="0"/>
              <a:t>high-frequency jitter</a:t>
            </a:r>
          </a:p>
          <a:p>
            <a:pPr lvl="1"/>
            <a:r>
              <a:rPr lang="en-US" smtClean="0"/>
              <a:t>Increased </a:t>
            </a:r>
            <a:r>
              <a:rPr lang="en-US"/>
              <a:t>the bandwidth in order to avoid re-tuning when conditions change</a:t>
            </a:r>
            <a:r>
              <a:rPr lang="en-US" smtClean="0"/>
              <a:t>.</a:t>
            </a:r>
            <a:endParaRPr lang="en-US"/>
          </a:p>
          <a:p>
            <a:r>
              <a:rPr lang="en-US" smtClean="0"/>
              <a:t>We recorded </a:t>
            </a:r>
            <a:r>
              <a:rPr lang="en-US"/>
              <a:t>data from the machine in order to train </a:t>
            </a:r>
            <a:r>
              <a:rPr lang="en-US" smtClean="0"/>
              <a:t>a </a:t>
            </a:r>
            <a:r>
              <a:rPr lang="en-US"/>
              <a:t>neural network to predict a future deviation based on past records.</a:t>
            </a:r>
          </a:p>
          <a:p>
            <a:r>
              <a:rPr lang="en-US" smtClean="0"/>
              <a:t>We complemented </a:t>
            </a:r>
            <a:r>
              <a:rPr lang="en-US"/>
              <a:t>the system with an optional PI algorithm to further decrease remaining deviations.</a:t>
            </a:r>
          </a:p>
          <a:p>
            <a:endParaRPr lang="en-US"/>
          </a:p>
        </p:txBody>
      </p:sp>
    </p:spTree>
    <p:extLst>
      <p:ext uri="{BB962C8B-B14F-4D97-AF65-F5344CB8AC3E}">
        <p14:creationId xmlns:p14="http://schemas.microsoft.com/office/powerpoint/2010/main" val="1922585826"/>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8" descr="AS_nnet_control2cv"/>
          <p:cNvPicPr>
            <a:picLocks noChangeAspect="1" noChangeArrowheads="1"/>
          </p:cNvPicPr>
          <p:nvPr/>
        </p:nvPicPr>
        <p:blipFill>
          <a:blip r:embed="rId2" cstate="print"/>
          <a:srcRect/>
          <a:stretch>
            <a:fillRect/>
          </a:stretch>
        </p:blipFill>
        <p:spPr bwMode="auto">
          <a:xfrm>
            <a:off x="1847854" y="1071547"/>
            <a:ext cx="8539681" cy="3286148"/>
          </a:xfrm>
          <a:prstGeom prst="rect">
            <a:avLst/>
          </a:prstGeom>
          <a:noFill/>
          <a:ln w="25400">
            <a:solidFill>
              <a:schemeClr val="tx1"/>
            </a:solidFill>
            <a:miter lim="800000"/>
            <a:headEnd/>
            <a:tailEnd/>
          </a:ln>
        </p:spPr>
      </p:pic>
      <p:sp>
        <p:nvSpPr>
          <p:cNvPr id="5" name="Text Box 14"/>
          <p:cNvSpPr txBox="1">
            <a:spLocks noChangeArrowheads="1"/>
          </p:cNvSpPr>
          <p:nvPr/>
        </p:nvSpPr>
        <p:spPr bwMode="auto">
          <a:xfrm>
            <a:off x="1706562" y="4509120"/>
            <a:ext cx="8961439" cy="1848840"/>
          </a:xfrm>
          <a:prstGeom prst="rect">
            <a:avLst/>
          </a:prstGeom>
          <a:noFill/>
          <a:ln w="9525">
            <a:noFill/>
            <a:round/>
            <a:headEnd/>
            <a:tailEnd/>
          </a:ln>
          <a:effectLst/>
        </p:spPr>
        <p:txBody>
          <a:bodyPr wrap="square" lIns="90000" tIns="46800" rIns="90000" bIns="46800">
            <a:spAutoFit/>
          </a:bodyPr>
          <a:lstStyle/>
          <a:p>
            <a:pPr>
              <a:buClr>
                <a:schemeClr val="tx1"/>
              </a:buClr>
              <a:buFont typeface="Arial"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 </a:t>
            </a:r>
            <a:r>
              <a:rPr lang="en-US" b="1">
                <a:solidFill>
                  <a:schemeClr val="bg2">
                    <a:lumMod val="75000"/>
                  </a:schemeClr>
                </a:solidFill>
              </a:rPr>
              <a:t>Predictive model (left block): </a:t>
            </a:r>
            <a:r>
              <a:rPr lang="en-US"/>
              <a:t>The Neural Network (NNET) receives lagged values of the perturbed klystron phase and voltage. It gives a prediction of the next pulse  position deviation </a:t>
            </a:r>
            <a:r>
              <a:rPr lang="en-US" i="1" err="1"/>
              <a:t>dx</a:t>
            </a:r>
            <a:r>
              <a:rPr lang="en-US" i="1"/>
              <a:t>(k+1)  </a:t>
            </a:r>
            <a:r>
              <a:rPr lang="en-US"/>
              <a:t>used to compute the feed forward correction.</a:t>
            </a:r>
          </a:p>
          <a:p>
            <a:pPr>
              <a:buClr>
                <a:schemeClr val="tx1"/>
              </a:buCl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600"/>
          </a:p>
          <a:p>
            <a:pPr>
              <a:buClr>
                <a:schemeClr val="tx1"/>
              </a:buClr>
              <a:buFont typeface="Arial"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b="1" smtClean="0">
                <a:solidFill>
                  <a:schemeClr val="bg2">
                    <a:lumMod val="75000"/>
                  </a:schemeClr>
                </a:solidFill>
              </a:rPr>
              <a:t> Control </a:t>
            </a:r>
            <a:r>
              <a:rPr lang="en-US" b="1">
                <a:solidFill>
                  <a:schemeClr val="bg2">
                    <a:lumMod val="75000"/>
                  </a:schemeClr>
                </a:solidFill>
              </a:rPr>
              <a:t>algorithm (right block): </a:t>
            </a:r>
            <a:r>
              <a:rPr lang="en-US"/>
              <a:t>The algorithm is composed of a feed forward  (</a:t>
            </a:r>
            <a:r>
              <a:rPr lang="en-US">
                <a:solidFill>
                  <a:srgbClr val="FF0000"/>
                </a:solidFill>
              </a:rPr>
              <a:t>first term</a:t>
            </a:r>
            <a:r>
              <a:rPr lang="en-US"/>
              <a:t>) augmented by PI control terms (</a:t>
            </a:r>
            <a:r>
              <a:rPr lang="en-US">
                <a:solidFill>
                  <a:srgbClr val="00B050"/>
                </a:solidFill>
              </a:rPr>
              <a:t>second and third terms</a:t>
            </a:r>
            <a:r>
              <a:rPr lang="en-US"/>
              <a:t>) to compute the correction to apply   	</a:t>
            </a:r>
            <a:r>
              <a:rPr lang="en-US" i="1" err="1"/>
              <a:t>dC</a:t>
            </a:r>
            <a:r>
              <a:rPr lang="en-US" i="1"/>
              <a:t>(k+1)</a:t>
            </a:r>
            <a:r>
              <a:rPr lang="en-US"/>
              <a:t> .</a:t>
            </a:r>
          </a:p>
        </p:txBody>
      </p:sp>
    </p:spTree>
    <p:extLst>
      <p:ext uri="{BB962C8B-B14F-4D97-AF65-F5344CB8AC3E}">
        <p14:creationId xmlns:p14="http://schemas.microsoft.com/office/powerpoint/2010/main" val="1861024820"/>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66876" y="1157288"/>
            <a:ext cx="8893175" cy="3200400"/>
          </a:xfrm>
          <a:prstGeom prst="rect">
            <a:avLst/>
          </a:prstGeom>
          <a:noFill/>
          <a:ln w="12700">
            <a:solidFill>
              <a:schemeClr val="bg2"/>
            </a:solidFill>
            <a:miter lim="800000"/>
            <a:headEnd/>
            <a:tailEnd/>
          </a:ln>
          <a:extLst>
            <a:ext uri="{909E8E84-426E-40DD-AFC4-6F175D3DCCD1}">
              <a14:hiddenFill xmlns:a14="http://schemas.microsoft.com/office/drawing/2010/main">
                <a:solidFill>
                  <a:srgbClr val="FFFFFF"/>
                </a:solidFill>
              </a14:hiddenFill>
            </a:ext>
          </a:extLst>
        </p:spPr>
      </p:pic>
      <p:sp>
        <p:nvSpPr>
          <p:cNvPr id="6" name="Text Box 16"/>
          <p:cNvSpPr txBox="1">
            <a:spLocks noChangeArrowheads="1"/>
          </p:cNvSpPr>
          <p:nvPr/>
        </p:nvSpPr>
        <p:spPr bwMode="auto">
          <a:xfrm>
            <a:off x="1919289" y="4797425"/>
            <a:ext cx="62690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70000"/>
              <a:buFont typeface="Wingdings" charset="2"/>
              <a:buChar char="n"/>
              <a:defRPr sz="3200">
                <a:solidFill>
                  <a:schemeClr val="tx1"/>
                </a:solidFill>
                <a:latin typeface="Garamond" charset="0"/>
              </a:defRPr>
            </a:lvl1pPr>
            <a:lvl2pPr marL="742950" indent="-285750">
              <a:spcBef>
                <a:spcPct val="20000"/>
              </a:spcBef>
              <a:buClr>
                <a:schemeClr val="accent2"/>
              </a:buClr>
              <a:buSzPct val="70000"/>
              <a:buFont typeface="Wingdings" charset="2"/>
              <a:buChar char="n"/>
              <a:defRPr sz="2800">
                <a:solidFill>
                  <a:schemeClr val="tx1"/>
                </a:solidFill>
                <a:latin typeface="Garamond" charset="0"/>
              </a:defRPr>
            </a:lvl2pPr>
            <a:lvl3pPr marL="1143000" indent="-228600">
              <a:spcBef>
                <a:spcPct val="20000"/>
              </a:spcBef>
              <a:buClr>
                <a:schemeClr val="tx2"/>
              </a:buClr>
              <a:buSzPct val="70000"/>
              <a:buFont typeface="Wingdings" charset="2"/>
              <a:buChar char="n"/>
              <a:defRPr sz="2400">
                <a:solidFill>
                  <a:schemeClr val="tx1"/>
                </a:solidFill>
                <a:latin typeface="Garamond" charset="0"/>
              </a:defRPr>
            </a:lvl3pPr>
            <a:lvl4pPr marL="1600200" indent="-228600">
              <a:spcBef>
                <a:spcPct val="20000"/>
              </a:spcBef>
              <a:buClr>
                <a:schemeClr val="accent2"/>
              </a:buClr>
              <a:buSzPct val="70000"/>
              <a:buFont typeface="Wingdings" charset="2"/>
              <a:buChar char="n"/>
              <a:defRPr sz="2000">
                <a:solidFill>
                  <a:schemeClr val="tx1"/>
                </a:solidFill>
                <a:latin typeface="Garamond" charset="0"/>
              </a:defRPr>
            </a:lvl4pPr>
            <a:lvl5pPr marL="2057400" indent="-228600">
              <a:spcBef>
                <a:spcPct val="20000"/>
              </a:spcBef>
              <a:buClr>
                <a:schemeClr val="hlink"/>
              </a:buClr>
              <a:buSzPct val="70000"/>
              <a:buFont typeface="Wingdings" charset="2"/>
              <a:buChar char="n"/>
              <a:defRPr sz="2000">
                <a:solidFill>
                  <a:schemeClr val="tx1"/>
                </a:solidFill>
                <a:latin typeface="Garamond" charset="0"/>
              </a:defRPr>
            </a:lvl5pPr>
            <a:lvl6pPr marL="2514600" indent="-228600" eaLnBrk="0" fontAlgn="base" hangingPunct="0">
              <a:spcBef>
                <a:spcPct val="20000"/>
              </a:spcBef>
              <a:spcAft>
                <a:spcPct val="0"/>
              </a:spcAft>
              <a:buClr>
                <a:schemeClr val="hlink"/>
              </a:buClr>
              <a:buSzPct val="70000"/>
              <a:buFont typeface="Wingdings" charset="2"/>
              <a:buChar char="n"/>
              <a:defRPr sz="2000">
                <a:solidFill>
                  <a:schemeClr val="tx1"/>
                </a:solidFill>
                <a:latin typeface="Garamond" charset="0"/>
              </a:defRPr>
            </a:lvl6pPr>
            <a:lvl7pPr marL="2971800" indent="-228600" eaLnBrk="0" fontAlgn="base" hangingPunct="0">
              <a:spcBef>
                <a:spcPct val="20000"/>
              </a:spcBef>
              <a:spcAft>
                <a:spcPct val="0"/>
              </a:spcAft>
              <a:buClr>
                <a:schemeClr val="hlink"/>
              </a:buClr>
              <a:buSzPct val="70000"/>
              <a:buFont typeface="Wingdings" charset="2"/>
              <a:buChar char="n"/>
              <a:defRPr sz="2000">
                <a:solidFill>
                  <a:schemeClr val="tx1"/>
                </a:solidFill>
                <a:latin typeface="Garamond" charset="0"/>
              </a:defRPr>
            </a:lvl7pPr>
            <a:lvl8pPr marL="3429000" indent="-228600" eaLnBrk="0" fontAlgn="base" hangingPunct="0">
              <a:spcBef>
                <a:spcPct val="20000"/>
              </a:spcBef>
              <a:spcAft>
                <a:spcPct val="0"/>
              </a:spcAft>
              <a:buClr>
                <a:schemeClr val="hlink"/>
              </a:buClr>
              <a:buSzPct val="70000"/>
              <a:buFont typeface="Wingdings" charset="2"/>
              <a:buChar char="n"/>
              <a:defRPr sz="2000">
                <a:solidFill>
                  <a:schemeClr val="tx1"/>
                </a:solidFill>
                <a:latin typeface="Garamond" charset="0"/>
              </a:defRPr>
            </a:lvl8pPr>
            <a:lvl9pPr marL="3886200" indent="-228600" eaLnBrk="0" fontAlgn="base" hangingPunct="0">
              <a:spcBef>
                <a:spcPct val="20000"/>
              </a:spcBef>
              <a:spcAft>
                <a:spcPct val="0"/>
              </a:spcAft>
              <a:buClr>
                <a:schemeClr val="hlink"/>
              </a:buClr>
              <a:buSzPct val="70000"/>
              <a:buFont typeface="Wingdings" charset="2"/>
              <a:buChar char="n"/>
              <a:defRPr sz="2000">
                <a:solidFill>
                  <a:schemeClr val="tx1"/>
                </a:solidFill>
                <a:latin typeface="Garamond" charset="0"/>
              </a:defRPr>
            </a:lvl9pPr>
          </a:lstStyle>
          <a:p>
            <a:pPr>
              <a:spcBef>
                <a:spcPct val="0"/>
              </a:spcBef>
              <a:buClrTx/>
              <a:buSzTx/>
              <a:buFontTx/>
              <a:buChar char="•"/>
            </a:pPr>
            <a:r>
              <a:rPr lang="en-AU" altLang="x-none" sz="1800">
                <a:latin typeface="Tahoma" charset="0"/>
              </a:rPr>
              <a:t> BPM resolution ~50</a:t>
            </a:r>
            <a:r>
              <a:rPr lang="el-GR" altLang="x-none" sz="1800">
                <a:latin typeface="Tahoma" charset="0"/>
                <a:ea typeface="Tahoma" charset="0"/>
                <a:cs typeface="Tahoma" charset="0"/>
              </a:rPr>
              <a:t>μ</a:t>
            </a:r>
            <a:r>
              <a:rPr lang="en-AU" altLang="x-none" sz="1800">
                <a:latin typeface="Tahoma" charset="0"/>
                <a:ea typeface="Tahoma" charset="0"/>
                <a:cs typeface="Tahoma" charset="0"/>
              </a:rPr>
              <a:t>m</a:t>
            </a:r>
            <a:r>
              <a:rPr lang="en-AU" altLang="x-none" sz="1800">
                <a:latin typeface="Tahoma" charset="0"/>
              </a:rPr>
              <a:t> , white noise level ~0.11 mm rms </a:t>
            </a:r>
          </a:p>
        </p:txBody>
      </p:sp>
      <p:sp>
        <p:nvSpPr>
          <p:cNvPr id="7" name="Text Box 17"/>
          <p:cNvSpPr txBox="1">
            <a:spLocks noChangeArrowheads="1"/>
          </p:cNvSpPr>
          <p:nvPr/>
        </p:nvSpPr>
        <p:spPr bwMode="auto">
          <a:xfrm>
            <a:off x="1919289" y="4437064"/>
            <a:ext cx="55340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70000"/>
              <a:buFont typeface="Wingdings" charset="2"/>
              <a:buChar char="n"/>
              <a:defRPr sz="3200">
                <a:solidFill>
                  <a:schemeClr val="tx1"/>
                </a:solidFill>
                <a:latin typeface="Garamond" charset="0"/>
              </a:defRPr>
            </a:lvl1pPr>
            <a:lvl2pPr marL="742950" indent="-285750">
              <a:spcBef>
                <a:spcPct val="20000"/>
              </a:spcBef>
              <a:buClr>
                <a:schemeClr val="accent2"/>
              </a:buClr>
              <a:buSzPct val="70000"/>
              <a:buFont typeface="Wingdings" charset="2"/>
              <a:buChar char="n"/>
              <a:defRPr sz="2800">
                <a:solidFill>
                  <a:schemeClr val="tx1"/>
                </a:solidFill>
                <a:latin typeface="Garamond" charset="0"/>
              </a:defRPr>
            </a:lvl2pPr>
            <a:lvl3pPr marL="1143000" indent="-228600">
              <a:spcBef>
                <a:spcPct val="20000"/>
              </a:spcBef>
              <a:buClr>
                <a:schemeClr val="tx2"/>
              </a:buClr>
              <a:buSzPct val="70000"/>
              <a:buFont typeface="Wingdings" charset="2"/>
              <a:buChar char="n"/>
              <a:defRPr sz="2400">
                <a:solidFill>
                  <a:schemeClr val="tx1"/>
                </a:solidFill>
                <a:latin typeface="Garamond" charset="0"/>
              </a:defRPr>
            </a:lvl3pPr>
            <a:lvl4pPr marL="1600200" indent="-228600">
              <a:spcBef>
                <a:spcPct val="20000"/>
              </a:spcBef>
              <a:buClr>
                <a:schemeClr val="accent2"/>
              </a:buClr>
              <a:buSzPct val="70000"/>
              <a:buFont typeface="Wingdings" charset="2"/>
              <a:buChar char="n"/>
              <a:defRPr sz="2000">
                <a:solidFill>
                  <a:schemeClr val="tx1"/>
                </a:solidFill>
                <a:latin typeface="Garamond" charset="0"/>
              </a:defRPr>
            </a:lvl4pPr>
            <a:lvl5pPr marL="2057400" indent="-228600">
              <a:spcBef>
                <a:spcPct val="20000"/>
              </a:spcBef>
              <a:buClr>
                <a:schemeClr val="hlink"/>
              </a:buClr>
              <a:buSzPct val="70000"/>
              <a:buFont typeface="Wingdings" charset="2"/>
              <a:buChar char="n"/>
              <a:defRPr sz="2000">
                <a:solidFill>
                  <a:schemeClr val="tx1"/>
                </a:solidFill>
                <a:latin typeface="Garamond" charset="0"/>
              </a:defRPr>
            </a:lvl5pPr>
            <a:lvl6pPr marL="2514600" indent="-228600" eaLnBrk="0" fontAlgn="base" hangingPunct="0">
              <a:spcBef>
                <a:spcPct val="20000"/>
              </a:spcBef>
              <a:spcAft>
                <a:spcPct val="0"/>
              </a:spcAft>
              <a:buClr>
                <a:schemeClr val="hlink"/>
              </a:buClr>
              <a:buSzPct val="70000"/>
              <a:buFont typeface="Wingdings" charset="2"/>
              <a:buChar char="n"/>
              <a:defRPr sz="2000">
                <a:solidFill>
                  <a:schemeClr val="tx1"/>
                </a:solidFill>
                <a:latin typeface="Garamond" charset="0"/>
              </a:defRPr>
            </a:lvl6pPr>
            <a:lvl7pPr marL="2971800" indent="-228600" eaLnBrk="0" fontAlgn="base" hangingPunct="0">
              <a:spcBef>
                <a:spcPct val="20000"/>
              </a:spcBef>
              <a:spcAft>
                <a:spcPct val="0"/>
              </a:spcAft>
              <a:buClr>
                <a:schemeClr val="hlink"/>
              </a:buClr>
              <a:buSzPct val="70000"/>
              <a:buFont typeface="Wingdings" charset="2"/>
              <a:buChar char="n"/>
              <a:defRPr sz="2000">
                <a:solidFill>
                  <a:schemeClr val="tx1"/>
                </a:solidFill>
                <a:latin typeface="Garamond" charset="0"/>
              </a:defRPr>
            </a:lvl7pPr>
            <a:lvl8pPr marL="3429000" indent="-228600" eaLnBrk="0" fontAlgn="base" hangingPunct="0">
              <a:spcBef>
                <a:spcPct val="20000"/>
              </a:spcBef>
              <a:spcAft>
                <a:spcPct val="0"/>
              </a:spcAft>
              <a:buClr>
                <a:schemeClr val="hlink"/>
              </a:buClr>
              <a:buSzPct val="70000"/>
              <a:buFont typeface="Wingdings" charset="2"/>
              <a:buChar char="n"/>
              <a:defRPr sz="2000">
                <a:solidFill>
                  <a:schemeClr val="tx1"/>
                </a:solidFill>
                <a:latin typeface="Garamond" charset="0"/>
              </a:defRPr>
            </a:lvl8pPr>
            <a:lvl9pPr marL="3886200" indent="-228600" eaLnBrk="0" fontAlgn="base" hangingPunct="0">
              <a:spcBef>
                <a:spcPct val="20000"/>
              </a:spcBef>
              <a:spcAft>
                <a:spcPct val="0"/>
              </a:spcAft>
              <a:buClr>
                <a:schemeClr val="hlink"/>
              </a:buClr>
              <a:buSzPct val="70000"/>
              <a:buFont typeface="Wingdings" charset="2"/>
              <a:buChar char="n"/>
              <a:defRPr sz="2000">
                <a:solidFill>
                  <a:schemeClr val="tx1"/>
                </a:solidFill>
                <a:latin typeface="Garamond" charset="0"/>
              </a:defRPr>
            </a:lvl9pPr>
          </a:lstStyle>
          <a:p>
            <a:pPr>
              <a:spcBef>
                <a:spcPct val="0"/>
              </a:spcBef>
              <a:buClrTx/>
              <a:buSzTx/>
              <a:buFontTx/>
              <a:buChar char="•"/>
            </a:pPr>
            <a:r>
              <a:rPr lang="en-AU" altLang="x-none" sz="1800">
                <a:latin typeface="Tahoma" charset="0"/>
              </a:rPr>
              <a:t> ACC1 and ACC2 provide 100 MeV beam @ 1-10Hz.</a:t>
            </a:r>
          </a:p>
        </p:txBody>
      </p:sp>
      <p:sp>
        <p:nvSpPr>
          <p:cNvPr id="8" name="Text Box 19"/>
          <p:cNvSpPr txBox="1">
            <a:spLocks noChangeArrowheads="1"/>
          </p:cNvSpPr>
          <p:nvPr/>
        </p:nvSpPr>
        <p:spPr bwMode="auto">
          <a:xfrm>
            <a:off x="1881189" y="6000750"/>
            <a:ext cx="69484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70000"/>
              <a:buFont typeface="Wingdings" charset="2"/>
              <a:buChar char="n"/>
              <a:defRPr sz="3200">
                <a:solidFill>
                  <a:schemeClr val="tx1"/>
                </a:solidFill>
                <a:latin typeface="Garamond" charset="0"/>
              </a:defRPr>
            </a:lvl1pPr>
            <a:lvl2pPr marL="742950" indent="-285750">
              <a:spcBef>
                <a:spcPct val="20000"/>
              </a:spcBef>
              <a:buClr>
                <a:schemeClr val="accent2"/>
              </a:buClr>
              <a:buSzPct val="70000"/>
              <a:buFont typeface="Wingdings" charset="2"/>
              <a:buChar char="n"/>
              <a:defRPr sz="2800">
                <a:solidFill>
                  <a:schemeClr val="tx1"/>
                </a:solidFill>
                <a:latin typeface="Garamond" charset="0"/>
              </a:defRPr>
            </a:lvl2pPr>
            <a:lvl3pPr marL="1143000" indent="-228600">
              <a:spcBef>
                <a:spcPct val="20000"/>
              </a:spcBef>
              <a:buClr>
                <a:schemeClr val="tx2"/>
              </a:buClr>
              <a:buSzPct val="70000"/>
              <a:buFont typeface="Wingdings" charset="2"/>
              <a:buChar char="n"/>
              <a:defRPr sz="2400">
                <a:solidFill>
                  <a:schemeClr val="tx1"/>
                </a:solidFill>
                <a:latin typeface="Garamond" charset="0"/>
              </a:defRPr>
            </a:lvl3pPr>
            <a:lvl4pPr marL="1600200" indent="-228600">
              <a:spcBef>
                <a:spcPct val="20000"/>
              </a:spcBef>
              <a:buClr>
                <a:schemeClr val="accent2"/>
              </a:buClr>
              <a:buSzPct val="70000"/>
              <a:buFont typeface="Wingdings" charset="2"/>
              <a:buChar char="n"/>
              <a:defRPr sz="2000">
                <a:solidFill>
                  <a:schemeClr val="tx1"/>
                </a:solidFill>
                <a:latin typeface="Garamond" charset="0"/>
              </a:defRPr>
            </a:lvl4pPr>
            <a:lvl5pPr marL="2057400" indent="-228600">
              <a:spcBef>
                <a:spcPct val="20000"/>
              </a:spcBef>
              <a:buClr>
                <a:schemeClr val="hlink"/>
              </a:buClr>
              <a:buSzPct val="70000"/>
              <a:buFont typeface="Wingdings" charset="2"/>
              <a:buChar char="n"/>
              <a:defRPr sz="2000">
                <a:solidFill>
                  <a:schemeClr val="tx1"/>
                </a:solidFill>
                <a:latin typeface="Garamond" charset="0"/>
              </a:defRPr>
            </a:lvl5pPr>
            <a:lvl6pPr marL="2514600" indent="-228600" eaLnBrk="0" fontAlgn="base" hangingPunct="0">
              <a:spcBef>
                <a:spcPct val="20000"/>
              </a:spcBef>
              <a:spcAft>
                <a:spcPct val="0"/>
              </a:spcAft>
              <a:buClr>
                <a:schemeClr val="hlink"/>
              </a:buClr>
              <a:buSzPct val="70000"/>
              <a:buFont typeface="Wingdings" charset="2"/>
              <a:buChar char="n"/>
              <a:defRPr sz="2000">
                <a:solidFill>
                  <a:schemeClr val="tx1"/>
                </a:solidFill>
                <a:latin typeface="Garamond" charset="0"/>
              </a:defRPr>
            </a:lvl6pPr>
            <a:lvl7pPr marL="2971800" indent="-228600" eaLnBrk="0" fontAlgn="base" hangingPunct="0">
              <a:spcBef>
                <a:spcPct val="20000"/>
              </a:spcBef>
              <a:spcAft>
                <a:spcPct val="0"/>
              </a:spcAft>
              <a:buClr>
                <a:schemeClr val="hlink"/>
              </a:buClr>
              <a:buSzPct val="70000"/>
              <a:buFont typeface="Wingdings" charset="2"/>
              <a:buChar char="n"/>
              <a:defRPr sz="2000">
                <a:solidFill>
                  <a:schemeClr val="tx1"/>
                </a:solidFill>
                <a:latin typeface="Garamond" charset="0"/>
              </a:defRPr>
            </a:lvl7pPr>
            <a:lvl8pPr marL="3429000" indent="-228600" eaLnBrk="0" fontAlgn="base" hangingPunct="0">
              <a:spcBef>
                <a:spcPct val="20000"/>
              </a:spcBef>
              <a:spcAft>
                <a:spcPct val="0"/>
              </a:spcAft>
              <a:buClr>
                <a:schemeClr val="hlink"/>
              </a:buClr>
              <a:buSzPct val="70000"/>
              <a:buFont typeface="Wingdings" charset="2"/>
              <a:buChar char="n"/>
              <a:defRPr sz="2000">
                <a:solidFill>
                  <a:schemeClr val="tx1"/>
                </a:solidFill>
                <a:latin typeface="Garamond" charset="0"/>
              </a:defRPr>
            </a:lvl8pPr>
            <a:lvl9pPr marL="3886200" indent="-228600" eaLnBrk="0" fontAlgn="base" hangingPunct="0">
              <a:spcBef>
                <a:spcPct val="20000"/>
              </a:spcBef>
              <a:spcAft>
                <a:spcPct val="0"/>
              </a:spcAft>
              <a:buClr>
                <a:schemeClr val="hlink"/>
              </a:buClr>
              <a:buSzPct val="70000"/>
              <a:buFont typeface="Wingdings" charset="2"/>
              <a:buChar char="n"/>
              <a:defRPr sz="2000">
                <a:solidFill>
                  <a:schemeClr val="tx1"/>
                </a:solidFill>
                <a:latin typeface="Garamond" charset="0"/>
              </a:defRPr>
            </a:lvl9pPr>
          </a:lstStyle>
          <a:p>
            <a:pPr>
              <a:spcBef>
                <a:spcPct val="0"/>
              </a:spcBef>
              <a:buClrTx/>
              <a:buSzTx/>
              <a:buFontTx/>
              <a:buChar char="•"/>
            </a:pPr>
            <a:r>
              <a:rPr lang="en-AU" altLang="x-none" sz="1800">
                <a:latin typeface="Tahoma" charset="0"/>
              </a:rPr>
              <a:t> Slow actuator response limits the experiment to max. ~0.075 Hz</a:t>
            </a:r>
          </a:p>
        </p:txBody>
      </p:sp>
      <p:sp>
        <p:nvSpPr>
          <p:cNvPr id="9" name="Text Box 20"/>
          <p:cNvSpPr txBox="1">
            <a:spLocks noChangeArrowheads="1"/>
          </p:cNvSpPr>
          <p:nvPr/>
        </p:nvSpPr>
        <p:spPr bwMode="auto">
          <a:xfrm>
            <a:off x="1881188" y="5286375"/>
            <a:ext cx="7485062"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hlink"/>
              </a:buClr>
              <a:buSzPct val="70000"/>
              <a:buFont typeface="Wingdings" charset="2"/>
              <a:buChar char="n"/>
              <a:defRPr sz="3200">
                <a:solidFill>
                  <a:schemeClr val="tx1"/>
                </a:solidFill>
                <a:latin typeface="Garamond" charset="0"/>
              </a:defRPr>
            </a:lvl1pPr>
            <a:lvl2pPr marL="742950" indent="-285750">
              <a:spcBef>
                <a:spcPct val="20000"/>
              </a:spcBef>
              <a:buClr>
                <a:schemeClr val="accent2"/>
              </a:buClr>
              <a:buSzPct val="70000"/>
              <a:buFont typeface="Wingdings" charset="2"/>
              <a:buChar char="n"/>
              <a:defRPr sz="2800">
                <a:solidFill>
                  <a:schemeClr val="tx1"/>
                </a:solidFill>
                <a:latin typeface="Garamond" charset="0"/>
              </a:defRPr>
            </a:lvl2pPr>
            <a:lvl3pPr marL="1143000" indent="-228600">
              <a:spcBef>
                <a:spcPct val="20000"/>
              </a:spcBef>
              <a:buClr>
                <a:schemeClr val="tx2"/>
              </a:buClr>
              <a:buSzPct val="70000"/>
              <a:buFont typeface="Wingdings" charset="2"/>
              <a:buChar char="n"/>
              <a:defRPr sz="2400">
                <a:solidFill>
                  <a:schemeClr val="tx1"/>
                </a:solidFill>
                <a:latin typeface="Garamond" charset="0"/>
              </a:defRPr>
            </a:lvl3pPr>
            <a:lvl4pPr marL="1600200" indent="-228600">
              <a:spcBef>
                <a:spcPct val="20000"/>
              </a:spcBef>
              <a:buClr>
                <a:schemeClr val="accent2"/>
              </a:buClr>
              <a:buSzPct val="70000"/>
              <a:buFont typeface="Wingdings" charset="2"/>
              <a:buChar char="n"/>
              <a:defRPr sz="2000">
                <a:solidFill>
                  <a:schemeClr val="tx1"/>
                </a:solidFill>
                <a:latin typeface="Garamond" charset="0"/>
              </a:defRPr>
            </a:lvl4pPr>
            <a:lvl5pPr marL="2057400" indent="-228600">
              <a:spcBef>
                <a:spcPct val="20000"/>
              </a:spcBef>
              <a:buClr>
                <a:schemeClr val="hlink"/>
              </a:buClr>
              <a:buSzPct val="70000"/>
              <a:buFont typeface="Wingdings" charset="2"/>
              <a:buChar char="n"/>
              <a:defRPr sz="2000">
                <a:solidFill>
                  <a:schemeClr val="tx1"/>
                </a:solidFill>
                <a:latin typeface="Garamond" charset="0"/>
              </a:defRPr>
            </a:lvl5pPr>
            <a:lvl6pPr marL="2514600" indent="-228600" eaLnBrk="0" fontAlgn="base" hangingPunct="0">
              <a:spcBef>
                <a:spcPct val="20000"/>
              </a:spcBef>
              <a:spcAft>
                <a:spcPct val="0"/>
              </a:spcAft>
              <a:buClr>
                <a:schemeClr val="hlink"/>
              </a:buClr>
              <a:buSzPct val="70000"/>
              <a:buFont typeface="Wingdings" charset="2"/>
              <a:buChar char="n"/>
              <a:defRPr sz="2000">
                <a:solidFill>
                  <a:schemeClr val="tx1"/>
                </a:solidFill>
                <a:latin typeface="Garamond" charset="0"/>
              </a:defRPr>
            </a:lvl6pPr>
            <a:lvl7pPr marL="2971800" indent="-228600" eaLnBrk="0" fontAlgn="base" hangingPunct="0">
              <a:spcBef>
                <a:spcPct val="20000"/>
              </a:spcBef>
              <a:spcAft>
                <a:spcPct val="0"/>
              </a:spcAft>
              <a:buClr>
                <a:schemeClr val="hlink"/>
              </a:buClr>
              <a:buSzPct val="70000"/>
              <a:buFont typeface="Wingdings" charset="2"/>
              <a:buChar char="n"/>
              <a:defRPr sz="2000">
                <a:solidFill>
                  <a:schemeClr val="tx1"/>
                </a:solidFill>
                <a:latin typeface="Garamond" charset="0"/>
              </a:defRPr>
            </a:lvl7pPr>
            <a:lvl8pPr marL="3429000" indent="-228600" eaLnBrk="0" fontAlgn="base" hangingPunct="0">
              <a:spcBef>
                <a:spcPct val="20000"/>
              </a:spcBef>
              <a:spcAft>
                <a:spcPct val="0"/>
              </a:spcAft>
              <a:buClr>
                <a:schemeClr val="hlink"/>
              </a:buClr>
              <a:buSzPct val="70000"/>
              <a:buFont typeface="Wingdings" charset="2"/>
              <a:buChar char="n"/>
              <a:defRPr sz="2000">
                <a:solidFill>
                  <a:schemeClr val="tx1"/>
                </a:solidFill>
                <a:latin typeface="Garamond" charset="0"/>
              </a:defRPr>
            </a:lvl8pPr>
            <a:lvl9pPr marL="3886200" indent="-228600" eaLnBrk="0" fontAlgn="base" hangingPunct="0">
              <a:spcBef>
                <a:spcPct val="20000"/>
              </a:spcBef>
              <a:spcAft>
                <a:spcPct val="0"/>
              </a:spcAft>
              <a:buClr>
                <a:schemeClr val="hlink"/>
              </a:buClr>
              <a:buSzPct val="70000"/>
              <a:buFont typeface="Wingdings" charset="2"/>
              <a:buChar char="n"/>
              <a:defRPr sz="2000">
                <a:solidFill>
                  <a:schemeClr val="tx1"/>
                </a:solidFill>
                <a:latin typeface="Garamond" charset="0"/>
              </a:defRPr>
            </a:lvl9pPr>
          </a:lstStyle>
          <a:p>
            <a:pPr>
              <a:spcBef>
                <a:spcPct val="0"/>
              </a:spcBef>
              <a:buClrTx/>
              <a:buSzTx/>
              <a:buFontTx/>
              <a:buChar char="•"/>
            </a:pPr>
            <a:r>
              <a:rPr lang="en-AU" altLang="x-none" sz="1800">
                <a:latin typeface="Tahoma" charset="0"/>
              </a:rPr>
              <a:t> Jitter are induced in klystron 1 phase and voltage and corrected using </a:t>
            </a:r>
          </a:p>
          <a:p>
            <a:pPr>
              <a:spcBef>
                <a:spcPct val="0"/>
              </a:spcBef>
              <a:buClrTx/>
              <a:buSzTx/>
              <a:buFontTx/>
              <a:buNone/>
            </a:pPr>
            <a:r>
              <a:rPr lang="en-AU" altLang="x-none" sz="1800">
                <a:latin typeface="Tahoma" charset="0"/>
              </a:rPr>
              <a:t>   klystron 2 voltage</a:t>
            </a:r>
          </a:p>
        </p:txBody>
      </p:sp>
    </p:spTree>
    <p:extLst>
      <p:ext uri="{BB962C8B-B14F-4D97-AF65-F5344CB8AC3E}">
        <p14:creationId xmlns:p14="http://schemas.microsoft.com/office/powerpoint/2010/main" val="1448311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5740" y="0"/>
            <a:ext cx="9905998" cy="1121382"/>
          </a:xfrm>
        </p:spPr>
        <p:txBody>
          <a:bodyPr/>
          <a:lstStyle/>
          <a:p>
            <a:r>
              <a:rPr lang="en-US" smtClean="0"/>
              <a:t>Machine learning</a:t>
            </a:r>
            <a:endParaRPr lang="en-US"/>
          </a:p>
        </p:txBody>
      </p:sp>
      <p:sp>
        <p:nvSpPr>
          <p:cNvPr id="3" name="Content Placeholder 2"/>
          <p:cNvSpPr>
            <a:spLocks noGrp="1"/>
          </p:cNvSpPr>
          <p:nvPr>
            <p:ph idx="1"/>
          </p:nvPr>
        </p:nvSpPr>
        <p:spPr>
          <a:xfrm>
            <a:off x="1142081" y="927692"/>
            <a:ext cx="9905999" cy="1738313"/>
          </a:xfrm>
        </p:spPr>
        <p:txBody>
          <a:bodyPr/>
          <a:lstStyle/>
          <a:p>
            <a:r>
              <a:rPr lang="en-US" smtClean="0"/>
              <a:t>Machine </a:t>
            </a:r>
            <a:r>
              <a:rPr lang="en-US"/>
              <a:t>learning is a data analysis method that </a:t>
            </a:r>
            <a:r>
              <a:rPr lang="en-US" smtClean="0"/>
              <a:t>can</a:t>
            </a:r>
            <a:r>
              <a:rPr lang="en-US" i="1" smtClean="0"/>
              <a:t> </a:t>
            </a:r>
            <a:r>
              <a:rPr lang="en-US" smtClean="0"/>
              <a:t>identify patterns, </a:t>
            </a:r>
            <a:r>
              <a:rPr lang="en-US"/>
              <a:t>learns from them and utilizes for making accurate predictions and better decisions without or with minimal human guidance</a:t>
            </a:r>
            <a:r>
              <a:rPr lang="en-US" smtClean="0"/>
              <a:t>.</a:t>
            </a:r>
          </a:p>
          <a:p>
            <a:endParaRPr lang="en-US"/>
          </a:p>
        </p:txBody>
      </p:sp>
      <p:pic>
        <p:nvPicPr>
          <p:cNvPr id="4" name="Picture 3"/>
          <p:cNvPicPr>
            <a:picLocks noChangeAspect="1"/>
          </p:cNvPicPr>
          <p:nvPr/>
        </p:nvPicPr>
        <p:blipFill>
          <a:blip r:embed="rId2"/>
          <a:stretch>
            <a:fillRect/>
          </a:stretch>
        </p:blipFill>
        <p:spPr>
          <a:xfrm>
            <a:off x="1313197" y="2376906"/>
            <a:ext cx="9811084" cy="4243980"/>
          </a:xfrm>
          <a:prstGeom prst="rect">
            <a:avLst/>
          </a:prstGeom>
        </p:spPr>
      </p:pic>
      <p:sp>
        <p:nvSpPr>
          <p:cNvPr id="5" name="Footer Placeholder 3"/>
          <p:cNvSpPr>
            <a:spLocks noGrp="1"/>
          </p:cNvSpPr>
          <p:nvPr>
            <p:ph type="ftr" sz="quarter" idx="11"/>
          </p:nvPr>
        </p:nvSpPr>
        <p:spPr>
          <a:xfrm>
            <a:off x="8865297" y="0"/>
            <a:ext cx="3549271" cy="773679"/>
          </a:xfrm>
        </p:spPr>
        <p:txBody>
          <a:bodyPr/>
          <a:lstStyle/>
          <a:p>
            <a:r>
              <a:rPr lang="en-US" sz="4000" smtClean="0">
                <a:solidFill>
                  <a:srgbClr val="250087"/>
                </a:solidFill>
                <a:latin typeface="Times New Roman" charset="0"/>
              </a:rPr>
              <a:t>E</a:t>
            </a:r>
            <a:r>
              <a:rPr lang="en-US" sz="2000" smtClean="0">
                <a:solidFill>
                  <a:srgbClr val="250087"/>
                </a:solidFill>
                <a:latin typeface="Times New Roman" charset="0"/>
              </a:rPr>
              <a:t>LEMENT </a:t>
            </a:r>
            <a:r>
              <a:rPr lang="en-US" sz="4000" smtClean="0">
                <a:solidFill>
                  <a:srgbClr val="250087"/>
                </a:solidFill>
                <a:latin typeface="Times New Roman" charset="0"/>
              </a:rPr>
              <a:t>A</a:t>
            </a:r>
            <a:r>
              <a:rPr lang="en-US" sz="2000" smtClean="0">
                <a:solidFill>
                  <a:srgbClr val="250087"/>
                </a:solidFill>
                <a:latin typeface="Times New Roman" charset="0"/>
              </a:rPr>
              <a:t>ERO</a:t>
            </a:r>
            <a:endParaRPr lang="en-US" sz="4000"/>
          </a:p>
        </p:txBody>
      </p:sp>
    </p:spTree>
    <p:extLst>
      <p:ext uri="{BB962C8B-B14F-4D97-AF65-F5344CB8AC3E}">
        <p14:creationId xmlns:p14="http://schemas.microsoft.com/office/powerpoint/2010/main" val="718220599"/>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2045" y="0"/>
            <a:ext cx="9905998" cy="1478570"/>
          </a:xfrm>
        </p:spPr>
        <p:txBody>
          <a:bodyPr/>
          <a:lstStyle/>
          <a:p>
            <a:r>
              <a:rPr lang="en-US" smtClean="0"/>
              <a:t>Real time energy control</a:t>
            </a:r>
            <a:endParaRPr lang="en-US"/>
          </a:p>
        </p:txBody>
      </p:sp>
      <p:sp>
        <p:nvSpPr>
          <p:cNvPr id="5" name="Text Box 11"/>
          <p:cNvSpPr txBox="1">
            <a:spLocks noChangeArrowheads="1"/>
          </p:cNvSpPr>
          <p:nvPr/>
        </p:nvSpPr>
        <p:spPr bwMode="auto">
          <a:xfrm>
            <a:off x="1981201" y="5567364"/>
            <a:ext cx="8286751" cy="925511"/>
          </a:xfrm>
          <a:prstGeom prst="rect">
            <a:avLst/>
          </a:prstGeom>
          <a:noFill/>
          <a:ln w="9525">
            <a:noFill/>
            <a:round/>
            <a:headEnd/>
            <a:tailEnd/>
          </a:ln>
          <a:effectLst/>
        </p:spPr>
        <p:txBody>
          <a:bodyPr lIns="90000" tIns="46800" rIns="90000" bIns="46800">
            <a:spAutoFit/>
          </a:bodyPr>
          <a:lstStyle/>
          <a:p>
            <a:pPr algn="just">
              <a:buClr>
                <a:srgbClr val="FFFFFF"/>
              </a:buCl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Both the hyperbolic tangent network (HTN) and radial basis function network (RBFN) received 7 lagged values of V</a:t>
            </a:r>
            <a:r>
              <a:rPr lang="en-US" baseline="-25000"/>
              <a:t>1</a:t>
            </a:r>
            <a:r>
              <a:rPr lang="en-US"/>
              <a:t> and 5 lagged values of </a:t>
            </a:r>
            <a:r>
              <a:rPr lang="en-US">
                <a:cs typeface="Tahoma" pitchFamily="34" charset="0"/>
              </a:rPr>
              <a:t>φ</a:t>
            </a:r>
            <a:r>
              <a:rPr lang="en-US" baseline="-25000"/>
              <a:t>1</a:t>
            </a:r>
            <a:r>
              <a:rPr lang="en-US"/>
              <a:t>. The HTN and RBFN had 7 and 76 hidden neurons, respectively. </a:t>
            </a:r>
          </a:p>
        </p:txBody>
      </p:sp>
      <p:pic>
        <p:nvPicPr>
          <p:cNvPr id="6" name="Picture 5"/>
          <p:cNvPicPr>
            <a:picLocks noChangeAspect="1"/>
          </p:cNvPicPr>
          <p:nvPr/>
        </p:nvPicPr>
        <p:blipFill>
          <a:blip r:embed="rId2"/>
          <a:stretch>
            <a:fillRect/>
          </a:stretch>
        </p:blipFill>
        <p:spPr>
          <a:xfrm>
            <a:off x="1981200" y="1263650"/>
            <a:ext cx="8229600" cy="4330700"/>
          </a:xfrm>
          <a:prstGeom prst="rect">
            <a:avLst/>
          </a:prstGeom>
        </p:spPr>
      </p:pic>
    </p:spTree>
    <p:extLst>
      <p:ext uri="{BB962C8B-B14F-4D97-AF65-F5344CB8AC3E}">
        <p14:creationId xmlns:p14="http://schemas.microsoft.com/office/powerpoint/2010/main" val="1078754244"/>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1"/>
          <p:cNvSpPr txBox="1">
            <a:spLocks noChangeArrowheads="1"/>
          </p:cNvSpPr>
          <p:nvPr/>
        </p:nvSpPr>
        <p:spPr bwMode="auto">
          <a:xfrm>
            <a:off x="1524000" y="4282076"/>
            <a:ext cx="9144000" cy="1633397"/>
          </a:xfrm>
          <a:prstGeom prst="rect">
            <a:avLst/>
          </a:prstGeom>
          <a:noFill/>
          <a:ln w="9525">
            <a:noFill/>
            <a:round/>
            <a:headEnd/>
            <a:tailEnd/>
          </a:ln>
          <a:effectLst/>
        </p:spPr>
        <p:txBody>
          <a:bodyPr wrap="square" lIns="90000" tIns="46800" rIns="90000" bIns="46800">
            <a:spAutoFit/>
          </a:bodyPr>
          <a:lstStyle/>
          <a:p>
            <a:pPr algn="just">
              <a:buClr>
                <a:schemeClr val="tx1"/>
              </a:buClr>
              <a:buFont typeface="Arial"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  The PI controller was tuned for a 0.4 Hz perturbation. </a:t>
            </a:r>
          </a:p>
          <a:p>
            <a:pPr algn="just">
              <a:buClr>
                <a:schemeClr val="tx1"/>
              </a:buClr>
              <a:buFont typeface="Arial"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500"/>
          </a:p>
          <a:p>
            <a:pPr algn="just">
              <a:buClr>
                <a:schemeClr val="tx1"/>
              </a:buClr>
              <a:buFont typeface="Arial"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  The NNet was trained to correct the same 0.4 Hz perturbation .</a:t>
            </a:r>
          </a:p>
          <a:p>
            <a:pPr algn="just">
              <a:buClr>
                <a:schemeClr val="tx1"/>
              </a:buClr>
              <a:buFont typeface="Arial"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500"/>
          </a:p>
          <a:p>
            <a:pPr algn="just">
              <a:buClr>
                <a:schemeClr val="tx1"/>
              </a:buClr>
              <a:buFont typeface="Arial" pitchFamily="34" charset="0"/>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  A shift in frequency to 0.6 Hz shows that the NNet operates better than the PI, and  </a:t>
            </a:r>
          </a:p>
          <a:p>
            <a:pPr algn="just">
              <a:buClr>
                <a:schemeClr val="tx1"/>
              </a:buCl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    that the combined controlled provides further decrease of the perturbation </a:t>
            </a:r>
          </a:p>
          <a:p>
            <a:pPr algn="just">
              <a:buClr>
                <a:schemeClr val="tx1"/>
              </a:buCl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a:t>    amplitude.</a:t>
            </a:r>
          </a:p>
        </p:txBody>
      </p:sp>
      <p:pic>
        <p:nvPicPr>
          <p:cNvPr id="5" name="Picture 1"/>
          <p:cNvPicPr>
            <a:picLocks noChangeAspect="1" noChangeArrowheads="1"/>
          </p:cNvPicPr>
          <p:nvPr/>
        </p:nvPicPr>
        <p:blipFill>
          <a:blip r:embed="rId2" cstate="print"/>
          <a:srcRect/>
          <a:stretch>
            <a:fillRect/>
          </a:stretch>
        </p:blipFill>
        <p:spPr bwMode="auto">
          <a:xfrm>
            <a:off x="2207568" y="897699"/>
            <a:ext cx="7581040" cy="3168352"/>
          </a:xfrm>
          <a:prstGeom prst="rect">
            <a:avLst/>
          </a:prstGeom>
          <a:ln>
            <a:noFill/>
          </a:ln>
          <a:effectLst>
            <a:outerShdw blurRad="292100" dist="139700" dir="2700000" algn="tl" rotWithShape="0">
              <a:srgbClr val="333333">
                <a:alpha val="65000"/>
              </a:srgbClr>
            </a:outerShdw>
          </a:effectLst>
        </p:spPr>
      </p:pic>
      <p:sp>
        <p:nvSpPr>
          <p:cNvPr id="6" name="TextBox 5"/>
          <p:cNvSpPr txBox="1"/>
          <p:nvPr/>
        </p:nvSpPr>
        <p:spPr>
          <a:xfrm>
            <a:off x="1524000" y="5860752"/>
            <a:ext cx="8998226" cy="754053"/>
          </a:xfrm>
          <a:prstGeom prst="rect">
            <a:avLst/>
          </a:prstGeom>
          <a:noFill/>
        </p:spPr>
        <p:txBody>
          <a:bodyPr wrap="square" rtlCol="0">
            <a:spAutoFit/>
          </a:bodyPr>
          <a:lstStyle/>
          <a:p>
            <a:r>
              <a:rPr lang="en-US" sz="1400"/>
              <a:t>E. Meier, M. Morgan, S.G. Biedron, G. LeBlanc, J. Wu, 2009, “Development of a Combined Feed Forward- Feedback System for an Electron </a:t>
            </a:r>
            <a:r>
              <a:rPr lang="en-US" sz="1400" err="1"/>
              <a:t>Linac</a:t>
            </a:r>
            <a:r>
              <a:rPr lang="en-US" sz="1400"/>
              <a:t>,” Nuclear Instruments and Methods in Physics Research Section A: Accelerators, Spectrometers, Detectors and Associated Equipment 609, 79-88.</a:t>
            </a:r>
          </a:p>
        </p:txBody>
      </p:sp>
      <p:sp>
        <p:nvSpPr>
          <p:cNvPr id="7" name="Rectangle 6"/>
          <p:cNvSpPr/>
          <p:nvPr/>
        </p:nvSpPr>
        <p:spPr>
          <a:xfrm>
            <a:off x="3835798" y="3244334"/>
            <a:ext cx="4520405" cy="369332"/>
          </a:xfrm>
          <a:prstGeom prst="rect">
            <a:avLst/>
          </a:prstGeom>
        </p:spPr>
        <p:txBody>
          <a:bodyPr wrap="none">
            <a:spAutoFit/>
          </a:bodyPr>
          <a:lstStyle/>
          <a:p>
            <a:pPr marL="342900" indent="-342900">
              <a:spcBef>
                <a:spcPct val="20000"/>
              </a:spcBef>
              <a:buClr>
                <a:schemeClr val="hlink"/>
              </a:buClr>
              <a:buSzPct val="70000"/>
              <a:defRPr/>
            </a:pPr>
            <a:r>
              <a:rPr lang="fr-CH" i="1">
                <a:solidFill>
                  <a:srgbClr val="00FF00"/>
                </a:solidFill>
                <a:effectLst>
                  <a:outerShdw blurRad="38100" dist="38100" dir="2700000" algn="tl">
                    <a:srgbClr val="000000"/>
                  </a:outerShdw>
                </a:effectLst>
                <a:latin typeface="Garamond" pitchFamily="18" charset="0"/>
              </a:rPr>
              <a:t>Real time </a:t>
            </a:r>
            <a:r>
              <a:rPr lang="fr-CH" i="1" err="1">
                <a:solidFill>
                  <a:srgbClr val="00FF00"/>
                </a:solidFill>
                <a:effectLst>
                  <a:outerShdw blurRad="38100" dist="38100" dir="2700000" algn="tl">
                    <a:srgbClr val="000000"/>
                  </a:outerShdw>
                </a:effectLst>
                <a:latin typeface="Garamond" pitchFamily="18" charset="0"/>
              </a:rPr>
              <a:t>energy</a:t>
            </a:r>
            <a:r>
              <a:rPr lang="fr-CH" i="1">
                <a:solidFill>
                  <a:srgbClr val="00FF00"/>
                </a:solidFill>
                <a:effectLst>
                  <a:outerShdw blurRad="38100" dist="38100" dir="2700000" algn="tl">
                    <a:srgbClr val="000000"/>
                  </a:outerShdw>
                </a:effectLst>
                <a:latin typeface="Garamond" pitchFamily="18" charset="0"/>
              </a:rPr>
              <a:t> </a:t>
            </a:r>
            <a:r>
              <a:rPr lang="fr-CH" i="1" err="1">
                <a:solidFill>
                  <a:srgbClr val="00FF00"/>
                </a:solidFill>
                <a:effectLst>
                  <a:outerShdw blurRad="38100" dist="38100" dir="2700000" algn="tl">
                    <a:srgbClr val="000000"/>
                  </a:outerShdw>
                </a:effectLst>
                <a:latin typeface="Garamond" pitchFamily="18" charset="0"/>
              </a:rPr>
              <a:t>feed</a:t>
            </a:r>
            <a:r>
              <a:rPr lang="fr-CH" i="1">
                <a:solidFill>
                  <a:srgbClr val="00FF00"/>
                </a:solidFill>
                <a:effectLst>
                  <a:outerShdw blurRad="38100" dist="38100" dir="2700000" algn="tl">
                    <a:srgbClr val="000000"/>
                  </a:outerShdw>
                </a:effectLst>
                <a:latin typeface="Garamond" pitchFamily="18" charset="0"/>
              </a:rPr>
              <a:t> </a:t>
            </a:r>
            <a:r>
              <a:rPr lang="fr-CH" i="1" err="1">
                <a:solidFill>
                  <a:srgbClr val="00FF00"/>
                </a:solidFill>
                <a:effectLst>
                  <a:outerShdw blurRad="38100" dist="38100" dir="2700000" algn="tl">
                    <a:srgbClr val="000000"/>
                  </a:outerShdw>
                </a:effectLst>
                <a:latin typeface="Garamond" pitchFamily="18" charset="0"/>
              </a:rPr>
              <a:t>forward</a:t>
            </a:r>
            <a:r>
              <a:rPr lang="fr-CH" i="1">
                <a:solidFill>
                  <a:srgbClr val="00FF00"/>
                </a:solidFill>
                <a:effectLst>
                  <a:outerShdw blurRad="38100" dist="38100" dir="2700000" algn="tl">
                    <a:srgbClr val="000000"/>
                  </a:outerShdw>
                </a:effectLst>
                <a:latin typeface="Garamond" pitchFamily="18" charset="0"/>
              </a:rPr>
              <a:t>-feedback </a:t>
            </a:r>
            <a:r>
              <a:rPr lang="fr-CH" i="1" err="1">
                <a:solidFill>
                  <a:srgbClr val="00FF00"/>
                </a:solidFill>
                <a:effectLst>
                  <a:outerShdw blurRad="38100" dist="38100" dir="2700000" algn="tl">
                    <a:srgbClr val="000000"/>
                  </a:outerShdw>
                </a:effectLst>
                <a:latin typeface="Garamond" pitchFamily="18" charset="0"/>
              </a:rPr>
              <a:t>combined</a:t>
            </a:r>
            <a:r>
              <a:rPr lang="fr-CH" i="1">
                <a:solidFill>
                  <a:srgbClr val="00FF00"/>
                </a:solidFill>
                <a:effectLst>
                  <a:outerShdw blurRad="38100" dist="38100" dir="2700000" algn="tl">
                    <a:srgbClr val="000000"/>
                  </a:outerShdw>
                </a:effectLst>
                <a:latin typeface="Garamond" pitchFamily="18" charset="0"/>
              </a:rPr>
              <a:t> control:</a:t>
            </a:r>
            <a:endParaRPr lang="en-US" i="1">
              <a:solidFill>
                <a:srgbClr val="00FF00"/>
              </a:solidFill>
              <a:effectLst>
                <a:outerShdw blurRad="38100" dist="38100" dir="2700000" algn="tl">
                  <a:srgbClr val="000000"/>
                </a:outerShdw>
              </a:effectLst>
              <a:latin typeface="Garamond" pitchFamily="18" charset="0"/>
            </a:endParaRPr>
          </a:p>
        </p:txBody>
      </p:sp>
      <p:sp>
        <p:nvSpPr>
          <p:cNvPr id="8" name="TextBox 7"/>
          <p:cNvSpPr txBox="1"/>
          <p:nvPr/>
        </p:nvSpPr>
        <p:spPr>
          <a:xfrm>
            <a:off x="2207569" y="235689"/>
            <a:ext cx="4812921" cy="369332"/>
          </a:xfrm>
          <a:prstGeom prst="rect">
            <a:avLst/>
          </a:prstGeom>
          <a:noFill/>
        </p:spPr>
        <p:txBody>
          <a:bodyPr wrap="none" rtlCol="0">
            <a:spAutoFit/>
          </a:bodyPr>
          <a:lstStyle/>
          <a:p>
            <a:r>
              <a:rPr lang="en-US"/>
              <a:t>Real Time energy feed-forward feedback control. </a:t>
            </a:r>
          </a:p>
        </p:txBody>
      </p:sp>
    </p:spTree>
    <p:extLst>
      <p:ext uri="{BB962C8B-B14F-4D97-AF65-F5344CB8AC3E}">
        <p14:creationId xmlns:p14="http://schemas.microsoft.com/office/powerpoint/2010/main" val="156563093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1413" y="119755"/>
            <a:ext cx="9905998" cy="1478570"/>
          </a:xfrm>
        </p:spPr>
        <p:txBody>
          <a:bodyPr/>
          <a:lstStyle/>
          <a:p>
            <a:r>
              <a:rPr lang="en-US" smtClean="0"/>
              <a:t>What else MIGHT we need for data science?</a:t>
            </a:r>
            <a:endParaRPr lang="en-US"/>
          </a:p>
        </p:txBody>
      </p:sp>
      <p:sp>
        <p:nvSpPr>
          <p:cNvPr id="3" name="Content Placeholder 2"/>
          <p:cNvSpPr>
            <a:spLocks noGrp="1"/>
          </p:cNvSpPr>
          <p:nvPr>
            <p:ph idx="1"/>
          </p:nvPr>
        </p:nvSpPr>
        <p:spPr>
          <a:xfrm>
            <a:off x="1141413" y="1335087"/>
            <a:ext cx="10247024" cy="5273532"/>
          </a:xfrm>
        </p:spPr>
        <p:txBody>
          <a:bodyPr>
            <a:normAutofit fontScale="77500" lnSpcReduction="20000"/>
          </a:bodyPr>
          <a:lstStyle/>
          <a:p>
            <a:r>
              <a:rPr lang="en-US" sz="3300"/>
              <a:t>Knowledge of where the data originates (in data science terms “its domain”)</a:t>
            </a:r>
          </a:p>
          <a:p>
            <a:r>
              <a:rPr lang="en-US" sz="3300"/>
              <a:t>Exploratory data analysis</a:t>
            </a:r>
          </a:p>
          <a:p>
            <a:r>
              <a:rPr lang="en-US" sz="3300"/>
              <a:t>Mathematics</a:t>
            </a:r>
          </a:p>
          <a:p>
            <a:r>
              <a:rPr lang="en-US" sz="3300"/>
              <a:t>Statistics</a:t>
            </a:r>
          </a:p>
          <a:p>
            <a:r>
              <a:rPr lang="en-US" sz="3300" smtClean="0"/>
              <a:t>Visualization</a:t>
            </a:r>
            <a:endParaRPr lang="en-US" sz="3300"/>
          </a:p>
          <a:p>
            <a:r>
              <a:rPr lang="en-US" sz="3300"/>
              <a:t>High performance computing </a:t>
            </a:r>
          </a:p>
          <a:p>
            <a:r>
              <a:rPr lang="en-US" sz="3300" smtClean="0"/>
              <a:t>Specialized </a:t>
            </a:r>
            <a:r>
              <a:rPr lang="en-US" sz="3300"/>
              <a:t>computer hardware – FPGAs, application-specific integrated circuit (ASIC), including tensor processing units (TPUs), neural engines</a:t>
            </a:r>
          </a:p>
          <a:p>
            <a:r>
              <a:rPr lang="en-US" sz="3300" err="1"/>
              <a:t>Etc</a:t>
            </a:r>
            <a:r>
              <a:rPr lang="en-US" sz="3300"/>
              <a:t>…</a:t>
            </a:r>
          </a:p>
          <a:p>
            <a:endParaRPr lang="en-US"/>
          </a:p>
        </p:txBody>
      </p:sp>
      <p:sp>
        <p:nvSpPr>
          <p:cNvPr id="4" name="Footer Placeholder 3"/>
          <p:cNvSpPr>
            <a:spLocks noGrp="1"/>
          </p:cNvSpPr>
          <p:nvPr>
            <p:ph type="ftr" sz="quarter" idx="11"/>
          </p:nvPr>
        </p:nvSpPr>
        <p:spPr>
          <a:xfrm>
            <a:off x="9272775" y="-46258"/>
            <a:ext cx="3549271" cy="773679"/>
          </a:xfrm>
        </p:spPr>
        <p:txBody>
          <a:bodyPr/>
          <a:lstStyle/>
          <a:p>
            <a:r>
              <a:rPr lang="en-US" sz="4000" smtClean="0">
                <a:solidFill>
                  <a:srgbClr val="250087"/>
                </a:solidFill>
                <a:latin typeface="Times New Roman" charset="0"/>
              </a:rPr>
              <a:t>E</a:t>
            </a:r>
            <a:r>
              <a:rPr lang="en-US" sz="2000" smtClean="0">
                <a:solidFill>
                  <a:srgbClr val="250087"/>
                </a:solidFill>
                <a:latin typeface="Times New Roman" charset="0"/>
              </a:rPr>
              <a:t>LEMENT </a:t>
            </a:r>
            <a:r>
              <a:rPr lang="en-US" sz="4000" smtClean="0">
                <a:solidFill>
                  <a:srgbClr val="250087"/>
                </a:solidFill>
                <a:latin typeface="Times New Roman" charset="0"/>
              </a:rPr>
              <a:t>A</a:t>
            </a:r>
            <a:r>
              <a:rPr lang="en-US" sz="2000" smtClean="0">
                <a:solidFill>
                  <a:srgbClr val="250087"/>
                </a:solidFill>
                <a:latin typeface="Times New Roman" charset="0"/>
              </a:rPr>
              <a:t>ERO</a:t>
            </a:r>
            <a:endParaRPr lang="en-US" sz="4000"/>
          </a:p>
        </p:txBody>
      </p:sp>
    </p:spTree>
    <p:extLst>
      <p:ext uri="{BB962C8B-B14F-4D97-AF65-F5344CB8AC3E}">
        <p14:creationId xmlns:p14="http://schemas.microsoft.com/office/powerpoint/2010/main" val="1412932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Circuit</Template>
  <TotalTime>7397</TotalTime>
  <Words>7722</Words>
  <Application>Microsoft Macintosh PowerPoint</Application>
  <PresentationFormat>Widescreen</PresentationFormat>
  <Paragraphs>791</Paragraphs>
  <Slides>81</Slides>
  <Notes>13</Notes>
  <HiddenSlides>0</HiddenSlides>
  <MMClips>0</MMClips>
  <ScaleCrop>false</ScaleCrop>
  <HeadingPairs>
    <vt:vector size="6" baseType="variant">
      <vt:variant>
        <vt:lpstr>Fonts Used</vt:lpstr>
      </vt:variant>
      <vt:variant>
        <vt:i4>16</vt:i4>
      </vt:variant>
      <vt:variant>
        <vt:lpstr>Theme</vt:lpstr>
      </vt:variant>
      <vt:variant>
        <vt:i4>1</vt:i4>
      </vt:variant>
      <vt:variant>
        <vt:lpstr>Slide Titles</vt:lpstr>
      </vt:variant>
      <vt:variant>
        <vt:i4>81</vt:i4>
      </vt:variant>
    </vt:vector>
  </HeadingPairs>
  <TitlesOfParts>
    <vt:vector size="98" baseType="lpstr">
      <vt:lpstr>Calibri</vt:lpstr>
      <vt:lpstr>Cambria Math</vt:lpstr>
      <vt:lpstr>Courier New</vt:lpstr>
      <vt:lpstr>Garamond</vt:lpstr>
      <vt:lpstr>ＭＳ Ｐゴシック</vt:lpstr>
      <vt:lpstr>Myriad Pro</vt:lpstr>
      <vt:lpstr>Tahoma</vt:lpstr>
      <vt:lpstr>Times</vt:lpstr>
      <vt:lpstr>Times New Roman</vt:lpstr>
      <vt:lpstr>Trebuchet MS</vt:lpstr>
      <vt:lpstr>Tw Cen MT</vt:lpstr>
      <vt:lpstr>Verdana</vt:lpstr>
      <vt:lpstr>Vitesse</vt:lpstr>
      <vt:lpstr>Wingdings</vt:lpstr>
      <vt:lpstr>Wingdings 2</vt:lpstr>
      <vt:lpstr>Arial</vt:lpstr>
      <vt:lpstr>Circuit</vt:lpstr>
      <vt:lpstr>Harnessing data science for the informed control of systems </vt:lpstr>
      <vt:lpstr>Thanks for the invitation!</vt:lpstr>
      <vt:lpstr>Today</vt:lpstr>
      <vt:lpstr>My story</vt:lpstr>
      <vt:lpstr>Digression for a moment to the concept of a model</vt:lpstr>
      <vt:lpstr>Models</vt:lpstr>
      <vt:lpstr>Data science - not any one simple definition fits all  - Is one tool we can use  </vt:lpstr>
      <vt:lpstr>Machine learning</vt:lpstr>
      <vt:lpstr>What else MIGHT we need for data science?</vt:lpstr>
      <vt:lpstr>KEEP IN MIND!</vt:lpstr>
      <vt:lpstr>Back to models for a moment</vt:lpstr>
      <vt:lpstr>Back to models for a moment</vt:lpstr>
      <vt:lpstr>Where can data science be applied</vt:lpstr>
      <vt:lpstr>An example from the physical sciences</vt:lpstr>
      <vt:lpstr>High Energy physics</vt:lpstr>
      <vt:lpstr>PowerPoint Presentation</vt:lpstr>
      <vt:lpstr>An example of a system</vt:lpstr>
      <vt:lpstr>PowerPoint Presentation</vt:lpstr>
      <vt:lpstr>PowerPoint Presentation</vt:lpstr>
      <vt:lpstr>PowerPoint Presentation</vt:lpstr>
      <vt:lpstr>PowerPoint Presentation</vt:lpstr>
      <vt:lpstr>SO WHAT ABOUT scientific systems such as particle Accelerators as Intelligent Systems?</vt:lpstr>
      <vt:lpstr>Accelerator toolbox Physics, Chemistry, Mechanical Engineering, Electrical Engineering, Etc.</vt:lpstr>
      <vt:lpstr>Accelerator toolbox Physics, Chemistry, Mechanical Engineering, Electrical Engineering, Etc.</vt:lpstr>
      <vt:lpstr>Intelligent Controls for Medical Accelerators</vt:lpstr>
      <vt:lpstr>Intelligent Controls for Medical Accelerators</vt:lpstr>
      <vt:lpstr>Intelligent controls for Medical Accelerators</vt:lpstr>
      <vt:lpstr>for LLRF and Resonance Control Systems</vt:lpstr>
      <vt:lpstr>for LLRF and Resonance Control Systems</vt:lpstr>
      <vt:lpstr>Virtual Telescope for X-Ray Observations (VTXO)</vt:lpstr>
      <vt:lpstr>Virtual Telescope for X-Ray Observations(VTXO)</vt:lpstr>
      <vt:lpstr>coherent control of plasma dynamics in a laser wakefield electron acceleration experiment</vt:lpstr>
      <vt:lpstr>coherent control of plasma dynamics in a laser wakefield electron acceleration experiment</vt:lpstr>
      <vt:lpstr>coherent control of plasma dynamics in a laser wakefield electron acceleration experiment</vt:lpstr>
      <vt:lpstr>PowerPoint Presentation</vt:lpstr>
      <vt:lpstr>PowerPoint Presentation</vt:lpstr>
      <vt:lpstr>recent events highlighting intelligent  techniques including in control  these will certainly lead to opportunities in our controls community</vt:lpstr>
      <vt:lpstr>Series of Recent and related Workshops</vt:lpstr>
      <vt:lpstr>ALSO – Looking over the fence</vt:lpstr>
      <vt:lpstr>How do we get there?</vt:lpstr>
      <vt:lpstr>Systems engineering is part of the equation Building In Intelligence And Data Science From Day 1</vt:lpstr>
      <vt:lpstr>research for us to do</vt:lpstr>
      <vt:lpstr>Conclusions</vt:lpstr>
      <vt:lpstr>Acknowledgements</vt:lpstr>
      <vt:lpstr>Back up materials</vt:lpstr>
      <vt:lpstr>Contacts at the IEEE</vt:lpstr>
      <vt:lpstr>Working together toward a human-centric AI?</vt:lpstr>
      <vt:lpstr>Lots of people suggest “AI Principles”</vt:lpstr>
      <vt:lpstr>From “interdisciplinary approaches” to “principles categories” ?</vt:lpstr>
      <vt:lpstr>IEEE’s Path toward a human-centric AI</vt:lpstr>
      <vt:lpstr>Works of the IEEE Global Initiative on Ethics of Autonomous and Intelligent Systems</vt:lpstr>
      <vt:lpstr>PowerPoint Presentation</vt:lpstr>
      <vt:lpstr>PowerPoint Presentation</vt:lpstr>
      <vt:lpstr>PowerPoint Presentation</vt:lpstr>
      <vt:lpstr>Other related IEEE Activities</vt:lpstr>
      <vt:lpstr>Other related IEEE Activities</vt:lpstr>
      <vt:lpstr>Other related IEEE Activities</vt:lpstr>
      <vt:lpstr>Other related IEEE Activities</vt:lpstr>
      <vt:lpstr>What not to do</vt:lpstr>
      <vt:lpstr>Step 1. Get the data</vt:lpstr>
      <vt:lpstr>Step 2. data preparation</vt:lpstr>
      <vt:lpstr>Reduce the number of features</vt:lpstr>
      <vt:lpstr>Dimensionality reduction </vt:lpstr>
      <vt:lpstr>Splitting the data</vt:lpstr>
      <vt:lpstr>Step 3. Choose a learning method</vt:lpstr>
      <vt:lpstr>Statistical examination of the data</vt:lpstr>
      <vt:lpstr>Step 4. Allow the machine to learn</vt:lpstr>
      <vt:lpstr>Step 5. evaluate</vt:lpstr>
      <vt:lpstr>Step 6. Refine the model – tuning step(S)</vt:lpstr>
      <vt:lpstr>7. Prediction OR USE step!</vt:lpstr>
      <vt:lpstr>PowerPoint Presentation</vt:lpstr>
      <vt:lpstr>PowerPoint Presentation</vt:lpstr>
      <vt:lpstr>A few Additional examples </vt:lpstr>
      <vt:lpstr>PowerPoint Presentation</vt:lpstr>
      <vt:lpstr>PowerPoint Presentation</vt:lpstr>
      <vt:lpstr>PowerPoint Presentation</vt:lpstr>
      <vt:lpstr>Minimizing high-frequency jitter</vt:lpstr>
      <vt:lpstr>PowerPoint Presentation</vt:lpstr>
      <vt:lpstr>PowerPoint Presentation</vt:lpstr>
      <vt:lpstr>Real time energy control</vt:lpstr>
      <vt:lpstr>PowerPoint Presentation</vt:lpstr>
    </vt:vector>
  </TitlesOfParts>
  <Company/>
  <LinksUpToDate>false</LinksUpToDate>
  <SharedDoc>false</SharedDoc>
  <HyperlinksChanged>false</HyperlinksChanged>
  <AppVersion>15.0034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Stephen Milton</dc:creator>
  <cp:lastModifiedBy>Stephen Milton</cp:lastModifiedBy>
  <cp:revision>345</cp:revision>
  <dcterms:created xsi:type="dcterms:W3CDTF">2019-05-16T22:41:25Z</dcterms:created>
  <dcterms:modified xsi:type="dcterms:W3CDTF">2019-10-06T14:37:16Z</dcterms:modified>
</cp:coreProperties>
</file>