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82" r:id="rId1"/>
    <p:sldMasterId id="2147484130" r:id="rId2"/>
    <p:sldMasterId id="2147484137" r:id="rId3"/>
  </p:sldMasterIdLst>
  <p:notesMasterIdLst>
    <p:notesMasterId r:id="rId40"/>
  </p:notesMasterIdLst>
  <p:handoutMasterIdLst>
    <p:handoutMasterId r:id="rId41"/>
  </p:handoutMasterIdLst>
  <p:sldIdLst>
    <p:sldId id="430" r:id="rId4"/>
    <p:sldId id="824" r:id="rId5"/>
    <p:sldId id="923" r:id="rId6"/>
    <p:sldId id="1803" r:id="rId7"/>
    <p:sldId id="532" r:id="rId8"/>
    <p:sldId id="400" r:id="rId9"/>
    <p:sldId id="1841" r:id="rId10"/>
    <p:sldId id="1839" r:id="rId11"/>
    <p:sldId id="920" r:id="rId12"/>
    <p:sldId id="506" r:id="rId13"/>
    <p:sldId id="462" r:id="rId14"/>
    <p:sldId id="463" r:id="rId15"/>
    <p:sldId id="471" r:id="rId16"/>
    <p:sldId id="478" r:id="rId17"/>
    <p:sldId id="476" r:id="rId18"/>
    <p:sldId id="477" r:id="rId19"/>
    <p:sldId id="468" r:id="rId20"/>
    <p:sldId id="1844" r:id="rId21"/>
    <p:sldId id="1845" r:id="rId22"/>
    <p:sldId id="674" r:id="rId23"/>
    <p:sldId id="680" r:id="rId24"/>
    <p:sldId id="1676" r:id="rId25"/>
    <p:sldId id="918" r:id="rId26"/>
    <p:sldId id="1835" r:id="rId27"/>
    <p:sldId id="1836" r:id="rId28"/>
    <p:sldId id="534" r:id="rId29"/>
    <p:sldId id="1837" r:id="rId30"/>
    <p:sldId id="1846" r:id="rId31"/>
    <p:sldId id="1838" r:id="rId32"/>
    <p:sldId id="1843" r:id="rId33"/>
    <p:sldId id="1707" r:id="rId34"/>
    <p:sldId id="472" r:id="rId35"/>
    <p:sldId id="1840" r:id="rId36"/>
    <p:sldId id="358" r:id="rId37"/>
    <p:sldId id="359" r:id="rId38"/>
    <p:sldId id="475" r:id="rId39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Geneva" charset="0"/>
        <a:cs typeface="Geneva" charset="0"/>
      </a:defRPr>
    </a:lvl1pPr>
    <a:lvl2pPr marL="4572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Geneva" charset="0"/>
        <a:cs typeface="Geneva" charset="0"/>
      </a:defRPr>
    </a:lvl2pPr>
    <a:lvl3pPr marL="9144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Geneva" charset="0"/>
        <a:cs typeface="Geneva" charset="0"/>
      </a:defRPr>
    </a:lvl3pPr>
    <a:lvl4pPr marL="13716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Geneva" charset="0"/>
        <a:cs typeface="Geneva" charset="0"/>
      </a:defRPr>
    </a:lvl4pPr>
    <a:lvl5pPr marL="18288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Geneva" charset="0"/>
        <a:cs typeface="Geneva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Calibri" charset="0"/>
        <a:ea typeface="Geneva" charset="0"/>
        <a:cs typeface="Geneva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Calibri" charset="0"/>
        <a:ea typeface="Geneva" charset="0"/>
        <a:cs typeface="Geneva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Calibri" charset="0"/>
        <a:ea typeface="Geneva" charset="0"/>
        <a:cs typeface="Geneva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Calibri" charset="0"/>
        <a:ea typeface="Geneva" charset="0"/>
        <a:cs typeface="Geneva" charset="0"/>
      </a:defRPr>
    </a:lvl9pPr>
  </p:defaultTextStyle>
  <p:extLst>
    <p:ext uri="{521415D9-36F7-43E2-AB2F-B90AF26B5E84}">
      <p14:sectionLst xmlns:p14="http://schemas.microsoft.com/office/powerpoint/2010/main">
        <p14:section name="Default Section" id="{C3FADAEF-B0B3-440B-A876-93F500C89093}">
          <p14:sldIdLst>
            <p14:sldId id="430"/>
            <p14:sldId id="824"/>
            <p14:sldId id="923"/>
            <p14:sldId id="1803"/>
            <p14:sldId id="532"/>
            <p14:sldId id="400"/>
            <p14:sldId id="1841"/>
            <p14:sldId id="1839"/>
            <p14:sldId id="920"/>
            <p14:sldId id="506"/>
            <p14:sldId id="462"/>
            <p14:sldId id="463"/>
            <p14:sldId id="471"/>
            <p14:sldId id="478"/>
            <p14:sldId id="476"/>
            <p14:sldId id="477"/>
            <p14:sldId id="468"/>
            <p14:sldId id="1844"/>
            <p14:sldId id="1845"/>
            <p14:sldId id="674"/>
            <p14:sldId id="680"/>
            <p14:sldId id="1676"/>
            <p14:sldId id="918"/>
            <p14:sldId id="1835"/>
            <p14:sldId id="1836"/>
            <p14:sldId id="534"/>
            <p14:sldId id="1837"/>
            <p14:sldId id="1846"/>
            <p14:sldId id="1838"/>
            <p14:sldId id="1843"/>
          </p14:sldIdLst>
        </p14:section>
        <p14:section name="backup" id="{024EBE90-2D8B-417D-A6A8-9E574C6C5914}">
          <p14:sldIdLst>
            <p14:sldId id="1707"/>
            <p14:sldId id="472"/>
            <p14:sldId id="1840"/>
            <p14:sldId id="358"/>
            <p14:sldId id="359"/>
            <p14:sldId id="475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4142">
          <p15:clr>
            <a:srgbClr val="A4A3A4"/>
          </p15:clr>
        </p15:guide>
        <p15:guide id="2" orient="horz" pos="4027">
          <p15:clr>
            <a:srgbClr val="A4A3A4"/>
          </p15:clr>
        </p15:guide>
        <p15:guide id="3" orient="horz" pos="1698">
          <p15:clr>
            <a:srgbClr val="A4A3A4"/>
          </p15:clr>
        </p15:guide>
        <p15:guide id="4" orient="horz" pos="152">
          <p15:clr>
            <a:srgbClr val="A4A3A4"/>
          </p15:clr>
        </p15:guide>
        <p15:guide id="5" orient="horz" pos="2790">
          <p15:clr>
            <a:srgbClr val="A4A3A4"/>
          </p15:clr>
        </p15:guide>
        <p15:guide id="6" orient="horz" pos="604">
          <p15:clr>
            <a:srgbClr val="A4A3A4"/>
          </p15:clr>
        </p15:guide>
        <p15:guide id="7" pos="5616">
          <p15:clr>
            <a:srgbClr val="A4A3A4"/>
          </p15:clr>
        </p15:guide>
        <p15:guide id="8" pos="136">
          <p15:clr>
            <a:srgbClr val="A4A3A4"/>
          </p15:clr>
        </p15:guide>
        <p15:guide id="9" pos="589">
          <p15:clr>
            <a:srgbClr val="A4A3A4"/>
          </p15:clr>
        </p15:guide>
        <p15:guide id="10" pos="4453">
          <p15:clr>
            <a:srgbClr val="A4A3A4"/>
          </p15:clr>
        </p15:guide>
        <p15:guide id="11" pos="5163">
          <p15:clr>
            <a:srgbClr val="A4A3A4"/>
          </p15:clr>
        </p15:guide>
        <p15:guide id="12" pos="4632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Lia Merminga x 35983N" initials="LMx3" lastIdx="6" clrIdx="0">
    <p:extLst>
      <p:ext uri="{19B8F6BF-5375-455C-9EA6-DF929625EA0E}">
        <p15:presenceInfo xmlns:p15="http://schemas.microsoft.com/office/powerpoint/2012/main" userId="S-1-5-21-1644491937-1202660629-839522115-70235" providerId="AD"/>
      </p:ext>
    </p:extLst>
  </p:cmAuthor>
  <p:cmAuthor id="2" name="Lia Merminga" initials="LM" lastIdx="8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FF"/>
    <a:srgbClr val="FF9900"/>
    <a:srgbClr val="777777"/>
    <a:srgbClr val="4D4D4D"/>
    <a:srgbClr val="FFCCCC"/>
    <a:srgbClr val="FF5050"/>
    <a:srgbClr val="000000"/>
    <a:srgbClr val="FFFFCC"/>
    <a:srgbClr val="004C97"/>
    <a:srgbClr val="007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912C8C85-51F0-491E-9774-3900AFEF0FD7}" styleName="Light Style 2 - Accent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4365" autoAdjust="0"/>
    <p:restoredTop sz="96159" autoAdjust="0"/>
  </p:normalViewPr>
  <p:slideViewPr>
    <p:cSldViewPr snapToGrid="0" snapToObjects="1" showGuides="1">
      <p:cViewPr varScale="1">
        <p:scale>
          <a:sx n="124" d="100"/>
          <a:sy n="124" d="100"/>
        </p:scale>
        <p:origin x="600" y="176"/>
      </p:cViewPr>
      <p:guideLst>
        <p:guide orient="horz" pos="4142"/>
        <p:guide orient="horz" pos="4027"/>
        <p:guide orient="horz" pos="1698"/>
        <p:guide orient="horz" pos="152"/>
        <p:guide orient="horz" pos="2790"/>
        <p:guide orient="horz" pos="604"/>
        <p:guide pos="5616"/>
        <p:guide pos="136"/>
        <p:guide pos="589"/>
        <p:guide pos="4453"/>
        <p:guide pos="5163"/>
        <p:guide pos="4632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notesViewPr>
    <p:cSldViewPr snapToGrid="0" snapToObjects="1" showGuides="1">
      <p:cViewPr varScale="1">
        <p:scale>
          <a:sx n="66" d="100"/>
          <a:sy n="66" d="100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slide" Target="slides/slide36.xml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42" Type="http://schemas.openxmlformats.org/officeDocument/2006/relationships/commentAuthors" Target="commentAuthors.xml"/><Relationship Id="rId7" Type="http://schemas.openxmlformats.org/officeDocument/2006/relationships/slide" Target="slides/slide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9" Type="http://schemas.openxmlformats.org/officeDocument/2006/relationships/slide" Target="slides/slide2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slide" Target="slides/slide34.xml"/><Relationship Id="rId40" Type="http://schemas.openxmlformats.org/officeDocument/2006/relationships/notesMaster" Target="notesMasters/notesMaster1.xml"/><Relationship Id="rId45" Type="http://schemas.openxmlformats.org/officeDocument/2006/relationships/theme" Target="theme/theme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slide" Target="slides/slide33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4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slide" Target="slides/slide32.xml"/><Relationship Id="rId43" Type="http://schemas.openxmlformats.org/officeDocument/2006/relationships/presProps" Target="presProps.xml"/><Relationship Id="rId8" Type="http://schemas.openxmlformats.org/officeDocument/2006/relationships/slide" Target="slides/slide5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slide" Target="slides/slide35.xml"/><Relationship Id="rId46" Type="http://schemas.openxmlformats.org/officeDocument/2006/relationships/tableStyles" Target="tableStyles.xml"/><Relationship Id="rId20" Type="http://schemas.openxmlformats.org/officeDocument/2006/relationships/slide" Target="slides/slide17.xml"/><Relationship Id="rId41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DBB872F3-6144-3148-BC13-C063BA20AE80}" type="datetimeFigureOut">
              <a:rPr lang="en-US"/>
              <a:pPr>
                <a:defRPr/>
              </a:pPr>
              <a:t>11/4/19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0ACDB0ED-0BEE-9846-B9EA-5C7BFF06289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316456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531CFD29-8380-B24A-89EC-384D8B8A981B}" type="datetimeFigureOut">
              <a:rPr lang="en-US"/>
              <a:pPr>
                <a:defRPr/>
              </a:pPr>
              <a:t>11/4/19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dirty="0"/>
              <a:t>Click to edit Master text styles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CAD08E57-B576-F641-BEA6-C3D752DF7F6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064002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/>
        <a:ea typeface="Geneva" charset="0"/>
        <a:cs typeface="ＭＳ Ｐゴシック" charset="0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/>
        <a:ea typeface="ＭＳ Ｐゴシック" charset="0"/>
        <a:cs typeface="ＭＳ Ｐゴシック" charset="0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/>
        <a:ea typeface="ＭＳ Ｐゴシック" charset="0"/>
        <a:cs typeface="ＭＳ Ｐゴシック" charset="0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/>
        <a:ea typeface="ＭＳ Ｐゴシック" charset="0"/>
        <a:cs typeface="ＭＳ Ｐゴシック" charset="0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AD08E57-B576-F641-BEA6-C3D752DF7F66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260036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AD08E57-B576-F641-BEA6-C3D752DF7F66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255164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Slide Image Placeholder 1">
            <a:extLst>
              <a:ext uri="{FF2B5EF4-FFF2-40B4-BE49-F238E27FC236}">
                <a16:creationId xmlns:a16="http://schemas.microsoft.com/office/drawing/2014/main" id="{16D180A2-90CA-4DE6-9FE3-024C548D95AB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7107" name="Notes Placeholder 2">
            <a:extLst>
              <a:ext uri="{FF2B5EF4-FFF2-40B4-BE49-F238E27FC236}">
                <a16:creationId xmlns:a16="http://schemas.microsoft.com/office/drawing/2014/main" id="{FE5C4622-419A-4EA9-982E-D60183FF299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z="1200" kern="1200" dirty="0">
              <a:solidFill>
                <a:schemeClr val="tx1"/>
              </a:solidFill>
              <a:effectLst/>
              <a:latin typeface="Helvetica"/>
              <a:ea typeface="Geneva" charset="0"/>
              <a:cs typeface="ＭＳ Ｐゴシック" charset="0"/>
            </a:endParaRPr>
          </a:p>
        </p:txBody>
      </p:sp>
      <p:sp>
        <p:nvSpPr>
          <p:cNvPr id="47108" name="Slide Number Placeholder 3">
            <a:extLst>
              <a:ext uri="{FF2B5EF4-FFF2-40B4-BE49-F238E27FC236}">
                <a16:creationId xmlns:a16="http://schemas.microsoft.com/office/drawing/2014/main" id="{B8F81319-3DAB-46F1-BAC5-FA054EACAA1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9568">
              <a:defRPr sz="20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57066" indent="-291179" defTabSz="949568">
              <a:defRPr sz="20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64717" indent="-232943" defTabSz="949568">
              <a:defRPr sz="20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30604" indent="-232943" defTabSz="949568">
              <a:defRPr sz="20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96491" indent="-232943" defTabSz="949568">
              <a:defRPr sz="20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62377" indent="-232943" defTabSz="949568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3028264" indent="-232943" defTabSz="949568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94151" indent="-232943" defTabSz="949568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960038" indent="-232943" defTabSz="949568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defRPr/>
            </a:pPr>
            <a:fld id="{877D0A78-226A-4098-9E23-56A75BC78078}" type="slidenum">
              <a:rPr lang="en-US" altLang="en-US" sz="1200" b="0">
                <a:solidFill>
                  <a:srgbClr val="000000"/>
                </a:solidFill>
                <a:ea typeface="+mn-ea"/>
              </a:rPr>
              <a:pPr>
                <a:defRPr/>
              </a:pPr>
              <a:t>20</a:t>
            </a:fld>
            <a:endParaRPr lang="en-US" altLang="en-US" sz="1200" b="0">
              <a:solidFill>
                <a:srgbClr val="000000"/>
              </a:solidFill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0255904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AD08E57-B576-F641-BEA6-C3D752DF7F66}" type="slidenum">
              <a:rPr lang="en-US" smtClean="0"/>
              <a:pPr>
                <a:defRPr/>
              </a:pPr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11628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AD08E57-B576-F641-BEA6-C3D752DF7F66}" type="slidenum">
              <a:rPr lang="en-US" smtClean="0"/>
              <a:pPr>
                <a:defRPr/>
              </a:pPr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844616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AD08E57-B576-F641-BEA6-C3D752DF7F66}" type="slidenum">
              <a:rPr lang="en-US" smtClean="0"/>
              <a:pPr>
                <a:defRPr/>
              </a:pPr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21062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AD08E57-B576-F641-BEA6-C3D752DF7F66}" type="slidenum">
              <a:rPr lang="en-US" smtClean="0"/>
              <a:pPr>
                <a:defRPr/>
              </a:pPr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138748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AD08E57-B576-F641-BEA6-C3D752DF7F66}" type="slidenum">
              <a:rPr lang="en-US" smtClean="0"/>
              <a:pPr>
                <a:defRPr/>
              </a:pPr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212678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AD08E57-B576-F641-BEA6-C3D752DF7F66}" type="slidenum">
              <a:rPr lang="en-US" smtClean="0"/>
              <a:pPr>
                <a:defRPr/>
              </a:pPr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467942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AD08E57-B576-F641-BEA6-C3D752DF7F66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527694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AD08E57-B576-F641-BEA6-C3D752DF7F66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051181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AD08E57-B576-F641-BEA6-C3D752DF7F66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782885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AD08E57-B576-F641-BEA6-C3D752DF7F66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380709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AD08E57-B576-F641-BEA6-C3D752DF7F66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689146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AD08E57-B576-F641-BEA6-C3D752DF7F66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776953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AD08E57-B576-F641-BEA6-C3D752DF7F66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443692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AD08E57-B576-F641-BEA6-C3D752DF7F66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9637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23"/>
          <p:cNvSpPr>
            <a:spLocks noGrp="1"/>
          </p:cNvSpPr>
          <p:nvPr>
            <p:ph type="body" sz="quarter" idx="10"/>
          </p:nvPr>
        </p:nvSpPr>
        <p:spPr>
          <a:xfrm>
            <a:off x="341924" y="4963772"/>
            <a:ext cx="8499231" cy="1529241"/>
          </a:xfrm>
          <a:prstGeom prst="rect">
            <a:avLst/>
          </a:prstGeom>
        </p:spPr>
        <p:txBody>
          <a:bodyPr lIns="0" tIns="45720" rIns="0" bIns="45720">
            <a:noAutofit/>
          </a:bodyPr>
          <a:lstStyle>
            <a:lvl1pPr marL="0" indent="0">
              <a:buFontTx/>
              <a:buNone/>
              <a:defRPr sz="2000">
                <a:solidFill>
                  <a:srgbClr val="004C97"/>
                </a:solidFill>
                <a:latin typeface="Helvetica"/>
              </a:defRPr>
            </a:lvl1pPr>
            <a:lvl2pPr marL="4572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2pPr>
            <a:lvl3pPr marL="9144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3pPr>
            <a:lvl4pPr marL="13716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4pPr>
            <a:lvl5pPr marL="18288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Rectangle 7"/>
          <p:cNvSpPr/>
          <p:nvPr userDrawn="1"/>
        </p:nvSpPr>
        <p:spPr>
          <a:xfrm>
            <a:off x="-17762" y="-1"/>
            <a:ext cx="9189720" cy="896936"/>
          </a:xfrm>
          <a:prstGeom prst="rect">
            <a:avLst/>
          </a:prstGeom>
          <a:solidFill>
            <a:srgbClr val="004C9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 Placeholder 24"/>
          <p:cNvSpPr>
            <a:spLocks noGrp="1"/>
          </p:cNvSpPr>
          <p:nvPr>
            <p:ph type="body" sz="quarter" idx="11"/>
          </p:nvPr>
        </p:nvSpPr>
        <p:spPr>
          <a:xfrm>
            <a:off x="341924" y="3951841"/>
            <a:ext cx="8499232" cy="1003049"/>
          </a:xfrm>
          <a:prstGeom prst="rect">
            <a:avLst/>
          </a:prstGeom>
        </p:spPr>
        <p:txBody>
          <a:bodyPr vert="horz" wrap="square" lIns="0" tIns="45720" anchor="ctr" anchorCtr="0">
            <a:normAutofit/>
          </a:bodyPr>
          <a:lstStyle>
            <a:lvl1pPr marL="0" indent="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FontTx/>
              <a:buNone/>
              <a:defRPr sz="3200" b="1" i="0">
                <a:solidFill>
                  <a:srgbClr val="004C97"/>
                </a:solidFill>
              </a:defRPr>
            </a:lvl1pPr>
            <a:lvl2pPr marL="0" indent="0">
              <a:buFontTx/>
              <a:buNone/>
              <a:defRPr sz="2800" b="1" i="0">
                <a:solidFill>
                  <a:srgbClr val="004C97"/>
                </a:solidFill>
              </a:defRPr>
            </a:lvl2pPr>
            <a:lvl3pPr marL="0" indent="0">
              <a:buFontTx/>
              <a:buNone/>
              <a:defRPr sz="2800" b="1" i="0">
                <a:solidFill>
                  <a:srgbClr val="004C97"/>
                </a:solidFill>
              </a:defRPr>
            </a:lvl3pPr>
            <a:lvl4pPr marL="0" indent="0">
              <a:buFontTx/>
              <a:buNone/>
              <a:defRPr sz="2800" b="1" i="0">
                <a:solidFill>
                  <a:srgbClr val="004C97"/>
                </a:solidFill>
              </a:defRPr>
            </a:lvl4pPr>
            <a:lvl5pPr marL="0" indent="0">
              <a:buFontTx/>
              <a:buNone/>
              <a:defRPr sz="2800" b="1" i="0">
                <a:solidFill>
                  <a:srgbClr val="004C97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13" name="Picture 12" descr="14-0218-16D.lr.jpg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816" b="25769"/>
          <a:stretch/>
        </p:blipFill>
        <p:spPr>
          <a:xfrm>
            <a:off x="-17762" y="817011"/>
            <a:ext cx="9189720" cy="2966102"/>
          </a:xfrm>
          <a:prstGeom prst="rect">
            <a:avLst/>
          </a:prstGeom>
        </p:spPr>
      </p:pic>
      <p:pic>
        <p:nvPicPr>
          <p:cNvPr id="14" name="Picture 13" descr="FermiLogoBar_DOE_KO_horiz.eps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761" y="249843"/>
            <a:ext cx="9010786" cy="3018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34414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11/4/2019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E. Pozdeyev, 4th ICFA Mini-Workshop on Space Charge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FF1F8-2C19-844E-872F-4EA4CAA18C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9194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TitleSlide_060514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6" descr="FermiLogo_RGB_NALBlue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3750" y="1149350"/>
            <a:ext cx="3267075" cy="590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806450" y="3559283"/>
            <a:ext cx="7526338" cy="1139271"/>
          </a:xfrm>
          <a:prstGeom prst="rect">
            <a:avLst/>
          </a:prstGeom>
        </p:spPr>
        <p:txBody>
          <a:bodyPr wrap="square" lIns="0" tIns="0" rIns="0" bIns="0" anchor="t"/>
          <a:lstStyle>
            <a:lvl1pPr algn="l">
              <a:defRPr sz="3200" b="1" i="0" baseline="0">
                <a:solidFill>
                  <a:srgbClr val="004C97"/>
                </a:solidFill>
                <a:latin typeface="Helvetica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4" name="Text Placeholder 23"/>
          <p:cNvSpPr>
            <a:spLocks noGrp="1"/>
          </p:cNvSpPr>
          <p:nvPr>
            <p:ph type="body" sz="quarter" idx="10"/>
          </p:nvPr>
        </p:nvSpPr>
        <p:spPr>
          <a:xfrm>
            <a:off x="806450" y="4841093"/>
            <a:ext cx="7526338" cy="148995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FontTx/>
              <a:buNone/>
              <a:defRPr sz="2000">
                <a:solidFill>
                  <a:srgbClr val="004C97"/>
                </a:solidFill>
                <a:latin typeface="Helvetica"/>
              </a:defRPr>
            </a:lvl1pPr>
            <a:lvl2pPr marL="4572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2pPr>
            <a:lvl3pPr marL="9144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3pPr>
            <a:lvl4pPr marL="13716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4pPr>
            <a:lvl5pPr marL="18288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7565330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&amp; Content">
    <p:bg>
      <p:bgPr>
        <a:solidFill>
          <a:schemeClr val="bg2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03664"/>
            <a:ext cx="8686800" cy="641739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400">
                <a:solidFill>
                  <a:srgbClr val="004C97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043046"/>
            <a:ext cx="8672513" cy="4987867"/>
          </a:xfrm>
          <a:prstGeom prst="rect">
            <a:avLst/>
          </a:prstGeom>
        </p:spPr>
        <p:txBody>
          <a:bodyPr lIns="0" tIns="0" rIns="0" bIns="0"/>
          <a:lstStyle>
            <a:lvl1pPr>
              <a:spcBef>
                <a:spcPts val="1200"/>
              </a:spcBef>
              <a:defRPr sz="2400">
                <a:solidFill>
                  <a:srgbClr val="404040"/>
                </a:solidFill>
              </a:defRPr>
            </a:lvl1pPr>
            <a:lvl2pPr>
              <a:spcBef>
                <a:spcPts val="200"/>
              </a:spcBef>
              <a:defRPr sz="2200">
                <a:solidFill>
                  <a:srgbClr val="404040"/>
                </a:solidFill>
              </a:defRPr>
            </a:lvl2pPr>
            <a:lvl3pPr>
              <a:spcBef>
                <a:spcPts val="0"/>
              </a:spcBef>
              <a:defRPr sz="2000">
                <a:solidFill>
                  <a:srgbClr val="404040"/>
                </a:solidFill>
              </a:defRPr>
            </a:lvl3pPr>
            <a:lvl4pPr>
              <a:spcBef>
                <a:spcPts val="0"/>
              </a:spcBef>
              <a:defRPr sz="1800">
                <a:solidFill>
                  <a:srgbClr val="404040"/>
                </a:solidFill>
              </a:defRPr>
            </a:lvl4pPr>
            <a:lvl5pPr marL="2057400" indent="-228600">
              <a:spcBef>
                <a:spcPts val="0"/>
              </a:spcBef>
              <a:buFont typeface="Arial"/>
              <a:buChar char="•"/>
              <a:defRPr sz="1800">
                <a:solidFill>
                  <a:srgbClr val="404040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50013" y="6515100"/>
            <a:ext cx="1076325" cy="241300"/>
          </a:xfrm>
        </p:spPr>
        <p:txBody>
          <a:bodyPr/>
          <a:lstStyle>
            <a:lvl1pPr>
              <a:defRPr sz="1200"/>
            </a:lvl1pPr>
          </a:lstStyle>
          <a:p>
            <a:r>
              <a:rPr lang="en-US"/>
              <a:t>11/4/2019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200">
                <a:solidFill>
                  <a:srgbClr val="004C97"/>
                </a:solidFill>
              </a:defRPr>
            </a:lvl1pPr>
          </a:lstStyle>
          <a:p>
            <a:r>
              <a:rPr lang="en-US"/>
              <a:t>E. Pozdeyev, 4th ICFA Mini-Workshop on Space Charge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/>
            </a:lvl1pPr>
          </a:lstStyle>
          <a:p>
            <a:fld id="{0CB70BF4-04C1-49D2-AF55-3B7C212EEAD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982229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 &amp;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Placeholder 3"/>
          <p:cNvSpPr>
            <a:spLocks noGrp="1"/>
          </p:cNvSpPr>
          <p:nvPr>
            <p:ph type="body" sz="half" idx="12"/>
          </p:nvPr>
        </p:nvSpPr>
        <p:spPr>
          <a:xfrm>
            <a:off x="229365" y="4765101"/>
            <a:ext cx="4251960" cy="126581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000">
                <a:solidFill>
                  <a:srgbClr val="505050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>
          <a:xfrm>
            <a:off x="4654550" y="4765101"/>
            <a:ext cx="4260850" cy="126581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000">
                <a:solidFill>
                  <a:srgbClr val="505050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Content Placeholder 2"/>
          <p:cNvSpPr>
            <a:spLocks noGrp="1"/>
          </p:cNvSpPr>
          <p:nvPr>
            <p:ph sz="half" idx="17"/>
          </p:nvPr>
        </p:nvSpPr>
        <p:spPr>
          <a:xfrm>
            <a:off x="228601" y="1043694"/>
            <a:ext cx="4251324" cy="3568701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505050"/>
                </a:solidFill>
              </a:defRPr>
            </a:lvl1pPr>
            <a:lvl2pPr>
              <a:defRPr sz="2200">
                <a:solidFill>
                  <a:srgbClr val="505050"/>
                </a:solidFill>
              </a:defRPr>
            </a:lvl2pPr>
            <a:lvl3pPr>
              <a:defRPr sz="2000">
                <a:solidFill>
                  <a:srgbClr val="505050"/>
                </a:solidFill>
              </a:defRPr>
            </a:lvl3pPr>
            <a:lvl4pPr>
              <a:defRPr sz="1800">
                <a:solidFill>
                  <a:srgbClr val="50505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50505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6" name="Content Placeholder 2"/>
          <p:cNvSpPr>
            <a:spLocks noGrp="1"/>
          </p:cNvSpPr>
          <p:nvPr>
            <p:ph sz="half" idx="18"/>
          </p:nvPr>
        </p:nvSpPr>
        <p:spPr>
          <a:xfrm>
            <a:off x="4654550" y="1043694"/>
            <a:ext cx="4260851" cy="3568701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505050"/>
                </a:solidFill>
              </a:defRPr>
            </a:lvl1pPr>
            <a:lvl2pPr>
              <a:defRPr sz="2200">
                <a:solidFill>
                  <a:srgbClr val="505050"/>
                </a:solidFill>
              </a:defRPr>
            </a:lvl2pPr>
            <a:lvl3pPr>
              <a:defRPr sz="2000">
                <a:solidFill>
                  <a:srgbClr val="505050"/>
                </a:solidFill>
              </a:defRPr>
            </a:lvl3pPr>
            <a:lvl4pPr>
              <a:defRPr sz="1800">
                <a:solidFill>
                  <a:srgbClr val="50505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50505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7" name="Title 1"/>
          <p:cNvSpPr>
            <a:spLocks noGrp="1"/>
          </p:cNvSpPr>
          <p:nvPr>
            <p:ph type="title"/>
          </p:nvPr>
        </p:nvSpPr>
        <p:spPr>
          <a:xfrm>
            <a:off x="228600" y="103664"/>
            <a:ext cx="8686800" cy="641739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400">
                <a:solidFill>
                  <a:srgbClr val="004C97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9"/>
          </p:nvPr>
        </p:nvSpPr>
        <p:spPr/>
        <p:txBody>
          <a:bodyPr/>
          <a:lstStyle>
            <a:lvl1pPr>
              <a:defRPr sz="1200"/>
            </a:lvl1pPr>
          </a:lstStyle>
          <a:p>
            <a:r>
              <a:rPr lang="en-US"/>
              <a:t>11/4/2019</a:t>
            </a: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20"/>
          </p:nvPr>
        </p:nvSpPr>
        <p:spPr/>
        <p:txBody>
          <a:bodyPr/>
          <a:lstStyle>
            <a:lvl1pPr>
              <a:defRPr sz="1200"/>
            </a:lvl1pPr>
          </a:lstStyle>
          <a:p>
            <a:r>
              <a:rPr lang="en-US"/>
              <a:t>E. Pozdeyev, 4th ICFA Mini-Workshop on Space Charge 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 sz="1200"/>
            </a:lvl1pPr>
          </a:lstStyle>
          <a:p>
            <a:fld id="{0CB70BF4-04C1-49D2-AF55-3B7C212EEAD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406380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&amp;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8600" y="1043693"/>
            <a:ext cx="3027894" cy="4994276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000">
                <a:solidFill>
                  <a:srgbClr val="505050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sz="half" idx="15"/>
          </p:nvPr>
        </p:nvSpPr>
        <p:spPr>
          <a:xfrm>
            <a:off x="3469958" y="1043694"/>
            <a:ext cx="5420360" cy="4994275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505050"/>
                </a:solidFill>
              </a:defRPr>
            </a:lvl1pPr>
            <a:lvl2pPr>
              <a:defRPr sz="2200">
                <a:solidFill>
                  <a:srgbClr val="505050"/>
                </a:solidFill>
              </a:defRPr>
            </a:lvl2pPr>
            <a:lvl3pPr>
              <a:defRPr sz="2000">
                <a:solidFill>
                  <a:srgbClr val="505050"/>
                </a:solidFill>
              </a:defRPr>
            </a:lvl3pPr>
            <a:lvl4pPr>
              <a:defRPr sz="1800">
                <a:solidFill>
                  <a:srgbClr val="50505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50505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228600" y="103664"/>
            <a:ext cx="8686800" cy="641739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400">
                <a:solidFill>
                  <a:srgbClr val="004C97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lvl1pPr>
              <a:defRPr sz="1200"/>
            </a:lvl1pPr>
          </a:lstStyle>
          <a:p>
            <a:r>
              <a:rPr lang="en-US"/>
              <a:t>11/4/2019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7"/>
          </p:nvPr>
        </p:nvSpPr>
        <p:spPr/>
        <p:txBody>
          <a:bodyPr/>
          <a:lstStyle>
            <a:lvl1pPr>
              <a:defRPr sz="1200"/>
            </a:lvl1pPr>
          </a:lstStyle>
          <a:p>
            <a:r>
              <a:rPr lang="en-US"/>
              <a:t>E. Pozdeyev, 4th ICFA Mini-Workshop on Space Charge 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8"/>
          </p:nvPr>
        </p:nvSpPr>
        <p:spPr/>
        <p:txBody>
          <a:bodyPr/>
          <a:lstStyle>
            <a:lvl1pPr>
              <a:defRPr sz="1200"/>
            </a:lvl1pPr>
          </a:lstStyle>
          <a:p>
            <a:fld id="{0CB70BF4-04C1-49D2-AF55-3B7C212EEAD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338641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&amp;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4073" y="1043694"/>
            <a:ext cx="8700851" cy="3695054"/>
          </a:xfrm>
          <a:prstGeom prst="rect">
            <a:avLst/>
          </a:prstGeom>
        </p:spPr>
        <p:txBody>
          <a:bodyPr lIns="0" tIns="0" rIns="0" bIns="0" rtlCol="0">
            <a:normAutofit/>
          </a:bodyPr>
          <a:lstStyle>
            <a:lvl1pPr marL="0" indent="0">
              <a:buNone/>
              <a:defRPr sz="1600">
                <a:solidFill>
                  <a:srgbClr val="505050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4073" y="4943005"/>
            <a:ext cx="8700851" cy="1091259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000">
                <a:solidFill>
                  <a:srgbClr val="505050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228600" y="103664"/>
            <a:ext cx="8686800" cy="641739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400">
                <a:solidFill>
                  <a:srgbClr val="004C97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050"/>
            </a:lvl1pPr>
          </a:lstStyle>
          <a:p>
            <a:r>
              <a:rPr lang="en-US"/>
              <a:t>11/4/2019</a:t>
            </a:r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200"/>
            </a:lvl1pPr>
          </a:lstStyle>
          <a:p>
            <a:r>
              <a:rPr lang="en-US"/>
              <a:t>E. Pozdeyev, 4th ICFA Mini-Workshop on Space Charge 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/>
            </a:lvl1pPr>
          </a:lstStyle>
          <a:p>
            <a:fld id="{0CB70BF4-04C1-49D2-AF55-3B7C212EEAD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652341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Title Slide"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23"/>
          <p:cNvSpPr>
            <a:spLocks noGrp="1"/>
          </p:cNvSpPr>
          <p:nvPr>
            <p:ph type="body" sz="quarter" idx="10"/>
          </p:nvPr>
        </p:nvSpPr>
        <p:spPr>
          <a:xfrm>
            <a:off x="341924" y="4963772"/>
            <a:ext cx="8499231" cy="1529241"/>
          </a:xfrm>
          <a:prstGeom prst="rect">
            <a:avLst/>
          </a:prstGeom>
        </p:spPr>
        <p:txBody>
          <a:bodyPr lIns="0" tIns="45720" rIns="0" bIns="45720">
            <a:noAutofit/>
          </a:bodyPr>
          <a:lstStyle>
            <a:lvl1pPr marL="0" indent="0">
              <a:buFontTx/>
              <a:buNone/>
              <a:defRPr sz="2000">
                <a:solidFill>
                  <a:srgbClr val="004C97"/>
                </a:solidFill>
                <a:latin typeface="Helvetica"/>
              </a:defRPr>
            </a:lvl1pPr>
            <a:lvl2pPr marL="4572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2pPr>
            <a:lvl3pPr marL="9144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3pPr>
            <a:lvl4pPr marL="13716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4pPr>
            <a:lvl5pPr marL="18288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Rectangle 7"/>
          <p:cNvSpPr/>
          <p:nvPr userDrawn="1"/>
        </p:nvSpPr>
        <p:spPr>
          <a:xfrm>
            <a:off x="-17762" y="-1"/>
            <a:ext cx="9189720" cy="896936"/>
          </a:xfrm>
          <a:prstGeom prst="rect">
            <a:avLst/>
          </a:prstGeom>
          <a:solidFill>
            <a:srgbClr val="004C9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 Placeholder 24"/>
          <p:cNvSpPr>
            <a:spLocks noGrp="1"/>
          </p:cNvSpPr>
          <p:nvPr>
            <p:ph type="body" sz="quarter" idx="11"/>
          </p:nvPr>
        </p:nvSpPr>
        <p:spPr>
          <a:xfrm>
            <a:off x="341924" y="3951841"/>
            <a:ext cx="8499232" cy="1003049"/>
          </a:xfrm>
          <a:prstGeom prst="rect">
            <a:avLst/>
          </a:prstGeom>
        </p:spPr>
        <p:txBody>
          <a:bodyPr vert="horz" wrap="square" lIns="0" tIns="45720" anchor="ctr" anchorCtr="0">
            <a:normAutofit/>
          </a:bodyPr>
          <a:lstStyle>
            <a:lvl1pPr marL="0" indent="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FontTx/>
              <a:buNone/>
              <a:defRPr sz="3200" b="1" i="0">
                <a:solidFill>
                  <a:srgbClr val="004C97"/>
                </a:solidFill>
              </a:defRPr>
            </a:lvl1pPr>
            <a:lvl2pPr marL="0" indent="0">
              <a:buFontTx/>
              <a:buNone/>
              <a:defRPr sz="2800" b="1" i="0">
                <a:solidFill>
                  <a:srgbClr val="004C97"/>
                </a:solidFill>
              </a:defRPr>
            </a:lvl2pPr>
            <a:lvl3pPr marL="0" indent="0">
              <a:buFontTx/>
              <a:buNone/>
              <a:defRPr sz="2800" b="1" i="0">
                <a:solidFill>
                  <a:srgbClr val="004C97"/>
                </a:solidFill>
              </a:defRPr>
            </a:lvl3pPr>
            <a:lvl4pPr marL="0" indent="0">
              <a:buFontTx/>
              <a:buNone/>
              <a:defRPr sz="2800" b="1" i="0">
                <a:solidFill>
                  <a:srgbClr val="004C97"/>
                </a:solidFill>
              </a:defRPr>
            </a:lvl4pPr>
            <a:lvl5pPr marL="0" indent="0">
              <a:buFontTx/>
              <a:buNone/>
              <a:defRPr sz="2800" b="1" i="0">
                <a:solidFill>
                  <a:srgbClr val="004C97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13" name="Picture 12" descr="14-0218-16D.lr.jpg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816" b="25769"/>
          <a:stretch/>
        </p:blipFill>
        <p:spPr>
          <a:xfrm>
            <a:off x="-17762" y="817011"/>
            <a:ext cx="9189720" cy="2966102"/>
          </a:xfrm>
          <a:prstGeom prst="rect">
            <a:avLst/>
          </a:prstGeom>
        </p:spPr>
      </p:pic>
      <p:pic>
        <p:nvPicPr>
          <p:cNvPr id="14" name="Picture 13" descr="FermiLogoBar_DOE_KO_horiz.eps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761" y="249843"/>
            <a:ext cx="9010786" cy="3018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47347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23"/>
          <p:cNvSpPr>
            <a:spLocks noGrp="1"/>
          </p:cNvSpPr>
          <p:nvPr>
            <p:ph type="body" sz="quarter" idx="10"/>
          </p:nvPr>
        </p:nvSpPr>
        <p:spPr>
          <a:xfrm>
            <a:off x="341924" y="4963772"/>
            <a:ext cx="8499231" cy="1529241"/>
          </a:xfrm>
          <a:prstGeom prst="rect">
            <a:avLst/>
          </a:prstGeom>
        </p:spPr>
        <p:txBody>
          <a:bodyPr lIns="0" tIns="45720" rIns="0" bIns="45720">
            <a:noAutofit/>
          </a:bodyPr>
          <a:lstStyle>
            <a:lvl1pPr marL="0" indent="0">
              <a:buFontTx/>
              <a:buNone/>
              <a:defRPr sz="2000">
                <a:solidFill>
                  <a:srgbClr val="004C97"/>
                </a:solidFill>
                <a:latin typeface="Helvetica"/>
              </a:defRPr>
            </a:lvl1pPr>
            <a:lvl2pPr marL="4572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2pPr>
            <a:lvl3pPr marL="9144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3pPr>
            <a:lvl4pPr marL="13716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4pPr>
            <a:lvl5pPr marL="18288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Rectangle 7"/>
          <p:cNvSpPr/>
          <p:nvPr userDrawn="1"/>
        </p:nvSpPr>
        <p:spPr>
          <a:xfrm>
            <a:off x="-17762" y="-1"/>
            <a:ext cx="9189720" cy="896936"/>
          </a:xfrm>
          <a:prstGeom prst="rect">
            <a:avLst/>
          </a:prstGeom>
          <a:solidFill>
            <a:srgbClr val="004C9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 Placeholder 24"/>
          <p:cNvSpPr>
            <a:spLocks noGrp="1"/>
          </p:cNvSpPr>
          <p:nvPr>
            <p:ph type="body" sz="quarter" idx="11"/>
          </p:nvPr>
        </p:nvSpPr>
        <p:spPr>
          <a:xfrm>
            <a:off x="341924" y="3951841"/>
            <a:ext cx="8499232" cy="1003049"/>
          </a:xfrm>
          <a:prstGeom prst="rect">
            <a:avLst/>
          </a:prstGeom>
        </p:spPr>
        <p:txBody>
          <a:bodyPr vert="horz" wrap="square" lIns="0" tIns="45720" anchor="ctr" anchorCtr="0">
            <a:normAutofit/>
          </a:bodyPr>
          <a:lstStyle>
            <a:lvl1pPr marL="0" indent="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FontTx/>
              <a:buNone/>
              <a:defRPr sz="3200" b="1" i="0">
                <a:solidFill>
                  <a:srgbClr val="004C97"/>
                </a:solidFill>
              </a:defRPr>
            </a:lvl1pPr>
            <a:lvl2pPr marL="0" indent="0">
              <a:buFontTx/>
              <a:buNone/>
              <a:defRPr sz="2800" b="1" i="0">
                <a:solidFill>
                  <a:srgbClr val="004C97"/>
                </a:solidFill>
              </a:defRPr>
            </a:lvl2pPr>
            <a:lvl3pPr marL="0" indent="0">
              <a:buFontTx/>
              <a:buNone/>
              <a:defRPr sz="2800" b="1" i="0">
                <a:solidFill>
                  <a:srgbClr val="004C97"/>
                </a:solidFill>
              </a:defRPr>
            </a:lvl3pPr>
            <a:lvl4pPr marL="0" indent="0">
              <a:buFontTx/>
              <a:buNone/>
              <a:defRPr sz="2800" b="1" i="0">
                <a:solidFill>
                  <a:srgbClr val="004C97"/>
                </a:solidFill>
              </a:defRPr>
            </a:lvl4pPr>
            <a:lvl5pPr marL="0" indent="0">
              <a:buFontTx/>
              <a:buNone/>
              <a:defRPr sz="2800" b="1" i="0">
                <a:solidFill>
                  <a:srgbClr val="004C97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</p:txBody>
      </p:sp>
      <p:pic>
        <p:nvPicPr>
          <p:cNvPr id="13" name="Picture 12" descr="14-0218-16D.lr.jpg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816" b="25769"/>
          <a:stretch/>
        </p:blipFill>
        <p:spPr>
          <a:xfrm>
            <a:off x="-17762" y="817011"/>
            <a:ext cx="9189720" cy="2966102"/>
          </a:xfrm>
          <a:prstGeom prst="rect">
            <a:avLst/>
          </a:prstGeom>
        </p:spPr>
      </p:pic>
      <p:pic>
        <p:nvPicPr>
          <p:cNvPr id="14" name="Picture 13" descr="FermiLogoBar_DOE_KO_horiz.eps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761" y="249843"/>
            <a:ext cx="9010786" cy="3018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505769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Bottom: Title &amp;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228600" y="971550"/>
            <a:ext cx="8672513" cy="5059363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505050"/>
                </a:solidFill>
              </a:defRPr>
            </a:lvl1pPr>
            <a:lvl2pPr>
              <a:defRPr sz="2200">
                <a:solidFill>
                  <a:srgbClr val="505050"/>
                </a:solidFill>
              </a:defRPr>
            </a:lvl2pPr>
            <a:lvl3pPr>
              <a:defRPr sz="2000">
                <a:solidFill>
                  <a:srgbClr val="505050"/>
                </a:solidFill>
              </a:defRPr>
            </a:lvl3pPr>
            <a:lvl4pPr>
              <a:defRPr sz="1800">
                <a:solidFill>
                  <a:srgbClr val="50505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505050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7" name="Title 1"/>
          <p:cNvSpPr>
            <a:spLocks noGrp="1"/>
          </p:cNvSpPr>
          <p:nvPr>
            <p:ph type="title"/>
          </p:nvPr>
        </p:nvSpPr>
        <p:spPr>
          <a:xfrm>
            <a:off x="228600" y="251752"/>
            <a:ext cx="8686800" cy="427877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800">
                <a:solidFill>
                  <a:srgbClr val="004C97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736827" y="6504213"/>
            <a:ext cx="675368" cy="24130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 sz="12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/>
              <a:t>11/4/2019</a:t>
            </a:r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30603" y="6504213"/>
            <a:ext cx="6262118" cy="242873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algn="l">
              <a:defRPr sz="1200">
                <a:solidFill>
                  <a:srgbClr val="004C97"/>
                </a:solidFill>
                <a:latin typeface="Helvetica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/>
              <a:t>E. Pozdeyev, 4th ICFA Mini-Workshop on Space Charge </a:t>
            </a:r>
            <a:endParaRPr lang="en-US" b="1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22250" y="6504213"/>
            <a:ext cx="414338" cy="237285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460084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Bottom: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>
            <a:spLocks noGrp="1"/>
          </p:cNvSpPr>
          <p:nvPr>
            <p:ph sz="half" idx="13"/>
          </p:nvPr>
        </p:nvSpPr>
        <p:spPr>
          <a:xfrm>
            <a:off x="228601" y="971550"/>
            <a:ext cx="4206240" cy="3633788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505050"/>
                </a:solidFill>
              </a:defRPr>
            </a:lvl1pPr>
            <a:lvl2pPr>
              <a:defRPr sz="2200">
                <a:solidFill>
                  <a:srgbClr val="505050"/>
                </a:solidFill>
              </a:defRPr>
            </a:lvl2pPr>
            <a:lvl3pPr>
              <a:defRPr sz="2000">
                <a:solidFill>
                  <a:srgbClr val="505050"/>
                </a:solidFill>
              </a:defRPr>
            </a:lvl3pPr>
            <a:lvl4pPr>
              <a:defRPr sz="1800">
                <a:solidFill>
                  <a:srgbClr val="50505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50505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sz="half" idx="15"/>
          </p:nvPr>
        </p:nvSpPr>
        <p:spPr>
          <a:xfrm>
            <a:off x="4692452" y="971550"/>
            <a:ext cx="4215383" cy="3633788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505050"/>
                </a:solidFill>
              </a:defRPr>
            </a:lvl1pPr>
            <a:lvl2pPr>
              <a:defRPr sz="2200">
                <a:solidFill>
                  <a:srgbClr val="505050"/>
                </a:solidFill>
              </a:defRPr>
            </a:lvl2pPr>
            <a:lvl3pPr>
              <a:defRPr sz="2000">
                <a:solidFill>
                  <a:srgbClr val="505050"/>
                </a:solidFill>
              </a:defRPr>
            </a:lvl3pPr>
            <a:lvl4pPr>
              <a:defRPr sz="1800">
                <a:solidFill>
                  <a:srgbClr val="50505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50505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Text Placeholder 3"/>
          <p:cNvSpPr>
            <a:spLocks noGrp="1"/>
          </p:cNvSpPr>
          <p:nvPr>
            <p:ph type="body" sz="half" idx="16"/>
          </p:nvPr>
        </p:nvSpPr>
        <p:spPr>
          <a:xfrm>
            <a:off x="229365" y="4765101"/>
            <a:ext cx="4205476" cy="126581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600" b="1" i="0">
                <a:solidFill>
                  <a:srgbClr val="004C97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9"/>
          </p:nvPr>
        </p:nvSpPr>
        <p:spPr>
          <a:xfrm>
            <a:off x="4692450" y="4765101"/>
            <a:ext cx="4206239" cy="126581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600" b="1" i="0">
                <a:solidFill>
                  <a:srgbClr val="004C97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2"/>
          </p:nvPr>
        </p:nvSpPr>
        <p:spPr>
          <a:xfrm>
            <a:off x="736827" y="6504213"/>
            <a:ext cx="675368" cy="24130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 sz="12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/>
              <a:t>11/4/2019</a:t>
            </a:r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30602" y="6504213"/>
            <a:ext cx="6262118" cy="242873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algn="l">
              <a:defRPr sz="1200">
                <a:solidFill>
                  <a:srgbClr val="004C97"/>
                </a:solidFill>
                <a:latin typeface="Helvetica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/>
              <a:t>E. Pozdeyev, 4th ICFA Mini-Workshop on Space Charge </a:t>
            </a:r>
            <a:endParaRPr lang="en-US" b="1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22250" y="6504213"/>
            <a:ext cx="414338" cy="237285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228600" y="251752"/>
            <a:ext cx="8686800" cy="427877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800">
                <a:solidFill>
                  <a:srgbClr val="004C97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54986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Bottom: Title &amp;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228600" y="971550"/>
            <a:ext cx="8672513" cy="5059363"/>
          </a:xfrm>
          <a:prstGeom prst="rect">
            <a:avLst/>
          </a:prstGeom>
        </p:spPr>
        <p:txBody>
          <a:bodyPr lIns="0" tIns="0" rIns="0" bIns="0"/>
          <a:lstStyle>
            <a:lvl1pPr>
              <a:spcBef>
                <a:spcPts val="1200"/>
              </a:spcBef>
              <a:defRPr sz="2400">
                <a:solidFill>
                  <a:srgbClr val="000000"/>
                </a:solidFill>
              </a:defRPr>
            </a:lvl1pPr>
            <a:lvl2pPr>
              <a:spcBef>
                <a:spcPts val="200"/>
              </a:spcBef>
              <a:defRPr sz="2200">
                <a:solidFill>
                  <a:schemeClr val="tx2"/>
                </a:solidFill>
              </a:defRPr>
            </a:lvl2pPr>
            <a:lvl3pPr>
              <a:spcBef>
                <a:spcPts val="0"/>
              </a:spcBef>
              <a:defRPr sz="2000">
                <a:solidFill>
                  <a:srgbClr val="000000"/>
                </a:solidFill>
              </a:defRPr>
            </a:lvl3pPr>
            <a:lvl4pPr>
              <a:spcBef>
                <a:spcPts val="0"/>
              </a:spcBef>
              <a:defRPr sz="1800">
                <a:solidFill>
                  <a:srgbClr val="000000"/>
                </a:solidFill>
              </a:defRPr>
            </a:lvl4pPr>
            <a:lvl5pPr marL="2057400" indent="-228600">
              <a:spcBef>
                <a:spcPts val="0"/>
              </a:spcBef>
              <a:buFont typeface="Arial"/>
              <a:buChar char="•"/>
              <a:defRPr sz="1600"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7" name="Title 1"/>
          <p:cNvSpPr>
            <a:spLocks noGrp="1"/>
          </p:cNvSpPr>
          <p:nvPr>
            <p:ph type="title"/>
          </p:nvPr>
        </p:nvSpPr>
        <p:spPr>
          <a:xfrm>
            <a:off x="228600" y="251752"/>
            <a:ext cx="8686800" cy="427877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800">
                <a:solidFill>
                  <a:srgbClr val="004C97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736826" y="6504213"/>
            <a:ext cx="935091" cy="237285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 sz="12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/>
              <a:t>11/4/2019</a:t>
            </a:r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49823" y="6504213"/>
            <a:ext cx="5842897" cy="242873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algn="l">
              <a:defRPr sz="1200">
                <a:solidFill>
                  <a:srgbClr val="004C97"/>
                </a:solidFill>
                <a:latin typeface="Helvetica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 b="1"/>
              <a:t>E. Pozdeyev, 4th ICFA Mini-Workshop on Space Charge </a:t>
            </a:r>
            <a:endParaRPr lang="en-US" b="1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22250" y="6504213"/>
            <a:ext cx="414338" cy="237285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927375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Bottom: Content &amp;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8600" y="958849"/>
            <a:ext cx="3027894" cy="5022676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600" b="1" i="0">
                <a:solidFill>
                  <a:srgbClr val="004C97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sz="half" idx="15"/>
          </p:nvPr>
        </p:nvSpPr>
        <p:spPr>
          <a:xfrm>
            <a:off x="3542712" y="958850"/>
            <a:ext cx="5347605" cy="5022675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505050"/>
                </a:solidFill>
              </a:defRPr>
            </a:lvl1pPr>
            <a:lvl2pPr>
              <a:defRPr sz="2200">
                <a:solidFill>
                  <a:srgbClr val="505050"/>
                </a:solidFill>
              </a:defRPr>
            </a:lvl2pPr>
            <a:lvl3pPr>
              <a:defRPr sz="2000">
                <a:solidFill>
                  <a:srgbClr val="505050"/>
                </a:solidFill>
              </a:defRPr>
            </a:lvl3pPr>
            <a:lvl4pPr>
              <a:defRPr sz="1800">
                <a:solidFill>
                  <a:srgbClr val="50505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50505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6"/>
          </p:nvPr>
        </p:nvSpPr>
        <p:spPr>
          <a:xfrm>
            <a:off x="736827" y="6504213"/>
            <a:ext cx="675368" cy="241300"/>
          </a:xfrm>
        </p:spPr>
        <p:txBody>
          <a:bodyPr/>
          <a:lstStyle>
            <a:lvl1pPr>
              <a:defRPr sz="1200" smtClean="0"/>
            </a:lvl1pPr>
          </a:lstStyle>
          <a:p>
            <a:pPr>
              <a:defRPr/>
            </a:pPr>
            <a:r>
              <a:rPr lang="en-US"/>
              <a:t>11/4/2019</a:t>
            </a:r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7"/>
          </p:nvPr>
        </p:nvSpPr>
        <p:spPr>
          <a:xfrm>
            <a:off x="1530601" y="6504213"/>
            <a:ext cx="6262119" cy="250031"/>
          </a:xfrm>
        </p:spPr>
        <p:txBody>
          <a:bodyPr/>
          <a:lstStyle>
            <a:lvl1pPr>
              <a:defRPr sz="1200" dirty="0" smtClean="0"/>
            </a:lvl1pPr>
          </a:lstStyle>
          <a:p>
            <a:pPr>
              <a:defRPr/>
            </a:pPr>
            <a:r>
              <a:rPr lang="en-US"/>
              <a:t>E. Pozdeyev, 4th ICFA Mini-Workshop on Space Charge </a:t>
            </a:r>
            <a:endParaRPr lang="en-US" b="1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8"/>
          </p:nvPr>
        </p:nvSpPr>
        <p:spPr/>
        <p:txBody>
          <a:bodyPr/>
          <a:lstStyle>
            <a:lvl1pPr>
              <a:defRPr sz="1200" smtClean="0"/>
            </a:lvl1pPr>
          </a:lstStyle>
          <a:p>
            <a:pPr>
              <a:defRPr/>
            </a:pPr>
            <a:fld id="{979A04A2-726F-2143-A443-7788AF27176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28600" y="254026"/>
            <a:ext cx="8686800" cy="427877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800">
                <a:solidFill>
                  <a:srgbClr val="004C97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440745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Bottom: Picture &amp;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2"/>
          <p:cNvSpPr>
            <a:spLocks noGrp="1"/>
          </p:cNvSpPr>
          <p:nvPr>
            <p:ph type="pic" idx="13"/>
          </p:nvPr>
        </p:nvSpPr>
        <p:spPr>
          <a:xfrm>
            <a:off x="224073" y="971550"/>
            <a:ext cx="8686800" cy="3726717"/>
          </a:xfrm>
          <a:prstGeom prst="rect">
            <a:avLst/>
          </a:prstGeom>
        </p:spPr>
        <p:txBody>
          <a:bodyPr lIns="0" tIns="0" rIns="0" bIns="0" rtlCol="0">
            <a:normAutofit/>
          </a:bodyPr>
          <a:lstStyle>
            <a:lvl1pPr marL="0" indent="0">
              <a:buNone/>
              <a:defRPr sz="1600">
                <a:solidFill>
                  <a:srgbClr val="505050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224073" y="4943005"/>
            <a:ext cx="8686800" cy="1091259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600" b="1" i="0">
                <a:solidFill>
                  <a:srgbClr val="004C97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4"/>
          </p:nvPr>
        </p:nvSpPr>
        <p:spPr>
          <a:xfrm>
            <a:off x="736827" y="6504213"/>
            <a:ext cx="675368" cy="24130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 sz="12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/>
              <a:t>11/4/2019</a:t>
            </a:r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30603" y="6504213"/>
            <a:ext cx="6251958" cy="242873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algn="l">
              <a:defRPr sz="1200">
                <a:solidFill>
                  <a:srgbClr val="004C97"/>
                </a:solidFill>
                <a:latin typeface="Helvetica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/>
              <a:t>E. Pozdeyev, 4th ICFA Mini-Workshop on Space Charge </a:t>
            </a:r>
            <a:endParaRPr lang="en-US" b="1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22250" y="6504213"/>
            <a:ext cx="414338" cy="237285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28600" y="251752"/>
            <a:ext cx="8686800" cy="427877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800">
                <a:solidFill>
                  <a:srgbClr val="004C97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867190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736827" y="6504213"/>
            <a:ext cx="675368" cy="241300"/>
          </a:xfrm>
        </p:spPr>
        <p:txBody>
          <a:bodyPr/>
          <a:lstStyle/>
          <a:p>
            <a:pPr>
              <a:defRPr/>
            </a:pPr>
            <a:r>
              <a:rPr lang="en-US"/>
              <a:t>11/4/2019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530602" y="6504213"/>
            <a:ext cx="6260399" cy="242873"/>
          </a:xfrm>
        </p:spPr>
        <p:txBody>
          <a:bodyPr/>
          <a:lstStyle/>
          <a:p>
            <a:pPr>
              <a:defRPr/>
            </a:pPr>
            <a:r>
              <a:rPr lang="en-US"/>
              <a:t>E. Pozdeyev, 4th ICFA Mini-Workshop on Space Charge </a:t>
            </a:r>
            <a:endParaRPr lang="en-US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222250" y="254000"/>
            <a:ext cx="8675688" cy="5802923"/>
          </a:xfrm>
          <a:prstGeom prst="rect">
            <a:avLst/>
          </a:prstGeom>
        </p:spPr>
        <p:txBody>
          <a:bodyPr vert="horz"/>
          <a:lstStyle>
            <a:lvl1pPr>
              <a:defRPr>
                <a:solidFill>
                  <a:srgbClr val="505050"/>
                </a:solidFill>
              </a:defRPr>
            </a:lvl1pPr>
          </a:lstStyle>
          <a:p>
            <a:r>
              <a:rPr lang="en-US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383823537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Bottom: Extra Log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11/4/2019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530603" y="6504213"/>
            <a:ext cx="6272278" cy="242873"/>
          </a:xfrm>
        </p:spPr>
        <p:txBody>
          <a:bodyPr/>
          <a:lstStyle/>
          <a:p>
            <a:pPr>
              <a:defRPr/>
            </a:pPr>
            <a:r>
              <a:rPr lang="en-US"/>
              <a:t>E. Pozdeyev, 4th ICFA Mini-Workshop on Space Charge </a:t>
            </a:r>
            <a:endParaRPr lang="en-US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228600" y="251752"/>
            <a:ext cx="8686800" cy="427877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800">
                <a:solidFill>
                  <a:srgbClr val="004C97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4" name="Picture Placeholder 14"/>
          <p:cNvSpPr>
            <a:spLocks noGrp="1"/>
          </p:cNvSpPr>
          <p:nvPr>
            <p:ph type="pic" sz="quarter" idx="19"/>
          </p:nvPr>
        </p:nvSpPr>
        <p:spPr>
          <a:xfrm>
            <a:off x="205694" y="2715561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5" name="Picture Placeholder 14"/>
          <p:cNvSpPr>
            <a:spLocks noGrp="1"/>
          </p:cNvSpPr>
          <p:nvPr>
            <p:ph type="pic" sz="quarter" idx="20"/>
          </p:nvPr>
        </p:nvSpPr>
        <p:spPr>
          <a:xfrm>
            <a:off x="1979425" y="2715561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6" name="Picture Placeholder 14"/>
          <p:cNvSpPr>
            <a:spLocks noGrp="1"/>
          </p:cNvSpPr>
          <p:nvPr>
            <p:ph type="pic" sz="quarter" idx="21"/>
          </p:nvPr>
        </p:nvSpPr>
        <p:spPr>
          <a:xfrm>
            <a:off x="3753205" y="2715561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7" name="Picture Placeholder 14"/>
          <p:cNvSpPr>
            <a:spLocks noGrp="1"/>
          </p:cNvSpPr>
          <p:nvPr>
            <p:ph type="pic" sz="quarter" idx="22"/>
          </p:nvPr>
        </p:nvSpPr>
        <p:spPr>
          <a:xfrm>
            <a:off x="5534456" y="2715561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8" name="Picture Placeholder 14"/>
          <p:cNvSpPr>
            <a:spLocks noGrp="1"/>
          </p:cNvSpPr>
          <p:nvPr>
            <p:ph type="pic" sz="quarter" idx="23"/>
          </p:nvPr>
        </p:nvSpPr>
        <p:spPr>
          <a:xfrm>
            <a:off x="7300765" y="2715561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9" name="Picture Placeholder 14"/>
          <p:cNvSpPr>
            <a:spLocks noGrp="1"/>
          </p:cNvSpPr>
          <p:nvPr>
            <p:ph type="pic" sz="quarter" idx="14"/>
          </p:nvPr>
        </p:nvSpPr>
        <p:spPr>
          <a:xfrm>
            <a:off x="205694" y="972176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30" name="Picture Placeholder 14"/>
          <p:cNvSpPr>
            <a:spLocks noGrp="1"/>
          </p:cNvSpPr>
          <p:nvPr>
            <p:ph type="pic" sz="quarter" idx="15"/>
          </p:nvPr>
        </p:nvSpPr>
        <p:spPr>
          <a:xfrm>
            <a:off x="1979425" y="972176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31" name="Picture Placeholder 14"/>
          <p:cNvSpPr>
            <a:spLocks noGrp="1"/>
          </p:cNvSpPr>
          <p:nvPr>
            <p:ph type="pic" sz="quarter" idx="16"/>
          </p:nvPr>
        </p:nvSpPr>
        <p:spPr>
          <a:xfrm>
            <a:off x="3753205" y="972176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32" name="Picture Placeholder 14"/>
          <p:cNvSpPr>
            <a:spLocks noGrp="1"/>
          </p:cNvSpPr>
          <p:nvPr>
            <p:ph type="pic" sz="quarter" idx="17"/>
          </p:nvPr>
        </p:nvSpPr>
        <p:spPr>
          <a:xfrm>
            <a:off x="5534456" y="972176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33" name="Picture Placeholder 14"/>
          <p:cNvSpPr>
            <a:spLocks noGrp="1"/>
          </p:cNvSpPr>
          <p:nvPr>
            <p:ph type="pic" sz="quarter" idx="18"/>
          </p:nvPr>
        </p:nvSpPr>
        <p:spPr>
          <a:xfrm>
            <a:off x="7300765" y="972176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34" name="Picture Placeholder 14"/>
          <p:cNvSpPr>
            <a:spLocks noGrp="1"/>
          </p:cNvSpPr>
          <p:nvPr>
            <p:ph type="pic" sz="quarter" idx="24"/>
          </p:nvPr>
        </p:nvSpPr>
        <p:spPr>
          <a:xfrm>
            <a:off x="205694" y="4448801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35" name="Picture Placeholder 14"/>
          <p:cNvSpPr>
            <a:spLocks noGrp="1"/>
          </p:cNvSpPr>
          <p:nvPr>
            <p:ph type="pic" sz="quarter" idx="25"/>
          </p:nvPr>
        </p:nvSpPr>
        <p:spPr>
          <a:xfrm>
            <a:off x="1979425" y="4448801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36" name="Picture Placeholder 14"/>
          <p:cNvSpPr>
            <a:spLocks noGrp="1"/>
          </p:cNvSpPr>
          <p:nvPr>
            <p:ph type="pic" sz="quarter" idx="26"/>
          </p:nvPr>
        </p:nvSpPr>
        <p:spPr>
          <a:xfrm>
            <a:off x="3753205" y="4448801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37" name="Picture Placeholder 14"/>
          <p:cNvSpPr>
            <a:spLocks noGrp="1"/>
          </p:cNvSpPr>
          <p:nvPr>
            <p:ph type="pic" sz="quarter" idx="27"/>
          </p:nvPr>
        </p:nvSpPr>
        <p:spPr>
          <a:xfrm>
            <a:off x="5534456" y="4448801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38" name="Picture Placeholder 14"/>
          <p:cNvSpPr>
            <a:spLocks noGrp="1"/>
          </p:cNvSpPr>
          <p:nvPr>
            <p:ph type="pic" sz="quarter" idx="28"/>
          </p:nvPr>
        </p:nvSpPr>
        <p:spPr>
          <a:xfrm>
            <a:off x="7300765" y="4448801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67575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Bottom: Extra Log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11/4/2019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228600" y="251752"/>
            <a:ext cx="8686800" cy="427877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800">
                <a:solidFill>
                  <a:srgbClr val="004C97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4" name="Picture Placeholder 14"/>
          <p:cNvSpPr>
            <a:spLocks noGrp="1"/>
          </p:cNvSpPr>
          <p:nvPr>
            <p:ph type="pic" sz="quarter" idx="19"/>
          </p:nvPr>
        </p:nvSpPr>
        <p:spPr>
          <a:xfrm>
            <a:off x="205694" y="2715561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5" name="Picture Placeholder 14"/>
          <p:cNvSpPr>
            <a:spLocks noGrp="1"/>
          </p:cNvSpPr>
          <p:nvPr>
            <p:ph type="pic" sz="quarter" idx="20"/>
          </p:nvPr>
        </p:nvSpPr>
        <p:spPr>
          <a:xfrm>
            <a:off x="1979425" y="2715561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6" name="Picture Placeholder 14"/>
          <p:cNvSpPr>
            <a:spLocks noGrp="1"/>
          </p:cNvSpPr>
          <p:nvPr>
            <p:ph type="pic" sz="quarter" idx="21"/>
          </p:nvPr>
        </p:nvSpPr>
        <p:spPr>
          <a:xfrm>
            <a:off x="3753205" y="2715561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7" name="Picture Placeholder 14"/>
          <p:cNvSpPr>
            <a:spLocks noGrp="1"/>
          </p:cNvSpPr>
          <p:nvPr>
            <p:ph type="pic" sz="quarter" idx="22"/>
          </p:nvPr>
        </p:nvSpPr>
        <p:spPr>
          <a:xfrm>
            <a:off x="5534456" y="2715561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8" name="Picture Placeholder 14"/>
          <p:cNvSpPr>
            <a:spLocks noGrp="1"/>
          </p:cNvSpPr>
          <p:nvPr>
            <p:ph type="pic" sz="quarter" idx="23"/>
          </p:nvPr>
        </p:nvSpPr>
        <p:spPr>
          <a:xfrm>
            <a:off x="7300765" y="2715561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9" name="Picture Placeholder 14"/>
          <p:cNvSpPr>
            <a:spLocks noGrp="1"/>
          </p:cNvSpPr>
          <p:nvPr>
            <p:ph type="pic" sz="quarter" idx="14"/>
          </p:nvPr>
        </p:nvSpPr>
        <p:spPr>
          <a:xfrm>
            <a:off x="205694" y="972176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30" name="Picture Placeholder 14"/>
          <p:cNvSpPr>
            <a:spLocks noGrp="1"/>
          </p:cNvSpPr>
          <p:nvPr>
            <p:ph type="pic" sz="quarter" idx="15"/>
          </p:nvPr>
        </p:nvSpPr>
        <p:spPr>
          <a:xfrm>
            <a:off x="1979425" y="972176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31" name="Picture Placeholder 14"/>
          <p:cNvSpPr>
            <a:spLocks noGrp="1"/>
          </p:cNvSpPr>
          <p:nvPr>
            <p:ph type="pic" sz="quarter" idx="16"/>
          </p:nvPr>
        </p:nvSpPr>
        <p:spPr>
          <a:xfrm>
            <a:off x="3753205" y="972176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32" name="Picture Placeholder 14"/>
          <p:cNvSpPr>
            <a:spLocks noGrp="1"/>
          </p:cNvSpPr>
          <p:nvPr>
            <p:ph type="pic" sz="quarter" idx="17"/>
          </p:nvPr>
        </p:nvSpPr>
        <p:spPr>
          <a:xfrm>
            <a:off x="5534456" y="972176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33" name="Picture Placeholder 14"/>
          <p:cNvSpPr>
            <a:spLocks noGrp="1"/>
          </p:cNvSpPr>
          <p:nvPr>
            <p:ph type="pic" sz="quarter" idx="18"/>
          </p:nvPr>
        </p:nvSpPr>
        <p:spPr>
          <a:xfrm>
            <a:off x="7300765" y="972176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34" name="Picture Placeholder 14"/>
          <p:cNvSpPr>
            <a:spLocks noGrp="1"/>
          </p:cNvSpPr>
          <p:nvPr>
            <p:ph type="pic" sz="quarter" idx="24"/>
          </p:nvPr>
        </p:nvSpPr>
        <p:spPr>
          <a:xfrm>
            <a:off x="205694" y="4448801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35" name="Picture Placeholder 14"/>
          <p:cNvSpPr>
            <a:spLocks noGrp="1"/>
          </p:cNvSpPr>
          <p:nvPr>
            <p:ph type="pic" sz="quarter" idx="25"/>
          </p:nvPr>
        </p:nvSpPr>
        <p:spPr>
          <a:xfrm>
            <a:off x="1979425" y="4448801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36" name="Picture Placeholder 14"/>
          <p:cNvSpPr>
            <a:spLocks noGrp="1"/>
          </p:cNvSpPr>
          <p:nvPr>
            <p:ph type="pic" sz="quarter" idx="26"/>
          </p:nvPr>
        </p:nvSpPr>
        <p:spPr>
          <a:xfrm>
            <a:off x="3753205" y="4448801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37" name="Picture Placeholder 14"/>
          <p:cNvSpPr>
            <a:spLocks noGrp="1"/>
          </p:cNvSpPr>
          <p:nvPr>
            <p:ph type="pic" sz="quarter" idx="27"/>
          </p:nvPr>
        </p:nvSpPr>
        <p:spPr>
          <a:xfrm>
            <a:off x="5534456" y="4448801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38" name="Picture Placeholder 14"/>
          <p:cNvSpPr>
            <a:spLocks noGrp="1"/>
          </p:cNvSpPr>
          <p:nvPr>
            <p:ph type="pic" sz="quarter" idx="28"/>
          </p:nvPr>
        </p:nvSpPr>
        <p:spPr>
          <a:xfrm>
            <a:off x="7300765" y="4448801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1" name="Footer Placeholder 4">
            <a:extLst>
              <a:ext uri="{FF2B5EF4-FFF2-40B4-BE49-F238E27FC236}">
                <a16:creationId xmlns:a16="http://schemas.microsoft.com/office/drawing/2014/main" id="{B26FDE4A-73F8-48B8-BD68-8EC9316810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949823" y="6504213"/>
            <a:ext cx="5842897" cy="242873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algn="l">
              <a:defRPr sz="1200">
                <a:solidFill>
                  <a:srgbClr val="004C97"/>
                </a:solidFill>
                <a:latin typeface="Helvetica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 b="1"/>
              <a:t>E. Pozdeyev, 4th ICFA Mini-Workshop on Space Charge 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8301617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ontent &amp;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8600" y="1043693"/>
            <a:ext cx="3027894" cy="4994276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000" b="1">
                <a:solidFill>
                  <a:srgbClr val="505050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228600" y="103666"/>
            <a:ext cx="8686800" cy="641739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400">
                <a:solidFill>
                  <a:srgbClr val="004C97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11/4/2019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22"/>
          </p:nvPr>
        </p:nvSpPr>
        <p:spPr>
          <a:xfrm>
            <a:off x="3355146" y="1037743"/>
            <a:ext cx="5607636" cy="5000226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 b="1">
                <a:solidFill>
                  <a:srgbClr val="404040"/>
                </a:solidFill>
              </a:defRPr>
            </a:lvl1pPr>
            <a:lvl2pPr marL="742950" indent="-285750">
              <a:buFont typeface="Wingdings" panose="05000000000000000000" pitchFamily="2" charset="2"/>
              <a:buChar char="§"/>
              <a:defRPr sz="2200" b="1">
                <a:solidFill>
                  <a:schemeClr val="accent5">
                    <a:lumMod val="75000"/>
                  </a:schemeClr>
                </a:solidFill>
              </a:defRPr>
            </a:lvl2pPr>
            <a:lvl3pPr>
              <a:defRPr sz="2000" b="1">
                <a:solidFill>
                  <a:srgbClr val="C00000"/>
                </a:solidFill>
              </a:defRPr>
            </a:lvl3pPr>
            <a:lvl4pPr marL="1600200" indent="-228600">
              <a:buFont typeface="Wingdings" panose="05000000000000000000" pitchFamily="2" charset="2"/>
              <a:buChar char="§"/>
              <a:defRPr sz="1800" b="1">
                <a:solidFill>
                  <a:schemeClr val="accent2">
                    <a:lumMod val="75000"/>
                  </a:schemeClr>
                </a:solidFill>
              </a:defRPr>
            </a:lvl4pPr>
            <a:lvl5pPr marL="2057400" indent="-228600">
              <a:buFont typeface="Arial"/>
              <a:buChar char="•"/>
              <a:defRPr sz="1600" b="1">
                <a:solidFill>
                  <a:schemeClr val="accent5">
                    <a:lumMod val="75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3289AFCC-30A4-43DD-9DA3-C1D90027B1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949823" y="6504213"/>
            <a:ext cx="5842897" cy="242873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algn="l">
              <a:defRPr sz="1200">
                <a:solidFill>
                  <a:srgbClr val="004C97"/>
                </a:solidFill>
                <a:latin typeface="Helvetica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 b="1"/>
              <a:t>E. Pozdeyev, 4th ICFA Mini-Workshop on Space Charge </a:t>
            </a:r>
            <a:endParaRPr lang="en-US" b="1" dirty="0"/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51EF1C70-1E6F-4D72-A2EB-152ACDE6981C}"/>
              </a:ext>
            </a:extLst>
          </p:cNvPr>
          <p:cNvSpPr txBox="1">
            <a:spLocks/>
          </p:cNvSpPr>
          <p:nvPr userDrawn="1"/>
        </p:nvSpPr>
        <p:spPr>
          <a:xfrm>
            <a:off x="222250" y="6504213"/>
            <a:ext cx="414338" cy="237285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sz="1200" kern="1200" smtClean="0">
                <a:solidFill>
                  <a:srgbClr val="004C97"/>
                </a:solidFill>
                <a:latin typeface="Helvetica" charset="0"/>
                <a:ea typeface="Geneva" charset="0"/>
                <a:cs typeface="ＭＳ Ｐゴシック" charset="0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9pPr>
          </a:lstStyle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20191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&amp;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65691"/>
            <a:ext cx="8686800" cy="427877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800">
                <a:solidFill>
                  <a:srgbClr val="004C97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043046"/>
            <a:ext cx="8672513" cy="4987867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404040"/>
                </a:solidFill>
              </a:defRPr>
            </a:lvl1pPr>
            <a:lvl2pPr>
              <a:defRPr sz="2200">
                <a:solidFill>
                  <a:srgbClr val="404040"/>
                </a:solidFill>
              </a:defRPr>
            </a:lvl2pPr>
            <a:lvl3pPr>
              <a:defRPr sz="2000">
                <a:solidFill>
                  <a:srgbClr val="404040"/>
                </a:solidFill>
              </a:defRPr>
            </a:lvl3pPr>
            <a:lvl4pPr>
              <a:defRPr sz="1800">
                <a:solidFill>
                  <a:srgbClr val="40404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404040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736827" y="6495482"/>
            <a:ext cx="775884" cy="24130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 sz="12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/>
              <a:t>11/4/2019</a:t>
            </a:r>
            <a:endParaRPr lang="en-US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22250" y="6495482"/>
            <a:ext cx="414338" cy="237285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CB078F8A-0ADD-45F8-AB74-FD7C5774224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949823" y="6504213"/>
            <a:ext cx="5842897" cy="242873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algn="l">
              <a:defRPr sz="1200">
                <a:solidFill>
                  <a:srgbClr val="004C97"/>
                </a:solidFill>
                <a:latin typeface="Helvetica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 b="1"/>
              <a:t>E. Pozdeyev, 4th ICFA Mini-Workshop on Space Charge 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0457431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Logo Bottom: Picture &amp;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2"/>
          <p:cNvSpPr>
            <a:spLocks noGrp="1"/>
          </p:cNvSpPr>
          <p:nvPr>
            <p:ph type="pic" idx="13"/>
          </p:nvPr>
        </p:nvSpPr>
        <p:spPr>
          <a:xfrm>
            <a:off x="224073" y="971550"/>
            <a:ext cx="8686800" cy="3726717"/>
          </a:xfrm>
          <a:prstGeom prst="rect">
            <a:avLst/>
          </a:prstGeom>
        </p:spPr>
        <p:txBody>
          <a:bodyPr lIns="0" tIns="0" rIns="0" bIns="0" rtlCol="0">
            <a:normAutofit/>
          </a:bodyPr>
          <a:lstStyle>
            <a:lvl1pPr marL="0" indent="0">
              <a:buNone/>
              <a:defRPr sz="1600">
                <a:solidFill>
                  <a:srgbClr val="505050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224073" y="4943005"/>
            <a:ext cx="8686800" cy="1091259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600" b="1" i="0">
                <a:solidFill>
                  <a:srgbClr val="004C97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4"/>
          </p:nvPr>
        </p:nvSpPr>
        <p:spPr>
          <a:xfrm>
            <a:off x="736827" y="6504213"/>
            <a:ext cx="675368" cy="24130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 sz="12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/>
              <a:t>11/4/2019</a:t>
            </a:r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30603" y="6504213"/>
            <a:ext cx="6251958" cy="242873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algn="l">
              <a:defRPr sz="1200">
                <a:solidFill>
                  <a:srgbClr val="004C97"/>
                </a:solidFill>
                <a:latin typeface="Helvetica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/>
              <a:t>E. Pozdeyev, 4th ICFA Mini-Workshop on Space Charge </a:t>
            </a:r>
            <a:endParaRPr lang="en-US" b="1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22250" y="6504213"/>
            <a:ext cx="414338" cy="237285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28600" y="251752"/>
            <a:ext cx="8686800" cy="427877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800">
                <a:solidFill>
                  <a:srgbClr val="004C97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3306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32610"/>
            <a:ext cx="8293100" cy="569268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200" b="1" i="0" baseline="0">
                <a:solidFill>
                  <a:srgbClr val="004C97"/>
                </a:solidFill>
                <a:latin typeface="Helvetica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11/4/2019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E. Pozdeyev, 4th ICFA Mini-Workshop on Space Charge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idx="13"/>
          </p:nvPr>
        </p:nvSpPr>
        <p:spPr>
          <a:xfrm>
            <a:off x="457200" y="1238250"/>
            <a:ext cx="8293100" cy="4846638"/>
          </a:xfrm>
          <a:prstGeom prst="rect">
            <a:avLst/>
          </a:prstGeom>
        </p:spPr>
        <p:txBody>
          <a:bodyPr lIns="0" rIns="0"/>
          <a:lstStyle>
            <a:lvl1pPr marL="256032" indent="-265176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Arial"/>
              <a:buChar char="•"/>
              <a:defRPr sz="2200" b="0" i="0">
                <a:solidFill>
                  <a:srgbClr val="63666A"/>
                </a:solidFill>
                <a:latin typeface="Helvetica"/>
              </a:defRPr>
            </a:lvl1pPr>
            <a:lvl2pPr marL="320040" indent="256032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SzPct val="90000"/>
              <a:buFont typeface="Lucida Grande"/>
              <a:buChar char="-"/>
              <a:defRPr sz="2000" b="0" i="0">
                <a:solidFill>
                  <a:srgbClr val="63666A"/>
                </a:solidFill>
                <a:latin typeface="Helvetica"/>
              </a:defRPr>
            </a:lvl2pPr>
            <a:lvl3pPr marL="640080" indent="22860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SzPct val="88000"/>
              <a:buFont typeface="Arial"/>
              <a:buChar char="•"/>
              <a:defRPr sz="1800" b="0" i="0">
                <a:solidFill>
                  <a:srgbClr val="63666A"/>
                </a:solidFill>
                <a:latin typeface="Helvetica"/>
              </a:defRPr>
            </a:lvl3pPr>
            <a:lvl4pPr marL="914400" indent="22860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SzPct val="90000"/>
              <a:buFont typeface="Lucida Grande"/>
              <a:buChar char="-"/>
              <a:defRPr sz="1600" b="0" i="0">
                <a:solidFill>
                  <a:srgbClr val="63666A"/>
                </a:solidFill>
                <a:latin typeface="Helvetica"/>
              </a:defRPr>
            </a:lvl4pPr>
            <a:lvl5pPr marL="1143000" indent="192024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SzPct val="88000"/>
              <a:buFont typeface="Arial"/>
              <a:buChar char="•"/>
              <a:defRPr sz="1400" b="0" i="0">
                <a:solidFill>
                  <a:srgbClr val="63666A"/>
                </a:solidFill>
                <a:latin typeface="Helvetica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0893006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26268"/>
            <a:ext cx="6532039" cy="641739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400">
                <a:solidFill>
                  <a:srgbClr val="154D8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043046"/>
            <a:ext cx="8672513" cy="4987867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404040"/>
                </a:solidFill>
              </a:defRPr>
            </a:lvl1pPr>
            <a:lvl2pPr>
              <a:defRPr sz="2200">
                <a:solidFill>
                  <a:srgbClr val="404040"/>
                </a:solidFill>
              </a:defRPr>
            </a:lvl2pPr>
            <a:lvl3pPr>
              <a:defRPr sz="2000">
                <a:solidFill>
                  <a:srgbClr val="404040"/>
                </a:solidFill>
              </a:defRPr>
            </a:lvl3pPr>
            <a:lvl4pPr>
              <a:defRPr sz="1800">
                <a:solidFill>
                  <a:srgbClr val="40404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404040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8959" y="6497848"/>
            <a:ext cx="851643" cy="240612"/>
          </a:xfrm>
        </p:spPr>
        <p:txBody>
          <a:bodyPr/>
          <a:lstStyle>
            <a:lvl1pPr>
              <a:defRPr sz="900">
                <a:solidFill>
                  <a:srgbClr val="154D81"/>
                </a:solidFill>
              </a:defRPr>
            </a:lvl1pPr>
          </a:lstStyle>
          <a:p>
            <a:pPr>
              <a:defRPr/>
            </a:pPr>
            <a:r>
              <a:rPr lang="en-US"/>
              <a:t>11/4/2019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900">
                <a:solidFill>
                  <a:srgbClr val="154D81"/>
                </a:solidFill>
              </a:defRPr>
            </a:lvl1pPr>
          </a:lstStyle>
          <a:p>
            <a:pPr>
              <a:defRPr/>
            </a:pPr>
            <a:r>
              <a:rPr lang="en-US"/>
              <a:t>E. Pozdeyev, 4th ICFA Mini-Workshop on Space Charge </a:t>
            </a:r>
            <a:endParaRPr lang="en-US" b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900">
                <a:solidFill>
                  <a:srgbClr val="154D81"/>
                </a:solidFill>
              </a:defRPr>
            </a:lvl1pPr>
          </a:lstStyle>
          <a:p>
            <a:pPr>
              <a:defRPr/>
            </a:pPr>
            <a:fld id="{2E8B149A-14C6-B749-AF60-1744CFF2A84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45933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20702B8-1A4A-4A74-9D1F-2F726A32AF87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ADAF24-DE53-45A2-85E6-043D3867D0B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4" name="Rectangle 15">
            <a:extLst>
              <a:ext uri="{FF2B5EF4-FFF2-40B4-BE49-F238E27FC236}">
                <a16:creationId xmlns:a16="http://schemas.microsoft.com/office/drawing/2014/main" id="{4162A78D-C1FD-4DAC-90E7-CE598AD53E48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E. Pozdeyev, 4th ICFA Mini-Workshop on Space Charge </a:t>
            </a:r>
          </a:p>
        </p:txBody>
      </p:sp>
    </p:spTree>
    <p:extLst>
      <p:ext uri="{BB962C8B-B14F-4D97-AF65-F5344CB8AC3E}">
        <p14:creationId xmlns:p14="http://schemas.microsoft.com/office/powerpoint/2010/main" val="31605521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slideLayout" Target="../slideLayouts/slideLayout13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4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theme" Target="../theme/theme3.xml"/><Relationship Id="rId3" Type="http://schemas.openxmlformats.org/officeDocument/2006/relationships/slideLayout" Target="../slideLayouts/slideLayout19.xml"/><Relationship Id="rId7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8.xml"/><Relationship Id="rId1" Type="http://schemas.openxmlformats.org/officeDocument/2006/relationships/slideLayout" Target="../slideLayouts/slideLayout17.xml"/><Relationship Id="rId6" Type="http://schemas.openxmlformats.org/officeDocument/2006/relationships/slideLayout" Target="../slideLayouts/slideLayout22.xml"/><Relationship Id="rId5" Type="http://schemas.openxmlformats.org/officeDocument/2006/relationships/slideLayout" Target="../slideLayouts/slideLayout21.xml"/><Relationship Id="rId4" Type="http://schemas.openxmlformats.org/officeDocument/2006/relationships/slideLayout" Target="../slideLayouts/slideLayout20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Date Placeholder 3"/>
          <p:cNvSpPr>
            <a:spLocks noGrp="1"/>
          </p:cNvSpPr>
          <p:nvPr>
            <p:ph type="dt" sz="half" idx="2"/>
          </p:nvPr>
        </p:nvSpPr>
        <p:spPr>
          <a:xfrm>
            <a:off x="736826" y="6504213"/>
            <a:ext cx="970949" cy="24130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 sz="12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/>
              <a:t>11/4/2019</a:t>
            </a:r>
            <a:endParaRPr lang="en-US" dirty="0"/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882588" y="6504213"/>
            <a:ext cx="5908413" cy="241300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algn="l">
              <a:defRPr sz="1200">
                <a:solidFill>
                  <a:srgbClr val="004C97"/>
                </a:solidFill>
                <a:latin typeface="Helvetica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 b="1"/>
              <a:t>E. Pozdeyev, 4th ICFA Mini-Workshop on Space Charge </a:t>
            </a:r>
            <a:endParaRPr lang="en-US" b="1" dirty="0"/>
          </a:p>
        </p:txBody>
      </p:sp>
      <p:sp>
        <p:nvSpPr>
          <p:cNvPr id="1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22250" y="6504213"/>
            <a:ext cx="414338" cy="237285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20" name="Date Placeholder 3"/>
          <p:cNvSpPr txBox="1">
            <a:spLocks/>
          </p:cNvSpPr>
          <p:nvPr/>
        </p:nvSpPr>
        <p:spPr>
          <a:xfrm>
            <a:off x="6450013" y="4477484"/>
            <a:ext cx="1076325" cy="2413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9pPr>
          </a:lstStyle>
          <a:p>
            <a:endParaRPr lang="en-US" dirty="0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>
          <a:xfrm>
            <a:off x="215900" y="6258863"/>
            <a:ext cx="8699500" cy="197990"/>
            <a:chOff x="600217" y="6258863"/>
            <a:chExt cx="8297721" cy="188846"/>
          </a:xfrm>
        </p:grpSpPr>
        <p:cxnSp>
          <p:nvCxnSpPr>
            <p:cNvPr id="10" name="Straight Connector 9"/>
            <p:cNvCxnSpPr/>
            <p:nvPr userDrawn="1"/>
          </p:nvCxnSpPr>
          <p:spPr>
            <a:xfrm>
              <a:off x="600217" y="6357936"/>
              <a:ext cx="7190785" cy="0"/>
            </a:xfrm>
            <a:prstGeom prst="line">
              <a:avLst/>
            </a:prstGeom>
            <a:ln w="76200" cmpd="sng">
              <a:solidFill>
                <a:srgbClr val="99D6EA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13" name="Picture 6" descr="FermiLogo_RGB_NALBlue.png"/>
            <p:cNvPicPr>
              <a:picLocks noChangeAspect="1"/>
            </p:cNvPicPr>
            <p:nvPr userDrawn="1"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853781" y="6258863"/>
              <a:ext cx="1044157" cy="1888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1" name="Picture 10">
            <a:extLst>
              <a:ext uri="{FF2B5EF4-FFF2-40B4-BE49-F238E27FC236}">
                <a16:creationId xmlns:a16="http://schemas.microsoft.com/office/drawing/2014/main" id="{CFEE002A-EFA7-480B-BEAA-0A2C1DEF5B23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67203" y="6439089"/>
            <a:ext cx="767515" cy="418911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119" r:id="rId1"/>
    <p:sldLayoutId id="2147484129" r:id="rId2"/>
    <p:sldLayoutId id="2147484116" r:id="rId3"/>
    <p:sldLayoutId id="2147484124" r:id="rId4"/>
    <p:sldLayoutId id="2147484126" r:id="rId5"/>
    <p:sldLayoutId id="2147484154" r:id="rId6"/>
    <p:sldLayoutId id="2147484160" r:id="rId7"/>
    <p:sldLayoutId id="2147484162" r:id="rId8"/>
    <p:sldLayoutId id="2147484163" r:id="rId9"/>
    <p:sldLayoutId id="2147484164" r:id="rId10"/>
  </p:sldLayoutIdLst>
  <p:hf hdr="0"/>
  <p:txStyles>
    <p:titleStyle>
      <a:lvl1pPr algn="l" defTabSz="457200" rtl="0" eaLnBrk="1" fontAlgn="base" hangingPunct="1">
        <a:spcBef>
          <a:spcPct val="0"/>
        </a:spcBef>
        <a:spcAft>
          <a:spcPct val="0"/>
        </a:spcAft>
        <a:defRPr sz="1700" b="1" kern="1200">
          <a:solidFill>
            <a:srgbClr val="2E5286"/>
          </a:solidFill>
          <a:latin typeface="Helvetica"/>
          <a:ea typeface="Geneva" charset="0"/>
          <a:cs typeface="ＭＳ Ｐゴシック" charset="0"/>
        </a:defRPr>
      </a:lvl1pPr>
      <a:lvl2pPr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Geneva" charset="0"/>
          <a:cs typeface="ＭＳ Ｐゴシック" charset="0"/>
        </a:defRPr>
      </a:lvl2pPr>
      <a:lvl3pPr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Geneva" charset="0"/>
          <a:cs typeface="ＭＳ Ｐゴシック" charset="0"/>
        </a:defRPr>
      </a:lvl3pPr>
      <a:lvl4pPr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Geneva" charset="0"/>
          <a:cs typeface="ＭＳ Ｐゴシック" charset="0"/>
        </a:defRPr>
      </a:lvl4pPr>
      <a:lvl5pPr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Geneva" charset="0"/>
          <a:cs typeface="ＭＳ Ｐゴシック" charset="0"/>
        </a:defRPr>
      </a:lvl5pPr>
      <a:lvl6pPr marL="457200"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ＭＳ Ｐゴシック" charset="0"/>
          <a:cs typeface="ＭＳ Ｐゴシック" charset="0"/>
        </a:defRPr>
      </a:lvl6pPr>
      <a:lvl7pPr marL="914400"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ＭＳ Ｐゴシック" charset="0"/>
          <a:cs typeface="ＭＳ Ｐゴシック" charset="0"/>
        </a:defRPr>
      </a:lvl7pPr>
      <a:lvl8pPr marL="1371600"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ＭＳ Ｐゴシック" charset="0"/>
          <a:cs typeface="ＭＳ Ｐゴシック" charset="0"/>
        </a:defRPr>
      </a:lvl8pPr>
      <a:lvl9pPr marL="1828800"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kern="1200">
          <a:solidFill>
            <a:srgbClr val="7F7F7F"/>
          </a:solidFill>
          <a:latin typeface="Helvetica"/>
          <a:ea typeface="Geneva" charset="0"/>
          <a:cs typeface="ＭＳ Ｐゴシック" charset="0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600" kern="1200">
          <a:solidFill>
            <a:srgbClr val="7F7F7F"/>
          </a:solidFill>
          <a:latin typeface="Helvetica"/>
          <a:ea typeface="ＭＳ Ｐゴシック" charset="0"/>
          <a:cs typeface="ＭＳ Ｐゴシック" charset="0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1400" kern="1200">
          <a:solidFill>
            <a:srgbClr val="7F7F7F"/>
          </a:solidFill>
          <a:latin typeface="Helvetica"/>
          <a:ea typeface="ＭＳ Ｐゴシック" charset="0"/>
          <a:cs typeface="ＭＳ Ｐゴシック" charset="0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200" kern="1200">
          <a:solidFill>
            <a:srgbClr val="7F7F7F"/>
          </a:solidFill>
          <a:latin typeface="Helvetica"/>
          <a:ea typeface="ＭＳ Ｐゴシック" charset="0"/>
          <a:cs typeface="ＭＳ Ｐゴシック" charset="0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200" kern="1200">
          <a:solidFill>
            <a:srgbClr val="7F7F7F"/>
          </a:solidFill>
          <a:latin typeface="Helvetica"/>
          <a:ea typeface="ＭＳ Ｐゴシック" charset="0"/>
          <a:cs typeface="ＭＳ Ｐゴシック" charset="0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459538" y="6515100"/>
            <a:ext cx="1076325" cy="24130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defRPr sz="900">
                <a:solidFill>
                  <a:srgbClr val="004C97"/>
                </a:solidFill>
                <a:latin typeface="Helvetica" pitchFamily="34" charset="0"/>
              </a:defRPr>
            </a:lvl1pPr>
          </a:lstStyle>
          <a:p>
            <a:r>
              <a:rPr lang="en-US"/>
              <a:t>11/4/2019</a:t>
            </a:r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06450" y="6515100"/>
            <a:ext cx="5373688" cy="241300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algn="l">
              <a:defRPr sz="900">
                <a:solidFill>
                  <a:srgbClr val="004C97"/>
                </a:solidFill>
                <a:latin typeface="Helvetica"/>
                <a:ea typeface="ＭＳ Ｐゴシック" charset="0"/>
                <a:cs typeface="ＭＳ Ｐゴシック" charset="0"/>
              </a:defRPr>
            </a:lvl1pPr>
          </a:lstStyle>
          <a:p>
            <a:r>
              <a:rPr lang="en-US"/>
              <a:t>E. Pozdeyev, 4th ICFA Mini-Workshop on Space Charge </a:t>
            </a:r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28600" y="6515100"/>
            <a:ext cx="447675" cy="24130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900">
                <a:solidFill>
                  <a:srgbClr val="004C97"/>
                </a:solidFill>
                <a:latin typeface="Helvetica" pitchFamily="34" charset="0"/>
              </a:defRPr>
            </a:lvl1pPr>
          </a:lstStyle>
          <a:p>
            <a:fld id="{0CB70BF4-04C1-49D2-AF55-3B7C212EEADB}" type="slidenum">
              <a:rPr lang="en-US" smtClean="0"/>
              <a:t>‹#›</a:t>
            </a:fld>
            <a:endParaRPr lang="en-US"/>
          </a:p>
        </p:txBody>
      </p:sp>
      <p:pic>
        <p:nvPicPr>
          <p:cNvPr id="1029" name="Picture 2" descr="HeaderFooter_0060314.png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415877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31" r:id="rId1"/>
    <p:sldLayoutId id="2147484132" r:id="rId2"/>
    <p:sldLayoutId id="2147484133" r:id="rId3"/>
    <p:sldLayoutId id="2147484134" r:id="rId4"/>
    <p:sldLayoutId id="2147484135" r:id="rId5"/>
    <p:sldLayoutId id="2147484136" r:id="rId6"/>
  </p:sldLayoutIdLst>
  <p:hf hdr="0"/>
  <p:txStyles>
    <p:titleStyle>
      <a:lvl1pPr algn="l" defTabSz="457200" rtl="0" eaLnBrk="1" fontAlgn="base" hangingPunct="1">
        <a:spcBef>
          <a:spcPct val="0"/>
        </a:spcBef>
        <a:spcAft>
          <a:spcPct val="0"/>
        </a:spcAft>
        <a:defRPr sz="1700" b="1" kern="1200">
          <a:solidFill>
            <a:srgbClr val="074184"/>
          </a:solidFill>
          <a:latin typeface="Helvetica"/>
          <a:ea typeface="MS PGothic" pitchFamily="34" charset="-128"/>
          <a:cs typeface="ＭＳ Ｐゴシック" charset="0"/>
        </a:defRPr>
      </a:lvl1pPr>
      <a:lvl2pPr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074184"/>
          </a:solidFill>
          <a:latin typeface="Helvetica" charset="0"/>
          <a:ea typeface="MS PGothic" pitchFamily="34" charset="-128"/>
          <a:cs typeface="ＭＳ Ｐゴシック" charset="0"/>
        </a:defRPr>
      </a:lvl2pPr>
      <a:lvl3pPr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074184"/>
          </a:solidFill>
          <a:latin typeface="Helvetica" charset="0"/>
          <a:ea typeface="MS PGothic" pitchFamily="34" charset="-128"/>
          <a:cs typeface="ＭＳ Ｐゴシック" charset="0"/>
        </a:defRPr>
      </a:lvl3pPr>
      <a:lvl4pPr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074184"/>
          </a:solidFill>
          <a:latin typeface="Helvetica" charset="0"/>
          <a:ea typeface="MS PGothic" pitchFamily="34" charset="-128"/>
          <a:cs typeface="ＭＳ Ｐゴシック" charset="0"/>
        </a:defRPr>
      </a:lvl4pPr>
      <a:lvl5pPr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074184"/>
          </a:solidFill>
          <a:latin typeface="Helvetica" charset="0"/>
          <a:ea typeface="MS PGothic" pitchFamily="34" charset="-128"/>
          <a:cs typeface="ＭＳ Ｐゴシック" charset="0"/>
        </a:defRPr>
      </a:lvl5pPr>
      <a:lvl6pPr marL="4572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6pPr>
      <a:lvl7pPr marL="9144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7pPr>
      <a:lvl8pPr marL="13716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8pPr>
      <a:lvl9pPr marL="18288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kern="1200">
          <a:solidFill>
            <a:srgbClr val="595959"/>
          </a:solidFill>
          <a:latin typeface="Helvetica"/>
          <a:ea typeface="MS PGothic" pitchFamily="34" charset="-128"/>
          <a:cs typeface="ＭＳ Ｐゴシック" charset="0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1600" kern="1200">
          <a:solidFill>
            <a:srgbClr val="595959"/>
          </a:solidFill>
          <a:latin typeface="Helvetica"/>
          <a:ea typeface="MS PGothic" pitchFamily="34" charset="-128"/>
          <a:cs typeface="ＭＳ Ｐゴシック" charset="0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1400" kern="1200">
          <a:solidFill>
            <a:srgbClr val="595959"/>
          </a:solidFill>
          <a:latin typeface="Helvetica"/>
          <a:ea typeface="MS PGothic" pitchFamily="34" charset="-128"/>
          <a:cs typeface="ＭＳ Ｐゴシック" charset="0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1200" kern="1200">
          <a:solidFill>
            <a:srgbClr val="595959"/>
          </a:solidFill>
          <a:latin typeface="Helvetica"/>
          <a:ea typeface="MS PGothic" pitchFamily="34" charset="-128"/>
          <a:cs typeface="ＭＳ Ｐゴシック" charset="0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»"/>
        <a:defRPr sz="1200" kern="1200">
          <a:solidFill>
            <a:srgbClr val="595959"/>
          </a:solidFill>
          <a:latin typeface="Helvetica"/>
          <a:ea typeface="MS PGothic" pitchFamily="34" charset="-128"/>
          <a:cs typeface="ＭＳ Ｐゴシック" charset="0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Date Placeholder 3"/>
          <p:cNvSpPr>
            <a:spLocks noGrp="1"/>
          </p:cNvSpPr>
          <p:nvPr>
            <p:ph type="dt" sz="half" idx="2"/>
          </p:nvPr>
        </p:nvSpPr>
        <p:spPr>
          <a:xfrm>
            <a:off x="736827" y="6504213"/>
            <a:ext cx="675368" cy="24130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 sz="12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/>
              <a:t>11/4/2019</a:t>
            </a:r>
            <a:endParaRPr lang="en-US" dirty="0"/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30602" y="6504213"/>
            <a:ext cx="6260399" cy="242873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algn="l">
              <a:defRPr sz="1200">
                <a:solidFill>
                  <a:srgbClr val="004C97"/>
                </a:solidFill>
                <a:latin typeface="Helvetica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/>
              <a:t>E. Pozdeyev, 4th ICFA Mini-Workshop on Space Charge </a:t>
            </a:r>
            <a:endParaRPr lang="en-US" b="1" dirty="0"/>
          </a:p>
        </p:txBody>
      </p:sp>
      <p:sp>
        <p:nvSpPr>
          <p:cNvPr id="1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22250" y="6504213"/>
            <a:ext cx="414338" cy="237285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20" name="Date Placeholder 3"/>
          <p:cNvSpPr txBox="1">
            <a:spLocks/>
          </p:cNvSpPr>
          <p:nvPr/>
        </p:nvSpPr>
        <p:spPr>
          <a:xfrm>
            <a:off x="6450013" y="4477484"/>
            <a:ext cx="1076325" cy="2413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9pPr>
          </a:lstStyle>
          <a:p>
            <a:endParaRPr lang="en-US" dirty="0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>
          <a:xfrm>
            <a:off x="215900" y="6258863"/>
            <a:ext cx="8699500" cy="197990"/>
            <a:chOff x="600217" y="6258863"/>
            <a:chExt cx="8297721" cy="188846"/>
          </a:xfrm>
        </p:grpSpPr>
        <p:cxnSp>
          <p:nvCxnSpPr>
            <p:cNvPr id="10" name="Straight Connector 9"/>
            <p:cNvCxnSpPr/>
            <p:nvPr userDrawn="1"/>
          </p:nvCxnSpPr>
          <p:spPr>
            <a:xfrm>
              <a:off x="600217" y="6357936"/>
              <a:ext cx="7190785" cy="0"/>
            </a:xfrm>
            <a:prstGeom prst="line">
              <a:avLst/>
            </a:prstGeom>
            <a:ln w="76200" cmpd="sng">
              <a:solidFill>
                <a:srgbClr val="99D6EA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13" name="Picture 6" descr="FermiLogo_RGB_NALBlue.png"/>
            <p:cNvPicPr>
              <a:picLocks noChangeAspect="1"/>
            </p:cNvPicPr>
            <p:nvPr userDrawn="1"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853781" y="6258863"/>
              <a:ext cx="1044157" cy="1888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42645640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38" r:id="rId1"/>
    <p:sldLayoutId id="2147484139" r:id="rId2"/>
    <p:sldLayoutId id="2147484140" r:id="rId3"/>
    <p:sldLayoutId id="2147484141" r:id="rId4"/>
    <p:sldLayoutId id="2147484142" r:id="rId5"/>
    <p:sldLayoutId id="2147484143" r:id="rId6"/>
    <p:sldLayoutId id="2147484144" r:id="rId7"/>
  </p:sldLayoutIdLst>
  <p:hf hdr="0"/>
  <p:txStyles>
    <p:titleStyle>
      <a:lvl1pPr algn="l" defTabSz="457200" rtl="0" eaLnBrk="1" fontAlgn="base" hangingPunct="1">
        <a:spcBef>
          <a:spcPct val="0"/>
        </a:spcBef>
        <a:spcAft>
          <a:spcPct val="0"/>
        </a:spcAft>
        <a:defRPr sz="1700" b="1" kern="1200">
          <a:solidFill>
            <a:srgbClr val="2E5286"/>
          </a:solidFill>
          <a:latin typeface="Helvetica"/>
          <a:ea typeface="Geneva" charset="0"/>
          <a:cs typeface="ＭＳ Ｐゴシック" charset="0"/>
        </a:defRPr>
      </a:lvl1pPr>
      <a:lvl2pPr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Geneva" charset="0"/>
          <a:cs typeface="ＭＳ Ｐゴシック" charset="0"/>
        </a:defRPr>
      </a:lvl2pPr>
      <a:lvl3pPr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Geneva" charset="0"/>
          <a:cs typeface="ＭＳ Ｐゴシック" charset="0"/>
        </a:defRPr>
      </a:lvl3pPr>
      <a:lvl4pPr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Geneva" charset="0"/>
          <a:cs typeface="ＭＳ Ｐゴシック" charset="0"/>
        </a:defRPr>
      </a:lvl4pPr>
      <a:lvl5pPr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Geneva" charset="0"/>
          <a:cs typeface="ＭＳ Ｐゴシック" charset="0"/>
        </a:defRPr>
      </a:lvl5pPr>
      <a:lvl6pPr marL="457200"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ＭＳ Ｐゴシック" charset="0"/>
          <a:cs typeface="ＭＳ Ｐゴシック" charset="0"/>
        </a:defRPr>
      </a:lvl6pPr>
      <a:lvl7pPr marL="914400"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ＭＳ Ｐゴシック" charset="0"/>
          <a:cs typeface="ＭＳ Ｐゴシック" charset="0"/>
        </a:defRPr>
      </a:lvl7pPr>
      <a:lvl8pPr marL="1371600"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ＭＳ Ｐゴシック" charset="0"/>
          <a:cs typeface="ＭＳ Ｐゴシック" charset="0"/>
        </a:defRPr>
      </a:lvl8pPr>
      <a:lvl9pPr marL="1828800"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kern="1200">
          <a:solidFill>
            <a:srgbClr val="7F7F7F"/>
          </a:solidFill>
          <a:latin typeface="Helvetica"/>
          <a:ea typeface="Geneva" charset="0"/>
          <a:cs typeface="ＭＳ Ｐゴシック" charset="0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600" kern="1200">
          <a:solidFill>
            <a:srgbClr val="7F7F7F"/>
          </a:solidFill>
          <a:latin typeface="Helvetica"/>
          <a:ea typeface="ＭＳ Ｐゴシック" charset="0"/>
          <a:cs typeface="ＭＳ Ｐゴシック" charset="0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1400" kern="1200">
          <a:solidFill>
            <a:srgbClr val="7F7F7F"/>
          </a:solidFill>
          <a:latin typeface="Helvetica"/>
          <a:ea typeface="ＭＳ Ｐゴシック" charset="0"/>
          <a:cs typeface="ＭＳ Ｐゴシック" charset="0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200" kern="1200">
          <a:solidFill>
            <a:srgbClr val="7F7F7F"/>
          </a:solidFill>
          <a:latin typeface="Helvetica"/>
          <a:ea typeface="ＭＳ Ｐゴシック" charset="0"/>
          <a:cs typeface="ＭＳ Ｐゴシック" charset="0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200" kern="1200">
          <a:solidFill>
            <a:srgbClr val="7F7F7F"/>
          </a:solidFill>
          <a:latin typeface="Helvetica"/>
          <a:ea typeface="ＭＳ Ｐゴシック" charset="0"/>
          <a:cs typeface="ＭＳ Ｐゴシック" charset="0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9.jp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image" Target="../media/image22.jpg"/><Relationship Id="rId7" Type="http://schemas.microsoft.com/office/2007/relationships/hdphoto" Target="../media/hdphoto2.wdp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4.png"/><Relationship Id="rId11" Type="http://schemas.openxmlformats.org/officeDocument/2006/relationships/image" Target="../media/image28.tiff"/><Relationship Id="rId5" Type="http://schemas.microsoft.com/office/2007/relationships/hdphoto" Target="../media/hdphoto1.wdp"/><Relationship Id="rId10" Type="http://schemas.openxmlformats.org/officeDocument/2006/relationships/image" Target="../media/image27.png"/><Relationship Id="rId4" Type="http://schemas.openxmlformats.org/officeDocument/2006/relationships/image" Target="../media/image23.png"/><Relationship Id="rId9" Type="http://schemas.openxmlformats.org/officeDocument/2006/relationships/image" Target="../media/image2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tiff"/><Relationship Id="rId2" Type="http://schemas.openxmlformats.org/officeDocument/2006/relationships/image" Target="../media/image29.tiff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7" Type="http://schemas.openxmlformats.org/officeDocument/2006/relationships/image" Target="../media/image36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5.png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9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jpg"/><Relationship Id="rId1" Type="http://schemas.openxmlformats.org/officeDocument/2006/relationships/slideLayout" Target="../slideLayouts/slideLayout5.xml"/><Relationship Id="rId4" Type="http://schemas.microsoft.com/office/2007/relationships/hdphoto" Target="../media/hdphoto3.wdp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jpg"/><Relationship Id="rId1" Type="http://schemas.openxmlformats.org/officeDocument/2006/relationships/slideLayout" Target="../slideLayouts/slideLayout5.xml"/><Relationship Id="rId4" Type="http://schemas.microsoft.com/office/2007/relationships/hdphoto" Target="../media/hdphoto3.wdp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9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7" Type="http://schemas.openxmlformats.org/officeDocument/2006/relationships/image" Target="../media/image4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43.png"/><Relationship Id="rId5" Type="http://schemas.openxmlformats.org/officeDocument/2006/relationships/image" Target="../media/image42.png"/><Relationship Id="rId4" Type="http://schemas.openxmlformats.org/officeDocument/2006/relationships/image" Target="../media/image41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G"/><Relationship Id="rId2" Type="http://schemas.openxmlformats.org/officeDocument/2006/relationships/image" Target="../media/image46.jpg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49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jpg"/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3.jpeg"/><Relationship Id="rId4" Type="http://schemas.openxmlformats.org/officeDocument/2006/relationships/image" Target="../media/image52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55.jpe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emf"/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8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emf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5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63.jpg"/><Relationship Id="rId5" Type="http://schemas.openxmlformats.org/officeDocument/2006/relationships/image" Target="../media/image62.jpeg"/><Relationship Id="rId4" Type="http://schemas.openxmlformats.org/officeDocument/2006/relationships/image" Target="../media/image61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66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pn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207934" y="3949242"/>
            <a:ext cx="9121707" cy="828966"/>
          </a:xfrm>
        </p:spPr>
        <p:txBody>
          <a:bodyPr>
            <a:noAutofit/>
          </a:bodyPr>
          <a:lstStyle/>
          <a:p>
            <a:r>
              <a:rPr lang="en-US" dirty="0"/>
              <a:t>Status of the PIP-II project at FNAL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2C6A627-02FF-4232-83C2-F090506F2625}"/>
              </a:ext>
            </a:extLst>
          </p:cNvPr>
          <p:cNvSpPr txBox="1"/>
          <p:nvPr/>
        </p:nvSpPr>
        <p:spPr>
          <a:xfrm>
            <a:off x="5520203" y="4946641"/>
            <a:ext cx="3207929" cy="160136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atin typeface="Helvetica" pitchFamily="34" charset="0"/>
              </a:rPr>
              <a:t>In partnership with:</a:t>
            </a:r>
          </a:p>
          <a:p>
            <a:r>
              <a:rPr lang="en-US" sz="1600" dirty="0">
                <a:latin typeface="Helvetica" pitchFamily="34" charset="0"/>
              </a:rPr>
              <a:t>    India/DAE</a:t>
            </a:r>
          </a:p>
          <a:p>
            <a:r>
              <a:rPr lang="en-US" sz="1600" dirty="0">
                <a:latin typeface="Helvetica" pitchFamily="34" charset="0"/>
              </a:rPr>
              <a:t>    Italy/INFN</a:t>
            </a:r>
          </a:p>
          <a:p>
            <a:r>
              <a:rPr lang="en-US" sz="1600" dirty="0">
                <a:latin typeface="Helvetica" pitchFamily="34" charset="0"/>
              </a:rPr>
              <a:t>    UK/STFC</a:t>
            </a:r>
          </a:p>
          <a:p>
            <a:r>
              <a:rPr lang="en-US" sz="1600" dirty="0">
                <a:latin typeface="Helvetica" pitchFamily="34" charset="0"/>
              </a:rPr>
              <a:t>    France/CEA/</a:t>
            </a:r>
            <a:r>
              <a:rPr lang="en-US" sz="1600" dirty="0" err="1">
                <a:latin typeface="Helvetica" pitchFamily="34" charset="0"/>
              </a:rPr>
              <a:t>Irfu</a:t>
            </a:r>
            <a:r>
              <a:rPr lang="en-US" sz="1600" dirty="0">
                <a:latin typeface="Helvetica" pitchFamily="34" charset="0"/>
              </a:rPr>
              <a:t>, CNRS/IN2P3</a:t>
            </a:r>
          </a:p>
        </p:txBody>
      </p:sp>
      <p:sp>
        <p:nvSpPr>
          <p:cNvPr id="7" name="Text Placeholder 1">
            <a:extLst>
              <a:ext uri="{FF2B5EF4-FFF2-40B4-BE49-F238E27FC236}">
                <a16:creationId xmlns:a16="http://schemas.microsoft.com/office/drawing/2014/main" id="{B1F3BD1C-D124-43FA-8AF8-78DF76A6D43E}"/>
              </a:ext>
            </a:extLst>
          </p:cNvPr>
          <p:cNvSpPr txBox="1">
            <a:spLocks/>
          </p:cNvSpPr>
          <p:nvPr/>
        </p:nvSpPr>
        <p:spPr>
          <a:xfrm>
            <a:off x="415868" y="4792631"/>
            <a:ext cx="5270206" cy="1315614"/>
          </a:xfrm>
          <a:prstGeom prst="rect">
            <a:avLst/>
          </a:prstGeom>
        </p:spPr>
        <p:txBody>
          <a:bodyPr lIns="0" tIns="45720" rIns="0" bIns="45720">
            <a:noAutofit/>
          </a:bodyPr>
          <a:lstStyle>
            <a:lvl1pPr marL="0" indent="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Tx/>
              <a:buNone/>
              <a:defRPr sz="2000" kern="1200">
                <a:solidFill>
                  <a:srgbClr val="004C97"/>
                </a:solidFill>
                <a:latin typeface="Helvetica"/>
                <a:ea typeface="Geneva" charset="0"/>
                <a:cs typeface="ＭＳ Ｐゴシック" charset="0"/>
              </a:defRPr>
            </a:lvl1pPr>
            <a:lvl2pPr marL="457200" indent="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Tx/>
              <a:buNone/>
              <a:defRPr sz="1600" kern="1200">
                <a:solidFill>
                  <a:srgbClr val="2E5286"/>
                </a:solidFill>
                <a:latin typeface="Helvetica"/>
                <a:ea typeface="ＭＳ Ｐゴシック" charset="0"/>
                <a:cs typeface="ＭＳ Ｐゴシック" charset="0"/>
              </a:defRPr>
            </a:lvl2pPr>
            <a:lvl3pPr marL="914400" indent="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Tx/>
              <a:buNone/>
              <a:defRPr sz="1600" kern="1200">
                <a:solidFill>
                  <a:srgbClr val="2E5286"/>
                </a:solidFill>
                <a:latin typeface="Helvetica"/>
                <a:ea typeface="ＭＳ Ｐゴシック" charset="0"/>
                <a:cs typeface="ＭＳ Ｐゴシック" charset="0"/>
              </a:defRPr>
            </a:lvl3pPr>
            <a:lvl4pPr marL="1371600" indent="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Tx/>
              <a:buNone/>
              <a:defRPr sz="1600" kern="1200">
                <a:solidFill>
                  <a:srgbClr val="2E5286"/>
                </a:solidFill>
                <a:latin typeface="Helvetica"/>
                <a:ea typeface="ＭＳ Ｐゴシック" charset="0"/>
                <a:cs typeface="ＭＳ Ｐゴシック" charset="0"/>
              </a:defRPr>
            </a:lvl4pPr>
            <a:lvl5pPr marL="1828800" indent="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Tx/>
              <a:buNone/>
              <a:defRPr sz="1600" kern="1200">
                <a:solidFill>
                  <a:srgbClr val="2E5286"/>
                </a:solidFill>
                <a:latin typeface="Helvetica"/>
                <a:ea typeface="ＭＳ Ｐゴシック" charset="0"/>
                <a:cs typeface="ＭＳ Ｐゴシック" charset="0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Eduard </a:t>
            </a:r>
            <a:r>
              <a:rPr lang="en-US" dirty="0" err="1"/>
              <a:t>Pozdeyev</a:t>
            </a:r>
            <a:endParaRPr lang="en-US" dirty="0"/>
          </a:p>
          <a:p>
            <a:r>
              <a:rPr lang="en-US" dirty="0"/>
              <a:t>PIP-II Project Scientist</a:t>
            </a:r>
          </a:p>
          <a:p>
            <a:r>
              <a:rPr lang="en-US" dirty="0"/>
              <a:t>4</a:t>
            </a:r>
            <a:r>
              <a:rPr lang="en-US" baseline="30000" dirty="0"/>
              <a:t>th</a:t>
            </a:r>
            <a:r>
              <a:rPr lang="en-US" dirty="0"/>
              <a:t> ICFA Mini-Workshop on Space Charge CERN, November 4-6, 2019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959752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51752"/>
            <a:ext cx="8686800" cy="427877"/>
          </a:xfrm>
        </p:spPr>
        <p:txBody>
          <a:bodyPr/>
          <a:lstStyle/>
          <a:p>
            <a:r>
              <a:rPr lang="en-US" sz="3200" dirty="0"/>
              <a:t>PIP-II Site at Fermilab  </a:t>
            </a:r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142DE9D6-661B-489B-A142-F7A800210A5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77700" y="981939"/>
            <a:ext cx="8988600" cy="5072497"/>
          </a:xfr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DD3B74C-B46D-4DB1-9673-D3E2E0662B6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3B2E12E-6AF0-4B19-A52E-C7D90E40226C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11/4/2019</a:t>
            </a:r>
            <a:endParaRPr lang="en-US" dirty="0"/>
          </a:p>
        </p:txBody>
      </p:sp>
      <p:pic>
        <p:nvPicPr>
          <p:cNvPr id="9" name="Content Placeholder 5">
            <a:extLst>
              <a:ext uri="{FF2B5EF4-FFF2-40B4-BE49-F238E27FC236}">
                <a16:creationId xmlns:a16="http://schemas.microsoft.com/office/drawing/2014/main" id="{EE33FFBA-3446-014B-8151-8659B921474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2251" y="1030178"/>
            <a:ext cx="5214662" cy="3171229"/>
          </a:xfrm>
          <a:prstGeom prst="rect">
            <a:avLst/>
          </a:prstGeom>
        </p:spPr>
      </p:pic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4A1C03C-A937-044D-9EE9-5297048E519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E. </a:t>
            </a:r>
            <a:r>
              <a:rPr lang="en-US" dirty="0" err="1"/>
              <a:t>Pozdeyev</a:t>
            </a:r>
            <a:r>
              <a:rPr lang="en-US" dirty="0"/>
              <a:t>, 4th ICFA Mini-Workshop on Space Charge </a:t>
            </a:r>
          </a:p>
        </p:txBody>
      </p:sp>
    </p:spTree>
    <p:extLst>
      <p:ext uri="{BB962C8B-B14F-4D97-AF65-F5344CB8AC3E}">
        <p14:creationId xmlns:p14="http://schemas.microsoft.com/office/powerpoint/2010/main" val="349014460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E4DC13-9D53-EE41-BEE8-2C182DA87A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PIP-II Performance Requirements Defined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93ABF4E-B586-9043-969C-67A950350D1E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11/4/2019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E70DB44-B0CB-F74E-81DF-9F8853FAD3B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E. Pozdeyev, 4th ICFA Mini-Workshop on Space Charge </a:t>
            </a:r>
            <a:endParaRPr lang="en-US" b="1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57B0ACC-7D5B-8745-91B1-1014F3BE0C8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7" name="Table 6">
                <a:extLst>
                  <a:ext uri="{FF2B5EF4-FFF2-40B4-BE49-F238E27FC236}">
                    <a16:creationId xmlns:a16="http://schemas.microsoft.com/office/drawing/2014/main" id="{A876F00B-B728-3443-8A0D-BBD0ACEA9AE4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92917736"/>
                  </p:ext>
                </p:extLst>
              </p:nvPr>
            </p:nvGraphicFramePr>
            <p:xfrm>
              <a:off x="96375" y="1046738"/>
              <a:ext cx="8951250" cy="5091962"/>
            </p:xfrm>
            <a:graphic>
              <a:graphicData uri="http://schemas.openxmlformats.org/drawingml/2006/table">
                <a:tbl>
                  <a:tblPr firstRow="1" firstCol="1" bandRow="1">
                    <a:tableStyleId>{7E9639D4-E3E2-4D34-9284-5A2195B3D0D7}</a:tableStyleId>
                  </a:tblPr>
                  <a:tblGrid>
                    <a:gridCol w="3454093">
                      <a:extLst>
                        <a:ext uri="{9D8B030D-6E8A-4147-A177-3AD203B41FA5}">
                          <a16:colId xmlns:a16="http://schemas.microsoft.com/office/drawing/2014/main" val="68583628"/>
                        </a:ext>
                      </a:extLst>
                    </a:gridCol>
                    <a:gridCol w="2796988">
                      <a:extLst>
                        <a:ext uri="{9D8B030D-6E8A-4147-A177-3AD203B41FA5}">
                          <a16:colId xmlns:a16="http://schemas.microsoft.com/office/drawing/2014/main" val="1837446960"/>
                        </a:ext>
                      </a:extLst>
                    </a:gridCol>
                    <a:gridCol w="2700169">
                      <a:extLst>
                        <a:ext uri="{9D8B030D-6E8A-4147-A177-3AD203B41FA5}">
                          <a16:colId xmlns:a16="http://schemas.microsoft.com/office/drawing/2014/main" val="210808890"/>
                        </a:ext>
                      </a:extLst>
                    </a:gridCol>
                  </a:tblGrid>
                  <a:tr h="268221">
                    <a:tc>
                      <a:txBody>
                        <a:bodyPr/>
                        <a:lstStyle/>
                        <a:p>
                          <a:pPr marL="0" marR="0">
                            <a:spcBef>
                              <a:spcPts val="60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 dirty="0" err="1">
                              <a:effectLst/>
                              <a:latin typeface="Helvetica" pitchFamily="2" charset="0"/>
                            </a:rPr>
                            <a:t>Linac</a:t>
                          </a:r>
                          <a:endParaRPr lang="en-US" sz="1600" dirty="0">
                            <a:solidFill>
                              <a:srgbClr val="000000"/>
                            </a:solidFill>
                            <a:effectLst/>
                            <a:latin typeface="Helvetica" pitchFamily="2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>
                            <a:spcBef>
                              <a:spcPts val="60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 dirty="0">
                              <a:effectLst/>
                              <a:latin typeface="Helvetica" pitchFamily="2" charset="0"/>
                            </a:rPr>
                            <a:t>PIP-II</a:t>
                          </a:r>
                          <a:endParaRPr lang="en-US" sz="1600" dirty="0">
                            <a:solidFill>
                              <a:srgbClr val="000000"/>
                            </a:solidFill>
                            <a:effectLst/>
                            <a:latin typeface="Helvetica" pitchFamily="2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>
                            <a:spcBef>
                              <a:spcPts val="60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 dirty="0">
                              <a:solidFill>
                                <a:schemeClr val="bg1"/>
                              </a:solidFill>
                              <a:effectLst/>
                              <a:latin typeface="Helvetica" pitchFamily="2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Current Performance (PIP)</a:t>
                          </a: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val="381814417"/>
                      </a:ext>
                    </a:extLst>
                  </a:tr>
                  <a:tr h="268221">
                    <a:tc>
                      <a:txBody>
                        <a:bodyPr/>
                        <a:lstStyle/>
                        <a:p>
                          <a:pPr marL="0" marR="0">
                            <a:spcBef>
                              <a:spcPts val="60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 b="0" dirty="0">
                              <a:effectLst/>
                              <a:latin typeface="Helvetica" pitchFamily="2" charset="0"/>
                            </a:rPr>
                            <a:t>Beam Energy (kinetic)</a:t>
                          </a:r>
                          <a:endParaRPr lang="en-US" sz="1600" b="0" dirty="0">
                            <a:solidFill>
                              <a:srgbClr val="000000"/>
                            </a:solidFill>
                            <a:effectLst/>
                            <a:latin typeface="Helvetica" pitchFamily="2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>
                            <a:spcBef>
                              <a:spcPts val="60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  <a:latin typeface="Helvetica" pitchFamily="2" charset="0"/>
                            </a:rPr>
                            <a:t>800 MeV</a:t>
                          </a:r>
                          <a:endParaRPr lang="en-US" sz="1600">
                            <a:solidFill>
                              <a:srgbClr val="000000"/>
                            </a:solidFill>
                            <a:effectLst/>
                            <a:latin typeface="Helvetica" pitchFamily="2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>
                            <a:spcBef>
                              <a:spcPts val="60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 dirty="0">
                              <a:solidFill>
                                <a:schemeClr val="tx1"/>
                              </a:solidFill>
                              <a:effectLst/>
                              <a:latin typeface="Helvetica" pitchFamily="2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400 MeV</a:t>
                          </a: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val="541776766"/>
                      </a:ext>
                    </a:extLst>
                  </a:tr>
                  <a:tr h="268221">
                    <a:tc>
                      <a:txBody>
                        <a:bodyPr/>
                        <a:lstStyle/>
                        <a:p>
                          <a:pPr marL="0" marR="0">
                            <a:spcBef>
                              <a:spcPts val="60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 b="0" dirty="0">
                              <a:effectLst/>
                              <a:latin typeface="Helvetica" pitchFamily="2" charset="0"/>
                            </a:rPr>
                            <a:t>Particles per Pulse</a:t>
                          </a:r>
                          <a:endParaRPr lang="en-US" sz="1600" b="0" dirty="0">
                            <a:solidFill>
                              <a:srgbClr val="000000"/>
                            </a:solidFill>
                            <a:effectLst/>
                            <a:latin typeface="Helvetica" pitchFamily="2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>
                            <a:spcBef>
                              <a:spcPts val="60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 dirty="0">
                              <a:effectLst/>
                              <a:latin typeface="Helvetica" pitchFamily="2" charset="0"/>
                            </a:rPr>
                            <a:t>6.7 × 10 </a:t>
                          </a:r>
                          <a:r>
                            <a:rPr lang="en-US" sz="1600" baseline="30000" dirty="0">
                              <a:effectLst/>
                              <a:latin typeface="Helvetica" pitchFamily="2" charset="0"/>
                            </a:rPr>
                            <a:t>12</a:t>
                          </a:r>
                          <a:endParaRPr lang="en-US" sz="1600" dirty="0">
                            <a:solidFill>
                              <a:srgbClr val="000000"/>
                            </a:solidFill>
                            <a:effectLst/>
                            <a:latin typeface="Helvetica" pitchFamily="2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>
                            <a:spcBef>
                              <a:spcPts val="60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 dirty="0">
                              <a:solidFill>
                                <a:schemeClr val="tx1"/>
                              </a:solidFill>
                              <a:effectLst/>
                              <a:latin typeface="Helvetica" pitchFamily="2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4.5 x 10 </a:t>
                          </a:r>
                          <a:r>
                            <a:rPr lang="en-US" sz="1600" baseline="30000" dirty="0">
                              <a:solidFill>
                                <a:schemeClr val="tx1"/>
                              </a:solidFill>
                              <a:effectLst/>
                              <a:latin typeface="Helvetica" pitchFamily="2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12</a:t>
                          </a: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val="1732745591"/>
                      </a:ext>
                    </a:extLst>
                  </a:tr>
                  <a:tr h="268221">
                    <a:tc>
                      <a:txBody>
                        <a:bodyPr/>
                        <a:lstStyle/>
                        <a:p>
                          <a:pPr marL="0" marR="0">
                            <a:spcBef>
                              <a:spcPts val="60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 b="0" dirty="0">
                              <a:effectLst/>
                              <a:latin typeface="Helvetica" pitchFamily="2" charset="0"/>
                            </a:rPr>
                            <a:t>Average Beam Current in the Pulse</a:t>
                          </a:r>
                          <a:endParaRPr lang="en-US" sz="1600" b="0" dirty="0">
                            <a:solidFill>
                              <a:srgbClr val="000000"/>
                            </a:solidFill>
                            <a:effectLst/>
                            <a:latin typeface="Helvetica" pitchFamily="2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>
                            <a:spcBef>
                              <a:spcPts val="60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 dirty="0">
                              <a:effectLst/>
                              <a:latin typeface="Helvetica" pitchFamily="2" charset="0"/>
                            </a:rPr>
                            <a:t>2 mA</a:t>
                          </a:r>
                          <a:endParaRPr lang="en-US" sz="1600" dirty="0">
                            <a:solidFill>
                              <a:srgbClr val="000000"/>
                            </a:solidFill>
                            <a:effectLst/>
                            <a:latin typeface="Helvetica" pitchFamily="2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>
                            <a:spcBef>
                              <a:spcPts val="60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 dirty="0">
                              <a:solidFill>
                                <a:schemeClr val="tx1"/>
                              </a:solidFill>
                              <a:effectLst/>
                              <a:latin typeface="Helvetica" pitchFamily="2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25 mA</a:t>
                          </a: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val="1352050869"/>
                      </a:ext>
                    </a:extLst>
                  </a:tr>
                  <a:tr h="268221">
                    <a:tc>
                      <a:txBody>
                        <a:bodyPr/>
                        <a:lstStyle/>
                        <a:p>
                          <a:pPr marL="0" marR="0">
                            <a:spcBef>
                              <a:spcPts val="60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 b="0" dirty="0">
                              <a:solidFill>
                                <a:schemeClr val="tx1"/>
                              </a:solidFill>
                              <a:effectLst/>
                              <a:latin typeface="Helvetica" pitchFamily="2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Pulse Length</a:t>
                          </a: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60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600" dirty="0">
                              <a:solidFill>
                                <a:schemeClr val="tx1"/>
                              </a:solidFill>
                              <a:effectLst/>
                              <a:latin typeface="Helvetica" pitchFamily="2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550 </a:t>
                          </a:r>
                          <a14:m>
                            <m:oMath xmlns:m="http://schemas.openxmlformats.org/officeDocument/2006/math">
                              <m:r>
                                <a:rPr lang="en-US" sz="1600" i="1" smtClean="0">
                                  <a:solidFill>
                                    <a:schemeClr val="tx1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𝜇</m:t>
                              </m:r>
                            </m:oMath>
                          </a14:m>
                          <a:r>
                            <a:rPr lang="en-US" sz="1600" dirty="0">
                              <a:solidFill>
                                <a:schemeClr val="tx1"/>
                              </a:solidFill>
                              <a:effectLst/>
                              <a:latin typeface="Helvetica" pitchFamily="2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s</a:t>
                          </a: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60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600" dirty="0">
                              <a:solidFill>
                                <a:schemeClr val="tx1"/>
                              </a:solidFill>
                              <a:effectLst/>
                              <a:latin typeface="Helvetica" pitchFamily="2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30 </a:t>
                          </a:r>
                          <a14:m>
                            <m:oMath xmlns:m="http://schemas.openxmlformats.org/officeDocument/2006/math">
                              <m:r>
                                <a:rPr lang="en-US" sz="1600" i="1" smtClean="0">
                                  <a:solidFill>
                                    <a:schemeClr val="tx1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𝜇</m:t>
                              </m:r>
                            </m:oMath>
                          </a14:m>
                          <a:r>
                            <a:rPr lang="en-US" sz="1600" dirty="0">
                              <a:solidFill>
                                <a:schemeClr val="tx1"/>
                              </a:solidFill>
                              <a:effectLst/>
                              <a:latin typeface="Helvetica" pitchFamily="2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s</a:t>
                          </a: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val="4077709338"/>
                      </a:ext>
                    </a:extLst>
                  </a:tr>
                  <a:tr h="268221">
                    <a:tc>
                      <a:txBody>
                        <a:bodyPr/>
                        <a:lstStyle/>
                        <a:p>
                          <a:pPr marL="0" marR="0">
                            <a:spcBef>
                              <a:spcPts val="60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 b="0" dirty="0">
                              <a:effectLst/>
                              <a:latin typeface="Helvetica" pitchFamily="2" charset="0"/>
                            </a:rPr>
                            <a:t>Pulse Repetition Rate</a:t>
                          </a:r>
                          <a:endParaRPr lang="en-US" sz="1600" b="0" dirty="0">
                            <a:solidFill>
                              <a:srgbClr val="000000"/>
                            </a:solidFill>
                            <a:effectLst/>
                            <a:latin typeface="Helvetica" pitchFamily="2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>
                            <a:spcBef>
                              <a:spcPts val="60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 dirty="0">
                              <a:effectLst/>
                              <a:latin typeface="Helvetica" pitchFamily="2" charset="0"/>
                            </a:rPr>
                            <a:t>20 Hz</a:t>
                          </a:r>
                          <a:endParaRPr lang="en-US" sz="1600" dirty="0">
                            <a:solidFill>
                              <a:srgbClr val="000000"/>
                            </a:solidFill>
                            <a:effectLst/>
                            <a:latin typeface="Helvetica" pitchFamily="2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>
                            <a:spcBef>
                              <a:spcPts val="60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 dirty="0">
                              <a:solidFill>
                                <a:schemeClr val="tx1"/>
                              </a:solidFill>
                              <a:effectLst/>
                              <a:latin typeface="Helvetica" pitchFamily="2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15 Hz</a:t>
                          </a: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val="1449693009"/>
                      </a:ext>
                    </a:extLst>
                  </a:tr>
                  <a:tr h="268221">
                    <a:tc>
                      <a:txBody>
                        <a:bodyPr/>
                        <a:lstStyle/>
                        <a:p>
                          <a:pPr marL="0" marR="0">
                            <a:spcBef>
                              <a:spcPts val="60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 b="0" dirty="0">
                              <a:effectLst/>
                              <a:latin typeface="Helvetica" pitchFamily="2" charset="0"/>
                            </a:rPr>
                            <a:t>Bunch Pattern</a:t>
                          </a:r>
                          <a:endParaRPr lang="en-US" sz="1600" b="0" dirty="0">
                            <a:solidFill>
                              <a:srgbClr val="000000"/>
                            </a:solidFill>
                            <a:effectLst/>
                            <a:latin typeface="Helvetica" pitchFamily="2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>
                            <a:spcBef>
                              <a:spcPts val="60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 dirty="0">
                              <a:effectLst/>
                              <a:latin typeface="Helvetica" pitchFamily="2" charset="0"/>
                            </a:rPr>
                            <a:t>Programmable</a:t>
                          </a:r>
                          <a:endParaRPr lang="en-US" sz="1600" dirty="0">
                            <a:solidFill>
                              <a:srgbClr val="000000"/>
                            </a:solidFill>
                            <a:effectLst/>
                            <a:latin typeface="Helvetica" pitchFamily="2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>
                            <a:spcBef>
                              <a:spcPts val="60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 dirty="0">
                              <a:solidFill>
                                <a:schemeClr val="tx1"/>
                              </a:solidFill>
                              <a:effectLst/>
                              <a:latin typeface="Helvetica" pitchFamily="2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CW pulsed</a:t>
                          </a: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val="2753575346"/>
                      </a:ext>
                    </a:extLst>
                  </a:tr>
                  <a:tr h="268221">
                    <a:tc>
                      <a:txBody>
                        <a:bodyPr/>
                        <a:lstStyle/>
                        <a:p>
                          <a:pPr marL="0" marR="0">
                            <a:spcBef>
                              <a:spcPts val="60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 dirty="0">
                              <a:solidFill>
                                <a:schemeClr val="bg1"/>
                              </a:solidFill>
                              <a:effectLst/>
                              <a:latin typeface="Helvetica" pitchFamily="2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Booster</a:t>
                          </a:r>
                        </a:p>
                      </a:txBody>
                      <a:tcPr marL="68580" marR="68580" marT="0" marB="0" anchor="ctr">
                        <a:solidFill>
                          <a:schemeClr val="tx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>
                            <a:spcBef>
                              <a:spcPts val="60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 b="1" dirty="0">
                              <a:solidFill>
                                <a:schemeClr val="bg1"/>
                              </a:solidFill>
                              <a:effectLst/>
                              <a:latin typeface="Helvetica" pitchFamily="2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Value</a:t>
                          </a:r>
                        </a:p>
                      </a:txBody>
                      <a:tcPr marL="68580" marR="68580" marT="0" marB="0" anchor="ctr">
                        <a:solidFill>
                          <a:schemeClr val="tx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>
                            <a:spcBef>
                              <a:spcPts val="600"/>
                            </a:spcBef>
                            <a:spcAft>
                              <a:spcPts val="0"/>
                            </a:spcAft>
                          </a:pPr>
                          <a:endParaRPr lang="en-US" sz="1600" b="1" dirty="0">
                            <a:solidFill>
                              <a:schemeClr val="tx1"/>
                            </a:solidFill>
                            <a:effectLst/>
                            <a:latin typeface="Helvetica" pitchFamily="2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solidFill>
                          <a:schemeClr val="tx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576416428"/>
                      </a:ext>
                    </a:extLst>
                  </a:tr>
                  <a:tr h="268221">
                    <a:tc>
                      <a:txBody>
                        <a:bodyPr/>
                        <a:lstStyle/>
                        <a:p>
                          <a:pPr marL="0" marR="0">
                            <a:spcBef>
                              <a:spcPts val="60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 b="0" dirty="0">
                              <a:solidFill>
                                <a:schemeClr val="tx1"/>
                              </a:solidFill>
                              <a:effectLst/>
                              <a:latin typeface="Helvetica" pitchFamily="2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Injection Energy (kinetic)</a:t>
                          </a:r>
                          <a:endParaRPr lang="en-US" sz="1600" b="0" dirty="0">
                            <a:solidFill>
                              <a:schemeClr val="tx1"/>
                            </a:solidFill>
                            <a:effectLst/>
                            <a:latin typeface="Helvetica" pitchFamily="2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spcBef>
                              <a:spcPts val="60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 b="0" dirty="0">
                              <a:solidFill>
                                <a:schemeClr val="tx1"/>
                              </a:solidFill>
                              <a:effectLst/>
                              <a:latin typeface="Helvetica" pitchFamily="2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800 MeV</a:t>
                          </a:r>
                          <a:endParaRPr lang="en-US" sz="1600" b="0" dirty="0">
                            <a:solidFill>
                              <a:schemeClr val="tx1"/>
                            </a:solidFill>
                            <a:effectLst/>
                            <a:latin typeface="Helvetica" pitchFamily="2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spcBef>
                              <a:spcPts val="60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 b="0" dirty="0">
                              <a:solidFill>
                                <a:schemeClr val="tx1"/>
                              </a:solidFill>
                              <a:effectLst/>
                              <a:latin typeface="Helvetica" pitchFamily="2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400 MeV</a:t>
                          </a: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4183263415"/>
                      </a:ext>
                    </a:extLst>
                  </a:tr>
                  <a:tr h="268221">
                    <a:tc>
                      <a:txBody>
                        <a:bodyPr/>
                        <a:lstStyle/>
                        <a:p>
                          <a:pPr marL="0" marR="0">
                            <a:spcBef>
                              <a:spcPts val="60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 b="0" dirty="0">
                              <a:solidFill>
                                <a:schemeClr val="tx1"/>
                              </a:solidFill>
                              <a:effectLst/>
                              <a:latin typeface="Helvetica" pitchFamily="2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Extraction Energy (kinetic)</a:t>
                          </a:r>
                          <a:endParaRPr lang="en-US" sz="1600" b="0" dirty="0">
                            <a:solidFill>
                              <a:schemeClr val="tx1"/>
                            </a:solidFill>
                            <a:effectLst/>
                            <a:latin typeface="Helvetica" pitchFamily="2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spcBef>
                              <a:spcPts val="60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 b="0" dirty="0">
                              <a:solidFill>
                                <a:schemeClr val="tx1"/>
                              </a:solidFill>
                              <a:effectLst/>
                              <a:latin typeface="Helvetica" pitchFamily="2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8 GeV</a:t>
                          </a:r>
                          <a:endParaRPr lang="en-US" sz="1600" b="0" dirty="0">
                            <a:solidFill>
                              <a:schemeClr val="tx1"/>
                            </a:solidFill>
                            <a:effectLst/>
                            <a:latin typeface="Helvetica" pitchFamily="2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spcBef>
                              <a:spcPts val="60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 b="0" dirty="0">
                              <a:solidFill>
                                <a:schemeClr val="tx1"/>
                              </a:solidFill>
                              <a:effectLst/>
                              <a:latin typeface="Helvetica" pitchFamily="2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8 GeV</a:t>
                          </a: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2330217792"/>
                      </a:ext>
                    </a:extLst>
                  </a:tr>
                  <a:tr h="268221">
                    <a:tc>
                      <a:txBody>
                        <a:bodyPr/>
                        <a:lstStyle/>
                        <a:p>
                          <a:pPr marL="0" marR="0">
                            <a:spcBef>
                              <a:spcPts val="60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 b="0" dirty="0">
                              <a:solidFill>
                                <a:schemeClr val="tx1"/>
                              </a:solidFill>
                              <a:effectLst/>
                              <a:latin typeface="Helvetica" pitchFamily="2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Particles per Pulse (extracted)</a:t>
                          </a:r>
                          <a:endParaRPr lang="en-US" sz="1600" b="0" dirty="0">
                            <a:solidFill>
                              <a:schemeClr val="tx1"/>
                            </a:solidFill>
                            <a:effectLst/>
                            <a:latin typeface="Helvetica" pitchFamily="2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>
                            <a:spcBef>
                              <a:spcPts val="60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 b="0" dirty="0">
                              <a:solidFill>
                                <a:schemeClr val="tx1"/>
                              </a:solidFill>
                              <a:effectLst/>
                              <a:latin typeface="Helvetica" pitchFamily="2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6.5×10</a:t>
                          </a:r>
                          <a:r>
                            <a:rPr lang="en-US" sz="1600" b="0" baseline="30000" dirty="0">
                              <a:solidFill>
                                <a:schemeClr val="tx1"/>
                              </a:solidFill>
                              <a:effectLst/>
                              <a:latin typeface="Helvetica" pitchFamily="2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12</a:t>
                          </a:r>
                          <a:endParaRPr lang="en-US" sz="1600" b="0" dirty="0">
                            <a:solidFill>
                              <a:schemeClr val="tx1"/>
                            </a:solidFill>
                            <a:effectLst/>
                            <a:latin typeface="Helvetica" pitchFamily="2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>
                            <a:spcBef>
                              <a:spcPts val="60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 b="0" dirty="0">
                              <a:solidFill>
                                <a:schemeClr val="tx1"/>
                              </a:solidFill>
                              <a:effectLst/>
                              <a:latin typeface="Helvetica" pitchFamily="2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4.2x10</a:t>
                          </a:r>
                          <a:r>
                            <a:rPr lang="en-US" sz="1600" b="0" baseline="30000" dirty="0">
                              <a:solidFill>
                                <a:schemeClr val="tx1"/>
                              </a:solidFill>
                              <a:effectLst/>
                              <a:latin typeface="Helvetica" pitchFamily="2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12</a:t>
                          </a: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val="2725977940"/>
                      </a:ext>
                    </a:extLst>
                  </a:tr>
                  <a:tr h="268221">
                    <a:tc>
                      <a:txBody>
                        <a:bodyPr/>
                        <a:lstStyle/>
                        <a:p>
                          <a:pPr marL="0" marR="0">
                            <a:spcBef>
                              <a:spcPts val="60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 b="0" dirty="0">
                              <a:solidFill>
                                <a:schemeClr val="tx1"/>
                              </a:solidFill>
                              <a:effectLst/>
                              <a:latin typeface="Helvetica" pitchFamily="2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Beam Pulse Repetition Rate</a:t>
                          </a:r>
                          <a:endParaRPr lang="en-US" sz="1600" b="0" dirty="0">
                            <a:solidFill>
                              <a:schemeClr val="tx1"/>
                            </a:solidFill>
                            <a:effectLst/>
                            <a:latin typeface="Helvetica" pitchFamily="2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>
                            <a:spcBef>
                              <a:spcPts val="60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 b="0" dirty="0">
                              <a:solidFill>
                                <a:schemeClr val="tx1"/>
                              </a:solidFill>
                              <a:effectLst/>
                              <a:latin typeface="Helvetica" pitchFamily="2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20 Hz</a:t>
                          </a:r>
                          <a:endParaRPr lang="en-US" sz="1600" b="0" dirty="0">
                            <a:solidFill>
                              <a:schemeClr val="tx1"/>
                            </a:solidFill>
                            <a:effectLst/>
                            <a:latin typeface="Helvetica" pitchFamily="2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>
                            <a:spcBef>
                              <a:spcPts val="60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 b="0" dirty="0">
                              <a:solidFill>
                                <a:schemeClr val="tx1"/>
                              </a:solidFill>
                              <a:effectLst/>
                              <a:latin typeface="Helvetica" pitchFamily="2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15 Hz</a:t>
                          </a: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val="959738107"/>
                      </a:ext>
                    </a:extLst>
                  </a:tr>
                  <a:tr h="263984">
                    <a:tc>
                      <a:txBody>
                        <a:bodyPr/>
                        <a:lstStyle/>
                        <a:p>
                          <a:pPr marL="0" marR="0">
                            <a:spcBef>
                              <a:spcPts val="60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 dirty="0">
                              <a:solidFill>
                                <a:schemeClr val="bg1"/>
                              </a:solidFill>
                              <a:effectLst/>
                              <a:latin typeface="Helvetica" pitchFamily="2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Recycler Ring / Main Injector</a:t>
                          </a:r>
                        </a:p>
                      </a:txBody>
                      <a:tcPr marL="68580" marR="68580" marT="0" marB="0" anchor="ctr">
                        <a:solidFill>
                          <a:schemeClr val="tx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>
                            <a:spcBef>
                              <a:spcPts val="60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 b="1" dirty="0">
                              <a:solidFill>
                                <a:schemeClr val="bg1"/>
                              </a:solidFill>
                              <a:effectLst/>
                              <a:latin typeface="Helvetica" pitchFamily="2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Value</a:t>
                          </a:r>
                        </a:p>
                      </a:txBody>
                      <a:tcPr marL="68580" marR="68580" marT="0" marB="0" anchor="ctr">
                        <a:solidFill>
                          <a:schemeClr val="tx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>
                            <a:spcBef>
                              <a:spcPts val="600"/>
                            </a:spcBef>
                            <a:spcAft>
                              <a:spcPts val="0"/>
                            </a:spcAft>
                          </a:pPr>
                          <a:endParaRPr lang="en-US" sz="1600" b="1" dirty="0">
                            <a:solidFill>
                              <a:schemeClr val="tx1"/>
                            </a:solidFill>
                            <a:effectLst/>
                            <a:latin typeface="Helvetica" pitchFamily="2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solidFill>
                          <a:schemeClr val="tx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746773944"/>
                      </a:ext>
                    </a:extLst>
                  </a:tr>
                  <a:tr h="268221">
                    <a:tc>
                      <a:txBody>
                        <a:bodyPr/>
                        <a:lstStyle/>
                        <a:p>
                          <a:pPr marL="0" marR="0">
                            <a:spcBef>
                              <a:spcPts val="60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 b="0" dirty="0">
                              <a:solidFill>
                                <a:schemeClr val="tx1"/>
                              </a:solidFill>
                              <a:effectLst/>
                              <a:latin typeface="Helvetica" pitchFamily="2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Injection Energy (kinetic)</a:t>
                          </a:r>
                          <a:endParaRPr lang="en-US" sz="1600" b="0" dirty="0">
                            <a:solidFill>
                              <a:schemeClr val="tx1"/>
                            </a:solidFill>
                            <a:effectLst/>
                            <a:latin typeface="Helvetica" pitchFamily="2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spcBef>
                              <a:spcPts val="60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 b="0" dirty="0">
                              <a:solidFill>
                                <a:schemeClr val="tx1"/>
                              </a:solidFill>
                              <a:effectLst/>
                              <a:latin typeface="Helvetica" pitchFamily="2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8 GeV</a:t>
                          </a:r>
                          <a:endParaRPr lang="en-US" sz="1600" b="0" dirty="0">
                            <a:solidFill>
                              <a:schemeClr val="tx1"/>
                            </a:solidFill>
                            <a:effectLst/>
                            <a:latin typeface="Helvetica" pitchFamily="2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spcBef>
                              <a:spcPts val="60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 b="0" dirty="0">
                              <a:solidFill>
                                <a:schemeClr val="tx1"/>
                              </a:solidFill>
                              <a:effectLst/>
                              <a:latin typeface="Helvetica" pitchFamily="2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8 GeV</a:t>
                          </a: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1110501142"/>
                      </a:ext>
                    </a:extLst>
                  </a:tr>
                  <a:tr h="268221">
                    <a:tc>
                      <a:txBody>
                        <a:bodyPr/>
                        <a:lstStyle/>
                        <a:p>
                          <a:pPr marL="0" marR="0">
                            <a:spcBef>
                              <a:spcPts val="60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 b="0" dirty="0">
                              <a:solidFill>
                                <a:schemeClr val="tx1"/>
                              </a:solidFill>
                              <a:effectLst/>
                              <a:latin typeface="Helvetica" pitchFamily="2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Extracted Beam Energy</a:t>
                          </a:r>
                          <a:endParaRPr lang="en-US" sz="1600" b="0" dirty="0">
                            <a:solidFill>
                              <a:schemeClr val="tx1"/>
                            </a:solidFill>
                            <a:effectLst/>
                            <a:latin typeface="Helvetica" pitchFamily="2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spcBef>
                              <a:spcPts val="60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 b="0" dirty="0">
                              <a:solidFill>
                                <a:schemeClr val="tx1"/>
                              </a:solidFill>
                              <a:effectLst/>
                              <a:latin typeface="Helvetica" pitchFamily="2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60-120 GeV</a:t>
                          </a:r>
                          <a:endParaRPr lang="en-US" sz="1600" b="0" dirty="0">
                            <a:solidFill>
                              <a:schemeClr val="tx1"/>
                            </a:solidFill>
                            <a:effectLst/>
                            <a:latin typeface="Helvetica" pitchFamily="2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spcBef>
                              <a:spcPts val="60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 b="0" dirty="0">
                              <a:solidFill>
                                <a:schemeClr val="tx1"/>
                              </a:solidFill>
                              <a:effectLst/>
                              <a:latin typeface="Helvetica" pitchFamily="2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120 GeV</a:t>
                          </a: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1668872318"/>
                      </a:ext>
                    </a:extLst>
                  </a:tr>
                  <a:tr h="268221">
                    <a:tc>
                      <a:txBody>
                        <a:bodyPr/>
                        <a:lstStyle/>
                        <a:p>
                          <a:pPr marL="0" marR="0">
                            <a:spcBef>
                              <a:spcPts val="60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 b="0" dirty="0">
                              <a:solidFill>
                                <a:schemeClr val="tx1"/>
                              </a:solidFill>
                              <a:effectLst/>
                              <a:latin typeface="Helvetica" pitchFamily="2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Beam Power (120 GeV)</a:t>
                          </a:r>
                          <a:endParaRPr lang="en-US" sz="1600" b="0" dirty="0">
                            <a:solidFill>
                              <a:schemeClr val="tx1"/>
                            </a:solidFill>
                            <a:effectLst/>
                            <a:latin typeface="Helvetica" pitchFamily="2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spcBef>
                              <a:spcPts val="60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 b="0" dirty="0">
                              <a:solidFill>
                                <a:schemeClr val="tx1"/>
                              </a:solidFill>
                              <a:effectLst/>
                              <a:latin typeface="Helvetica" pitchFamily="2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1.2 MW</a:t>
                          </a:r>
                          <a:endParaRPr lang="en-US" sz="1600" b="0" dirty="0">
                            <a:solidFill>
                              <a:schemeClr val="tx1"/>
                            </a:solidFill>
                            <a:effectLst/>
                            <a:latin typeface="Helvetica" pitchFamily="2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spcBef>
                              <a:spcPts val="60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 b="0" dirty="0">
                              <a:solidFill>
                                <a:schemeClr val="tx1"/>
                              </a:solidFill>
                              <a:effectLst/>
                              <a:latin typeface="Helvetica" pitchFamily="2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0.75 MW</a:t>
                          </a: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1501201445"/>
                      </a:ext>
                    </a:extLst>
                  </a:tr>
                  <a:tr h="268221">
                    <a:tc>
                      <a:txBody>
                        <a:bodyPr/>
                        <a:lstStyle/>
                        <a:p>
                          <a:pPr marL="0" marR="0">
                            <a:spcBef>
                              <a:spcPts val="60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 b="0" dirty="0">
                              <a:solidFill>
                                <a:schemeClr val="tx1"/>
                              </a:solidFill>
                              <a:effectLst/>
                              <a:latin typeface="Helvetica" pitchFamily="2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Cycle Time (120 GeV)</a:t>
                          </a:r>
                          <a:endParaRPr lang="en-US" sz="1600" b="0" dirty="0">
                            <a:solidFill>
                              <a:schemeClr val="tx1"/>
                            </a:solidFill>
                            <a:effectLst/>
                            <a:latin typeface="Helvetica" pitchFamily="2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spcBef>
                              <a:spcPts val="60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 b="0" dirty="0">
                              <a:solidFill>
                                <a:schemeClr val="tx1"/>
                              </a:solidFill>
                              <a:effectLst/>
                              <a:latin typeface="Helvetica" pitchFamily="2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1.2 sec</a:t>
                          </a:r>
                          <a:endParaRPr lang="en-US" sz="1600" b="0" dirty="0">
                            <a:solidFill>
                              <a:schemeClr val="tx1"/>
                            </a:solidFill>
                            <a:effectLst/>
                            <a:latin typeface="Helvetica" pitchFamily="2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spcBef>
                              <a:spcPts val="60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 b="0" dirty="0">
                              <a:solidFill>
                                <a:schemeClr val="tx1"/>
                              </a:solidFill>
                              <a:effectLst/>
                              <a:latin typeface="Helvetica" pitchFamily="2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1.33 sec</a:t>
                          </a: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1830006534"/>
                      </a:ext>
                    </a:extLst>
                  </a:tr>
                  <a:tr h="268221">
                    <a:tc>
                      <a:txBody>
                        <a:bodyPr/>
                        <a:lstStyle/>
                        <a:p>
                          <a:pPr marL="0" marR="0">
                            <a:spcBef>
                              <a:spcPts val="60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 b="1" dirty="0">
                              <a:solidFill>
                                <a:schemeClr val="bg1"/>
                              </a:solidFill>
                              <a:effectLst/>
                              <a:latin typeface="Helvetica" pitchFamily="2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Potential Upgrades</a:t>
                          </a:r>
                        </a:p>
                      </a:txBody>
                      <a:tcPr marL="68580" marR="68580" marT="0" marB="0">
                        <a:solidFill>
                          <a:schemeClr val="tx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>
                            <a:spcBef>
                              <a:spcPts val="600"/>
                            </a:spcBef>
                            <a:spcAft>
                              <a:spcPts val="0"/>
                            </a:spcAft>
                          </a:pPr>
                          <a:endParaRPr lang="en-US" sz="1600" b="0" dirty="0">
                            <a:solidFill>
                              <a:schemeClr val="tx1"/>
                            </a:solidFill>
                            <a:effectLst/>
                            <a:latin typeface="Helvetica" pitchFamily="2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solidFill>
                          <a:schemeClr val="tx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>
                            <a:spcBef>
                              <a:spcPts val="600"/>
                            </a:spcBef>
                            <a:spcAft>
                              <a:spcPts val="0"/>
                            </a:spcAft>
                          </a:pPr>
                          <a:endParaRPr lang="en-US" sz="1600" b="0" dirty="0">
                            <a:solidFill>
                              <a:schemeClr val="tx1"/>
                            </a:solidFill>
                            <a:effectLst/>
                            <a:latin typeface="Helvetica" pitchFamily="2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solidFill>
                          <a:schemeClr val="tx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332193936"/>
                      </a:ext>
                    </a:extLst>
                  </a:tr>
                  <a:tr h="268221">
                    <a:tc>
                      <a:txBody>
                        <a:bodyPr/>
                        <a:lstStyle/>
                        <a:p>
                          <a:pPr marL="0" marR="0" lvl="0" indent="0" algn="l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60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600" b="0" dirty="0">
                              <a:solidFill>
                                <a:schemeClr val="tx1"/>
                              </a:solidFill>
                              <a:effectLst/>
                              <a:latin typeface="Helvetica" pitchFamily="2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Upgrade potential</a:t>
                          </a: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spcBef>
                              <a:spcPts val="60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 b="0" dirty="0">
                              <a:solidFill>
                                <a:schemeClr val="tx1"/>
                              </a:solidFill>
                              <a:effectLst/>
                              <a:latin typeface="Helvetica" pitchFamily="2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2.4 MW</a:t>
                          </a: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spcBef>
                              <a:spcPts val="60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 b="0" dirty="0">
                              <a:solidFill>
                                <a:schemeClr val="tx1"/>
                              </a:solidFill>
                              <a:effectLst/>
                              <a:latin typeface="Helvetica" pitchFamily="2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N/A</a:t>
                          </a: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2771407337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7" name="Table 6">
                <a:extLst>
                  <a:ext uri="{FF2B5EF4-FFF2-40B4-BE49-F238E27FC236}">
                    <a16:creationId xmlns:a16="http://schemas.microsoft.com/office/drawing/2014/main" id="{A876F00B-B728-3443-8A0D-BBD0ACEA9AE4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92917736"/>
                  </p:ext>
                </p:extLst>
              </p:nvPr>
            </p:nvGraphicFramePr>
            <p:xfrm>
              <a:off x="96375" y="1046738"/>
              <a:ext cx="8951250" cy="5091962"/>
            </p:xfrm>
            <a:graphic>
              <a:graphicData uri="http://schemas.openxmlformats.org/drawingml/2006/table">
                <a:tbl>
                  <a:tblPr firstRow="1" firstCol="1" bandRow="1">
                    <a:tableStyleId>{7E9639D4-E3E2-4D34-9284-5A2195B3D0D7}</a:tableStyleId>
                  </a:tblPr>
                  <a:tblGrid>
                    <a:gridCol w="3454093">
                      <a:extLst>
                        <a:ext uri="{9D8B030D-6E8A-4147-A177-3AD203B41FA5}">
                          <a16:colId xmlns:a16="http://schemas.microsoft.com/office/drawing/2014/main" val="68583628"/>
                        </a:ext>
                      </a:extLst>
                    </a:gridCol>
                    <a:gridCol w="2796988">
                      <a:extLst>
                        <a:ext uri="{9D8B030D-6E8A-4147-A177-3AD203B41FA5}">
                          <a16:colId xmlns:a16="http://schemas.microsoft.com/office/drawing/2014/main" val="1837446960"/>
                        </a:ext>
                      </a:extLst>
                    </a:gridCol>
                    <a:gridCol w="2700169">
                      <a:extLst>
                        <a:ext uri="{9D8B030D-6E8A-4147-A177-3AD203B41FA5}">
                          <a16:colId xmlns:a16="http://schemas.microsoft.com/office/drawing/2014/main" val="210808890"/>
                        </a:ext>
                      </a:extLst>
                    </a:gridCol>
                  </a:tblGrid>
                  <a:tr h="268221">
                    <a:tc>
                      <a:txBody>
                        <a:bodyPr/>
                        <a:lstStyle/>
                        <a:p>
                          <a:pPr marL="0" marR="0">
                            <a:spcBef>
                              <a:spcPts val="60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 dirty="0" err="1">
                              <a:effectLst/>
                              <a:latin typeface="Helvetica" pitchFamily="2" charset="0"/>
                            </a:rPr>
                            <a:t>Linac</a:t>
                          </a:r>
                          <a:endParaRPr lang="en-US" sz="1600" dirty="0">
                            <a:solidFill>
                              <a:srgbClr val="000000"/>
                            </a:solidFill>
                            <a:effectLst/>
                            <a:latin typeface="Helvetica" pitchFamily="2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>
                            <a:spcBef>
                              <a:spcPts val="60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 dirty="0">
                              <a:effectLst/>
                              <a:latin typeface="Helvetica" pitchFamily="2" charset="0"/>
                            </a:rPr>
                            <a:t>PIP-II</a:t>
                          </a:r>
                          <a:endParaRPr lang="en-US" sz="1600" dirty="0">
                            <a:solidFill>
                              <a:srgbClr val="000000"/>
                            </a:solidFill>
                            <a:effectLst/>
                            <a:latin typeface="Helvetica" pitchFamily="2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>
                            <a:spcBef>
                              <a:spcPts val="60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 dirty="0">
                              <a:solidFill>
                                <a:schemeClr val="bg1"/>
                              </a:solidFill>
                              <a:effectLst/>
                              <a:latin typeface="Helvetica" pitchFamily="2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Current Performance (PIP)</a:t>
                          </a: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val="381814417"/>
                      </a:ext>
                    </a:extLst>
                  </a:tr>
                  <a:tr h="268221">
                    <a:tc>
                      <a:txBody>
                        <a:bodyPr/>
                        <a:lstStyle/>
                        <a:p>
                          <a:pPr marL="0" marR="0">
                            <a:spcBef>
                              <a:spcPts val="60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 b="0" dirty="0">
                              <a:effectLst/>
                              <a:latin typeface="Helvetica" pitchFamily="2" charset="0"/>
                            </a:rPr>
                            <a:t>Beam Energy (kinetic)</a:t>
                          </a:r>
                          <a:endParaRPr lang="en-US" sz="1600" b="0" dirty="0">
                            <a:solidFill>
                              <a:srgbClr val="000000"/>
                            </a:solidFill>
                            <a:effectLst/>
                            <a:latin typeface="Helvetica" pitchFamily="2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>
                            <a:spcBef>
                              <a:spcPts val="60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  <a:latin typeface="Helvetica" pitchFamily="2" charset="0"/>
                            </a:rPr>
                            <a:t>800 MeV</a:t>
                          </a:r>
                          <a:endParaRPr lang="en-US" sz="1600">
                            <a:solidFill>
                              <a:srgbClr val="000000"/>
                            </a:solidFill>
                            <a:effectLst/>
                            <a:latin typeface="Helvetica" pitchFamily="2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>
                            <a:spcBef>
                              <a:spcPts val="60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 dirty="0">
                              <a:solidFill>
                                <a:schemeClr val="tx1"/>
                              </a:solidFill>
                              <a:effectLst/>
                              <a:latin typeface="Helvetica" pitchFamily="2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400 MeV</a:t>
                          </a: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val="541776766"/>
                      </a:ext>
                    </a:extLst>
                  </a:tr>
                  <a:tr h="268221">
                    <a:tc>
                      <a:txBody>
                        <a:bodyPr/>
                        <a:lstStyle/>
                        <a:p>
                          <a:pPr marL="0" marR="0">
                            <a:spcBef>
                              <a:spcPts val="60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 b="0" dirty="0">
                              <a:effectLst/>
                              <a:latin typeface="Helvetica" pitchFamily="2" charset="0"/>
                            </a:rPr>
                            <a:t>Particles per Pulse</a:t>
                          </a:r>
                          <a:endParaRPr lang="en-US" sz="1600" b="0" dirty="0">
                            <a:solidFill>
                              <a:srgbClr val="000000"/>
                            </a:solidFill>
                            <a:effectLst/>
                            <a:latin typeface="Helvetica" pitchFamily="2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>
                            <a:spcBef>
                              <a:spcPts val="60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 dirty="0">
                              <a:effectLst/>
                              <a:latin typeface="Helvetica" pitchFamily="2" charset="0"/>
                            </a:rPr>
                            <a:t>6.7 × 10 </a:t>
                          </a:r>
                          <a:r>
                            <a:rPr lang="en-US" sz="1600" baseline="30000" dirty="0">
                              <a:effectLst/>
                              <a:latin typeface="Helvetica" pitchFamily="2" charset="0"/>
                            </a:rPr>
                            <a:t>12</a:t>
                          </a:r>
                          <a:endParaRPr lang="en-US" sz="1600" dirty="0">
                            <a:solidFill>
                              <a:srgbClr val="000000"/>
                            </a:solidFill>
                            <a:effectLst/>
                            <a:latin typeface="Helvetica" pitchFamily="2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>
                            <a:spcBef>
                              <a:spcPts val="60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 dirty="0">
                              <a:solidFill>
                                <a:schemeClr val="tx1"/>
                              </a:solidFill>
                              <a:effectLst/>
                              <a:latin typeface="Helvetica" pitchFamily="2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4.5 x 10 </a:t>
                          </a:r>
                          <a:r>
                            <a:rPr lang="en-US" sz="1600" baseline="30000" dirty="0">
                              <a:solidFill>
                                <a:schemeClr val="tx1"/>
                              </a:solidFill>
                              <a:effectLst/>
                              <a:latin typeface="Helvetica" pitchFamily="2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12</a:t>
                          </a: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val="1732745591"/>
                      </a:ext>
                    </a:extLst>
                  </a:tr>
                  <a:tr h="268221">
                    <a:tc>
                      <a:txBody>
                        <a:bodyPr/>
                        <a:lstStyle/>
                        <a:p>
                          <a:pPr marL="0" marR="0">
                            <a:spcBef>
                              <a:spcPts val="60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 b="0" dirty="0">
                              <a:effectLst/>
                              <a:latin typeface="Helvetica" pitchFamily="2" charset="0"/>
                            </a:rPr>
                            <a:t>Average Beam Current in the Pulse</a:t>
                          </a:r>
                          <a:endParaRPr lang="en-US" sz="1600" b="0" dirty="0">
                            <a:solidFill>
                              <a:srgbClr val="000000"/>
                            </a:solidFill>
                            <a:effectLst/>
                            <a:latin typeface="Helvetica" pitchFamily="2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>
                            <a:spcBef>
                              <a:spcPts val="60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 dirty="0">
                              <a:effectLst/>
                              <a:latin typeface="Helvetica" pitchFamily="2" charset="0"/>
                            </a:rPr>
                            <a:t>2 mA</a:t>
                          </a:r>
                          <a:endParaRPr lang="en-US" sz="1600" dirty="0">
                            <a:solidFill>
                              <a:srgbClr val="000000"/>
                            </a:solidFill>
                            <a:effectLst/>
                            <a:latin typeface="Helvetica" pitchFamily="2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>
                            <a:spcBef>
                              <a:spcPts val="60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 dirty="0">
                              <a:solidFill>
                                <a:schemeClr val="tx1"/>
                              </a:solidFill>
                              <a:effectLst/>
                              <a:latin typeface="Helvetica" pitchFamily="2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25 mA</a:t>
                          </a: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val="1352050869"/>
                      </a:ext>
                    </a:extLst>
                  </a:tr>
                  <a:tr h="268221">
                    <a:tc>
                      <a:txBody>
                        <a:bodyPr/>
                        <a:lstStyle/>
                        <a:p>
                          <a:pPr marL="0" marR="0">
                            <a:spcBef>
                              <a:spcPts val="60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 b="0" dirty="0">
                              <a:solidFill>
                                <a:schemeClr val="tx1"/>
                              </a:solidFill>
                              <a:effectLst/>
                              <a:latin typeface="Helvetica" pitchFamily="2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Pulse Length</a:t>
                          </a: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 anchor="ctr">
                        <a:blipFill>
                          <a:blip r:embed="rId2"/>
                          <a:stretch>
                            <a:fillRect l="-123077" t="-423810" r="-96380" b="-144285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 anchor="ctr">
                        <a:blipFill>
                          <a:blip r:embed="rId2"/>
                          <a:stretch>
                            <a:fillRect l="-231455" t="-423810" b="-1442857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4077709338"/>
                      </a:ext>
                    </a:extLst>
                  </a:tr>
                  <a:tr h="268221">
                    <a:tc>
                      <a:txBody>
                        <a:bodyPr/>
                        <a:lstStyle/>
                        <a:p>
                          <a:pPr marL="0" marR="0">
                            <a:spcBef>
                              <a:spcPts val="60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 b="0" dirty="0">
                              <a:effectLst/>
                              <a:latin typeface="Helvetica" pitchFamily="2" charset="0"/>
                            </a:rPr>
                            <a:t>Pulse Repetition Rate</a:t>
                          </a:r>
                          <a:endParaRPr lang="en-US" sz="1600" b="0" dirty="0">
                            <a:solidFill>
                              <a:srgbClr val="000000"/>
                            </a:solidFill>
                            <a:effectLst/>
                            <a:latin typeface="Helvetica" pitchFamily="2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>
                            <a:spcBef>
                              <a:spcPts val="60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 dirty="0">
                              <a:effectLst/>
                              <a:latin typeface="Helvetica" pitchFamily="2" charset="0"/>
                            </a:rPr>
                            <a:t>20 Hz</a:t>
                          </a:r>
                          <a:endParaRPr lang="en-US" sz="1600" dirty="0">
                            <a:solidFill>
                              <a:srgbClr val="000000"/>
                            </a:solidFill>
                            <a:effectLst/>
                            <a:latin typeface="Helvetica" pitchFamily="2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>
                            <a:spcBef>
                              <a:spcPts val="60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 dirty="0">
                              <a:solidFill>
                                <a:schemeClr val="tx1"/>
                              </a:solidFill>
                              <a:effectLst/>
                              <a:latin typeface="Helvetica" pitchFamily="2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15 Hz</a:t>
                          </a: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val="1449693009"/>
                      </a:ext>
                    </a:extLst>
                  </a:tr>
                  <a:tr h="268221">
                    <a:tc>
                      <a:txBody>
                        <a:bodyPr/>
                        <a:lstStyle/>
                        <a:p>
                          <a:pPr marL="0" marR="0">
                            <a:spcBef>
                              <a:spcPts val="60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 b="0" dirty="0">
                              <a:effectLst/>
                              <a:latin typeface="Helvetica" pitchFamily="2" charset="0"/>
                            </a:rPr>
                            <a:t>Bunch Pattern</a:t>
                          </a:r>
                          <a:endParaRPr lang="en-US" sz="1600" b="0" dirty="0">
                            <a:solidFill>
                              <a:srgbClr val="000000"/>
                            </a:solidFill>
                            <a:effectLst/>
                            <a:latin typeface="Helvetica" pitchFamily="2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>
                            <a:spcBef>
                              <a:spcPts val="60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 dirty="0">
                              <a:effectLst/>
                              <a:latin typeface="Helvetica" pitchFamily="2" charset="0"/>
                            </a:rPr>
                            <a:t>Programmable</a:t>
                          </a:r>
                          <a:endParaRPr lang="en-US" sz="1600" dirty="0">
                            <a:solidFill>
                              <a:srgbClr val="000000"/>
                            </a:solidFill>
                            <a:effectLst/>
                            <a:latin typeface="Helvetica" pitchFamily="2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>
                            <a:spcBef>
                              <a:spcPts val="60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 dirty="0">
                              <a:solidFill>
                                <a:schemeClr val="tx1"/>
                              </a:solidFill>
                              <a:effectLst/>
                              <a:latin typeface="Helvetica" pitchFamily="2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CW pulsed</a:t>
                          </a: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val="2753575346"/>
                      </a:ext>
                    </a:extLst>
                  </a:tr>
                  <a:tr h="268221">
                    <a:tc>
                      <a:txBody>
                        <a:bodyPr/>
                        <a:lstStyle/>
                        <a:p>
                          <a:pPr marL="0" marR="0">
                            <a:spcBef>
                              <a:spcPts val="60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 dirty="0">
                              <a:solidFill>
                                <a:schemeClr val="bg1"/>
                              </a:solidFill>
                              <a:effectLst/>
                              <a:latin typeface="Helvetica" pitchFamily="2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Booster</a:t>
                          </a:r>
                        </a:p>
                      </a:txBody>
                      <a:tcPr marL="68580" marR="68580" marT="0" marB="0" anchor="ctr">
                        <a:solidFill>
                          <a:schemeClr val="tx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>
                            <a:spcBef>
                              <a:spcPts val="60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 b="1" dirty="0">
                              <a:solidFill>
                                <a:schemeClr val="bg1"/>
                              </a:solidFill>
                              <a:effectLst/>
                              <a:latin typeface="Helvetica" pitchFamily="2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Value</a:t>
                          </a:r>
                        </a:p>
                      </a:txBody>
                      <a:tcPr marL="68580" marR="68580" marT="0" marB="0" anchor="ctr">
                        <a:solidFill>
                          <a:schemeClr val="tx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>
                            <a:spcBef>
                              <a:spcPts val="600"/>
                            </a:spcBef>
                            <a:spcAft>
                              <a:spcPts val="0"/>
                            </a:spcAft>
                          </a:pPr>
                          <a:endParaRPr lang="en-US" sz="1600" b="1" dirty="0">
                            <a:solidFill>
                              <a:schemeClr val="tx1"/>
                            </a:solidFill>
                            <a:effectLst/>
                            <a:latin typeface="Helvetica" pitchFamily="2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solidFill>
                          <a:schemeClr val="tx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576416428"/>
                      </a:ext>
                    </a:extLst>
                  </a:tr>
                  <a:tr h="268221">
                    <a:tc>
                      <a:txBody>
                        <a:bodyPr/>
                        <a:lstStyle/>
                        <a:p>
                          <a:pPr marL="0" marR="0">
                            <a:spcBef>
                              <a:spcPts val="60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 b="0" dirty="0">
                              <a:solidFill>
                                <a:schemeClr val="tx1"/>
                              </a:solidFill>
                              <a:effectLst/>
                              <a:latin typeface="Helvetica" pitchFamily="2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Injection Energy (kinetic)</a:t>
                          </a:r>
                          <a:endParaRPr lang="en-US" sz="1600" b="0" dirty="0">
                            <a:solidFill>
                              <a:schemeClr val="tx1"/>
                            </a:solidFill>
                            <a:effectLst/>
                            <a:latin typeface="Helvetica" pitchFamily="2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spcBef>
                              <a:spcPts val="60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 b="0" dirty="0">
                              <a:solidFill>
                                <a:schemeClr val="tx1"/>
                              </a:solidFill>
                              <a:effectLst/>
                              <a:latin typeface="Helvetica" pitchFamily="2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800 MeV</a:t>
                          </a:r>
                          <a:endParaRPr lang="en-US" sz="1600" b="0" dirty="0">
                            <a:solidFill>
                              <a:schemeClr val="tx1"/>
                            </a:solidFill>
                            <a:effectLst/>
                            <a:latin typeface="Helvetica" pitchFamily="2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spcBef>
                              <a:spcPts val="60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 b="0" dirty="0">
                              <a:solidFill>
                                <a:schemeClr val="tx1"/>
                              </a:solidFill>
                              <a:effectLst/>
                              <a:latin typeface="Helvetica" pitchFamily="2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400 MeV</a:t>
                          </a: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4183263415"/>
                      </a:ext>
                    </a:extLst>
                  </a:tr>
                  <a:tr h="268221">
                    <a:tc>
                      <a:txBody>
                        <a:bodyPr/>
                        <a:lstStyle/>
                        <a:p>
                          <a:pPr marL="0" marR="0">
                            <a:spcBef>
                              <a:spcPts val="60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 b="0" dirty="0">
                              <a:solidFill>
                                <a:schemeClr val="tx1"/>
                              </a:solidFill>
                              <a:effectLst/>
                              <a:latin typeface="Helvetica" pitchFamily="2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Extraction Energy (kinetic)</a:t>
                          </a:r>
                          <a:endParaRPr lang="en-US" sz="1600" b="0" dirty="0">
                            <a:solidFill>
                              <a:schemeClr val="tx1"/>
                            </a:solidFill>
                            <a:effectLst/>
                            <a:latin typeface="Helvetica" pitchFamily="2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spcBef>
                              <a:spcPts val="60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 b="0" dirty="0">
                              <a:solidFill>
                                <a:schemeClr val="tx1"/>
                              </a:solidFill>
                              <a:effectLst/>
                              <a:latin typeface="Helvetica" pitchFamily="2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8 GeV</a:t>
                          </a:r>
                          <a:endParaRPr lang="en-US" sz="1600" b="0" dirty="0">
                            <a:solidFill>
                              <a:schemeClr val="tx1"/>
                            </a:solidFill>
                            <a:effectLst/>
                            <a:latin typeface="Helvetica" pitchFamily="2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spcBef>
                              <a:spcPts val="60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 b="0" dirty="0">
                              <a:solidFill>
                                <a:schemeClr val="tx1"/>
                              </a:solidFill>
                              <a:effectLst/>
                              <a:latin typeface="Helvetica" pitchFamily="2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8 GeV</a:t>
                          </a: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2330217792"/>
                      </a:ext>
                    </a:extLst>
                  </a:tr>
                  <a:tr h="268221">
                    <a:tc>
                      <a:txBody>
                        <a:bodyPr/>
                        <a:lstStyle/>
                        <a:p>
                          <a:pPr marL="0" marR="0">
                            <a:spcBef>
                              <a:spcPts val="60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 b="0" dirty="0">
                              <a:solidFill>
                                <a:schemeClr val="tx1"/>
                              </a:solidFill>
                              <a:effectLst/>
                              <a:latin typeface="Helvetica" pitchFamily="2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Particles per Pulse (extracted)</a:t>
                          </a:r>
                          <a:endParaRPr lang="en-US" sz="1600" b="0" dirty="0">
                            <a:solidFill>
                              <a:schemeClr val="tx1"/>
                            </a:solidFill>
                            <a:effectLst/>
                            <a:latin typeface="Helvetica" pitchFamily="2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>
                            <a:spcBef>
                              <a:spcPts val="60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 b="0" dirty="0">
                              <a:solidFill>
                                <a:schemeClr val="tx1"/>
                              </a:solidFill>
                              <a:effectLst/>
                              <a:latin typeface="Helvetica" pitchFamily="2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6.5×10</a:t>
                          </a:r>
                          <a:r>
                            <a:rPr lang="en-US" sz="1600" b="0" baseline="30000" dirty="0">
                              <a:solidFill>
                                <a:schemeClr val="tx1"/>
                              </a:solidFill>
                              <a:effectLst/>
                              <a:latin typeface="Helvetica" pitchFamily="2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12</a:t>
                          </a:r>
                          <a:endParaRPr lang="en-US" sz="1600" b="0" dirty="0">
                            <a:solidFill>
                              <a:schemeClr val="tx1"/>
                            </a:solidFill>
                            <a:effectLst/>
                            <a:latin typeface="Helvetica" pitchFamily="2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>
                            <a:spcBef>
                              <a:spcPts val="60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 b="0" dirty="0">
                              <a:solidFill>
                                <a:schemeClr val="tx1"/>
                              </a:solidFill>
                              <a:effectLst/>
                              <a:latin typeface="Helvetica" pitchFamily="2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4.2x10</a:t>
                          </a:r>
                          <a:r>
                            <a:rPr lang="en-US" sz="1600" b="0" baseline="30000" dirty="0">
                              <a:solidFill>
                                <a:schemeClr val="tx1"/>
                              </a:solidFill>
                              <a:effectLst/>
                              <a:latin typeface="Helvetica" pitchFamily="2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12</a:t>
                          </a: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val="2725977940"/>
                      </a:ext>
                    </a:extLst>
                  </a:tr>
                  <a:tr h="268221">
                    <a:tc>
                      <a:txBody>
                        <a:bodyPr/>
                        <a:lstStyle/>
                        <a:p>
                          <a:pPr marL="0" marR="0">
                            <a:spcBef>
                              <a:spcPts val="60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 b="0" dirty="0">
                              <a:solidFill>
                                <a:schemeClr val="tx1"/>
                              </a:solidFill>
                              <a:effectLst/>
                              <a:latin typeface="Helvetica" pitchFamily="2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Beam Pulse Repetition Rate</a:t>
                          </a:r>
                          <a:endParaRPr lang="en-US" sz="1600" b="0" dirty="0">
                            <a:solidFill>
                              <a:schemeClr val="tx1"/>
                            </a:solidFill>
                            <a:effectLst/>
                            <a:latin typeface="Helvetica" pitchFamily="2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>
                            <a:spcBef>
                              <a:spcPts val="60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 b="0" dirty="0">
                              <a:solidFill>
                                <a:schemeClr val="tx1"/>
                              </a:solidFill>
                              <a:effectLst/>
                              <a:latin typeface="Helvetica" pitchFamily="2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20 Hz</a:t>
                          </a:r>
                          <a:endParaRPr lang="en-US" sz="1600" b="0" dirty="0">
                            <a:solidFill>
                              <a:schemeClr val="tx1"/>
                            </a:solidFill>
                            <a:effectLst/>
                            <a:latin typeface="Helvetica" pitchFamily="2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>
                            <a:spcBef>
                              <a:spcPts val="60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 b="0" dirty="0">
                              <a:solidFill>
                                <a:schemeClr val="tx1"/>
                              </a:solidFill>
                              <a:effectLst/>
                              <a:latin typeface="Helvetica" pitchFamily="2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15 Hz</a:t>
                          </a: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val="959738107"/>
                      </a:ext>
                    </a:extLst>
                  </a:tr>
                  <a:tr h="263984">
                    <a:tc>
                      <a:txBody>
                        <a:bodyPr/>
                        <a:lstStyle/>
                        <a:p>
                          <a:pPr marL="0" marR="0">
                            <a:spcBef>
                              <a:spcPts val="60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 dirty="0">
                              <a:solidFill>
                                <a:schemeClr val="bg1"/>
                              </a:solidFill>
                              <a:effectLst/>
                              <a:latin typeface="Helvetica" pitchFamily="2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Recycler Ring / Main Injector</a:t>
                          </a:r>
                        </a:p>
                      </a:txBody>
                      <a:tcPr marL="68580" marR="68580" marT="0" marB="0" anchor="ctr">
                        <a:solidFill>
                          <a:schemeClr val="tx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>
                            <a:spcBef>
                              <a:spcPts val="60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 b="1" dirty="0">
                              <a:solidFill>
                                <a:schemeClr val="bg1"/>
                              </a:solidFill>
                              <a:effectLst/>
                              <a:latin typeface="Helvetica" pitchFamily="2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Value</a:t>
                          </a:r>
                        </a:p>
                      </a:txBody>
                      <a:tcPr marL="68580" marR="68580" marT="0" marB="0" anchor="ctr">
                        <a:solidFill>
                          <a:schemeClr val="tx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>
                            <a:spcBef>
                              <a:spcPts val="600"/>
                            </a:spcBef>
                            <a:spcAft>
                              <a:spcPts val="0"/>
                            </a:spcAft>
                          </a:pPr>
                          <a:endParaRPr lang="en-US" sz="1600" b="1" dirty="0">
                            <a:solidFill>
                              <a:schemeClr val="tx1"/>
                            </a:solidFill>
                            <a:effectLst/>
                            <a:latin typeface="Helvetica" pitchFamily="2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solidFill>
                          <a:schemeClr val="tx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746773944"/>
                      </a:ext>
                    </a:extLst>
                  </a:tr>
                  <a:tr h="268221">
                    <a:tc>
                      <a:txBody>
                        <a:bodyPr/>
                        <a:lstStyle/>
                        <a:p>
                          <a:pPr marL="0" marR="0">
                            <a:spcBef>
                              <a:spcPts val="60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 b="0" dirty="0">
                              <a:solidFill>
                                <a:schemeClr val="tx1"/>
                              </a:solidFill>
                              <a:effectLst/>
                              <a:latin typeface="Helvetica" pitchFamily="2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Injection Energy (kinetic)</a:t>
                          </a:r>
                          <a:endParaRPr lang="en-US" sz="1600" b="0" dirty="0">
                            <a:solidFill>
                              <a:schemeClr val="tx1"/>
                            </a:solidFill>
                            <a:effectLst/>
                            <a:latin typeface="Helvetica" pitchFamily="2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spcBef>
                              <a:spcPts val="60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 b="0" dirty="0">
                              <a:solidFill>
                                <a:schemeClr val="tx1"/>
                              </a:solidFill>
                              <a:effectLst/>
                              <a:latin typeface="Helvetica" pitchFamily="2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8 GeV</a:t>
                          </a:r>
                          <a:endParaRPr lang="en-US" sz="1600" b="0" dirty="0">
                            <a:solidFill>
                              <a:schemeClr val="tx1"/>
                            </a:solidFill>
                            <a:effectLst/>
                            <a:latin typeface="Helvetica" pitchFamily="2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spcBef>
                              <a:spcPts val="60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 b="0" dirty="0">
                              <a:solidFill>
                                <a:schemeClr val="tx1"/>
                              </a:solidFill>
                              <a:effectLst/>
                              <a:latin typeface="Helvetica" pitchFamily="2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8 GeV</a:t>
                          </a: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1110501142"/>
                      </a:ext>
                    </a:extLst>
                  </a:tr>
                  <a:tr h="268221">
                    <a:tc>
                      <a:txBody>
                        <a:bodyPr/>
                        <a:lstStyle/>
                        <a:p>
                          <a:pPr marL="0" marR="0">
                            <a:spcBef>
                              <a:spcPts val="60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 b="0" dirty="0">
                              <a:solidFill>
                                <a:schemeClr val="tx1"/>
                              </a:solidFill>
                              <a:effectLst/>
                              <a:latin typeface="Helvetica" pitchFamily="2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Extracted Beam Energy</a:t>
                          </a:r>
                          <a:endParaRPr lang="en-US" sz="1600" b="0" dirty="0">
                            <a:solidFill>
                              <a:schemeClr val="tx1"/>
                            </a:solidFill>
                            <a:effectLst/>
                            <a:latin typeface="Helvetica" pitchFamily="2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spcBef>
                              <a:spcPts val="60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 b="0" dirty="0">
                              <a:solidFill>
                                <a:schemeClr val="tx1"/>
                              </a:solidFill>
                              <a:effectLst/>
                              <a:latin typeface="Helvetica" pitchFamily="2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60-120 GeV</a:t>
                          </a:r>
                          <a:endParaRPr lang="en-US" sz="1600" b="0" dirty="0">
                            <a:solidFill>
                              <a:schemeClr val="tx1"/>
                            </a:solidFill>
                            <a:effectLst/>
                            <a:latin typeface="Helvetica" pitchFamily="2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spcBef>
                              <a:spcPts val="60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 b="0" dirty="0">
                              <a:solidFill>
                                <a:schemeClr val="tx1"/>
                              </a:solidFill>
                              <a:effectLst/>
                              <a:latin typeface="Helvetica" pitchFamily="2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120 GeV</a:t>
                          </a: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1668872318"/>
                      </a:ext>
                    </a:extLst>
                  </a:tr>
                  <a:tr h="268221">
                    <a:tc>
                      <a:txBody>
                        <a:bodyPr/>
                        <a:lstStyle/>
                        <a:p>
                          <a:pPr marL="0" marR="0">
                            <a:spcBef>
                              <a:spcPts val="60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 b="0" dirty="0">
                              <a:solidFill>
                                <a:schemeClr val="tx1"/>
                              </a:solidFill>
                              <a:effectLst/>
                              <a:latin typeface="Helvetica" pitchFamily="2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Beam Power (120 GeV)</a:t>
                          </a:r>
                          <a:endParaRPr lang="en-US" sz="1600" b="0" dirty="0">
                            <a:solidFill>
                              <a:schemeClr val="tx1"/>
                            </a:solidFill>
                            <a:effectLst/>
                            <a:latin typeface="Helvetica" pitchFamily="2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spcBef>
                              <a:spcPts val="60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 b="0" dirty="0">
                              <a:solidFill>
                                <a:schemeClr val="tx1"/>
                              </a:solidFill>
                              <a:effectLst/>
                              <a:latin typeface="Helvetica" pitchFamily="2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1.2 MW</a:t>
                          </a:r>
                          <a:endParaRPr lang="en-US" sz="1600" b="0" dirty="0">
                            <a:solidFill>
                              <a:schemeClr val="tx1"/>
                            </a:solidFill>
                            <a:effectLst/>
                            <a:latin typeface="Helvetica" pitchFamily="2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spcBef>
                              <a:spcPts val="60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 b="0" dirty="0">
                              <a:solidFill>
                                <a:schemeClr val="tx1"/>
                              </a:solidFill>
                              <a:effectLst/>
                              <a:latin typeface="Helvetica" pitchFamily="2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0.75 MW</a:t>
                          </a: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1501201445"/>
                      </a:ext>
                    </a:extLst>
                  </a:tr>
                  <a:tr h="268221">
                    <a:tc>
                      <a:txBody>
                        <a:bodyPr/>
                        <a:lstStyle/>
                        <a:p>
                          <a:pPr marL="0" marR="0">
                            <a:spcBef>
                              <a:spcPts val="60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 b="0" dirty="0">
                              <a:solidFill>
                                <a:schemeClr val="tx1"/>
                              </a:solidFill>
                              <a:effectLst/>
                              <a:latin typeface="Helvetica" pitchFamily="2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Cycle Time (120 GeV)</a:t>
                          </a:r>
                          <a:endParaRPr lang="en-US" sz="1600" b="0" dirty="0">
                            <a:solidFill>
                              <a:schemeClr val="tx1"/>
                            </a:solidFill>
                            <a:effectLst/>
                            <a:latin typeface="Helvetica" pitchFamily="2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spcBef>
                              <a:spcPts val="60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 b="0" dirty="0">
                              <a:solidFill>
                                <a:schemeClr val="tx1"/>
                              </a:solidFill>
                              <a:effectLst/>
                              <a:latin typeface="Helvetica" pitchFamily="2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1.2 sec</a:t>
                          </a:r>
                          <a:endParaRPr lang="en-US" sz="1600" b="0" dirty="0">
                            <a:solidFill>
                              <a:schemeClr val="tx1"/>
                            </a:solidFill>
                            <a:effectLst/>
                            <a:latin typeface="Helvetica" pitchFamily="2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spcBef>
                              <a:spcPts val="60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 b="0" dirty="0">
                              <a:solidFill>
                                <a:schemeClr val="tx1"/>
                              </a:solidFill>
                              <a:effectLst/>
                              <a:latin typeface="Helvetica" pitchFamily="2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1.33 sec</a:t>
                          </a: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1830006534"/>
                      </a:ext>
                    </a:extLst>
                  </a:tr>
                  <a:tr h="268221">
                    <a:tc>
                      <a:txBody>
                        <a:bodyPr/>
                        <a:lstStyle/>
                        <a:p>
                          <a:pPr marL="0" marR="0">
                            <a:spcBef>
                              <a:spcPts val="60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 b="1" dirty="0">
                              <a:solidFill>
                                <a:schemeClr val="bg1"/>
                              </a:solidFill>
                              <a:effectLst/>
                              <a:latin typeface="Helvetica" pitchFamily="2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Potential Upgrades</a:t>
                          </a:r>
                        </a:p>
                      </a:txBody>
                      <a:tcPr marL="68580" marR="68580" marT="0" marB="0">
                        <a:solidFill>
                          <a:schemeClr val="tx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>
                            <a:spcBef>
                              <a:spcPts val="600"/>
                            </a:spcBef>
                            <a:spcAft>
                              <a:spcPts val="0"/>
                            </a:spcAft>
                          </a:pPr>
                          <a:endParaRPr lang="en-US" sz="1600" b="0" dirty="0">
                            <a:solidFill>
                              <a:schemeClr val="tx1"/>
                            </a:solidFill>
                            <a:effectLst/>
                            <a:latin typeface="Helvetica" pitchFamily="2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solidFill>
                          <a:schemeClr val="tx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>
                            <a:spcBef>
                              <a:spcPts val="600"/>
                            </a:spcBef>
                            <a:spcAft>
                              <a:spcPts val="0"/>
                            </a:spcAft>
                          </a:pPr>
                          <a:endParaRPr lang="en-US" sz="1600" b="0" dirty="0">
                            <a:solidFill>
                              <a:schemeClr val="tx1"/>
                            </a:solidFill>
                            <a:effectLst/>
                            <a:latin typeface="Helvetica" pitchFamily="2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solidFill>
                          <a:schemeClr val="tx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332193936"/>
                      </a:ext>
                    </a:extLst>
                  </a:tr>
                  <a:tr h="268221">
                    <a:tc>
                      <a:txBody>
                        <a:bodyPr/>
                        <a:lstStyle/>
                        <a:p>
                          <a:pPr marL="0" marR="0" lvl="0" indent="0" algn="l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60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600" b="0" dirty="0">
                              <a:solidFill>
                                <a:schemeClr val="tx1"/>
                              </a:solidFill>
                              <a:effectLst/>
                              <a:latin typeface="Helvetica" pitchFamily="2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Upgrade potential</a:t>
                          </a: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spcBef>
                              <a:spcPts val="60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 b="0" dirty="0">
                              <a:solidFill>
                                <a:schemeClr val="tx1"/>
                              </a:solidFill>
                              <a:effectLst/>
                              <a:latin typeface="Helvetica" pitchFamily="2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2.4 MW</a:t>
                          </a: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spcBef>
                              <a:spcPts val="60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 b="0" dirty="0">
                              <a:solidFill>
                                <a:schemeClr val="tx1"/>
                              </a:solidFill>
                              <a:effectLst/>
                              <a:latin typeface="Helvetica" pitchFamily="2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N/A</a:t>
                          </a: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2771407337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A67FAF4A-96BC-464D-872D-C040FA77E9BC}"/>
              </a:ext>
            </a:extLst>
          </p:cNvPr>
          <p:cNvSpPr/>
          <p:nvPr/>
        </p:nvSpPr>
        <p:spPr>
          <a:xfrm>
            <a:off x="3351944" y="1335639"/>
            <a:ext cx="4209836" cy="1582221"/>
          </a:xfrm>
          <a:prstGeom prst="roundRect">
            <a:avLst/>
          </a:prstGeom>
          <a:noFill/>
          <a:ln w="22225"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ounded Rectangle 10">
            <a:extLst>
              <a:ext uri="{FF2B5EF4-FFF2-40B4-BE49-F238E27FC236}">
                <a16:creationId xmlns:a16="http://schemas.microsoft.com/office/drawing/2014/main" id="{2E246E57-46AC-1741-9587-C0519A014317}"/>
              </a:ext>
            </a:extLst>
          </p:cNvPr>
          <p:cNvSpPr/>
          <p:nvPr/>
        </p:nvSpPr>
        <p:spPr>
          <a:xfrm>
            <a:off x="3351944" y="3206761"/>
            <a:ext cx="4209836" cy="234227"/>
          </a:xfrm>
          <a:prstGeom prst="roundRect">
            <a:avLst/>
          </a:prstGeom>
          <a:noFill/>
          <a:ln w="22225"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ounded Rectangle 11">
            <a:extLst>
              <a:ext uri="{FF2B5EF4-FFF2-40B4-BE49-F238E27FC236}">
                <a16:creationId xmlns:a16="http://schemas.microsoft.com/office/drawing/2014/main" id="{088495E5-7D0A-3C46-908F-B79FE5EE8905}"/>
              </a:ext>
            </a:extLst>
          </p:cNvPr>
          <p:cNvSpPr/>
          <p:nvPr/>
        </p:nvSpPr>
        <p:spPr>
          <a:xfrm>
            <a:off x="3351944" y="3729889"/>
            <a:ext cx="4209836" cy="523612"/>
          </a:xfrm>
          <a:prstGeom prst="roundRect">
            <a:avLst/>
          </a:prstGeom>
          <a:noFill/>
          <a:ln w="22225"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54B77471-A8C6-FD4F-8300-FB5E6D80CCE1}"/>
              </a:ext>
            </a:extLst>
          </p:cNvPr>
          <p:cNvSpPr/>
          <p:nvPr/>
        </p:nvSpPr>
        <p:spPr>
          <a:xfrm>
            <a:off x="3351944" y="4786414"/>
            <a:ext cx="4209836" cy="823275"/>
          </a:xfrm>
          <a:prstGeom prst="roundRect">
            <a:avLst/>
          </a:prstGeom>
          <a:noFill/>
          <a:ln w="22225"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30A33152-F0CA-FC44-806B-2B4A55A31BE6}"/>
              </a:ext>
            </a:extLst>
          </p:cNvPr>
          <p:cNvSpPr/>
          <p:nvPr/>
        </p:nvSpPr>
        <p:spPr>
          <a:xfrm>
            <a:off x="3351944" y="5871513"/>
            <a:ext cx="4209836" cy="267187"/>
          </a:xfrm>
          <a:prstGeom prst="roundRect">
            <a:avLst/>
          </a:prstGeom>
          <a:noFill/>
          <a:ln w="22225"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024949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" name="Picture 32">
            <a:extLst>
              <a:ext uri="{FF2B5EF4-FFF2-40B4-BE49-F238E27FC236}">
                <a16:creationId xmlns:a16="http://schemas.microsoft.com/office/drawing/2014/main" id="{B0184BC8-AF01-AA4E-A020-9F40667558E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76515" y="3554969"/>
            <a:ext cx="1439796" cy="90448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A3661507-1144-F348-ABB2-A42B400A15C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16956"/>
          <a:stretch/>
        </p:blipFill>
        <p:spPr>
          <a:xfrm>
            <a:off x="366244" y="4358974"/>
            <a:ext cx="8777756" cy="186719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DAE48C9-F521-B743-88AA-C07D6E0B99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PIP-II 800 MeV </a:t>
            </a:r>
            <a:r>
              <a:rPr lang="en-US" dirty="0" err="1">
                <a:solidFill>
                  <a:schemeClr val="tx1"/>
                </a:solidFill>
              </a:rPr>
              <a:t>Linac</a:t>
            </a:r>
            <a:br>
              <a:rPr lang="en-US" dirty="0"/>
            </a:br>
            <a:r>
              <a:rPr lang="en-US" sz="2000" dirty="0"/>
              <a:t>5 Types of Cavities, 23 Cryomodules, 119 Cavities 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9611B02-7020-3C4F-842B-8F0480B29D2A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11/4/2019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3F32A7D-0EE5-6546-804A-6D14029E8ED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E. Pozdeyev, 4th ICFA Mini-Workshop on Space Charge </a:t>
            </a:r>
            <a:endParaRPr lang="en-US" b="1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D864B1-7377-9849-A539-A3886CEBB0B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12</a:t>
            </a:fld>
            <a:endParaRPr lang="en-US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EA86268-BAD5-0849-A0FE-C3F927ED6EF4}"/>
              </a:ext>
            </a:extLst>
          </p:cNvPr>
          <p:cNvSpPr txBox="1"/>
          <p:nvPr/>
        </p:nvSpPr>
        <p:spPr>
          <a:xfrm>
            <a:off x="196238" y="3510688"/>
            <a:ext cx="116348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HWR</a:t>
            </a:r>
          </a:p>
          <a:p>
            <a:r>
              <a:rPr lang="en-US" sz="1600" dirty="0"/>
              <a:t>1 CM</a:t>
            </a:r>
          </a:p>
          <a:p>
            <a:r>
              <a:rPr lang="en-US" sz="1600" dirty="0"/>
              <a:t>8 Cav</a:t>
            </a:r>
          </a:p>
          <a:p>
            <a:r>
              <a:rPr lang="en-US" sz="1600" dirty="0"/>
              <a:t>162.5 MHz</a:t>
            </a:r>
            <a:endParaRPr lang="en-US" sz="1400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3192536E-0C73-2846-96CF-3739DEF47CEC}"/>
              </a:ext>
            </a:extLst>
          </p:cNvPr>
          <p:cNvSpPr txBox="1"/>
          <p:nvPr/>
        </p:nvSpPr>
        <p:spPr>
          <a:xfrm>
            <a:off x="1746271" y="3159078"/>
            <a:ext cx="100964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SSR1</a:t>
            </a:r>
          </a:p>
          <a:p>
            <a:r>
              <a:rPr lang="en-US" sz="1600" dirty="0"/>
              <a:t>2 CM</a:t>
            </a:r>
          </a:p>
          <a:p>
            <a:r>
              <a:rPr lang="en-US" sz="1600" dirty="0"/>
              <a:t>16 Cav</a:t>
            </a:r>
          </a:p>
          <a:p>
            <a:r>
              <a:rPr lang="en-US" sz="1600" dirty="0"/>
              <a:t>325 MHz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A148218B-ABEA-2E46-BF88-566F19F971C2}"/>
              </a:ext>
            </a:extLst>
          </p:cNvPr>
          <p:cNvSpPr txBox="1"/>
          <p:nvPr/>
        </p:nvSpPr>
        <p:spPr>
          <a:xfrm>
            <a:off x="3280974" y="2915900"/>
            <a:ext cx="100964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SSR2</a:t>
            </a:r>
          </a:p>
          <a:p>
            <a:r>
              <a:rPr lang="en-US" sz="1600" dirty="0"/>
              <a:t>7 CM</a:t>
            </a:r>
          </a:p>
          <a:p>
            <a:r>
              <a:rPr lang="en-US" sz="1600" dirty="0"/>
              <a:t>35 Cav</a:t>
            </a:r>
          </a:p>
          <a:p>
            <a:r>
              <a:rPr lang="en-US" sz="1600" dirty="0"/>
              <a:t>325 MHz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D86B2B8B-923D-714B-AE53-417A8F0A4C82}"/>
              </a:ext>
            </a:extLst>
          </p:cNvPr>
          <p:cNvSpPr txBox="1"/>
          <p:nvPr/>
        </p:nvSpPr>
        <p:spPr>
          <a:xfrm>
            <a:off x="5011684" y="2717982"/>
            <a:ext cx="130067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LB650 </a:t>
            </a:r>
            <a:endParaRPr lang="en-US" sz="1600" dirty="0">
              <a:solidFill>
                <a:srgbClr val="FF0000"/>
              </a:solidFill>
            </a:endParaRPr>
          </a:p>
          <a:p>
            <a:r>
              <a:rPr lang="en-US" sz="1600" dirty="0"/>
              <a:t>9 CM</a:t>
            </a:r>
          </a:p>
          <a:p>
            <a:r>
              <a:rPr lang="en-US" sz="1600" dirty="0"/>
              <a:t>36 Cav</a:t>
            </a:r>
          </a:p>
          <a:p>
            <a:r>
              <a:rPr lang="en-US" sz="1600" dirty="0"/>
              <a:t>650 MHz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0007A09F-2C07-A54A-9359-CB5047CDEDCA}"/>
              </a:ext>
            </a:extLst>
          </p:cNvPr>
          <p:cNvSpPr txBox="1"/>
          <p:nvPr/>
        </p:nvSpPr>
        <p:spPr>
          <a:xfrm>
            <a:off x="7409094" y="2116950"/>
            <a:ext cx="108049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HB650</a:t>
            </a:r>
          </a:p>
          <a:p>
            <a:r>
              <a:rPr lang="en-US" sz="1600" dirty="0"/>
              <a:t>4 CM</a:t>
            </a:r>
          </a:p>
          <a:p>
            <a:r>
              <a:rPr lang="en-US" sz="1600" dirty="0"/>
              <a:t>24 Cav</a:t>
            </a:r>
          </a:p>
          <a:p>
            <a:r>
              <a:rPr lang="en-US" sz="1600" dirty="0"/>
              <a:t>650 MHz</a:t>
            </a: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5CCD5F29-479B-414C-AE3F-A5C0869B7C4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99317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05955"/>
            <a:ext cx="1586668" cy="610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Content Placeholder 11" descr="15-0309-01.jpg">
            <a:extLst>
              <a:ext uri="{FF2B5EF4-FFF2-40B4-BE49-F238E27FC236}">
                <a16:creationId xmlns:a16="http://schemas.microsoft.com/office/drawing/2014/main" id="{75E970A6-0DC0-8548-90DD-BFA90BE4E0F9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1578" b="99211" l="1125" r="96000">
                        <a14:foregroundMark x1="92625" y1="34911" x2="92625" y2="34911"/>
                        <a14:foregroundMark x1="89750" y1="29980" x2="89750" y2="29980"/>
                        <a14:foregroundMark x1="90375" y1="30769" x2="90375" y2="30769"/>
                        <a14:foregroundMark x1="66000" y1="70217" x2="66000" y2="70217"/>
                        <a14:foregroundMark x1="67125" y1="75542" x2="67125" y2="75542"/>
                        <a14:foregroundMark x1="77875" y1="71203" x2="77875" y2="71203"/>
                        <a14:foregroundMark x1="81875" y1="64300" x2="81875" y2="64300"/>
                        <a14:backgroundMark x1="79125" y1="69625" x2="79125" y2="69625"/>
                        <a14:backgroundMark x1="78000" y1="68047" x2="78000" y2="6804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86668" y="4105440"/>
            <a:ext cx="1555788" cy="1001030"/>
          </a:xfrm>
          <a:prstGeom prst="rect">
            <a:avLst/>
          </a:prstGeom>
          <a:ln w="19050">
            <a:noFill/>
          </a:ln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F21388CF-B995-CC46-945F-36FFEC704351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242023" y="3950923"/>
            <a:ext cx="1260650" cy="750775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62826CD8-9235-944B-8A51-60470F07BAE3}"/>
              </a:ext>
            </a:extLst>
          </p:cNvPr>
          <p:cNvPicPr>
            <a:picLocks noChangeAspect="1"/>
          </p:cNvPicPr>
          <p:nvPr/>
        </p:nvPicPr>
        <p:blipFill>
          <a:blip r:embed="rId9">
            <a:clrChange>
              <a:clrFrom>
                <a:srgbClr val="232528"/>
              </a:clrFrom>
              <a:clrTo>
                <a:srgbClr val="232528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409094" y="3154116"/>
            <a:ext cx="1439795" cy="643185"/>
          </a:xfrm>
          <a:prstGeom prst="rect">
            <a:avLst/>
          </a:prstGeom>
        </p:spPr>
      </p:pic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B370EE91-0A51-6A47-B5F9-498E57DF3FA6}"/>
              </a:ext>
            </a:extLst>
          </p:cNvPr>
          <p:cNvCxnSpPr>
            <a:cxnSpLocks/>
          </p:cNvCxnSpPr>
          <p:nvPr/>
        </p:nvCxnSpPr>
        <p:spPr>
          <a:xfrm>
            <a:off x="1113720" y="5319807"/>
            <a:ext cx="1025359" cy="31048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53FAC595-268B-0A48-8193-AD145487EAD1}"/>
              </a:ext>
            </a:extLst>
          </p:cNvPr>
          <p:cNvCxnSpPr>
            <a:cxnSpLocks/>
          </p:cNvCxnSpPr>
          <p:nvPr/>
        </p:nvCxnSpPr>
        <p:spPr>
          <a:xfrm>
            <a:off x="2514269" y="5028335"/>
            <a:ext cx="196438" cy="55226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C0A3C280-9964-184E-B626-2D279A66F434}"/>
              </a:ext>
            </a:extLst>
          </p:cNvPr>
          <p:cNvCxnSpPr>
            <a:cxnSpLocks/>
          </p:cNvCxnSpPr>
          <p:nvPr/>
        </p:nvCxnSpPr>
        <p:spPr>
          <a:xfrm flipH="1">
            <a:off x="3811485" y="4684586"/>
            <a:ext cx="110334" cy="57051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317296BE-AD3A-9A4A-A85B-9D27540A042E}"/>
              </a:ext>
            </a:extLst>
          </p:cNvPr>
          <p:cNvCxnSpPr>
            <a:cxnSpLocks/>
          </p:cNvCxnSpPr>
          <p:nvPr/>
        </p:nvCxnSpPr>
        <p:spPr>
          <a:xfrm>
            <a:off x="5889564" y="4281076"/>
            <a:ext cx="0" cy="53844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F14AD952-4CD6-F442-A32E-575AA6962292}"/>
              </a:ext>
            </a:extLst>
          </p:cNvPr>
          <p:cNvCxnSpPr>
            <a:cxnSpLocks/>
          </p:cNvCxnSpPr>
          <p:nvPr/>
        </p:nvCxnSpPr>
        <p:spPr>
          <a:xfrm>
            <a:off x="8148978" y="3794116"/>
            <a:ext cx="0" cy="53844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pic>
        <p:nvPicPr>
          <p:cNvPr id="27" name="Picture 26">
            <a:extLst>
              <a:ext uri="{FF2B5EF4-FFF2-40B4-BE49-F238E27FC236}">
                <a16:creationId xmlns:a16="http://schemas.microsoft.com/office/drawing/2014/main" id="{6D8FBDCB-237A-B84D-8FE7-9ABF3F699E6F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0" y="5269011"/>
            <a:ext cx="789423" cy="773170"/>
          </a:xfrm>
          <a:prstGeom prst="rect">
            <a:avLst/>
          </a:prstGeom>
        </p:spPr>
      </p:pic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40A9ED5B-4B17-7445-993E-FB1EF7CFD65E}"/>
              </a:ext>
            </a:extLst>
          </p:cNvPr>
          <p:cNvCxnSpPr>
            <a:cxnSpLocks/>
            <a:stCxn id="27" idx="3"/>
          </p:cNvCxnSpPr>
          <p:nvPr/>
        </p:nvCxnSpPr>
        <p:spPr>
          <a:xfrm>
            <a:off x="789423" y="5655596"/>
            <a:ext cx="457486" cy="19432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D4DF1DC6-BA63-384F-8F54-8C3988C44318}"/>
              </a:ext>
            </a:extLst>
          </p:cNvPr>
          <p:cNvSpPr txBox="1"/>
          <p:nvPr/>
        </p:nvSpPr>
        <p:spPr>
          <a:xfrm>
            <a:off x="137318" y="6053755"/>
            <a:ext cx="52751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RFQ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56924F30-C39B-B745-B1DC-541FE560A903}"/>
              </a:ext>
            </a:extLst>
          </p:cNvPr>
          <p:cNvSpPr txBox="1"/>
          <p:nvPr/>
        </p:nvSpPr>
        <p:spPr>
          <a:xfrm>
            <a:off x="1072038" y="5486058"/>
            <a:ext cx="88517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2.1 MeV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4E45D5DC-C7F3-6040-B0A8-75C5A62D3D84}"/>
              </a:ext>
            </a:extLst>
          </p:cNvPr>
          <p:cNvSpPr txBox="1"/>
          <p:nvPr/>
        </p:nvSpPr>
        <p:spPr>
          <a:xfrm>
            <a:off x="1864572" y="5269430"/>
            <a:ext cx="83388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10 MeV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9AC79416-184D-D24A-827E-CF276A3D8D61}"/>
              </a:ext>
            </a:extLst>
          </p:cNvPr>
          <p:cNvSpPr txBox="1"/>
          <p:nvPr/>
        </p:nvSpPr>
        <p:spPr>
          <a:xfrm>
            <a:off x="2602412" y="5184368"/>
            <a:ext cx="83388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32 MeV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47F1988F-9012-2047-AAB2-4B810F6EA5EE}"/>
              </a:ext>
            </a:extLst>
          </p:cNvPr>
          <p:cNvSpPr txBox="1"/>
          <p:nvPr/>
        </p:nvSpPr>
        <p:spPr>
          <a:xfrm>
            <a:off x="4462558" y="4781615"/>
            <a:ext cx="93807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177 MeV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9132706C-345A-4349-9635-DE592E395ECD}"/>
              </a:ext>
            </a:extLst>
          </p:cNvPr>
          <p:cNvSpPr txBox="1"/>
          <p:nvPr/>
        </p:nvSpPr>
        <p:spPr>
          <a:xfrm>
            <a:off x="6904223" y="4306705"/>
            <a:ext cx="93807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516 MeV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AA148DF7-FC99-C446-A10D-3FDC168C8152}"/>
              </a:ext>
            </a:extLst>
          </p:cNvPr>
          <p:cNvSpPr txBox="1"/>
          <p:nvPr/>
        </p:nvSpPr>
        <p:spPr>
          <a:xfrm>
            <a:off x="8222384" y="4007213"/>
            <a:ext cx="93807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833 MeV</a:t>
            </a:r>
          </a:p>
        </p:txBody>
      </p:sp>
      <p:pic>
        <p:nvPicPr>
          <p:cNvPr id="42" name="Picture 41">
            <a:extLst>
              <a:ext uri="{FF2B5EF4-FFF2-40B4-BE49-F238E27FC236}">
                <a16:creationId xmlns:a16="http://schemas.microsoft.com/office/drawing/2014/main" id="{D0F6ACF0-1E63-F247-ABDB-64033A954C27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228600" y="945112"/>
            <a:ext cx="6681973" cy="18275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294411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B94AB8-F73A-B841-BBEA-1FF124CE88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8600" y="465691"/>
            <a:ext cx="8686800" cy="427877"/>
          </a:xfrm>
        </p:spPr>
        <p:txBody>
          <a:bodyPr/>
          <a:lstStyle/>
          <a:p>
            <a:r>
              <a:rPr lang="en-US" dirty="0"/>
              <a:t>SRF </a:t>
            </a:r>
            <a:r>
              <a:rPr lang="en-US" dirty="0" err="1"/>
              <a:t>Linac</a:t>
            </a:r>
            <a:r>
              <a:rPr lang="en-US" dirty="0"/>
              <a:t> Lattice Developed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C83EE65-7A80-7B4E-9F0C-45DBF9689F1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1" y="1043047"/>
            <a:ext cx="4770910" cy="2076072"/>
          </a:xfrm>
        </p:spPr>
        <p:txBody>
          <a:bodyPr/>
          <a:lstStyle/>
          <a:p>
            <a:r>
              <a:rPr lang="en-US" sz="2000" dirty="0"/>
              <a:t>End-to-End tracking simulations performed with realistic 3D fields</a:t>
            </a:r>
            <a:endParaRPr lang="en-US" sz="1800" dirty="0"/>
          </a:p>
          <a:p>
            <a:pPr lvl="1"/>
            <a:r>
              <a:rPr lang="en-US" sz="1800" dirty="0" err="1"/>
              <a:t>TraceWin</a:t>
            </a:r>
            <a:r>
              <a:rPr lang="en-US" sz="1800" dirty="0"/>
              <a:t> and TRACK give nearly identical results</a:t>
            </a:r>
          </a:p>
          <a:p>
            <a:r>
              <a:rPr lang="en-US" sz="2000" dirty="0"/>
              <a:t>No loss, no halo growth detected</a:t>
            </a:r>
          </a:p>
          <a:p>
            <a:r>
              <a:rPr lang="en-US" sz="2000" dirty="0"/>
              <a:t>Design is fault-tolerant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943DB8-539B-2544-ADC6-2A3A80CD867B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11/4/2019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3280D38-6045-EC49-87F2-5706EA0E493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E. Pozdeyev, 4th ICFA Mini-Workshop on Space Charge </a:t>
            </a:r>
            <a:endParaRPr lang="en-US" b="1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BFE9EAF-90E7-E843-861C-C9EEA3A8A69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13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3648852-ED8C-1140-B139-FF130B0C13E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752" y="3070229"/>
            <a:ext cx="4880759" cy="318888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5BE9AF0B-C7EB-5A4A-8E51-6D95F71082C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47806" y="3738882"/>
            <a:ext cx="3574473" cy="2547830"/>
          </a:xfrm>
          <a:prstGeom prst="rect">
            <a:avLst/>
          </a:prstGeom>
        </p:spPr>
      </p:pic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id="{AA747445-4ABC-4D4C-8DB9-72222ECDBD10}"/>
              </a:ext>
            </a:extLst>
          </p:cNvPr>
          <p:cNvGraphicFramePr>
            <a:graphicFrameLocks noGrp="1"/>
          </p:cNvGraphicFramePr>
          <p:nvPr/>
        </p:nvGraphicFramePr>
        <p:xfrm>
          <a:off x="5132833" y="1252607"/>
          <a:ext cx="3889446" cy="1184801"/>
        </p:xfrm>
        <a:graphic>
          <a:graphicData uri="http://schemas.openxmlformats.org/drawingml/2006/table">
            <a:tbl>
              <a:tblPr bandRow="1">
                <a:tableStyleId>{9D7B26C5-4107-4FEC-AEDC-1716B250A1EF}</a:tableStyleId>
              </a:tblPr>
              <a:tblGrid>
                <a:gridCol w="2079943">
                  <a:extLst>
                    <a:ext uri="{9D8B030D-6E8A-4147-A177-3AD203B41FA5}">
                      <a16:colId xmlns:a16="http://schemas.microsoft.com/office/drawing/2014/main" val="928254550"/>
                    </a:ext>
                  </a:extLst>
                </a:gridCol>
                <a:gridCol w="1809503">
                  <a:extLst>
                    <a:ext uri="{9D8B030D-6E8A-4147-A177-3AD203B41FA5}">
                      <a16:colId xmlns:a16="http://schemas.microsoft.com/office/drawing/2014/main" val="2030034909"/>
                    </a:ext>
                  </a:extLst>
                </a:gridCol>
              </a:tblGrid>
              <a:tr h="406727">
                <a:tc>
                  <a:txBody>
                    <a:bodyPr/>
                    <a:lstStyle/>
                    <a:p>
                      <a:r>
                        <a:rPr lang="en-US" sz="1600" dirty="0"/>
                        <a:t>Beam  Energy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833 MeV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87299914"/>
                  </a:ext>
                </a:extLst>
              </a:tr>
              <a:tr h="371347">
                <a:tc>
                  <a:txBody>
                    <a:bodyPr/>
                    <a:lstStyle/>
                    <a:p>
                      <a:r>
                        <a:rPr lang="en-US" sz="1600" dirty="0"/>
                        <a:t>Beam Current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2 mA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31541437"/>
                  </a:ext>
                </a:extLst>
              </a:tr>
              <a:tr h="406727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Emittance (trans/long)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25 / 32 </a:t>
                      </a:r>
                      <a:r>
                        <a:rPr lang="en-US" sz="1600" dirty="0" err="1"/>
                        <a:t>mm・mrad</a:t>
                      </a:r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15778078"/>
                  </a:ext>
                </a:extLst>
              </a:tr>
            </a:tbl>
          </a:graphicData>
        </a:graphic>
      </p:graphicFrame>
      <p:sp>
        <p:nvSpPr>
          <p:cNvPr id="12" name="TextBox 11">
            <a:extLst>
              <a:ext uri="{FF2B5EF4-FFF2-40B4-BE49-F238E27FC236}">
                <a16:creationId xmlns:a16="http://schemas.microsoft.com/office/drawing/2014/main" id="{CB4954AB-F906-0E40-9DF2-53759C1F1AD4}"/>
              </a:ext>
            </a:extLst>
          </p:cNvPr>
          <p:cNvSpPr txBox="1"/>
          <p:nvPr/>
        </p:nvSpPr>
        <p:spPr>
          <a:xfrm>
            <a:off x="5529842" y="3032328"/>
            <a:ext cx="322126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/>
              <a:t>Simulations with 3D fields </a:t>
            </a:r>
          </a:p>
          <a:p>
            <a:r>
              <a:rPr lang="en-US" sz="1800" dirty="0"/>
              <a:t>show no significant halo growth </a:t>
            </a:r>
          </a:p>
        </p:txBody>
      </p:sp>
    </p:spTree>
    <p:extLst>
      <p:ext uri="{BB962C8B-B14F-4D97-AF65-F5344CB8AC3E}">
        <p14:creationId xmlns:p14="http://schemas.microsoft.com/office/powerpoint/2010/main" val="395052093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A42996E-F71C-7E42-BC9A-EEEA05AB98B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2250" y="883804"/>
            <a:ext cx="3005488" cy="309796"/>
          </a:xfrm>
        </p:spPr>
        <p:txBody>
          <a:bodyPr/>
          <a:lstStyle/>
          <a:p>
            <a:pPr marL="0" indent="0">
              <a:buNone/>
            </a:pPr>
            <a:r>
              <a:rPr lang="en-US" sz="2000" dirty="0"/>
              <a:t>Longitudinal Painting 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8DE36AC-5096-6A4B-A3EF-99E64D9804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8600" y="251752"/>
            <a:ext cx="8686800" cy="575335"/>
          </a:xfrm>
        </p:spPr>
        <p:txBody>
          <a:bodyPr/>
          <a:lstStyle/>
          <a:p>
            <a:r>
              <a:rPr lang="en-US" dirty="0"/>
              <a:t>Booster Injection Optimized to Reduce </a:t>
            </a:r>
            <a:br>
              <a:rPr lang="en-US" dirty="0"/>
            </a:br>
            <a:r>
              <a:rPr lang="en-US" dirty="0"/>
              <a:t>Peak Charge Density and Space Charge Tune Shift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F3CC331-85D1-5F4C-AF04-657FB035AA7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79207" y="6504213"/>
            <a:ext cx="675368" cy="241300"/>
          </a:xfrm>
        </p:spPr>
        <p:txBody>
          <a:bodyPr/>
          <a:lstStyle/>
          <a:p>
            <a:pPr>
              <a:defRPr/>
            </a:pPr>
            <a:r>
              <a:rPr lang="en-US"/>
              <a:t>11/4/2019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1F197D-6325-FA4C-9B03-8688EBD6D7A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E. Pozdeyev, 4th ICFA Mini-Workshop on Space Charge </a:t>
            </a:r>
            <a:endParaRPr lang="en-US" b="1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1494C37-DB82-5D40-AC35-96D8932B10F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14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641477A-AD50-1C46-BB16-7308EE2FF4F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6855" y="1250810"/>
            <a:ext cx="2590223" cy="1942668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6226F32B-C883-7448-8092-470E0B88337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52399" y="1246372"/>
            <a:ext cx="2590225" cy="1942668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36D4B6A5-9FFC-194D-9407-9F5F90979667}"/>
              </a:ext>
            </a:extLst>
          </p:cNvPr>
          <p:cNvSpPr/>
          <p:nvPr/>
        </p:nvSpPr>
        <p:spPr>
          <a:xfrm>
            <a:off x="871722" y="1702365"/>
            <a:ext cx="1144370" cy="518887"/>
          </a:xfrm>
          <a:prstGeom prst="rect">
            <a:avLst/>
          </a:prstGeom>
          <a:noFill/>
          <a:ln>
            <a:prstDash val="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A5734B8-EE18-DF4B-A8A5-1B3869E07C62}"/>
              </a:ext>
            </a:extLst>
          </p:cNvPr>
          <p:cNvSpPr txBox="1"/>
          <p:nvPr/>
        </p:nvSpPr>
        <p:spPr>
          <a:xfrm>
            <a:off x="539896" y="2667128"/>
            <a:ext cx="159598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First 4 turns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BDD26F1-2C74-EC47-9325-4C4EA47F91EC}"/>
              </a:ext>
            </a:extLst>
          </p:cNvPr>
          <p:cNvSpPr txBox="1"/>
          <p:nvPr/>
        </p:nvSpPr>
        <p:spPr>
          <a:xfrm>
            <a:off x="3384247" y="2663460"/>
            <a:ext cx="119081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After 270 turns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7E87DDA-5CAA-BD4B-80F8-58DF8639F925}"/>
              </a:ext>
            </a:extLst>
          </p:cNvPr>
          <p:cNvSpPr txBox="1"/>
          <p:nvPr/>
        </p:nvSpPr>
        <p:spPr>
          <a:xfrm>
            <a:off x="784422" y="1177663"/>
            <a:ext cx="22679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accent6">
                    <a:lumMod val="50000"/>
                  </a:schemeClr>
                </a:solidFill>
                <a:latin typeface="Helvetica" pitchFamily="2" charset="0"/>
              </a:rPr>
              <a:t>Bunches injected only if phase fits the offset dashed box. 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C7B75A1-99B7-C94E-949D-6ED1D307E981}"/>
              </a:ext>
            </a:extLst>
          </p:cNvPr>
          <p:cNvSpPr txBox="1"/>
          <p:nvPr/>
        </p:nvSpPr>
        <p:spPr>
          <a:xfrm>
            <a:off x="965836" y="3026259"/>
            <a:ext cx="119081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Phase (rad)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226065D-BA9D-494D-980B-488E12F7188D}"/>
              </a:ext>
            </a:extLst>
          </p:cNvPr>
          <p:cNvSpPr txBox="1"/>
          <p:nvPr/>
        </p:nvSpPr>
        <p:spPr>
          <a:xfrm rot="16200000">
            <a:off x="-94803" y="1872231"/>
            <a:ext cx="52040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/>
              <a:t>dp</a:t>
            </a:r>
            <a:r>
              <a:rPr lang="en-US" sz="1200" dirty="0"/>
              <a:t>/p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145681B-F27F-DB49-9C2F-E98FA9F8937D}"/>
              </a:ext>
            </a:extLst>
          </p:cNvPr>
          <p:cNvSpPr txBox="1"/>
          <p:nvPr/>
        </p:nvSpPr>
        <p:spPr>
          <a:xfrm rot="16200000">
            <a:off x="2864760" y="1868563"/>
            <a:ext cx="52040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/>
              <a:t>dp</a:t>
            </a:r>
            <a:r>
              <a:rPr lang="en-US" sz="1200" dirty="0"/>
              <a:t>/p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FED0BD36-069F-A34A-8718-66F5D5BEA187}"/>
              </a:ext>
            </a:extLst>
          </p:cNvPr>
          <p:cNvSpPr txBox="1"/>
          <p:nvPr/>
        </p:nvSpPr>
        <p:spPr>
          <a:xfrm>
            <a:off x="3882852" y="3051236"/>
            <a:ext cx="119081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Phase (rad)</a:t>
            </a: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B3CA5828-032C-7D41-B1F5-9B5EDB72C3F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87260" y="1221952"/>
            <a:ext cx="2590224" cy="1942669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C1F86F54-D7B7-0B40-8029-3D43E417485A}"/>
              </a:ext>
            </a:extLst>
          </p:cNvPr>
          <p:cNvSpPr txBox="1"/>
          <p:nvPr/>
        </p:nvSpPr>
        <p:spPr>
          <a:xfrm>
            <a:off x="5642625" y="693928"/>
            <a:ext cx="34950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accent6">
                    <a:lumMod val="50000"/>
                  </a:schemeClr>
                </a:solidFill>
                <a:latin typeface="Helvetica" pitchFamily="2" charset="0"/>
              </a:rPr>
              <a:t>Painted distribution after 270 turns has low longitudinal emittance, less tails, lower peak density, and lower transverse space charge than 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35AA8396-AA4F-124B-80A0-561821E77393}"/>
              </a:ext>
            </a:extLst>
          </p:cNvPr>
          <p:cNvSpPr txBox="1"/>
          <p:nvPr/>
        </p:nvSpPr>
        <p:spPr>
          <a:xfrm>
            <a:off x="6833906" y="3051236"/>
            <a:ext cx="119081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Phase (rad)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2CBF82DD-3E3B-F442-9CA9-D524822B6EE7}"/>
              </a:ext>
            </a:extLst>
          </p:cNvPr>
          <p:cNvSpPr txBox="1"/>
          <p:nvPr/>
        </p:nvSpPr>
        <p:spPr>
          <a:xfrm rot="16200000">
            <a:off x="5295466" y="1910281"/>
            <a:ext cx="152710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Intensity (arb. units)</a:t>
            </a:r>
          </a:p>
        </p:txBody>
      </p:sp>
      <p:sp>
        <p:nvSpPr>
          <p:cNvPr id="23" name="Content Placeholder 1">
            <a:extLst>
              <a:ext uri="{FF2B5EF4-FFF2-40B4-BE49-F238E27FC236}">
                <a16:creationId xmlns:a16="http://schemas.microsoft.com/office/drawing/2014/main" id="{1B2ADAB9-61F0-FA4C-A879-8E043DA2AC68}"/>
              </a:ext>
            </a:extLst>
          </p:cNvPr>
          <p:cNvSpPr txBox="1">
            <a:spLocks/>
          </p:cNvSpPr>
          <p:nvPr/>
        </p:nvSpPr>
        <p:spPr>
          <a:xfrm>
            <a:off x="228600" y="3373786"/>
            <a:ext cx="3005488" cy="309796"/>
          </a:xfrm>
          <a:prstGeom prst="rect">
            <a:avLst/>
          </a:prstGeom>
        </p:spPr>
        <p:txBody>
          <a:bodyPr lIns="0" tIns="0" rIns="0" bIns="0"/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rgbClr val="505050"/>
                </a:solidFill>
                <a:latin typeface="Helvetica"/>
                <a:ea typeface="Geneva" charset="0"/>
                <a:cs typeface="ＭＳ Ｐゴシック" charset="0"/>
              </a:defRPr>
            </a:lvl1pPr>
            <a:lvl2pPr marL="742950" indent="-28575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200" kern="1200">
                <a:solidFill>
                  <a:srgbClr val="505050"/>
                </a:solidFill>
                <a:latin typeface="Helvetica"/>
                <a:ea typeface="ＭＳ Ｐゴシック" charset="0"/>
                <a:cs typeface="ＭＳ Ｐゴシック" charset="0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000" kern="1200">
                <a:solidFill>
                  <a:srgbClr val="505050"/>
                </a:solidFill>
                <a:latin typeface="Helvetica"/>
                <a:ea typeface="ＭＳ Ｐゴシック" charset="0"/>
                <a:cs typeface="ＭＳ Ｐゴシック" charset="0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800" kern="1200">
                <a:solidFill>
                  <a:srgbClr val="505050"/>
                </a:solidFill>
                <a:latin typeface="Helvetica"/>
                <a:ea typeface="ＭＳ Ｐゴシック" charset="0"/>
                <a:cs typeface="ＭＳ Ｐゴシック" charset="0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/>
              <a:buChar char="•"/>
              <a:defRPr sz="1800" kern="1200">
                <a:solidFill>
                  <a:srgbClr val="505050"/>
                </a:solidFill>
                <a:latin typeface="Helvetica"/>
                <a:ea typeface="ＭＳ Ｐゴシック" charset="0"/>
                <a:cs typeface="ＭＳ Ｐゴシック" charset="0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charset="0"/>
              <a:buNone/>
            </a:pPr>
            <a:r>
              <a:rPr lang="en-US" sz="2000" dirty="0"/>
              <a:t>Transverse Painting 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BB250DE6-31E8-C945-9486-D1D706E315C1}"/>
              </a:ext>
            </a:extLst>
          </p:cNvPr>
          <p:cNvSpPr txBox="1"/>
          <p:nvPr/>
        </p:nvSpPr>
        <p:spPr>
          <a:xfrm>
            <a:off x="779207" y="3783398"/>
            <a:ext cx="18178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accent6">
                    <a:lumMod val="50000"/>
                  </a:schemeClr>
                </a:solidFill>
              </a:rPr>
              <a:t>Orbit trajectory relatively to the foil during painting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DF02DDCA-FDAE-0C40-A7A9-5A005AD42402}"/>
              </a:ext>
            </a:extLst>
          </p:cNvPr>
          <p:cNvSpPr txBox="1"/>
          <p:nvPr/>
        </p:nvSpPr>
        <p:spPr>
          <a:xfrm>
            <a:off x="3373638" y="3824220"/>
            <a:ext cx="203439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accent6">
                    <a:lumMod val="50000"/>
                  </a:schemeClr>
                </a:solidFill>
              </a:rPr>
              <a:t>Nearly uniform distribution</a:t>
            </a:r>
          </a:p>
          <a:p>
            <a:r>
              <a:rPr lang="en-US" sz="1200" dirty="0">
                <a:solidFill>
                  <a:schemeClr val="accent6">
                    <a:lumMod val="50000"/>
                  </a:schemeClr>
                </a:solidFill>
              </a:rPr>
              <a:t>after injection 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7493B017-567A-6E4A-A5C9-4900A54B140C}"/>
              </a:ext>
            </a:extLst>
          </p:cNvPr>
          <p:cNvSpPr txBox="1"/>
          <p:nvPr/>
        </p:nvSpPr>
        <p:spPr>
          <a:xfrm>
            <a:off x="6059138" y="3825844"/>
            <a:ext cx="203439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accent6">
                    <a:lumMod val="50000"/>
                  </a:schemeClr>
                </a:solidFill>
              </a:rPr>
              <a:t>4-D distribution is similar to KV-distribution</a:t>
            </a:r>
          </a:p>
        </p:txBody>
      </p:sp>
      <p:pic>
        <p:nvPicPr>
          <p:cNvPr id="37" name="Picture 36">
            <a:extLst>
              <a:ext uri="{FF2B5EF4-FFF2-40B4-BE49-F238E27FC236}">
                <a16:creationId xmlns:a16="http://schemas.microsoft.com/office/drawing/2014/main" id="{0368D09F-80D1-344B-890B-C0D64E24597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18508" y="4315683"/>
            <a:ext cx="1207932" cy="2000546"/>
          </a:xfrm>
          <a:prstGeom prst="rect">
            <a:avLst/>
          </a:prstGeom>
        </p:spPr>
      </p:pic>
      <p:pic>
        <p:nvPicPr>
          <p:cNvPr id="41" name="Picture 40">
            <a:extLst>
              <a:ext uri="{FF2B5EF4-FFF2-40B4-BE49-F238E27FC236}">
                <a16:creationId xmlns:a16="http://schemas.microsoft.com/office/drawing/2014/main" id="{EE76D883-EA21-D24D-A5B6-0E59BF73219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036558" y="4387762"/>
            <a:ext cx="2278977" cy="1886895"/>
          </a:xfrm>
          <a:prstGeom prst="rect">
            <a:avLst/>
          </a:prstGeom>
        </p:spPr>
      </p:pic>
      <p:pic>
        <p:nvPicPr>
          <p:cNvPr id="43" name="Picture 42">
            <a:extLst>
              <a:ext uri="{FF2B5EF4-FFF2-40B4-BE49-F238E27FC236}">
                <a16:creationId xmlns:a16="http://schemas.microsoft.com/office/drawing/2014/main" id="{00C17FDB-0FD3-8645-A96A-274FE4D0E1F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765221" y="4397952"/>
            <a:ext cx="2407418" cy="1886895"/>
          </a:xfrm>
          <a:prstGeom prst="rect">
            <a:avLst/>
          </a:prstGeom>
        </p:spPr>
      </p:pic>
      <p:sp>
        <p:nvSpPr>
          <p:cNvPr id="31" name="TextBox 30">
            <a:extLst>
              <a:ext uri="{FF2B5EF4-FFF2-40B4-BE49-F238E27FC236}">
                <a16:creationId xmlns:a16="http://schemas.microsoft.com/office/drawing/2014/main" id="{A40323BC-C177-2942-B202-762280BA786F}"/>
              </a:ext>
            </a:extLst>
          </p:cNvPr>
          <p:cNvSpPr txBox="1"/>
          <p:nvPr/>
        </p:nvSpPr>
        <p:spPr>
          <a:xfrm>
            <a:off x="1022702" y="4368737"/>
            <a:ext cx="43187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accent6">
                    <a:lumMod val="50000"/>
                  </a:schemeClr>
                </a:solidFill>
              </a:rPr>
              <a:t>Foil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00DDF545-83A5-4340-9759-BB6097FF36FB}"/>
              </a:ext>
            </a:extLst>
          </p:cNvPr>
          <p:cNvSpPr txBox="1"/>
          <p:nvPr/>
        </p:nvSpPr>
        <p:spPr>
          <a:xfrm>
            <a:off x="971361" y="5344142"/>
            <a:ext cx="6753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accent6">
                    <a:lumMod val="50000"/>
                  </a:schemeClr>
                </a:solidFill>
              </a:rPr>
              <a:t>Final</a:t>
            </a:r>
          </a:p>
          <a:p>
            <a:r>
              <a:rPr lang="en-US" sz="1200" dirty="0">
                <a:solidFill>
                  <a:schemeClr val="accent6">
                    <a:lumMod val="50000"/>
                  </a:schemeClr>
                </a:solidFill>
              </a:rPr>
              <a:t>Beam</a:t>
            </a:r>
          </a:p>
        </p:txBody>
      </p:sp>
    </p:spTree>
    <p:extLst>
      <p:ext uri="{BB962C8B-B14F-4D97-AF65-F5344CB8AC3E}">
        <p14:creationId xmlns:p14="http://schemas.microsoft.com/office/powerpoint/2010/main" val="325571915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0CF84A74-8380-B34B-ABBB-5B132EF661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8600" y="251752"/>
            <a:ext cx="8686800" cy="675733"/>
          </a:xfrm>
        </p:spPr>
        <p:txBody>
          <a:bodyPr/>
          <a:lstStyle/>
          <a:p>
            <a:r>
              <a:rPr lang="en-US" dirty="0"/>
              <a:t>Presently, Losses in Booster </a:t>
            </a:r>
            <a:br>
              <a:rPr lang="en-US" dirty="0"/>
            </a:br>
            <a:r>
              <a:rPr lang="en-US" dirty="0"/>
              <a:t>Limit Beam Intensity [2]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66385ED-1D56-3840-BC65-87C51C0286F2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11/4/2019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95B9F1-A513-5B40-A22D-083C2842CB7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E. Pozdeyev, 4th ICFA Mini-Workshop on Space Charge </a:t>
            </a:r>
            <a:endParaRPr lang="en-US" b="1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D98A404-7389-CB45-9DF8-51C060E2DFE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15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713182D-3DEA-E646-B730-94E6AC1D8E1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8721" y="927485"/>
            <a:ext cx="8516679" cy="5003029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5F2D12C8-A629-FB42-96B7-ED2F9AFD00F0}"/>
              </a:ext>
            </a:extLst>
          </p:cNvPr>
          <p:cNvSpPr/>
          <p:nvPr/>
        </p:nvSpPr>
        <p:spPr>
          <a:xfrm>
            <a:off x="736827" y="2785730"/>
            <a:ext cx="675368" cy="129717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Content Placeholder 29">
            <a:extLst>
              <a:ext uri="{FF2B5EF4-FFF2-40B4-BE49-F238E27FC236}">
                <a16:creationId xmlns:a16="http://schemas.microsoft.com/office/drawing/2014/main" id="{FBF655A9-3B4E-B74F-833A-7DD660FE5442}"/>
              </a:ext>
            </a:extLst>
          </p:cNvPr>
          <p:cNvSpPr txBox="1">
            <a:spLocks/>
          </p:cNvSpPr>
          <p:nvPr/>
        </p:nvSpPr>
        <p:spPr bwMode="auto">
          <a:xfrm>
            <a:off x="7174390" y="4677552"/>
            <a:ext cx="1669090" cy="9233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anchor="t" anchorCtr="0" compatLnSpc="1">
            <a:prstTxWarp prst="textNoShape">
              <a:avLst/>
            </a:prstTxWarp>
          </a:bodyPr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rgbClr val="595959"/>
                </a:solidFill>
                <a:latin typeface="Helvetica"/>
                <a:ea typeface="Geneva" charset="0"/>
                <a:cs typeface="ＭＳ Ｐゴシック" charset="0"/>
              </a:defRPr>
            </a:lvl1pPr>
            <a:lvl2pPr marL="742950" indent="-28575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600" kern="1200">
                <a:solidFill>
                  <a:srgbClr val="595959"/>
                </a:solidFill>
                <a:latin typeface="Helvetica"/>
                <a:ea typeface="MS PGothic" panose="020B0600070205080204" pitchFamily="34" charset="-128"/>
                <a:cs typeface="MS PGothic" panose="020B0600070205080204" pitchFamily="34" charset="-128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400" kern="1200">
                <a:solidFill>
                  <a:srgbClr val="595959"/>
                </a:solidFill>
                <a:latin typeface="Helvetica"/>
                <a:ea typeface="MS PGothic" panose="020B0600070205080204" pitchFamily="34" charset="-128"/>
                <a:cs typeface="MS PGothic" panose="020B0600070205080204" pitchFamily="34" charset="-128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200" kern="1200">
                <a:solidFill>
                  <a:srgbClr val="595959"/>
                </a:solidFill>
                <a:latin typeface="Helvetica"/>
                <a:ea typeface="MS PGothic" panose="020B0600070205080204" pitchFamily="34" charset="-128"/>
                <a:cs typeface="MS PGothic" panose="020B0600070205080204" pitchFamily="34" charset="-128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200" kern="1200">
                <a:solidFill>
                  <a:srgbClr val="595959"/>
                </a:solidFill>
                <a:latin typeface="Helvetica"/>
                <a:ea typeface="MS PGothic" panose="020B0600070205080204" pitchFamily="34" charset="-128"/>
                <a:cs typeface="MS PGothic" panose="020B0600070205080204" pitchFamily="34" charset="-128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dirty="0">
                <a:solidFill>
                  <a:schemeClr val="accent6">
                    <a:lumMod val="50000"/>
                  </a:schemeClr>
                </a:solidFill>
              </a:rPr>
              <a:t>W. </a:t>
            </a:r>
            <a:r>
              <a:rPr lang="en-US" sz="2000" dirty="0" err="1">
                <a:solidFill>
                  <a:schemeClr val="accent6">
                    <a:lumMod val="50000"/>
                  </a:schemeClr>
                </a:solidFill>
              </a:rPr>
              <a:t>Pellico</a:t>
            </a:r>
            <a:r>
              <a:rPr lang="en-US" sz="2000" dirty="0">
                <a:solidFill>
                  <a:schemeClr val="accent6">
                    <a:lumMod val="50000"/>
                  </a:schemeClr>
                </a:solidFill>
              </a:rPr>
              <a:t>,</a:t>
            </a:r>
          </a:p>
          <a:p>
            <a:pPr marL="0" indent="0">
              <a:buNone/>
            </a:pPr>
            <a:r>
              <a:rPr lang="en-US" sz="2000" dirty="0">
                <a:solidFill>
                  <a:schemeClr val="accent6">
                    <a:lumMod val="50000"/>
                  </a:schemeClr>
                </a:solidFill>
              </a:rPr>
              <a:t>S. </a:t>
            </a:r>
            <a:r>
              <a:rPr lang="en-US" sz="2000" dirty="0" err="1">
                <a:solidFill>
                  <a:schemeClr val="accent6">
                    <a:lumMod val="50000"/>
                  </a:schemeClr>
                </a:solidFill>
              </a:rPr>
              <a:t>Nagaitsev</a:t>
            </a:r>
            <a:endParaRPr lang="en-US" sz="20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5AA0D40-C59D-5443-9A70-337567D76CDD}"/>
              </a:ext>
            </a:extLst>
          </p:cNvPr>
          <p:cNvSpPr txBox="1"/>
          <p:nvPr/>
        </p:nvSpPr>
        <p:spPr>
          <a:xfrm>
            <a:off x="5532190" y="110914"/>
            <a:ext cx="278127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See Jeff Eldred’s talk </a:t>
            </a:r>
          </a:p>
        </p:txBody>
      </p:sp>
    </p:spTree>
    <p:extLst>
      <p:ext uri="{BB962C8B-B14F-4D97-AF65-F5344CB8AC3E}">
        <p14:creationId xmlns:p14="http://schemas.microsoft.com/office/powerpoint/2010/main" val="180267326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3209142E-3EEE-4945-86D8-DC068B5F5F72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228600" y="971550"/>
                <a:ext cx="8672513" cy="5274871"/>
              </a:xfrm>
            </p:spPr>
            <p:txBody>
              <a:bodyPr/>
              <a:lstStyle/>
              <a:p>
                <a:r>
                  <a:rPr lang="en-US" dirty="0"/>
                  <a:t>The space charge tune shift to be reduced by a factor of 2.5 (~0.4 → 0.15) comparatively to present. We expect no space-charge-driven losses at PIP-II Injection.</a:t>
                </a:r>
              </a:p>
              <a:p>
                <a:pPr lvl="1"/>
                <a:r>
                  <a:rPr lang="en-US" sz="2000" dirty="0"/>
                  <a:t>Space charge scales as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𝜀𝛽</m:t>
                        </m:r>
                        <m:sSup>
                          <m:sSupPr>
                            <m:ctrlPr>
                              <a:rPr lang="en-US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𝛾</m:t>
                            </m:r>
                          </m:e>
                          <m:sup>
                            <m:r>
                              <a:rPr lang="en-US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sz="2000" dirty="0"/>
                  <a:t> where </a:t>
                </a:r>
                <a14:m>
                  <m:oMath xmlns:m="http://schemas.openxmlformats.org/officeDocument/2006/math">
                    <m:r>
                      <a:rPr lang="en-US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𝜀</m:t>
                    </m:r>
                  </m:oMath>
                </a14:m>
                <a:r>
                  <a:rPr lang="en-US" sz="2000" dirty="0"/>
                  <a:t> is the </a:t>
                </a:r>
                <a:r>
                  <a:rPr lang="en-US" sz="2000" dirty="0" err="1"/>
                  <a:t>r.m.s</a:t>
                </a:r>
                <a:r>
                  <a:rPr lang="en-US" sz="2000" dirty="0"/>
                  <a:t>. beam emittance and </a:t>
                </a:r>
                <a14:m>
                  <m:oMath xmlns:m="http://schemas.openxmlformats.org/officeDocument/2006/math">
                    <m:r>
                      <a:rPr lang="en-US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𝛽</m:t>
                    </m:r>
                    <m:r>
                      <a:rPr lang="en-US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 </m:t>
                    </m:r>
                    <m:r>
                      <a:rPr lang="en-US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𝛾</m:t>
                    </m:r>
                  </m:oMath>
                </a14:m>
                <a:r>
                  <a:rPr lang="en-US" sz="2000" dirty="0"/>
                  <a:t> are relativistic factors. </a:t>
                </a:r>
                <a:r>
                  <a:rPr lang="en-US" sz="2000" dirty="0">
                    <a:ea typeface="Cambria Math" panose="02040503050406030204" pitchFamily="18" charset="0"/>
                  </a:rPr>
                  <a:t>Ratio of </a:t>
                </a:r>
                <a14:m>
                  <m:oMath xmlns:m="http://schemas.openxmlformats.org/officeDocument/2006/math">
                    <m:r>
                      <a:rPr lang="en-US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𝛽</m:t>
                    </m:r>
                    <m:sSup>
                      <m:sSupPr>
                        <m:ctrlP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𝛾</m:t>
                        </m:r>
                      </m:e>
                      <m:sup>
                        <m: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sz="2000" dirty="0"/>
                  <a:t> is a factor 2</a:t>
                </a:r>
              </a:p>
              <a:p>
                <a:pPr lvl="1"/>
                <a:r>
                  <a:rPr lang="en-US" sz="2000" dirty="0"/>
                  <a:t>Painted distribution is more uniform reducing peak space charge by factor of 2. </a:t>
                </a:r>
              </a:p>
              <a:p>
                <a:pPr lvl="1"/>
                <a:r>
                  <a:rPr lang="en-US" sz="2000" dirty="0"/>
                  <a:t>Thus, the space charge with N</a:t>
                </a:r>
                <a:r>
                  <a:rPr lang="en-US" sz="2000" baseline="-25000" dirty="0"/>
                  <a:t>p</a:t>
                </a:r>
                <a:r>
                  <a:rPr lang="en-US" sz="2000" dirty="0"/>
                  <a:t>=6.5e12 at 800 MeV, painted, will be equivalent to that of N</a:t>
                </a:r>
                <a:r>
                  <a:rPr lang="en-US" sz="2000" baseline="-25000" dirty="0"/>
                  <a:t>p</a:t>
                </a:r>
                <a:r>
                  <a:rPr lang="en-US" sz="2000" dirty="0"/>
                  <a:t>=1.7e12 presently. </a:t>
                </a:r>
              </a:p>
              <a:p>
                <a:r>
                  <a:rPr lang="en-US" dirty="0"/>
                  <a:t>Direct bucket injection and the higher injection energy will eliminate longitudinal losses associated with adiabatic capture and RF noise</a:t>
                </a:r>
              </a:p>
            </p:txBody>
          </p:sp>
        </mc:Choice>
        <mc:Fallback xmlns="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3209142E-3EEE-4945-86D8-DC068B5F5F7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28600" y="971550"/>
                <a:ext cx="8672513" cy="5274871"/>
              </a:xfrm>
              <a:blipFill>
                <a:blip r:embed="rId2"/>
                <a:stretch>
                  <a:fillRect l="-1901" t="-1683" r="-204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le 2">
            <a:extLst>
              <a:ext uri="{FF2B5EF4-FFF2-40B4-BE49-F238E27FC236}">
                <a16:creationId xmlns:a16="http://schemas.microsoft.com/office/drawing/2014/main" id="{83A0F4F4-2A45-5A45-8BEC-89FAC10389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8600" y="251752"/>
            <a:ext cx="8686800" cy="575335"/>
          </a:xfrm>
        </p:spPr>
        <p:txBody>
          <a:bodyPr/>
          <a:lstStyle/>
          <a:p>
            <a:r>
              <a:rPr lang="en-US" dirty="0"/>
              <a:t>PIP-II Higher Injection Energy and Painting </a:t>
            </a:r>
            <a:br>
              <a:rPr lang="en-US" dirty="0"/>
            </a:br>
            <a:r>
              <a:rPr lang="en-US" dirty="0"/>
              <a:t>Mitigate Losses at Booster Injection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92E696E-CD78-7B43-9DC9-885E6902DA78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11/4/2019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2D6F560-5BAA-9A4B-BEC8-BDC6DBAE8EB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E. Pozdeyev, 4th ICFA Mini-Workshop on Space Charge </a:t>
            </a:r>
            <a:endParaRPr lang="en-US" b="1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7C93C3C-7548-1245-B1DC-F758E202CA5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014186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3200" dirty="0">
                <a:solidFill>
                  <a:schemeClr val="tx2"/>
                </a:solidFill>
                <a:latin typeface="Helvetica" panose="020B0604020202020204" pitchFamily="34" charset="0"/>
                <a:ea typeface="Geneva" pitchFamily="121" charset="-128"/>
              </a:rPr>
              <a:t>  </a:t>
            </a:r>
            <a:endParaRPr lang="en-US" sz="3200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222250" y="893763"/>
            <a:ext cx="8672512" cy="5356225"/>
          </a:xfrm>
          <a:prstGeom prst="rect">
            <a:avLst/>
          </a:prstGeom>
        </p:spPr>
        <p:txBody>
          <a:bodyPr/>
          <a:lstStyle/>
          <a:p>
            <a:pPr>
              <a:spcBef>
                <a:spcPts val="0"/>
              </a:spcBef>
            </a:pPr>
            <a:r>
              <a:rPr lang="en-US" sz="2400" dirty="0">
                <a:solidFill>
                  <a:srgbClr val="000000"/>
                </a:solidFill>
                <a:ea typeface="MS PGothic" pitchFamily="34" charset="-128"/>
              </a:rPr>
              <a:t>Bunch-by-Bunch chopping – Demonstrated in 2017-2018</a:t>
            </a:r>
            <a:endParaRPr lang="en-US" sz="2200" dirty="0">
              <a:solidFill>
                <a:srgbClr val="000000"/>
              </a:solidFill>
              <a:ea typeface="MS PGothic" pitchFamily="34" charset="-128"/>
            </a:endParaRPr>
          </a:p>
          <a:p>
            <a:pPr>
              <a:spcBef>
                <a:spcPts val="0"/>
              </a:spcBef>
            </a:pPr>
            <a:r>
              <a:rPr lang="en-US" sz="2400" dirty="0">
                <a:solidFill>
                  <a:srgbClr val="000000"/>
                </a:solidFill>
                <a:ea typeface="MS PGothic" pitchFamily="34" charset="-128"/>
              </a:rPr>
              <a:t>SRF</a:t>
            </a:r>
          </a:p>
          <a:p>
            <a:pPr lvl="1">
              <a:spcBef>
                <a:spcPts val="0"/>
              </a:spcBef>
            </a:pPr>
            <a:r>
              <a:rPr lang="en-US" sz="2200" dirty="0">
                <a:solidFill>
                  <a:srgbClr val="000000"/>
                </a:solidFill>
                <a:ea typeface="MS PGothic" pitchFamily="34" charset="-128"/>
              </a:rPr>
              <a:t>High Q</a:t>
            </a:r>
            <a:r>
              <a:rPr lang="en-US" sz="2200" baseline="-25000" dirty="0">
                <a:solidFill>
                  <a:srgbClr val="000000"/>
                </a:solidFill>
                <a:ea typeface="MS PGothic" pitchFamily="34" charset="-128"/>
              </a:rPr>
              <a:t>0</a:t>
            </a:r>
            <a:r>
              <a:rPr lang="en-US" sz="2200" dirty="0">
                <a:solidFill>
                  <a:srgbClr val="000000"/>
                </a:solidFill>
                <a:ea typeface="MS PGothic" pitchFamily="34" charset="-128"/>
              </a:rPr>
              <a:t> and high gradient HB650 MHz cavities</a:t>
            </a:r>
          </a:p>
          <a:p>
            <a:pPr lvl="1">
              <a:spcBef>
                <a:spcPts val="0"/>
              </a:spcBef>
            </a:pPr>
            <a:r>
              <a:rPr lang="en-US" sz="2200" dirty="0">
                <a:solidFill>
                  <a:srgbClr val="000000"/>
                </a:solidFill>
                <a:ea typeface="MS PGothic" pitchFamily="34" charset="-128"/>
              </a:rPr>
              <a:t>LB650 cavities, procedures to apply nitrogen doping have to be optimized for the cavity shape</a:t>
            </a:r>
          </a:p>
          <a:p>
            <a:pPr lvl="1">
              <a:spcBef>
                <a:spcPts val="0"/>
              </a:spcBef>
            </a:pPr>
            <a:r>
              <a:rPr lang="en-US" sz="2200" dirty="0">
                <a:solidFill>
                  <a:srgbClr val="000000"/>
                </a:solidFill>
              </a:rPr>
              <a:t>Suppression of Microphonics and LLRF</a:t>
            </a:r>
            <a:endParaRPr lang="en-US" sz="2400" dirty="0">
              <a:solidFill>
                <a:srgbClr val="000000"/>
              </a:solidFill>
            </a:endParaRPr>
          </a:p>
          <a:p>
            <a:pPr>
              <a:spcBef>
                <a:spcPts val="0"/>
              </a:spcBef>
            </a:pPr>
            <a:r>
              <a:rPr lang="en-US" sz="2400" dirty="0">
                <a:solidFill>
                  <a:srgbClr val="000000"/>
                </a:solidFill>
              </a:rPr>
              <a:t>Booster</a:t>
            </a:r>
          </a:p>
          <a:p>
            <a:pPr lvl="1">
              <a:spcBef>
                <a:spcPts val="0"/>
              </a:spcBef>
            </a:pPr>
            <a:r>
              <a:rPr lang="en-US" sz="2200" dirty="0">
                <a:solidFill>
                  <a:srgbClr val="000000"/>
                </a:solidFill>
              </a:rPr>
              <a:t>Intensity limits need to be understood </a:t>
            </a:r>
          </a:p>
          <a:p>
            <a:pPr lvl="1">
              <a:spcBef>
                <a:spcPts val="0"/>
              </a:spcBef>
            </a:pPr>
            <a:r>
              <a:rPr lang="en-US" sz="2200" dirty="0">
                <a:solidFill>
                  <a:srgbClr val="000000"/>
                </a:solidFill>
              </a:rPr>
              <a:t>The Booster is an old machine not originally designed to run this intensity</a:t>
            </a:r>
            <a:endParaRPr lang="en-US" sz="2000" dirty="0">
              <a:solidFill>
                <a:srgbClr val="000000"/>
              </a:solidFill>
            </a:endParaRPr>
          </a:p>
          <a:p>
            <a:pPr lvl="2">
              <a:spcBef>
                <a:spcPts val="0"/>
              </a:spcBef>
            </a:pPr>
            <a:r>
              <a:rPr lang="en-US" sz="2000" dirty="0">
                <a:solidFill>
                  <a:srgbClr val="000000"/>
                </a:solidFill>
              </a:rPr>
              <a:t>Magnet pole tips are directly exposed to beam field.</a:t>
            </a:r>
          </a:p>
          <a:p>
            <a:pPr lvl="2">
              <a:spcBef>
                <a:spcPts val="0"/>
              </a:spcBef>
            </a:pPr>
            <a:r>
              <a:rPr lang="en-US" sz="2000" dirty="0">
                <a:solidFill>
                  <a:srgbClr val="000000"/>
                </a:solidFill>
              </a:rPr>
              <a:t>Operation of Booster systems with new parameters requires upgrades and modifications of ancillary systems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9F6C6692-9591-45EA-A5F5-997918D8D777}"/>
              </a:ext>
            </a:extLst>
          </p:cNvPr>
          <p:cNvSpPr txBox="1">
            <a:spLocks/>
          </p:cNvSpPr>
          <p:nvPr/>
        </p:nvSpPr>
        <p:spPr>
          <a:xfrm>
            <a:off x="121723" y="100922"/>
            <a:ext cx="8672512" cy="641739"/>
          </a:xfrm>
        </p:spPr>
        <p:txBody>
          <a:bodyPr/>
          <a:lstStyle>
            <a:lvl1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 kern="1200">
                <a:solidFill>
                  <a:srgbClr val="2E5286"/>
                </a:solidFill>
                <a:latin typeface="Helvetica"/>
                <a:ea typeface="Geneva" charset="0"/>
                <a:cs typeface="ＭＳ Ｐゴシック" charset="0"/>
              </a:defRPr>
            </a:lvl1pPr>
            <a:lvl2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Geneva" charset="0"/>
                <a:cs typeface="ＭＳ Ｐゴシック" charset="0"/>
              </a:defRPr>
            </a:lvl2pPr>
            <a:lvl3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Geneva" charset="0"/>
                <a:cs typeface="ＭＳ Ｐゴシック" charset="0"/>
              </a:defRPr>
            </a:lvl3pPr>
            <a:lvl4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Geneva" charset="0"/>
                <a:cs typeface="ＭＳ Ｐゴシック" charset="0"/>
              </a:defRPr>
            </a:lvl4pPr>
            <a:lvl5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Geneva" charset="0"/>
                <a:cs typeface="ＭＳ Ｐゴシック" charset="0"/>
              </a:defRPr>
            </a:lvl5pPr>
            <a:lvl6pPr marL="4572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6pPr>
            <a:lvl7pPr marL="9144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7pPr>
            <a:lvl8pPr marL="13716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8pPr>
            <a:lvl9pPr marL="18288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9pPr>
          </a:lstStyle>
          <a:p>
            <a:r>
              <a:rPr lang="en-US" altLang="en-US" sz="3200" dirty="0">
                <a:solidFill>
                  <a:schemeClr val="tx2"/>
                </a:solidFill>
                <a:latin typeface="Helvetica" panose="020B0604020202020204" pitchFamily="34" charset="0"/>
                <a:ea typeface="Geneva" pitchFamily="121" charset="-128"/>
              </a:rPr>
              <a:t>PIP-II Technical Challenges</a:t>
            </a:r>
            <a:endParaRPr lang="en-US" sz="32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878BAD3-2DE1-4E7F-84E6-AF8F9155D6E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7ADAF24-DE53-45A2-85E6-043D3867D0B3}" type="slidenum">
              <a:rPr lang="en-US" altLang="en-US" smtClean="0"/>
              <a:pPr>
                <a:defRPr/>
              </a:pPr>
              <a:t>17</a:t>
            </a:fld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8198851-EE23-BC47-8564-BC114EC441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E. Pozdeyev, 4th ICFA Mini-Workshop on Space Charge </a:t>
            </a:r>
          </a:p>
        </p:txBody>
      </p:sp>
    </p:spTree>
    <p:extLst>
      <p:ext uri="{BB962C8B-B14F-4D97-AF65-F5344CB8AC3E}">
        <p14:creationId xmlns:p14="http://schemas.microsoft.com/office/powerpoint/2010/main" val="287630608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" name="Picture 35">
            <a:extLst>
              <a:ext uri="{FF2B5EF4-FFF2-40B4-BE49-F238E27FC236}">
                <a16:creationId xmlns:a16="http://schemas.microsoft.com/office/drawing/2014/main" id="{63B49BA3-6578-0047-9461-66C880B41DB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133" y="955654"/>
            <a:ext cx="4289884" cy="285813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B1A76AA-C077-314F-A4B2-3561EC515F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8600" y="365678"/>
            <a:ext cx="8686800" cy="461409"/>
          </a:xfrm>
        </p:spPr>
        <p:txBody>
          <a:bodyPr/>
          <a:lstStyle/>
          <a:p>
            <a:r>
              <a:rPr lang="en-US" dirty="0"/>
              <a:t>PIP2IT Serves As Testbed for Critical Technologies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CB53679-CE26-694D-B899-E5666B6F5EB9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11/4/2019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275F97-7EBD-5343-9A2D-A1D5BF97359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E. Pozdeyev, 4th ICFA Mini-Workshop on Space Charge </a:t>
            </a:r>
            <a:endParaRPr lang="en-US" b="1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6BB7B07-880A-EB4E-9A6A-21B3960DCFD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18</a:t>
            </a:fld>
            <a:endParaRPr lang="en-US" dirty="0"/>
          </a:p>
        </p:txBody>
      </p:sp>
      <p:pic>
        <p:nvPicPr>
          <p:cNvPr id="13" name="Content Placeholder 57">
            <a:extLst>
              <a:ext uri="{FF2B5EF4-FFF2-40B4-BE49-F238E27FC236}">
                <a16:creationId xmlns:a16="http://schemas.microsoft.com/office/drawing/2014/main" id="{C9917AC7-03C9-144C-B3DA-480556A14E9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alphaModFix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7829" b="89956" l="536" r="89975">
                        <a14:foregroundMark x1="536" y1="7829" x2="536" y2="7829"/>
                        <a14:foregroundMark x1="15259" y1="78434" x2="15259" y2="78434"/>
                        <a14:foregroundMark x1="25820" y1="72969" x2="25820" y2="72969"/>
                        <a14:foregroundMark x1="65132" y1="44018" x2="65132" y2="44018"/>
                        <a14:foregroundMark x1="76009" y1="36928" x2="76009" y2="36928"/>
                        <a14:foregroundMark x1="84552" y1="19645" x2="84552" y2="19645"/>
                        <a14:foregroundMark x1="79382" y1="28360" x2="79382" y2="28360"/>
                        <a14:foregroundMark x1="43884" y1="53323" x2="43884" y2="53323"/>
                        <a14:foregroundMark x1="34363" y1="76957" x2="34363" y2="76957"/>
                        <a14:foregroundMark x1="39691" y1="69867" x2="39691" y2="69867"/>
                        <a14:foregroundMark x1="23487" y1="84786" x2="23487" y2="84786"/>
                        <a14:foregroundMark x1="78184" y1="36928" x2="78184" y2="36928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rot="341261">
            <a:off x="-70913" y="4535872"/>
            <a:ext cx="9232593" cy="1752201"/>
          </a:xfrm>
        </p:spPr>
      </p:pic>
      <p:grpSp>
        <p:nvGrpSpPr>
          <p:cNvPr id="14" name="Group 13">
            <a:extLst>
              <a:ext uri="{FF2B5EF4-FFF2-40B4-BE49-F238E27FC236}">
                <a16:creationId xmlns:a16="http://schemas.microsoft.com/office/drawing/2014/main" id="{49CEF222-3312-D341-BD89-67B5A0FA9EF5}"/>
              </a:ext>
            </a:extLst>
          </p:cNvPr>
          <p:cNvGrpSpPr/>
          <p:nvPr/>
        </p:nvGrpSpPr>
        <p:grpSpPr>
          <a:xfrm>
            <a:off x="1832361" y="4734136"/>
            <a:ext cx="610826" cy="644728"/>
            <a:chOff x="1335879" y="4312293"/>
            <a:chExt cx="696537" cy="791968"/>
          </a:xfrm>
        </p:grpSpPr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0F2695BE-DB27-B546-BED3-AC2AE306A4F7}"/>
                </a:ext>
              </a:extLst>
            </p:cNvPr>
            <p:cNvSpPr txBox="1"/>
            <p:nvPr/>
          </p:nvSpPr>
          <p:spPr>
            <a:xfrm>
              <a:off x="1335879" y="4312293"/>
              <a:ext cx="696537" cy="461665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rgbClr val="404040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chemeClr val="accent6"/>
                  </a:solidFill>
                </a:rPr>
                <a:t>RFQ</a:t>
              </a:r>
            </a:p>
          </p:txBody>
        </p:sp>
        <p:cxnSp>
          <p:nvCxnSpPr>
            <p:cNvPr id="16" name="Straight Arrow Connector 15">
              <a:extLst>
                <a:ext uri="{FF2B5EF4-FFF2-40B4-BE49-F238E27FC236}">
                  <a16:creationId xmlns:a16="http://schemas.microsoft.com/office/drawing/2014/main" id="{95A7DBC5-AC96-B146-B6BA-0A84A8A95814}"/>
                </a:ext>
              </a:extLst>
            </p:cNvPr>
            <p:cNvCxnSpPr/>
            <p:nvPr/>
          </p:nvCxnSpPr>
          <p:spPr>
            <a:xfrm>
              <a:off x="1674493" y="4729716"/>
              <a:ext cx="0" cy="374545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198A9EFF-26A6-7F4B-9244-9CD01260FC1F}"/>
              </a:ext>
            </a:extLst>
          </p:cNvPr>
          <p:cNvGrpSpPr/>
          <p:nvPr/>
        </p:nvGrpSpPr>
        <p:grpSpPr>
          <a:xfrm>
            <a:off x="3155218" y="4530509"/>
            <a:ext cx="796609" cy="672304"/>
            <a:chOff x="3745298" y="4265865"/>
            <a:chExt cx="908390" cy="825842"/>
          </a:xfrm>
        </p:grpSpPr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7F1C301D-0F7A-064B-97A2-56B273103B5B}"/>
                </a:ext>
              </a:extLst>
            </p:cNvPr>
            <p:cNvSpPr txBox="1"/>
            <p:nvPr/>
          </p:nvSpPr>
          <p:spPr>
            <a:xfrm>
              <a:off x="3745298" y="4265865"/>
              <a:ext cx="908390" cy="461665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rgbClr val="404040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chemeClr val="accent6"/>
                  </a:solidFill>
                </a:rPr>
                <a:t>MEBT</a:t>
              </a:r>
            </a:p>
          </p:txBody>
        </p:sp>
        <p:cxnSp>
          <p:nvCxnSpPr>
            <p:cNvPr id="19" name="Straight Arrow Connector 18">
              <a:extLst>
                <a:ext uri="{FF2B5EF4-FFF2-40B4-BE49-F238E27FC236}">
                  <a16:creationId xmlns:a16="http://schemas.microsoft.com/office/drawing/2014/main" id="{625E234E-3FEA-2F48-BA6D-2DDD6E8D85BD}"/>
                </a:ext>
              </a:extLst>
            </p:cNvPr>
            <p:cNvCxnSpPr/>
            <p:nvPr/>
          </p:nvCxnSpPr>
          <p:spPr>
            <a:xfrm>
              <a:off x="4199493" y="4717162"/>
              <a:ext cx="0" cy="374545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B1880527-1349-DD4F-BA51-84BDA082B848}"/>
              </a:ext>
            </a:extLst>
          </p:cNvPr>
          <p:cNvGrpSpPr/>
          <p:nvPr/>
        </p:nvGrpSpPr>
        <p:grpSpPr>
          <a:xfrm>
            <a:off x="4461353" y="4424540"/>
            <a:ext cx="826372" cy="664843"/>
            <a:chOff x="4629230" y="2799992"/>
            <a:chExt cx="826372" cy="664843"/>
          </a:xfrm>
        </p:grpSpPr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A4C8152E-4B15-5740-9B80-B294BE87B43E}"/>
                </a:ext>
              </a:extLst>
            </p:cNvPr>
            <p:cNvSpPr txBox="1"/>
            <p:nvPr/>
          </p:nvSpPr>
          <p:spPr>
            <a:xfrm>
              <a:off x="4629230" y="2799992"/>
              <a:ext cx="826372" cy="39046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rgbClr val="404040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chemeClr val="accent6"/>
                  </a:solidFill>
                </a:rPr>
                <a:t>HWR</a:t>
              </a:r>
            </a:p>
          </p:txBody>
        </p:sp>
        <p:cxnSp>
          <p:nvCxnSpPr>
            <p:cNvPr id="22" name="Straight Arrow Connector 21">
              <a:extLst>
                <a:ext uri="{FF2B5EF4-FFF2-40B4-BE49-F238E27FC236}">
                  <a16:creationId xmlns:a16="http://schemas.microsoft.com/office/drawing/2014/main" id="{97ABB3EB-3A7F-7340-86A3-A2E355CB1EDE}"/>
                </a:ext>
              </a:extLst>
            </p:cNvPr>
            <p:cNvCxnSpPr>
              <a:cxnSpLocks/>
            </p:cNvCxnSpPr>
            <p:nvPr/>
          </p:nvCxnSpPr>
          <p:spPr>
            <a:xfrm>
              <a:off x="5042416" y="3187172"/>
              <a:ext cx="0" cy="277663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21BD35FA-382A-C645-9104-210961FE5446}"/>
              </a:ext>
            </a:extLst>
          </p:cNvPr>
          <p:cNvGrpSpPr/>
          <p:nvPr/>
        </p:nvGrpSpPr>
        <p:grpSpPr>
          <a:xfrm>
            <a:off x="5794637" y="4354467"/>
            <a:ext cx="691909" cy="684580"/>
            <a:chOff x="7327794" y="4263340"/>
            <a:chExt cx="788999" cy="840921"/>
          </a:xfrm>
        </p:grpSpPr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822A6775-4979-6F43-8ED4-6F8EE6144AF9}"/>
                </a:ext>
              </a:extLst>
            </p:cNvPr>
            <p:cNvSpPr txBox="1"/>
            <p:nvPr/>
          </p:nvSpPr>
          <p:spPr>
            <a:xfrm>
              <a:off x="7327794" y="4263340"/>
              <a:ext cx="788999" cy="461665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rgbClr val="404040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chemeClr val="accent6"/>
                  </a:solidFill>
                </a:rPr>
                <a:t>SSR1</a:t>
              </a:r>
            </a:p>
          </p:txBody>
        </p:sp>
        <p:cxnSp>
          <p:nvCxnSpPr>
            <p:cNvPr id="25" name="Straight Arrow Connector 24">
              <a:extLst>
                <a:ext uri="{FF2B5EF4-FFF2-40B4-BE49-F238E27FC236}">
                  <a16:creationId xmlns:a16="http://schemas.microsoft.com/office/drawing/2014/main" id="{6D583F36-2F03-C244-8500-9FCAE95A7727}"/>
                </a:ext>
              </a:extLst>
            </p:cNvPr>
            <p:cNvCxnSpPr/>
            <p:nvPr/>
          </p:nvCxnSpPr>
          <p:spPr>
            <a:xfrm>
              <a:off x="7722294" y="4729716"/>
              <a:ext cx="0" cy="374545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</p:grp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C0C6BF76-8BB0-9A41-A65F-240CE352C893}"/>
              </a:ext>
            </a:extLst>
          </p:cNvPr>
          <p:cNvCxnSpPr/>
          <p:nvPr/>
        </p:nvCxnSpPr>
        <p:spPr>
          <a:xfrm>
            <a:off x="7336813" y="4708081"/>
            <a:ext cx="0" cy="37454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id="{370F560D-DE0F-DF45-8B70-6492AD107CF9}"/>
              </a:ext>
            </a:extLst>
          </p:cNvPr>
          <p:cNvSpPr txBox="1"/>
          <p:nvPr/>
        </p:nvSpPr>
        <p:spPr>
          <a:xfrm>
            <a:off x="1710137" y="5842617"/>
            <a:ext cx="896867" cy="37583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6"/>
                </a:solidFill>
              </a:rPr>
              <a:t>30 </a:t>
            </a:r>
            <a:r>
              <a:rPr lang="en-US" dirty="0" err="1">
                <a:solidFill>
                  <a:schemeClr val="accent6"/>
                </a:solidFill>
              </a:rPr>
              <a:t>keV</a:t>
            </a:r>
            <a:endParaRPr lang="en-US" dirty="0">
              <a:solidFill>
                <a:schemeClr val="accent6"/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11BCE47A-1D1E-2B4F-8D65-C9935B0602E8}"/>
              </a:ext>
            </a:extLst>
          </p:cNvPr>
          <p:cNvSpPr txBox="1"/>
          <p:nvPr/>
        </p:nvSpPr>
        <p:spPr>
          <a:xfrm>
            <a:off x="6842221" y="4299677"/>
            <a:ext cx="967811" cy="46166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rgbClr val="40404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6"/>
                </a:solidFill>
              </a:rPr>
              <a:t>HEBT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33ECE297-9A53-784E-A9CB-EBA0AACE1A9A}"/>
              </a:ext>
            </a:extLst>
          </p:cNvPr>
          <p:cNvSpPr txBox="1"/>
          <p:nvPr/>
        </p:nvSpPr>
        <p:spPr>
          <a:xfrm>
            <a:off x="6807616" y="5842617"/>
            <a:ext cx="11669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6"/>
                </a:solidFill>
              </a:rPr>
              <a:t>22 MeV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FCF28416-6DD5-214B-8EC1-D1896973D63B}"/>
              </a:ext>
            </a:extLst>
          </p:cNvPr>
          <p:cNvSpPr txBox="1"/>
          <p:nvPr/>
        </p:nvSpPr>
        <p:spPr>
          <a:xfrm>
            <a:off x="4461353" y="784017"/>
            <a:ext cx="4563377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accent6"/>
                </a:solidFill>
              </a:rPr>
              <a:t>PIP2IT is used to demonstrate critical technologies: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accent6"/>
                </a:solidFill>
              </a:rPr>
              <a:t>RFQ </a:t>
            </a:r>
            <a:r>
              <a:rPr lang="en-US" sz="2000" dirty="0">
                <a:solidFill>
                  <a:srgbClr val="00B050"/>
                </a:solidFill>
              </a:rPr>
              <a:t>✔️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accent6"/>
                </a:solidFill>
              </a:rPr>
              <a:t>Bunch-by-bunch chopper ✔️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accent6"/>
                </a:solidFill>
              </a:rPr>
              <a:t>Beam dynamics in Front End ✔️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accent6"/>
                </a:solidFill>
              </a:rPr>
              <a:t>HWR and SSR CMs with cavities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accent6"/>
                </a:solidFill>
              </a:rPr>
              <a:t>LLRF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accent6"/>
                </a:solidFill>
              </a:rPr>
              <a:t>Laser wire profile monitor</a:t>
            </a:r>
          </a:p>
          <a:p>
            <a:r>
              <a:rPr lang="en-US" sz="2000" dirty="0">
                <a:solidFill>
                  <a:schemeClr val="accent6"/>
                </a:solidFill>
              </a:rPr>
              <a:t>HWR and SSR1 - Fall-Winter 2019-2020 </a:t>
            </a:r>
          </a:p>
          <a:p>
            <a:r>
              <a:rPr lang="en-US" sz="2000" dirty="0">
                <a:solidFill>
                  <a:schemeClr val="accent6"/>
                </a:solidFill>
              </a:rPr>
              <a:t>Beam Test test to April to Oct 2020</a:t>
            </a:r>
          </a:p>
          <a:p>
            <a:r>
              <a:rPr lang="en-US" sz="2000" dirty="0">
                <a:solidFill>
                  <a:schemeClr val="accent6"/>
                </a:solidFill>
              </a:rPr>
              <a:t>CM test facility after beam test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10C3BBD6-D62B-2645-9C4C-DB514C1C2533}"/>
              </a:ext>
            </a:extLst>
          </p:cNvPr>
          <p:cNvSpPr txBox="1"/>
          <p:nvPr/>
        </p:nvSpPr>
        <p:spPr>
          <a:xfrm>
            <a:off x="5287725" y="5845667"/>
            <a:ext cx="1013825" cy="37583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6"/>
                </a:solidFill>
              </a:rPr>
              <a:t>10 MeV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BB37ACE3-4894-1E48-B59F-1B8978591458}"/>
              </a:ext>
            </a:extLst>
          </p:cNvPr>
          <p:cNvSpPr txBox="1"/>
          <p:nvPr/>
        </p:nvSpPr>
        <p:spPr>
          <a:xfrm>
            <a:off x="3155218" y="5845667"/>
            <a:ext cx="1081301" cy="37583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6"/>
                </a:solidFill>
              </a:rPr>
              <a:t>2.1 MeV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4AF0B9A3-14EF-BD46-B9E8-750F1AD54C7F}"/>
              </a:ext>
            </a:extLst>
          </p:cNvPr>
          <p:cNvSpPr txBox="1"/>
          <p:nvPr/>
        </p:nvSpPr>
        <p:spPr>
          <a:xfrm>
            <a:off x="222250" y="2549354"/>
            <a:ext cx="718276" cy="276999"/>
          </a:xfrm>
          <a:prstGeom prst="rect">
            <a:avLst/>
          </a:prstGeom>
          <a:solidFill>
            <a:srgbClr val="000000">
              <a:alpha val="50000"/>
            </a:srgbClr>
          </a:solidFill>
          <a:ln>
            <a:solidFill>
              <a:srgbClr val="FFFF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PIP2IT</a:t>
            </a:r>
          </a:p>
        </p:txBody>
      </p:sp>
    </p:spTree>
    <p:extLst>
      <p:ext uri="{BB962C8B-B14F-4D97-AF65-F5344CB8AC3E}">
        <p14:creationId xmlns:p14="http://schemas.microsoft.com/office/powerpoint/2010/main" val="32681996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" name="Picture 35">
            <a:extLst>
              <a:ext uri="{FF2B5EF4-FFF2-40B4-BE49-F238E27FC236}">
                <a16:creationId xmlns:a16="http://schemas.microsoft.com/office/drawing/2014/main" id="{63B49BA3-6578-0047-9461-66C880B41DB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133" y="955654"/>
            <a:ext cx="4289884" cy="285813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B1A76AA-C077-314F-A4B2-3561EC515F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8600" y="365678"/>
            <a:ext cx="8686800" cy="461409"/>
          </a:xfrm>
        </p:spPr>
        <p:txBody>
          <a:bodyPr/>
          <a:lstStyle/>
          <a:p>
            <a:r>
              <a:rPr lang="en-US" dirty="0"/>
              <a:t>PIP2IT Serves As Testbed for Critical Technologies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CB53679-CE26-694D-B899-E5666B6F5EB9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11/4/2019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275F97-7EBD-5343-9A2D-A1D5BF97359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E. Pozdeyev, 4th ICFA Mini-Workshop on Space Charge </a:t>
            </a:r>
            <a:endParaRPr lang="en-US" b="1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6BB7B07-880A-EB4E-9A6A-21B3960DCFD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19</a:t>
            </a:fld>
            <a:endParaRPr lang="en-US" dirty="0"/>
          </a:p>
        </p:txBody>
      </p:sp>
      <p:pic>
        <p:nvPicPr>
          <p:cNvPr id="13" name="Content Placeholder 57">
            <a:extLst>
              <a:ext uri="{FF2B5EF4-FFF2-40B4-BE49-F238E27FC236}">
                <a16:creationId xmlns:a16="http://schemas.microsoft.com/office/drawing/2014/main" id="{C9917AC7-03C9-144C-B3DA-480556A14E9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alphaModFix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7829" b="89956" l="536" r="89975">
                        <a14:foregroundMark x1="536" y1="7829" x2="536" y2="7829"/>
                        <a14:foregroundMark x1="15259" y1="78434" x2="15259" y2="78434"/>
                        <a14:foregroundMark x1="25820" y1="72969" x2="25820" y2="72969"/>
                        <a14:foregroundMark x1="65132" y1="44018" x2="65132" y2="44018"/>
                        <a14:foregroundMark x1="76009" y1="36928" x2="76009" y2="36928"/>
                        <a14:foregroundMark x1="84552" y1="19645" x2="84552" y2="19645"/>
                        <a14:foregroundMark x1="79382" y1="28360" x2="79382" y2="28360"/>
                        <a14:foregroundMark x1="43884" y1="53323" x2="43884" y2="53323"/>
                        <a14:foregroundMark x1="34363" y1="76957" x2="34363" y2="76957"/>
                        <a14:foregroundMark x1="39691" y1="69867" x2="39691" y2="69867"/>
                        <a14:foregroundMark x1="23487" y1="84786" x2="23487" y2="84786"/>
                        <a14:foregroundMark x1="78184" y1="36928" x2="78184" y2="36928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rot="341261">
            <a:off x="-70913" y="4535872"/>
            <a:ext cx="9232593" cy="1752201"/>
          </a:xfrm>
        </p:spPr>
      </p:pic>
      <p:grpSp>
        <p:nvGrpSpPr>
          <p:cNvPr id="14" name="Group 13">
            <a:extLst>
              <a:ext uri="{FF2B5EF4-FFF2-40B4-BE49-F238E27FC236}">
                <a16:creationId xmlns:a16="http://schemas.microsoft.com/office/drawing/2014/main" id="{49CEF222-3312-D341-BD89-67B5A0FA9EF5}"/>
              </a:ext>
            </a:extLst>
          </p:cNvPr>
          <p:cNvGrpSpPr/>
          <p:nvPr/>
        </p:nvGrpSpPr>
        <p:grpSpPr>
          <a:xfrm>
            <a:off x="1832361" y="4734136"/>
            <a:ext cx="610826" cy="644728"/>
            <a:chOff x="1335879" y="4312293"/>
            <a:chExt cx="696537" cy="791968"/>
          </a:xfrm>
        </p:grpSpPr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0F2695BE-DB27-B546-BED3-AC2AE306A4F7}"/>
                </a:ext>
              </a:extLst>
            </p:cNvPr>
            <p:cNvSpPr txBox="1"/>
            <p:nvPr/>
          </p:nvSpPr>
          <p:spPr>
            <a:xfrm>
              <a:off x="1335879" y="4312293"/>
              <a:ext cx="696537" cy="461665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rgbClr val="404040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chemeClr val="accent6"/>
                  </a:solidFill>
                </a:rPr>
                <a:t>RFQ</a:t>
              </a:r>
            </a:p>
          </p:txBody>
        </p:sp>
        <p:cxnSp>
          <p:nvCxnSpPr>
            <p:cNvPr id="16" name="Straight Arrow Connector 15">
              <a:extLst>
                <a:ext uri="{FF2B5EF4-FFF2-40B4-BE49-F238E27FC236}">
                  <a16:creationId xmlns:a16="http://schemas.microsoft.com/office/drawing/2014/main" id="{95A7DBC5-AC96-B146-B6BA-0A84A8A95814}"/>
                </a:ext>
              </a:extLst>
            </p:cNvPr>
            <p:cNvCxnSpPr/>
            <p:nvPr/>
          </p:nvCxnSpPr>
          <p:spPr>
            <a:xfrm>
              <a:off x="1674493" y="4729716"/>
              <a:ext cx="0" cy="374545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198A9EFF-26A6-7F4B-9244-9CD01260FC1F}"/>
              </a:ext>
            </a:extLst>
          </p:cNvPr>
          <p:cNvGrpSpPr/>
          <p:nvPr/>
        </p:nvGrpSpPr>
        <p:grpSpPr>
          <a:xfrm>
            <a:off x="3155218" y="4530509"/>
            <a:ext cx="796609" cy="672304"/>
            <a:chOff x="3745298" y="4265865"/>
            <a:chExt cx="908390" cy="825842"/>
          </a:xfrm>
        </p:grpSpPr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7F1C301D-0F7A-064B-97A2-56B273103B5B}"/>
                </a:ext>
              </a:extLst>
            </p:cNvPr>
            <p:cNvSpPr txBox="1"/>
            <p:nvPr/>
          </p:nvSpPr>
          <p:spPr>
            <a:xfrm>
              <a:off x="3745298" y="4265865"/>
              <a:ext cx="908390" cy="461665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rgbClr val="404040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chemeClr val="accent6"/>
                  </a:solidFill>
                </a:rPr>
                <a:t>MEBT</a:t>
              </a:r>
            </a:p>
          </p:txBody>
        </p:sp>
        <p:cxnSp>
          <p:nvCxnSpPr>
            <p:cNvPr id="19" name="Straight Arrow Connector 18">
              <a:extLst>
                <a:ext uri="{FF2B5EF4-FFF2-40B4-BE49-F238E27FC236}">
                  <a16:creationId xmlns:a16="http://schemas.microsoft.com/office/drawing/2014/main" id="{625E234E-3FEA-2F48-BA6D-2DDD6E8D85BD}"/>
                </a:ext>
              </a:extLst>
            </p:cNvPr>
            <p:cNvCxnSpPr/>
            <p:nvPr/>
          </p:nvCxnSpPr>
          <p:spPr>
            <a:xfrm>
              <a:off x="4199493" y="4717162"/>
              <a:ext cx="0" cy="374545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B1880527-1349-DD4F-BA51-84BDA082B848}"/>
              </a:ext>
            </a:extLst>
          </p:cNvPr>
          <p:cNvGrpSpPr/>
          <p:nvPr/>
        </p:nvGrpSpPr>
        <p:grpSpPr>
          <a:xfrm>
            <a:off x="4461353" y="4424540"/>
            <a:ext cx="826372" cy="664843"/>
            <a:chOff x="4629230" y="2799992"/>
            <a:chExt cx="826372" cy="664843"/>
          </a:xfrm>
        </p:grpSpPr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A4C8152E-4B15-5740-9B80-B294BE87B43E}"/>
                </a:ext>
              </a:extLst>
            </p:cNvPr>
            <p:cNvSpPr txBox="1"/>
            <p:nvPr/>
          </p:nvSpPr>
          <p:spPr>
            <a:xfrm>
              <a:off x="4629230" y="2799992"/>
              <a:ext cx="826372" cy="39046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rgbClr val="404040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chemeClr val="accent6"/>
                  </a:solidFill>
                </a:rPr>
                <a:t>HWR</a:t>
              </a:r>
            </a:p>
          </p:txBody>
        </p:sp>
        <p:cxnSp>
          <p:nvCxnSpPr>
            <p:cNvPr id="22" name="Straight Arrow Connector 21">
              <a:extLst>
                <a:ext uri="{FF2B5EF4-FFF2-40B4-BE49-F238E27FC236}">
                  <a16:creationId xmlns:a16="http://schemas.microsoft.com/office/drawing/2014/main" id="{97ABB3EB-3A7F-7340-86A3-A2E355CB1EDE}"/>
                </a:ext>
              </a:extLst>
            </p:cNvPr>
            <p:cNvCxnSpPr>
              <a:cxnSpLocks/>
            </p:cNvCxnSpPr>
            <p:nvPr/>
          </p:nvCxnSpPr>
          <p:spPr>
            <a:xfrm>
              <a:off x="5042416" y="3187172"/>
              <a:ext cx="0" cy="277663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21BD35FA-382A-C645-9104-210961FE5446}"/>
              </a:ext>
            </a:extLst>
          </p:cNvPr>
          <p:cNvGrpSpPr/>
          <p:nvPr/>
        </p:nvGrpSpPr>
        <p:grpSpPr>
          <a:xfrm>
            <a:off x="5794637" y="4354467"/>
            <a:ext cx="691909" cy="684580"/>
            <a:chOff x="7327794" y="4263340"/>
            <a:chExt cx="788999" cy="840921"/>
          </a:xfrm>
        </p:grpSpPr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822A6775-4979-6F43-8ED4-6F8EE6144AF9}"/>
                </a:ext>
              </a:extLst>
            </p:cNvPr>
            <p:cNvSpPr txBox="1"/>
            <p:nvPr/>
          </p:nvSpPr>
          <p:spPr>
            <a:xfrm>
              <a:off x="7327794" y="4263340"/>
              <a:ext cx="788999" cy="461665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rgbClr val="404040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chemeClr val="accent6"/>
                  </a:solidFill>
                </a:rPr>
                <a:t>SSR1</a:t>
              </a:r>
            </a:p>
          </p:txBody>
        </p:sp>
        <p:cxnSp>
          <p:nvCxnSpPr>
            <p:cNvPr id="25" name="Straight Arrow Connector 24">
              <a:extLst>
                <a:ext uri="{FF2B5EF4-FFF2-40B4-BE49-F238E27FC236}">
                  <a16:creationId xmlns:a16="http://schemas.microsoft.com/office/drawing/2014/main" id="{6D583F36-2F03-C244-8500-9FCAE95A7727}"/>
                </a:ext>
              </a:extLst>
            </p:cNvPr>
            <p:cNvCxnSpPr/>
            <p:nvPr/>
          </p:nvCxnSpPr>
          <p:spPr>
            <a:xfrm>
              <a:off x="7722294" y="4729716"/>
              <a:ext cx="0" cy="374545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</p:grp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C0C6BF76-8BB0-9A41-A65F-240CE352C893}"/>
              </a:ext>
            </a:extLst>
          </p:cNvPr>
          <p:cNvCxnSpPr/>
          <p:nvPr/>
        </p:nvCxnSpPr>
        <p:spPr>
          <a:xfrm>
            <a:off x="7336813" y="4708081"/>
            <a:ext cx="0" cy="37454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id="{370F560D-DE0F-DF45-8B70-6492AD107CF9}"/>
              </a:ext>
            </a:extLst>
          </p:cNvPr>
          <p:cNvSpPr txBox="1"/>
          <p:nvPr/>
        </p:nvSpPr>
        <p:spPr>
          <a:xfrm>
            <a:off x="1710137" y="5842617"/>
            <a:ext cx="896867" cy="37583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6"/>
                </a:solidFill>
              </a:rPr>
              <a:t>30 </a:t>
            </a:r>
            <a:r>
              <a:rPr lang="en-US" dirty="0" err="1">
                <a:solidFill>
                  <a:schemeClr val="accent6"/>
                </a:solidFill>
              </a:rPr>
              <a:t>keV</a:t>
            </a:r>
            <a:endParaRPr lang="en-US" dirty="0">
              <a:solidFill>
                <a:schemeClr val="accent6"/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11BCE47A-1D1E-2B4F-8D65-C9935B0602E8}"/>
              </a:ext>
            </a:extLst>
          </p:cNvPr>
          <p:cNvSpPr txBox="1"/>
          <p:nvPr/>
        </p:nvSpPr>
        <p:spPr>
          <a:xfrm>
            <a:off x="6842221" y="4299677"/>
            <a:ext cx="967811" cy="46166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rgbClr val="40404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6"/>
                </a:solidFill>
              </a:rPr>
              <a:t>HEBT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33ECE297-9A53-784E-A9CB-EBA0AACE1A9A}"/>
              </a:ext>
            </a:extLst>
          </p:cNvPr>
          <p:cNvSpPr txBox="1"/>
          <p:nvPr/>
        </p:nvSpPr>
        <p:spPr>
          <a:xfrm>
            <a:off x="6807616" y="5842617"/>
            <a:ext cx="11669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6"/>
                </a:solidFill>
              </a:rPr>
              <a:t>22 MeV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FCF28416-6DD5-214B-8EC1-D1896973D63B}"/>
              </a:ext>
            </a:extLst>
          </p:cNvPr>
          <p:cNvSpPr txBox="1"/>
          <p:nvPr/>
        </p:nvSpPr>
        <p:spPr>
          <a:xfrm>
            <a:off x="4461353" y="784017"/>
            <a:ext cx="4563377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accent6"/>
                </a:solidFill>
              </a:rPr>
              <a:t>PIP2IT is used to demonstrate critical technologies: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accent6"/>
                </a:solidFill>
              </a:rPr>
              <a:t>RFQ </a:t>
            </a:r>
            <a:r>
              <a:rPr lang="en-US" sz="2000" dirty="0">
                <a:solidFill>
                  <a:srgbClr val="00B050"/>
                </a:solidFill>
              </a:rPr>
              <a:t>✔️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accent6"/>
                </a:solidFill>
              </a:rPr>
              <a:t>Bunch-by-bunch chopper ✔️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accent6"/>
                </a:solidFill>
              </a:rPr>
              <a:t>Beam dynamics in Front End ✔️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accent6"/>
                </a:solidFill>
              </a:rPr>
              <a:t>HWR and SSR CMs with cavities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accent6"/>
                </a:solidFill>
              </a:rPr>
              <a:t>LLRF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accent6"/>
                </a:solidFill>
              </a:rPr>
              <a:t>Laser wire profile monitor</a:t>
            </a:r>
          </a:p>
          <a:p>
            <a:r>
              <a:rPr lang="en-US" sz="2000" dirty="0">
                <a:solidFill>
                  <a:schemeClr val="accent6"/>
                </a:solidFill>
              </a:rPr>
              <a:t>HWR and SSR1 - Fall-Winter 2019-2020 </a:t>
            </a:r>
          </a:p>
          <a:p>
            <a:r>
              <a:rPr lang="en-US" sz="2000" dirty="0">
                <a:solidFill>
                  <a:schemeClr val="accent6"/>
                </a:solidFill>
              </a:rPr>
              <a:t>Beam Test test to April to Oct 2020</a:t>
            </a:r>
          </a:p>
          <a:p>
            <a:r>
              <a:rPr lang="en-US" sz="2000" dirty="0">
                <a:solidFill>
                  <a:schemeClr val="accent6"/>
                </a:solidFill>
              </a:rPr>
              <a:t>CM test facility after beam test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10C3BBD6-D62B-2645-9C4C-DB514C1C2533}"/>
              </a:ext>
            </a:extLst>
          </p:cNvPr>
          <p:cNvSpPr txBox="1"/>
          <p:nvPr/>
        </p:nvSpPr>
        <p:spPr>
          <a:xfrm>
            <a:off x="5287725" y="5845667"/>
            <a:ext cx="1013825" cy="37583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6"/>
                </a:solidFill>
              </a:rPr>
              <a:t>10 MeV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BB37ACE3-4894-1E48-B59F-1B8978591458}"/>
              </a:ext>
            </a:extLst>
          </p:cNvPr>
          <p:cNvSpPr txBox="1"/>
          <p:nvPr/>
        </p:nvSpPr>
        <p:spPr>
          <a:xfrm>
            <a:off x="3155218" y="5845667"/>
            <a:ext cx="1081301" cy="37583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6"/>
                </a:solidFill>
              </a:rPr>
              <a:t>2.1 MeV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4AF0B9A3-14EF-BD46-B9E8-750F1AD54C7F}"/>
              </a:ext>
            </a:extLst>
          </p:cNvPr>
          <p:cNvSpPr txBox="1"/>
          <p:nvPr/>
        </p:nvSpPr>
        <p:spPr>
          <a:xfrm>
            <a:off x="222250" y="2549354"/>
            <a:ext cx="718276" cy="276999"/>
          </a:xfrm>
          <a:prstGeom prst="rect">
            <a:avLst/>
          </a:prstGeom>
          <a:solidFill>
            <a:srgbClr val="000000">
              <a:alpha val="50000"/>
            </a:srgbClr>
          </a:solidFill>
          <a:ln>
            <a:solidFill>
              <a:srgbClr val="FFFF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PIP2IT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B062A276-DB73-F842-BFC1-436D2CC950A6}"/>
              </a:ext>
            </a:extLst>
          </p:cNvPr>
          <p:cNvSpPr/>
          <p:nvPr/>
        </p:nvSpPr>
        <p:spPr>
          <a:xfrm>
            <a:off x="228601" y="4241183"/>
            <a:ext cx="4031701" cy="2063099"/>
          </a:xfrm>
          <a:prstGeom prst="rect">
            <a:avLst/>
          </a:prstGeom>
          <a:noFill/>
          <a:ln>
            <a:solidFill>
              <a:srgbClr val="0070C0"/>
            </a:solidFill>
            <a:prstDash val="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233ACA42-7E22-5248-9CEF-CC05D2423444}"/>
              </a:ext>
            </a:extLst>
          </p:cNvPr>
          <p:cNvSpPr/>
          <p:nvPr/>
        </p:nvSpPr>
        <p:spPr>
          <a:xfrm>
            <a:off x="4313856" y="4235010"/>
            <a:ext cx="4710874" cy="2063099"/>
          </a:xfrm>
          <a:prstGeom prst="rect">
            <a:avLst/>
          </a:prstGeom>
          <a:noFill/>
          <a:ln>
            <a:solidFill>
              <a:srgbClr val="FF00FF"/>
            </a:solidFill>
            <a:prstDash val="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E5A2E58-A595-C842-99DA-E4F406CB1037}"/>
              </a:ext>
            </a:extLst>
          </p:cNvPr>
          <p:cNvSpPr txBox="1"/>
          <p:nvPr/>
        </p:nvSpPr>
        <p:spPr>
          <a:xfrm>
            <a:off x="272612" y="4291755"/>
            <a:ext cx="165782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0070C0"/>
                </a:solidFill>
              </a:rPr>
              <a:t>Tested with beam</a:t>
            </a:r>
          </a:p>
          <a:p>
            <a:r>
              <a:rPr lang="en-US" sz="1600" dirty="0">
                <a:solidFill>
                  <a:srgbClr val="0070C0"/>
                </a:solidFill>
              </a:rPr>
              <a:t>In 2017-2018 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45AEC6D4-3376-1F40-A0F8-1DDE62AAFC5F}"/>
              </a:ext>
            </a:extLst>
          </p:cNvPr>
          <p:cNvSpPr txBox="1"/>
          <p:nvPr/>
        </p:nvSpPr>
        <p:spPr>
          <a:xfrm>
            <a:off x="7991240" y="4291754"/>
            <a:ext cx="97494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FF00FF"/>
                </a:solidFill>
              </a:rPr>
              <a:t>Added in </a:t>
            </a:r>
          </a:p>
          <a:p>
            <a:r>
              <a:rPr lang="en-US" sz="1600" dirty="0">
                <a:solidFill>
                  <a:srgbClr val="FF00FF"/>
                </a:solidFill>
              </a:rPr>
              <a:t>2019</a:t>
            </a:r>
          </a:p>
        </p:txBody>
      </p:sp>
    </p:spTree>
    <p:extLst>
      <p:ext uri="{BB962C8B-B14F-4D97-AF65-F5344CB8AC3E}">
        <p14:creationId xmlns:p14="http://schemas.microsoft.com/office/powerpoint/2010/main" val="10041105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2A4284B-0C96-48B4-8E1D-7B94662A687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LBNF/DUNE/PIP-II: Context and science objectives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PIP-II Project Overview and Design Highlights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PIP2IT – Testbed For PIP-II Critical Technologies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Recent Progress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Summary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E182E30-D54C-47F3-AD43-37ACDBBB8F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Outline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C1FBB14-2F9A-449F-BE64-029E277FACB5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11/4/2019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B9A61E0-065D-470B-9987-FD21D298FF3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703A362-4236-664C-8404-F1167B352C9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E. </a:t>
            </a:r>
            <a:r>
              <a:rPr lang="en-US" dirty="0" err="1"/>
              <a:t>Pozdeyev</a:t>
            </a:r>
            <a:r>
              <a:rPr lang="en-US" dirty="0"/>
              <a:t>, 4th ICFA Mini-Workshop on Space Charge </a:t>
            </a:r>
          </a:p>
        </p:txBody>
      </p:sp>
    </p:spTree>
    <p:extLst>
      <p:ext uri="{BB962C8B-B14F-4D97-AF65-F5344CB8AC3E}">
        <p14:creationId xmlns:p14="http://schemas.microsoft.com/office/powerpoint/2010/main" val="205295928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8" name="Straight Connector 107">
            <a:extLst>
              <a:ext uri="{FF2B5EF4-FFF2-40B4-BE49-F238E27FC236}">
                <a16:creationId xmlns:a16="http://schemas.microsoft.com/office/drawing/2014/main" id="{A816E80A-5987-CD40-8B69-41CB6E8C955F}"/>
              </a:ext>
            </a:extLst>
          </p:cNvPr>
          <p:cNvCxnSpPr>
            <a:cxnSpLocks/>
          </p:cNvCxnSpPr>
          <p:nvPr/>
        </p:nvCxnSpPr>
        <p:spPr>
          <a:xfrm>
            <a:off x="2604780" y="843288"/>
            <a:ext cx="15993" cy="3447288"/>
          </a:xfrm>
          <a:prstGeom prst="line">
            <a:avLst/>
          </a:prstGeom>
          <a:ln>
            <a:solidFill>
              <a:srgbClr val="7030A0"/>
            </a:solidFill>
            <a:prstDash val="soli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6083" name="Title 1">
            <a:extLst>
              <a:ext uri="{FF2B5EF4-FFF2-40B4-BE49-F238E27FC236}">
                <a16:creationId xmlns:a16="http://schemas.microsoft.com/office/drawing/2014/main" id="{825B730D-8302-4E19-8E1A-001EC927C0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231" y="26106"/>
            <a:ext cx="8991600" cy="784225"/>
          </a:xfrm>
        </p:spPr>
        <p:txBody>
          <a:bodyPr/>
          <a:lstStyle/>
          <a:p>
            <a:r>
              <a:rPr lang="en-US" altLang="en-US" sz="2800" b="1" dirty="0">
                <a:solidFill>
                  <a:schemeClr val="tx2"/>
                </a:solidFill>
              </a:rPr>
              <a:t>Schedule Overview</a:t>
            </a:r>
          </a:p>
        </p:txBody>
      </p:sp>
      <p:sp>
        <p:nvSpPr>
          <p:cNvPr id="7" name="Right Arrow 6">
            <a:extLst>
              <a:ext uri="{FF2B5EF4-FFF2-40B4-BE49-F238E27FC236}">
                <a16:creationId xmlns:a16="http://schemas.microsoft.com/office/drawing/2014/main" id="{DD402A86-D2D4-4D10-8792-7097157377EB}"/>
              </a:ext>
            </a:extLst>
          </p:cNvPr>
          <p:cNvSpPr/>
          <p:nvPr/>
        </p:nvSpPr>
        <p:spPr>
          <a:xfrm>
            <a:off x="82550" y="3979998"/>
            <a:ext cx="8970963" cy="1216025"/>
          </a:xfrm>
          <a:prstGeom prst="rightArrow">
            <a:avLst/>
          </a:prstGeom>
          <a:solidFill>
            <a:srgbClr val="00B0F0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8" name="Freeform 7">
            <a:extLst>
              <a:ext uri="{FF2B5EF4-FFF2-40B4-BE49-F238E27FC236}">
                <a16:creationId xmlns:a16="http://schemas.microsoft.com/office/drawing/2014/main" id="{A05A9991-455D-415B-BA6C-811AE22FCBB3}"/>
              </a:ext>
            </a:extLst>
          </p:cNvPr>
          <p:cNvSpPr/>
          <p:nvPr/>
        </p:nvSpPr>
        <p:spPr>
          <a:xfrm>
            <a:off x="7807325" y="4311785"/>
            <a:ext cx="469900" cy="566738"/>
          </a:xfrm>
          <a:custGeom>
            <a:avLst/>
            <a:gdLst>
              <a:gd name="connsiteX0" fmla="*/ 0 w 469906"/>
              <a:gd name="connsiteY0" fmla="*/ 0 h 610350"/>
              <a:gd name="connsiteX1" fmla="*/ 469906 w 469906"/>
              <a:gd name="connsiteY1" fmla="*/ 0 h 610350"/>
              <a:gd name="connsiteX2" fmla="*/ 469906 w 469906"/>
              <a:gd name="connsiteY2" fmla="*/ 610350 h 610350"/>
              <a:gd name="connsiteX3" fmla="*/ 0 w 469906"/>
              <a:gd name="connsiteY3" fmla="*/ 610350 h 610350"/>
              <a:gd name="connsiteX4" fmla="*/ 0 w 469906"/>
              <a:gd name="connsiteY4" fmla="*/ 0 h 610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69906" h="610350">
                <a:moveTo>
                  <a:pt x="0" y="0"/>
                </a:moveTo>
                <a:lnTo>
                  <a:pt x="469906" y="0"/>
                </a:lnTo>
                <a:lnTo>
                  <a:pt x="469906" y="610350"/>
                </a:lnTo>
                <a:lnTo>
                  <a:pt x="0" y="610350"/>
                </a:lnTo>
                <a:lnTo>
                  <a:pt x="0" y="0"/>
                </a:lnTo>
                <a:close/>
              </a:path>
            </a:pathLst>
          </a:custGeom>
          <a:noFill/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lIns="0" tIns="111760" rIns="0" bIns="111760" spcCol="1270" anchor="ctr"/>
          <a:lstStyle/>
          <a:p>
            <a:pPr marL="0" marR="0" lvl="0" indent="0" algn="ctr" defTabSz="48895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ctr" defTabSz="48895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9" name="Freeform 8">
            <a:extLst>
              <a:ext uri="{FF2B5EF4-FFF2-40B4-BE49-F238E27FC236}">
                <a16:creationId xmlns:a16="http://schemas.microsoft.com/office/drawing/2014/main" id="{B1EA70F4-7C68-40F4-B1E0-127F4F231D5C}"/>
              </a:ext>
            </a:extLst>
          </p:cNvPr>
          <p:cNvSpPr/>
          <p:nvPr/>
        </p:nvSpPr>
        <p:spPr>
          <a:xfrm>
            <a:off x="7569200" y="4294323"/>
            <a:ext cx="469900" cy="584200"/>
          </a:xfrm>
          <a:custGeom>
            <a:avLst/>
            <a:gdLst>
              <a:gd name="connsiteX0" fmla="*/ 0 w 469906"/>
              <a:gd name="connsiteY0" fmla="*/ 0 h 610350"/>
              <a:gd name="connsiteX1" fmla="*/ 469906 w 469906"/>
              <a:gd name="connsiteY1" fmla="*/ 0 h 610350"/>
              <a:gd name="connsiteX2" fmla="*/ 469906 w 469906"/>
              <a:gd name="connsiteY2" fmla="*/ 610350 h 610350"/>
              <a:gd name="connsiteX3" fmla="*/ 0 w 469906"/>
              <a:gd name="connsiteY3" fmla="*/ 610350 h 610350"/>
              <a:gd name="connsiteX4" fmla="*/ 0 w 469906"/>
              <a:gd name="connsiteY4" fmla="*/ 0 h 610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69906" h="610350">
                <a:moveTo>
                  <a:pt x="0" y="0"/>
                </a:moveTo>
                <a:lnTo>
                  <a:pt x="469906" y="0"/>
                </a:lnTo>
                <a:lnTo>
                  <a:pt x="469906" y="610350"/>
                </a:lnTo>
                <a:lnTo>
                  <a:pt x="0" y="610350"/>
                </a:lnTo>
                <a:lnTo>
                  <a:pt x="0" y="0"/>
                </a:lnTo>
                <a:close/>
              </a:path>
            </a:pathLst>
          </a:custGeom>
          <a:noFill/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lIns="0" tIns="111760" rIns="0" bIns="111760" spcCol="1270" anchor="ctr"/>
          <a:lstStyle/>
          <a:p>
            <a:pPr marL="0" marR="0" lvl="0" indent="0" algn="ctr" defTabSz="48895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ctr" defTabSz="48895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0" name="Freeform 9">
            <a:extLst>
              <a:ext uri="{FF2B5EF4-FFF2-40B4-BE49-F238E27FC236}">
                <a16:creationId xmlns:a16="http://schemas.microsoft.com/office/drawing/2014/main" id="{BB80EC2D-E172-4253-B526-612F5FD893F3}"/>
              </a:ext>
            </a:extLst>
          </p:cNvPr>
          <p:cNvSpPr/>
          <p:nvPr/>
        </p:nvSpPr>
        <p:spPr>
          <a:xfrm>
            <a:off x="5803900" y="4267335"/>
            <a:ext cx="469900" cy="584200"/>
          </a:xfrm>
          <a:custGeom>
            <a:avLst/>
            <a:gdLst>
              <a:gd name="connsiteX0" fmla="*/ 0 w 469906"/>
              <a:gd name="connsiteY0" fmla="*/ 0 h 610350"/>
              <a:gd name="connsiteX1" fmla="*/ 469906 w 469906"/>
              <a:gd name="connsiteY1" fmla="*/ 0 h 610350"/>
              <a:gd name="connsiteX2" fmla="*/ 469906 w 469906"/>
              <a:gd name="connsiteY2" fmla="*/ 610350 h 610350"/>
              <a:gd name="connsiteX3" fmla="*/ 0 w 469906"/>
              <a:gd name="connsiteY3" fmla="*/ 610350 h 610350"/>
              <a:gd name="connsiteX4" fmla="*/ 0 w 469906"/>
              <a:gd name="connsiteY4" fmla="*/ 0 h 610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69906" h="610350">
                <a:moveTo>
                  <a:pt x="0" y="0"/>
                </a:moveTo>
                <a:lnTo>
                  <a:pt x="469906" y="0"/>
                </a:lnTo>
                <a:lnTo>
                  <a:pt x="469906" y="610350"/>
                </a:lnTo>
                <a:lnTo>
                  <a:pt x="0" y="610350"/>
                </a:lnTo>
                <a:lnTo>
                  <a:pt x="0" y="0"/>
                </a:lnTo>
                <a:close/>
              </a:path>
            </a:pathLst>
          </a:custGeom>
          <a:noFill/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lIns="0" tIns="111760" rIns="0" bIns="111760" spcCol="1270" anchor="ctr"/>
          <a:lstStyle/>
          <a:p>
            <a:pPr marL="0" marR="0" lvl="0" indent="0" algn="ctr" defTabSz="48895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ctr" defTabSz="48895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FY27</a:t>
            </a:r>
          </a:p>
        </p:txBody>
      </p:sp>
      <p:sp>
        <p:nvSpPr>
          <p:cNvPr id="11" name="Freeform 10">
            <a:extLst>
              <a:ext uri="{FF2B5EF4-FFF2-40B4-BE49-F238E27FC236}">
                <a16:creationId xmlns:a16="http://schemas.microsoft.com/office/drawing/2014/main" id="{16E1BCBE-D8CF-4354-9765-F9DE11311FFF}"/>
              </a:ext>
            </a:extLst>
          </p:cNvPr>
          <p:cNvSpPr/>
          <p:nvPr/>
        </p:nvSpPr>
        <p:spPr>
          <a:xfrm>
            <a:off x="5240338" y="4253048"/>
            <a:ext cx="469900" cy="609600"/>
          </a:xfrm>
          <a:custGeom>
            <a:avLst/>
            <a:gdLst>
              <a:gd name="connsiteX0" fmla="*/ 0 w 469906"/>
              <a:gd name="connsiteY0" fmla="*/ 0 h 610350"/>
              <a:gd name="connsiteX1" fmla="*/ 469906 w 469906"/>
              <a:gd name="connsiteY1" fmla="*/ 0 h 610350"/>
              <a:gd name="connsiteX2" fmla="*/ 469906 w 469906"/>
              <a:gd name="connsiteY2" fmla="*/ 610350 h 610350"/>
              <a:gd name="connsiteX3" fmla="*/ 0 w 469906"/>
              <a:gd name="connsiteY3" fmla="*/ 610350 h 610350"/>
              <a:gd name="connsiteX4" fmla="*/ 0 w 469906"/>
              <a:gd name="connsiteY4" fmla="*/ 0 h 610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69906" h="610350">
                <a:moveTo>
                  <a:pt x="0" y="0"/>
                </a:moveTo>
                <a:lnTo>
                  <a:pt x="469906" y="0"/>
                </a:lnTo>
                <a:lnTo>
                  <a:pt x="469906" y="610350"/>
                </a:lnTo>
                <a:lnTo>
                  <a:pt x="0" y="610350"/>
                </a:lnTo>
                <a:lnTo>
                  <a:pt x="0" y="0"/>
                </a:lnTo>
                <a:close/>
              </a:path>
            </a:pathLst>
          </a:custGeom>
          <a:noFill/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lIns="0" tIns="111760" rIns="0" bIns="111760" spcCol="1270" anchor="ctr"/>
          <a:lstStyle/>
          <a:p>
            <a:pPr marL="0" marR="0" lvl="0" indent="0" algn="ctr" defTabSz="48895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ctr" defTabSz="48895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FY26</a:t>
            </a:r>
          </a:p>
        </p:txBody>
      </p:sp>
      <p:sp>
        <p:nvSpPr>
          <p:cNvPr id="12" name="Freeform 11">
            <a:extLst>
              <a:ext uri="{FF2B5EF4-FFF2-40B4-BE49-F238E27FC236}">
                <a16:creationId xmlns:a16="http://schemas.microsoft.com/office/drawing/2014/main" id="{A93CB22B-AE89-444C-96A9-BAE974D0E820}"/>
              </a:ext>
            </a:extLst>
          </p:cNvPr>
          <p:cNvSpPr/>
          <p:nvPr/>
        </p:nvSpPr>
        <p:spPr>
          <a:xfrm>
            <a:off x="4676775" y="4253048"/>
            <a:ext cx="469900" cy="609600"/>
          </a:xfrm>
          <a:custGeom>
            <a:avLst/>
            <a:gdLst>
              <a:gd name="connsiteX0" fmla="*/ 0 w 469906"/>
              <a:gd name="connsiteY0" fmla="*/ 0 h 610350"/>
              <a:gd name="connsiteX1" fmla="*/ 469906 w 469906"/>
              <a:gd name="connsiteY1" fmla="*/ 0 h 610350"/>
              <a:gd name="connsiteX2" fmla="*/ 469906 w 469906"/>
              <a:gd name="connsiteY2" fmla="*/ 610350 h 610350"/>
              <a:gd name="connsiteX3" fmla="*/ 0 w 469906"/>
              <a:gd name="connsiteY3" fmla="*/ 610350 h 610350"/>
              <a:gd name="connsiteX4" fmla="*/ 0 w 469906"/>
              <a:gd name="connsiteY4" fmla="*/ 0 h 610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69906" h="610350">
                <a:moveTo>
                  <a:pt x="0" y="0"/>
                </a:moveTo>
                <a:lnTo>
                  <a:pt x="469906" y="0"/>
                </a:lnTo>
                <a:lnTo>
                  <a:pt x="469906" y="610350"/>
                </a:lnTo>
                <a:lnTo>
                  <a:pt x="0" y="610350"/>
                </a:lnTo>
                <a:lnTo>
                  <a:pt x="0" y="0"/>
                </a:lnTo>
                <a:close/>
              </a:path>
            </a:pathLst>
          </a:custGeom>
          <a:noFill/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lIns="0" tIns="111760" rIns="0" bIns="111760" spcCol="1270" anchor="ctr"/>
          <a:lstStyle/>
          <a:p>
            <a:pPr marL="0" marR="0" lvl="0" indent="0" algn="ctr" defTabSz="48895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ctr" defTabSz="48895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FY25</a:t>
            </a:r>
          </a:p>
        </p:txBody>
      </p:sp>
      <p:sp>
        <p:nvSpPr>
          <p:cNvPr id="13" name="Freeform 12">
            <a:extLst>
              <a:ext uri="{FF2B5EF4-FFF2-40B4-BE49-F238E27FC236}">
                <a16:creationId xmlns:a16="http://schemas.microsoft.com/office/drawing/2014/main" id="{77AB8683-2508-4E31-891E-CB65717D1000}"/>
              </a:ext>
            </a:extLst>
          </p:cNvPr>
          <p:cNvSpPr/>
          <p:nvPr/>
        </p:nvSpPr>
        <p:spPr>
          <a:xfrm>
            <a:off x="4111625" y="4253048"/>
            <a:ext cx="469900" cy="609600"/>
          </a:xfrm>
          <a:custGeom>
            <a:avLst/>
            <a:gdLst>
              <a:gd name="connsiteX0" fmla="*/ 0 w 469906"/>
              <a:gd name="connsiteY0" fmla="*/ 0 h 610350"/>
              <a:gd name="connsiteX1" fmla="*/ 469906 w 469906"/>
              <a:gd name="connsiteY1" fmla="*/ 0 h 610350"/>
              <a:gd name="connsiteX2" fmla="*/ 469906 w 469906"/>
              <a:gd name="connsiteY2" fmla="*/ 610350 h 610350"/>
              <a:gd name="connsiteX3" fmla="*/ 0 w 469906"/>
              <a:gd name="connsiteY3" fmla="*/ 610350 h 610350"/>
              <a:gd name="connsiteX4" fmla="*/ 0 w 469906"/>
              <a:gd name="connsiteY4" fmla="*/ 0 h 610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69906" h="610350">
                <a:moveTo>
                  <a:pt x="0" y="0"/>
                </a:moveTo>
                <a:lnTo>
                  <a:pt x="469906" y="0"/>
                </a:lnTo>
                <a:lnTo>
                  <a:pt x="469906" y="610350"/>
                </a:lnTo>
                <a:lnTo>
                  <a:pt x="0" y="610350"/>
                </a:lnTo>
                <a:lnTo>
                  <a:pt x="0" y="0"/>
                </a:lnTo>
                <a:close/>
              </a:path>
            </a:pathLst>
          </a:custGeom>
          <a:noFill/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lIns="0" tIns="111760" rIns="0" bIns="111760" spcCol="1270" anchor="ctr"/>
          <a:lstStyle/>
          <a:p>
            <a:pPr marL="0" marR="0" lvl="0" indent="0" algn="ctr" defTabSz="48895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ctr" defTabSz="48895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FY24</a:t>
            </a:r>
          </a:p>
        </p:txBody>
      </p:sp>
      <p:sp>
        <p:nvSpPr>
          <p:cNvPr id="14" name="Freeform 13">
            <a:extLst>
              <a:ext uri="{FF2B5EF4-FFF2-40B4-BE49-F238E27FC236}">
                <a16:creationId xmlns:a16="http://schemas.microsoft.com/office/drawing/2014/main" id="{80616B06-D017-497C-AF0B-BEF7610A32D0}"/>
              </a:ext>
            </a:extLst>
          </p:cNvPr>
          <p:cNvSpPr/>
          <p:nvPr/>
        </p:nvSpPr>
        <p:spPr>
          <a:xfrm>
            <a:off x="3548063" y="4253048"/>
            <a:ext cx="469900" cy="609600"/>
          </a:xfrm>
          <a:custGeom>
            <a:avLst/>
            <a:gdLst>
              <a:gd name="connsiteX0" fmla="*/ 0 w 469906"/>
              <a:gd name="connsiteY0" fmla="*/ 0 h 610350"/>
              <a:gd name="connsiteX1" fmla="*/ 469906 w 469906"/>
              <a:gd name="connsiteY1" fmla="*/ 0 h 610350"/>
              <a:gd name="connsiteX2" fmla="*/ 469906 w 469906"/>
              <a:gd name="connsiteY2" fmla="*/ 610350 h 610350"/>
              <a:gd name="connsiteX3" fmla="*/ 0 w 469906"/>
              <a:gd name="connsiteY3" fmla="*/ 610350 h 610350"/>
              <a:gd name="connsiteX4" fmla="*/ 0 w 469906"/>
              <a:gd name="connsiteY4" fmla="*/ 0 h 610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69906" h="610350">
                <a:moveTo>
                  <a:pt x="0" y="0"/>
                </a:moveTo>
                <a:lnTo>
                  <a:pt x="469906" y="0"/>
                </a:lnTo>
                <a:lnTo>
                  <a:pt x="469906" y="610350"/>
                </a:lnTo>
                <a:lnTo>
                  <a:pt x="0" y="610350"/>
                </a:lnTo>
                <a:lnTo>
                  <a:pt x="0" y="0"/>
                </a:lnTo>
                <a:close/>
              </a:path>
            </a:pathLst>
          </a:custGeom>
          <a:noFill/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lIns="0" tIns="111760" rIns="0" bIns="111760" spcCol="1270" anchor="ctr"/>
          <a:lstStyle/>
          <a:p>
            <a:pPr marL="0" marR="0" lvl="0" indent="0" algn="ctr" defTabSz="48895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ctr" defTabSz="48895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FY23</a:t>
            </a:r>
          </a:p>
        </p:txBody>
      </p:sp>
      <p:sp>
        <p:nvSpPr>
          <p:cNvPr id="15" name="Freeform 14">
            <a:extLst>
              <a:ext uri="{FF2B5EF4-FFF2-40B4-BE49-F238E27FC236}">
                <a16:creationId xmlns:a16="http://schemas.microsoft.com/office/drawing/2014/main" id="{7DAB6DF0-3387-4990-ABDD-D14B47762952}"/>
              </a:ext>
            </a:extLst>
          </p:cNvPr>
          <p:cNvSpPr/>
          <p:nvPr/>
        </p:nvSpPr>
        <p:spPr>
          <a:xfrm>
            <a:off x="2984500" y="4253048"/>
            <a:ext cx="469900" cy="609600"/>
          </a:xfrm>
          <a:custGeom>
            <a:avLst/>
            <a:gdLst>
              <a:gd name="connsiteX0" fmla="*/ 0 w 469906"/>
              <a:gd name="connsiteY0" fmla="*/ 0 h 610350"/>
              <a:gd name="connsiteX1" fmla="*/ 469906 w 469906"/>
              <a:gd name="connsiteY1" fmla="*/ 0 h 610350"/>
              <a:gd name="connsiteX2" fmla="*/ 469906 w 469906"/>
              <a:gd name="connsiteY2" fmla="*/ 610350 h 610350"/>
              <a:gd name="connsiteX3" fmla="*/ 0 w 469906"/>
              <a:gd name="connsiteY3" fmla="*/ 610350 h 610350"/>
              <a:gd name="connsiteX4" fmla="*/ 0 w 469906"/>
              <a:gd name="connsiteY4" fmla="*/ 0 h 610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69906" h="610350">
                <a:moveTo>
                  <a:pt x="0" y="0"/>
                </a:moveTo>
                <a:lnTo>
                  <a:pt x="469906" y="0"/>
                </a:lnTo>
                <a:lnTo>
                  <a:pt x="469906" y="610350"/>
                </a:lnTo>
                <a:lnTo>
                  <a:pt x="0" y="610350"/>
                </a:lnTo>
                <a:lnTo>
                  <a:pt x="0" y="0"/>
                </a:lnTo>
                <a:close/>
              </a:path>
            </a:pathLst>
          </a:custGeom>
          <a:noFill/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lIns="0" tIns="111760" rIns="0" bIns="111760" spcCol="1270" anchor="ctr"/>
          <a:lstStyle/>
          <a:p>
            <a:pPr marL="0" marR="0" lvl="0" indent="0" algn="ctr" defTabSz="48895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ctr" defTabSz="48895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FY22</a:t>
            </a:r>
          </a:p>
        </p:txBody>
      </p:sp>
      <p:sp>
        <p:nvSpPr>
          <p:cNvPr id="16" name="Freeform 15">
            <a:extLst>
              <a:ext uri="{FF2B5EF4-FFF2-40B4-BE49-F238E27FC236}">
                <a16:creationId xmlns:a16="http://schemas.microsoft.com/office/drawing/2014/main" id="{1D793314-1C95-421B-8320-22F4915E48CB}"/>
              </a:ext>
            </a:extLst>
          </p:cNvPr>
          <p:cNvSpPr/>
          <p:nvPr/>
        </p:nvSpPr>
        <p:spPr>
          <a:xfrm>
            <a:off x="2420938" y="4253048"/>
            <a:ext cx="469900" cy="609600"/>
          </a:xfrm>
          <a:custGeom>
            <a:avLst/>
            <a:gdLst>
              <a:gd name="connsiteX0" fmla="*/ 0 w 469906"/>
              <a:gd name="connsiteY0" fmla="*/ 0 h 610350"/>
              <a:gd name="connsiteX1" fmla="*/ 469906 w 469906"/>
              <a:gd name="connsiteY1" fmla="*/ 0 h 610350"/>
              <a:gd name="connsiteX2" fmla="*/ 469906 w 469906"/>
              <a:gd name="connsiteY2" fmla="*/ 610350 h 610350"/>
              <a:gd name="connsiteX3" fmla="*/ 0 w 469906"/>
              <a:gd name="connsiteY3" fmla="*/ 610350 h 610350"/>
              <a:gd name="connsiteX4" fmla="*/ 0 w 469906"/>
              <a:gd name="connsiteY4" fmla="*/ 0 h 610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69906" h="610350">
                <a:moveTo>
                  <a:pt x="0" y="0"/>
                </a:moveTo>
                <a:lnTo>
                  <a:pt x="469906" y="0"/>
                </a:lnTo>
                <a:lnTo>
                  <a:pt x="469906" y="610350"/>
                </a:lnTo>
                <a:lnTo>
                  <a:pt x="0" y="610350"/>
                </a:lnTo>
                <a:lnTo>
                  <a:pt x="0" y="0"/>
                </a:lnTo>
                <a:close/>
              </a:path>
            </a:pathLst>
          </a:custGeom>
          <a:noFill/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lIns="0" tIns="111760" rIns="0" bIns="111760" spcCol="1270" anchor="ctr"/>
          <a:lstStyle/>
          <a:p>
            <a:pPr marL="0" marR="0" lvl="0" indent="0" algn="ctr" defTabSz="48895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ctr" defTabSz="48895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FY21</a:t>
            </a:r>
          </a:p>
        </p:txBody>
      </p:sp>
      <p:sp>
        <p:nvSpPr>
          <p:cNvPr id="17" name="Freeform 16">
            <a:extLst>
              <a:ext uri="{FF2B5EF4-FFF2-40B4-BE49-F238E27FC236}">
                <a16:creationId xmlns:a16="http://schemas.microsoft.com/office/drawing/2014/main" id="{27C11857-A296-4752-B391-E80E76810241}"/>
              </a:ext>
            </a:extLst>
          </p:cNvPr>
          <p:cNvSpPr/>
          <p:nvPr/>
        </p:nvSpPr>
        <p:spPr>
          <a:xfrm>
            <a:off x="1855788" y="4253048"/>
            <a:ext cx="469900" cy="609600"/>
          </a:xfrm>
          <a:custGeom>
            <a:avLst/>
            <a:gdLst>
              <a:gd name="connsiteX0" fmla="*/ 0 w 469906"/>
              <a:gd name="connsiteY0" fmla="*/ 0 h 610350"/>
              <a:gd name="connsiteX1" fmla="*/ 469906 w 469906"/>
              <a:gd name="connsiteY1" fmla="*/ 0 h 610350"/>
              <a:gd name="connsiteX2" fmla="*/ 469906 w 469906"/>
              <a:gd name="connsiteY2" fmla="*/ 610350 h 610350"/>
              <a:gd name="connsiteX3" fmla="*/ 0 w 469906"/>
              <a:gd name="connsiteY3" fmla="*/ 610350 h 610350"/>
              <a:gd name="connsiteX4" fmla="*/ 0 w 469906"/>
              <a:gd name="connsiteY4" fmla="*/ 0 h 610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69906" h="610350">
                <a:moveTo>
                  <a:pt x="0" y="0"/>
                </a:moveTo>
                <a:lnTo>
                  <a:pt x="469906" y="0"/>
                </a:lnTo>
                <a:lnTo>
                  <a:pt x="469906" y="610350"/>
                </a:lnTo>
                <a:lnTo>
                  <a:pt x="0" y="610350"/>
                </a:lnTo>
                <a:lnTo>
                  <a:pt x="0" y="0"/>
                </a:lnTo>
                <a:close/>
              </a:path>
            </a:pathLst>
          </a:custGeom>
          <a:noFill/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lIns="0" tIns="111760" rIns="0" bIns="111760" spcCol="1270" anchor="ctr"/>
          <a:lstStyle/>
          <a:p>
            <a:pPr marL="0" marR="0" lvl="0" indent="0" algn="ctr" defTabSz="48895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ctr" defTabSz="48895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FY20</a:t>
            </a:r>
          </a:p>
        </p:txBody>
      </p:sp>
      <p:sp>
        <p:nvSpPr>
          <p:cNvPr id="18" name="Freeform 17">
            <a:extLst>
              <a:ext uri="{FF2B5EF4-FFF2-40B4-BE49-F238E27FC236}">
                <a16:creationId xmlns:a16="http://schemas.microsoft.com/office/drawing/2014/main" id="{AEC52D9F-8334-4326-B463-6A06D8F47034}"/>
              </a:ext>
            </a:extLst>
          </p:cNvPr>
          <p:cNvSpPr/>
          <p:nvPr/>
        </p:nvSpPr>
        <p:spPr>
          <a:xfrm>
            <a:off x="1292225" y="4253048"/>
            <a:ext cx="469900" cy="609600"/>
          </a:xfrm>
          <a:custGeom>
            <a:avLst/>
            <a:gdLst>
              <a:gd name="connsiteX0" fmla="*/ 0 w 469906"/>
              <a:gd name="connsiteY0" fmla="*/ 0 h 610350"/>
              <a:gd name="connsiteX1" fmla="*/ 469906 w 469906"/>
              <a:gd name="connsiteY1" fmla="*/ 0 h 610350"/>
              <a:gd name="connsiteX2" fmla="*/ 469906 w 469906"/>
              <a:gd name="connsiteY2" fmla="*/ 610350 h 610350"/>
              <a:gd name="connsiteX3" fmla="*/ 0 w 469906"/>
              <a:gd name="connsiteY3" fmla="*/ 610350 h 610350"/>
              <a:gd name="connsiteX4" fmla="*/ 0 w 469906"/>
              <a:gd name="connsiteY4" fmla="*/ 0 h 610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69906" h="610350">
                <a:moveTo>
                  <a:pt x="0" y="0"/>
                </a:moveTo>
                <a:lnTo>
                  <a:pt x="469906" y="0"/>
                </a:lnTo>
                <a:lnTo>
                  <a:pt x="469906" y="610350"/>
                </a:lnTo>
                <a:lnTo>
                  <a:pt x="0" y="610350"/>
                </a:lnTo>
                <a:lnTo>
                  <a:pt x="0" y="0"/>
                </a:lnTo>
                <a:close/>
              </a:path>
            </a:pathLst>
          </a:custGeom>
          <a:noFill/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lIns="0" tIns="111760" rIns="0" bIns="111760" spcCol="1270" anchor="ctr"/>
          <a:lstStyle/>
          <a:p>
            <a:pPr marL="0" marR="0" lvl="0" indent="0" algn="ctr" defTabSz="48895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ctr" defTabSz="48895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FY19</a:t>
            </a:r>
          </a:p>
        </p:txBody>
      </p:sp>
      <p:sp>
        <p:nvSpPr>
          <p:cNvPr id="19" name="Freeform 18">
            <a:extLst>
              <a:ext uri="{FF2B5EF4-FFF2-40B4-BE49-F238E27FC236}">
                <a16:creationId xmlns:a16="http://schemas.microsoft.com/office/drawing/2014/main" id="{79E39679-FC94-4AF1-90A2-1CC7880921F6}"/>
              </a:ext>
            </a:extLst>
          </p:cNvPr>
          <p:cNvSpPr/>
          <p:nvPr/>
        </p:nvSpPr>
        <p:spPr>
          <a:xfrm>
            <a:off x="728663" y="4253048"/>
            <a:ext cx="469900" cy="609600"/>
          </a:xfrm>
          <a:custGeom>
            <a:avLst/>
            <a:gdLst>
              <a:gd name="connsiteX0" fmla="*/ 0 w 469906"/>
              <a:gd name="connsiteY0" fmla="*/ 0 h 610350"/>
              <a:gd name="connsiteX1" fmla="*/ 469906 w 469906"/>
              <a:gd name="connsiteY1" fmla="*/ 0 h 610350"/>
              <a:gd name="connsiteX2" fmla="*/ 469906 w 469906"/>
              <a:gd name="connsiteY2" fmla="*/ 610350 h 610350"/>
              <a:gd name="connsiteX3" fmla="*/ 0 w 469906"/>
              <a:gd name="connsiteY3" fmla="*/ 610350 h 610350"/>
              <a:gd name="connsiteX4" fmla="*/ 0 w 469906"/>
              <a:gd name="connsiteY4" fmla="*/ 0 h 610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69906" h="610350">
                <a:moveTo>
                  <a:pt x="0" y="0"/>
                </a:moveTo>
                <a:lnTo>
                  <a:pt x="469906" y="0"/>
                </a:lnTo>
                <a:lnTo>
                  <a:pt x="469906" y="610350"/>
                </a:lnTo>
                <a:lnTo>
                  <a:pt x="0" y="610350"/>
                </a:lnTo>
                <a:lnTo>
                  <a:pt x="0" y="0"/>
                </a:lnTo>
                <a:close/>
              </a:path>
            </a:pathLst>
          </a:custGeom>
          <a:noFill/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lIns="0" tIns="111760" rIns="0" bIns="111760" spcCol="1270" anchor="ctr"/>
          <a:lstStyle/>
          <a:p>
            <a:pPr marL="0" marR="0" lvl="0" indent="0" algn="ctr" defTabSz="48895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ctr" defTabSz="48895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FY18</a:t>
            </a:r>
          </a:p>
        </p:txBody>
      </p:sp>
      <p:sp>
        <p:nvSpPr>
          <p:cNvPr id="20" name="Freeform 19">
            <a:extLst>
              <a:ext uri="{FF2B5EF4-FFF2-40B4-BE49-F238E27FC236}">
                <a16:creationId xmlns:a16="http://schemas.microsoft.com/office/drawing/2014/main" id="{587AAF20-4EB4-4322-8C0F-C52CEA7261CF}"/>
              </a:ext>
            </a:extLst>
          </p:cNvPr>
          <p:cNvSpPr/>
          <p:nvPr/>
        </p:nvSpPr>
        <p:spPr>
          <a:xfrm>
            <a:off x="165100" y="4253048"/>
            <a:ext cx="469900" cy="609600"/>
          </a:xfrm>
          <a:custGeom>
            <a:avLst/>
            <a:gdLst>
              <a:gd name="connsiteX0" fmla="*/ 0 w 469906"/>
              <a:gd name="connsiteY0" fmla="*/ 0 h 610350"/>
              <a:gd name="connsiteX1" fmla="*/ 469906 w 469906"/>
              <a:gd name="connsiteY1" fmla="*/ 0 h 610350"/>
              <a:gd name="connsiteX2" fmla="*/ 469906 w 469906"/>
              <a:gd name="connsiteY2" fmla="*/ 610350 h 610350"/>
              <a:gd name="connsiteX3" fmla="*/ 0 w 469906"/>
              <a:gd name="connsiteY3" fmla="*/ 610350 h 610350"/>
              <a:gd name="connsiteX4" fmla="*/ 0 w 469906"/>
              <a:gd name="connsiteY4" fmla="*/ 0 h 610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69906" h="610350">
                <a:moveTo>
                  <a:pt x="0" y="0"/>
                </a:moveTo>
                <a:lnTo>
                  <a:pt x="469906" y="0"/>
                </a:lnTo>
                <a:lnTo>
                  <a:pt x="469906" y="610350"/>
                </a:lnTo>
                <a:lnTo>
                  <a:pt x="0" y="610350"/>
                </a:lnTo>
                <a:lnTo>
                  <a:pt x="0" y="0"/>
                </a:lnTo>
                <a:close/>
              </a:path>
            </a:pathLst>
          </a:custGeom>
          <a:noFill/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lIns="0" tIns="111760" rIns="0" bIns="111760" spcCol="1270" anchor="ctr"/>
          <a:lstStyle/>
          <a:p>
            <a:pPr marL="0" marR="0" lvl="0" indent="0" algn="ctr" defTabSz="48895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ctr" defTabSz="48895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FY17</a:t>
            </a:r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C42E1280-E240-481F-A72C-10E1A1E89469}"/>
              </a:ext>
            </a:extLst>
          </p:cNvPr>
          <p:cNvCxnSpPr/>
          <p:nvPr/>
        </p:nvCxnSpPr>
        <p:spPr>
          <a:xfrm>
            <a:off x="1276350" y="4294323"/>
            <a:ext cx="0" cy="584200"/>
          </a:xfrm>
          <a:prstGeom prst="line">
            <a:avLst/>
          </a:prstGeom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8CEAE544-5B23-4F89-B951-3ADA31858E86}"/>
              </a:ext>
            </a:extLst>
          </p:cNvPr>
          <p:cNvCxnSpPr/>
          <p:nvPr/>
        </p:nvCxnSpPr>
        <p:spPr>
          <a:xfrm>
            <a:off x="1833563" y="4294323"/>
            <a:ext cx="0" cy="584200"/>
          </a:xfrm>
          <a:prstGeom prst="line">
            <a:avLst/>
          </a:prstGeom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F61EA061-618E-4A9F-806A-58E26D28115C}"/>
              </a:ext>
            </a:extLst>
          </p:cNvPr>
          <p:cNvCxnSpPr/>
          <p:nvPr/>
        </p:nvCxnSpPr>
        <p:spPr>
          <a:xfrm>
            <a:off x="682625" y="4294323"/>
            <a:ext cx="0" cy="584200"/>
          </a:xfrm>
          <a:prstGeom prst="line">
            <a:avLst/>
          </a:prstGeom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BEEF63AA-2769-4984-87A7-0D8950D1015B}"/>
              </a:ext>
            </a:extLst>
          </p:cNvPr>
          <p:cNvCxnSpPr/>
          <p:nvPr/>
        </p:nvCxnSpPr>
        <p:spPr>
          <a:xfrm>
            <a:off x="2398713" y="4294323"/>
            <a:ext cx="0" cy="584200"/>
          </a:xfrm>
          <a:prstGeom prst="line">
            <a:avLst/>
          </a:prstGeom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64C50143-3B7B-4CBD-B2B3-35E18FDBD7AA}"/>
              </a:ext>
            </a:extLst>
          </p:cNvPr>
          <p:cNvCxnSpPr/>
          <p:nvPr/>
        </p:nvCxnSpPr>
        <p:spPr>
          <a:xfrm>
            <a:off x="2970213" y="4294323"/>
            <a:ext cx="0" cy="584200"/>
          </a:xfrm>
          <a:prstGeom prst="line">
            <a:avLst/>
          </a:prstGeom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28AD90F5-9F96-44BB-8DFE-0CE65E4F33DC}"/>
              </a:ext>
            </a:extLst>
          </p:cNvPr>
          <p:cNvCxnSpPr/>
          <p:nvPr/>
        </p:nvCxnSpPr>
        <p:spPr>
          <a:xfrm>
            <a:off x="3538538" y="4294323"/>
            <a:ext cx="0" cy="584200"/>
          </a:xfrm>
          <a:prstGeom prst="line">
            <a:avLst/>
          </a:prstGeom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21624829-B97F-4398-8BF9-9EDACBE27FA6}"/>
              </a:ext>
            </a:extLst>
          </p:cNvPr>
          <p:cNvCxnSpPr/>
          <p:nvPr/>
        </p:nvCxnSpPr>
        <p:spPr>
          <a:xfrm>
            <a:off x="4106863" y="4294323"/>
            <a:ext cx="0" cy="584200"/>
          </a:xfrm>
          <a:prstGeom prst="line">
            <a:avLst/>
          </a:prstGeom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52163F3A-E592-491F-9F22-47C0FB5910C6}"/>
              </a:ext>
            </a:extLst>
          </p:cNvPr>
          <p:cNvCxnSpPr/>
          <p:nvPr/>
        </p:nvCxnSpPr>
        <p:spPr>
          <a:xfrm>
            <a:off x="4675188" y="4294323"/>
            <a:ext cx="0" cy="584200"/>
          </a:xfrm>
          <a:prstGeom prst="line">
            <a:avLst/>
          </a:prstGeom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3C28C994-B36C-4D5D-ACA9-5A9841709625}"/>
              </a:ext>
            </a:extLst>
          </p:cNvPr>
          <p:cNvCxnSpPr/>
          <p:nvPr/>
        </p:nvCxnSpPr>
        <p:spPr>
          <a:xfrm>
            <a:off x="5243513" y="4294323"/>
            <a:ext cx="0" cy="584200"/>
          </a:xfrm>
          <a:prstGeom prst="line">
            <a:avLst/>
          </a:prstGeom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1A6980EA-E181-474C-B5D8-22FD9CEEAB34}"/>
              </a:ext>
            </a:extLst>
          </p:cNvPr>
          <p:cNvCxnSpPr/>
          <p:nvPr/>
        </p:nvCxnSpPr>
        <p:spPr>
          <a:xfrm>
            <a:off x="5811838" y="4294323"/>
            <a:ext cx="0" cy="584200"/>
          </a:xfrm>
          <a:prstGeom prst="line">
            <a:avLst/>
          </a:prstGeom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C937EEA5-CB0A-412F-8B70-50CDF3EB4FE9}"/>
              </a:ext>
            </a:extLst>
          </p:cNvPr>
          <p:cNvCxnSpPr/>
          <p:nvPr/>
        </p:nvCxnSpPr>
        <p:spPr>
          <a:xfrm>
            <a:off x="6378575" y="4294323"/>
            <a:ext cx="0" cy="584200"/>
          </a:xfrm>
          <a:prstGeom prst="line">
            <a:avLst/>
          </a:prstGeom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717C206A-3521-4317-B262-853BD5201D62}"/>
              </a:ext>
            </a:extLst>
          </p:cNvPr>
          <p:cNvCxnSpPr/>
          <p:nvPr/>
        </p:nvCxnSpPr>
        <p:spPr>
          <a:xfrm>
            <a:off x="6946900" y="4294323"/>
            <a:ext cx="0" cy="584200"/>
          </a:xfrm>
          <a:prstGeom prst="line">
            <a:avLst/>
          </a:prstGeom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EDFB54D9-700E-4642-8D5F-F5CA48EA910C}"/>
              </a:ext>
            </a:extLst>
          </p:cNvPr>
          <p:cNvCxnSpPr/>
          <p:nvPr/>
        </p:nvCxnSpPr>
        <p:spPr>
          <a:xfrm>
            <a:off x="7543800" y="4292735"/>
            <a:ext cx="0" cy="584200"/>
          </a:xfrm>
          <a:prstGeom prst="line">
            <a:avLst/>
          </a:prstGeom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9935D6C7-2BFD-4D44-AC3D-902044B1803E}"/>
              </a:ext>
            </a:extLst>
          </p:cNvPr>
          <p:cNvCxnSpPr/>
          <p:nvPr/>
        </p:nvCxnSpPr>
        <p:spPr>
          <a:xfrm>
            <a:off x="1052513" y="843098"/>
            <a:ext cx="11112" cy="3449637"/>
          </a:xfrm>
          <a:prstGeom prst="line">
            <a:avLst/>
          </a:prstGeom>
          <a:ln>
            <a:solidFill>
              <a:srgbClr val="00B050"/>
            </a:solidFill>
            <a:prstDash val="soli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8" name="4-Point Star 37">
            <a:extLst>
              <a:ext uri="{FF2B5EF4-FFF2-40B4-BE49-F238E27FC236}">
                <a16:creationId xmlns:a16="http://schemas.microsoft.com/office/drawing/2014/main" id="{A1E60D39-027B-47E7-A7AE-63F0067D42AC}"/>
              </a:ext>
            </a:extLst>
          </p:cNvPr>
          <p:cNvSpPr/>
          <p:nvPr/>
        </p:nvSpPr>
        <p:spPr>
          <a:xfrm>
            <a:off x="984250" y="4346710"/>
            <a:ext cx="152400" cy="152400"/>
          </a:xfrm>
          <a:prstGeom prst="star4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45BDF65D-5178-448F-8FE3-8603EC6CCB4E}"/>
              </a:ext>
            </a:extLst>
          </p:cNvPr>
          <p:cNvCxnSpPr>
            <a:cxnSpLocks/>
          </p:cNvCxnSpPr>
          <p:nvPr/>
        </p:nvCxnSpPr>
        <p:spPr>
          <a:xfrm>
            <a:off x="2049346" y="843288"/>
            <a:ext cx="15993" cy="3447288"/>
          </a:xfrm>
          <a:prstGeom prst="line">
            <a:avLst/>
          </a:prstGeom>
          <a:ln>
            <a:solidFill>
              <a:srgbClr val="7030A0"/>
            </a:solidFill>
            <a:prstDash val="soli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6114" name="TextBox 40">
            <a:extLst>
              <a:ext uri="{FF2B5EF4-FFF2-40B4-BE49-F238E27FC236}">
                <a16:creationId xmlns:a16="http://schemas.microsoft.com/office/drawing/2014/main" id="{AF500A95-17E2-4D9C-9723-684C461384C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53074" y="243258"/>
            <a:ext cx="605455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4572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45720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4572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4572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4572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200" b="1" i="0" u="none" strike="noStrike" kern="1200" cap="none" spc="0" normalizeH="0" baseline="0" noProof="0" dirty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CD-2 </a:t>
            </a:r>
          </a:p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CD-3a</a:t>
            </a:r>
          </a:p>
        </p:txBody>
      </p:sp>
      <p:sp>
        <p:nvSpPr>
          <p:cNvPr id="42" name="4-Point Star 41">
            <a:extLst>
              <a:ext uri="{FF2B5EF4-FFF2-40B4-BE49-F238E27FC236}">
                <a16:creationId xmlns:a16="http://schemas.microsoft.com/office/drawing/2014/main" id="{0A8AED4F-BCB6-4FC7-90D5-7738ED36CC4C}"/>
              </a:ext>
            </a:extLst>
          </p:cNvPr>
          <p:cNvSpPr/>
          <p:nvPr/>
        </p:nvSpPr>
        <p:spPr>
          <a:xfrm>
            <a:off x="1985964" y="4345440"/>
            <a:ext cx="152400" cy="152400"/>
          </a:xfrm>
          <a:prstGeom prst="star4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3" name="Freeform 42">
            <a:extLst>
              <a:ext uri="{FF2B5EF4-FFF2-40B4-BE49-F238E27FC236}">
                <a16:creationId xmlns:a16="http://schemas.microsoft.com/office/drawing/2014/main" id="{33CB5334-7B3D-4862-9634-A98012438D07}"/>
              </a:ext>
            </a:extLst>
          </p:cNvPr>
          <p:cNvSpPr/>
          <p:nvPr/>
        </p:nvSpPr>
        <p:spPr>
          <a:xfrm>
            <a:off x="6342063" y="4257810"/>
            <a:ext cx="469900" cy="585788"/>
          </a:xfrm>
          <a:custGeom>
            <a:avLst/>
            <a:gdLst>
              <a:gd name="connsiteX0" fmla="*/ 0 w 469906"/>
              <a:gd name="connsiteY0" fmla="*/ 0 h 610350"/>
              <a:gd name="connsiteX1" fmla="*/ 469906 w 469906"/>
              <a:gd name="connsiteY1" fmla="*/ 0 h 610350"/>
              <a:gd name="connsiteX2" fmla="*/ 469906 w 469906"/>
              <a:gd name="connsiteY2" fmla="*/ 610350 h 610350"/>
              <a:gd name="connsiteX3" fmla="*/ 0 w 469906"/>
              <a:gd name="connsiteY3" fmla="*/ 610350 h 610350"/>
              <a:gd name="connsiteX4" fmla="*/ 0 w 469906"/>
              <a:gd name="connsiteY4" fmla="*/ 0 h 610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69906" h="610350">
                <a:moveTo>
                  <a:pt x="0" y="0"/>
                </a:moveTo>
                <a:lnTo>
                  <a:pt x="469906" y="0"/>
                </a:lnTo>
                <a:lnTo>
                  <a:pt x="469906" y="610350"/>
                </a:lnTo>
                <a:lnTo>
                  <a:pt x="0" y="610350"/>
                </a:lnTo>
                <a:lnTo>
                  <a:pt x="0" y="0"/>
                </a:lnTo>
                <a:close/>
              </a:path>
            </a:pathLst>
          </a:custGeom>
          <a:noFill/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lIns="0" tIns="111760" rIns="0" bIns="111760" spcCol="1270" anchor="ctr"/>
          <a:lstStyle/>
          <a:p>
            <a:pPr marL="0" marR="0" lvl="0" indent="0" algn="ctr" defTabSz="48895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ctr" defTabSz="48895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FY28</a:t>
            </a:r>
          </a:p>
        </p:txBody>
      </p: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16472D34-13F2-4812-B4B2-D126323C94E5}"/>
              </a:ext>
            </a:extLst>
          </p:cNvPr>
          <p:cNvCxnSpPr/>
          <p:nvPr/>
        </p:nvCxnSpPr>
        <p:spPr>
          <a:xfrm>
            <a:off x="8088313" y="4294323"/>
            <a:ext cx="0" cy="585787"/>
          </a:xfrm>
          <a:prstGeom prst="line">
            <a:avLst/>
          </a:prstGeom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46123" name="TextBox 50">
            <a:extLst>
              <a:ext uri="{FF2B5EF4-FFF2-40B4-BE49-F238E27FC236}">
                <a16:creationId xmlns:a16="http://schemas.microsoft.com/office/drawing/2014/main" id="{DF7B1798-8D71-47CF-AE0C-215A29A9C5C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55241" y="5829534"/>
            <a:ext cx="3349625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4572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45720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4572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4572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4572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DOE and International Partners</a:t>
            </a:r>
          </a:p>
        </p:txBody>
      </p:sp>
      <p:sp>
        <p:nvSpPr>
          <p:cNvPr id="46126" name="TextBox 59">
            <a:extLst>
              <a:ext uri="{FF2B5EF4-FFF2-40B4-BE49-F238E27FC236}">
                <a16:creationId xmlns:a16="http://schemas.microsoft.com/office/drawing/2014/main" id="{A351A7B5-6C6D-4A2E-9DED-ED0DDA88366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11701" y="4988933"/>
            <a:ext cx="1195471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4572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45720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4572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4572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4572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000" b="1" i="0" u="none" strike="noStrike" kern="1200" cap="none" spc="0" normalizeH="0" baseline="0" noProof="0" dirty="0">
                <a:ln>
                  <a:noFill/>
                </a:ln>
                <a:solidFill>
                  <a:srgbClr val="10253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Receipt of largest </a:t>
            </a:r>
          </a:p>
          <a:p>
            <a:pPr marL="0" marR="0" lvl="0" indent="0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000" b="1" i="0" u="none" strike="noStrike" kern="1200" cap="none" spc="0" normalizeH="0" baseline="0" noProof="0" dirty="0">
                <a:ln>
                  <a:noFill/>
                </a:ln>
                <a:solidFill>
                  <a:srgbClr val="10253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single in-kind contribution </a:t>
            </a:r>
            <a:endParaRPr kumimoji="0" lang="en-US" altLang="en-US" sz="1000" b="0" i="0" u="none" strike="noStrike" kern="1200" cap="none" spc="0" normalizeH="0" baseline="0" noProof="0" dirty="0">
              <a:ln>
                <a:noFill/>
              </a:ln>
              <a:solidFill>
                <a:srgbClr val="10253F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6128" name="TextBox 61">
            <a:extLst>
              <a:ext uri="{FF2B5EF4-FFF2-40B4-BE49-F238E27FC236}">
                <a16:creationId xmlns:a16="http://schemas.microsoft.com/office/drawing/2014/main" id="{49A4D7ED-D556-434E-83B4-F4C32D15ACE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78706" y="5139716"/>
            <a:ext cx="1554163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4572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45720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4572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4572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4572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000" b="1" i="0" u="none" strike="noStrike" kern="1200" cap="none" spc="0" normalizeH="0" baseline="0" noProof="0" dirty="0">
                <a:ln>
                  <a:noFill/>
                </a:ln>
                <a:solidFill>
                  <a:srgbClr val="10253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Retirement of several high technical risks</a:t>
            </a:r>
            <a:endParaRPr kumimoji="0" lang="en-US" altLang="en-US" sz="1000" b="0" i="0" u="none" strike="noStrike" kern="1200" cap="none" spc="0" normalizeH="0" baseline="0" noProof="0" dirty="0">
              <a:ln>
                <a:noFill/>
              </a:ln>
              <a:solidFill>
                <a:srgbClr val="10253F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6129" name="TextBox 62">
            <a:extLst>
              <a:ext uri="{FF2B5EF4-FFF2-40B4-BE49-F238E27FC236}">
                <a16:creationId xmlns:a16="http://schemas.microsoft.com/office/drawing/2014/main" id="{0D462250-477F-425E-8004-A25CAD4B46D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8603" y="430630"/>
            <a:ext cx="9207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4572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45720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4572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4572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4572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CD-1</a:t>
            </a:r>
          </a:p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Approval</a:t>
            </a:r>
          </a:p>
        </p:txBody>
      </p:sp>
      <p:sp>
        <p:nvSpPr>
          <p:cNvPr id="66" name="4-Point Star 65">
            <a:extLst>
              <a:ext uri="{FF2B5EF4-FFF2-40B4-BE49-F238E27FC236}">
                <a16:creationId xmlns:a16="http://schemas.microsoft.com/office/drawing/2014/main" id="{633FCFB0-EA2C-4CE1-9B7F-D51DC3336CF5}"/>
              </a:ext>
            </a:extLst>
          </p:cNvPr>
          <p:cNvSpPr/>
          <p:nvPr/>
        </p:nvSpPr>
        <p:spPr>
          <a:xfrm>
            <a:off x="2539985" y="4345440"/>
            <a:ext cx="152400" cy="152400"/>
          </a:xfrm>
          <a:prstGeom prst="star4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6132" name="TextBox 66">
            <a:extLst>
              <a:ext uri="{FF2B5EF4-FFF2-40B4-BE49-F238E27FC236}">
                <a16:creationId xmlns:a16="http://schemas.microsoft.com/office/drawing/2014/main" id="{94E41C20-7412-4151-B2D8-254A14D5858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71898" y="402014"/>
            <a:ext cx="9398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4572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45720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4572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4572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4572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200" b="1" i="0" u="none" strike="noStrike" kern="1200" cap="none" spc="0" normalizeH="0" baseline="0" noProof="0" dirty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CD-3</a:t>
            </a:r>
          </a:p>
        </p:txBody>
      </p:sp>
      <p:sp>
        <p:nvSpPr>
          <p:cNvPr id="68" name="Rectangle 67">
            <a:extLst>
              <a:ext uri="{FF2B5EF4-FFF2-40B4-BE49-F238E27FC236}">
                <a16:creationId xmlns:a16="http://schemas.microsoft.com/office/drawing/2014/main" id="{BFA945F4-E090-4404-985A-1A435745F435}"/>
              </a:ext>
            </a:extLst>
          </p:cNvPr>
          <p:cNvSpPr/>
          <p:nvPr/>
        </p:nvSpPr>
        <p:spPr>
          <a:xfrm>
            <a:off x="82546" y="1524599"/>
            <a:ext cx="2315835" cy="162157"/>
          </a:xfrm>
          <a:prstGeom prst="rect">
            <a:avLst/>
          </a:prstGeom>
          <a:solidFill>
            <a:srgbClr val="00B0F0"/>
          </a:solidFill>
          <a:ln>
            <a:solidFill>
              <a:srgbClr val="385D8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050" b="0" i="0" u="none" strike="noStrike" kern="1200" cap="none" spc="0" normalizeH="0" baseline="0" noProof="0" dirty="0">
              <a:ln>
                <a:noFill/>
              </a:ln>
              <a:solidFill>
                <a:srgbClr val="1A3D68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6138" name="TextBox 109">
            <a:extLst>
              <a:ext uri="{FF2B5EF4-FFF2-40B4-BE49-F238E27FC236}">
                <a16:creationId xmlns:a16="http://schemas.microsoft.com/office/drawing/2014/main" id="{90C6105B-DE63-4D19-BC5A-BE9AAA87261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89775" y="563908"/>
            <a:ext cx="104775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4572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45720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4572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4572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4572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en-US" sz="1200" b="1" dirty="0">
                <a:solidFill>
                  <a:srgbClr val="7030A0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Tier </a:t>
            </a:r>
            <a:r>
              <a:rPr kumimoji="0" lang="en-US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0 - CD-4</a:t>
            </a:r>
          </a:p>
        </p:txBody>
      </p:sp>
      <p:sp>
        <p:nvSpPr>
          <p:cNvPr id="134" name="4-Point Star 133">
            <a:extLst>
              <a:ext uri="{FF2B5EF4-FFF2-40B4-BE49-F238E27FC236}">
                <a16:creationId xmlns:a16="http://schemas.microsoft.com/office/drawing/2014/main" id="{C448B680-3C19-4779-B0EA-216A4B9AC3D3}"/>
              </a:ext>
            </a:extLst>
          </p:cNvPr>
          <p:cNvSpPr/>
          <p:nvPr/>
        </p:nvSpPr>
        <p:spPr>
          <a:xfrm>
            <a:off x="7537450" y="4346710"/>
            <a:ext cx="152400" cy="152400"/>
          </a:xfrm>
          <a:prstGeom prst="star4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47" name="Freeform 146">
            <a:extLst>
              <a:ext uri="{FF2B5EF4-FFF2-40B4-BE49-F238E27FC236}">
                <a16:creationId xmlns:a16="http://schemas.microsoft.com/office/drawing/2014/main" id="{0CB21B50-4B8D-4706-B2CA-CE741E00839A}"/>
              </a:ext>
            </a:extLst>
          </p:cNvPr>
          <p:cNvSpPr/>
          <p:nvPr/>
        </p:nvSpPr>
        <p:spPr>
          <a:xfrm>
            <a:off x="6940550" y="4253048"/>
            <a:ext cx="469900" cy="584200"/>
          </a:xfrm>
          <a:custGeom>
            <a:avLst/>
            <a:gdLst>
              <a:gd name="connsiteX0" fmla="*/ 0 w 469906"/>
              <a:gd name="connsiteY0" fmla="*/ 0 h 610350"/>
              <a:gd name="connsiteX1" fmla="*/ 469906 w 469906"/>
              <a:gd name="connsiteY1" fmla="*/ 0 h 610350"/>
              <a:gd name="connsiteX2" fmla="*/ 469906 w 469906"/>
              <a:gd name="connsiteY2" fmla="*/ 610350 h 610350"/>
              <a:gd name="connsiteX3" fmla="*/ 0 w 469906"/>
              <a:gd name="connsiteY3" fmla="*/ 610350 h 610350"/>
              <a:gd name="connsiteX4" fmla="*/ 0 w 469906"/>
              <a:gd name="connsiteY4" fmla="*/ 0 h 610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69906" h="610350">
                <a:moveTo>
                  <a:pt x="0" y="0"/>
                </a:moveTo>
                <a:lnTo>
                  <a:pt x="469906" y="0"/>
                </a:lnTo>
                <a:lnTo>
                  <a:pt x="469906" y="610350"/>
                </a:lnTo>
                <a:lnTo>
                  <a:pt x="0" y="610350"/>
                </a:lnTo>
                <a:lnTo>
                  <a:pt x="0" y="0"/>
                </a:lnTo>
                <a:close/>
              </a:path>
            </a:pathLst>
          </a:custGeom>
          <a:noFill/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lIns="0" tIns="111760" rIns="0" bIns="111760" spcCol="1270" anchor="ctr"/>
          <a:lstStyle/>
          <a:p>
            <a:pPr marL="0" marR="0" lvl="0" indent="0" algn="ctr" defTabSz="48895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ctr" defTabSz="48895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FY29</a:t>
            </a:r>
          </a:p>
        </p:txBody>
      </p:sp>
      <p:sp>
        <p:nvSpPr>
          <p:cNvPr id="132" name="Freeform 131">
            <a:extLst>
              <a:ext uri="{FF2B5EF4-FFF2-40B4-BE49-F238E27FC236}">
                <a16:creationId xmlns:a16="http://schemas.microsoft.com/office/drawing/2014/main" id="{3CE40A08-76DF-4984-8CBB-24CF7B39501C}"/>
              </a:ext>
            </a:extLst>
          </p:cNvPr>
          <p:cNvSpPr/>
          <p:nvPr/>
        </p:nvSpPr>
        <p:spPr>
          <a:xfrm>
            <a:off x="7589838" y="4245110"/>
            <a:ext cx="469900" cy="584200"/>
          </a:xfrm>
          <a:custGeom>
            <a:avLst/>
            <a:gdLst>
              <a:gd name="connsiteX0" fmla="*/ 0 w 469906"/>
              <a:gd name="connsiteY0" fmla="*/ 0 h 610350"/>
              <a:gd name="connsiteX1" fmla="*/ 469906 w 469906"/>
              <a:gd name="connsiteY1" fmla="*/ 0 h 610350"/>
              <a:gd name="connsiteX2" fmla="*/ 469906 w 469906"/>
              <a:gd name="connsiteY2" fmla="*/ 610350 h 610350"/>
              <a:gd name="connsiteX3" fmla="*/ 0 w 469906"/>
              <a:gd name="connsiteY3" fmla="*/ 610350 h 610350"/>
              <a:gd name="connsiteX4" fmla="*/ 0 w 469906"/>
              <a:gd name="connsiteY4" fmla="*/ 0 h 610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69906" h="610350">
                <a:moveTo>
                  <a:pt x="0" y="0"/>
                </a:moveTo>
                <a:lnTo>
                  <a:pt x="469906" y="0"/>
                </a:lnTo>
                <a:lnTo>
                  <a:pt x="469906" y="610350"/>
                </a:lnTo>
                <a:lnTo>
                  <a:pt x="0" y="610350"/>
                </a:lnTo>
                <a:lnTo>
                  <a:pt x="0" y="0"/>
                </a:lnTo>
                <a:close/>
              </a:path>
            </a:pathLst>
          </a:custGeom>
          <a:noFill/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lIns="0" tIns="111760" rIns="0" bIns="111760" spcCol="1270" anchor="ctr"/>
          <a:lstStyle/>
          <a:p>
            <a:pPr marL="0" marR="0" lvl="0" indent="0" algn="ctr" defTabSz="48895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ctr" defTabSz="48895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FY 30</a:t>
            </a:r>
          </a:p>
        </p:txBody>
      </p:sp>
      <p:sp>
        <p:nvSpPr>
          <p:cNvPr id="133" name="Rectangle 132">
            <a:extLst>
              <a:ext uri="{FF2B5EF4-FFF2-40B4-BE49-F238E27FC236}">
                <a16:creationId xmlns:a16="http://schemas.microsoft.com/office/drawing/2014/main" id="{EF7E2533-E80B-452D-AFCA-61295244FDB5}"/>
              </a:ext>
            </a:extLst>
          </p:cNvPr>
          <p:cNvSpPr/>
          <p:nvPr/>
        </p:nvSpPr>
        <p:spPr>
          <a:xfrm>
            <a:off x="2211056" y="2014477"/>
            <a:ext cx="891014" cy="155448"/>
          </a:xfrm>
          <a:prstGeom prst="rect">
            <a:avLst/>
          </a:prstGeom>
          <a:solidFill>
            <a:srgbClr val="00B0F0"/>
          </a:solidFill>
          <a:ln>
            <a:solidFill>
              <a:srgbClr val="385D8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050" b="0" i="0" u="none" strike="noStrike" kern="1200" cap="none" spc="0" normalizeH="0" baseline="0" noProof="0" dirty="0">
              <a:ln>
                <a:noFill/>
              </a:ln>
              <a:solidFill>
                <a:srgbClr val="1A3D68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6145" name="TextBox 99">
            <a:extLst>
              <a:ext uri="{FF2B5EF4-FFF2-40B4-BE49-F238E27FC236}">
                <a16:creationId xmlns:a16="http://schemas.microsoft.com/office/drawing/2014/main" id="{C88BE916-50A3-4663-9CF5-13A95800F13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83695" y="1953016"/>
            <a:ext cx="297815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4572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45720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4572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4572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4572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2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Cryoplant</a:t>
            </a:r>
            <a:r>
              <a:rPr kumimoji="0" lang="en-US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 Building</a:t>
            </a:r>
            <a:r>
              <a:rPr kumimoji="0" lang="en-US" altLang="en-US" sz="1200" b="1" i="0" u="none" strike="noStrike" kern="1200" cap="none" spc="0" normalizeH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 Construction</a:t>
            </a:r>
            <a:endParaRPr kumimoji="0" lang="en-US" altLang="en-US" sz="12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6146" name="TextBox 44">
            <a:extLst>
              <a:ext uri="{FF2B5EF4-FFF2-40B4-BE49-F238E27FC236}">
                <a16:creationId xmlns:a16="http://schemas.microsoft.com/office/drawing/2014/main" id="{15966A49-2F24-4A83-A6F9-BBD365AD999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62200" y="1456016"/>
            <a:ext cx="3311525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4572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45720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4572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4572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4572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PIP2IT Program</a:t>
            </a:r>
            <a:endParaRPr kumimoji="0" lang="en-US" altLang="en-US" sz="1200" b="0" i="1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6149" name="TextBox 74">
            <a:extLst>
              <a:ext uri="{FF2B5EF4-FFF2-40B4-BE49-F238E27FC236}">
                <a16:creationId xmlns:a16="http://schemas.microsoft.com/office/drawing/2014/main" id="{2C4F4ED1-0C87-42EB-8D67-ABEE66A4A8F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82450" y="3350574"/>
            <a:ext cx="2472828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4572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45720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4572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4572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4572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200" b="1" i="0" u="none" strike="noStrike" kern="1200" cap="none" spc="0" normalizeH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Procurement</a:t>
            </a:r>
            <a:r>
              <a:rPr lang="en-US" altLang="en-US" sz="1200" b="1" dirty="0">
                <a:solidFill>
                  <a:srgbClr val="000000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 of components</a:t>
            </a:r>
            <a:endParaRPr kumimoji="0" lang="en-US" altLang="en-US" sz="1200" b="1" i="0" u="none" strike="noStrike" kern="1200" cap="none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58" name="Rectangle 157">
            <a:extLst>
              <a:ext uri="{FF2B5EF4-FFF2-40B4-BE49-F238E27FC236}">
                <a16:creationId xmlns:a16="http://schemas.microsoft.com/office/drawing/2014/main" id="{8340029B-CA40-45E7-875E-37A6FA430726}"/>
              </a:ext>
            </a:extLst>
          </p:cNvPr>
          <p:cNvSpPr/>
          <p:nvPr/>
        </p:nvSpPr>
        <p:spPr>
          <a:xfrm>
            <a:off x="1776434" y="3442935"/>
            <a:ext cx="3698854" cy="162157"/>
          </a:xfrm>
          <a:prstGeom prst="rect">
            <a:avLst/>
          </a:prstGeom>
          <a:pattFill prst="wdUpDiag">
            <a:fgClr>
              <a:schemeClr val="tx2"/>
            </a:fgClr>
            <a:bgClr>
              <a:srgbClr val="00B0F0"/>
            </a:bgClr>
          </a:pattFill>
          <a:ln>
            <a:solidFill>
              <a:srgbClr val="385D8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050" b="0" i="0" u="none" strike="noStrike" kern="1200" cap="none" spc="0" normalizeH="0" baseline="0" noProof="0" dirty="0">
              <a:ln>
                <a:noFill/>
              </a:ln>
              <a:solidFill>
                <a:srgbClr val="1A3D68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66" name="Rectangle 165">
            <a:extLst>
              <a:ext uri="{FF2B5EF4-FFF2-40B4-BE49-F238E27FC236}">
                <a16:creationId xmlns:a16="http://schemas.microsoft.com/office/drawing/2014/main" id="{05F94535-92FD-4F41-9F2F-3B073CEA4316}"/>
              </a:ext>
            </a:extLst>
          </p:cNvPr>
          <p:cNvSpPr/>
          <p:nvPr/>
        </p:nvSpPr>
        <p:spPr>
          <a:xfrm>
            <a:off x="3802314" y="3926624"/>
            <a:ext cx="2375867" cy="155448"/>
          </a:xfrm>
          <a:prstGeom prst="rect">
            <a:avLst/>
          </a:prstGeom>
          <a:solidFill>
            <a:srgbClr val="00B0F0"/>
          </a:solidFill>
          <a:ln>
            <a:solidFill>
              <a:srgbClr val="385D8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050" b="0" i="0" u="none" strike="noStrike" kern="1200" cap="none" spc="0" normalizeH="0" baseline="0" noProof="0" dirty="0">
              <a:ln>
                <a:noFill/>
              </a:ln>
              <a:solidFill>
                <a:srgbClr val="1A3D68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6162" name="TextBox 99">
            <a:extLst>
              <a:ext uri="{FF2B5EF4-FFF2-40B4-BE49-F238E27FC236}">
                <a16:creationId xmlns:a16="http://schemas.microsoft.com/office/drawing/2014/main" id="{3D832087-F0A6-4AC8-92F7-624D7952719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40071" y="3851141"/>
            <a:ext cx="2263775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4572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45720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4572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4572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4572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2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Installation &amp; Commissioning</a:t>
            </a:r>
          </a:p>
        </p:txBody>
      </p:sp>
      <p:sp>
        <p:nvSpPr>
          <p:cNvPr id="170" name="Rectangle 169">
            <a:extLst>
              <a:ext uri="{FF2B5EF4-FFF2-40B4-BE49-F238E27FC236}">
                <a16:creationId xmlns:a16="http://schemas.microsoft.com/office/drawing/2014/main" id="{0A6A91BC-DCC0-4F59-ADFD-32219C11AA9F}"/>
              </a:ext>
            </a:extLst>
          </p:cNvPr>
          <p:cNvSpPr/>
          <p:nvPr/>
        </p:nvSpPr>
        <p:spPr>
          <a:xfrm>
            <a:off x="2654129" y="2481228"/>
            <a:ext cx="2588938" cy="155448"/>
          </a:xfrm>
          <a:prstGeom prst="rect">
            <a:avLst/>
          </a:prstGeom>
          <a:solidFill>
            <a:srgbClr val="00B0F0"/>
          </a:solidFill>
          <a:ln>
            <a:solidFill>
              <a:srgbClr val="385D8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050" b="0" i="0" u="none" strike="noStrike" kern="1200" cap="none" spc="0" normalizeH="0" baseline="0" noProof="0" dirty="0">
              <a:ln>
                <a:noFill/>
              </a:ln>
              <a:solidFill>
                <a:srgbClr val="1A3D68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6166" name="TextBox 99">
            <a:extLst>
              <a:ext uri="{FF2B5EF4-FFF2-40B4-BE49-F238E27FC236}">
                <a16:creationId xmlns:a16="http://schemas.microsoft.com/office/drawing/2014/main" id="{DA138DBB-67A7-4DA4-A15F-D1FB180DA2A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19580" y="2408457"/>
            <a:ext cx="325464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4572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45720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4572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4572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4572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en-US" sz="1200" b="1" dirty="0"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Linac Complex</a:t>
            </a:r>
            <a:r>
              <a:rPr kumimoji="0" lang="en-US" altLang="en-US" sz="12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 Civil Construction</a:t>
            </a:r>
          </a:p>
        </p:txBody>
      </p:sp>
      <p:sp>
        <p:nvSpPr>
          <p:cNvPr id="46170" name="TextBox 82">
            <a:extLst>
              <a:ext uri="{FF2B5EF4-FFF2-40B4-BE49-F238E27FC236}">
                <a16:creationId xmlns:a16="http://schemas.microsoft.com/office/drawing/2014/main" id="{D7773472-5C1E-41A6-B139-0E65CBDD346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4488" y="4876260"/>
            <a:ext cx="1195932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4572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45720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4572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4572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4572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en-US" sz="1000" b="1" dirty="0">
                <a:solidFill>
                  <a:srgbClr val="000000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P</a:t>
            </a:r>
            <a:r>
              <a:rPr kumimoji="0" lang="en-US" altLang="en-US" sz="1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DR Complete</a:t>
            </a:r>
            <a:endParaRPr kumimoji="0" lang="en-US" altLang="en-US" sz="1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9" name="4-Point Star 65">
            <a:extLst>
              <a:ext uri="{FF2B5EF4-FFF2-40B4-BE49-F238E27FC236}">
                <a16:creationId xmlns:a16="http://schemas.microsoft.com/office/drawing/2014/main" id="{CEF66C24-84F6-7342-B803-6CB79B3EAA82}"/>
              </a:ext>
            </a:extLst>
          </p:cNvPr>
          <p:cNvSpPr/>
          <p:nvPr/>
        </p:nvSpPr>
        <p:spPr>
          <a:xfrm>
            <a:off x="6113464" y="4354345"/>
            <a:ext cx="152400" cy="152400"/>
          </a:xfrm>
          <a:prstGeom prst="star4">
            <a:avLst/>
          </a:prstGeom>
          <a:solidFill>
            <a:schemeClr val="tx1"/>
          </a:solidFill>
          <a:ln>
            <a:solidFill>
              <a:schemeClr val="bg1">
                <a:lumMod val="6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03" name="TextBox 61">
            <a:extLst>
              <a:ext uri="{FF2B5EF4-FFF2-40B4-BE49-F238E27FC236}">
                <a16:creationId xmlns:a16="http://schemas.microsoft.com/office/drawing/2014/main" id="{10607D01-F829-944B-816B-D51D2DED54F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81620" y="5181676"/>
            <a:ext cx="1554163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4572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45720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4572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4572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4572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000" b="1" i="0" u="none" strike="noStrike" kern="1200" cap="none" spc="0" normalizeH="0" baseline="0" noProof="0" dirty="0">
                <a:ln>
                  <a:noFill/>
                </a:ln>
                <a:solidFill>
                  <a:srgbClr val="10253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Beneficial Occupancy of the </a:t>
            </a:r>
            <a:r>
              <a:rPr kumimoji="0" lang="en-US" altLang="en-US" sz="1000" b="1" i="0" u="none" strike="noStrike" kern="1200" cap="none" spc="0" normalizeH="0" baseline="0" noProof="0" dirty="0" err="1">
                <a:ln>
                  <a:noFill/>
                </a:ln>
                <a:solidFill>
                  <a:srgbClr val="10253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Linac</a:t>
            </a:r>
            <a:r>
              <a:rPr kumimoji="0" lang="en-US" altLang="en-US" sz="1000" b="1" i="0" u="none" strike="noStrike" kern="1200" cap="none" spc="0" normalizeH="0" baseline="0" noProof="0" dirty="0">
                <a:ln>
                  <a:noFill/>
                </a:ln>
                <a:solidFill>
                  <a:srgbClr val="10253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 Tunnel</a:t>
            </a:r>
            <a:endParaRPr kumimoji="0" lang="en-US" altLang="en-US" sz="1000" b="0" i="0" u="none" strike="noStrike" kern="1200" cap="none" spc="0" normalizeH="0" baseline="0" noProof="0" dirty="0">
              <a:ln>
                <a:noFill/>
              </a:ln>
              <a:solidFill>
                <a:srgbClr val="10253F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04" name="Straight Connector 103">
            <a:extLst>
              <a:ext uri="{FF2B5EF4-FFF2-40B4-BE49-F238E27FC236}">
                <a16:creationId xmlns:a16="http://schemas.microsoft.com/office/drawing/2014/main" id="{8FF4899F-14C8-FA47-BDD1-9CD253A5889B}"/>
              </a:ext>
            </a:extLst>
          </p:cNvPr>
          <p:cNvCxnSpPr>
            <a:cxnSpLocks/>
          </p:cNvCxnSpPr>
          <p:nvPr/>
        </p:nvCxnSpPr>
        <p:spPr>
          <a:xfrm>
            <a:off x="3705331" y="4876935"/>
            <a:ext cx="0" cy="428733"/>
          </a:xfrm>
          <a:prstGeom prst="line">
            <a:avLst/>
          </a:prstGeom>
          <a:effectLst/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10" name="TextBox 66">
            <a:extLst>
              <a:ext uri="{FF2B5EF4-FFF2-40B4-BE49-F238E27FC236}">
                <a16:creationId xmlns:a16="http://schemas.microsoft.com/office/drawing/2014/main" id="{297014B3-B927-ED48-BF14-F08C237B4C3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96655" y="74360"/>
            <a:ext cx="1047749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4572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45720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4572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4572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4572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en-US" sz="1200" b="1" dirty="0">
                <a:solidFill>
                  <a:srgbClr val="7030A0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Planned Project Complete (early CD-4)</a:t>
            </a:r>
            <a:endParaRPr kumimoji="0" lang="en-US" altLang="en-US" sz="1200" b="1" i="0" u="none" strike="noStrike" kern="1200" cap="none" spc="0" normalizeH="0" baseline="0" noProof="0" dirty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11" name="Straight Connector 110">
            <a:extLst>
              <a:ext uri="{FF2B5EF4-FFF2-40B4-BE49-F238E27FC236}">
                <a16:creationId xmlns:a16="http://schemas.microsoft.com/office/drawing/2014/main" id="{F5E5E143-FE06-6546-9857-0E808242F937}"/>
              </a:ext>
            </a:extLst>
          </p:cNvPr>
          <p:cNvCxnSpPr>
            <a:cxnSpLocks/>
          </p:cNvCxnSpPr>
          <p:nvPr/>
        </p:nvCxnSpPr>
        <p:spPr>
          <a:xfrm>
            <a:off x="7610530" y="855714"/>
            <a:ext cx="15993" cy="3447288"/>
          </a:xfrm>
          <a:prstGeom prst="line">
            <a:avLst/>
          </a:prstGeom>
          <a:ln>
            <a:solidFill>
              <a:srgbClr val="7030A0"/>
            </a:solidFill>
            <a:prstDash val="soli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2" name="Straight Connector 111">
            <a:extLst>
              <a:ext uri="{FF2B5EF4-FFF2-40B4-BE49-F238E27FC236}">
                <a16:creationId xmlns:a16="http://schemas.microsoft.com/office/drawing/2014/main" id="{25C40C01-5AD3-4E41-8E35-1F7C88C9F544}"/>
              </a:ext>
            </a:extLst>
          </p:cNvPr>
          <p:cNvCxnSpPr>
            <a:cxnSpLocks/>
          </p:cNvCxnSpPr>
          <p:nvPr/>
        </p:nvCxnSpPr>
        <p:spPr>
          <a:xfrm>
            <a:off x="6195807" y="843288"/>
            <a:ext cx="15993" cy="3447288"/>
          </a:xfrm>
          <a:prstGeom prst="line">
            <a:avLst/>
          </a:prstGeom>
          <a:ln>
            <a:solidFill>
              <a:srgbClr val="7030A0"/>
            </a:solidFill>
            <a:prstDash val="soli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4" name="Straight Connector 123">
            <a:extLst>
              <a:ext uri="{FF2B5EF4-FFF2-40B4-BE49-F238E27FC236}">
                <a16:creationId xmlns:a16="http://schemas.microsoft.com/office/drawing/2014/main" id="{30E11C15-78D3-4C4D-BEB9-A08D761E9469}"/>
              </a:ext>
            </a:extLst>
          </p:cNvPr>
          <p:cNvCxnSpPr/>
          <p:nvPr/>
        </p:nvCxnSpPr>
        <p:spPr>
          <a:xfrm>
            <a:off x="2398382" y="4876130"/>
            <a:ext cx="3175" cy="533400"/>
          </a:xfrm>
          <a:prstGeom prst="line">
            <a:avLst/>
          </a:prstGeom>
          <a:effectLst/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25" name="Straight Connector 124">
            <a:extLst>
              <a:ext uri="{FF2B5EF4-FFF2-40B4-BE49-F238E27FC236}">
                <a16:creationId xmlns:a16="http://schemas.microsoft.com/office/drawing/2014/main" id="{9907243B-8E5E-E049-9FA7-7E88D0B70548}"/>
              </a:ext>
            </a:extLst>
          </p:cNvPr>
          <p:cNvCxnSpPr/>
          <p:nvPr/>
        </p:nvCxnSpPr>
        <p:spPr>
          <a:xfrm>
            <a:off x="3364757" y="4895816"/>
            <a:ext cx="0" cy="171450"/>
          </a:xfrm>
          <a:prstGeom prst="line">
            <a:avLst/>
          </a:prstGeom>
          <a:effectLst/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26" name="Straight Connector 125">
            <a:extLst>
              <a:ext uri="{FF2B5EF4-FFF2-40B4-BE49-F238E27FC236}">
                <a16:creationId xmlns:a16="http://schemas.microsoft.com/office/drawing/2014/main" id="{67F1F71B-E45F-3343-AFF9-5807F8A244E1}"/>
              </a:ext>
            </a:extLst>
          </p:cNvPr>
          <p:cNvCxnSpPr/>
          <p:nvPr/>
        </p:nvCxnSpPr>
        <p:spPr>
          <a:xfrm>
            <a:off x="1473353" y="4880797"/>
            <a:ext cx="0" cy="171450"/>
          </a:xfrm>
          <a:prstGeom prst="line">
            <a:avLst/>
          </a:prstGeom>
          <a:effectLst/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09" name="Rectangle 108">
            <a:extLst>
              <a:ext uri="{FF2B5EF4-FFF2-40B4-BE49-F238E27FC236}">
                <a16:creationId xmlns:a16="http://schemas.microsoft.com/office/drawing/2014/main" id="{D310101F-4256-4300-B580-8118D4ADB228}"/>
              </a:ext>
            </a:extLst>
          </p:cNvPr>
          <p:cNvSpPr/>
          <p:nvPr/>
        </p:nvSpPr>
        <p:spPr>
          <a:xfrm>
            <a:off x="3903328" y="5881632"/>
            <a:ext cx="685800" cy="155448"/>
          </a:xfrm>
          <a:prstGeom prst="rect">
            <a:avLst/>
          </a:prstGeom>
          <a:pattFill prst="wdUpDiag">
            <a:fgClr>
              <a:schemeClr val="tx2"/>
            </a:fgClr>
            <a:bgClr>
              <a:srgbClr val="00B0F0"/>
            </a:bgClr>
          </a:pattFill>
          <a:ln>
            <a:solidFill>
              <a:srgbClr val="385D8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050" b="0" i="0" u="none" strike="noStrike" kern="1200" cap="none" spc="0" normalizeH="0" baseline="0" noProof="0" dirty="0">
              <a:ln>
                <a:noFill/>
              </a:ln>
              <a:solidFill>
                <a:srgbClr val="1A3D68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16" name="Rectangle 115">
            <a:extLst>
              <a:ext uri="{FF2B5EF4-FFF2-40B4-BE49-F238E27FC236}">
                <a16:creationId xmlns:a16="http://schemas.microsoft.com/office/drawing/2014/main" id="{F88E6D64-2191-43B5-A448-C2B557263BD2}"/>
              </a:ext>
            </a:extLst>
          </p:cNvPr>
          <p:cNvSpPr/>
          <p:nvPr/>
        </p:nvSpPr>
        <p:spPr>
          <a:xfrm>
            <a:off x="1973239" y="5881632"/>
            <a:ext cx="685800" cy="155448"/>
          </a:xfrm>
          <a:prstGeom prst="rect">
            <a:avLst/>
          </a:prstGeom>
          <a:solidFill>
            <a:srgbClr val="00B0F0"/>
          </a:solidFill>
          <a:ln>
            <a:solidFill>
              <a:srgbClr val="385D8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1A3D68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18" name="TextBox 49">
            <a:extLst>
              <a:ext uri="{FF2B5EF4-FFF2-40B4-BE49-F238E27FC236}">
                <a16:creationId xmlns:a16="http://schemas.microsoft.com/office/drawing/2014/main" id="{D6D296A7-66BD-4FDF-A6E8-D43D702CBE3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86843" y="5816834"/>
            <a:ext cx="993159" cy="27699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>
            <a:spAutoFit/>
          </a:bodyPr>
          <a:lstStyle>
            <a:lvl1pPr defTabSz="4572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45720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4572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4572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4572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DOE Activity</a:t>
            </a:r>
          </a:p>
        </p:txBody>
      </p:sp>
      <p:sp>
        <p:nvSpPr>
          <p:cNvPr id="119" name="TextBox 50">
            <a:extLst>
              <a:ext uri="{FF2B5EF4-FFF2-40B4-BE49-F238E27FC236}">
                <a16:creationId xmlns:a16="http://schemas.microsoft.com/office/drawing/2014/main" id="{F3B3F915-F7F6-4DAF-B4CF-85942665E6A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55242" y="5829534"/>
            <a:ext cx="2256722" cy="27781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>
            <a:spAutoFit/>
          </a:bodyPr>
          <a:lstStyle>
            <a:lvl1pPr defTabSz="4572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45720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4572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4572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4572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DOE and International Partners</a:t>
            </a:r>
          </a:p>
        </p:txBody>
      </p:sp>
      <p:sp>
        <p:nvSpPr>
          <p:cNvPr id="123" name="Rectangle 122">
            <a:extLst>
              <a:ext uri="{FF2B5EF4-FFF2-40B4-BE49-F238E27FC236}">
                <a16:creationId xmlns:a16="http://schemas.microsoft.com/office/drawing/2014/main" id="{11119C4D-7DDE-4CFF-A218-930859460667}"/>
              </a:ext>
            </a:extLst>
          </p:cNvPr>
          <p:cNvSpPr/>
          <p:nvPr/>
        </p:nvSpPr>
        <p:spPr>
          <a:xfrm>
            <a:off x="3783013" y="5971182"/>
            <a:ext cx="685800" cy="155448"/>
          </a:xfrm>
          <a:prstGeom prst="rect">
            <a:avLst/>
          </a:prstGeom>
          <a:pattFill prst="wdUpDiag">
            <a:fgClr>
              <a:schemeClr val="tx2"/>
            </a:fgClr>
            <a:bgClr>
              <a:schemeClr val="bg1"/>
            </a:bgClr>
          </a:pattFill>
          <a:ln>
            <a:solidFill>
              <a:srgbClr val="385D8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050" b="0" i="0" u="none" strike="noStrike" kern="1200" cap="none" spc="0" normalizeH="0" baseline="0" noProof="0" dirty="0">
              <a:ln>
                <a:noFill/>
              </a:ln>
              <a:solidFill>
                <a:srgbClr val="1A3D68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2AD14AF-1544-425B-A67B-9DD117204CE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7ADAF24-DE53-45A2-85E6-043D3867D0B3}" type="slidenum">
              <a:rPr lang="en-US" altLang="en-US" smtClean="0"/>
              <a:pPr>
                <a:defRPr/>
              </a:pPr>
              <a:t>20</a:t>
            </a:fld>
            <a:endParaRPr lang="en-US" altLang="en-US"/>
          </a:p>
        </p:txBody>
      </p:sp>
      <p:sp>
        <p:nvSpPr>
          <p:cNvPr id="100" name="Rectangle 99">
            <a:extLst>
              <a:ext uri="{FF2B5EF4-FFF2-40B4-BE49-F238E27FC236}">
                <a16:creationId xmlns:a16="http://schemas.microsoft.com/office/drawing/2014/main" id="{C85829AA-0038-7F44-A11D-6CFB242C95F2}"/>
              </a:ext>
            </a:extLst>
          </p:cNvPr>
          <p:cNvSpPr/>
          <p:nvPr/>
        </p:nvSpPr>
        <p:spPr>
          <a:xfrm>
            <a:off x="41929" y="2976184"/>
            <a:ext cx="1747068" cy="140177"/>
          </a:xfrm>
          <a:prstGeom prst="rect">
            <a:avLst/>
          </a:prstGeom>
          <a:solidFill>
            <a:srgbClr val="00B0F0"/>
          </a:solidFill>
          <a:ln>
            <a:solidFill>
              <a:srgbClr val="385D8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050" b="0" i="0" u="none" strike="noStrike" kern="1200" cap="none" spc="0" normalizeH="0" baseline="0" noProof="0" dirty="0">
              <a:ln>
                <a:noFill/>
              </a:ln>
              <a:solidFill>
                <a:srgbClr val="1A3D68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01" name="TextBox 99">
            <a:extLst>
              <a:ext uri="{FF2B5EF4-FFF2-40B4-BE49-F238E27FC236}">
                <a16:creationId xmlns:a16="http://schemas.microsoft.com/office/drawing/2014/main" id="{45685D21-5AEA-8D43-A45E-DE1E9CABC68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11218" y="2875032"/>
            <a:ext cx="325464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4572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45720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4572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4572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4572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2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HWR procurement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E74515C5-99C9-F94D-8732-B3E5DB557C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E. Pozdeyev, 4th ICFA Mini-Workshop on Space Charge </a:t>
            </a:r>
          </a:p>
        </p:txBody>
      </p:sp>
    </p:spTree>
    <p:extLst>
      <p:ext uri="{BB962C8B-B14F-4D97-AF65-F5344CB8AC3E}">
        <p14:creationId xmlns:p14="http://schemas.microsoft.com/office/powerpoint/2010/main" val="55336170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7D22DDB-888F-5E43-BBEF-73CE805FC0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E. </a:t>
            </a:r>
            <a:r>
              <a:rPr lang="en-US" dirty="0" err="1"/>
              <a:t>Pozdeyev</a:t>
            </a:r>
            <a:r>
              <a:rPr lang="en-US" dirty="0"/>
              <a:t>, 4th ICFA Mini-Workshop on Space Charge 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267443" y="1199369"/>
          <a:ext cx="8526756" cy="39623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8293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908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66307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78994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573427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tx2"/>
                          </a:solidFill>
                          <a:latin typeface="Helvetica" pitchFamily="34" charset="0"/>
                        </a:rPr>
                        <a:t>Subsystem</a:t>
                      </a:r>
                    </a:p>
                    <a:p>
                      <a:pPr algn="ctr"/>
                      <a:r>
                        <a:rPr lang="en-US" sz="1600" b="1" dirty="0">
                          <a:solidFill>
                            <a:schemeClr val="tx2"/>
                          </a:solidFill>
                          <a:latin typeface="Helvetica" pitchFamily="34" charset="0"/>
                        </a:rPr>
                        <a:t>(count)</a:t>
                      </a:r>
                    </a:p>
                  </a:txBody>
                  <a:tcPr marL="53788" marR="53788" marT="26894" marB="26894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tx2"/>
                          </a:solidFill>
                          <a:latin typeface="Helvetica" pitchFamily="34" charset="0"/>
                        </a:rPr>
                        <a:t>Cavities</a:t>
                      </a:r>
                    </a:p>
                  </a:txBody>
                  <a:tcPr marL="53788" marR="53788" marT="26894" marB="26894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tx2"/>
                          </a:solidFill>
                          <a:latin typeface="Helvetica" pitchFamily="34" charset="0"/>
                        </a:rPr>
                        <a:t>Cryomodules</a:t>
                      </a:r>
                    </a:p>
                  </a:txBody>
                  <a:tcPr marL="53788" marR="53788" marT="26894" marB="26894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tx2"/>
                          </a:solidFill>
                          <a:latin typeface="Helvetica" pitchFamily="34" charset="0"/>
                        </a:rPr>
                        <a:t>RF Systems &amp;  </a:t>
                      </a:r>
                      <a:r>
                        <a:rPr lang="en-US" sz="1600" b="1" dirty="0" err="1">
                          <a:solidFill>
                            <a:schemeClr val="tx2"/>
                          </a:solidFill>
                          <a:latin typeface="Helvetica" pitchFamily="34" charset="0"/>
                        </a:rPr>
                        <a:t>Cryoplant</a:t>
                      </a:r>
                      <a:endParaRPr lang="en-US" sz="1600" b="1" dirty="0">
                        <a:solidFill>
                          <a:schemeClr val="tx2"/>
                        </a:solidFill>
                        <a:latin typeface="Helvetica" pitchFamily="34" charset="0"/>
                      </a:endParaRPr>
                    </a:p>
                  </a:txBody>
                  <a:tcPr marL="53788" marR="53788" marT="26894" marB="26894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20156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latin typeface="Helvetica" pitchFamily="34" charset="0"/>
                        </a:rPr>
                        <a:t>HWR</a:t>
                      </a:r>
                    </a:p>
                    <a:p>
                      <a:pPr algn="ctr"/>
                      <a:r>
                        <a:rPr lang="en-US" sz="1600" b="1" dirty="0">
                          <a:latin typeface="Helvetica" pitchFamily="34" charset="0"/>
                        </a:rPr>
                        <a:t>(1)</a:t>
                      </a:r>
                    </a:p>
                  </a:txBody>
                  <a:tcPr marL="53788" marR="53788" marT="26894" marB="26894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600" b="1" dirty="0"/>
                    </a:p>
                  </a:txBody>
                  <a:tcPr marL="53788" marR="53788" marT="26894" marB="26894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/>
                        <a:t>US (ANL)</a:t>
                      </a:r>
                    </a:p>
                  </a:txBody>
                  <a:tcPr marL="53788" marR="53788" marT="26894" marB="26894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/>
                        <a:t>US</a:t>
                      </a:r>
                    </a:p>
                  </a:txBody>
                  <a:tcPr marL="53788" marR="53788" marT="26894" marB="26894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71777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latin typeface="Helvetica" pitchFamily="34" charset="0"/>
                        </a:rPr>
                        <a:t>SSR1</a:t>
                      </a:r>
                    </a:p>
                    <a:p>
                      <a:pPr algn="ctr"/>
                      <a:r>
                        <a:rPr lang="en-US" sz="1600" b="1" dirty="0">
                          <a:latin typeface="Helvetica" pitchFamily="34" charset="0"/>
                        </a:rPr>
                        <a:t>(2)</a:t>
                      </a:r>
                    </a:p>
                  </a:txBody>
                  <a:tcPr marL="53788" marR="53788" marT="26894" marB="26894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600" b="1" dirty="0"/>
                    </a:p>
                  </a:txBody>
                  <a:tcPr marL="53788" marR="53788" marT="26894" marB="26894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/>
                        <a:t>US</a:t>
                      </a:r>
                    </a:p>
                  </a:txBody>
                  <a:tcPr marL="53788" marR="53788" marT="26894" marB="26894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/>
                        <a:t>DAE</a:t>
                      </a:r>
                    </a:p>
                  </a:txBody>
                  <a:tcPr marL="53788" marR="53788" marT="26894" marB="26894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51224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latin typeface="Helvetica" pitchFamily="34" charset="0"/>
                        </a:rPr>
                        <a:t>SSR2</a:t>
                      </a:r>
                    </a:p>
                    <a:p>
                      <a:pPr algn="ctr"/>
                      <a:r>
                        <a:rPr lang="en-US" sz="1600" b="1" dirty="0">
                          <a:latin typeface="Helvetica" pitchFamily="34" charset="0"/>
                        </a:rPr>
                        <a:t>(7)</a:t>
                      </a:r>
                    </a:p>
                  </a:txBody>
                  <a:tcPr marL="53788" marR="53788" marT="26894" marB="26894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600" b="1" dirty="0"/>
                    </a:p>
                  </a:txBody>
                  <a:tcPr marL="53788" marR="53788" marT="26894" marB="26894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600" b="1" dirty="0"/>
                    </a:p>
                  </a:txBody>
                  <a:tcPr marL="53788" marR="53788" marT="26894" marB="26894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/>
                        <a:t>DAE</a:t>
                      </a:r>
                    </a:p>
                  </a:txBody>
                  <a:tcPr marL="53788" marR="53788" marT="26894" marB="26894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20156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latin typeface="Helvetica" pitchFamily="34" charset="0"/>
                        </a:rPr>
                        <a:t>LB650</a:t>
                      </a:r>
                    </a:p>
                    <a:p>
                      <a:pPr algn="ctr"/>
                      <a:r>
                        <a:rPr lang="en-US" sz="1600" b="1" dirty="0">
                          <a:latin typeface="Helvetica" pitchFamily="34" charset="0"/>
                        </a:rPr>
                        <a:t>(11)</a:t>
                      </a:r>
                    </a:p>
                  </a:txBody>
                  <a:tcPr marL="53788" marR="53788" marT="26894" marB="26894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600" b="1" baseline="0" dirty="0"/>
                    </a:p>
                  </a:txBody>
                  <a:tcPr marL="53788" marR="53788" marT="26894" marB="26894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600" b="1" dirty="0"/>
                    </a:p>
                  </a:txBody>
                  <a:tcPr marL="53788" marR="53788" marT="26894" marB="26894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/>
                        <a:t>DAE</a:t>
                      </a:r>
                    </a:p>
                  </a:txBody>
                  <a:tcPr marL="53788" marR="53788" marT="26894" marB="26894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20156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latin typeface="Helvetica" pitchFamily="34" charset="0"/>
                        </a:rPr>
                        <a:t>HB650</a:t>
                      </a:r>
                    </a:p>
                    <a:p>
                      <a:pPr algn="ctr"/>
                      <a:r>
                        <a:rPr lang="en-US" sz="1600" b="1" dirty="0">
                          <a:latin typeface="Helvetica" pitchFamily="34" charset="0"/>
                        </a:rPr>
                        <a:t>(4)</a:t>
                      </a:r>
                    </a:p>
                  </a:txBody>
                  <a:tcPr marL="53788" marR="53788" marT="26894" marB="26894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600" b="1" dirty="0"/>
                    </a:p>
                  </a:txBody>
                  <a:tcPr marL="53788" marR="53788" marT="26894" marB="26894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600" b="1" dirty="0"/>
                    </a:p>
                  </a:txBody>
                  <a:tcPr marL="53788" marR="53788" marT="26894" marB="26894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/>
                        <a:t>DAE</a:t>
                      </a:r>
                    </a:p>
                  </a:txBody>
                  <a:tcPr marL="53788" marR="53788" marT="26894" marB="26894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20156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err="1">
                          <a:latin typeface="Helvetica" pitchFamily="34" charset="0"/>
                        </a:rPr>
                        <a:t>Cryoplant</a:t>
                      </a:r>
                      <a:r>
                        <a:rPr lang="en-US" sz="1600" b="1" dirty="0">
                          <a:latin typeface="Helvetica" pitchFamily="34" charset="0"/>
                        </a:rPr>
                        <a:t> </a:t>
                      </a:r>
                    </a:p>
                    <a:p>
                      <a:pPr algn="ctr"/>
                      <a:r>
                        <a:rPr lang="en-US" sz="1600" b="1" dirty="0">
                          <a:latin typeface="Helvetica" pitchFamily="34" charset="0"/>
                        </a:rPr>
                        <a:t>(1)</a:t>
                      </a:r>
                    </a:p>
                  </a:txBody>
                  <a:tcPr marL="53788" marR="53788" marT="26894" marB="26894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600" b="1" dirty="0"/>
                    </a:p>
                  </a:txBody>
                  <a:tcPr marL="53788" marR="53788" marT="26894" marB="26894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600" b="1" dirty="0"/>
                    </a:p>
                  </a:txBody>
                  <a:tcPr marL="53788" marR="53788" marT="26894" marB="26894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/>
                        <a:t>DAE</a:t>
                      </a:r>
                    </a:p>
                  </a:txBody>
                  <a:tcPr marL="53788" marR="53788" marT="26894" marB="26894" anchor="ctr"/>
                </a:tc>
                <a:extLst>
                  <a:ext uri="{0D108BD9-81ED-4DB2-BD59-A6C34878D82A}">
                    <a16:rowId xmlns:a16="http://schemas.microsoft.com/office/drawing/2014/main" val="897237804"/>
                  </a:ext>
                </a:extLst>
              </a:tr>
            </a:tbl>
          </a:graphicData>
        </a:graphic>
      </p:graphicFrame>
      <p:pic>
        <p:nvPicPr>
          <p:cNvPr id="11" name="Picture 10">
            <a:extLst>
              <a:ext uri="{FF2B5EF4-FFF2-40B4-BE49-F238E27FC236}">
                <a16:creationId xmlns:a16="http://schemas.microsoft.com/office/drawing/2014/main" id="{198001BA-F323-41C3-9BED-F3103FD7D64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23986" y="3559725"/>
            <a:ext cx="1000472" cy="479169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A60501BE-D401-41D4-A6FC-B2B6389FA20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83035" y="2960912"/>
            <a:ext cx="1000472" cy="488046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BEDB5882-4A6A-4014-9FAC-B221F92F9B0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flipH="1">
            <a:off x="3183035" y="4106981"/>
            <a:ext cx="1000471" cy="491123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7079D2E4-E0BC-4B92-92E5-941D1E49F83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183035" y="3559725"/>
            <a:ext cx="1000472" cy="488046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92413CC8-69E5-4D0A-9D44-682B66ED94A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923987" y="2960912"/>
            <a:ext cx="1000472" cy="488046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E7C368D0-3991-460B-AFC0-ED6CC07D99B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923987" y="4106981"/>
            <a:ext cx="1000472" cy="488046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031B970C-3631-4E25-9CCE-D7DF55BBB4B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576623" y="2340955"/>
            <a:ext cx="1000472" cy="488046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0C1FE63A-9855-491B-9181-A6A2AC625B5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576623" y="1779334"/>
            <a:ext cx="1000471" cy="487915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6A71BBA7-9578-41F6-BE73-25E81074C75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327926" y="1779334"/>
            <a:ext cx="1000471" cy="487915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9E9E24F0-0E72-44B9-9BE9-7B2CFC9A4CE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440723" y="1786918"/>
            <a:ext cx="1000471" cy="487915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E179A49D-FD21-466D-87AF-47C1BC22391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327925" y="2362361"/>
            <a:ext cx="1000471" cy="487915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7607C77E-58BF-4989-8C20-F0C72ED0FE6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440722" y="2378689"/>
            <a:ext cx="1000472" cy="488046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C3B8CC02-9013-4BAD-B29F-6049B4E93FD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440723" y="2953438"/>
            <a:ext cx="1000472" cy="488046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FD6069F8-C5E4-4DD0-8B10-773C8BF8DA6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440722" y="3559725"/>
            <a:ext cx="1000472" cy="488046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EBE3BFD6-C020-44F6-A7FC-A5C5AC427FB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440722" y="4120089"/>
            <a:ext cx="1000472" cy="488046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9E28B656-D9D9-4F8B-AB5B-2119CCC3C4D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440723" y="4669270"/>
            <a:ext cx="1000472" cy="488046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F6CD975C-2AC1-41EF-9765-79070B4FCEA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675285" y="2953569"/>
            <a:ext cx="1000471" cy="487915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FFB87ADC-208D-4556-8EE3-AF5C0761163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50756" y="3554702"/>
            <a:ext cx="1000472" cy="488046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id="{71A5AB46-086A-4C10-BBDA-75CABEDD559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910373" y="2953348"/>
            <a:ext cx="1000472" cy="488046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pic>
        <p:nvPicPr>
          <p:cNvPr id="34" name="Picture 33">
            <a:extLst>
              <a:ext uri="{FF2B5EF4-FFF2-40B4-BE49-F238E27FC236}">
                <a16:creationId xmlns:a16="http://schemas.microsoft.com/office/drawing/2014/main" id="{9E78B0CB-CD64-48F7-B14B-C986D5A8E68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flipH="1">
            <a:off x="5910373" y="4127493"/>
            <a:ext cx="1000471" cy="491123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pic>
        <p:nvPicPr>
          <p:cNvPr id="35" name="Picture 34">
            <a:extLst>
              <a:ext uri="{FF2B5EF4-FFF2-40B4-BE49-F238E27FC236}">
                <a16:creationId xmlns:a16="http://schemas.microsoft.com/office/drawing/2014/main" id="{37CB0E27-A11A-4A51-A73D-46D5AE28CF6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651325" y="4127493"/>
            <a:ext cx="1000472" cy="488046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sp>
        <p:nvSpPr>
          <p:cNvPr id="48" name="Oval 47">
            <a:extLst>
              <a:ext uri="{FF2B5EF4-FFF2-40B4-BE49-F238E27FC236}">
                <a16:creationId xmlns:a16="http://schemas.microsoft.com/office/drawing/2014/main" id="{2A23E0E5-B12D-4A73-897D-475FE36C734D}"/>
              </a:ext>
            </a:extLst>
          </p:cNvPr>
          <p:cNvSpPr/>
          <p:nvPr/>
        </p:nvSpPr>
        <p:spPr>
          <a:xfrm>
            <a:off x="3356177" y="4223537"/>
            <a:ext cx="636416" cy="250719"/>
          </a:xfrm>
          <a:prstGeom prst="ellipse">
            <a:avLst/>
          </a:prstGeom>
          <a:solidFill>
            <a:schemeClr val="bg1">
              <a:alpha val="64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UKRI</a:t>
            </a:r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4338100D-8E66-47B6-992A-1C07561BAA97}"/>
              </a:ext>
            </a:extLst>
          </p:cNvPr>
          <p:cNvSpPr/>
          <p:nvPr/>
        </p:nvSpPr>
        <p:spPr>
          <a:xfrm>
            <a:off x="3319173" y="3072011"/>
            <a:ext cx="751791" cy="250719"/>
          </a:xfrm>
          <a:prstGeom prst="ellipse">
            <a:avLst/>
          </a:prstGeom>
          <a:solidFill>
            <a:schemeClr val="bg1">
              <a:alpha val="64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CNRS/IN2P3</a:t>
            </a:r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id="{9080995A-255C-4BEF-BDF5-C13EF6AD7614}"/>
              </a:ext>
            </a:extLst>
          </p:cNvPr>
          <p:cNvSpPr/>
          <p:nvPr/>
        </p:nvSpPr>
        <p:spPr>
          <a:xfrm>
            <a:off x="2048326" y="3671827"/>
            <a:ext cx="751791" cy="250719"/>
          </a:xfrm>
          <a:prstGeom prst="ellipse">
            <a:avLst/>
          </a:prstGeom>
          <a:solidFill>
            <a:schemeClr val="bg1">
              <a:alpha val="64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INFN</a:t>
            </a:r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42271FC1-1029-4FD5-91EE-AD0F0490663D}"/>
              </a:ext>
            </a:extLst>
          </p:cNvPr>
          <p:cNvSpPr/>
          <p:nvPr/>
        </p:nvSpPr>
        <p:spPr>
          <a:xfrm>
            <a:off x="2782837" y="1920776"/>
            <a:ext cx="751791" cy="250719"/>
          </a:xfrm>
          <a:prstGeom prst="ellipse">
            <a:avLst/>
          </a:prstGeom>
          <a:solidFill>
            <a:schemeClr val="bg1">
              <a:alpha val="64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DOE</a:t>
            </a:r>
          </a:p>
        </p:txBody>
      </p:sp>
      <p:sp>
        <p:nvSpPr>
          <p:cNvPr id="53" name="Oval 52">
            <a:extLst>
              <a:ext uri="{FF2B5EF4-FFF2-40B4-BE49-F238E27FC236}">
                <a16:creationId xmlns:a16="http://schemas.microsoft.com/office/drawing/2014/main" id="{FA6EB48D-0CA1-4C10-BD95-FA2F9D6896BB}"/>
              </a:ext>
            </a:extLst>
          </p:cNvPr>
          <p:cNvSpPr/>
          <p:nvPr/>
        </p:nvSpPr>
        <p:spPr>
          <a:xfrm>
            <a:off x="2737691" y="2426247"/>
            <a:ext cx="751791" cy="250719"/>
          </a:xfrm>
          <a:prstGeom prst="ellipse">
            <a:avLst/>
          </a:prstGeom>
          <a:solidFill>
            <a:schemeClr val="bg1">
              <a:alpha val="64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DAE</a:t>
            </a:r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3BBFEA56-42FF-428F-94FB-07F1CAE50F80}"/>
              </a:ext>
            </a:extLst>
          </p:cNvPr>
          <p:cNvSpPr/>
          <p:nvPr/>
        </p:nvSpPr>
        <p:spPr>
          <a:xfrm>
            <a:off x="5534477" y="3678531"/>
            <a:ext cx="751791" cy="250719"/>
          </a:xfrm>
          <a:prstGeom prst="ellipse">
            <a:avLst/>
          </a:prstGeom>
          <a:solidFill>
            <a:schemeClr val="bg1">
              <a:alpha val="64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CEA</a:t>
            </a:r>
          </a:p>
        </p:txBody>
      </p:sp>
      <p:sp>
        <p:nvSpPr>
          <p:cNvPr id="38" name="Title 1">
            <a:extLst>
              <a:ext uri="{FF2B5EF4-FFF2-40B4-BE49-F238E27FC236}">
                <a16:creationId xmlns:a16="http://schemas.microsoft.com/office/drawing/2014/main" id="{51F00898-DCE4-4FFB-BB59-DE8F16549891}"/>
              </a:ext>
            </a:extLst>
          </p:cNvPr>
          <p:cNvSpPr txBox="1">
            <a:spLocks/>
          </p:cNvSpPr>
          <p:nvPr/>
        </p:nvSpPr>
        <p:spPr>
          <a:xfrm>
            <a:off x="222250" y="112488"/>
            <a:ext cx="8672512" cy="547926"/>
          </a:xfrm>
          <a:prstGeom prst="rect">
            <a:avLst/>
          </a:prstGeom>
        </p:spPr>
        <p:txBody>
          <a:bodyPr lIns="0" tIns="0" rIns="0" bIns="0" anchor="b" anchorCtr="0"/>
          <a:lstStyle>
            <a:lvl1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rgbClr val="004C97"/>
                </a:solidFill>
                <a:latin typeface="Helvetica"/>
                <a:ea typeface="Geneva" charset="0"/>
                <a:cs typeface="ＭＳ Ｐゴシック" charset="0"/>
              </a:defRPr>
            </a:lvl1pPr>
            <a:lvl2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Geneva" charset="0"/>
                <a:cs typeface="ＭＳ Ｐゴシック" charset="0"/>
              </a:defRPr>
            </a:lvl2pPr>
            <a:lvl3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Geneva" charset="0"/>
                <a:cs typeface="ＭＳ Ｐゴシック" charset="0"/>
              </a:defRPr>
            </a:lvl3pPr>
            <a:lvl4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Geneva" charset="0"/>
                <a:cs typeface="ＭＳ Ｐゴシック" charset="0"/>
              </a:defRPr>
            </a:lvl4pPr>
            <a:lvl5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Geneva" charset="0"/>
                <a:cs typeface="ＭＳ Ｐゴシック" charset="0"/>
              </a:defRPr>
            </a:lvl5pPr>
            <a:lvl6pPr marL="4572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6pPr>
            <a:lvl7pPr marL="9144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7pPr>
            <a:lvl8pPr marL="13716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8pPr>
            <a:lvl9pPr marL="18288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9pPr>
          </a:lstStyle>
          <a:p>
            <a:r>
              <a:rPr lang="en-US" sz="2600" dirty="0"/>
              <a:t>PIP-II First US Project with Major In-Kind Contributions 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3ED2121-962E-4C1F-AF2F-240FE2EEEB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FF1F8-2C19-844E-872F-4EA4CAA18C07}" type="slidenum">
              <a:rPr lang="en-US" smtClean="0"/>
              <a:t>21</a:t>
            </a:fld>
            <a:endParaRPr lang="en-US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825A952-BF24-49A6-8DC0-B3CAD44650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11/4/2019</a:t>
            </a: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B1551F56-213E-4111-8197-5F987467F275}"/>
              </a:ext>
            </a:extLst>
          </p:cNvPr>
          <p:cNvSpPr/>
          <p:nvPr/>
        </p:nvSpPr>
        <p:spPr>
          <a:xfrm>
            <a:off x="49576" y="6100516"/>
            <a:ext cx="9044848" cy="707886"/>
          </a:xfrm>
          <a:prstGeom prst="rect">
            <a:avLst/>
          </a:prstGeom>
          <a:solidFill>
            <a:srgbClr val="C00000"/>
          </a:solidFill>
        </p:spPr>
        <p:txBody>
          <a:bodyPr wrap="square">
            <a:spAutoFit/>
          </a:bodyPr>
          <a:lstStyle/>
          <a:p>
            <a:pPr algn="ctr"/>
            <a:r>
              <a:rPr lang="en-US" sz="2000" b="1" i="1" dirty="0">
                <a:solidFill>
                  <a:schemeClr val="bg1"/>
                </a:solidFill>
                <a:latin typeface="Helvetica" pitchFamily="34" charset="0"/>
              </a:rPr>
              <a:t>International partnerships are essential for the success of the </a:t>
            </a:r>
          </a:p>
          <a:p>
            <a:pPr algn="ctr"/>
            <a:r>
              <a:rPr lang="en-US" sz="2000" b="1" i="1" dirty="0">
                <a:solidFill>
                  <a:schemeClr val="bg1"/>
                </a:solidFill>
                <a:latin typeface="Helvetica" pitchFamily="34" charset="0"/>
              </a:rPr>
              <a:t>PIP-II Project </a:t>
            </a:r>
          </a:p>
        </p:txBody>
      </p:sp>
    </p:spTree>
    <p:extLst>
      <p:ext uri="{BB962C8B-B14F-4D97-AF65-F5344CB8AC3E}">
        <p14:creationId xmlns:p14="http://schemas.microsoft.com/office/powerpoint/2010/main" val="255986244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C9C1C7-D4BE-4EFC-88DD-DFFEDA27E9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8600" y="454029"/>
            <a:ext cx="8686800" cy="427877"/>
          </a:xfrm>
        </p:spPr>
        <p:txBody>
          <a:bodyPr/>
          <a:lstStyle/>
          <a:p>
            <a:r>
              <a:rPr lang="en-US" sz="3200" dirty="0"/>
              <a:t>PIP-II Groundbreaking – 15 March 2019 </a:t>
            </a: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146A26B2-2C0B-44CF-8931-1EF00D2A716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28600" y="1097806"/>
            <a:ext cx="8672513" cy="4878288"/>
          </a:xfr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123C0B5-954A-4C8A-803C-9BE7C17C668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22</a:t>
            </a:fld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360D4CD-8077-4C1C-9AED-4D1481E5166A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11/4/2019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3487B31-F14F-3044-B023-1D54370CCC4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E. </a:t>
            </a:r>
            <a:r>
              <a:rPr lang="en-US" dirty="0" err="1"/>
              <a:t>Pozdeyev</a:t>
            </a:r>
            <a:r>
              <a:rPr lang="en-US" dirty="0"/>
              <a:t>, 4th ICFA Mini-Workshop on Space Charge </a:t>
            </a:r>
          </a:p>
        </p:txBody>
      </p:sp>
    </p:spTree>
    <p:extLst>
      <p:ext uri="{BB962C8B-B14F-4D97-AF65-F5344CB8AC3E}">
        <p14:creationId xmlns:p14="http://schemas.microsoft.com/office/powerpoint/2010/main" val="423380953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5">
            <a:extLst>
              <a:ext uri="{FF2B5EF4-FFF2-40B4-BE49-F238E27FC236}">
                <a16:creationId xmlns:a16="http://schemas.microsoft.com/office/drawing/2014/main" id="{39DC10BA-6A73-4156-B2CC-1C705E90EE6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42887" y="966674"/>
            <a:ext cx="4012095" cy="2674730"/>
          </a:xfr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9441CCA2-D93C-4360-97A7-0FBEE5FBB13D}"/>
              </a:ext>
            </a:extLst>
          </p:cNvPr>
          <p:cNvSpPr txBox="1"/>
          <p:nvPr/>
        </p:nvSpPr>
        <p:spPr>
          <a:xfrm>
            <a:off x="4486956" y="3712896"/>
            <a:ext cx="465704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indent="0">
              <a:buNone/>
            </a:pPr>
            <a:r>
              <a:rPr lang="en-US" sz="2800" b="1" dirty="0">
                <a:latin typeface="Helvetica" panose="020B0604020202020204" pitchFamily="34" charset="0"/>
                <a:cs typeface="Helvetica" panose="020B0604020202020204" pitchFamily="34" charset="0"/>
              </a:rPr>
              <a:t>Cryogenics Plant Building</a:t>
            </a:r>
          </a:p>
          <a:p>
            <a:r>
              <a:rPr lang="en-US" sz="2200" dirty="0">
                <a:solidFill>
                  <a:schemeClr val="accent6">
                    <a:lumMod val="50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Design Complete; </a:t>
            </a:r>
          </a:p>
          <a:p>
            <a:r>
              <a:rPr lang="en-US" sz="2200" dirty="0">
                <a:solidFill>
                  <a:schemeClr val="accent6">
                    <a:lumMod val="50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Ready for Procurement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7FE9031-CCB3-4F07-BB01-E2DBA34720A9}"/>
              </a:ext>
            </a:extLst>
          </p:cNvPr>
          <p:cNvSpPr txBox="1"/>
          <p:nvPr/>
        </p:nvSpPr>
        <p:spPr>
          <a:xfrm>
            <a:off x="142814" y="3743673"/>
            <a:ext cx="442204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>
              <a:buNone/>
            </a:pPr>
            <a:r>
              <a:rPr lang="en-US" sz="2800" b="1" dirty="0">
                <a:latin typeface="Helvetica" panose="020B0604020202020204" pitchFamily="34" charset="0"/>
                <a:cs typeface="Helvetica" panose="020B0604020202020204" pitchFamily="34" charset="0"/>
              </a:rPr>
              <a:t>Site Clearing Complete</a:t>
            </a:r>
          </a:p>
          <a:p>
            <a:r>
              <a:rPr lang="en-US" sz="2200" dirty="0">
                <a:solidFill>
                  <a:schemeClr val="accent6">
                    <a:lumMod val="50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Under special authorization </a:t>
            </a:r>
          </a:p>
          <a:p>
            <a:r>
              <a:rPr lang="en-US" sz="2200" dirty="0">
                <a:solidFill>
                  <a:schemeClr val="accent6">
                    <a:lumMod val="50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prior to CD-2/3a granted by DOE</a:t>
            </a:r>
          </a:p>
        </p:txBody>
      </p:sp>
      <p:pic>
        <p:nvPicPr>
          <p:cNvPr id="8" name="Content Placeholder 5">
            <a:extLst>
              <a:ext uri="{FF2B5EF4-FFF2-40B4-BE49-F238E27FC236}">
                <a16:creationId xmlns:a16="http://schemas.microsoft.com/office/drawing/2014/main" id="{42A62FB0-65FB-47ED-9C77-E6664779DFD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39663" y="966674"/>
            <a:ext cx="4647238" cy="2674730"/>
          </a:xfrm>
          <a:prstGeom prst="rect">
            <a:avLst/>
          </a:prstGeom>
        </p:spPr>
      </p:pic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A10361B-7E55-4A08-96D7-CF59D43827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22250" y="6504213"/>
            <a:ext cx="414338" cy="237285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4C97"/>
                </a:solidFill>
                <a:latin typeface="Helvetica" charset="0"/>
                <a:ea typeface="Geneva" charset="0"/>
                <a:cs typeface="ＭＳ Ｐゴシック" charset="0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9pPr>
          </a:lstStyle>
          <a:p>
            <a:fld id="{D4078CA2-75EA-4F42-B0AF-FB0975373545}" type="slidenum">
              <a:rPr lang="en-US" altLang="en-US" smtClean="0"/>
              <a:pPr/>
              <a:t>23</a:t>
            </a:fld>
            <a:endParaRPr lang="en-US" altLang="en-US" dirty="0"/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9B0D5463-EABE-4F54-A85F-CE07C12EF3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8601" y="103664"/>
            <a:ext cx="8672512" cy="641739"/>
          </a:xfrm>
        </p:spPr>
        <p:txBody>
          <a:bodyPr/>
          <a:lstStyle/>
          <a:p>
            <a:r>
              <a:rPr lang="en-US" sz="3200" dirty="0">
                <a:solidFill>
                  <a:schemeClr val="tx2"/>
                </a:solidFill>
              </a:rPr>
              <a:t>Conventional Facilities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F1C9DBF-FC90-433F-86B6-4CE12AF2DC9E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11/4/2019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5E1DF35-8C70-A845-A006-8AC87D8ECB0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E. </a:t>
            </a:r>
            <a:r>
              <a:rPr lang="en-US" dirty="0" err="1"/>
              <a:t>Pozdeyev</a:t>
            </a:r>
            <a:r>
              <a:rPr lang="en-US" dirty="0"/>
              <a:t>, 4th ICFA Mini-Workshop on Space Charge </a:t>
            </a:r>
          </a:p>
        </p:txBody>
      </p:sp>
    </p:spTree>
    <p:extLst>
      <p:ext uri="{BB962C8B-B14F-4D97-AF65-F5344CB8AC3E}">
        <p14:creationId xmlns:p14="http://schemas.microsoft.com/office/powerpoint/2010/main" val="332874368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2500904A-0FA9-BC43-BD75-97AFF151525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72836" y="1015658"/>
            <a:ext cx="5071164" cy="3803374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3CB5DB6-330C-E14B-A7E4-2EB5BF1CF3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HWR Cryomodule Moved to PIP2IT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03F833B-B4BA-CA45-A8BA-389A2BE9BAC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9088" y="1015657"/>
            <a:ext cx="3655658" cy="4102881"/>
          </a:xfrm>
          <a:noFill/>
        </p:spPr>
        <p:txBody>
          <a:bodyPr/>
          <a:lstStyle/>
          <a:p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Developed and Built by Argonne National Lab</a:t>
            </a:r>
          </a:p>
          <a:p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8 x 162.5 HWR, up to 2 MeV energy gain per cavity, 8 solenoids</a:t>
            </a:r>
          </a:p>
          <a:p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Delivered to Fermilab in August 2019</a:t>
            </a:r>
          </a:p>
          <a:p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Cooldown in December</a:t>
            </a:r>
          </a:p>
          <a:p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Beam acceleration planned in April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7A716E-2B73-B64E-802C-CE829752484B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11/4/2019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0E390B0-F213-2E4A-A0DE-29BF04D3350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24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291F8A0-194C-4447-9EAA-ADADDC378D5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84202" y="343601"/>
            <a:ext cx="1472617" cy="494663"/>
          </a:xfrm>
          <a:prstGeom prst="rect">
            <a:avLst/>
          </a:prstGeom>
          <a:ln>
            <a:noFill/>
          </a:ln>
        </p:spPr>
      </p:pic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8AC9DDB-D031-7349-B69D-81E8B84E1BF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E. </a:t>
            </a:r>
            <a:r>
              <a:rPr lang="en-US" dirty="0" err="1"/>
              <a:t>Pozdeyev</a:t>
            </a:r>
            <a:r>
              <a:rPr lang="en-US" dirty="0"/>
              <a:t>, 4th ICFA Mini-Workshop on Space Charge </a:t>
            </a:r>
          </a:p>
        </p:txBody>
      </p:sp>
    </p:spTree>
    <p:extLst>
      <p:ext uri="{BB962C8B-B14F-4D97-AF65-F5344CB8AC3E}">
        <p14:creationId xmlns:p14="http://schemas.microsoft.com/office/powerpoint/2010/main" val="5604432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0E11DF-6A3B-1F4E-8F51-83D268C03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SSR1 Will be Moved to PIP2IT in December 2019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458ABB-B6BE-F74C-B2A4-8BBEFD91517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1043046"/>
            <a:ext cx="3698155" cy="4987867"/>
          </a:xfrm>
        </p:spPr>
        <p:txBody>
          <a:bodyPr/>
          <a:lstStyle/>
          <a:p>
            <a:r>
              <a:rPr lang="en-US" dirty="0"/>
              <a:t>Developed and built at Fermilab</a:t>
            </a:r>
          </a:p>
          <a:p>
            <a:r>
              <a:rPr lang="en-US" dirty="0"/>
              <a:t>8 x 325 MHz Single Spoke Resonators, up to 2.05 MeV energy gain per cavity, 4 solenoids</a:t>
            </a:r>
          </a:p>
          <a:p>
            <a:pPr lvl="1"/>
            <a:r>
              <a:rPr lang="en-US" dirty="0"/>
              <a:t>Includes Partner cavity</a:t>
            </a:r>
          </a:p>
          <a:p>
            <a:r>
              <a:rPr lang="en-US" dirty="0"/>
              <a:t>To be moved to PIP2IT in December</a:t>
            </a:r>
          </a:p>
          <a:p>
            <a:r>
              <a:rPr lang="en-US" dirty="0"/>
              <a:t>Beam acceleration in Summer 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7C8D037-2954-A24D-9968-2599B1AC7235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11/4/2019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F59B828-8719-4F4C-BFB2-8F7203993F1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25</a:t>
            </a:fld>
            <a:endParaRPr lang="en-US" dirty="0"/>
          </a:p>
        </p:txBody>
      </p:sp>
      <p:pic>
        <p:nvPicPr>
          <p:cNvPr id="6" name="Content Placeholder 9">
            <a:extLst>
              <a:ext uri="{FF2B5EF4-FFF2-40B4-BE49-F238E27FC236}">
                <a16:creationId xmlns:a16="http://schemas.microsoft.com/office/drawing/2014/main" id="{358BD000-9965-2F41-BD21-576C64687F2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26755" y="1043046"/>
            <a:ext cx="5217245" cy="3912934"/>
          </a:xfrm>
          <a:prstGeom prst="rect">
            <a:avLst/>
          </a:prstGeom>
        </p:spPr>
      </p:pic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804C8A8A-E365-0A45-8462-2072DD4FDCB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b="1" dirty="0"/>
              <a:t>E</a:t>
            </a:r>
            <a:r>
              <a:rPr lang="en-US" dirty="0"/>
              <a:t>. </a:t>
            </a:r>
            <a:r>
              <a:rPr lang="en-US" dirty="0" err="1"/>
              <a:t>Pozdeyev</a:t>
            </a:r>
            <a:r>
              <a:rPr lang="en-US" dirty="0"/>
              <a:t>, 4th ICFA Mini-Workshop on Space Charge </a:t>
            </a:r>
          </a:p>
        </p:txBody>
      </p:sp>
    </p:spTree>
    <p:extLst>
      <p:ext uri="{BB962C8B-B14F-4D97-AF65-F5344CB8AC3E}">
        <p14:creationId xmlns:p14="http://schemas.microsoft.com/office/powerpoint/2010/main" val="165045239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5F736F68-9672-48C1-95D6-6B23FB2DBEA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32092" y="1052327"/>
            <a:ext cx="6784436" cy="4448470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899D22C7-EC07-4704-AD17-9F028A39C7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>
                <a:solidFill>
                  <a:schemeClr val="tx2"/>
                </a:solidFill>
              </a:rPr>
              <a:t>SSR1 – Indian Cavity Meets Performance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998CB64-F272-4CF4-BDE8-DEB9C6825F3F}"/>
              </a:ext>
            </a:extLst>
          </p:cNvPr>
          <p:cNvSpPr txBox="1"/>
          <p:nvPr/>
        </p:nvSpPr>
        <p:spPr>
          <a:xfrm>
            <a:off x="210191" y="5530997"/>
            <a:ext cx="6900451" cy="707886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schemeClr val="bg1"/>
                </a:solidFill>
              </a:rPr>
              <a:t>High Q at high gradient and field emission free</a:t>
            </a:r>
          </a:p>
          <a:p>
            <a:pPr algn="ctr"/>
            <a:r>
              <a:rPr lang="en-US" sz="2000" dirty="0">
                <a:solidFill>
                  <a:schemeClr val="bg1"/>
                </a:solidFill>
              </a:rPr>
              <a:t>BARC cavity has the best cavity Q performance up to date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0031ED4-BEFF-44CC-8E14-31517B7306AD}"/>
              </a:ext>
            </a:extLst>
          </p:cNvPr>
          <p:cNvSpPr txBox="1"/>
          <p:nvPr/>
        </p:nvSpPr>
        <p:spPr>
          <a:xfrm>
            <a:off x="7304756" y="5216398"/>
            <a:ext cx="188325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Data by A. Sukhanov</a:t>
            </a:r>
          </a:p>
        </p:txBody>
      </p:sp>
      <p:pic>
        <p:nvPicPr>
          <p:cNvPr id="11" name="Picture 4" descr="Image result">
            <a:extLst>
              <a:ext uri="{FF2B5EF4-FFF2-40B4-BE49-F238E27FC236}">
                <a16:creationId xmlns:a16="http://schemas.microsoft.com/office/drawing/2014/main" id="{0018BD00-6BED-4906-B004-E923C2D6E13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4837" y="875341"/>
            <a:ext cx="1057071" cy="6710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6286C13-4CEE-4237-A527-61554F7FA18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26</a:t>
            </a:fld>
            <a:endParaRPr lang="en-US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794588A-8FD2-4FBF-A631-2FFA52BA9950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11/4/2019</a:t>
            </a:r>
            <a:endParaRPr lang="en-US" dirty="0"/>
          </a:p>
        </p:txBody>
      </p:sp>
      <p:pic>
        <p:nvPicPr>
          <p:cNvPr id="12" name="Picture 2" descr="https://lh3.googleusercontent.com/DWqEOHclaYjzhHEuhoceYqVrB4AVsJolvYfnx3TXfFPj9CffOwGquM83zLMX170DL6WUhVeBZ-qAVAKGzhgqLQXFKYer7_gIUkRj6LVZGzVvfgBvWh1mhSaWjrzvs6ammg8WV5pWoDNeyWqgB0QqHoc3X81h-73Gr4ByK25itwojjhz1H-ywrwzTlRVlzdsS_qhhxPIXYuXdkv50rYwFDoUFQO5eL9q5EUd1LSCNHHthQzY7iQyK7UHg_WF2jXEbUgTrCV4rMyMcGxw-D2w-6SVH_ging6ncz8NS9Bc615KZ7biTe9AIf8RO19m5g3i9Y7THQaBmyE_MMZdLSluxpata65bJQ93akW0QAAkZqD8Izvd-zqKzHeJE6V39rho6i-Yk6xy9VaLDktf2-3fChGnNHxWKXI-d4EB0nhu7Q-QHYpQrUlWkq2RGAKEYhAk5XFlPs8sOrJt80qexJhXplI7vwpMWIeWnlr4d-MyGeQyzh3twOaQ6YrMzjd10g-_B47yUvXzzPuZX08m5_cR4_P8YfIHh8pkVSXGMHGIlXMeLP_hS4pYAtONghafxMXHj339k9eXXHprsZkPPmd0UMVljWBs7YgBRF5eHJ5x-STfJvq9kEk96jwYZjCjqgo6-H_uwYhWIM0QxGcB9AfpC1GumbytKLwjp=w1230-h923-no">
            <a:extLst>
              <a:ext uri="{FF2B5EF4-FFF2-40B4-BE49-F238E27FC236}">
                <a16:creationId xmlns:a16="http://schemas.microsoft.com/office/drawing/2014/main" id="{462ECBF0-51D7-0E47-83EB-DD9CF92718A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04939" y="1825574"/>
            <a:ext cx="2139061" cy="16034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7C87ECE-6C94-634C-BCAA-EC508EBF9A9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E. </a:t>
            </a:r>
            <a:r>
              <a:rPr lang="en-US" dirty="0" err="1"/>
              <a:t>Pozdeyev</a:t>
            </a:r>
            <a:r>
              <a:rPr lang="en-US" dirty="0"/>
              <a:t>, 4th ICFA Mini-Workshop on Space Charge </a:t>
            </a:r>
          </a:p>
        </p:txBody>
      </p:sp>
    </p:spTree>
    <p:extLst>
      <p:ext uri="{BB962C8B-B14F-4D97-AF65-F5344CB8AC3E}">
        <p14:creationId xmlns:p14="http://schemas.microsoft.com/office/powerpoint/2010/main" val="4236788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BBEDE8-AABC-0440-9444-CE9795A46D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Cavity Processing Recipe Optimized, HB650</a:t>
            </a: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FEE5367E-062B-FF4D-83CC-BEB13064E05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81152" y="1816546"/>
            <a:ext cx="5908229" cy="4477125"/>
          </a:xfr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7A89EA5-AAAF-7941-91B5-F4F4FCA1B3F0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11/4/2019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D8AC45A-4CD3-3F4E-9F40-20C4D7ACC99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27</a:t>
            </a:fld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BA8D51B-30B9-2946-9528-9E09E6D43346}"/>
              </a:ext>
            </a:extLst>
          </p:cNvPr>
          <p:cNvSpPr/>
          <p:nvPr/>
        </p:nvSpPr>
        <p:spPr>
          <a:xfrm>
            <a:off x="1088039" y="2448340"/>
            <a:ext cx="4029283" cy="84139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10203955-2D1C-744C-800F-59F707DAC43D}"/>
              </a:ext>
            </a:extLst>
          </p:cNvPr>
          <p:cNvCxnSpPr>
            <a:cxnSpLocks/>
          </p:cNvCxnSpPr>
          <p:nvPr/>
        </p:nvCxnSpPr>
        <p:spPr>
          <a:xfrm>
            <a:off x="1088039" y="4705892"/>
            <a:ext cx="3009783" cy="0"/>
          </a:xfrm>
          <a:prstGeom prst="line">
            <a:avLst/>
          </a:prstGeom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A31E3A09-3DBA-7440-97D2-7DC36C11E636}"/>
              </a:ext>
            </a:extLst>
          </p:cNvPr>
          <p:cNvCxnSpPr>
            <a:cxnSpLocks/>
          </p:cNvCxnSpPr>
          <p:nvPr/>
        </p:nvCxnSpPr>
        <p:spPr>
          <a:xfrm flipV="1">
            <a:off x="4097822" y="3920359"/>
            <a:ext cx="0" cy="1765740"/>
          </a:xfrm>
          <a:prstGeom prst="line">
            <a:avLst/>
          </a:prstGeom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6D488F88-CA54-7348-870D-22767A9219DE}"/>
              </a:ext>
            </a:extLst>
          </p:cNvPr>
          <p:cNvCxnSpPr>
            <a:cxnSpLocks/>
          </p:cNvCxnSpPr>
          <p:nvPr/>
        </p:nvCxnSpPr>
        <p:spPr>
          <a:xfrm>
            <a:off x="1088039" y="3912362"/>
            <a:ext cx="3009783" cy="0"/>
          </a:xfrm>
          <a:prstGeom prst="line">
            <a:avLst/>
          </a:prstGeom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8C2A0F5E-C6C0-8E47-A668-D458A7997732}"/>
              </a:ext>
            </a:extLst>
          </p:cNvPr>
          <p:cNvSpPr txBox="1"/>
          <p:nvPr/>
        </p:nvSpPr>
        <p:spPr>
          <a:xfrm>
            <a:off x="281152" y="1040743"/>
            <a:ext cx="803739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Optimization of the processing procedure (EP) for the nitrogen </a:t>
            </a:r>
          </a:p>
          <a:p>
            <a:r>
              <a:rPr lang="en-US" dirty="0"/>
              <a:t>doped cavities resulted in cavities exceeding requirements</a:t>
            </a:r>
          </a:p>
        </p:txBody>
      </p:sp>
      <p:sp>
        <p:nvSpPr>
          <p:cNvPr id="19" name="5-Point Star 18">
            <a:extLst>
              <a:ext uri="{FF2B5EF4-FFF2-40B4-BE49-F238E27FC236}">
                <a16:creationId xmlns:a16="http://schemas.microsoft.com/office/drawing/2014/main" id="{102EE741-3471-1E46-B97D-66009DE90729}"/>
              </a:ext>
            </a:extLst>
          </p:cNvPr>
          <p:cNvSpPr/>
          <p:nvPr/>
        </p:nvSpPr>
        <p:spPr>
          <a:xfrm>
            <a:off x="3966448" y="4561491"/>
            <a:ext cx="262748" cy="241738"/>
          </a:xfrm>
          <a:prstGeom prst="star5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2" descr="/var/folders/8y/m7598jh90d7b731rt6zttjqc0000gp/T/com.microsoft.Powerpoint/WebArchiveCopyPasteTempFiles/9k=">
            <a:extLst>
              <a:ext uri="{FF2B5EF4-FFF2-40B4-BE49-F238E27FC236}">
                <a16:creationId xmlns:a16="http://schemas.microsoft.com/office/drawing/2014/main" id="{6E89857E-EE7B-4649-B1A2-B41D5788FE8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28469" y="2037264"/>
            <a:ext cx="2515531" cy="18830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4A2C4D3-AD2B-9540-880F-FBC7625AE12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E. </a:t>
            </a:r>
            <a:r>
              <a:rPr lang="en-US" dirty="0" err="1"/>
              <a:t>Pozdeyev</a:t>
            </a:r>
            <a:r>
              <a:rPr lang="en-US" dirty="0"/>
              <a:t>, 4th ICFA Mini-Workshop on Space Charge </a:t>
            </a:r>
          </a:p>
        </p:txBody>
      </p:sp>
    </p:spTree>
    <p:extLst>
      <p:ext uri="{BB962C8B-B14F-4D97-AF65-F5344CB8AC3E}">
        <p14:creationId xmlns:p14="http://schemas.microsoft.com/office/powerpoint/2010/main" val="380691127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99C28E-38D5-A24F-A5C2-720B5A29D0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Joint PIP-II/AD Booster Intensity Studies Team and Task Force Were Formed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B1534EC-8013-7048-BD70-0DCF669642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Joint PIP-II/AD studies team has been created</a:t>
            </a:r>
          </a:p>
          <a:p>
            <a:pPr lvl="1"/>
            <a:r>
              <a:rPr lang="en-US" dirty="0"/>
              <a:t>Numerical and experimental studies of high intensity effects in Booster at injection and transition</a:t>
            </a:r>
          </a:p>
          <a:p>
            <a:pPr lvl="1"/>
            <a:r>
              <a:rPr lang="en-US" dirty="0" err="1"/>
              <a:t>PyOrbit</a:t>
            </a:r>
            <a:r>
              <a:rPr lang="en-US" dirty="0"/>
              <a:t> and </a:t>
            </a:r>
            <a:r>
              <a:rPr lang="en-US" dirty="0" err="1"/>
              <a:t>Synergia</a:t>
            </a:r>
            <a:r>
              <a:rPr lang="en-US" dirty="0"/>
              <a:t> for injection</a:t>
            </a:r>
          </a:p>
          <a:p>
            <a:pPr lvl="1"/>
            <a:r>
              <a:rPr lang="en-US" dirty="0"/>
              <a:t>Locally developed codes for transition as well as </a:t>
            </a:r>
            <a:r>
              <a:rPr lang="en-US" dirty="0" err="1"/>
              <a:t>Synergia</a:t>
            </a:r>
            <a:r>
              <a:rPr lang="en-US" dirty="0"/>
              <a:t> </a:t>
            </a:r>
          </a:p>
          <a:p>
            <a:r>
              <a:rPr lang="en-US" dirty="0"/>
              <a:t>AD formed a task force</a:t>
            </a:r>
          </a:p>
          <a:p>
            <a:pPr lvl="1"/>
            <a:r>
              <a:rPr lang="en-US" dirty="0"/>
              <a:t>Understand impact of the PIP-II interfaces on the accelerator complex</a:t>
            </a:r>
          </a:p>
          <a:p>
            <a:pPr lvl="1"/>
            <a:r>
              <a:rPr lang="en-US" dirty="0"/>
              <a:t>Investigate beam dynamics issues associated PIP-II in details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BF0E39A-C990-B644-8C42-F0C63D240D43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11/4/2019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0C7A0D-8386-3C4B-90C1-C07FADC6BD2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28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23F2BF7-2205-BE4B-A264-AF6C80DA78F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b="1"/>
              <a:t>E. Pozdeyev, 4th ICFA Mini-Workshop on Space Charge 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38162175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C8D80E-13AD-9A41-8588-8C6E58DC27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7903DD4-FF91-C943-9B53-BA81A4809DD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project makes good technical progress towards completing the preliminary design and with prototyping of critical technologies. The main focus is </a:t>
            </a:r>
          </a:p>
          <a:p>
            <a:pPr lvl="1"/>
            <a:r>
              <a:rPr lang="en-US" dirty="0" err="1"/>
              <a:t>Cryoplant</a:t>
            </a:r>
            <a:r>
              <a:rPr lang="en-US" dirty="0"/>
              <a:t> building</a:t>
            </a:r>
          </a:p>
          <a:p>
            <a:pPr lvl="1"/>
            <a:r>
              <a:rPr lang="en-US" dirty="0"/>
              <a:t>SRF and Cryomodules</a:t>
            </a:r>
          </a:p>
          <a:p>
            <a:pPr lvl="1"/>
            <a:r>
              <a:rPr lang="en-US" dirty="0"/>
              <a:t>Test of HWR and SSR1 prototype with beam at PIP2IT </a:t>
            </a:r>
          </a:p>
          <a:p>
            <a:pPr lvl="1"/>
            <a:r>
              <a:rPr lang="en-US" dirty="0"/>
              <a:t>Interfaces with the Booster</a:t>
            </a:r>
          </a:p>
          <a:p>
            <a:r>
              <a:rPr lang="en-US" dirty="0"/>
              <a:t>DOE baseline review (CD-2) is scheduled in January 2020</a:t>
            </a:r>
          </a:p>
          <a:p>
            <a:pPr lvl="1"/>
            <a:r>
              <a:rPr lang="en-US" dirty="0"/>
              <a:t>Scope </a:t>
            </a:r>
          </a:p>
          <a:p>
            <a:pPr lvl="1"/>
            <a:r>
              <a:rPr lang="en-US" dirty="0"/>
              <a:t>Cost </a:t>
            </a:r>
          </a:p>
          <a:p>
            <a:pPr lvl="1"/>
            <a:r>
              <a:rPr lang="en-US" dirty="0"/>
              <a:t>Schedule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E498DD3-4C4C-5B44-AAA9-F69BB404D712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11/4/2019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D156A10-3A74-4941-946F-CF0B7D80371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29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C657B9B-B4C3-4D4A-82E2-8BB2DADBC55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E. </a:t>
            </a:r>
            <a:r>
              <a:rPr lang="en-US" dirty="0" err="1"/>
              <a:t>Pozdeyev</a:t>
            </a:r>
            <a:r>
              <a:rPr lang="en-US" dirty="0"/>
              <a:t>, 4th ICFA Mini-Workshop on Space Charge </a:t>
            </a:r>
          </a:p>
        </p:txBody>
      </p:sp>
    </p:spTree>
    <p:extLst>
      <p:ext uri="{BB962C8B-B14F-4D97-AF65-F5344CB8AC3E}">
        <p14:creationId xmlns:p14="http://schemas.microsoft.com/office/powerpoint/2010/main" val="3859677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BC665446-D029-254C-AABB-298E13E86F7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b="1" dirty="0"/>
              <a:t>E. </a:t>
            </a:r>
            <a:r>
              <a:rPr lang="en-US" b="1" dirty="0" err="1"/>
              <a:t>Pozdeyev</a:t>
            </a:r>
            <a:r>
              <a:rPr lang="en-US" b="1" dirty="0"/>
              <a:t>, 4th ICFA Mini-Workshop on Space Charge </a:t>
            </a:r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D41FA479-4BF8-CD4B-8307-3A23408E68E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3"/>
          <a:srcRect l="21362"/>
          <a:stretch/>
        </p:blipFill>
        <p:spPr>
          <a:xfrm>
            <a:off x="0" y="0"/>
            <a:ext cx="9235440" cy="6916053"/>
          </a:xfr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07FED0F7-C383-A144-B83F-B706CE5AE3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>
                <a:solidFill>
                  <a:schemeClr val="bg1"/>
                </a:solidFill>
              </a:rPr>
              <a:t>Fermilab at a Glance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32A6A5E-0F2F-B443-B252-2439D60430C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FC40980A-2C78-B449-BEA7-B3205BADB33C}"/>
              </a:ext>
            </a:extLst>
          </p:cNvPr>
          <p:cNvSpPr/>
          <p:nvPr/>
        </p:nvSpPr>
        <p:spPr>
          <a:xfrm>
            <a:off x="0" y="3344225"/>
            <a:ext cx="5261113" cy="29854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en-US" dirty="0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Core expertise areas: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Particle Physics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Neutrinos (LBNF/DUNE)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Accelerator technology and SRF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Detector development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High performance computing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Quantum computing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Outreach and education</a:t>
            </a:r>
          </a:p>
        </p:txBody>
      </p:sp>
      <p:sp>
        <p:nvSpPr>
          <p:cNvPr id="9" name="Content Placeholder 5">
            <a:extLst>
              <a:ext uri="{FF2B5EF4-FFF2-40B4-BE49-F238E27FC236}">
                <a16:creationId xmlns:a16="http://schemas.microsoft.com/office/drawing/2014/main" id="{4091BE28-E201-4288-A919-D1398C8098EF}"/>
              </a:ext>
            </a:extLst>
          </p:cNvPr>
          <p:cNvSpPr txBox="1">
            <a:spLocks/>
          </p:cNvSpPr>
          <p:nvPr/>
        </p:nvSpPr>
        <p:spPr>
          <a:xfrm>
            <a:off x="785813" y="741782"/>
            <a:ext cx="7786687" cy="578923"/>
          </a:xfrm>
          <a:prstGeom prst="rect">
            <a:avLst/>
          </a:prstGeom>
        </p:spPr>
        <p:txBody>
          <a:bodyPr lIns="0" tIns="0" rIns="0" bIns="0"/>
          <a:lstStyle>
            <a:lvl1pPr marL="342900" indent="-342900" algn="l" defTabSz="457200" rtl="0" eaLnBrk="1" fontAlgn="base" hangingPunct="1">
              <a:spcBef>
                <a:spcPts val="12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rgbClr val="000000"/>
                </a:solidFill>
                <a:latin typeface="Helvetica"/>
                <a:ea typeface="Geneva" charset="0"/>
                <a:cs typeface="ＭＳ Ｐゴシック" charset="0"/>
              </a:defRPr>
            </a:lvl1pPr>
            <a:lvl2pPr marL="742950" indent="-285750" algn="l" defTabSz="457200" rtl="0" eaLnBrk="1" fontAlgn="base" hangingPunct="1">
              <a:spcBef>
                <a:spcPts val="200"/>
              </a:spcBef>
              <a:spcAft>
                <a:spcPct val="0"/>
              </a:spcAft>
              <a:buFont typeface="Arial" charset="0"/>
              <a:buChar char="–"/>
              <a:defRPr sz="2200" kern="1200">
                <a:solidFill>
                  <a:schemeClr val="tx2"/>
                </a:solidFill>
                <a:latin typeface="Helvetica"/>
                <a:ea typeface="ＭＳ Ｐゴシック" charset="0"/>
                <a:cs typeface="ＭＳ Ｐゴシック" charset="0"/>
              </a:defRPr>
            </a:lvl2pPr>
            <a:lvl3pPr marL="1143000" indent="-228600" algn="l" defTabSz="457200" rtl="0" eaLnBrk="1" fontAlgn="base" hangingPunct="1">
              <a:spcBef>
                <a:spcPts val="0"/>
              </a:spcBef>
              <a:spcAft>
                <a:spcPct val="0"/>
              </a:spcAft>
              <a:buFont typeface="Arial" charset="0"/>
              <a:buChar char="•"/>
              <a:defRPr sz="2000" kern="1200">
                <a:solidFill>
                  <a:srgbClr val="000000"/>
                </a:solidFill>
                <a:latin typeface="Helvetica"/>
                <a:ea typeface="ＭＳ Ｐゴシック" charset="0"/>
                <a:cs typeface="ＭＳ Ｐゴシック" charset="0"/>
              </a:defRPr>
            </a:lvl3pPr>
            <a:lvl4pPr marL="1600200" indent="-228600" algn="l" defTabSz="457200" rtl="0" eaLnBrk="1" fontAlgn="base" hangingPunct="1">
              <a:spcBef>
                <a:spcPts val="0"/>
              </a:spcBef>
              <a:spcAft>
                <a:spcPct val="0"/>
              </a:spcAft>
              <a:buFont typeface="Arial" charset="0"/>
              <a:buChar char="–"/>
              <a:defRPr sz="1800" kern="1200">
                <a:solidFill>
                  <a:srgbClr val="000000"/>
                </a:solidFill>
                <a:latin typeface="Helvetica"/>
                <a:ea typeface="ＭＳ Ｐゴシック" charset="0"/>
                <a:cs typeface="ＭＳ Ｐゴシック" charset="0"/>
              </a:defRPr>
            </a:lvl4pPr>
            <a:lvl5pPr marL="2057400" indent="-228600" algn="l" defTabSz="457200" rtl="0" eaLnBrk="1" fontAlgn="base" hangingPunct="1">
              <a:spcBef>
                <a:spcPts val="0"/>
              </a:spcBef>
              <a:spcAft>
                <a:spcPct val="0"/>
              </a:spcAft>
              <a:buFont typeface="Arial"/>
              <a:buChar char="•"/>
              <a:defRPr sz="1600" kern="1200">
                <a:solidFill>
                  <a:srgbClr val="000000"/>
                </a:solidFill>
                <a:latin typeface="Helvetica"/>
                <a:ea typeface="ＭＳ Ｐゴシック" charset="0"/>
                <a:cs typeface="ＭＳ Ｐゴシック" charset="0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chemeClr val="bg1"/>
                </a:solidFill>
              </a:rPr>
              <a:t>America's particle physics and accelerator laboratory</a:t>
            </a:r>
          </a:p>
        </p:txBody>
      </p:sp>
      <p:sp>
        <p:nvSpPr>
          <p:cNvPr id="10" name="Content Placeholder 5">
            <a:extLst>
              <a:ext uri="{FF2B5EF4-FFF2-40B4-BE49-F238E27FC236}">
                <a16:creationId xmlns:a16="http://schemas.microsoft.com/office/drawing/2014/main" id="{A93585F2-D5D8-4862-A4E7-0CFBF277E293}"/>
              </a:ext>
            </a:extLst>
          </p:cNvPr>
          <p:cNvSpPr txBox="1">
            <a:spLocks/>
          </p:cNvSpPr>
          <p:nvPr/>
        </p:nvSpPr>
        <p:spPr>
          <a:xfrm>
            <a:off x="4360070" y="1229634"/>
            <a:ext cx="4875370" cy="1771273"/>
          </a:xfrm>
          <a:prstGeom prst="rect">
            <a:avLst/>
          </a:prstGeom>
        </p:spPr>
        <p:txBody>
          <a:bodyPr lIns="0" tIns="0" rIns="0" bIns="0"/>
          <a:lstStyle>
            <a:lvl1pPr marL="342900" indent="-342900" algn="l" defTabSz="457200" rtl="0" eaLnBrk="1" fontAlgn="base" hangingPunct="1">
              <a:spcBef>
                <a:spcPts val="12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rgbClr val="000000"/>
                </a:solidFill>
                <a:latin typeface="Helvetica"/>
                <a:ea typeface="Geneva" charset="0"/>
                <a:cs typeface="ＭＳ Ｐゴシック" charset="0"/>
              </a:defRPr>
            </a:lvl1pPr>
            <a:lvl2pPr marL="742950" indent="-285750" algn="l" defTabSz="457200" rtl="0" eaLnBrk="1" fontAlgn="base" hangingPunct="1">
              <a:spcBef>
                <a:spcPts val="200"/>
              </a:spcBef>
              <a:spcAft>
                <a:spcPct val="0"/>
              </a:spcAft>
              <a:buFont typeface="Arial" charset="0"/>
              <a:buChar char="–"/>
              <a:defRPr sz="2200" kern="1200">
                <a:solidFill>
                  <a:schemeClr val="tx2"/>
                </a:solidFill>
                <a:latin typeface="Helvetica"/>
                <a:ea typeface="ＭＳ Ｐゴシック" charset="0"/>
                <a:cs typeface="ＭＳ Ｐゴシック" charset="0"/>
              </a:defRPr>
            </a:lvl2pPr>
            <a:lvl3pPr marL="1143000" indent="-228600" algn="l" defTabSz="457200" rtl="0" eaLnBrk="1" fontAlgn="base" hangingPunct="1">
              <a:spcBef>
                <a:spcPts val="0"/>
              </a:spcBef>
              <a:spcAft>
                <a:spcPct val="0"/>
              </a:spcAft>
              <a:buFont typeface="Arial" charset="0"/>
              <a:buChar char="•"/>
              <a:defRPr sz="2000" kern="1200">
                <a:solidFill>
                  <a:srgbClr val="000000"/>
                </a:solidFill>
                <a:latin typeface="Helvetica"/>
                <a:ea typeface="ＭＳ Ｐゴシック" charset="0"/>
                <a:cs typeface="ＭＳ Ｐゴシック" charset="0"/>
              </a:defRPr>
            </a:lvl3pPr>
            <a:lvl4pPr marL="1600200" indent="-228600" algn="l" defTabSz="457200" rtl="0" eaLnBrk="1" fontAlgn="base" hangingPunct="1">
              <a:spcBef>
                <a:spcPts val="0"/>
              </a:spcBef>
              <a:spcAft>
                <a:spcPct val="0"/>
              </a:spcAft>
              <a:buFont typeface="Arial" charset="0"/>
              <a:buChar char="–"/>
              <a:defRPr sz="1800" kern="1200">
                <a:solidFill>
                  <a:srgbClr val="000000"/>
                </a:solidFill>
                <a:latin typeface="Helvetica"/>
                <a:ea typeface="ＭＳ Ｐゴシック" charset="0"/>
                <a:cs typeface="ＭＳ Ｐゴシック" charset="0"/>
              </a:defRPr>
            </a:lvl4pPr>
            <a:lvl5pPr marL="2057400" indent="-228600" algn="l" defTabSz="457200" rtl="0" eaLnBrk="1" fontAlgn="base" hangingPunct="1">
              <a:spcBef>
                <a:spcPts val="0"/>
              </a:spcBef>
              <a:spcAft>
                <a:spcPct val="0"/>
              </a:spcAft>
              <a:buFont typeface="Arial"/>
              <a:buChar char="•"/>
              <a:defRPr sz="1600" kern="1200">
                <a:solidFill>
                  <a:srgbClr val="000000"/>
                </a:solidFill>
                <a:latin typeface="Helvetica"/>
                <a:ea typeface="ＭＳ Ｐゴシック" charset="0"/>
                <a:cs typeface="ＭＳ Ｐゴシック" charset="0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chemeClr val="bg1"/>
                </a:solidFill>
              </a:rPr>
              <a:t>6,800 acres of federal land</a:t>
            </a:r>
          </a:p>
          <a:p>
            <a:r>
              <a:rPr lang="en-US" dirty="0">
                <a:solidFill>
                  <a:schemeClr val="bg1"/>
                </a:solidFill>
              </a:rPr>
              <a:t>~1,800 staff</a:t>
            </a:r>
          </a:p>
          <a:p>
            <a:r>
              <a:rPr lang="en-US" dirty="0">
                <a:solidFill>
                  <a:schemeClr val="bg1"/>
                </a:solidFill>
              </a:rPr>
              <a:t>4,000 scientists from &gt;50 countries use Fermilab facilities</a:t>
            </a:r>
          </a:p>
          <a:p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C622795-6284-4B43-B9FC-17E8960255DA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11/4/2019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334191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0165D0-1F1B-EE47-9302-B679E53EA8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Backup slides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9E62DCB-CAEF-D146-8EBB-7E960F8FE98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4ED534-F15E-0242-BDD0-04063AF5D760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11/4/2019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DF5C7DA-9B66-0F4D-810B-29D5C6B5C3E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30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5A3208B-7EC1-4B4B-9DFC-59D04BDA750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b="1"/>
              <a:t>E. Pozdeyev, 4th ICFA Mini-Workshop on Space Charge 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00059816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26A9B0-3999-47DB-A0A0-FFCBF81620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8599" y="126268"/>
            <a:ext cx="8761022" cy="641739"/>
          </a:xfrm>
        </p:spPr>
        <p:txBody>
          <a:bodyPr/>
          <a:lstStyle/>
          <a:p>
            <a:r>
              <a:rPr lang="en-US" sz="2800" dirty="0"/>
              <a:t>Neutrinos to Minnesota…generation 2 </a:t>
            </a:r>
            <a:r>
              <a:rPr lang="en-US" sz="2800" dirty="0">
                <a:sym typeface="Wingdings" panose="05000000000000000000" pitchFamily="2" charset="2"/>
              </a:rPr>
              <a:t> 3 (DUNE)</a:t>
            </a:r>
            <a:endParaRPr lang="en-US" sz="280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406F230-2BB7-49D0-9473-40618CB37A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E8B149A-14C6-B749-AF60-1744CFF2A849}" type="slidenum">
              <a:rPr lang="en-US" smtClean="0"/>
              <a:pPr>
                <a:defRPr/>
              </a:pPr>
              <a:t>31</a:t>
            </a:fld>
            <a:endParaRPr lang="en-US" dirty="0"/>
          </a:p>
        </p:txBody>
      </p:sp>
      <p:pic>
        <p:nvPicPr>
          <p:cNvPr id="6" name="Picture 58" descr="google_map_midwest.jpg">
            <a:extLst>
              <a:ext uri="{FF2B5EF4-FFF2-40B4-BE49-F238E27FC236}">
                <a16:creationId xmlns:a16="http://schemas.microsoft.com/office/drawing/2014/main" id="{D3EE6E78-289B-40F7-A766-70F35D603F7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070727" y="1307632"/>
            <a:ext cx="7002546" cy="4987925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5795004D-0802-476B-9C21-71BB95DC35F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30602" y="2834929"/>
            <a:ext cx="1101204" cy="1188141"/>
          </a:xfrm>
          <a:prstGeom prst="rect">
            <a:avLst/>
          </a:prstGeom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A41A1945-E532-4A37-840B-52573BF13BED}"/>
              </a:ext>
            </a:extLst>
          </p:cNvPr>
          <p:cNvSpPr txBox="1">
            <a:spLocks/>
          </p:cNvSpPr>
          <p:nvPr/>
        </p:nvSpPr>
        <p:spPr>
          <a:xfrm>
            <a:off x="302821" y="665893"/>
            <a:ext cx="8686800" cy="570072"/>
          </a:xfrm>
          <a:prstGeom prst="rect">
            <a:avLst/>
          </a:prstGeom>
        </p:spPr>
        <p:txBody>
          <a:bodyPr lIns="0" tIns="0" rIns="0" bIns="0" anchor="b" anchorCtr="0"/>
          <a:lstStyle>
            <a:lvl1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rgbClr val="154D81"/>
                </a:solidFill>
                <a:latin typeface="Helvetica"/>
                <a:ea typeface="Geneva" charset="0"/>
                <a:cs typeface="ＭＳ Ｐゴシック" charset="0"/>
              </a:defRPr>
            </a:lvl1pPr>
            <a:lvl2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Geneva" charset="0"/>
                <a:cs typeface="ＭＳ Ｐゴシック" charset="0"/>
              </a:defRPr>
            </a:lvl2pPr>
            <a:lvl3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Geneva" charset="0"/>
                <a:cs typeface="ＭＳ Ｐゴシック" charset="0"/>
              </a:defRPr>
            </a:lvl3pPr>
            <a:lvl4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Geneva" charset="0"/>
                <a:cs typeface="ＭＳ Ｐゴシック" charset="0"/>
              </a:defRPr>
            </a:lvl4pPr>
            <a:lvl5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Geneva" charset="0"/>
                <a:cs typeface="ＭＳ Ｐゴシック" charset="0"/>
              </a:defRPr>
            </a:lvl5pPr>
            <a:lvl6pPr marL="4572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6pPr>
            <a:lvl7pPr marL="9144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7pPr>
            <a:lvl8pPr marL="13716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8pPr>
            <a:lvl9pPr marL="18288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9pPr>
          </a:lstStyle>
          <a:p>
            <a:r>
              <a:rPr lang="en-US"/>
              <a:t>NOvA…our present flagship neutrino experiment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EF30430-D554-4817-A975-9D4A514D93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11/4/2019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04505E7-7D12-5C45-B9E5-7A88095C72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E. Pozdeyev, 4th ICFA Mini-Workshop on Space Charge 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867029941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819098-E3F4-2747-B327-84A62384C1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Linac</a:t>
            </a:r>
            <a:r>
              <a:rPr lang="en-US" dirty="0"/>
              <a:t> Design is Robust, Fault-Tolerant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00A582-DA9B-F840-81E9-AE825845029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Fault studies were performed using </a:t>
            </a:r>
            <a:r>
              <a:rPr lang="en-US" dirty="0" err="1"/>
              <a:t>TraceWin</a:t>
            </a:r>
            <a:endParaRPr lang="en-US" dirty="0"/>
          </a:p>
          <a:p>
            <a:r>
              <a:rPr lang="en-US" dirty="0" err="1"/>
              <a:t>Linac</a:t>
            </a:r>
            <a:r>
              <a:rPr lang="en-US" dirty="0"/>
              <a:t> can tolerate loss of any single element, and meet requirements after retuning</a:t>
            </a:r>
          </a:p>
          <a:p>
            <a:pPr lvl="1"/>
            <a:r>
              <a:rPr lang="en-US" dirty="0"/>
              <a:t>Last one or two HB650 cavities can be used to compensate loss of cavities and keep the energy constant</a:t>
            </a:r>
          </a:p>
          <a:p>
            <a:r>
              <a:rPr lang="en-US" dirty="0" err="1"/>
              <a:t>Linac</a:t>
            </a:r>
            <a:r>
              <a:rPr lang="en-US" dirty="0"/>
              <a:t> can operate if cavities of one single type underperform by 20%.</a:t>
            </a:r>
          </a:p>
          <a:p>
            <a:pPr lvl="1"/>
            <a:r>
              <a:rPr lang="en-US" dirty="0"/>
              <a:t>There is little effect on the beam dynamics if cavities underperform by 10%</a:t>
            </a:r>
          </a:p>
          <a:p>
            <a:r>
              <a:rPr lang="en-US" dirty="0" err="1"/>
              <a:t>Linac</a:t>
            </a:r>
            <a:r>
              <a:rPr lang="en-US" dirty="0"/>
              <a:t> can meet KPPs with one of following cryomodules lost: 1) last SSR2 CM, 2) first LB650 CM, 3) last LB650 CM, 4) last HB650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C4099A8-429A-C54C-A2BB-441A8F97B034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11/4/2019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2C9DF9B-8758-A04C-B0F8-2A0F5A5ADC7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E. Pozdeyev, 4th ICFA Mini-Workshop on Space Charge </a:t>
            </a:r>
            <a:endParaRPr lang="en-US" b="1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D982F56-319C-014F-8D05-42D1135B74B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32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2527674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673AE6-3EFF-4E74-B821-194B93072F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8600" y="364538"/>
            <a:ext cx="8686800" cy="427877"/>
          </a:xfrm>
        </p:spPr>
        <p:txBody>
          <a:bodyPr/>
          <a:lstStyle/>
          <a:p>
            <a:r>
              <a:rPr lang="en-US" sz="3200" dirty="0">
                <a:solidFill>
                  <a:schemeClr val="tx2"/>
                </a:solidFill>
              </a:rPr>
              <a:t>Accelerator Complex Upgrades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E9F5E05-9EC8-480F-953C-09A1871A799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8295" y="1048652"/>
            <a:ext cx="8330609" cy="4987867"/>
          </a:xfrm>
        </p:spPr>
        <p:txBody>
          <a:bodyPr/>
          <a:lstStyle/>
          <a:p>
            <a:r>
              <a:rPr lang="en-US" dirty="0"/>
              <a:t>Upgrades to Booster, Recycler, and Main Injector (MI) required to  accommodate: </a:t>
            </a:r>
          </a:p>
          <a:p>
            <a:pPr lvl="1"/>
            <a:r>
              <a:rPr lang="en-US" sz="2000" dirty="0">
                <a:solidFill>
                  <a:schemeClr val="tx2"/>
                </a:solidFill>
              </a:rPr>
              <a:t>increased injection energy (400 MeV to 800 MeV)</a:t>
            </a:r>
          </a:p>
          <a:p>
            <a:pPr lvl="1"/>
            <a:r>
              <a:rPr lang="en-US" sz="2000" dirty="0">
                <a:solidFill>
                  <a:schemeClr val="tx2"/>
                </a:solidFill>
              </a:rPr>
              <a:t>increased intensity (4.3E12 to 6.5E12 Booster, 5E13 to 7.5E13 MI) </a:t>
            </a:r>
          </a:p>
          <a:p>
            <a:pPr lvl="1"/>
            <a:r>
              <a:rPr lang="en-US" sz="2000" dirty="0">
                <a:solidFill>
                  <a:schemeClr val="tx2"/>
                </a:solidFill>
              </a:rPr>
              <a:t>higher repetition rate (15 Hz to 20 Hz)</a:t>
            </a:r>
            <a:endParaRPr lang="en-US" sz="2000" dirty="0"/>
          </a:p>
          <a:p>
            <a:r>
              <a:rPr lang="en-US" dirty="0"/>
              <a:t>Scope of Ring upgrades: </a:t>
            </a:r>
          </a:p>
          <a:p>
            <a:pPr lvl="1"/>
            <a:r>
              <a:rPr lang="en-US" sz="2400" dirty="0"/>
              <a:t>New Booster Injection girder </a:t>
            </a:r>
          </a:p>
          <a:p>
            <a:pPr lvl="1"/>
            <a:r>
              <a:rPr lang="en-US" sz="2400" dirty="0"/>
              <a:t>New 53 MHz Recycler cavities</a:t>
            </a:r>
          </a:p>
          <a:p>
            <a:pPr lvl="1"/>
            <a:r>
              <a:rPr lang="en-US" sz="2400" dirty="0"/>
              <a:t>Upgraded Main Injector RF Cavities</a:t>
            </a:r>
            <a:endParaRPr lang="en-US" sz="2400" b="1" dirty="0">
              <a:solidFill>
                <a:schemeClr val="tx1"/>
              </a:solidFill>
            </a:endParaRPr>
          </a:p>
          <a:p>
            <a:pPr lvl="2"/>
            <a:r>
              <a:rPr lang="en-US" dirty="0">
                <a:solidFill>
                  <a:schemeClr val="tx2"/>
                </a:solidFill>
              </a:rPr>
              <a:t>Two Power Amplifiers (PA) operation of MI RF cavity</a:t>
            </a:r>
          </a:p>
          <a:p>
            <a:r>
              <a:rPr lang="en-US" dirty="0"/>
              <a:t>New beam line from the superconducting </a:t>
            </a:r>
            <a:r>
              <a:rPr lang="en-US" dirty="0" err="1"/>
              <a:t>Linac</a:t>
            </a:r>
            <a:r>
              <a:rPr lang="en-US" dirty="0"/>
              <a:t> to the Booster, new beam absorber line and beam dump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DFCFEAA-0550-433C-AB0A-FC2F148B7AD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33</a:t>
            </a:fld>
            <a:endParaRPr lang="en-US" dirty="0"/>
          </a:p>
        </p:txBody>
      </p:sp>
      <p:pic>
        <p:nvPicPr>
          <p:cNvPr id="6" name="Content Placeholder 7">
            <a:extLst>
              <a:ext uri="{FF2B5EF4-FFF2-40B4-BE49-F238E27FC236}">
                <a16:creationId xmlns:a16="http://schemas.microsoft.com/office/drawing/2014/main" id="{132C090E-44B4-46FF-8712-1C6019C0C31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75001" y="2549136"/>
            <a:ext cx="2322547" cy="1986898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0F0C0FF1-B0A2-4D58-AA71-31614CCC98F3}"/>
              </a:ext>
            </a:extLst>
          </p:cNvPr>
          <p:cNvSpPr txBox="1"/>
          <p:nvPr/>
        </p:nvSpPr>
        <p:spPr>
          <a:xfrm>
            <a:off x="6359507" y="4296759"/>
            <a:ext cx="2850890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600" i="1" dirty="0"/>
              <a:t>MI Cavity Model with two PAs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0F8C7B3-49CC-4927-B05E-9EAF4271460B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11/4/2019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C559F15-CCED-064F-B477-80B24489D45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b="1"/>
              <a:t>E. Pozdeyev, 4th ICFA Mini-Workshop on Space Charge 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950874403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05FA60-6708-6E4E-BAC8-BD99D674A7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Bunch-by-Bunch Chopping Demonstrated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06B5944-A9E5-8343-9E75-51337BFC58F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599" y="1043046"/>
            <a:ext cx="4225705" cy="2577573"/>
          </a:xfrm>
        </p:spPr>
        <p:txBody>
          <a:bodyPr/>
          <a:lstStyle/>
          <a:p>
            <a:pPr marL="0" indent="0">
              <a:buNone/>
            </a:pPr>
            <a:r>
              <a:rPr lang="en-US" sz="2000" dirty="0">
                <a:solidFill>
                  <a:schemeClr val="accent6">
                    <a:lumMod val="50000"/>
                  </a:schemeClr>
                </a:solidFill>
              </a:rPr>
              <a:t>Arbitrary chopping patterns out of 162.5 MHz bunch trains at 20 Hz can be obtained</a:t>
            </a:r>
          </a:p>
          <a:p>
            <a:pPr marL="0" indent="0">
              <a:buNone/>
            </a:pPr>
            <a:r>
              <a:rPr lang="en-US" sz="1800" dirty="0"/>
              <a:t>Kicked bunches intercepted with a scraper </a:t>
            </a:r>
            <a:r>
              <a:rPr lang="en-US" sz="1800" dirty="0">
                <a:latin typeface="Helvetica" panose="020B0604020202020204" pitchFamily="34" charset="0"/>
                <a:cs typeface="Helvetica" panose="020B0604020202020204" pitchFamily="34" charset="0"/>
              </a:rPr>
              <a:t>→ passing bunches recorded with Resistive Wall Current Monitor (RWCM)</a:t>
            </a:r>
            <a:endParaRPr lang="en-US" sz="1800" dirty="0"/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D7D4968-B230-2E46-A653-6C649A093C10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11/4/2019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83B9200-F285-DA44-92FC-BAC9E09B46C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E. Pozdeyev, 4th ICFA Mini-Workshop on Space Charge </a:t>
            </a:r>
            <a:endParaRPr lang="en-US" b="1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405E5A1-D7F6-024D-BE0F-EC43837BE1C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34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12F058E-205D-B342-AD56-A529ED0BD7B0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36673" y="3646492"/>
            <a:ext cx="5345816" cy="2707753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2EB06EC1-4160-4A45-A703-BE16316D26A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80644" y="2169782"/>
            <a:ext cx="4618824" cy="1545440"/>
          </a:xfrm>
          <a:prstGeom prst="rect">
            <a:avLst/>
          </a:prstGeom>
        </p:spPr>
      </p:pic>
      <p:grpSp>
        <p:nvGrpSpPr>
          <p:cNvPr id="9" name="Group 8">
            <a:extLst>
              <a:ext uri="{FF2B5EF4-FFF2-40B4-BE49-F238E27FC236}">
                <a16:creationId xmlns:a16="http://schemas.microsoft.com/office/drawing/2014/main" id="{4EA1A9FF-5C8D-9F4F-8C7C-7EE55D86DE7C}"/>
              </a:ext>
            </a:extLst>
          </p:cNvPr>
          <p:cNvGrpSpPr/>
          <p:nvPr/>
        </p:nvGrpSpPr>
        <p:grpSpPr>
          <a:xfrm>
            <a:off x="5529842" y="3748834"/>
            <a:ext cx="3475598" cy="2464175"/>
            <a:chOff x="376536" y="3493403"/>
            <a:chExt cx="3940233" cy="2793598"/>
          </a:xfrm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2EA2AED3-213D-FE42-969C-A0255C21EBC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1363" t="2214" r="4727" b="1505"/>
            <a:stretch/>
          </p:blipFill>
          <p:spPr>
            <a:xfrm>
              <a:off x="376536" y="3493403"/>
              <a:ext cx="3940233" cy="2793598"/>
            </a:xfrm>
            <a:prstGeom prst="rect">
              <a:avLst/>
            </a:prstGeom>
          </p:spPr>
        </p:pic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FE43D5EB-2E7E-1B41-BA1D-2573D0F4F5D3}"/>
                </a:ext>
              </a:extLst>
            </p:cNvPr>
            <p:cNvSpPr txBox="1"/>
            <p:nvPr/>
          </p:nvSpPr>
          <p:spPr>
            <a:xfrm>
              <a:off x="1447774" y="5106244"/>
              <a:ext cx="714895" cy="41870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900" dirty="0">
                  <a:solidFill>
                    <a:schemeClr val="accent6">
                      <a:lumMod val="60000"/>
                      <a:lumOff val="40000"/>
                    </a:schemeClr>
                  </a:solidFill>
                </a:rPr>
                <a:t>50-Ohm Kicker</a:t>
              </a: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2CAE2541-67D6-804F-84EF-CF33EE80C49E}"/>
                </a:ext>
              </a:extLst>
            </p:cNvPr>
            <p:cNvSpPr txBox="1"/>
            <p:nvPr/>
          </p:nvSpPr>
          <p:spPr>
            <a:xfrm>
              <a:off x="2194930" y="5108250"/>
              <a:ext cx="714895" cy="41870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900" dirty="0">
                  <a:solidFill>
                    <a:schemeClr val="accent6">
                      <a:lumMod val="60000"/>
                      <a:lumOff val="40000"/>
                    </a:schemeClr>
                  </a:solidFill>
                </a:rPr>
                <a:t>200-Ohm Kicker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D6B51EC4-EDBA-1341-914F-3CA5ABE8D84A}"/>
                </a:ext>
              </a:extLst>
            </p:cNvPr>
            <p:cNvSpPr txBox="1"/>
            <p:nvPr/>
          </p:nvSpPr>
          <p:spPr>
            <a:xfrm>
              <a:off x="3164426" y="5383242"/>
              <a:ext cx="389708" cy="26169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900" dirty="0">
                  <a:solidFill>
                    <a:schemeClr val="accent6">
                      <a:lumMod val="60000"/>
                      <a:lumOff val="40000"/>
                    </a:schemeClr>
                  </a:solidFill>
                </a:rPr>
                <a:t>DPI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57E90D60-CE69-F84A-9665-6843BD30E665}"/>
                </a:ext>
              </a:extLst>
            </p:cNvPr>
            <p:cNvSpPr txBox="1"/>
            <p:nvPr/>
          </p:nvSpPr>
          <p:spPr>
            <a:xfrm>
              <a:off x="2644385" y="4097366"/>
              <a:ext cx="714895" cy="26169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900" dirty="0">
                  <a:solidFill>
                    <a:schemeClr val="accent6">
                      <a:lumMod val="60000"/>
                      <a:lumOff val="40000"/>
                    </a:schemeClr>
                  </a:solidFill>
                </a:rPr>
                <a:t>F-scraper</a:t>
              </a:r>
            </a:p>
          </p:txBody>
        </p:sp>
      </p:grpSp>
      <p:pic>
        <p:nvPicPr>
          <p:cNvPr id="15" name="Picture 14">
            <a:extLst>
              <a:ext uri="{FF2B5EF4-FFF2-40B4-BE49-F238E27FC236}">
                <a16:creationId xmlns:a16="http://schemas.microsoft.com/office/drawing/2014/main" id="{E4221F73-5072-8A45-8850-F15C3588839B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1347417"/>
            <a:ext cx="815633" cy="865662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94FAF7ED-77EC-C540-8D38-8E9F622D597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16200000">
            <a:off x="5302184" y="1194300"/>
            <a:ext cx="1221924" cy="8156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2422364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E512BD-C319-6C46-8CEE-5544617CCB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Beam in Dynamics in MEBT Meets Expectations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B7E28D6-1630-2140-AA97-CDB9556E94E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1043047"/>
            <a:ext cx="4868917" cy="2842108"/>
          </a:xfrm>
        </p:spPr>
        <p:txBody>
          <a:bodyPr/>
          <a:lstStyle/>
          <a:p>
            <a:r>
              <a:rPr lang="en-US" sz="2200" dirty="0"/>
              <a:t>Beam dynamics in PIP2IT closely matches simulations. Beam quality meets requirements</a:t>
            </a:r>
          </a:p>
          <a:p>
            <a:r>
              <a:rPr lang="en-US" sz="2200" dirty="0"/>
              <a:t>Measured transverse emittance 0.22 mm*</a:t>
            </a:r>
            <a:r>
              <a:rPr lang="en-US" sz="2200" dirty="0" err="1"/>
              <a:t>mrad</a:t>
            </a:r>
            <a:endParaRPr lang="en-US" sz="2200" dirty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en-US" sz="2200" dirty="0"/>
              <a:t>Measured longitudinal emittance 0.34 mm*</a:t>
            </a:r>
            <a:r>
              <a:rPr lang="en-US" sz="2200" dirty="0" err="1"/>
              <a:t>mrad</a:t>
            </a:r>
            <a:endParaRPr lang="en-US" sz="22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14FD563-B017-1A43-BDBD-DA103E86A29C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11/4/2019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25EFF3-C364-164F-B2D4-213900C5B6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E. Pozdeyev, 4th ICFA Mini-Workshop on Space Charge </a:t>
            </a:r>
            <a:endParaRPr lang="en-US" b="1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9416EDE-A400-4544-BA96-04C33C62DF2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35</a:t>
            </a:fld>
            <a:endParaRPr lang="en-US" dirty="0"/>
          </a:p>
        </p:txBody>
      </p:sp>
      <p:pic>
        <p:nvPicPr>
          <p:cNvPr id="7" name="Content Placeholder 12">
            <a:extLst>
              <a:ext uri="{FF2B5EF4-FFF2-40B4-BE49-F238E27FC236}">
                <a16:creationId xmlns:a16="http://schemas.microsoft.com/office/drawing/2014/main" id="{8CE11DB8-148F-D14E-AA1B-DCDDAAA587C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6349" t="10524" r="8233" b="6695"/>
          <a:stretch/>
        </p:blipFill>
        <p:spPr>
          <a:xfrm>
            <a:off x="5529842" y="3912313"/>
            <a:ext cx="3567066" cy="2378044"/>
          </a:xfrm>
          <a:prstGeom prst="rect">
            <a:avLst/>
          </a:prstGeom>
        </p:spPr>
      </p:pic>
      <p:pic>
        <p:nvPicPr>
          <p:cNvPr id="8" name="Content Placeholder 11">
            <a:extLst>
              <a:ext uri="{FF2B5EF4-FFF2-40B4-BE49-F238E27FC236}">
                <a16:creationId xmlns:a16="http://schemas.microsoft.com/office/drawing/2014/main" id="{CE290C49-66C5-D443-BE7A-8014CF5CA17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6090" t="9558" r="10006" b="7132"/>
          <a:stretch/>
        </p:blipFill>
        <p:spPr>
          <a:xfrm>
            <a:off x="5448360" y="1412028"/>
            <a:ext cx="3567066" cy="2501021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5370A3A4-B168-B54A-A3A1-2F5DE777DBF0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6962" t="3944" r="7728" b="1647"/>
          <a:stretch/>
        </p:blipFill>
        <p:spPr>
          <a:xfrm>
            <a:off x="446465" y="4057024"/>
            <a:ext cx="4216070" cy="2233333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CC454CA0-4A11-D043-9FF4-8CC4947F5160}"/>
              </a:ext>
            </a:extLst>
          </p:cNvPr>
          <p:cNvSpPr txBox="1"/>
          <p:nvPr/>
        </p:nvSpPr>
        <p:spPr>
          <a:xfrm>
            <a:off x="5366879" y="893568"/>
            <a:ext cx="252249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Transverse Beam Envelopes</a:t>
            </a:r>
          </a:p>
          <a:p>
            <a:pPr algn="ctr"/>
            <a:r>
              <a:rPr lang="en-US" sz="1600" dirty="0"/>
              <a:t>Simulated and Measured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858725C-5A8A-9744-8E0D-0B013701DA93}"/>
              </a:ext>
            </a:extLst>
          </p:cNvPr>
          <p:cNvSpPr txBox="1"/>
          <p:nvPr/>
        </p:nvSpPr>
        <p:spPr>
          <a:xfrm flipH="1">
            <a:off x="890081" y="3718470"/>
            <a:ext cx="356706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Bunch length vs. </a:t>
            </a:r>
            <a:r>
              <a:rPr lang="en-US" sz="1600" dirty="0" err="1"/>
              <a:t>buncher</a:t>
            </a:r>
            <a:r>
              <a:rPr lang="en-US" sz="1600" dirty="0"/>
              <a:t> cavity voltage 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ED2CF4A-027F-4A46-A15A-DD2F6227BC12}"/>
              </a:ext>
            </a:extLst>
          </p:cNvPr>
          <p:cNvSpPr txBox="1"/>
          <p:nvPr/>
        </p:nvSpPr>
        <p:spPr>
          <a:xfrm>
            <a:off x="7794926" y="816623"/>
            <a:ext cx="133611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US" sz="1800" dirty="0">
                <a:solidFill>
                  <a:schemeClr val="bg1"/>
                </a:solidFill>
              </a:rPr>
              <a:t>Charge 1.b,c</a:t>
            </a:r>
          </a:p>
        </p:txBody>
      </p:sp>
      <p:sp>
        <p:nvSpPr>
          <p:cNvPr id="15" name="TextBox 5">
            <a:extLst>
              <a:ext uri="{FF2B5EF4-FFF2-40B4-BE49-F238E27FC236}">
                <a16:creationId xmlns:a16="http://schemas.microsoft.com/office/drawing/2014/main" id="{D1AEB447-8495-3743-BB02-3FB7F564466F}"/>
              </a:ext>
            </a:extLst>
          </p:cNvPr>
          <p:cNvSpPr txBox="1"/>
          <p:nvPr/>
        </p:nvSpPr>
        <p:spPr>
          <a:xfrm>
            <a:off x="7914419" y="1205928"/>
            <a:ext cx="1260092" cy="272415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600" b="1" dirty="0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Garcia</a:t>
            </a:r>
            <a:endParaRPr lang="en-US" sz="1600" dirty="0">
              <a:solidFill>
                <a:schemeClr val="bg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22279101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Content Placeholder 15">
            <a:extLst>
              <a:ext uri="{FF2B5EF4-FFF2-40B4-BE49-F238E27FC236}">
                <a16:creationId xmlns:a16="http://schemas.microsoft.com/office/drawing/2014/main" id="{3D1D7A3A-C006-6646-9D3A-D70E80DED8C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4448232"/>
            <a:ext cx="8672513" cy="1814069"/>
          </a:xfrm>
        </p:spPr>
        <p:txBody>
          <a:bodyPr/>
          <a:lstStyle/>
          <a:p>
            <a:r>
              <a:rPr lang="en-US" dirty="0"/>
              <a:t>Majority of intensity losses happen in 5 </a:t>
            </a:r>
            <a:r>
              <a:rPr lang="en-US" dirty="0" err="1"/>
              <a:t>ms</a:t>
            </a:r>
            <a:r>
              <a:rPr lang="en-US" dirty="0"/>
              <a:t> after injection</a:t>
            </a:r>
          </a:p>
          <a:p>
            <a:r>
              <a:rPr lang="en-US" dirty="0"/>
              <a:t>Losses below 5E12 are likely longitudinal, related to not optimal adiabatic capture and feedback performance</a:t>
            </a:r>
          </a:p>
          <a:p>
            <a:r>
              <a:rPr lang="en-US" dirty="0"/>
              <a:t>Losses significantly increase after intensity exceeds 5E12. 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CF84A74-8380-B34B-ABBB-5B132EF661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8600" y="251752"/>
            <a:ext cx="8686800" cy="626172"/>
          </a:xfrm>
        </p:spPr>
        <p:txBody>
          <a:bodyPr/>
          <a:lstStyle/>
          <a:p>
            <a:r>
              <a:rPr lang="en-US" dirty="0"/>
              <a:t>Presently, Losses in Booster </a:t>
            </a:r>
            <a:br>
              <a:rPr lang="en-US" dirty="0"/>
            </a:br>
            <a:r>
              <a:rPr lang="en-US" dirty="0"/>
              <a:t>Limit Beam Intensity [1]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66385ED-1D56-3840-BC65-87C51C0286F2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11/4/2019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95B9F1-A513-5B40-A22D-083C2842CB7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E. Pozdeyev, 4th ICFA Mini-Workshop on Space Charge </a:t>
            </a:r>
            <a:endParaRPr lang="en-US" b="1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D98A404-7389-CB45-9DF8-51C060E2DFE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36</a:t>
            </a:fld>
            <a:endParaRPr lang="en-US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E9EA844A-F449-574D-9CD2-489D9046E5E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540" y="877925"/>
            <a:ext cx="4601238" cy="3534587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6C4C4252-1550-3F48-B943-B34A05AF901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44778" y="1155556"/>
            <a:ext cx="3840534" cy="2979324"/>
          </a:xfrm>
          <a:prstGeom prst="rect">
            <a:avLst/>
          </a:prstGeom>
        </p:spPr>
      </p:pic>
      <p:sp>
        <p:nvSpPr>
          <p:cNvPr id="19" name="Content Placeholder 29">
            <a:extLst>
              <a:ext uri="{FF2B5EF4-FFF2-40B4-BE49-F238E27FC236}">
                <a16:creationId xmlns:a16="http://schemas.microsoft.com/office/drawing/2014/main" id="{7DB0306D-949B-584E-8854-F67CCAE7D1AE}"/>
              </a:ext>
            </a:extLst>
          </p:cNvPr>
          <p:cNvSpPr txBox="1">
            <a:spLocks/>
          </p:cNvSpPr>
          <p:nvPr/>
        </p:nvSpPr>
        <p:spPr bwMode="auto">
          <a:xfrm>
            <a:off x="4860115" y="1116208"/>
            <a:ext cx="1121513" cy="4084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anchor="t" anchorCtr="0" compatLnSpc="1">
            <a:prstTxWarp prst="textNoShape">
              <a:avLst/>
            </a:prstTxWarp>
          </a:bodyPr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rgbClr val="595959"/>
                </a:solidFill>
                <a:latin typeface="Helvetica"/>
                <a:ea typeface="Geneva" charset="0"/>
                <a:cs typeface="ＭＳ Ｐゴシック" charset="0"/>
              </a:defRPr>
            </a:lvl1pPr>
            <a:lvl2pPr marL="742950" indent="-28575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600" kern="1200">
                <a:solidFill>
                  <a:srgbClr val="595959"/>
                </a:solidFill>
                <a:latin typeface="Helvetica"/>
                <a:ea typeface="MS PGothic" panose="020B0600070205080204" pitchFamily="34" charset="-128"/>
                <a:cs typeface="MS PGothic" panose="020B0600070205080204" pitchFamily="34" charset="-128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400" kern="1200">
                <a:solidFill>
                  <a:srgbClr val="595959"/>
                </a:solidFill>
                <a:latin typeface="Helvetica"/>
                <a:ea typeface="MS PGothic" panose="020B0600070205080204" pitchFamily="34" charset="-128"/>
                <a:cs typeface="MS PGothic" panose="020B0600070205080204" pitchFamily="34" charset="-128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200" kern="1200">
                <a:solidFill>
                  <a:srgbClr val="595959"/>
                </a:solidFill>
                <a:latin typeface="Helvetica"/>
                <a:ea typeface="MS PGothic" panose="020B0600070205080204" pitchFamily="34" charset="-128"/>
                <a:cs typeface="MS PGothic" panose="020B0600070205080204" pitchFamily="34" charset="-128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200" kern="1200">
                <a:solidFill>
                  <a:srgbClr val="595959"/>
                </a:solidFill>
                <a:latin typeface="Helvetica"/>
                <a:ea typeface="MS PGothic" panose="020B0600070205080204" pitchFamily="34" charset="-128"/>
                <a:cs typeface="MS PGothic" panose="020B0600070205080204" pitchFamily="34" charset="-128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dirty="0">
                <a:solidFill>
                  <a:schemeClr val="accent6">
                    <a:lumMod val="50000"/>
                  </a:schemeClr>
                </a:solidFill>
              </a:rPr>
              <a:t>C. Bhat</a:t>
            </a:r>
          </a:p>
        </p:txBody>
      </p:sp>
    </p:spTree>
    <p:extLst>
      <p:ext uri="{BB962C8B-B14F-4D97-AF65-F5344CB8AC3E}">
        <p14:creationId xmlns:p14="http://schemas.microsoft.com/office/powerpoint/2010/main" val="21573469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889123-62E7-464B-B262-BBF64047ACA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6FA1D0C3-475D-4DEA-A26A-5AD7DACB2B62}"/>
              </a:ext>
            </a:extLst>
          </p:cNvPr>
          <p:cNvSpPr txBox="1">
            <a:spLocks/>
          </p:cNvSpPr>
          <p:nvPr/>
        </p:nvSpPr>
        <p:spPr>
          <a:xfrm>
            <a:off x="222250" y="7626"/>
            <a:ext cx="8686800" cy="680549"/>
          </a:xfrm>
          <a:prstGeom prst="rect">
            <a:avLst/>
          </a:prstGeom>
        </p:spPr>
        <p:txBody>
          <a:bodyPr lIns="0" tIns="0" rIns="0" bIns="0" anchor="b" anchorCtr="0"/>
          <a:lstStyle>
            <a:lvl1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2800" b="1" kern="1200">
                <a:solidFill>
                  <a:srgbClr val="004C97"/>
                </a:solidFill>
                <a:latin typeface="Helvetica"/>
                <a:ea typeface="Geneva" charset="0"/>
                <a:cs typeface="ＭＳ Ｐゴシック" charset="0"/>
              </a:defRPr>
            </a:lvl1pPr>
            <a:lvl2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Geneva" charset="0"/>
                <a:cs typeface="ＭＳ Ｐゴシック" charset="0"/>
              </a:defRPr>
            </a:lvl2pPr>
            <a:lvl3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Geneva" charset="0"/>
                <a:cs typeface="ＭＳ Ｐゴシック" charset="0"/>
              </a:defRPr>
            </a:lvl3pPr>
            <a:lvl4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Geneva" charset="0"/>
                <a:cs typeface="ＭＳ Ｐゴシック" charset="0"/>
              </a:defRPr>
            </a:lvl4pPr>
            <a:lvl5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Geneva" charset="0"/>
                <a:cs typeface="ＭＳ Ｐゴシック" charset="0"/>
              </a:defRPr>
            </a:lvl5pPr>
            <a:lvl6pPr marL="4572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6pPr>
            <a:lvl7pPr marL="9144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7pPr>
            <a:lvl8pPr marL="13716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8pPr>
            <a:lvl9pPr marL="18288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9pPr>
          </a:lstStyle>
          <a:p>
            <a:r>
              <a:rPr lang="en-US" sz="3200" dirty="0"/>
              <a:t>LBNF / DUNE / PIP-II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ED80FA2-E7A9-448C-B0C9-B5A7FCC7C5A4}"/>
              </a:ext>
            </a:extLst>
          </p:cNvPr>
          <p:cNvSpPr txBox="1"/>
          <p:nvPr/>
        </p:nvSpPr>
        <p:spPr>
          <a:xfrm>
            <a:off x="0" y="743730"/>
            <a:ext cx="9144000" cy="286232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dirty="0">
                <a:latin typeface="Helvetica" pitchFamily="34" charset="0"/>
              </a:rPr>
              <a:t>Powerful proton beams (</a:t>
            </a:r>
            <a:r>
              <a:rPr lang="en-US" b="1" dirty="0">
                <a:latin typeface="Helvetica" pitchFamily="34" charset="0"/>
              </a:rPr>
              <a:t>PIP-II</a:t>
            </a:r>
            <a:r>
              <a:rPr lang="en-US" dirty="0">
                <a:latin typeface="Helvetica" pitchFamily="34" charset="0"/>
              </a:rPr>
              <a:t>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accent6"/>
                </a:solidFill>
                <a:latin typeface="Helvetica" pitchFamily="34" charset="0"/>
              </a:rPr>
              <a:t>1.2 MW upgradable to multi-MW (2.4 MW Phase 2) to enable world’s most intense neutrino beam with </a:t>
            </a:r>
            <a:r>
              <a:rPr lang="en-US" sz="2000" dirty="0">
                <a:solidFill>
                  <a:srgbClr val="C00000"/>
                </a:solidFill>
                <a:latin typeface="Helvetica" pitchFamily="34" charset="0"/>
              </a:rPr>
              <a:t>wideband</a:t>
            </a:r>
            <a:r>
              <a:rPr lang="en-US" sz="2000" dirty="0">
                <a:solidFill>
                  <a:schemeClr val="accent6"/>
                </a:solidFill>
                <a:latin typeface="Helvetica" pitchFamily="34" charset="0"/>
              </a:rPr>
              <a:t> capability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dirty="0">
                <a:latin typeface="Helvetica" pitchFamily="34" charset="0"/>
              </a:rPr>
              <a:t>Dual-site detector facilities (</a:t>
            </a:r>
            <a:r>
              <a:rPr lang="en-US" b="1" dirty="0">
                <a:latin typeface="Helvetica" pitchFamily="34" charset="0"/>
              </a:rPr>
              <a:t>LBNF</a:t>
            </a:r>
            <a:r>
              <a:rPr lang="en-US" dirty="0">
                <a:latin typeface="Helvetica" pitchFamily="34" charset="0"/>
              </a:rPr>
              <a:t>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accent6"/>
                </a:solidFill>
                <a:latin typeface="Helvetica" pitchFamily="34" charset="0"/>
              </a:rPr>
              <a:t>Deep underground cavern (1.5 km) of 70kt liquid argon fiducial volume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accent6"/>
                </a:solidFill>
                <a:latin typeface="Helvetica" pitchFamily="34" charset="0"/>
              </a:rPr>
              <a:t>A long baseline (1300 km)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dirty="0">
                <a:latin typeface="Helvetica" pitchFamily="34" charset="0"/>
              </a:rPr>
              <a:t>Deep Underground Neutrino Experiment (</a:t>
            </a:r>
            <a:r>
              <a:rPr lang="en-US" b="1" dirty="0">
                <a:latin typeface="Helvetica" pitchFamily="34" charset="0"/>
              </a:rPr>
              <a:t>DUNE</a:t>
            </a:r>
            <a:r>
              <a:rPr lang="en-US" dirty="0">
                <a:latin typeface="Helvetica" pitchFamily="34" charset="0"/>
              </a:rPr>
              <a:t>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accent6"/>
                </a:solidFill>
                <a:latin typeface="Helvetica" pitchFamily="34" charset="0"/>
              </a:rPr>
              <a:t>Liquid Argon – the next-generation neutrino detector</a:t>
            </a:r>
            <a:r>
              <a:rPr lang="en-US" dirty="0">
                <a:solidFill>
                  <a:schemeClr val="accent6"/>
                </a:solidFill>
                <a:latin typeface="Helvetica" pitchFamily="34" charset="0"/>
              </a:rPr>
              <a:t> 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8F3D56A-7DFC-488E-B99B-E184C0EDD5F1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11/4/2019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DF97097-6CFC-F14D-8EA9-E47E761C89B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b="1"/>
              <a:t>E. Pozdeyev, 4th ICFA Mini-Workshop on Space Charge </a:t>
            </a:r>
            <a:endParaRPr lang="en-US" b="1" dirty="0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0CE19CD0-57D3-48F0-91B5-BA110F6CF4F7}"/>
              </a:ext>
            </a:extLst>
          </p:cNvPr>
          <p:cNvGrpSpPr/>
          <p:nvPr/>
        </p:nvGrpSpPr>
        <p:grpSpPr>
          <a:xfrm>
            <a:off x="0" y="3570212"/>
            <a:ext cx="9144000" cy="3217100"/>
            <a:chOff x="0" y="3570212"/>
            <a:chExt cx="9207372" cy="3217100"/>
          </a:xfrm>
        </p:grpSpPr>
        <p:pic>
          <p:nvPicPr>
            <p:cNvPr id="8" name="Picture 7" descr="Screen Shot 2016-11-08 at 05.06.53.png">
              <a:extLst>
                <a:ext uri="{FF2B5EF4-FFF2-40B4-BE49-F238E27FC236}">
                  <a16:creationId xmlns:a16="http://schemas.microsoft.com/office/drawing/2014/main" id="{37A6AAA0-A359-48D0-9032-D51992A4153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3570212"/>
              <a:ext cx="9207372" cy="3217100"/>
            </a:xfrm>
            <a:prstGeom prst="rect">
              <a:avLst/>
            </a:prstGeom>
          </p:spPr>
        </p:pic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B89B5BFA-E272-498F-A092-350D8203F683}"/>
                </a:ext>
              </a:extLst>
            </p:cNvPr>
            <p:cNvSpPr txBox="1"/>
            <p:nvPr/>
          </p:nvSpPr>
          <p:spPr>
            <a:xfrm>
              <a:off x="6010685" y="6297279"/>
              <a:ext cx="1026807" cy="415498"/>
            </a:xfrm>
            <a:prstGeom prst="rect">
              <a:avLst/>
            </a:prstGeom>
            <a:noFill/>
            <a:ln w="28575"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50" b="1" dirty="0">
                  <a:solidFill>
                    <a:srgbClr val="FF9900"/>
                  </a:solidFill>
                </a:rPr>
                <a:t>PIP-II ACCELERATOR</a:t>
              </a:r>
            </a:p>
          </p:txBody>
        </p:sp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00975BF4-E0D0-4191-A0D3-1B81E7233AB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091707" y="5738769"/>
              <a:ext cx="945785" cy="483976"/>
            </a:xfrm>
            <a:prstGeom prst="rect">
              <a:avLst/>
            </a:prstGeom>
            <a:ln w="28575">
              <a:solidFill>
                <a:srgbClr val="FF9900"/>
              </a:solidFill>
            </a:ln>
          </p:spPr>
        </p:pic>
      </p:grpSp>
    </p:spTree>
    <p:extLst>
      <p:ext uri="{BB962C8B-B14F-4D97-AF65-F5344CB8AC3E}">
        <p14:creationId xmlns:p14="http://schemas.microsoft.com/office/powerpoint/2010/main" val="38466943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576263" y="281559"/>
            <a:ext cx="8293100" cy="569268"/>
          </a:xfrm>
        </p:spPr>
        <p:txBody>
          <a:bodyPr>
            <a:normAutofit/>
          </a:bodyPr>
          <a:lstStyle/>
          <a:p>
            <a:r>
              <a:rPr lang="en-US" sz="2800" dirty="0"/>
              <a:t>DUNE </a:t>
            </a:r>
            <a:r>
              <a:rPr lang="en-US" sz="3200" dirty="0"/>
              <a:t>Science Objectives</a:t>
            </a:r>
            <a:endParaRPr lang="en-US" sz="28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8C009B-CB69-E04A-B9B3-34B26D69E9CF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idx="13"/>
          </p:nvPr>
        </p:nvSpPr>
        <p:spPr>
          <a:xfrm>
            <a:off x="457200" y="948713"/>
            <a:ext cx="8378456" cy="4846638"/>
          </a:xfrm>
        </p:spPr>
        <p:txBody>
          <a:bodyPr/>
          <a:lstStyle/>
          <a:p>
            <a:pPr marL="0" indent="0">
              <a:buNone/>
            </a:pPr>
            <a:r>
              <a:rPr lang="en-US" sz="2000" dirty="0">
                <a:solidFill>
                  <a:schemeClr val="accent6"/>
                </a:solidFill>
              </a:rPr>
              <a:t>Neutrinos – most ubiquitous matter particle in the universe, yet the least understood.  Opportunities for game changing physics discoveries</a:t>
            </a:r>
            <a:r>
              <a:rPr lang="en-US" sz="2000" dirty="0"/>
              <a:t>: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867176" y="1882954"/>
            <a:ext cx="7070601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/>
              <a:buChar char="•"/>
            </a:pPr>
            <a:r>
              <a:rPr lang="en-US" sz="1800" b="1" dirty="0">
                <a:solidFill>
                  <a:srgbClr val="004C97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Origin of matter</a:t>
            </a:r>
            <a:br>
              <a:rPr lang="en-US" sz="1800" dirty="0">
                <a:solidFill>
                  <a:srgbClr val="003087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</a:br>
            <a:r>
              <a:rPr lang="en-US" sz="1800" dirty="0">
                <a:solidFill>
                  <a:schemeClr val="accent6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Investigate leptonic CP violation, mass hierarchy, and precision oscillation physics</a:t>
            </a:r>
          </a:p>
          <a:p>
            <a:pPr marL="800100" lvl="1" indent="-342900">
              <a:buFont typeface="Wingdings" panose="05000000000000000000" pitchFamily="2" charset="2"/>
              <a:buChar char="Ø"/>
            </a:pPr>
            <a:r>
              <a:rPr lang="en-US" sz="2000" dirty="0">
                <a:solidFill>
                  <a:schemeClr val="accent6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Discover what happened after the big bang: Are neutrinos the reason the universe is made of matter?</a:t>
            </a:r>
          </a:p>
          <a:p>
            <a:pPr marL="342900" indent="-342900">
              <a:buFont typeface="Arial"/>
              <a:buChar char="•"/>
            </a:pPr>
            <a:endParaRPr lang="en-US" sz="1200" dirty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342900" indent="-342900">
              <a:buFont typeface="Arial"/>
              <a:buChar char="•"/>
            </a:pPr>
            <a:r>
              <a:rPr lang="en-US" sz="1800" b="1" dirty="0">
                <a:solidFill>
                  <a:srgbClr val="004C97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Neutron Star and Black hole formation</a:t>
            </a:r>
            <a:br>
              <a:rPr lang="en-US" sz="1800" dirty="0">
                <a:solidFill>
                  <a:srgbClr val="003087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</a:br>
            <a:r>
              <a:rPr lang="en-US" sz="1800" dirty="0">
                <a:solidFill>
                  <a:schemeClr val="accent6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Ability to observe supernovae events</a:t>
            </a:r>
          </a:p>
          <a:p>
            <a:pPr marL="800100" lvl="1" indent="-342900">
              <a:buFont typeface="Wingdings" panose="05000000000000000000" pitchFamily="2" charset="2"/>
              <a:buChar char="Ø"/>
            </a:pPr>
            <a:r>
              <a:rPr lang="en-US" sz="2000" dirty="0">
                <a:solidFill>
                  <a:schemeClr val="accent6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Use neutrinos to look into the cosmos and watch the formation of neutron stars and black holes in real tim</a:t>
            </a:r>
            <a:r>
              <a:rPr lang="en-US" sz="2000" dirty="0">
                <a:solidFill>
                  <a:srgbClr val="63666A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e</a:t>
            </a:r>
          </a:p>
          <a:p>
            <a:pPr marL="342900" indent="-342900">
              <a:buFont typeface="Arial"/>
              <a:buChar char="•"/>
            </a:pPr>
            <a:endParaRPr lang="en-US" sz="1200" dirty="0">
              <a:solidFill>
                <a:srgbClr val="003087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342900" indent="-342900">
              <a:buFont typeface="Arial"/>
              <a:buChar char="•"/>
            </a:pPr>
            <a:r>
              <a:rPr lang="en-US" sz="1800" b="1" dirty="0">
                <a:solidFill>
                  <a:srgbClr val="004C97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Unification of forces</a:t>
            </a:r>
            <a:br>
              <a:rPr lang="en-US" sz="1800" dirty="0">
                <a:solidFill>
                  <a:srgbClr val="004C97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</a:br>
            <a:r>
              <a:rPr lang="en-US" sz="1800" dirty="0">
                <a:solidFill>
                  <a:schemeClr val="accent6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Investigate nucleon decay targeting SUSY-favored modes</a:t>
            </a:r>
          </a:p>
          <a:p>
            <a:pPr marL="800100" lvl="1" indent="-342900">
              <a:buFont typeface="Wingdings" panose="05000000000000000000" pitchFamily="2" charset="2"/>
              <a:buChar char="Ø"/>
            </a:pPr>
            <a:r>
              <a:rPr lang="en-US" sz="2000" dirty="0">
                <a:solidFill>
                  <a:schemeClr val="accent6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Move closer to realizing Einstein’s dream of a unified theory of matter and energy</a:t>
            </a:r>
          </a:p>
        </p:txBody>
      </p:sp>
      <p:pic>
        <p:nvPicPr>
          <p:cNvPr id="3" name="Picture 2" descr="DUNEicon-BigBang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936" y="1808470"/>
            <a:ext cx="1616423" cy="1473235"/>
          </a:xfrm>
          <a:prstGeom prst="rect">
            <a:avLst/>
          </a:prstGeom>
        </p:spPr>
      </p:pic>
      <p:pic>
        <p:nvPicPr>
          <p:cNvPr id="9" name="Picture 8" descr="DUNEicon-Blackhole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1301" y="3307013"/>
            <a:ext cx="1565876" cy="1427165"/>
          </a:xfrm>
          <a:prstGeom prst="rect">
            <a:avLst/>
          </a:prstGeom>
        </p:spPr>
      </p:pic>
      <p:pic>
        <p:nvPicPr>
          <p:cNvPr id="10" name="Picture 9" descr="DUNEicons-FourForces.jp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5078" y="4705764"/>
            <a:ext cx="1586917" cy="1446343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80034" y="326089"/>
            <a:ext cx="1299383" cy="480208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2421AB6F-4044-48AF-9BF4-2309792BDD08}"/>
              </a:ext>
            </a:extLst>
          </p:cNvPr>
          <p:cNvSpPr/>
          <p:nvPr/>
        </p:nvSpPr>
        <p:spPr>
          <a:xfrm>
            <a:off x="8287472" y="6483063"/>
            <a:ext cx="581891" cy="19805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2F82EB8-E0A0-48A2-AFE6-12F112F4E0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11/4/2019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081A0D4-4557-D04C-B5F7-B447F4778F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E. Pozdeyev, 4th ICFA Mini-Workshop on Space Charge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31793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0F9E38D-7515-408B-94A1-AA5D3DF203E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  <p:sp>
        <p:nvSpPr>
          <p:cNvPr id="10" name="Title 6">
            <a:extLst>
              <a:ext uri="{FF2B5EF4-FFF2-40B4-BE49-F238E27FC236}">
                <a16:creationId xmlns:a16="http://schemas.microsoft.com/office/drawing/2014/main" id="{92658C11-9EC2-4240-8E74-88962EAE7F1D}"/>
              </a:ext>
            </a:extLst>
          </p:cNvPr>
          <p:cNvSpPr>
            <a:spLocks noGrp="1"/>
          </p:cNvSpPr>
          <p:nvPr/>
        </p:nvSpPr>
        <p:spPr>
          <a:xfrm>
            <a:off x="202499" y="420376"/>
            <a:ext cx="8526832" cy="406263"/>
          </a:xfrm>
          <a:prstGeom prst="rect">
            <a:avLst/>
          </a:prstGeom>
        </p:spPr>
        <p:txBody>
          <a:bodyPr lIns="0" tIns="0" rIns="0" bIns="0" anchor="b" anchorCtr="0"/>
          <a:lstStyle>
            <a:lvl1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2800" b="1" kern="1200">
                <a:solidFill>
                  <a:srgbClr val="004C97"/>
                </a:solidFill>
                <a:latin typeface="Helvetica"/>
                <a:ea typeface="Geneva" charset="0"/>
                <a:cs typeface="ＭＳ Ｐゴシック" charset="0"/>
              </a:defRPr>
            </a:lvl1pPr>
            <a:lvl2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Geneva" charset="0"/>
                <a:cs typeface="ＭＳ Ｐゴシック" charset="0"/>
              </a:defRPr>
            </a:lvl2pPr>
            <a:lvl3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Geneva" charset="0"/>
                <a:cs typeface="ＭＳ Ｐゴシック" charset="0"/>
              </a:defRPr>
            </a:lvl3pPr>
            <a:lvl4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Geneva" charset="0"/>
                <a:cs typeface="ＭＳ Ｐゴシック" charset="0"/>
              </a:defRPr>
            </a:lvl4pPr>
            <a:lvl5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Geneva" charset="0"/>
                <a:cs typeface="ＭＳ Ｐゴシック" charset="0"/>
              </a:defRPr>
            </a:lvl5pPr>
            <a:lvl6pPr marL="4572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6pPr>
            <a:lvl7pPr marL="9144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7pPr>
            <a:lvl8pPr marL="13716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8pPr>
            <a:lvl9pPr marL="18288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9pPr>
          </a:lstStyle>
          <a:p>
            <a:r>
              <a:rPr lang="en-US" dirty="0"/>
              <a:t>Fermilab Accelerator Complex </a:t>
            </a:r>
          </a:p>
          <a:p>
            <a:r>
              <a:rPr lang="en-US" dirty="0"/>
              <a:t> 750 kW, 120 GeV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F730B0C5-82E9-954A-B4CC-F39427F5CDE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7361" y="901835"/>
            <a:ext cx="7315200" cy="54737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D1A7200-2475-4E1B-BBED-F30309907203}"/>
              </a:ext>
            </a:extLst>
          </p:cNvPr>
          <p:cNvSpPr txBox="1"/>
          <p:nvPr/>
        </p:nvSpPr>
        <p:spPr>
          <a:xfrm>
            <a:off x="5050945" y="1602372"/>
            <a:ext cx="2697199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Fermilab operates the largest US particle accelerator complex, producing the world’s most powerful </a:t>
            </a:r>
            <a:r>
              <a:rPr lang="en-US" sz="2000" dirty="0">
                <a:solidFill>
                  <a:schemeClr val="bg1"/>
                </a:solidFill>
                <a:latin typeface="Symbol" charset="2"/>
                <a:cs typeface="Symbol" charset="2"/>
              </a:rPr>
              <a:t>n</a:t>
            </a:r>
            <a:r>
              <a:rPr lang="en-US" sz="2000" dirty="0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 beams, along with muon and test beams.  </a:t>
            </a:r>
          </a:p>
        </p:txBody>
      </p:sp>
      <p:cxnSp>
        <p:nvCxnSpPr>
          <p:cNvPr id="3" name="Straight Arrow Connector 2">
            <a:extLst>
              <a:ext uri="{FF2B5EF4-FFF2-40B4-BE49-F238E27FC236}">
                <a16:creationId xmlns:a16="http://schemas.microsoft.com/office/drawing/2014/main" id="{44477C7D-3846-4988-AFAA-F275896B8226}"/>
              </a:ext>
            </a:extLst>
          </p:cNvPr>
          <p:cNvCxnSpPr>
            <a:cxnSpLocks/>
          </p:cNvCxnSpPr>
          <p:nvPr/>
        </p:nvCxnSpPr>
        <p:spPr>
          <a:xfrm flipH="1" flipV="1">
            <a:off x="1084521" y="2361562"/>
            <a:ext cx="1403498" cy="466698"/>
          </a:xfrm>
          <a:prstGeom prst="straightConnector1">
            <a:avLst/>
          </a:prstGeom>
          <a:ln w="28575">
            <a:solidFill>
              <a:srgbClr val="FFFF00"/>
            </a:solidFill>
            <a:prstDash val="sysDot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5C9A4BC1-651B-45AD-AA58-EE6E0218243B}"/>
              </a:ext>
            </a:extLst>
          </p:cNvPr>
          <p:cNvCxnSpPr/>
          <p:nvPr/>
        </p:nvCxnSpPr>
        <p:spPr>
          <a:xfrm flipH="1" flipV="1">
            <a:off x="2488019" y="2828260"/>
            <a:ext cx="616688" cy="21265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Box 28">
            <a:extLst>
              <a:ext uri="{FF2B5EF4-FFF2-40B4-BE49-F238E27FC236}">
                <a16:creationId xmlns:a16="http://schemas.microsoft.com/office/drawing/2014/main" id="{D63AE967-F6E6-4D57-ACC6-BD670D61156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7361" y="2631641"/>
            <a:ext cx="2622550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200" b="1" dirty="0">
                <a:solidFill>
                  <a:srgbClr val="FFFF00"/>
                </a:solidFill>
                <a:latin typeface="Helvetica" charset="0"/>
                <a:cs typeface="Helvetica" charset="0"/>
              </a:rPr>
              <a:t>DUNE </a:t>
            </a:r>
            <a:r>
              <a:rPr lang="en-US" sz="2200" b="1" dirty="0">
                <a:solidFill>
                  <a:srgbClr val="FFFF00"/>
                </a:solidFill>
                <a:latin typeface="Symbol" charset="0"/>
                <a:cs typeface="Symbol" charset="0"/>
              </a:rPr>
              <a:t>n</a:t>
            </a:r>
            <a:r>
              <a:rPr lang="en-US" sz="2200" b="1" dirty="0">
                <a:solidFill>
                  <a:srgbClr val="FFFF00"/>
                </a:solidFill>
                <a:latin typeface="Helvetica" charset="0"/>
                <a:cs typeface="Helvetica" charset="0"/>
              </a:rPr>
              <a:t> beam</a:t>
            </a:r>
          </a:p>
        </p:txBody>
      </p:sp>
      <p:sp>
        <p:nvSpPr>
          <p:cNvPr id="18" name="TextBox 29">
            <a:extLst>
              <a:ext uri="{FF2B5EF4-FFF2-40B4-BE49-F238E27FC236}">
                <a16:creationId xmlns:a16="http://schemas.microsoft.com/office/drawing/2014/main" id="{434E0FB0-8578-4363-A68B-1579BF10ECA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98788" y="848253"/>
            <a:ext cx="262255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200" b="1" dirty="0">
                <a:solidFill>
                  <a:srgbClr val="FFFF00"/>
                </a:solidFill>
                <a:latin typeface="Helvetica" charset="0"/>
                <a:cs typeface="Helvetica" charset="0"/>
              </a:rPr>
              <a:t>Booster </a:t>
            </a:r>
            <a:r>
              <a:rPr lang="en-US" sz="2200" b="1" dirty="0">
                <a:solidFill>
                  <a:srgbClr val="FFFF00"/>
                </a:solidFill>
                <a:latin typeface="Symbol" charset="0"/>
                <a:cs typeface="Symbol" charset="0"/>
              </a:rPr>
              <a:t>n</a:t>
            </a:r>
            <a:r>
              <a:rPr lang="en-US" sz="2200" b="1" dirty="0">
                <a:solidFill>
                  <a:srgbClr val="FFFF00"/>
                </a:solidFill>
                <a:latin typeface="Helvetica" charset="0"/>
                <a:cs typeface="Helvetica" charset="0"/>
              </a:rPr>
              <a:t> beam</a:t>
            </a:r>
          </a:p>
          <a:p>
            <a:pPr eaLnBrk="1" hangingPunct="1"/>
            <a:r>
              <a:rPr lang="en-US" sz="1400" i="1" dirty="0">
                <a:solidFill>
                  <a:srgbClr val="FFFF00"/>
                </a:solidFill>
                <a:latin typeface="Helvetica" charset="0"/>
                <a:cs typeface="Helvetica" charset="0"/>
              </a:rPr>
              <a:t>SBN program</a:t>
            </a:r>
          </a:p>
        </p:txBody>
      </p:sp>
      <p:sp>
        <p:nvSpPr>
          <p:cNvPr id="19" name="TextBox 28">
            <a:extLst>
              <a:ext uri="{FF2B5EF4-FFF2-40B4-BE49-F238E27FC236}">
                <a16:creationId xmlns:a16="http://schemas.microsoft.com/office/drawing/2014/main" id="{E9D765CA-6B4D-44BA-BC2E-8CD64A9BE50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93043" y="1511017"/>
            <a:ext cx="262255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200" b="1" dirty="0" err="1">
                <a:solidFill>
                  <a:srgbClr val="FFFF00"/>
                </a:solidFill>
                <a:latin typeface="Helvetica" charset="0"/>
                <a:cs typeface="Helvetica" charset="0"/>
              </a:rPr>
              <a:t>NuMI</a:t>
            </a:r>
            <a:r>
              <a:rPr lang="en-US" sz="2200" b="1" dirty="0">
                <a:solidFill>
                  <a:srgbClr val="FFFF00"/>
                </a:solidFill>
                <a:latin typeface="Helvetica" charset="0"/>
                <a:cs typeface="Helvetica" charset="0"/>
              </a:rPr>
              <a:t> </a:t>
            </a:r>
            <a:r>
              <a:rPr lang="en-US" sz="2200" b="1" dirty="0">
                <a:solidFill>
                  <a:srgbClr val="FFFF00"/>
                </a:solidFill>
                <a:latin typeface="Symbol" charset="0"/>
                <a:cs typeface="Symbol" charset="0"/>
              </a:rPr>
              <a:t>n</a:t>
            </a:r>
            <a:r>
              <a:rPr lang="en-US" sz="2200" b="1" dirty="0">
                <a:solidFill>
                  <a:srgbClr val="FFFF00"/>
                </a:solidFill>
                <a:latin typeface="Helvetica" charset="0"/>
                <a:cs typeface="Helvetica" charset="0"/>
              </a:rPr>
              <a:t> beam</a:t>
            </a:r>
          </a:p>
          <a:p>
            <a:pPr eaLnBrk="1" hangingPunct="1"/>
            <a:r>
              <a:rPr lang="en-US" sz="1400" i="1" dirty="0" err="1">
                <a:solidFill>
                  <a:srgbClr val="FFFF00"/>
                </a:solidFill>
                <a:latin typeface="Helvetica" charset="0"/>
                <a:cs typeface="Helvetica" charset="0"/>
              </a:rPr>
              <a:t>NOvA</a:t>
            </a:r>
            <a:r>
              <a:rPr lang="en-US" sz="1400" i="1" dirty="0">
                <a:solidFill>
                  <a:srgbClr val="FFFF00"/>
                </a:solidFill>
                <a:latin typeface="Helvetica" charset="0"/>
                <a:cs typeface="Helvetica" charset="0"/>
              </a:rPr>
              <a:t>, </a:t>
            </a:r>
            <a:r>
              <a:rPr lang="en-US" sz="1400" i="1" dirty="0" err="1">
                <a:solidFill>
                  <a:srgbClr val="FFFF00"/>
                </a:solidFill>
                <a:latin typeface="Helvetica" charset="0"/>
                <a:cs typeface="Helvetica" charset="0"/>
              </a:rPr>
              <a:t>MINERvA</a:t>
            </a:r>
            <a:r>
              <a:rPr lang="en-US" sz="1400" i="1" dirty="0">
                <a:solidFill>
                  <a:srgbClr val="FFFF00"/>
                </a:solidFill>
                <a:latin typeface="Helvetica" charset="0"/>
                <a:cs typeface="Helvetica" charset="0"/>
              </a:rPr>
              <a:t>, MINOS+</a:t>
            </a:r>
          </a:p>
        </p:txBody>
      </p:sp>
      <p:sp>
        <p:nvSpPr>
          <p:cNvPr id="20" name="Date Placeholder 19">
            <a:extLst>
              <a:ext uri="{FF2B5EF4-FFF2-40B4-BE49-F238E27FC236}">
                <a16:creationId xmlns:a16="http://schemas.microsoft.com/office/drawing/2014/main" id="{235602C5-81BF-492E-B9EC-40E27CCCE2AF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11/4/2019</a:t>
            </a:r>
            <a:endParaRPr lang="en-US" dirty="0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5B8F5442-B67B-A64B-990A-C95F69A3233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E. Pozdeyev, 4th ICFA Mini-Workshop on Space Charge 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15924972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0F9E38D-7515-408B-94A1-AA5D3DF203E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  <p:sp>
        <p:nvSpPr>
          <p:cNvPr id="10" name="Title 6">
            <a:extLst>
              <a:ext uri="{FF2B5EF4-FFF2-40B4-BE49-F238E27FC236}">
                <a16:creationId xmlns:a16="http://schemas.microsoft.com/office/drawing/2014/main" id="{92658C11-9EC2-4240-8E74-88962EAE7F1D}"/>
              </a:ext>
            </a:extLst>
          </p:cNvPr>
          <p:cNvSpPr>
            <a:spLocks noGrp="1"/>
          </p:cNvSpPr>
          <p:nvPr/>
        </p:nvSpPr>
        <p:spPr>
          <a:xfrm>
            <a:off x="202499" y="420376"/>
            <a:ext cx="8526832" cy="406263"/>
          </a:xfrm>
          <a:prstGeom prst="rect">
            <a:avLst/>
          </a:prstGeom>
        </p:spPr>
        <p:txBody>
          <a:bodyPr lIns="0" tIns="0" rIns="0" bIns="0" anchor="b" anchorCtr="0"/>
          <a:lstStyle>
            <a:lvl1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2800" b="1" kern="1200">
                <a:solidFill>
                  <a:srgbClr val="004C97"/>
                </a:solidFill>
                <a:latin typeface="Helvetica"/>
                <a:ea typeface="Geneva" charset="0"/>
                <a:cs typeface="ＭＳ Ｐゴシック" charset="0"/>
              </a:defRPr>
            </a:lvl1pPr>
            <a:lvl2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Geneva" charset="0"/>
                <a:cs typeface="ＭＳ Ｐゴシック" charset="0"/>
              </a:defRPr>
            </a:lvl2pPr>
            <a:lvl3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Geneva" charset="0"/>
                <a:cs typeface="ＭＳ Ｐゴシック" charset="0"/>
              </a:defRPr>
            </a:lvl3pPr>
            <a:lvl4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Geneva" charset="0"/>
                <a:cs typeface="ＭＳ Ｐゴシック" charset="0"/>
              </a:defRPr>
            </a:lvl4pPr>
            <a:lvl5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Geneva" charset="0"/>
                <a:cs typeface="ＭＳ Ｐゴシック" charset="0"/>
              </a:defRPr>
            </a:lvl5pPr>
            <a:lvl6pPr marL="4572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6pPr>
            <a:lvl7pPr marL="9144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7pPr>
            <a:lvl8pPr marL="13716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8pPr>
            <a:lvl9pPr marL="18288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9pPr>
          </a:lstStyle>
          <a:p>
            <a:r>
              <a:rPr lang="en-US" dirty="0"/>
              <a:t>Fermilab Accelerator Complex </a:t>
            </a:r>
          </a:p>
          <a:p>
            <a:r>
              <a:rPr lang="en-US" dirty="0"/>
              <a:t> 750 kW, 120 GeV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F730B0C5-82E9-954A-B4CC-F39427F5CDE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7361" y="901835"/>
            <a:ext cx="7315200" cy="54737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D1A7200-2475-4E1B-BBED-F30309907203}"/>
              </a:ext>
            </a:extLst>
          </p:cNvPr>
          <p:cNvSpPr txBox="1"/>
          <p:nvPr/>
        </p:nvSpPr>
        <p:spPr>
          <a:xfrm>
            <a:off x="5050945" y="1602372"/>
            <a:ext cx="2697199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Fermilab operates the largest US particle accelerator complex, producing the world’s most powerful </a:t>
            </a:r>
            <a:r>
              <a:rPr lang="en-US" sz="2000" dirty="0">
                <a:solidFill>
                  <a:schemeClr val="bg1"/>
                </a:solidFill>
                <a:latin typeface="Symbol" charset="2"/>
                <a:cs typeface="Symbol" charset="2"/>
              </a:rPr>
              <a:t>n</a:t>
            </a:r>
            <a:r>
              <a:rPr lang="en-US" sz="2000" dirty="0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 beams, along with muon and test beams.  </a:t>
            </a:r>
          </a:p>
        </p:txBody>
      </p:sp>
      <p:cxnSp>
        <p:nvCxnSpPr>
          <p:cNvPr id="3" name="Straight Arrow Connector 2">
            <a:extLst>
              <a:ext uri="{FF2B5EF4-FFF2-40B4-BE49-F238E27FC236}">
                <a16:creationId xmlns:a16="http://schemas.microsoft.com/office/drawing/2014/main" id="{44477C7D-3846-4988-AFAA-F275896B8226}"/>
              </a:ext>
            </a:extLst>
          </p:cNvPr>
          <p:cNvCxnSpPr>
            <a:cxnSpLocks/>
          </p:cNvCxnSpPr>
          <p:nvPr/>
        </p:nvCxnSpPr>
        <p:spPr>
          <a:xfrm flipH="1" flipV="1">
            <a:off x="1084521" y="2361562"/>
            <a:ext cx="1403498" cy="466698"/>
          </a:xfrm>
          <a:prstGeom prst="straightConnector1">
            <a:avLst/>
          </a:prstGeom>
          <a:ln w="28575">
            <a:solidFill>
              <a:srgbClr val="FFFF00"/>
            </a:solidFill>
            <a:prstDash val="sysDot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5C9A4BC1-651B-45AD-AA58-EE6E0218243B}"/>
              </a:ext>
            </a:extLst>
          </p:cNvPr>
          <p:cNvCxnSpPr/>
          <p:nvPr/>
        </p:nvCxnSpPr>
        <p:spPr>
          <a:xfrm flipH="1" flipV="1">
            <a:off x="2488019" y="2828260"/>
            <a:ext cx="616688" cy="21265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Box 28">
            <a:extLst>
              <a:ext uri="{FF2B5EF4-FFF2-40B4-BE49-F238E27FC236}">
                <a16:creationId xmlns:a16="http://schemas.microsoft.com/office/drawing/2014/main" id="{D63AE967-F6E6-4D57-ACC6-BD670D61156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7361" y="2631641"/>
            <a:ext cx="2622550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200" b="1" dirty="0">
                <a:solidFill>
                  <a:srgbClr val="FFFF00"/>
                </a:solidFill>
                <a:latin typeface="Helvetica" charset="0"/>
                <a:cs typeface="Helvetica" charset="0"/>
              </a:rPr>
              <a:t>DUNE </a:t>
            </a:r>
            <a:r>
              <a:rPr lang="en-US" sz="2200" b="1" dirty="0">
                <a:solidFill>
                  <a:srgbClr val="FFFF00"/>
                </a:solidFill>
                <a:latin typeface="Symbol" charset="0"/>
                <a:cs typeface="Symbol" charset="0"/>
              </a:rPr>
              <a:t>n</a:t>
            </a:r>
            <a:r>
              <a:rPr lang="en-US" sz="2200" b="1" dirty="0">
                <a:solidFill>
                  <a:srgbClr val="FFFF00"/>
                </a:solidFill>
                <a:latin typeface="Helvetica" charset="0"/>
                <a:cs typeface="Helvetica" charset="0"/>
              </a:rPr>
              <a:t> beam</a:t>
            </a:r>
          </a:p>
        </p:txBody>
      </p:sp>
      <p:sp>
        <p:nvSpPr>
          <p:cNvPr id="18" name="TextBox 29">
            <a:extLst>
              <a:ext uri="{FF2B5EF4-FFF2-40B4-BE49-F238E27FC236}">
                <a16:creationId xmlns:a16="http://schemas.microsoft.com/office/drawing/2014/main" id="{434E0FB0-8578-4363-A68B-1579BF10ECA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98788" y="848253"/>
            <a:ext cx="262255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200" b="1" dirty="0">
                <a:solidFill>
                  <a:srgbClr val="FFFF00"/>
                </a:solidFill>
                <a:latin typeface="Helvetica" charset="0"/>
                <a:cs typeface="Helvetica" charset="0"/>
              </a:rPr>
              <a:t>Booster </a:t>
            </a:r>
            <a:r>
              <a:rPr lang="en-US" sz="2200" b="1" dirty="0">
                <a:solidFill>
                  <a:srgbClr val="FFFF00"/>
                </a:solidFill>
                <a:latin typeface="Symbol" charset="0"/>
                <a:cs typeface="Symbol" charset="0"/>
              </a:rPr>
              <a:t>n</a:t>
            </a:r>
            <a:r>
              <a:rPr lang="en-US" sz="2200" b="1" dirty="0">
                <a:solidFill>
                  <a:srgbClr val="FFFF00"/>
                </a:solidFill>
                <a:latin typeface="Helvetica" charset="0"/>
                <a:cs typeface="Helvetica" charset="0"/>
              </a:rPr>
              <a:t> beam</a:t>
            </a:r>
          </a:p>
          <a:p>
            <a:pPr eaLnBrk="1" hangingPunct="1"/>
            <a:r>
              <a:rPr lang="en-US" sz="1400" i="1" dirty="0">
                <a:solidFill>
                  <a:srgbClr val="FFFF00"/>
                </a:solidFill>
                <a:latin typeface="Helvetica" charset="0"/>
                <a:cs typeface="Helvetica" charset="0"/>
              </a:rPr>
              <a:t>SBN program</a:t>
            </a:r>
          </a:p>
        </p:txBody>
      </p:sp>
      <p:sp>
        <p:nvSpPr>
          <p:cNvPr id="19" name="TextBox 28">
            <a:extLst>
              <a:ext uri="{FF2B5EF4-FFF2-40B4-BE49-F238E27FC236}">
                <a16:creationId xmlns:a16="http://schemas.microsoft.com/office/drawing/2014/main" id="{E9D765CA-6B4D-44BA-BC2E-8CD64A9BE50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93043" y="1511017"/>
            <a:ext cx="262255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200" b="1" dirty="0" err="1">
                <a:solidFill>
                  <a:srgbClr val="FFFF00"/>
                </a:solidFill>
                <a:latin typeface="Helvetica" charset="0"/>
                <a:cs typeface="Helvetica" charset="0"/>
              </a:rPr>
              <a:t>NuMI</a:t>
            </a:r>
            <a:r>
              <a:rPr lang="en-US" sz="2200" b="1" dirty="0">
                <a:solidFill>
                  <a:srgbClr val="FFFF00"/>
                </a:solidFill>
                <a:latin typeface="Helvetica" charset="0"/>
                <a:cs typeface="Helvetica" charset="0"/>
              </a:rPr>
              <a:t> </a:t>
            </a:r>
            <a:r>
              <a:rPr lang="en-US" sz="2200" b="1" dirty="0">
                <a:solidFill>
                  <a:srgbClr val="FFFF00"/>
                </a:solidFill>
                <a:latin typeface="Symbol" charset="0"/>
                <a:cs typeface="Symbol" charset="0"/>
              </a:rPr>
              <a:t>n</a:t>
            </a:r>
            <a:r>
              <a:rPr lang="en-US" sz="2200" b="1" dirty="0">
                <a:solidFill>
                  <a:srgbClr val="FFFF00"/>
                </a:solidFill>
                <a:latin typeface="Helvetica" charset="0"/>
                <a:cs typeface="Helvetica" charset="0"/>
              </a:rPr>
              <a:t> beam</a:t>
            </a:r>
          </a:p>
          <a:p>
            <a:pPr eaLnBrk="1" hangingPunct="1"/>
            <a:r>
              <a:rPr lang="en-US" sz="1400" i="1" dirty="0" err="1">
                <a:solidFill>
                  <a:srgbClr val="FFFF00"/>
                </a:solidFill>
                <a:latin typeface="Helvetica" charset="0"/>
                <a:cs typeface="Helvetica" charset="0"/>
              </a:rPr>
              <a:t>NOvA</a:t>
            </a:r>
            <a:r>
              <a:rPr lang="en-US" sz="1400" i="1" dirty="0">
                <a:solidFill>
                  <a:srgbClr val="FFFF00"/>
                </a:solidFill>
                <a:latin typeface="Helvetica" charset="0"/>
                <a:cs typeface="Helvetica" charset="0"/>
              </a:rPr>
              <a:t>, </a:t>
            </a:r>
            <a:r>
              <a:rPr lang="en-US" sz="1400" i="1" dirty="0" err="1">
                <a:solidFill>
                  <a:srgbClr val="FFFF00"/>
                </a:solidFill>
                <a:latin typeface="Helvetica" charset="0"/>
                <a:cs typeface="Helvetica" charset="0"/>
              </a:rPr>
              <a:t>MINERvA</a:t>
            </a:r>
            <a:r>
              <a:rPr lang="en-US" sz="1400" i="1" dirty="0">
                <a:solidFill>
                  <a:srgbClr val="FFFF00"/>
                </a:solidFill>
                <a:latin typeface="Helvetica" charset="0"/>
                <a:cs typeface="Helvetica" charset="0"/>
              </a:rPr>
              <a:t>, MINOS+</a:t>
            </a:r>
          </a:p>
        </p:txBody>
      </p:sp>
      <p:sp>
        <p:nvSpPr>
          <p:cNvPr id="20" name="Date Placeholder 19">
            <a:extLst>
              <a:ext uri="{FF2B5EF4-FFF2-40B4-BE49-F238E27FC236}">
                <a16:creationId xmlns:a16="http://schemas.microsoft.com/office/drawing/2014/main" id="{235602C5-81BF-492E-B9EC-40E27CCCE2AF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11/4/2019</a:t>
            </a:r>
            <a:endParaRPr lang="en-US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C36E972-B03E-804D-99F7-372C44C2300A}"/>
              </a:ext>
            </a:extLst>
          </p:cNvPr>
          <p:cNvSpPr txBox="1"/>
          <p:nvPr/>
        </p:nvSpPr>
        <p:spPr>
          <a:xfrm>
            <a:off x="150591" y="3900065"/>
            <a:ext cx="8842818" cy="126188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square" rtlCol="0">
            <a:spAutoFit/>
          </a:bodyPr>
          <a:lstStyle/>
          <a:p>
            <a:r>
              <a:rPr lang="en-US" sz="2800" b="1" dirty="0">
                <a:latin typeface="Helvetica" panose="020B0604020202020204" pitchFamily="34" charset="0"/>
                <a:cs typeface="Helvetica" panose="020B0604020202020204" pitchFamily="34" charset="0"/>
              </a:rPr>
              <a:t>P5 Recommendation: </a:t>
            </a:r>
            <a:r>
              <a:rPr lang="en-US" dirty="0">
                <a:latin typeface="Helvetica" panose="020B0604020202020204" pitchFamily="34" charset="0"/>
                <a:cs typeface="Helvetica" panose="020B0604020202020204" pitchFamily="34" charset="0"/>
              </a:rPr>
              <a:t>Upgrade the Fermilab proton accelerator complex to provide proton beams of   &gt;1 MW by the time of first operation of the new long-baseline neutrino facility. 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9ABF6241-52DC-4943-A549-5652C954B1C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E. Pozdeyev, 4th ICFA Mini-Workshop on Space Charge 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85260921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3B7024-A1A0-0E41-8BA2-D1B92EA092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547" y="512483"/>
            <a:ext cx="8686800" cy="526620"/>
          </a:xfrm>
        </p:spPr>
        <p:txBody>
          <a:bodyPr/>
          <a:lstStyle/>
          <a:p>
            <a:r>
              <a:rPr lang="en-US" sz="3200" dirty="0"/>
              <a:t>Fermilab’s Path to 1.2 MW on LBNF Target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9D43C89-6AFE-D743-8484-2430E08279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2250" y="1153282"/>
            <a:ext cx="8672513" cy="5093405"/>
          </a:xfrm>
        </p:spPr>
        <p:txBody>
          <a:bodyPr/>
          <a:lstStyle/>
          <a:p>
            <a:r>
              <a:rPr lang="en-US" dirty="0"/>
              <a:t>Increase the number of protons per Booster pulse from 4.3e12 (present) to 6.5e12</a:t>
            </a:r>
          </a:p>
          <a:p>
            <a:r>
              <a:rPr lang="en-US" dirty="0"/>
              <a:t>Increase Booster rep. rate from 15 Hz to 20 Hz</a:t>
            </a:r>
          </a:p>
          <a:p>
            <a:r>
              <a:rPr lang="en-US" dirty="0"/>
              <a:t>Reduce Main Injector cycle from 1.33 s to 1.2 s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Implementation</a:t>
            </a:r>
          </a:p>
          <a:p>
            <a:r>
              <a:rPr lang="en-US" dirty="0"/>
              <a:t>PIP-II SRF </a:t>
            </a:r>
            <a:r>
              <a:rPr lang="en-US" dirty="0" err="1"/>
              <a:t>linac</a:t>
            </a:r>
            <a:r>
              <a:rPr lang="en-US" dirty="0"/>
              <a:t>, 800 MeV, 2 mA beam, painting injection</a:t>
            </a:r>
          </a:p>
          <a:p>
            <a:pPr lvl="1"/>
            <a:r>
              <a:rPr lang="en-US" dirty="0"/>
              <a:t>Increased energy, reduced space charge, improved beam quality in the Booster</a:t>
            </a:r>
          </a:p>
          <a:p>
            <a:r>
              <a:rPr lang="en-US" dirty="0"/>
              <a:t>Increase in Booster injection energy, pulse intensity and repetition rate require upgrades to Booster, Recycler Ring (RR), and Main Injector (MI). </a:t>
            </a:r>
          </a:p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6DDCFC0-2771-452C-A4C2-334F4823E57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51F394B-A247-4758-B153-3C11082D6D38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11/4/2019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4146BC3-E349-B949-A934-6FCC38053CE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E. </a:t>
            </a:r>
            <a:r>
              <a:rPr lang="en-US" dirty="0" err="1"/>
              <a:t>Pozdeyev</a:t>
            </a:r>
            <a:r>
              <a:rPr lang="en-US" dirty="0"/>
              <a:t>, 4th ICFA Mini-Workshop on Space Charge </a:t>
            </a:r>
          </a:p>
        </p:txBody>
      </p:sp>
    </p:spTree>
    <p:extLst>
      <p:ext uri="{BB962C8B-B14F-4D97-AF65-F5344CB8AC3E}">
        <p14:creationId xmlns:p14="http://schemas.microsoft.com/office/powerpoint/2010/main" val="241129173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7A90A6-B830-4E19-A2B8-2251CF33DE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9833" y="344350"/>
            <a:ext cx="8686800" cy="427877"/>
          </a:xfrm>
        </p:spPr>
        <p:txBody>
          <a:bodyPr/>
          <a:lstStyle/>
          <a:p>
            <a:r>
              <a:rPr lang="en-US" sz="3200" dirty="0"/>
              <a:t>PIP-II Scope Overview</a:t>
            </a:r>
          </a:p>
        </p:txBody>
      </p:sp>
      <p:pic>
        <p:nvPicPr>
          <p:cNvPr id="5" name="Content Placeholder 6">
            <a:extLst>
              <a:ext uri="{FF2B5EF4-FFF2-40B4-BE49-F238E27FC236}">
                <a16:creationId xmlns:a16="http://schemas.microsoft.com/office/drawing/2014/main" id="{C5D6788C-90AF-49A7-99C8-E0DD34ABB2F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9241" y="976033"/>
            <a:ext cx="5614110" cy="4048278"/>
          </a:xfrm>
        </p:spPr>
      </p:pic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17F36C86-76F5-418C-BCA2-2F7A4BAB348D}"/>
              </a:ext>
            </a:extLst>
          </p:cNvPr>
          <p:cNvSpPr txBox="1">
            <a:spLocks/>
          </p:cNvSpPr>
          <p:nvPr/>
        </p:nvSpPr>
        <p:spPr>
          <a:xfrm>
            <a:off x="5912949" y="677472"/>
            <a:ext cx="3257946" cy="4784332"/>
          </a:xfrm>
          <a:prstGeom prst="rect">
            <a:avLst/>
          </a:prstGeom>
        </p:spPr>
        <p:txBody>
          <a:bodyPr lIns="0" tIns="0" rIns="0" bIns="0"/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rgbClr val="404040"/>
                </a:solidFill>
                <a:latin typeface="Helvetica"/>
                <a:ea typeface="Geneva" charset="0"/>
                <a:cs typeface="ＭＳ Ｐゴシック" charset="0"/>
              </a:defRPr>
            </a:lvl1pPr>
            <a:lvl2pPr marL="742950" indent="-28575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200" kern="1200">
                <a:solidFill>
                  <a:srgbClr val="404040"/>
                </a:solidFill>
                <a:latin typeface="Helvetica"/>
                <a:ea typeface="ＭＳ Ｐゴシック" charset="0"/>
                <a:cs typeface="ＭＳ Ｐゴシック" charset="0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000" kern="1200">
                <a:solidFill>
                  <a:srgbClr val="404040"/>
                </a:solidFill>
                <a:latin typeface="Helvetica"/>
                <a:ea typeface="ＭＳ Ｐゴシック" charset="0"/>
                <a:cs typeface="ＭＳ Ｐゴシック" charset="0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800" kern="1200">
                <a:solidFill>
                  <a:srgbClr val="404040"/>
                </a:solidFill>
                <a:latin typeface="Helvetica"/>
                <a:ea typeface="ＭＳ Ｐゴシック" charset="0"/>
                <a:cs typeface="ＭＳ Ｐゴシック" charset="0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/>
              <a:buChar char="•"/>
              <a:defRPr sz="1800" kern="1200">
                <a:solidFill>
                  <a:srgbClr val="404040"/>
                </a:solidFill>
                <a:latin typeface="Helvetica"/>
                <a:ea typeface="ＭＳ Ｐゴシック" charset="0"/>
                <a:cs typeface="ＭＳ Ｐゴシック" charset="0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dirty="0">
                <a:solidFill>
                  <a:srgbClr val="000000"/>
                </a:solidFill>
              </a:rPr>
              <a:t>800 MeV H−  </a:t>
            </a:r>
            <a:r>
              <a:rPr lang="en-US" sz="1800" b="1" dirty="0" err="1">
                <a:solidFill>
                  <a:srgbClr val="000000"/>
                </a:solidFill>
              </a:rPr>
              <a:t>linac</a:t>
            </a:r>
            <a:endParaRPr lang="en-US" sz="1800" b="1" dirty="0">
              <a:solidFill>
                <a:srgbClr val="000000"/>
              </a:solidFill>
            </a:endParaRPr>
          </a:p>
          <a:p>
            <a:pPr lvl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chemeClr val="tx2"/>
                </a:solidFill>
              </a:rPr>
              <a:t>Warm Front End</a:t>
            </a:r>
          </a:p>
          <a:p>
            <a:pPr lvl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chemeClr val="tx2"/>
                </a:solidFill>
              </a:rPr>
              <a:t>SRF section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dirty="0" err="1">
                <a:solidFill>
                  <a:srgbClr val="000000"/>
                </a:solidFill>
              </a:rPr>
              <a:t>Linac</a:t>
            </a:r>
            <a:r>
              <a:rPr lang="en-US" sz="1800" b="1" dirty="0">
                <a:solidFill>
                  <a:srgbClr val="000000"/>
                </a:solidFill>
              </a:rPr>
              <a:t>-to-Booster transfer line</a:t>
            </a:r>
          </a:p>
          <a:p>
            <a:pPr lvl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chemeClr val="tx2"/>
                </a:solidFill>
              </a:rPr>
              <a:t>3-way beam split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dirty="0">
                <a:solidFill>
                  <a:srgbClr val="000000"/>
                </a:solidFill>
              </a:rPr>
              <a:t>Upgraded Booster</a:t>
            </a:r>
            <a:r>
              <a:rPr lang="en-US" sz="1800" dirty="0">
                <a:solidFill>
                  <a:srgbClr val="000000"/>
                </a:solidFill>
              </a:rPr>
              <a:t> </a:t>
            </a:r>
          </a:p>
          <a:p>
            <a:pPr lvl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chemeClr val="tx2"/>
                </a:solidFill>
              </a:rPr>
              <a:t>20 Hz, 800 MeV injection</a:t>
            </a:r>
          </a:p>
          <a:p>
            <a:pPr lvl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chemeClr val="tx2"/>
                </a:solidFill>
              </a:rPr>
              <a:t>New injection area 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dirty="0">
                <a:solidFill>
                  <a:srgbClr val="000000"/>
                </a:solidFill>
              </a:rPr>
              <a:t>Upgraded Recycler &amp; Main Injector</a:t>
            </a:r>
          </a:p>
          <a:p>
            <a:pPr lvl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chemeClr val="tx2"/>
                </a:solidFill>
              </a:rPr>
              <a:t>RF in both rings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dirty="0">
                <a:solidFill>
                  <a:srgbClr val="000000"/>
                </a:solidFill>
              </a:rPr>
              <a:t>Conventional facilities </a:t>
            </a:r>
          </a:p>
          <a:p>
            <a:pPr lvl="1" indent="-34290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chemeClr val="tx2"/>
                </a:solidFill>
              </a:rPr>
              <a:t>Site preparation</a:t>
            </a:r>
          </a:p>
          <a:p>
            <a:pPr lvl="1" indent="-34290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800" dirty="0" err="1">
                <a:solidFill>
                  <a:schemeClr val="tx2"/>
                </a:solidFill>
              </a:rPr>
              <a:t>Cryoplant</a:t>
            </a:r>
            <a:r>
              <a:rPr lang="en-US" sz="1800" dirty="0">
                <a:solidFill>
                  <a:schemeClr val="tx2"/>
                </a:solidFill>
              </a:rPr>
              <a:t> Building</a:t>
            </a:r>
          </a:p>
          <a:p>
            <a:pPr lvl="1" indent="-34290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800" dirty="0" err="1">
                <a:solidFill>
                  <a:schemeClr val="tx2"/>
                </a:solidFill>
              </a:rPr>
              <a:t>Linac</a:t>
            </a:r>
            <a:r>
              <a:rPr lang="en-US" sz="1800" dirty="0">
                <a:solidFill>
                  <a:schemeClr val="tx2"/>
                </a:solidFill>
              </a:rPr>
              <a:t> Complex</a:t>
            </a:r>
          </a:p>
          <a:p>
            <a:pPr lvl="1" indent="-34290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chemeClr val="tx2"/>
                </a:solidFill>
              </a:rPr>
              <a:t>Booster Connection 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CBE62BD-2288-46C2-8347-9740DDD557E6}"/>
              </a:ext>
            </a:extLst>
          </p:cNvPr>
          <p:cNvSpPr txBox="1"/>
          <p:nvPr/>
        </p:nvSpPr>
        <p:spPr>
          <a:xfrm>
            <a:off x="222250" y="5558119"/>
            <a:ext cx="852355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latin typeface="Helvetica" panose="020B0604020202020204" pitchFamily="34" charset="0"/>
                <a:ea typeface="HGGothicE" panose="020B0400000000000000" pitchFamily="49" charset="-128"/>
                <a:cs typeface="Helvetica" panose="020B0604020202020204" pitchFamily="34" charset="0"/>
              </a:rPr>
              <a:t>The PIP-II scope </a:t>
            </a:r>
            <a:r>
              <a:rPr lang="en-US" sz="2000" dirty="0">
                <a:latin typeface="Helvetica" panose="020B0604020202020204" pitchFamily="34" charset="0"/>
                <a:cs typeface="Helvetica" panose="020B0604020202020204" pitchFamily="34" charset="0"/>
              </a:rPr>
              <a:t>enables the accelerator complex to reach </a:t>
            </a:r>
            <a:r>
              <a:rPr lang="en-US" sz="2000" dirty="0">
                <a:latin typeface="Helvetica" panose="020B0604020202020204" pitchFamily="34" charset="0"/>
                <a:ea typeface="HGGothicE" panose="020B0400000000000000" pitchFamily="49" charset="-128"/>
                <a:cs typeface="Helvetica" panose="020B0604020202020204" pitchFamily="34" charset="0"/>
              </a:rPr>
              <a:t>1.2 MW proton beam on LBNF target. </a:t>
            </a:r>
          </a:p>
        </p:txBody>
      </p:sp>
      <p:sp>
        <p:nvSpPr>
          <p:cNvPr id="20" name="Slide Number Placeholder 19">
            <a:extLst>
              <a:ext uri="{FF2B5EF4-FFF2-40B4-BE49-F238E27FC236}">
                <a16:creationId xmlns:a16="http://schemas.microsoft.com/office/drawing/2014/main" id="{0F7081F2-1B1D-4E5A-884B-FAD9DBA475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22250" y="6504213"/>
            <a:ext cx="414338" cy="237285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4C97"/>
                </a:solidFill>
                <a:latin typeface="Helvetica" charset="0"/>
                <a:ea typeface="Geneva" charset="0"/>
                <a:cs typeface="ＭＳ Ｐゴシック" charset="0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9pPr>
          </a:lstStyle>
          <a:p>
            <a:fld id="{D4078CA2-75EA-4F42-B0AF-FB0975373545}" type="slidenum">
              <a:rPr lang="en-US" altLang="en-US" smtClean="0"/>
              <a:pPr/>
              <a:t>9</a:t>
            </a:fld>
            <a:endParaRPr lang="en-US" altLang="en-US" dirty="0"/>
          </a:p>
        </p:txBody>
      </p:sp>
      <p:sp>
        <p:nvSpPr>
          <p:cNvPr id="22" name="Date Placeholder 21">
            <a:extLst>
              <a:ext uri="{FF2B5EF4-FFF2-40B4-BE49-F238E27FC236}">
                <a16:creationId xmlns:a16="http://schemas.microsoft.com/office/drawing/2014/main" id="{FC148FF5-331D-4787-BDAF-7C4B4012E957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11/4/2019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F330365-8AD8-CB45-842B-CF614FD2146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E. </a:t>
            </a:r>
            <a:r>
              <a:rPr lang="en-US" dirty="0" err="1"/>
              <a:t>Pozdeyev</a:t>
            </a:r>
            <a:r>
              <a:rPr lang="en-US" dirty="0"/>
              <a:t>, 4th ICFA Mini-Workshop on Space Charge </a:t>
            </a:r>
          </a:p>
        </p:txBody>
      </p:sp>
    </p:spTree>
    <p:extLst>
      <p:ext uri="{BB962C8B-B14F-4D97-AF65-F5344CB8AC3E}">
        <p14:creationId xmlns:p14="http://schemas.microsoft.com/office/powerpoint/2010/main" val="3227364038"/>
      </p:ext>
    </p:extLst>
  </p:cSld>
  <p:clrMapOvr>
    <a:masterClrMapping/>
  </p:clrMapOvr>
</p:sld>
</file>

<file path=ppt/theme/theme1.xml><?xml version="1.0" encoding="utf-8"?>
<a:theme xmlns:a="http://schemas.openxmlformats.org/drawingml/2006/main" name="Fermilab_PPT_090815">
  <a:themeElements>
    <a:clrScheme name="Fermilab 1">
      <a:dk1>
        <a:srgbClr val="003087"/>
      </a:dk1>
      <a:lt1>
        <a:srgbClr val="FFFFFF"/>
      </a:lt1>
      <a:dk2>
        <a:srgbClr val="003087"/>
      </a:dk2>
      <a:lt2>
        <a:srgbClr val="FFFFFF"/>
      </a:lt2>
      <a:accent1>
        <a:srgbClr val="99D6EA"/>
      </a:accent1>
      <a:accent2>
        <a:srgbClr val="DB720C"/>
      </a:accent2>
      <a:accent3>
        <a:srgbClr val="519A24"/>
      </a:accent3>
      <a:accent4>
        <a:srgbClr val="AF272F"/>
      </a:accent4>
      <a:accent5>
        <a:srgbClr val="00B5E2"/>
      </a:accent5>
      <a:accent6>
        <a:srgbClr val="505050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1_Fermilab">
  <a:themeElements>
    <a:clrScheme name="Fermilab">
      <a:dk1>
        <a:srgbClr val="004C97"/>
      </a:dk1>
      <a:lt1>
        <a:srgbClr val="FFFFFF"/>
      </a:lt1>
      <a:dk2>
        <a:srgbClr val="004C97"/>
      </a:dk2>
      <a:lt2>
        <a:srgbClr val="FFFFFF"/>
      </a:lt2>
      <a:accent1>
        <a:srgbClr val="99D6EA"/>
      </a:accent1>
      <a:accent2>
        <a:srgbClr val="DB720C"/>
      </a:accent2>
      <a:accent3>
        <a:srgbClr val="519A24"/>
      </a:accent3>
      <a:accent4>
        <a:srgbClr val="AF272F"/>
      </a:accent4>
      <a:accent5>
        <a:srgbClr val="00B5E2"/>
      </a:accent5>
      <a:accent6>
        <a:srgbClr val="404040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Fermilab" id="{CDB0ABDB-7C42-4C7F-837F-86DBF6E95BEB}" vid="{E0E253F8-C623-476B-912F-9D90398AB05F}"/>
    </a:ext>
  </a:extLst>
</a:theme>
</file>

<file path=ppt/theme/theme3.xml><?xml version="1.0" encoding="utf-8"?>
<a:theme xmlns:a="http://schemas.openxmlformats.org/drawingml/2006/main" name="1_Fermilab_PPT_090815">
  <a:themeElements>
    <a:clrScheme name="Fermilab 1">
      <a:dk1>
        <a:srgbClr val="003087"/>
      </a:dk1>
      <a:lt1>
        <a:srgbClr val="FFFFFF"/>
      </a:lt1>
      <a:dk2>
        <a:srgbClr val="003087"/>
      </a:dk2>
      <a:lt2>
        <a:srgbClr val="FFFFFF"/>
      </a:lt2>
      <a:accent1>
        <a:srgbClr val="99D6EA"/>
      </a:accent1>
      <a:accent2>
        <a:srgbClr val="DB720C"/>
      </a:accent2>
      <a:accent3>
        <a:srgbClr val="519A24"/>
      </a:accent3>
      <a:accent4>
        <a:srgbClr val="AF272F"/>
      </a:accent4>
      <a:accent5>
        <a:srgbClr val="00B5E2"/>
      </a:accent5>
      <a:accent6>
        <a:srgbClr val="505050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FNAL_PowerPoint_4x3_100716" id="{C56AE792-1073-4367-8F8A-593D7A00575F}" vid="{FCED6878-309D-4AFC-95DB-57DE4ADEE9D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Fermilab_PowerPoint_Template_090915</Template>
  <TotalTime>111908</TotalTime>
  <Words>2519</Words>
  <Application>Microsoft Macintosh PowerPoint</Application>
  <PresentationFormat>On-screen Show (4:3)</PresentationFormat>
  <Paragraphs>568</Paragraphs>
  <Slides>36</Slides>
  <Notes>17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36</vt:i4>
      </vt:variant>
    </vt:vector>
  </HeadingPairs>
  <TitlesOfParts>
    <vt:vector size="46" baseType="lpstr">
      <vt:lpstr>Arial</vt:lpstr>
      <vt:lpstr>Calibri</vt:lpstr>
      <vt:lpstr>Cambria Math</vt:lpstr>
      <vt:lpstr>Helvetica</vt:lpstr>
      <vt:lpstr>Lucida Grande</vt:lpstr>
      <vt:lpstr>Symbol</vt:lpstr>
      <vt:lpstr>Wingdings</vt:lpstr>
      <vt:lpstr>Fermilab_PPT_090815</vt:lpstr>
      <vt:lpstr>1_Fermilab</vt:lpstr>
      <vt:lpstr>1_Fermilab_PPT_090815</vt:lpstr>
      <vt:lpstr>PowerPoint Presentation</vt:lpstr>
      <vt:lpstr>Outline</vt:lpstr>
      <vt:lpstr>Fermilab at a Glance</vt:lpstr>
      <vt:lpstr>PowerPoint Presentation</vt:lpstr>
      <vt:lpstr>DUNE Science Objectives</vt:lpstr>
      <vt:lpstr>PowerPoint Presentation</vt:lpstr>
      <vt:lpstr>PowerPoint Presentation</vt:lpstr>
      <vt:lpstr>Fermilab’s Path to 1.2 MW on LBNF Target</vt:lpstr>
      <vt:lpstr>PIP-II Scope Overview</vt:lpstr>
      <vt:lpstr>PIP-II Site at Fermilab  </vt:lpstr>
      <vt:lpstr>PIP-II Performance Requirements Defined</vt:lpstr>
      <vt:lpstr>PIP-II 800 MeV Linac 5 Types of Cavities, 23 Cryomodules, 119 Cavities </vt:lpstr>
      <vt:lpstr>SRF Linac Lattice Developed</vt:lpstr>
      <vt:lpstr>Booster Injection Optimized to Reduce  Peak Charge Density and Space Charge Tune Shift</vt:lpstr>
      <vt:lpstr>Presently, Losses in Booster  Limit Beam Intensity [2]</vt:lpstr>
      <vt:lpstr>PIP-II Higher Injection Energy and Painting  Mitigate Losses at Booster Injection</vt:lpstr>
      <vt:lpstr>  </vt:lpstr>
      <vt:lpstr>PIP2IT Serves As Testbed for Critical Technologies</vt:lpstr>
      <vt:lpstr>PIP2IT Serves As Testbed for Critical Technologies</vt:lpstr>
      <vt:lpstr>Schedule Overview</vt:lpstr>
      <vt:lpstr>PowerPoint Presentation</vt:lpstr>
      <vt:lpstr>PIP-II Groundbreaking – 15 March 2019 </vt:lpstr>
      <vt:lpstr>Conventional Facilities</vt:lpstr>
      <vt:lpstr>HWR Cryomodule Moved to PIP2IT</vt:lpstr>
      <vt:lpstr>SSR1 Will be Moved to PIP2IT in December 2019</vt:lpstr>
      <vt:lpstr>SSR1 – Indian Cavity Meets Performance</vt:lpstr>
      <vt:lpstr>Cavity Processing Recipe Optimized, HB650</vt:lpstr>
      <vt:lpstr>Joint PIP-II/AD Booster Intensity Studies Team and Task Force Were Formed</vt:lpstr>
      <vt:lpstr>Summary</vt:lpstr>
      <vt:lpstr>Backup slides</vt:lpstr>
      <vt:lpstr>Neutrinos to Minnesota…generation 2  3 (DUNE)</vt:lpstr>
      <vt:lpstr>Linac Design is Robust, Fault-Tolerant</vt:lpstr>
      <vt:lpstr>Accelerator Complex Upgrades</vt:lpstr>
      <vt:lpstr>Bunch-by-Bunch Chopping Demonstrated</vt:lpstr>
      <vt:lpstr>Beam in Dynamics in MEBT Meets Expectations </vt:lpstr>
      <vt:lpstr>Presently, Losses in Booster  Limit Beam Intensity [1]</vt:lpstr>
    </vt:vector>
  </TitlesOfParts>
  <Company>Sandbox Studio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Stephen D. Holmes x3988,3211 05964N</dc:creator>
  <cp:lastModifiedBy>Eduard Pozdeyev</cp:lastModifiedBy>
  <cp:revision>2520</cp:revision>
  <cp:lastPrinted>2014-01-20T19:40:21Z</cp:lastPrinted>
  <dcterms:created xsi:type="dcterms:W3CDTF">2016-07-25T19:56:26Z</dcterms:created>
  <dcterms:modified xsi:type="dcterms:W3CDTF">2019-11-04T09:35:06Z</dcterms:modified>
</cp:coreProperties>
</file>