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notesSlides/notesSlide43.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Default Extension="gif" ContentType="image/gif"/>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notesMasterIdLst>
    <p:notesMasterId r:id="rId49"/>
  </p:notesMasterIdLst>
  <p:handoutMasterIdLst>
    <p:handoutMasterId r:id="rId50"/>
  </p:handoutMasterIdLst>
  <p:sldIdLst>
    <p:sldId id="388" r:id="rId2"/>
    <p:sldId id="368" r:id="rId3"/>
    <p:sldId id="419" r:id="rId4"/>
    <p:sldId id="488" r:id="rId5"/>
    <p:sldId id="453" r:id="rId6"/>
    <p:sldId id="454" r:id="rId7"/>
    <p:sldId id="447" r:id="rId8"/>
    <p:sldId id="490" r:id="rId9"/>
    <p:sldId id="481" r:id="rId10"/>
    <p:sldId id="456" r:id="rId11"/>
    <p:sldId id="487" r:id="rId12"/>
    <p:sldId id="482" r:id="rId13"/>
    <p:sldId id="483" r:id="rId14"/>
    <p:sldId id="491" r:id="rId15"/>
    <p:sldId id="471" r:id="rId16"/>
    <p:sldId id="459" r:id="rId17"/>
    <p:sldId id="460" r:id="rId18"/>
    <p:sldId id="492" r:id="rId19"/>
    <p:sldId id="472" r:id="rId20"/>
    <p:sldId id="470" r:id="rId21"/>
    <p:sldId id="461" r:id="rId22"/>
    <p:sldId id="462" r:id="rId23"/>
    <p:sldId id="463" r:id="rId24"/>
    <p:sldId id="473" r:id="rId25"/>
    <p:sldId id="474" r:id="rId26"/>
    <p:sldId id="475" r:id="rId27"/>
    <p:sldId id="497" r:id="rId28"/>
    <p:sldId id="493" r:id="rId29"/>
    <p:sldId id="479" r:id="rId30"/>
    <p:sldId id="495" r:id="rId31"/>
    <p:sldId id="496" r:id="rId32"/>
    <p:sldId id="477" r:id="rId33"/>
    <p:sldId id="478" r:id="rId34"/>
    <p:sldId id="494" r:id="rId35"/>
    <p:sldId id="489" r:id="rId36"/>
    <p:sldId id="484" r:id="rId37"/>
    <p:sldId id="485" r:id="rId38"/>
    <p:sldId id="486" r:id="rId39"/>
    <p:sldId id="449" r:id="rId40"/>
    <p:sldId id="450" r:id="rId41"/>
    <p:sldId id="400" r:id="rId42"/>
    <p:sldId id="414" r:id="rId43"/>
    <p:sldId id="415" r:id="rId44"/>
    <p:sldId id="409" r:id="rId45"/>
    <p:sldId id="455" r:id="rId46"/>
    <p:sldId id="416" r:id="rId47"/>
    <p:sldId id="417" r:id="rId48"/>
  </p:sldIdLst>
  <p:sldSz cx="9144000" cy="6858000" type="screen4x3"/>
  <p:notesSz cx="6810375" cy="99488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355">
          <p15:clr>
            <a:srgbClr val="A4A3A4"/>
          </p15:clr>
        </p15:guide>
        <p15:guide id="2" pos="4039">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4AD03"/>
    <a:srgbClr val="6E0A49"/>
    <a:srgbClr val="FF00FF"/>
    <a:srgbClr val="88F505"/>
    <a:srgbClr val="E9EDF4"/>
    <a:srgbClr val="0055A0"/>
    <a:srgbClr val="163082"/>
    <a:srgbClr val="FFB2EB"/>
    <a:srgbClr val="3F062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71" autoAdjust="0"/>
    <p:restoredTop sz="99813" autoAdjust="0"/>
  </p:normalViewPr>
  <p:slideViewPr>
    <p:cSldViewPr snapToGrid="0" snapToObjects="1">
      <p:cViewPr>
        <p:scale>
          <a:sx n="100" d="100"/>
          <a:sy n="100" d="100"/>
        </p:scale>
        <p:origin x="-846" y="-180"/>
      </p:cViewPr>
      <p:guideLst>
        <p:guide orient="horz" pos="1355"/>
        <p:guide pos="4039"/>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84" d="100"/>
          <a:sy n="84" d="100"/>
        </p:scale>
        <p:origin x="-3882" y="-84"/>
      </p:cViewPr>
      <p:guideLst>
        <p:guide orient="horz" pos="3134"/>
        <p:guide pos="2145"/>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1163" cy="49744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7637" y="0"/>
            <a:ext cx="2951163" cy="497443"/>
          </a:xfrm>
          <a:prstGeom prst="rect">
            <a:avLst/>
          </a:prstGeom>
        </p:spPr>
        <p:txBody>
          <a:bodyPr vert="horz" lIns="91440" tIns="45720" rIns="91440" bIns="45720" rtlCol="0"/>
          <a:lstStyle>
            <a:lvl1pPr algn="r">
              <a:defRPr sz="1200"/>
            </a:lvl1pPr>
          </a:lstStyle>
          <a:p>
            <a:fld id="{69521B26-9659-8D44-A5C9-F7CE912C5589}" type="datetimeFigureOut">
              <a:rPr lang="en-US" smtClean="0"/>
              <a:pPr/>
              <a:t>11/15/2019</a:t>
            </a:fld>
            <a:endParaRPr lang="en-US"/>
          </a:p>
        </p:txBody>
      </p:sp>
      <p:sp>
        <p:nvSpPr>
          <p:cNvPr id="4" name="Footer Placeholder 3"/>
          <p:cNvSpPr>
            <a:spLocks noGrp="1"/>
          </p:cNvSpPr>
          <p:nvPr>
            <p:ph type="ftr" sz="quarter" idx="2"/>
          </p:nvPr>
        </p:nvSpPr>
        <p:spPr>
          <a:xfrm>
            <a:off x="1" y="9449694"/>
            <a:ext cx="2951163" cy="49744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7637" y="9449694"/>
            <a:ext cx="2951163" cy="497443"/>
          </a:xfrm>
          <a:prstGeom prst="rect">
            <a:avLst/>
          </a:prstGeom>
        </p:spPr>
        <p:txBody>
          <a:bodyPr vert="horz" lIns="91440" tIns="45720" rIns="91440" bIns="45720" rtlCol="0" anchor="b"/>
          <a:lstStyle>
            <a:lvl1pPr algn="r">
              <a:defRPr sz="1200"/>
            </a:lvl1pPr>
          </a:lstStyle>
          <a:p>
            <a:fld id="{53BF3C35-583F-AA47-BA24-3A804663135B}" type="slidenum">
              <a:rPr lang="en-US" smtClean="0"/>
              <a:pPr/>
              <a:t>‹#›</a:t>
            </a:fld>
            <a:endParaRPr lang="en-US"/>
          </a:p>
        </p:txBody>
      </p:sp>
    </p:spTree>
    <p:extLst>
      <p:ext uri="{BB962C8B-B14F-4D97-AF65-F5344CB8AC3E}">
        <p14:creationId xmlns="" xmlns:p14="http://schemas.microsoft.com/office/powerpoint/2010/main" val="829493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1163" cy="49744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7637" y="0"/>
            <a:ext cx="2951163" cy="497443"/>
          </a:xfrm>
          <a:prstGeom prst="rect">
            <a:avLst/>
          </a:prstGeom>
        </p:spPr>
        <p:txBody>
          <a:bodyPr vert="horz" lIns="91440" tIns="45720" rIns="91440" bIns="45720" rtlCol="0"/>
          <a:lstStyle>
            <a:lvl1pPr algn="r">
              <a:defRPr sz="1200"/>
            </a:lvl1pPr>
          </a:lstStyle>
          <a:p>
            <a:fld id="{B26EDFFC-A7F5-9646-BF44-6505053A4CCB}" type="datetimeFigureOut">
              <a:rPr lang="en-US" smtClean="0"/>
              <a:pPr/>
              <a:t>11/15/2019</a:t>
            </a:fld>
            <a:endParaRPr lang="en-US"/>
          </a:p>
        </p:txBody>
      </p:sp>
      <p:sp>
        <p:nvSpPr>
          <p:cNvPr id="4" name="Slide Image Placeholder 3"/>
          <p:cNvSpPr>
            <a:spLocks noGrp="1" noRot="1" noChangeAspect="1"/>
          </p:cNvSpPr>
          <p:nvPr>
            <p:ph type="sldImg" idx="2"/>
          </p:nvPr>
        </p:nvSpPr>
        <p:spPr>
          <a:xfrm>
            <a:off x="919163"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038" y="4725710"/>
            <a:ext cx="5448300" cy="4476988"/>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1" y="9449694"/>
            <a:ext cx="2951163" cy="49744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7637" y="9449694"/>
            <a:ext cx="2951163" cy="497443"/>
          </a:xfrm>
          <a:prstGeom prst="rect">
            <a:avLst/>
          </a:prstGeom>
        </p:spPr>
        <p:txBody>
          <a:bodyPr vert="horz" lIns="91440" tIns="45720" rIns="91440" bIns="45720" rtlCol="0" anchor="b"/>
          <a:lstStyle>
            <a:lvl1pPr algn="r">
              <a:defRPr sz="1200"/>
            </a:lvl1pPr>
          </a:lstStyle>
          <a:p>
            <a:fld id="{6DAE11AB-0296-3E4F-BC81-E4B843AB54FF}" type="slidenum">
              <a:rPr lang="en-US" smtClean="0"/>
              <a:pPr/>
              <a:t>‹#›</a:t>
            </a:fld>
            <a:endParaRPr lang="en-US"/>
          </a:p>
        </p:txBody>
      </p:sp>
    </p:spTree>
    <p:extLst>
      <p:ext uri="{BB962C8B-B14F-4D97-AF65-F5344CB8AC3E}">
        <p14:creationId xmlns="" xmlns:p14="http://schemas.microsoft.com/office/powerpoint/2010/main" val="4993309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a:t>
            </a:fld>
            <a:endParaRPr lang="en-US" dirty="0"/>
          </a:p>
        </p:txBody>
      </p:sp>
    </p:spTree>
    <p:extLst>
      <p:ext uri="{BB962C8B-B14F-4D97-AF65-F5344CB8AC3E}">
        <p14:creationId xmlns:p14="http://schemas.microsoft.com/office/powerpoint/2010/main" xmlns="" val="2757761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10</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11</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12</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13</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14</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15</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16</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17</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18</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19</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20</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21</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22</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23</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24</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25</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26</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27</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28</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29</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30</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31</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32</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33</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34</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35</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36</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37</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38</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39</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4</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40</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41</a:t>
            </a:fld>
            <a:endParaRPr lang="en-US"/>
          </a:p>
        </p:txBody>
      </p:sp>
    </p:spTree>
    <p:extLst>
      <p:ext uri="{BB962C8B-B14F-4D97-AF65-F5344CB8AC3E}">
        <p14:creationId xmlns="" xmlns:p14="http://schemas.microsoft.com/office/powerpoint/2010/main" val="27577611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42</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43</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44</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45</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46</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47</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5</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6</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7</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8</a:t>
            </a:fld>
            <a:endParaRPr lang="en-US"/>
          </a:p>
        </p:txBody>
      </p:sp>
    </p:spTree>
    <p:extLst>
      <p:ext uri="{BB962C8B-B14F-4D97-AF65-F5344CB8AC3E}">
        <p14:creationId xmlns="" xmlns:p14="http://schemas.microsoft.com/office/powerpoint/2010/main" val="705073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9</a:t>
            </a:fld>
            <a:endParaRPr lang="en-US"/>
          </a:p>
        </p:txBody>
      </p:sp>
    </p:spTree>
    <p:extLst>
      <p:ext uri="{BB962C8B-B14F-4D97-AF65-F5344CB8AC3E}">
        <p14:creationId xmlns="" xmlns:p14="http://schemas.microsoft.com/office/powerpoint/2010/main" val="705073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V1">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2667" y="2398059"/>
            <a:ext cx="8701471" cy="1344706"/>
          </a:xfrm>
        </p:spPr>
        <p:txBody>
          <a:bodyPr>
            <a:normAutofit/>
          </a:bodyPr>
          <a:lstStyle>
            <a:lvl1pPr algn="ctr">
              <a:defRPr sz="2600" b="1">
                <a:solidFill>
                  <a:srgbClr val="FFFFFF"/>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02667" y="4474881"/>
            <a:ext cx="8701471"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9" y="274638"/>
            <a:ext cx="7133292"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Date Placeholder 3"/>
          <p:cNvSpPr>
            <a:spLocks noGrp="1"/>
          </p:cNvSpPr>
          <p:nvPr>
            <p:ph type="dt" sz="half" idx="11"/>
          </p:nvPr>
        </p:nvSpPr>
        <p:spPr>
          <a:xfrm>
            <a:off x="628650" y="6356351"/>
            <a:ext cx="2057400" cy="365125"/>
          </a:xfrm>
          <a:prstGeom prst="rect">
            <a:avLst/>
          </a:prstGeom>
        </p:spPr>
        <p:txBody>
          <a:bodyPr/>
          <a:lstStyle/>
          <a:p>
            <a:r>
              <a:rPr lang="en-US" smtClean="0"/>
              <a:t>04.11.19</a:t>
            </a:r>
            <a:endParaRPr lang="en-US"/>
          </a:p>
        </p:txBody>
      </p:sp>
      <p:sp>
        <p:nvSpPr>
          <p:cNvPr id="11" name="Footer Placeholder 4"/>
          <p:cNvSpPr>
            <a:spLocks noGrp="1"/>
          </p:cNvSpPr>
          <p:nvPr>
            <p:ph type="ftr" sz="quarter" idx="12"/>
          </p:nvPr>
        </p:nvSpPr>
        <p:spPr>
          <a:xfrm>
            <a:off x="3571875" y="6356351"/>
            <a:ext cx="3086100" cy="365125"/>
          </a:xfrm>
          <a:prstGeom prst="rect">
            <a:avLst/>
          </a:prstGeom>
        </p:spPr>
        <p:txBody>
          <a:bodyPr/>
          <a:lstStyle/>
          <a:p>
            <a:r>
              <a:rPr lang="de-DE" smtClean="0"/>
              <a:t>3D SC Kick - F. Schmidt</a:t>
            </a:r>
            <a:endParaRPr lang="en-US"/>
          </a:p>
        </p:txBody>
      </p:sp>
      <p:sp>
        <p:nvSpPr>
          <p:cNvPr id="12" name="Slide Number Placeholder 5"/>
          <p:cNvSpPr>
            <a:spLocks noGrp="1"/>
          </p:cNvSpPr>
          <p:nvPr>
            <p:ph type="sldNum" sz="quarter" idx="13"/>
          </p:nvPr>
        </p:nvSpPr>
        <p:spPr>
          <a:xfrm>
            <a:off x="8572500" y="6356351"/>
            <a:ext cx="466724" cy="365125"/>
          </a:xfrm>
          <a:prstGeom prst="rect">
            <a:avLst/>
          </a:prstGeom>
        </p:spPr>
        <p:txBody>
          <a:bodyPr/>
          <a:lstStyle/>
          <a:p>
            <a:fld id="{5260D9BC-5433-D14A-AAC8-42CA35001150}" type="slidenum">
              <a:rPr lang="en-US" smtClean="0"/>
              <a:pPr/>
              <a:t>‹#›</a:t>
            </a:fld>
            <a:endParaRPr lang="en-US" dirty="0"/>
          </a:p>
        </p:txBody>
      </p:sp>
      <p:pic>
        <p:nvPicPr>
          <p:cNvPr id="16" name="Picture 15" descr="LIUother.gif"/>
          <p:cNvPicPr>
            <a:picLocks noChangeAspect="1"/>
          </p:cNvPicPr>
          <p:nvPr userDrawn="1"/>
        </p:nvPicPr>
        <p:blipFill>
          <a:blip r:embed="rId2"/>
          <a:stretch>
            <a:fillRect/>
          </a:stretch>
        </p:blipFill>
        <p:spPr>
          <a:xfrm>
            <a:off x="231775" y="288867"/>
            <a:ext cx="582289" cy="701733"/>
          </a:xfrm>
          <a:prstGeom prst="rect">
            <a:avLst/>
          </a:prstGeom>
        </p:spPr>
      </p:pic>
      <p:pic>
        <p:nvPicPr>
          <p:cNvPr id="9" name="Picture 8" descr="CERN.tif"/>
          <p:cNvPicPr>
            <a:picLocks noChangeAspect="1"/>
          </p:cNvPicPr>
          <p:nvPr userDrawn="1"/>
        </p:nvPicPr>
        <p:blipFill>
          <a:blip r:embed="rId3"/>
          <a:stretch>
            <a:fillRect/>
          </a:stretch>
        </p:blipFill>
        <p:spPr>
          <a:xfrm>
            <a:off x="8187110" y="250767"/>
            <a:ext cx="779124" cy="762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001560"/>
          </a:xfrm>
          <a:prstGeom prst="rect">
            <a:avLst/>
          </a:prstGeom>
        </p:spPr>
        <p:txBody>
          <a:bodyPr vert="horz" lIns="91440" tIns="45720" rIns="91440" bIns="45720" rtlCol="0" anchor="t">
            <a:normAutofit/>
          </a:bodyPr>
          <a:lstStyle/>
          <a:p>
            <a:r>
              <a:rPr lang="fr-CH" dirty="0" smtClean="0"/>
              <a:t>Title</a:t>
            </a:r>
            <a:endParaRPr lang="en-US" dirty="0"/>
          </a:p>
        </p:txBody>
      </p:sp>
      <p:sp>
        <p:nvSpPr>
          <p:cNvPr id="3" name="Text Placeholder 2"/>
          <p:cNvSpPr>
            <a:spLocks noGrp="1"/>
          </p:cNvSpPr>
          <p:nvPr>
            <p:ph type="body" idx="1"/>
          </p:nvPr>
        </p:nvSpPr>
        <p:spPr>
          <a:xfrm>
            <a:off x="457200" y="1463874"/>
            <a:ext cx="8229600" cy="4548019"/>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 first line</a:t>
            </a:r>
            <a:br>
              <a:rPr lang="fr-CH" dirty="0" smtClean="0"/>
            </a:br>
            <a:r>
              <a:rPr lang="fr-CH" dirty="0" smtClean="0"/>
              <a:t>second line</a:t>
            </a:r>
          </a:p>
          <a:p>
            <a:pPr lvl="2"/>
            <a:r>
              <a:rPr lang="fr-CH" dirty="0" smtClean="0"/>
              <a:t>Third level</a:t>
            </a:r>
          </a:p>
        </p:txBody>
      </p:sp>
    </p:spTree>
  </p:cSld>
  <p:clrMap bg1="lt1" tx1="dk1" bg2="lt2" tx2="dk2" accent1="accent1" accent2="accent2" accent3="accent3" accent4="accent4" accent5="accent5" accent6="accent6" hlink="hlink" folHlink="folHlink"/>
  <p:sldLayoutIdLst>
    <p:sldLayoutId id="2147483691" r:id="rId1"/>
    <p:sldLayoutId id="2147483676" r:id="rId2"/>
  </p:sldLayoutIdLst>
  <p:hf hdr="0"/>
  <p:txStyles>
    <p:titleStyle>
      <a:lvl1pPr algn="l" defTabSz="457200" rtl="0" eaLnBrk="1" latinLnBrk="0" hangingPunct="1">
        <a:spcBef>
          <a:spcPct val="0"/>
        </a:spcBef>
        <a:buNone/>
        <a:defRPr sz="2800" b="1" kern="1200">
          <a:solidFill>
            <a:srgbClr val="0055A0"/>
          </a:solidFill>
          <a:latin typeface="+mj-lt"/>
          <a:ea typeface="+mj-ea"/>
          <a:cs typeface="+mj-cs"/>
        </a:defRPr>
      </a:lvl1pPr>
    </p:titleStyle>
    <p:body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image" Target="../media/image6.gi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753054"/>
            <a:ext cx="7820025" cy="1123496"/>
          </a:xfrm>
        </p:spPr>
        <p:txBody>
          <a:bodyPr>
            <a:normAutofit fontScale="90000"/>
          </a:bodyPr>
          <a:lstStyle/>
          <a:p>
            <a:r>
              <a:rPr lang="de-DE" sz="4400" dirty="0" smtClean="0">
                <a:solidFill>
                  <a:srgbClr val="FF0000"/>
                </a:solidFill>
                <a:effectLst>
                  <a:outerShdw blurRad="38100" dist="38100" dir="2700000" algn="tl">
                    <a:srgbClr val="000000">
                      <a:alpha val="43137"/>
                    </a:srgbClr>
                  </a:outerShdw>
                </a:effectLst>
              </a:rPr>
              <a:t> Experience with the symplectic 3D SC Kick</a:t>
            </a:r>
            <a:r>
              <a:rPr lang="en-US" sz="4800" dirty="0" smtClean="0">
                <a:solidFill>
                  <a:srgbClr val="FF0000"/>
                </a:solidFill>
                <a:effectLst>
                  <a:outerShdw blurRad="38100" dist="38100" dir="2700000" algn="tl">
                    <a:srgbClr val="000000">
                      <a:alpha val="43137"/>
                    </a:srgbClr>
                  </a:outerShdw>
                </a:effectLst>
              </a:rPr>
              <a:t/>
            </a:r>
            <a:br>
              <a:rPr lang="en-US" sz="4800" dirty="0" smtClean="0">
                <a:solidFill>
                  <a:srgbClr val="FF0000"/>
                </a:solidFill>
                <a:effectLst>
                  <a:outerShdw blurRad="38100" dist="38100" dir="2700000" algn="tl">
                    <a:srgbClr val="000000">
                      <a:alpha val="43137"/>
                    </a:srgbClr>
                  </a:outerShdw>
                </a:effectLst>
              </a:rPr>
            </a:br>
            <a:r>
              <a:rPr lang="en-US" sz="4400" dirty="0" smtClean="0">
                <a:solidFill>
                  <a:srgbClr val="FF0000"/>
                </a:solidFill>
                <a:effectLst>
                  <a:outerShdw blurRad="38100" dist="38100" dir="2700000" algn="tl">
                    <a:srgbClr val="000000">
                      <a:alpha val="43137"/>
                    </a:srgbClr>
                  </a:outerShdw>
                </a:effectLst>
              </a:rPr>
              <a:t/>
            </a:r>
            <a:br>
              <a:rPr lang="en-US" sz="4400" dirty="0" smtClean="0">
                <a:solidFill>
                  <a:srgbClr val="FF0000"/>
                </a:solidFill>
                <a:effectLst>
                  <a:outerShdw blurRad="38100" dist="38100" dir="2700000" algn="tl">
                    <a:srgbClr val="000000">
                      <a:alpha val="43137"/>
                    </a:srgbClr>
                  </a:outerShdw>
                </a:effectLst>
              </a:rPr>
            </a:br>
            <a:r>
              <a:rPr lang="en-US" sz="3200" dirty="0" smtClean="0">
                <a:solidFill>
                  <a:srgbClr val="FF0000"/>
                </a:solidFill>
                <a:effectLst>
                  <a:outerShdw blurRad="38100" dist="38100" dir="2700000" algn="tl">
                    <a:srgbClr val="000000">
                      <a:alpha val="43137"/>
                    </a:srgbClr>
                  </a:outerShdw>
                </a:effectLst>
              </a:rPr>
              <a:t/>
            </a:r>
            <a:br>
              <a:rPr lang="en-US" sz="3200" dirty="0" smtClean="0">
                <a:solidFill>
                  <a:srgbClr val="FF0000"/>
                </a:solidFill>
                <a:effectLst>
                  <a:outerShdw blurRad="38100" dist="38100" dir="2700000" algn="tl">
                    <a:srgbClr val="000000">
                      <a:alpha val="43137"/>
                    </a:srgbClr>
                  </a:outerShdw>
                </a:effectLst>
              </a:rPr>
            </a:br>
            <a:endParaRPr lang="en-US" sz="3100" dirty="0">
              <a:solidFill>
                <a:srgbClr val="0070C0"/>
              </a:solidFill>
            </a:endParaRPr>
          </a:p>
        </p:txBody>
      </p:sp>
      <p:sp>
        <p:nvSpPr>
          <p:cNvPr id="6" name="TextBox 5"/>
          <p:cNvSpPr txBox="1"/>
          <p:nvPr/>
        </p:nvSpPr>
        <p:spPr>
          <a:xfrm>
            <a:off x="1381125" y="4114800"/>
            <a:ext cx="6410325" cy="369332"/>
          </a:xfrm>
          <a:prstGeom prst="rect">
            <a:avLst/>
          </a:prstGeom>
          <a:noFill/>
        </p:spPr>
        <p:txBody>
          <a:bodyPr wrap="square" rtlCol="0">
            <a:spAutoFit/>
          </a:bodyPr>
          <a:lstStyle/>
          <a:p>
            <a:pPr algn="ctr"/>
            <a:r>
              <a:rPr lang="en-US" b="1" dirty="0" smtClean="0">
                <a:solidFill>
                  <a:srgbClr val="FF00FF"/>
                </a:solidFill>
              </a:rPr>
              <a:t>Frank Schmidt in collaboration with Yuri </a:t>
            </a:r>
            <a:r>
              <a:rPr lang="en-US" b="1" dirty="0" err="1" smtClean="0">
                <a:solidFill>
                  <a:srgbClr val="FF00FF"/>
                </a:solidFill>
              </a:rPr>
              <a:t>Alexahin</a:t>
            </a:r>
            <a:r>
              <a:rPr lang="en-US" b="1" dirty="0" smtClean="0">
                <a:solidFill>
                  <a:srgbClr val="FF00FF"/>
                </a:solidFill>
              </a:rPr>
              <a:t>  (</a:t>
            </a:r>
            <a:r>
              <a:rPr lang="en-US" b="1" dirty="0" err="1" smtClean="0">
                <a:solidFill>
                  <a:srgbClr val="FF00FF"/>
                </a:solidFill>
              </a:rPr>
              <a:t>Fermilab</a:t>
            </a:r>
            <a:r>
              <a:rPr lang="en-US" b="1" dirty="0" smtClean="0">
                <a:solidFill>
                  <a:srgbClr val="FF00FF"/>
                </a:solidFill>
              </a:rPr>
              <a:t>)</a:t>
            </a:r>
            <a:endParaRPr lang="en-US" b="1" dirty="0">
              <a:solidFill>
                <a:srgbClr val="FF00FF"/>
              </a:solidFill>
            </a:endParaRPr>
          </a:p>
        </p:txBody>
      </p:sp>
      <p:pic>
        <p:nvPicPr>
          <p:cNvPr id="9" name="Picture 8" descr="LIUother.gif"/>
          <p:cNvPicPr>
            <a:picLocks noChangeAspect="1"/>
          </p:cNvPicPr>
          <p:nvPr/>
        </p:nvPicPr>
        <p:blipFill>
          <a:blip r:embed="rId3"/>
          <a:stretch>
            <a:fillRect/>
          </a:stretch>
        </p:blipFill>
        <p:spPr>
          <a:xfrm>
            <a:off x="371475" y="495300"/>
            <a:ext cx="592779" cy="714375"/>
          </a:xfrm>
          <a:prstGeom prst="rect">
            <a:avLst/>
          </a:prstGeom>
        </p:spPr>
      </p:pic>
      <p:pic>
        <p:nvPicPr>
          <p:cNvPr id="7" name="Picture 6" descr="CERN.tif"/>
          <p:cNvPicPr>
            <a:picLocks noChangeAspect="1"/>
          </p:cNvPicPr>
          <p:nvPr/>
        </p:nvPicPr>
        <p:blipFill>
          <a:blip r:embed="rId4"/>
          <a:stretch>
            <a:fillRect/>
          </a:stretch>
        </p:blipFill>
        <p:spPr>
          <a:xfrm>
            <a:off x="8187110" y="355542"/>
            <a:ext cx="779124" cy="762000"/>
          </a:xfrm>
          <a:prstGeom prst="rect">
            <a:avLst/>
          </a:prstGeom>
        </p:spPr>
      </p:pic>
    </p:spTree>
    <p:extLst>
      <p:ext uri="{BB962C8B-B14F-4D97-AF65-F5344CB8AC3E}">
        <p14:creationId xmlns:p14="http://schemas.microsoft.com/office/powerpoint/2010/main" xmlns="" val="3599614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fontScale="90000"/>
          </a:bodyPr>
          <a:lstStyle/>
          <a:p>
            <a:pPr algn="ctr"/>
            <a:r>
              <a:rPr lang="en-US" sz="3600" dirty="0" err="1" smtClean="0">
                <a:solidFill>
                  <a:srgbClr val="FF0000"/>
                </a:solidFill>
                <a:effectLst>
                  <a:outerShdw blurRad="38100" dist="38100" dir="2700000" algn="tl">
                    <a:srgbClr val="000000">
                      <a:alpha val="43137"/>
                    </a:srgbClr>
                  </a:outerShdw>
                </a:effectLst>
              </a:rPr>
              <a:t>SigmaMatrix</a:t>
            </a:r>
            <a:r>
              <a:rPr lang="en-US" sz="3600" dirty="0" smtClean="0">
                <a:solidFill>
                  <a:srgbClr val="FF0000"/>
                </a:solidFill>
                <a:effectLst>
                  <a:outerShdw blurRad="38100" dist="38100" dir="2700000" algn="tl">
                    <a:srgbClr val="000000">
                      <a:alpha val="43137"/>
                    </a:srgbClr>
                  </a:outerShdw>
                </a:effectLst>
              </a:rPr>
              <a:t>:                      Singularity &amp; Correlation</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dirty="0" smtClean="0"/>
              <a:t>04.11.19</a:t>
            </a:r>
            <a:endParaRPr lang="en-US" dirty="0"/>
          </a:p>
        </p:txBody>
      </p:sp>
      <p:sp>
        <p:nvSpPr>
          <p:cNvPr id="8" name="Slide Number Placeholder 7"/>
          <p:cNvSpPr>
            <a:spLocks noGrp="1"/>
          </p:cNvSpPr>
          <p:nvPr>
            <p:ph type="sldNum" sz="quarter" idx="13"/>
          </p:nvPr>
        </p:nvSpPr>
        <p:spPr/>
        <p:txBody>
          <a:bodyPr/>
          <a:lstStyle/>
          <a:p>
            <a:fld id="{5260D9BC-5433-D14A-AAC8-42CA35001150}" type="slidenum">
              <a:rPr lang="en-US" smtClean="0"/>
              <a:pPr/>
              <a:t>10</a:t>
            </a:fld>
            <a:endParaRPr lang="en-US"/>
          </a:p>
        </p:txBody>
      </p:sp>
      <p:graphicFrame>
        <p:nvGraphicFramePr>
          <p:cNvPr id="9" name="Table 8"/>
          <p:cNvGraphicFramePr>
            <a:graphicFrameLocks noGrp="1"/>
          </p:cNvGraphicFramePr>
          <p:nvPr/>
        </p:nvGraphicFramePr>
        <p:xfrm>
          <a:off x="247649" y="1466850"/>
          <a:ext cx="8639175" cy="4832984"/>
        </p:xfrm>
        <a:graphic>
          <a:graphicData uri="http://schemas.openxmlformats.org/drawingml/2006/table">
            <a:tbl>
              <a:tblPr firstRow="1" bandRow="1">
                <a:tableStyleId>{5C22544A-7EE6-4342-B048-85BDC9FD1C3A}</a:tableStyleId>
              </a:tblPr>
              <a:tblGrid>
                <a:gridCol w="1030693"/>
                <a:gridCol w="1710778"/>
                <a:gridCol w="1573355"/>
                <a:gridCol w="1304925"/>
                <a:gridCol w="1370496"/>
                <a:gridCol w="1648928"/>
              </a:tblGrid>
              <a:tr h="713104">
                <a:tc>
                  <a:txBody>
                    <a:bodyPr/>
                    <a:lstStyle/>
                    <a:p>
                      <a:pPr algn="ctr"/>
                      <a:r>
                        <a:rPr lang="en-US" dirty="0" smtClean="0"/>
                        <a:t>Case</a:t>
                      </a:r>
                      <a:endParaRPr lang="en-US" dirty="0"/>
                    </a:p>
                  </a:txBody>
                  <a:tcPr/>
                </a:tc>
                <a:tc>
                  <a:txBody>
                    <a:bodyPr/>
                    <a:lstStyle/>
                    <a:p>
                      <a:pPr algn="ctr"/>
                      <a:r>
                        <a:rPr lang="en-US" dirty="0" err="1" smtClean="0"/>
                        <a:t>Twiss</a:t>
                      </a:r>
                      <a:r>
                        <a:rPr lang="en-US" dirty="0" smtClean="0"/>
                        <a:t> Method</a:t>
                      </a:r>
                      <a:endParaRPr lang="en-US" dirty="0"/>
                    </a:p>
                  </a:txBody>
                  <a:tcPr/>
                </a:tc>
                <a:tc>
                  <a:txBody>
                    <a:bodyPr/>
                    <a:lstStyle/>
                    <a:p>
                      <a:pPr algn="ctr"/>
                      <a:r>
                        <a:rPr lang="en-US" dirty="0" smtClean="0"/>
                        <a:t>Issues</a:t>
                      </a:r>
                      <a:endParaRPr lang="en-US" dirty="0"/>
                    </a:p>
                  </a:txBody>
                  <a:tcPr/>
                </a:tc>
                <a:tc>
                  <a:txBody>
                    <a:bodyPr/>
                    <a:lstStyle/>
                    <a:p>
                      <a:pPr algn="ctr"/>
                      <a:r>
                        <a:rPr lang="en-US" dirty="0" err="1" smtClean="0"/>
                        <a:t>Npart</a:t>
                      </a:r>
                      <a:endParaRPr lang="en-US" dirty="0"/>
                    </a:p>
                  </a:txBody>
                  <a:tcPr/>
                </a:tc>
                <a:tc>
                  <a:txBody>
                    <a:bodyPr/>
                    <a:lstStyle/>
                    <a:p>
                      <a:pPr algn="ctr"/>
                      <a:r>
                        <a:rPr lang="en-US" dirty="0" smtClean="0">
                          <a:latin typeface="Symbol" pitchFamily="18" charset="2"/>
                        </a:rPr>
                        <a:t>b</a:t>
                      </a:r>
                      <a:r>
                        <a:rPr lang="en-US" baseline="-25000" dirty="0" smtClean="0"/>
                        <a:t>x11</a:t>
                      </a:r>
                      <a:endParaRPr lang="en-US" baseline="-250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latin typeface="Symbol" pitchFamily="18" charset="2"/>
                        </a:rPr>
                        <a:t>b</a:t>
                      </a:r>
                      <a:r>
                        <a:rPr lang="en-US" baseline="-25000" dirty="0" smtClean="0"/>
                        <a:t>x12</a:t>
                      </a:r>
                    </a:p>
                  </a:txBody>
                  <a:tcPr/>
                </a:tc>
              </a:tr>
              <a:tr h="370840">
                <a:tc rowSpan="2">
                  <a:txBody>
                    <a:bodyPr/>
                    <a:lstStyle/>
                    <a:p>
                      <a:pPr algn="ctr"/>
                      <a:endParaRPr lang="en-US" sz="1400" b="1" kern="1200" dirty="0" smtClean="0">
                        <a:solidFill>
                          <a:schemeClr val="dk1"/>
                        </a:solidFill>
                        <a:latin typeface="+mn-lt"/>
                        <a:ea typeface="+mn-ea"/>
                        <a:cs typeface="+mn-cs"/>
                      </a:endParaRPr>
                    </a:p>
                    <a:p>
                      <a:pPr algn="ctr"/>
                      <a:r>
                        <a:rPr lang="en-US" sz="1400" b="1" kern="1200" dirty="0" smtClean="0">
                          <a:solidFill>
                            <a:schemeClr val="dk1"/>
                          </a:solidFill>
                          <a:latin typeface="+mn-lt"/>
                          <a:ea typeface="+mn-ea"/>
                          <a:cs typeface="+mn-cs"/>
                        </a:rPr>
                        <a:t>FNAL Booster</a:t>
                      </a:r>
                      <a:endParaRPr lang="en-US" sz="1400" b="1" dirty="0"/>
                    </a:p>
                  </a:txBody>
                  <a:tcPr/>
                </a:tc>
                <a:tc>
                  <a:txBody>
                    <a:bodyPr/>
                    <a:lstStyle/>
                    <a:p>
                      <a:pPr algn="ctr"/>
                      <a:r>
                        <a:rPr lang="en-US" sz="1400" b="1" kern="1200" baseline="0" dirty="0" smtClean="0">
                          <a:solidFill>
                            <a:schemeClr val="dk1"/>
                          </a:solidFill>
                          <a:latin typeface="+mn-lt"/>
                          <a:ea typeface="+mn-ea"/>
                          <a:cs typeface="+mn-cs"/>
                        </a:rPr>
                        <a:t>MAD-X</a:t>
                      </a:r>
                      <a:endParaRPr lang="en-US" sz="1400" b="1" dirty="0"/>
                    </a:p>
                  </a:txBody>
                  <a:tcPr/>
                </a:tc>
                <a:tc>
                  <a:txBody>
                    <a:bodyPr/>
                    <a:lstStyle/>
                    <a:p>
                      <a:pPr algn="ctr"/>
                      <a:r>
                        <a:rPr lang="en-US" sz="1400" b="1" dirty="0" smtClean="0"/>
                        <a:t>-</a:t>
                      </a:r>
                      <a:endParaRPr lang="en-US" sz="1400" b="1" dirty="0"/>
                    </a:p>
                  </a:txBody>
                  <a:tcPr/>
                </a:tc>
                <a:tc>
                  <a:txBody>
                    <a:bodyPr/>
                    <a:lstStyle/>
                    <a:p>
                      <a:pPr algn="ctr"/>
                      <a:r>
                        <a:rPr lang="en-US" sz="1400" b="1" dirty="0" smtClean="0"/>
                        <a:t>-</a:t>
                      </a:r>
                      <a:endParaRPr lang="en-US" sz="1400" b="1" dirty="0"/>
                    </a:p>
                  </a:txBody>
                  <a:tcPr/>
                </a:tc>
                <a:tc>
                  <a:txBody>
                    <a:bodyPr/>
                    <a:lstStyle/>
                    <a:p>
                      <a:pPr algn="ctr"/>
                      <a:r>
                        <a:rPr lang="en-US" sz="1400" b="1" dirty="0" smtClean="0"/>
                        <a:t>33.66</a:t>
                      </a:r>
                      <a:endParaRPr lang="en-US" sz="1400" b="1" dirty="0"/>
                    </a:p>
                  </a:txBody>
                  <a:tcPr/>
                </a:tc>
                <a:tc>
                  <a:txBody>
                    <a:bodyPr/>
                    <a:lstStyle/>
                    <a:p>
                      <a:pPr algn="ctr"/>
                      <a:r>
                        <a:rPr lang="en-US" sz="1400" b="1" dirty="0" smtClean="0"/>
                        <a:t>0.0</a:t>
                      </a:r>
                      <a:endParaRPr lang="en-US" sz="1400" b="1" dirty="0"/>
                    </a:p>
                  </a:txBody>
                  <a:tcPr/>
                </a:tc>
              </a:tr>
              <a:tr h="370840">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b="1"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kern="1200" baseline="0" dirty="0" err="1" smtClean="0">
                          <a:solidFill>
                            <a:schemeClr val="dk1"/>
                          </a:solidFill>
                          <a:latin typeface="+mn-lt"/>
                          <a:ea typeface="+mn-ea"/>
                          <a:cs typeface="+mn-cs"/>
                        </a:rPr>
                        <a:t>SigmaMatrix</a:t>
                      </a:r>
                      <a:endParaRPr lang="en-US" sz="1400" b="1"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rgbClr val="FF0000"/>
                          </a:solidFill>
                        </a:rPr>
                        <a:t>Equal transverse</a:t>
                      </a:r>
                    </a:p>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err="1" smtClean="0">
                          <a:solidFill>
                            <a:srgbClr val="FF0000"/>
                          </a:solidFill>
                        </a:rPr>
                        <a:t>Emittances</a:t>
                      </a:r>
                      <a:endParaRPr lang="en-US" sz="1400" b="1" dirty="0" smtClean="0">
                        <a:solidFill>
                          <a:srgbClr val="FF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t>1’000’000</a:t>
                      </a:r>
                    </a:p>
                  </a:txBody>
                  <a:tcPr/>
                </a:tc>
                <a:tc>
                  <a:txBody>
                    <a:bodyPr/>
                    <a:lstStyle/>
                    <a:p>
                      <a:pPr algn="ctr"/>
                      <a:r>
                        <a:rPr lang="en-US" sz="1400" b="1" dirty="0" smtClean="0"/>
                        <a:t>22.31</a:t>
                      </a:r>
                      <a:endParaRPr lang="en-US" sz="1400" b="1" dirty="0"/>
                    </a:p>
                  </a:txBody>
                  <a:tcPr/>
                </a:tc>
                <a:tc>
                  <a:txBody>
                    <a:bodyPr/>
                    <a:lstStyle/>
                    <a:p>
                      <a:pPr algn="ctr"/>
                      <a:r>
                        <a:rPr lang="en-US" sz="1400" b="1" dirty="0" smtClean="0"/>
                        <a:t>12.40</a:t>
                      </a:r>
                      <a:endParaRPr lang="en-US" sz="1400" b="1" dirty="0"/>
                    </a:p>
                  </a:txBody>
                  <a:tcPr/>
                </a:tc>
              </a:tr>
              <a:tr h="370840">
                <a:tc rowSpan="5">
                  <a:txBody>
                    <a:bodyPr/>
                    <a:lstStyle/>
                    <a:p>
                      <a:pPr algn="ctr"/>
                      <a:endParaRPr lang="en-US" sz="1400" b="1" dirty="0" smtClean="0"/>
                    </a:p>
                    <a:p>
                      <a:pPr algn="ctr"/>
                      <a:endParaRPr lang="en-US" sz="1400" b="1" dirty="0" smtClean="0"/>
                    </a:p>
                    <a:p>
                      <a:pPr algn="ctr"/>
                      <a:endParaRPr lang="en-US" sz="1400" b="1" dirty="0" smtClean="0"/>
                    </a:p>
                    <a:p>
                      <a:pPr algn="ctr"/>
                      <a:endParaRPr lang="en-US" sz="1400" b="1" dirty="0" smtClean="0"/>
                    </a:p>
                    <a:p>
                      <a:pPr algn="ctr"/>
                      <a:r>
                        <a:rPr lang="en-US" sz="1400" b="1" dirty="0" smtClean="0"/>
                        <a:t>CERN</a:t>
                      </a:r>
                      <a:r>
                        <a:rPr lang="en-US" sz="1400" b="1" baseline="0" dirty="0" smtClean="0"/>
                        <a:t> PS</a:t>
                      </a:r>
                      <a:endParaRPr lang="en-US" sz="1400" b="1"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kern="1200" baseline="0" dirty="0" smtClean="0">
                          <a:solidFill>
                            <a:schemeClr val="dk1"/>
                          </a:solidFill>
                          <a:latin typeface="+mn-lt"/>
                          <a:ea typeface="+mn-ea"/>
                          <a:cs typeface="+mn-cs"/>
                        </a:rPr>
                        <a:t>MAD-X</a:t>
                      </a:r>
                      <a:endParaRPr lang="en-US" sz="1400" b="1" dirty="0" smtClean="0"/>
                    </a:p>
                    <a:p>
                      <a:pPr algn="ctr"/>
                      <a:endParaRPr lang="en-US" sz="1400" b="1" dirty="0"/>
                    </a:p>
                  </a:txBody>
                  <a:tcPr/>
                </a:tc>
                <a:tc>
                  <a:txBody>
                    <a:bodyPr/>
                    <a:lstStyle/>
                    <a:p>
                      <a:pPr algn="ctr"/>
                      <a:r>
                        <a:rPr lang="en-US" sz="1400" b="1" dirty="0" smtClean="0"/>
                        <a:t>-</a:t>
                      </a:r>
                      <a:endParaRPr lang="en-US" sz="1400" b="1" dirty="0"/>
                    </a:p>
                  </a:txBody>
                  <a:tcPr/>
                </a:tc>
                <a:tc>
                  <a:txBody>
                    <a:bodyPr/>
                    <a:lstStyle/>
                    <a:p>
                      <a:pPr algn="ctr"/>
                      <a:r>
                        <a:rPr lang="en-US" sz="1400" b="1" dirty="0" smtClean="0"/>
                        <a:t>-</a:t>
                      </a:r>
                      <a:endParaRPr lang="en-US" sz="1400" b="1" dirty="0"/>
                    </a:p>
                  </a:txBody>
                  <a:tcPr/>
                </a:tc>
                <a:tc>
                  <a:txBody>
                    <a:bodyPr/>
                    <a:lstStyle/>
                    <a:p>
                      <a:pPr algn="ctr"/>
                      <a:r>
                        <a:rPr lang="en-US" sz="1400" b="1" kern="1200" dirty="0" smtClean="0">
                          <a:solidFill>
                            <a:schemeClr val="dk1"/>
                          </a:solidFill>
                          <a:latin typeface="+mn-lt"/>
                          <a:ea typeface="+mn-ea"/>
                          <a:cs typeface="+mn-cs"/>
                        </a:rPr>
                        <a:t>19.483</a:t>
                      </a:r>
                      <a:br>
                        <a:rPr lang="en-US" sz="1400" b="1" kern="1200" dirty="0" smtClean="0">
                          <a:solidFill>
                            <a:schemeClr val="dk1"/>
                          </a:solidFill>
                          <a:latin typeface="+mn-lt"/>
                          <a:ea typeface="+mn-ea"/>
                          <a:cs typeface="+mn-cs"/>
                        </a:rPr>
                      </a:br>
                      <a:endParaRPr lang="en-US" sz="1400" b="1" dirty="0"/>
                    </a:p>
                  </a:txBody>
                  <a:tcPr/>
                </a:tc>
                <a:tc>
                  <a:txBody>
                    <a:bodyPr/>
                    <a:lstStyle/>
                    <a:p>
                      <a:pPr algn="ctr"/>
                      <a:r>
                        <a:rPr lang="en-US" sz="1400" b="1" dirty="0" smtClean="0"/>
                        <a:t>0.0</a:t>
                      </a:r>
                      <a:endParaRPr lang="en-US" sz="1400" b="1" dirty="0"/>
                    </a:p>
                  </a:txBody>
                  <a:tcPr/>
                </a:tc>
              </a:tr>
              <a:tr h="370840">
                <a:tc vMerge="1">
                  <a:txBody>
                    <a:bodyPr/>
                    <a:lstStyle/>
                    <a:p>
                      <a:endParaRPr lang="en-US"/>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kern="1200" baseline="0" dirty="0" err="1" smtClean="0">
                          <a:solidFill>
                            <a:schemeClr val="dk1"/>
                          </a:solidFill>
                          <a:latin typeface="+mn-lt"/>
                          <a:ea typeface="+mn-ea"/>
                          <a:cs typeface="+mn-cs"/>
                        </a:rPr>
                        <a:t>SigmaMatrix</a:t>
                      </a:r>
                      <a:endParaRPr lang="en-US" sz="1400" b="1"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t>No issue</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t>2’000</a:t>
                      </a:r>
                    </a:p>
                  </a:txBody>
                  <a:tcPr/>
                </a:tc>
                <a:tc>
                  <a:txBody>
                    <a:bodyPr/>
                    <a:lstStyle/>
                    <a:p>
                      <a:pPr algn="ctr"/>
                      <a:r>
                        <a:rPr lang="en-US" sz="1400" b="1" kern="1200" dirty="0" smtClean="0">
                          <a:solidFill>
                            <a:schemeClr val="dk1"/>
                          </a:solidFill>
                          <a:latin typeface="+mn-lt"/>
                          <a:ea typeface="+mn-ea"/>
                          <a:cs typeface="+mn-cs"/>
                        </a:rPr>
                        <a:t>19.225</a:t>
                      </a:r>
                      <a:r>
                        <a:rPr lang="en-US" sz="1800" kern="1200" dirty="0" smtClean="0">
                          <a:solidFill>
                            <a:schemeClr val="dk1"/>
                          </a:solidFill>
                          <a:latin typeface="+mn-lt"/>
                          <a:ea typeface="+mn-ea"/>
                          <a:cs typeface="+mn-cs"/>
                        </a:rPr>
                        <a:t/>
                      </a:r>
                      <a:br>
                        <a:rPr lang="en-US" sz="1800" kern="1200" dirty="0" smtClean="0">
                          <a:solidFill>
                            <a:schemeClr val="dk1"/>
                          </a:solidFill>
                          <a:latin typeface="+mn-lt"/>
                          <a:ea typeface="+mn-ea"/>
                          <a:cs typeface="+mn-cs"/>
                        </a:rPr>
                      </a:br>
                      <a:r>
                        <a:rPr lang="en-US" sz="1400" b="1" kern="1200" dirty="0" smtClean="0">
                          <a:solidFill>
                            <a:schemeClr val="dk1"/>
                          </a:solidFill>
                          <a:latin typeface="+mn-lt"/>
                          <a:ea typeface="+mn-ea"/>
                          <a:cs typeface="+mn-cs"/>
                        </a:rPr>
                        <a:t/>
                      </a:r>
                      <a:br>
                        <a:rPr lang="en-US" sz="1400" b="1" kern="1200" dirty="0" smtClean="0">
                          <a:solidFill>
                            <a:schemeClr val="dk1"/>
                          </a:solidFill>
                          <a:latin typeface="+mn-lt"/>
                          <a:ea typeface="+mn-ea"/>
                          <a:cs typeface="+mn-cs"/>
                        </a:rPr>
                      </a:br>
                      <a:endParaRPr lang="en-US" sz="1400" b="1" dirty="0"/>
                    </a:p>
                  </a:txBody>
                  <a:tcPr/>
                </a:tc>
                <a:tc>
                  <a:txBody>
                    <a:bodyPr/>
                    <a:lstStyle/>
                    <a:p>
                      <a:pPr algn="ctr"/>
                      <a:r>
                        <a:rPr lang="en-US" sz="1400" b="1" kern="1200" dirty="0" smtClean="0">
                          <a:solidFill>
                            <a:schemeClr val="dk1"/>
                          </a:solidFill>
                          <a:latin typeface="+mn-lt"/>
                          <a:ea typeface="+mn-ea"/>
                          <a:cs typeface="+mn-cs"/>
                        </a:rPr>
                        <a:t>9.570</a:t>
                      </a:r>
                      <a:r>
                        <a:rPr lang="en-US" sz="1800" b="0" kern="1200" baseline="0" dirty="0" smtClean="0">
                          <a:solidFill>
                            <a:schemeClr val="dk1"/>
                          </a:solidFill>
                          <a:latin typeface="+mn-lt"/>
                          <a:ea typeface="+mn-ea"/>
                          <a:cs typeface="+mn-cs"/>
                        </a:rPr>
                        <a:t> </a:t>
                      </a:r>
                      <a:r>
                        <a:rPr lang="en-US" sz="1400" b="1" kern="1200" dirty="0" smtClean="0">
                          <a:solidFill>
                            <a:schemeClr val="dk1"/>
                          </a:solidFill>
                          <a:latin typeface="+mn-lt"/>
                          <a:ea typeface="+mn-ea"/>
                          <a:cs typeface="+mn-cs"/>
                        </a:rPr>
                        <a:t>10</a:t>
                      </a:r>
                      <a:r>
                        <a:rPr lang="en-US" sz="1400" b="1" kern="1200" baseline="30000" dirty="0" smtClean="0">
                          <a:solidFill>
                            <a:schemeClr val="dk1"/>
                          </a:solidFill>
                          <a:latin typeface="+mn-lt"/>
                          <a:ea typeface="+mn-ea"/>
                          <a:cs typeface="+mn-cs"/>
                        </a:rPr>
                        <a:t>-2</a:t>
                      </a:r>
                      <a:r>
                        <a:rPr lang="en-US" sz="1400" b="1" kern="1200" dirty="0" smtClean="0">
                          <a:solidFill>
                            <a:schemeClr val="dk1"/>
                          </a:solidFill>
                          <a:latin typeface="+mn-lt"/>
                          <a:ea typeface="+mn-ea"/>
                          <a:cs typeface="+mn-cs"/>
                        </a:rPr>
                        <a:t/>
                      </a:r>
                      <a:br>
                        <a:rPr lang="en-US" sz="1400" b="1" kern="1200" dirty="0" smtClean="0">
                          <a:solidFill>
                            <a:schemeClr val="dk1"/>
                          </a:solidFill>
                          <a:latin typeface="+mn-lt"/>
                          <a:ea typeface="+mn-ea"/>
                          <a:cs typeface="+mn-cs"/>
                        </a:rPr>
                      </a:br>
                      <a:endParaRPr lang="en-US" sz="1400" b="1" dirty="0"/>
                    </a:p>
                  </a:txBody>
                  <a:tcPr/>
                </a:tc>
              </a:tr>
              <a:tr h="370840">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b="1"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kern="1200" baseline="0" dirty="0" err="1" smtClean="0">
                          <a:solidFill>
                            <a:schemeClr val="dk1"/>
                          </a:solidFill>
                          <a:latin typeface="+mn-lt"/>
                          <a:ea typeface="+mn-ea"/>
                          <a:cs typeface="+mn-cs"/>
                        </a:rPr>
                        <a:t>SigmaMatrix</a:t>
                      </a:r>
                      <a:endParaRPr lang="en-US" sz="1400" b="1" dirty="0" smtClean="0"/>
                    </a:p>
                    <a:p>
                      <a:pPr marL="0" marR="0" indent="0" algn="ctr" defTabSz="457200" rtl="0" eaLnBrk="1" fontAlgn="auto" latinLnBrk="0" hangingPunct="1">
                        <a:lnSpc>
                          <a:spcPct val="100000"/>
                        </a:lnSpc>
                        <a:spcBef>
                          <a:spcPts val="0"/>
                        </a:spcBef>
                        <a:spcAft>
                          <a:spcPts val="0"/>
                        </a:spcAft>
                        <a:buClrTx/>
                        <a:buSzTx/>
                        <a:buFontTx/>
                        <a:buNone/>
                        <a:tabLst/>
                        <a:defRPr/>
                      </a:pPr>
                      <a:endParaRPr lang="en-US" sz="1400" b="1"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t>No issue</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t>455’000</a:t>
                      </a:r>
                    </a:p>
                  </a:txBody>
                  <a:tcPr/>
                </a:tc>
                <a:tc>
                  <a:txBody>
                    <a:bodyPr/>
                    <a:lstStyle/>
                    <a:p>
                      <a:pPr algn="ctr"/>
                      <a:r>
                        <a:rPr lang="en-US" sz="1400" b="1" kern="1200" dirty="0" smtClean="0">
                          <a:solidFill>
                            <a:schemeClr val="dk1"/>
                          </a:solidFill>
                          <a:latin typeface="+mn-lt"/>
                          <a:ea typeface="+mn-ea"/>
                          <a:cs typeface="+mn-cs"/>
                        </a:rPr>
                        <a:t>19.488</a:t>
                      </a:r>
                      <a:r>
                        <a:rPr lang="en-US" sz="1800" kern="1200" dirty="0" smtClean="0">
                          <a:solidFill>
                            <a:schemeClr val="dk1"/>
                          </a:solidFill>
                          <a:latin typeface="+mn-lt"/>
                          <a:ea typeface="+mn-ea"/>
                          <a:cs typeface="+mn-cs"/>
                        </a:rPr>
                        <a:t/>
                      </a:r>
                      <a:br>
                        <a:rPr lang="en-US" sz="1800" kern="1200" dirty="0" smtClean="0">
                          <a:solidFill>
                            <a:schemeClr val="dk1"/>
                          </a:solidFill>
                          <a:latin typeface="+mn-lt"/>
                          <a:ea typeface="+mn-ea"/>
                          <a:cs typeface="+mn-cs"/>
                        </a:rPr>
                      </a:br>
                      <a:r>
                        <a:rPr lang="en-US" sz="1400" b="1" kern="1200" dirty="0" smtClean="0">
                          <a:solidFill>
                            <a:schemeClr val="dk1"/>
                          </a:solidFill>
                          <a:latin typeface="+mn-lt"/>
                          <a:ea typeface="+mn-ea"/>
                          <a:cs typeface="+mn-cs"/>
                        </a:rPr>
                        <a:t/>
                      </a:r>
                      <a:br>
                        <a:rPr lang="en-US" sz="1400" b="1" kern="1200" dirty="0" smtClean="0">
                          <a:solidFill>
                            <a:schemeClr val="dk1"/>
                          </a:solidFill>
                          <a:latin typeface="+mn-lt"/>
                          <a:ea typeface="+mn-ea"/>
                          <a:cs typeface="+mn-cs"/>
                        </a:rPr>
                      </a:br>
                      <a:endParaRPr lang="en-US" sz="1400" b="1" dirty="0"/>
                    </a:p>
                  </a:txBody>
                  <a:tcPr/>
                </a:tc>
                <a:tc>
                  <a:txBody>
                    <a:bodyPr/>
                    <a:lstStyle/>
                    <a:p>
                      <a:pPr algn="ctr"/>
                      <a:r>
                        <a:rPr lang="en-US" sz="1400" b="1" kern="1200" dirty="0" smtClean="0">
                          <a:solidFill>
                            <a:schemeClr val="dk1"/>
                          </a:solidFill>
                          <a:latin typeface="+mn-lt"/>
                          <a:ea typeface="+mn-ea"/>
                          <a:cs typeface="+mn-cs"/>
                        </a:rPr>
                        <a:t>2.953 10</a:t>
                      </a:r>
                      <a:r>
                        <a:rPr lang="en-US" sz="1400" b="1" kern="1200" baseline="30000" dirty="0" smtClean="0">
                          <a:solidFill>
                            <a:schemeClr val="dk1"/>
                          </a:solidFill>
                          <a:latin typeface="+mn-lt"/>
                          <a:ea typeface="+mn-ea"/>
                          <a:cs typeface="+mn-cs"/>
                        </a:rPr>
                        <a:t>-8</a:t>
                      </a:r>
                      <a:r>
                        <a:rPr lang="en-US" sz="1400" b="1" kern="1200" dirty="0" smtClean="0">
                          <a:solidFill>
                            <a:schemeClr val="dk1"/>
                          </a:solidFill>
                          <a:latin typeface="+mn-lt"/>
                          <a:ea typeface="+mn-ea"/>
                          <a:cs typeface="+mn-cs"/>
                        </a:rPr>
                        <a:t/>
                      </a:r>
                      <a:br>
                        <a:rPr lang="en-US" sz="1400" b="1" kern="1200" dirty="0" smtClean="0">
                          <a:solidFill>
                            <a:schemeClr val="dk1"/>
                          </a:solidFill>
                          <a:latin typeface="+mn-lt"/>
                          <a:ea typeface="+mn-ea"/>
                          <a:cs typeface="+mn-cs"/>
                        </a:rPr>
                      </a:br>
                      <a:endParaRPr lang="en-US" sz="1400" b="1" dirty="0"/>
                    </a:p>
                  </a:txBody>
                  <a:tcPr/>
                </a:tc>
              </a:tr>
              <a:tr h="370840">
                <a:tc vMerge="1">
                  <a:txBody>
                    <a:bodyPr/>
                    <a:lstStyle/>
                    <a:p>
                      <a:endParaRPr lang="en-US"/>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kern="1200" baseline="0" dirty="0" err="1" smtClean="0">
                          <a:solidFill>
                            <a:schemeClr val="dk1"/>
                          </a:solidFill>
                          <a:latin typeface="+mn-lt"/>
                          <a:ea typeface="+mn-ea"/>
                          <a:cs typeface="+mn-cs"/>
                        </a:rPr>
                        <a:t>SigmaMatrix</a:t>
                      </a:r>
                      <a:endParaRPr lang="en-US" sz="1400" b="1"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rgbClr val="FF0000"/>
                          </a:solidFill>
                        </a:rPr>
                        <a:t>Data</a:t>
                      </a:r>
                      <a:r>
                        <a:rPr lang="en-US" sz="1400" b="1" baseline="0" dirty="0" smtClean="0">
                          <a:solidFill>
                            <a:srgbClr val="FF0000"/>
                          </a:solidFill>
                        </a:rPr>
                        <a:t> Correlation</a:t>
                      </a:r>
                      <a:endParaRPr lang="en-US" sz="1400" b="1" dirty="0" smtClean="0">
                        <a:solidFill>
                          <a:srgbClr val="FF0000"/>
                        </a:solidFill>
                      </a:endParaRPr>
                    </a:p>
                  </a:txBody>
                  <a:tcPr>
                    <a:solidFill>
                      <a:srgbClr val="E9EDF4"/>
                    </a:solidFill>
                  </a:tcPr>
                </a:tc>
                <a:tc>
                  <a:txBody>
                    <a:bodyPr/>
                    <a:lstStyle/>
                    <a:p>
                      <a:pPr algn="ctr"/>
                      <a:r>
                        <a:rPr lang="en-US" sz="1400" b="1" dirty="0" smtClean="0"/>
                        <a:t>2’000</a:t>
                      </a:r>
                      <a:endParaRPr lang="en-US" sz="1400" b="1" dirty="0"/>
                    </a:p>
                  </a:txBody>
                  <a:tcPr>
                    <a:solidFill>
                      <a:srgbClr val="E9EDF4"/>
                    </a:solidFill>
                  </a:tcPr>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kern="1200" dirty="0" smtClean="0">
                          <a:solidFill>
                            <a:srgbClr val="FF0000"/>
                          </a:solidFill>
                          <a:latin typeface="+mn-lt"/>
                          <a:ea typeface="+mn-ea"/>
                          <a:cs typeface="+mn-cs"/>
                        </a:rPr>
                        <a:t>Error: Iteration</a:t>
                      </a:r>
                      <a:r>
                        <a:rPr lang="en-US" sz="1400" b="1" kern="1200" baseline="0" dirty="0" smtClean="0">
                          <a:solidFill>
                            <a:srgbClr val="FF0000"/>
                          </a:solidFill>
                          <a:latin typeface="+mn-lt"/>
                          <a:ea typeface="+mn-ea"/>
                          <a:cs typeface="+mn-cs"/>
                        </a:rPr>
                        <a:t> Failure</a:t>
                      </a:r>
                      <a:endParaRPr lang="en-US" sz="1400" b="1" kern="1200" dirty="0" smtClean="0">
                        <a:solidFill>
                          <a:srgbClr val="FF0000"/>
                        </a:solidFill>
                        <a:latin typeface="+mn-lt"/>
                        <a:ea typeface="+mn-ea"/>
                        <a:cs typeface="+mn-cs"/>
                      </a:endParaRPr>
                    </a:p>
                    <a:p>
                      <a:pPr algn="ctr"/>
                      <a:endParaRPr lang="en-US" sz="1400" b="1" dirty="0"/>
                    </a:p>
                  </a:txBody>
                  <a:tcPr>
                    <a:solidFill>
                      <a:srgbClr val="E9EDF4"/>
                    </a:solidFill>
                  </a:tcPr>
                </a:tc>
                <a:tc hMerge="1">
                  <a:txBody>
                    <a:bodyPr/>
                    <a:lstStyle/>
                    <a:p>
                      <a:pPr algn="ctr"/>
                      <a:endParaRPr lang="en-US" sz="1400" b="1" dirty="0"/>
                    </a:p>
                  </a:txBody>
                  <a:tcPr/>
                </a:tc>
              </a:tr>
              <a:tr h="346710">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b="1"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kern="1200" baseline="0" dirty="0" err="1" smtClean="0">
                          <a:solidFill>
                            <a:schemeClr val="dk1"/>
                          </a:solidFill>
                          <a:latin typeface="+mn-lt"/>
                          <a:ea typeface="+mn-ea"/>
                          <a:cs typeface="+mn-cs"/>
                        </a:rPr>
                        <a:t>SigmaMatrix</a:t>
                      </a:r>
                      <a:endParaRPr lang="en-US" sz="1400" b="1"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rgbClr val="FF0000"/>
                          </a:solidFill>
                        </a:rPr>
                        <a:t>Data</a:t>
                      </a:r>
                      <a:r>
                        <a:rPr lang="en-US" sz="1400" b="1" baseline="0" dirty="0" smtClean="0">
                          <a:solidFill>
                            <a:srgbClr val="FF0000"/>
                          </a:solidFill>
                        </a:rPr>
                        <a:t> Correlation</a:t>
                      </a:r>
                      <a:endParaRPr lang="en-US" sz="1400" b="1" dirty="0" smtClean="0">
                        <a:solidFill>
                          <a:srgbClr val="FF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t>1’000’000</a:t>
                      </a:r>
                    </a:p>
                  </a:txBody>
                  <a:tcPr/>
                </a:tc>
                <a:tc>
                  <a:txBody>
                    <a:bodyPr/>
                    <a:lstStyle/>
                    <a:p>
                      <a:pPr algn="ctr"/>
                      <a:r>
                        <a:rPr lang="en-US" sz="1400" b="1" kern="1200" dirty="0" smtClean="0">
                          <a:solidFill>
                            <a:schemeClr val="dk1"/>
                          </a:solidFill>
                          <a:latin typeface="+mn-lt"/>
                          <a:ea typeface="+mn-ea"/>
                          <a:cs typeface="+mn-cs"/>
                        </a:rPr>
                        <a:t>1.501</a:t>
                      </a:r>
                      <a:r>
                        <a:rPr lang="en-US" sz="1800" kern="1200" dirty="0" smtClean="0">
                          <a:solidFill>
                            <a:schemeClr val="dk1"/>
                          </a:solidFill>
                          <a:latin typeface="+mn-lt"/>
                          <a:ea typeface="+mn-ea"/>
                          <a:cs typeface="+mn-cs"/>
                        </a:rPr>
                        <a:t/>
                      </a:r>
                      <a:br>
                        <a:rPr lang="en-US" sz="1800" kern="1200" dirty="0" smtClean="0">
                          <a:solidFill>
                            <a:schemeClr val="dk1"/>
                          </a:solidFill>
                          <a:latin typeface="+mn-lt"/>
                          <a:ea typeface="+mn-ea"/>
                          <a:cs typeface="+mn-cs"/>
                        </a:rPr>
                      </a:br>
                      <a:endParaRPr lang="en-US" sz="1400" b="1" kern="1200" dirty="0" smtClean="0">
                        <a:solidFill>
                          <a:schemeClr val="dk1"/>
                        </a:solidFill>
                        <a:latin typeface="+mn-lt"/>
                        <a:ea typeface="+mn-ea"/>
                        <a:cs typeface="+mn-cs"/>
                      </a:endParaRPr>
                    </a:p>
                    <a:p>
                      <a:pPr algn="ctr"/>
                      <a:endParaRPr lang="en-US" sz="1400" b="1" dirty="0"/>
                    </a:p>
                  </a:txBody>
                  <a:tcPr/>
                </a:tc>
                <a:tc>
                  <a:txBody>
                    <a:bodyPr/>
                    <a:lstStyle/>
                    <a:p>
                      <a:pPr algn="ctr"/>
                      <a:r>
                        <a:rPr lang="en-US" sz="1400" b="1" kern="1200" dirty="0" smtClean="0">
                          <a:solidFill>
                            <a:schemeClr val="dk1"/>
                          </a:solidFill>
                          <a:latin typeface="+mn-lt"/>
                          <a:ea typeface="+mn-ea"/>
                          <a:cs typeface="+mn-cs"/>
                        </a:rPr>
                        <a:t>10.68</a:t>
                      </a:r>
                      <a:r>
                        <a:rPr lang="en-US" sz="1800" kern="1200" dirty="0" smtClean="0">
                          <a:solidFill>
                            <a:schemeClr val="dk1"/>
                          </a:solidFill>
                          <a:latin typeface="+mn-lt"/>
                          <a:ea typeface="+mn-ea"/>
                          <a:cs typeface="+mn-cs"/>
                        </a:rPr>
                        <a:t/>
                      </a:r>
                      <a:br>
                        <a:rPr lang="en-US" sz="1800" kern="1200" dirty="0" smtClean="0">
                          <a:solidFill>
                            <a:schemeClr val="dk1"/>
                          </a:solidFill>
                          <a:latin typeface="+mn-lt"/>
                          <a:ea typeface="+mn-ea"/>
                          <a:cs typeface="+mn-cs"/>
                        </a:rPr>
                      </a:br>
                      <a:endParaRPr lang="en-US" sz="1400" b="1" dirty="0"/>
                    </a:p>
                  </a:txBody>
                  <a:tcPr/>
                </a:tc>
              </a:tr>
            </a:tbl>
          </a:graphicData>
        </a:graphic>
      </p:graphicFrame>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160338"/>
            <a:ext cx="7098263" cy="747654"/>
          </a:xfrm>
        </p:spPr>
        <p:txBody>
          <a:bodyPr>
            <a:normAutofit/>
          </a:bodyPr>
          <a:lstStyle/>
          <a:p>
            <a:pPr algn="ctr"/>
            <a:r>
              <a:rPr lang="en-US" sz="3600" dirty="0" err="1" smtClean="0">
                <a:solidFill>
                  <a:srgbClr val="FF0000"/>
                </a:solidFill>
                <a:effectLst>
                  <a:outerShdw blurRad="38100" dist="38100" dir="2700000" algn="tl">
                    <a:srgbClr val="000000">
                      <a:alpha val="43137"/>
                    </a:srgbClr>
                  </a:outerShdw>
                </a:effectLst>
              </a:rPr>
              <a:t>Emittance</a:t>
            </a:r>
            <a:r>
              <a:rPr lang="en-US" sz="3600" dirty="0" smtClean="0">
                <a:solidFill>
                  <a:srgbClr val="FF0000"/>
                </a:solidFill>
                <a:effectLst>
                  <a:outerShdw blurRad="38100" dist="38100" dir="2700000" algn="tl">
                    <a:srgbClr val="000000">
                      <a:alpha val="43137"/>
                    </a:srgbClr>
                  </a:outerShdw>
                </a:effectLst>
              </a:rPr>
              <a:t> Spikes </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11</a:t>
            </a:fld>
            <a:endParaRPr lang="en-US"/>
          </a:p>
        </p:txBody>
      </p:sp>
      <p:pic>
        <p:nvPicPr>
          <p:cNvPr id="10" name="Picture 9" descr="Emittance-Spikes_Q_x-6.039.gif"/>
          <p:cNvPicPr>
            <a:picLocks noChangeAspect="1"/>
          </p:cNvPicPr>
          <p:nvPr/>
        </p:nvPicPr>
        <p:blipFill>
          <a:blip r:embed="rId3"/>
          <a:stretch>
            <a:fillRect/>
          </a:stretch>
        </p:blipFill>
        <p:spPr>
          <a:xfrm>
            <a:off x="1966303" y="888942"/>
            <a:ext cx="5775084" cy="5334059"/>
          </a:xfrm>
          <a:prstGeom prst="rect">
            <a:avLst/>
          </a:prstGeom>
        </p:spPr>
      </p:pic>
      <p:sp>
        <p:nvSpPr>
          <p:cNvPr id="11" name="TextBox 10"/>
          <p:cNvSpPr txBox="1"/>
          <p:nvPr/>
        </p:nvSpPr>
        <p:spPr>
          <a:xfrm>
            <a:off x="142875" y="1905000"/>
            <a:ext cx="1657350" cy="923330"/>
          </a:xfrm>
          <a:prstGeom prst="rect">
            <a:avLst/>
          </a:prstGeom>
          <a:noFill/>
        </p:spPr>
        <p:txBody>
          <a:bodyPr wrap="square" rtlCol="0">
            <a:spAutoFit/>
          </a:bodyPr>
          <a:lstStyle/>
          <a:p>
            <a:r>
              <a:rPr lang="en-US" b="1" dirty="0" smtClean="0"/>
              <a:t>PS Example:</a:t>
            </a:r>
          </a:p>
          <a:p>
            <a:r>
              <a:rPr lang="en-US" b="1" dirty="0" err="1" smtClean="0"/>
              <a:t>Qx</a:t>
            </a:r>
            <a:r>
              <a:rPr lang="en-US" b="1" dirty="0" smtClean="0"/>
              <a:t> = 6.039</a:t>
            </a:r>
          </a:p>
          <a:p>
            <a:r>
              <a:rPr lang="en-US" b="1" dirty="0" smtClean="0"/>
              <a:t>500’000 Turns</a:t>
            </a:r>
            <a:endParaRPr lang="en-US" b="1" dirty="0"/>
          </a:p>
        </p:txBody>
      </p:sp>
      <p:sp>
        <p:nvSpPr>
          <p:cNvPr id="12" name="TextBox 11"/>
          <p:cNvSpPr txBox="1"/>
          <p:nvPr/>
        </p:nvSpPr>
        <p:spPr>
          <a:xfrm>
            <a:off x="5562600" y="2952750"/>
            <a:ext cx="1419225" cy="523220"/>
          </a:xfrm>
          <a:prstGeom prst="rect">
            <a:avLst/>
          </a:prstGeom>
          <a:noFill/>
        </p:spPr>
        <p:txBody>
          <a:bodyPr wrap="square" rtlCol="0">
            <a:spAutoFit/>
          </a:bodyPr>
          <a:lstStyle/>
          <a:p>
            <a:r>
              <a:rPr lang="en-US" sz="2800" b="1" dirty="0" smtClean="0"/>
              <a:t>Spikes</a:t>
            </a:r>
            <a:endParaRPr lang="en-US" sz="2800" b="1" dirty="0"/>
          </a:p>
        </p:txBody>
      </p:sp>
      <p:cxnSp>
        <p:nvCxnSpPr>
          <p:cNvPr id="14" name="Straight Arrow Connector 13"/>
          <p:cNvCxnSpPr/>
          <p:nvPr/>
        </p:nvCxnSpPr>
        <p:spPr>
          <a:xfrm rot="16200000" flipV="1">
            <a:off x="5281911" y="2099965"/>
            <a:ext cx="799505" cy="657225"/>
          </a:xfrm>
          <a:prstGeom prst="straightConnector1">
            <a:avLst/>
          </a:prstGeom>
          <a:ln>
            <a:solidFill>
              <a:srgbClr val="88F505"/>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rot="5400000">
            <a:off x="5352724" y="4133522"/>
            <a:ext cx="1315105"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fontScale="90000"/>
          </a:bodyPr>
          <a:lstStyle/>
          <a:p>
            <a:pPr algn="ctr"/>
            <a:r>
              <a:rPr lang="en-US" sz="3600" dirty="0" err="1" smtClean="0">
                <a:solidFill>
                  <a:srgbClr val="FF0000"/>
                </a:solidFill>
                <a:effectLst>
                  <a:outerShdw blurRad="38100" dist="38100" dir="2700000" algn="tl">
                    <a:srgbClr val="000000">
                      <a:alpha val="43137"/>
                    </a:srgbClr>
                  </a:outerShdw>
                </a:effectLst>
              </a:rPr>
              <a:t>Emittance</a:t>
            </a:r>
            <a:r>
              <a:rPr lang="en-US" sz="3600" dirty="0" smtClean="0">
                <a:solidFill>
                  <a:srgbClr val="FF0000"/>
                </a:solidFill>
                <a:effectLst>
                  <a:outerShdw blurRad="38100" dist="38100" dir="2700000" algn="tl">
                    <a:srgbClr val="000000">
                      <a:alpha val="43137"/>
                    </a:srgbClr>
                  </a:outerShdw>
                </a:effectLst>
              </a:rPr>
              <a:t> Blow-Up in the Free Mode</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12</a:t>
            </a:fld>
            <a:endParaRPr lang="en-US"/>
          </a:p>
        </p:txBody>
      </p:sp>
      <p:pic>
        <p:nvPicPr>
          <p:cNvPr id="10" name="Picture 9" descr="PS_Emit-8k-16k_report.gif"/>
          <p:cNvPicPr>
            <a:picLocks noChangeAspect="1"/>
          </p:cNvPicPr>
          <p:nvPr/>
        </p:nvPicPr>
        <p:blipFill>
          <a:blip r:embed="rId3"/>
          <a:stretch>
            <a:fillRect/>
          </a:stretch>
        </p:blipFill>
        <p:spPr>
          <a:xfrm>
            <a:off x="902738" y="1238250"/>
            <a:ext cx="7299296" cy="5118101"/>
          </a:xfrm>
          <a:prstGeom prst="rect">
            <a:avLst/>
          </a:prstGeom>
        </p:spPr>
      </p:pic>
      <p:sp>
        <p:nvSpPr>
          <p:cNvPr id="11" name="TextBox 10"/>
          <p:cNvSpPr txBox="1"/>
          <p:nvPr/>
        </p:nvSpPr>
        <p:spPr>
          <a:xfrm>
            <a:off x="6248401" y="1571625"/>
            <a:ext cx="1771650" cy="369332"/>
          </a:xfrm>
          <a:prstGeom prst="rect">
            <a:avLst/>
          </a:prstGeom>
          <a:noFill/>
        </p:spPr>
        <p:txBody>
          <a:bodyPr wrap="square" rtlCol="0">
            <a:spAutoFit/>
          </a:bodyPr>
          <a:lstStyle/>
          <a:p>
            <a:r>
              <a:rPr lang="en-US" b="1" dirty="0" smtClean="0">
                <a:solidFill>
                  <a:schemeClr val="tx2">
                    <a:lumMod val="60000"/>
                    <a:lumOff val="40000"/>
                  </a:schemeClr>
                </a:solidFill>
              </a:rPr>
              <a:t>8’000 Particles</a:t>
            </a:r>
            <a:endParaRPr lang="en-US" b="1" dirty="0">
              <a:solidFill>
                <a:schemeClr val="tx2">
                  <a:lumMod val="60000"/>
                  <a:lumOff val="40000"/>
                </a:schemeClr>
              </a:solidFill>
            </a:endParaRPr>
          </a:p>
        </p:txBody>
      </p:sp>
      <p:sp>
        <p:nvSpPr>
          <p:cNvPr id="12" name="TextBox 11"/>
          <p:cNvSpPr txBox="1"/>
          <p:nvPr/>
        </p:nvSpPr>
        <p:spPr>
          <a:xfrm>
            <a:off x="6248401" y="4583668"/>
            <a:ext cx="1771649" cy="369332"/>
          </a:xfrm>
          <a:prstGeom prst="rect">
            <a:avLst/>
          </a:prstGeom>
          <a:noFill/>
        </p:spPr>
        <p:txBody>
          <a:bodyPr wrap="square" rtlCol="0">
            <a:spAutoFit/>
          </a:bodyPr>
          <a:lstStyle/>
          <a:p>
            <a:r>
              <a:rPr lang="en-US" b="1" dirty="0" smtClean="0">
                <a:solidFill>
                  <a:srgbClr val="FFC000"/>
                </a:solidFill>
              </a:rPr>
              <a:t>8’000 Particles</a:t>
            </a:r>
          </a:p>
        </p:txBody>
      </p:sp>
      <p:sp>
        <p:nvSpPr>
          <p:cNvPr id="13" name="TextBox 12"/>
          <p:cNvSpPr txBox="1"/>
          <p:nvPr/>
        </p:nvSpPr>
        <p:spPr>
          <a:xfrm>
            <a:off x="6400801" y="2335768"/>
            <a:ext cx="1695450" cy="646331"/>
          </a:xfrm>
          <a:prstGeom prst="rect">
            <a:avLst/>
          </a:prstGeom>
          <a:noFill/>
        </p:spPr>
        <p:txBody>
          <a:bodyPr wrap="square" rtlCol="0">
            <a:spAutoFit/>
          </a:bodyPr>
          <a:lstStyle/>
          <a:p>
            <a:r>
              <a:rPr lang="en-US" b="1" dirty="0" smtClean="0">
                <a:solidFill>
                  <a:srgbClr val="6E0A49"/>
                </a:solidFill>
              </a:rPr>
              <a:t>16’000 Particles</a:t>
            </a:r>
          </a:p>
          <a:p>
            <a:r>
              <a:rPr lang="en-US" b="1" dirty="0" smtClean="0">
                <a:solidFill>
                  <a:srgbClr val="6E0A49"/>
                </a:solidFill>
              </a:rPr>
              <a:t> </a:t>
            </a:r>
            <a:endParaRPr lang="en-US" b="1" dirty="0">
              <a:solidFill>
                <a:srgbClr val="6E0A49"/>
              </a:solidFill>
            </a:endParaRPr>
          </a:p>
        </p:txBody>
      </p:sp>
      <p:sp>
        <p:nvSpPr>
          <p:cNvPr id="14" name="TextBox 13"/>
          <p:cNvSpPr txBox="1"/>
          <p:nvPr/>
        </p:nvSpPr>
        <p:spPr>
          <a:xfrm>
            <a:off x="6248401" y="5288518"/>
            <a:ext cx="1847849" cy="369332"/>
          </a:xfrm>
          <a:prstGeom prst="rect">
            <a:avLst/>
          </a:prstGeom>
          <a:noFill/>
        </p:spPr>
        <p:txBody>
          <a:bodyPr wrap="square" rtlCol="0">
            <a:spAutoFit/>
          </a:bodyPr>
          <a:lstStyle/>
          <a:p>
            <a:r>
              <a:rPr lang="en-US" b="1" dirty="0" smtClean="0">
                <a:solidFill>
                  <a:srgbClr val="64AD03"/>
                </a:solidFill>
              </a:rPr>
              <a:t>16’000</a:t>
            </a:r>
            <a:r>
              <a:rPr lang="en-US" b="1" dirty="0" smtClean="0">
                <a:solidFill>
                  <a:srgbClr val="00B050"/>
                </a:solidFill>
              </a:rPr>
              <a:t> </a:t>
            </a:r>
            <a:r>
              <a:rPr lang="en-US" b="1" dirty="0" smtClean="0">
                <a:solidFill>
                  <a:srgbClr val="64AD03"/>
                </a:solidFill>
              </a:rPr>
              <a:t>Particles</a:t>
            </a:r>
          </a:p>
        </p:txBody>
      </p:sp>
      <p:sp>
        <p:nvSpPr>
          <p:cNvPr id="15" name="TextBox 14"/>
          <p:cNvSpPr txBox="1"/>
          <p:nvPr/>
        </p:nvSpPr>
        <p:spPr>
          <a:xfrm>
            <a:off x="2952750" y="1743075"/>
            <a:ext cx="619125" cy="371475"/>
          </a:xfrm>
          <a:prstGeom prst="rect">
            <a:avLst/>
          </a:prstGeom>
          <a:noFill/>
        </p:spPr>
        <p:txBody>
          <a:bodyPr wrap="square" rtlCol="0">
            <a:spAutoFit/>
          </a:bodyPr>
          <a:lstStyle/>
          <a:p>
            <a:r>
              <a:rPr lang="en-US" dirty="0" smtClean="0">
                <a:solidFill>
                  <a:srgbClr val="0070C0"/>
                </a:solidFill>
                <a:latin typeface="Symbol" pitchFamily="18" charset="2"/>
              </a:rPr>
              <a:t>e</a:t>
            </a:r>
            <a:r>
              <a:rPr lang="en-US" baseline="-25000" dirty="0" smtClean="0">
                <a:solidFill>
                  <a:srgbClr val="0070C0"/>
                </a:solidFill>
              </a:rPr>
              <a:t>x</a:t>
            </a:r>
            <a:endParaRPr lang="en-US" baseline="-25000" dirty="0">
              <a:solidFill>
                <a:srgbClr val="0070C0"/>
              </a:solidFill>
            </a:endParaRPr>
          </a:p>
        </p:txBody>
      </p:sp>
      <p:sp>
        <p:nvSpPr>
          <p:cNvPr id="17" name="TextBox 16"/>
          <p:cNvSpPr txBox="1"/>
          <p:nvPr/>
        </p:nvSpPr>
        <p:spPr>
          <a:xfrm>
            <a:off x="4867274" y="4582596"/>
            <a:ext cx="619125" cy="553998"/>
          </a:xfrm>
          <a:prstGeom prst="rect">
            <a:avLst/>
          </a:prstGeom>
          <a:noFill/>
        </p:spPr>
        <p:txBody>
          <a:bodyPr wrap="square" rtlCol="0">
            <a:spAutoFit/>
          </a:bodyPr>
          <a:lstStyle/>
          <a:p>
            <a:r>
              <a:rPr lang="en-US" dirty="0" err="1" smtClean="0">
                <a:solidFill>
                  <a:srgbClr val="FF00FF"/>
                </a:solidFill>
                <a:latin typeface="Symbol" pitchFamily="18" charset="2"/>
              </a:rPr>
              <a:t>e</a:t>
            </a:r>
            <a:r>
              <a:rPr lang="en-US" baseline="-25000" dirty="0" err="1" smtClean="0">
                <a:solidFill>
                  <a:srgbClr val="FF00FF"/>
                </a:solidFill>
              </a:rPr>
              <a:t>y</a:t>
            </a:r>
            <a:endParaRPr lang="en-US" baseline="-25000" dirty="0" smtClean="0">
              <a:solidFill>
                <a:srgbClr val="FF00FF"/>
              </a:solidFill>
            </a:endParaRPr>
          </a:p>
          <a:p>
            <a:endParaRPr lang="en-US" baseline="-25000" dirty="0">
              <a:solidFill>
                <a:srgbClr val="FF00FF"/>
              </a:solidFill>
            </a:endParaRP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Adaptive Noise Reduction</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13</a:t>
            </a:fld>
            <a:endParaRPr lang="en-US"/>
          </a:p>
        </p:txBody>
      </p:sp>
      <p:pic>
        <p:nvPicPr>
          <p:cNvPr id="9" name="Picture 8" descr="Comp-Adaptive-Noise-2018.gif"/>
          <p:cNvPicPr>
            <a:picLocks noChangeAspect="1"/>
          </p:cNvPicPr>
          <p:nvPr/>
        </p:nvPicPr>
        <p:blipFill>
          <a:blip r:embed="rId3"/>
          <a:stretch>
            <a:fillRect/>
          </a:stretch>
        </p:blipFill>
        <p:spPr>
          <a:xfrm>
            <a:off x="720505" y="1152525"/>
            <a:ext cx="7556720" cy="5088351"/>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133350"/>
            <a:ext cx="71077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Code Limitations</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14</a:t>
            </a:fld>
            <a:endParaRPr lang="en-US"/>
          </a:p>
        </p:txBody>
      </p:sp>
      <p:sp>
        <p:nvSpPr>
          <p:cNvPr id="10" name="TextBox 9"/>
          <p:cNvSpPr txBox="1"/>
          <p:nvPr/>
        </p:nvSpPr>
        <p:spPr>
          <a:xfrm>
            <a:off x="47626" y="1022292"/>
            <a:ext cx="9039224" cy="5909310"/>
          </a:xfrm>
          <a:prstGeom prst="rect">
            <a:avLst/>
          </a:prstGeom>
          <a:noFill/>
        </p:spPr>
        <p:txBody>
          <a:bodyPr wrap="square" rtlCol="0">
            <a:spAutoFit/>
          </a:bodyPr>
          <a:lstStyle/>
          <a:p>
            <a:pPr marL="400050" indent="-400050">
              <a:buFont typeface="+mj-lt"/>
              <a:buAutoNum type="romanUcPeriod"/>
            </a:pPr>
            <a:r>
              <a:rPr lang="en-US" b="1" dirty="0" smtClean="0"/>
              <a:t>The </a:t>
            </a:r>
            <a:r>
              <a:rPr lang="en-US" b="1" dirty="0" err="1" smtClean="0"/>
              <a:t>SigmaMatrix</a:t>
            </a:r>
            <a:r>
              <a:rPr lang="en-US" b="1" dirty="0" smtClean="0"/>
              <a:t> is very sensitive due certain properties of the distribution:</a:t>
            </a:r>
          </a:p>
          <a:p>
            <a:pPr marL="342900" indent="-342900">
              <a:buFont typeface="+mj-lt"/>
              <a:buAutoNum type="romanUcPeriod"/>
            </a:pPr>
            <a:endParaRPr lang="en-US" b="1" dirty="0" smtClean="0"/>
          </a:p>
          <a:p>
            <a:pPr marL="800100" lvl="1" indent="-342900">
              <a:buFont typeface="+mj-lt"/>
              <a:buAutoNum type="alphaLcParenR"/>
            </a:pPr>
            <a:r>
              <a:rPr lang="en-US" b="1" dirty="0" smtClean="0"/>
              <a:t>Equal transverse Tunes</a:t>
            </a:r>
          </a:p>
          <a:p>
            <a:pPr marL="800100" lvl="1" indent="-342900">
              <a:buFont typeface="+mj-lt"/>
              <a:buAutoNum type="alphaLcParenR"/>
            </a:pPr>
            <a:r>
              <a:rPr lang="en-US" b="1" dirty="0" smtClean="0"/>
              <a:t>Data correlation in the distribution</a:t>
            </a:r>
          </a:p>
          <a:p>
            <a:pPr marL="800100" lvl="1" indent="-342900">
              <a:buFont typeface="+mj-lt"/>
              <a:buAutoNum type="alphaLcParenR"/>
            </a:pPr>
            <a:r>
              <a:rPr lang="en-US" b="1" dirty="0" smtClean="0"/>
              <a:t>General artificial coupling is always found.</a:t>
            </a:r>
          </a:p>
          <a:p>
            <a:pPr marL="800100" lvl="1" indent="-342900">
              <a:buFont typeface="+mj-lt"/>
              <a:buAutoNum type="alphaLcParenR"/>
            </a:pPr>
            <a:endParaRPr lang="en-US" b="1" dirty="0" smtClean="0"/>
          </a:p>
          <a:p>
            <a:pPr marL="400050" indent="-400050">
              <a:buFont typeface="+mj-lt"/>
              <a:buAutoNum type="romanUcPeriod"/>
            </a:pPr>
            <a:r>
              <a:rPr lang="en-US" b="1" dirty="0" smtClean="0"/>
              <a:t>Long-term studies (500’000 turns) show occasional </a:t>
            </a:r>
            <a:r>
              <a:rPr lang="en-US" b="1" dirty="0" err="1" smtClean="0"/>
              <a:t>emittance</a:t>
            </a:r>
            <a:r>
              <a:rPr lang="en-US" b="1" dirty="0" smtClean="0"/>
              <a:t> spikes. Most likely it could be a weakness in the </a:t>
            </a:r>
            <a:r>
              <a:rPr lang="en-US" b="1" dirty="0" err="1" smtClean="0"/>
              <a:t>SigmaMatrix</a:t>
            </a:r>
            <a:r>
              <a:rPr lang="en-US" b="1" dirty="0" smtClean="0"/>
              <a:t> iteration procedure. ➔ Certainly on our </a:t>
            </a:r>
            <a:r>
              <a:rPr lang="en-US" b="1" dirty="0" err="1" smtClean="0"/>
              <a:t>Todo</a:t>
            </a:r>
            <a:r>
              <a:rPr lang="en-US" b="1" dirty="0" smtClean="0"/>
              <a:t> list!</a:t>
            </a:r>
          </a:p>
          <a:p>
            <a:pPr marL="400050" indent="-400050">
              <a:buFont typeface="+mj-lt"/>
              <a:buAutoNum type="romanUcPeriod"/>
            </a:pPr>
            <a:endParaRPr lang="en-US" b="1" dirty="0" smtClean="0"/>
          </a:p>
          <a:p>
            <a:pPr marL="400050" indent="-400050">
              <a:buFont typeface="+mj-lt"/>
              <a:buAutoNum type="romanUcPeriod"/>
            </a:pPr>
            <a:r>
              <a:rPr lang="en-US" b="1" dirty="0" smtClean="0"/>
              <a:t>The noise in the FREE propagating  Mode decreases significantly doubling the macro particle numbers from 8’000 to 16’000, yet the artificial </a:t>
            </a:r>
            <a:r>
              <a:rPr lang="en-US" b="1" dirty="0" err="1" smtClean="0"/>
              <a:t>emittance</a:t>
            </a:r>
            <a:r>
              <a:rPr lang="en-US" b="1" dirty="0" smtClean="0"/>
              <a:t> blow-up remains noticeable after only 2500 turns.</a:t>
            </a:r>
          </a:p>
          <a:p>
            <a:pPr marL="400050" indent="-400050">
              <a:buFont typeface="+mj-lt"/>
              <a:buAutoNum type="romanUcPeriod"/>
            </a:pPr>
            <a:endParaRPr lang="en-US" b="1" dirty="0" smtClean="0"/>
          </a:p>
          <a:p>
            <a:pPr marL="400050" indent="-400050">
              <a:buFont typeface="+mj-lt"/>
              <a:buAutoNum type="romanUcPeriod"/>
            </a:pPr>
            <a:r>
              <a:rPr lang="en-US" b="1" dirty="0" smtClean="0"/>
              <a:t>In the last simulation campaign of 2017 with the former adaptive mode it could be shown that both an overall and locale blow-up could be noticed over 500’000 turns with 1’000 macro particles. Both effects have been reduced substantially for a four-fold increase of the macro particles. We are expecting  similar results for “Periodic” mode but tests need to be repeated. As a consequence we typically use 2’000 macro particles for most studies.</a:t>
            </a:r>
          </a:p>
          <a:p>
            <a:pPr marL="400050" indent="-400050">
              <a:buFont typeface="+mj-lt"/>
              <a:buAutoNum type="romanUcPeriod"/>
            </a:pPr>
            <a:endParaRPr lang="en-US" b="1" dirty="0" smtClean="0"/>
          </a:p>
          <a:p>
            <a:pPr marL="400050" indent="-400050">
              <a:buFont typeface="+mj-lt"/>
              <a:buAutoNum type="romanUcPeriod"/>
            </a:pPr>
            <a:endParaRPr lang="en-US" b="1" dirty="0"/>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274638"/>
            <a:ext cx="71077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Dispersion: Map Property </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15</a:t>
            </a:fld>
            <a:endParaRPr lang="en-US"/>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274638"/>
            <a:ext cx="71077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Horizontal Dispersion</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16</a:t>
            </a:fld>
            <a:endParaRPr lang="en-US"/>
          </a:p>
        </p:txBody>
      </p:sp>
      <p:pic>
        <p:nvPicPr>
          <p:cNvPr id="11" name="Picture 10" descr="Dispersion_fix_new_Dx-2.gif"/>
          <p:cNvPicPr>
            <a:picLocks noChangeAspect="1"/>
          </p:cNvPicPr>
          <p:nvPr/>
        </p:nvPicPr>
        <p:blipFill>
          <a:blip r:embed="rId3"/>
          <a:stretch>
            <a:fillRect/>
          </a:stretch>
        </p:blipFill>
        <p:spPr>
          <a:xfrm>
            <a:off x="2045741" y="1257964"/>
            <a:ext cx="4907510" cy="4755339"/>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274638"/>
            <a:ext cx="7203038" cy="747654"/>
          </a:xfrm>
        </p:spPr>
        <p:txBody>
          <a:bodyPr>
            <a:normAutofit/>
          </a:bodyPr>
          <a:lstStyle/>
          <a:p>
            <a:r>
              <a:rPr lang="en-US" sz="3600" dirty="0" smtClean="0">
                <a:solidFill>
                  <a:srgbClr val="FF0000"/>
                </a:solidFill>
                <a:effectLst>
                  <a:outerShdw blurRad="38100" dist="38100" dir="2700000" algn="tl">
                    <a:srgbClr val="000000">
                      <a:alpha val="43137"/>
                    </a:srgbClr>
                  </a:outerShdw>
                </a:effectLst>
              </a:rPr>
              <a:t>Horizontal Dispersion (Blow UP)</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17</a:t>
            </a:fld>
            <a:endParaRPr lang="en-US"/>
          </a:p>
        </p:txBody>
      </p:sp>
      <p:pic>
        <p:nvPicPr>
          <p:cNvPr id="9" name="Picture 8" descr="Dispersion_fix_new_Dx_detail-2.gif"/>
          <p:cNvPicPr>
            <a:picLocks noChangeAspect="1"/>
          </p:cNvPicPr>
          <p:nvPr/>
        </p:nvPicPr>
        <p:blipFill>
          <a:blip r:embed="rId3"/>
          <a:stretch>
            <a:fillRect/>
          </a:stretch>
        </p:blipFill>
        <p:spPr>
          <a:xfrm>
            <a:off x="2050466" y="1281002"/>
            <a:ext cx="4874209" cy="4723071"/>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274638"/>
            <a:ext cx="71077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Dispersion: Map Property </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18</a:t>
            </a:fld>
            <a:endParaRPr lang="en-US"/>
          </a:p>
        </p:txBody>
      </p:sp>
      <p:sp>
        <p:nvSpPr>
          <p:cNvPr id="9" name="TextBox 8"/>
          <p:cNvSpPr txBox="1"/>
          <p:nvPr/>
        </p:nvSpPr>
        <p:spPr>
          <a:xfrm>
            <a:off x="0" y="1181100"/>
            <a:ext cx="9143999" cy="5406608"/>
          </a:xfrm>
          <a:prstGeom prst="rect">
            <a:avLst/>
          </a:prstGeom>
          <a:noFill/>
        </p:spPr>
        <p:txBody>
          <a:bodyPr wrap="square" rtlCol="0">
            <a:spAutoFit/>
          </a:bodyPr>
          <a:lstStyle/>
          <a:p>
            <a:pPr marL="342900" indent="-342900"/>
            <a:endParaRPr lang="en-US" sz="1600" b="1" dirty="0" smtClean="0"/>
          </a:p>
          <a:p>
            <a:pPr marL="800100" lvl="1" indent="-342900">
              <a:buFont typeface="Arial" pitchFamily="34" charset="0"/>
              <a:buChar char="•"/>
            </a:pPr>
            <a:r>
              <a:rPr lang="en-US" sz="1600" b="1" dirty="0" smtClean="0"/>
              <a:t>Dispersion is a </a:t>
            </a:r>
            <a:r>
              <a:rPr lang="en-US" sz="1600" b="1" dirty="0" smtClean="0">
                <a:solidFill>
                  <a:srgbClr val="FF0000"/>
                </a:solidFill>
              </a:rPr>
              <a:t>5D</a:t>
            </a:r>
            <a:r>
              <a:rPr lang="en-US" sz="1600" b="1" dirty="0" smtClean="0"/>
              <a:t> concept</a:t>
            </a:r>
          </a:p>
          <a:p>
            <a:pPr marL="800100" lvl="1" indent="-342900">
              <a:buFont typeface="Arial" pitchFamily="34" charset="0"/>
              <a:buChar char="•"/>
            </a:pPr>
            <a:r>
              <a:rPr lang="en-US" sz="1600" b="1" dirty="0" smtClean="0"/>
              <a:t>i.e. the delta-p/p dependent </a:t>
            </a:r>
            <a:r>
              <a:rPr lang="en-US" sz="1600" b="1" dirty="0" smtClean="0">
                <a:solidFill>
                  <a:srgbClr val="FF0000"/>
                </a:solidFill>
              </a:rPr>
              <a:t>4D</a:t>
            </a:r>
            <a:r>
              <a:rPr lang="en-US" sz="1600" b="1" dirty="0" smtClean="0"/>
              <a:t> closed can be expressed  as a Taylor series in </a:t>
            </a:r>
            <a:r>
              <a:rPr lang="en-US" sz="1600" b="1" dirty="0" err="1" smtClean="0"/>
              <a:t>D</a:t>
            </a:r>
            <a:r>
              <a:rPr lang="en-US" sz="1600" b="1" baseline="30000" dirty="0" err="1" smtClean="0"/>
              <a:t>n</a:t>
            </a:r>
            <a:r>
              <a:rPr lang="en-US" sz="1600" b="1" dirty="0" smtClean="0"/>
              <a:t>’.</a:t>
            </a:r>
          </a:p>
          <a:p>
            <a:pPr marL="800100" lvl="1" indent="-342900">
              <a:buFont typeface="Arial" pitchFamily="34" charset="0"/>
              <a:buChar char="•"/>
            </a:pPr>
            <a:r>
              <a:rPr lang="en-US" sz="1600" b="1" dirty="0" smtClean="0"/>
              <a:t>the lowest order is what we call dispersion</a:t>
            </a:r>
          </a:p>
          <a:p>
            <a:pPr marL="800100" lvl="1" indent="-342900">
              <a:buFont typeface="Arial" pitchFamily="34" charset="0"/>
              <a:buChar char="•"/>
            </a:pPr>
            <a:r>
              <a:rPr lang="en-US" sz="1600" b="1" dirty="0" smtClean="0"/>
              <a:t>Unfortunately, in MAD-X like all delta-p/p dependent parameters the Dispersion must be multiplied by the relativistic beta </a:t>
            </a:r>
            <a:r>
              <a:rPr lang="en-US" sz="1600" b="1" dirty="0" smtClean="0">
                <a:solidFill>
                  <a:srgbClr val="FF0000"/>
                </a:solidFill>
              </a:rPr>
              <a:t>➔</a:t>
            </a:r>
            <a:r>
              <a:rPr lang="en-US" sz="1600" b="1" dirty="0" smtClean="0"/>
              <a:t> In MAD-X the 5</a:t>
            </a:r>
            <a:r>
              <a:rPr lang="en-US" sz="1600" b="1" baseline="30000" dirty="0" smtClean="0"/>
              <a:t>th</a:t>
            </a:r>
            <a:r>
              <a:rPr lang="en-US" sz="1600" b="1" dirty="0" smtClean="0"/>
              <a:t> coordinate is </a:t>
            </a:r>
            <a:r>
              <a:rPr lang="en-US" sz="1600" b="1" dirty="0" smtClean="0">
                <a:solidFill>
                  <a:srgbClr val="FF0000"/>
                </a:solidFill>
              </a:rPr>
              <a:t>pt</a:t>
            </a:r>
            <a:r>
              <a:rPr lang="en-US" sz="1600" b="1" dirty="0" smtClean="0"/>
              <a:t> and not </a:t>
            </a:r>
            <a:r>
              <a:rPr lang="en-US" sz="1600" b="1" dirty="0" smtClean="0">
                <a:solidFill>
                  <a:srgbClr val="FF0000"/>
                </a:solidFill>
              </a:rPr>
              <a:t>delta-p/p</a:t>
            </a:r>
            <a:r>
              <a:rPr lang="en-US" sz="1600" b="1" dirty="0" smtClean="0"/>
              <a:t>.</a:t>
            </a:r>
          </a:p>
          <a:p>
            <a:pPr marL="800100" lvl="1" indent="-342900">
              <a:buFont typeface="Arial" pitchFamily="34" charset="0"/>
              <a:buChar char="•"/>
            </a:pPr>
            <a:r>
              <a:rPr lang="en-US" sz="1600" b="1" dirty="0" smtClean="0"/>
              <a:t>It can be calculated from the transfer map </a:t>
            </a:r>
            <a:r>
              <a:rPr lang="en-US" sz="1600" b="1" dirty="0" smtClean="0">
                <a:solidFill>
                  <a:srgbClr val="FF0000"/>
                </a:solidFill>
              </a:rPr>
              <a:t>M</a:t>
            </a:r>
            <a:r>
              <a:rPr lang="en-US" sz="1600" b="1" dirty="0" smtClean="0"/>
              <a:t> via:</a:t>
            </a:r>
          </a:p>
          <a:p>
            <a:pPr marL="800100" lvl="1" indent="-342900"/>
            <a:r>
              <a:rPr lang="en-US" sz="1600" b="1" dirty="0" err="1" smtClean="0">
                <a:solidFill>
                  <a:srgbClr val="FF0000"/>
                </a:solidFill>
              </a:rPr>
              <a:t>d</a:t>
            </a:r>
            <a:r>
              <a:rPr lang="en-US" sz="1600" b="1" baseline="-25000" dirty="0" err="1" smtClean="0">
                <a:solidFill>
                  <a:srgbClr val="FF0000"/>
                </a:solidFill>
              </a:rPr>
              <a:t>x</a:t>
            </a:r>
            <a:r>
              <a:rPr lang="en-US" sz="1600" b="1" dirty="0" smtClean="0">
                <a:solidFill>
                  <a:srgbClr val="FF0000"/>
                </a:solidFill>
              </a:rPr>
              <a:t>=-(d</a:t>
            </a:r>
            <a:r>
              <a:rPr lang="en-US" sz="1600" b="1" baseline="-25000" dirty="0" smtClean="0">
                <a:solidFill>
                  <a:srgbClr val="FF0000"/>
                </a:solidFill>
              </a:rPr>
              <a:t>1</a:t>
            </a:r>
            <a:r>
              <a:rPr lang="en-US" sz="1600" b="1" dirty="0" smtClean="0">
                <a:solidFill>
                  <a:srgbClr val="FF0000"/>
                </a:solidFill>
              </a:rPr>
              <a:t> - M</a:t>
            </a:r>
            <a:r>
              <a:rPr lang="en-US" sz="1600" b="1" baseline="-25000" dirty="0" smtClean="0">
                <a:solidFill>
                  <a:srgbClr val="FF0000"/>
                </a:solidFill>
              </a:rPr>
              <a:t>22</a:t>
            </a:r>
            <a:r>
              <a:rPr lang="en-US" sz="1600" b="1" dirty="0" smtClean="0">
                <a:solidFill>
                  <a:srgbClr val="FF0000"/>
                </a:solidFill>
              </a:rPr>
              <a:t>*d</a:t>
            </a:r>
            <a:r>
              <a:rPr lang="en-US" sz="1600" b="1" baseline="-25000" dirty="0" smtClean="0">
                <a:solidFill>
                  <a:srgbClr val="FF0000"/>
                </a:solidFill>
              </a:rPr>
              <a:t>1</a:t>
            </a:r>
            <a:r>
              <a:rPr lang="en-US" sz="1600" b="1" dirty="0" smtClean="0">
                <a:solidFill>
                  <a:srgbClr val="FF0000"/>
                </a:solidFill>
              </a:rPr>
              <a:t> + M</a:t>
            </a:r>
            <a:r>
              <a:rPr lang="en-US" sz="1600" b="1" baseline="-25000" dirty="0" smtClean="0">
                <a:solidFill>
                  <a:srgbClr val="FF0000"/>
                </a:solidFill>
              </a:rPr>
              <a:t>12</a:t>
            </a:r>
            <a:r>
              <a:rPr lang="en-US" sz="1600" b="1" dirty="0" smtClean="0">
                <a:solidFill>
                  <a:srgbClr val="FF0000"/>
                </a:solidFill>
              </a:rPr>
              <a:t>*d</a:t>
            </a:r>
            <a:r>
              <a:rPr lang="en-US" sz="1600" b="1" baseline="-25000" dirty="0" smtClean="0">
                <a:solidFill>
                  <a:srgbClr val="FF0000"/>
                </a:solidFill>
              </a:rPr>
              <a:t>2</a:t>
            </a:r>
            <a:r>
              <a:rPr lang="en-US" sz="1600" b="1" dirty="0" smtClean="0">
                <a:solidFill>
                  <a:srgbClr val="FF0000"/>
                </a:solidFill>
              </a:rPr>
              <a:t>)/(-1 + M</a:t>
            </a:r>
            <a:r>
              <a:rPr lang="en-US" sz="1600" b="1" baseline="-25000" dirty="0" smtClean="0">
                <a:solidFill>
                  <a:srgbClr val="FF0000"/>
                </a:solidFill>
              </a:rPr>
              <a:t>11</a:t>
            </a:r>
            <a:r>
              <a:rPr lang="en-US" sz="1600" b="1" dirty="0" smtClean="0">
                <a:solidFill>
                  <a:srgbClr val="FF0000"/>
                </a:solidFill>
              </a:rPr>
              <a:t> + M</a:t>
            </a:r>
            <a:r>
              <a:rPr lang="en-US" sz="1600" b="1" baseline="-25000" dirty="0" smtClean="0">
                <a:solidFill>
                  <a:srgbClr val="FF0000"/>
                </a:solidFill>
              </a:rPr>
              <a:t>12</a:t>
            </a:r>
            <a:r>
              <a:rPr lang="en-US" sz="1600" b="1" dirty="0" smtClean="0">
                <a:solidFill>
                  <a:srgbClr val="FF0000"/>
                </a:solidFill>
              </a:rPr>
              <a:t>*M</a:t>
            </a:r>
            <a:r>
              <a:rPr lang="en-US" sz="1600" b="1" baseline="-25000" dirty="0" smtClean="0">
                <a:solidFill>
                  <a:srgbClr val="FF0000"/>
                </a:solidFill>
              </a:rPr>
              <a:t>21</a:t>
            </a:r>
            <a:r>
              <a:rPr lang="en-US" sz="1600" b="1" dirty="0" smtClean="0">
                <a:solidFill>
                  <a:srgbClr val="FF0000"/>
                </a:solidFill>
              </a:rPr>
              <a:t> + M</a:t>
            </a:r>
            <a:r>
              <a:rPr lang="en-US" sz="1600" b="1" baseline="-25000" dirty="0" smtClean="0">
                <a:solidFill>
                  <a:srgbClr val="FF0000"/>
                </a:solidFill>
              </a:rPr>
              <a:t>22</a:t>
            </a:r>
            <a:r>
              <a:rPr lang="en-US" sz="1600" b="1" dirty="0" smtClean="0">
                <a:solidFill>
                  <a:srgbClr val="FF0000"/>
                </a:solidFill>
              </a:rPr>
              <a:t> - M</a:t>
            </a:r>
            <a:r>
              <a:rPr lang="en-US" sz="1600" b="1" baseline="-25000" dirty="0" smtClean="0">
                <a:solidFill>
                  <a:srgbClr val="FF0000"/>
                </a:solidFill>
              </a:rPr>
              <a:t>11</a:t>
            </a:r>
            <a:r>
              <a:rPr lang="en-US" sz="1600" b="1" dirty="0" smtClean="0">
                <a:solidFill>
                  <a:srgbClr val="FF0000"/>
                </a:solidFill>
              </a:rPr>
              <a:t>*M</a:t>
            </a:r>
            <a:r>
              <a:rPr lang="en-US" sz="1600" b="1" baseline="-25000" dirty="0" smtClean="0">
                <a:solidFill>
                  <a:srgbClr val="FF0000"/>
                </a:solidFill>
              </a:rPr>
              <a:t>22</a:t>
            </a:r>
            <a:r>
              <a:rPr lang="en-US" sz="1600" b="1" dirty="0" smtClean="0">
                <a:solidFill>
                  <a:srgbClr val="FF0000"/>
                </a:solidFill>
              </a:rPr>
              <a:t>)</a:t>
            </a:r>
          </a:p>
          <a:p>
            <a:pPr marL="800100" lvl="1" indent="-342900"/>
            <a:r>
              <a:rPr lang="en-US" sz="1600" b="1" dirty="0" err="1" smtClean="0">
                <a:solidFill>
                  <a:srgbClr val="FF0000"/>
                </a:solidFill>
              </a:rPr>
              <a:t>d</a:t>
            </a:r>
            <a:r>
              <a:rPr lang="en-US" sz="1600" b="1" baseline="30000" dirty="0" err="1" smtClean="0">
                <a:solidFill>
                  <a:srgbClr val="FF0000"/>
                </a:solidFill>
              </a:rPr>
              <a:t>’</a:t>
            </a:r>
            <a:r>
              <a:rPr lang="en-US" sz="1600" b="1" baseline="-25000" dirty="0" err="1" smtClean="0">
                <a:solidFill>
                  <a:srgbClr val="FF0000"/>
                </a:solidFill>
              </a:rPr>
              <a:t>x</a:t>
            </a:r>
            <a:r>
              <a:rPr lang="en-US" sz="1600" b="1" dirty="0" smtClean="0">
                <a:solidFill>
                  <a:srgbClr val="FF0000"/>
                </a:solidFill>
              </a:rPr>
              <a:t>=-(M</a:t>
            </a:r>
            <a:r>
              <a:rPr lang="en-US" sz="1600" b="1" baseline="-25000" dirty="0" smtClean="0">
                <a:solidFill>
                  <a:srgbClr val="FF0000"/>
                </a:solidFill>
              </a:rPr>
              <a:t>21</a:t>
            </a:r>
            <a:r>
              <a:rPr lang="en-US" sz="1600" b="1" dirty="0" smtClean="0">
                <a:solidFill>
                  <a:srgbClr val="FF0000"/>
                </a:solidFill>
              </a:rPr>
              <a:t>*d</a:t>
            </a:r>
            <a:r>
              <a:rPr lang="en-US" sz="1600" b="1" baseline="-25000" dirty="0" smtClean="0">
                <a:solidFill>
                  <a:srgbClr val="FF0000"/>
                </a:solidFill>
              </a:rPr>
              <a:t>1</a:t>
            </a:r>
            <a:r>
              <a:rPr lang="en-US" sz="1600" b="1" dirty="0" smtClean="0">
                <a:solidFill>
                  <a:srgbClr val="FF0000"/>
                </a:solidFill>
              </a:rPr>
              <a:t> + d</a:t>
            </a:r>
            <a:r>
              <a:rPr lang="en-US" sz="1600" b="1" baseline="-25000" dirty="0" smtClean="0">
                <a:solidFill>
                  <a:srgbClr val="FF0000"/>
                </a:solidFill>
              </a:rPr>
              <a:t>2</a:t>
            </a:r>
            <a:r>
              <a:rPr lang="en-US" sz="1600" b="1" dirty="0" smtClean="0">
                <a:solidFill>
                  <a:srgbClr val="FF0000"/>
                </a:solidFill>
              </a:rPr>
              <a:t> - M</a:t>
            </a:r>
            <a:r>
              <a:rPr lang="en-US" sz="1600" b="1" baseline="-25000" dirty="0" smtClean="0">
                <a:solidFill>
                  <a:srgbClr val="FF0000"/>
                </a:solidFill>
              </a:rPr>
              <a:t>11</a:t>
            </a:r>
            <a:r>
              <a:rPr lang="en-US" sz="1600" b="1" dirty="0" smtClean="0">
                <a:solidFill>
                  <a:srgbClr val="FF0000"/>
                </a:solidFill>
              </a:rPr>
              <a:t>*d</a:t>
            </a:r>
            <a:r>
              <a:rPr lang="en-US" sz="1600" b="1" baseline="-25000" dirty="0" smtClean="0">
                <a:solidFill>
                  <a:srgbClr val="FF0000"/>
                </a:solidFill>
              </a:rPr>
              <a:t>2</a:t>
            </a:r>
            <a:r>
              <a:rPr lang="en-US" sz="1600" b="1" dirty="0" smtClean="0">
                <a:solidFill>
                  <a:srgbClr val="FF0000"/>
                </a:solidFill>
              </a:rPr>
              <a:t>)/(-1 + M</a:t>
            </a:r>
            <a:r>
              <a:rPr lang="en-US" sz="1600" b="1" baseline="-25000" dirty="0" smtClean="0">
                <a:solidFill>
                  <a:srgbClr val="FF0000"/>
                </a:solidFill>
              </a:rPr>
              <a:t>11</a:t>
            </a:r>
            <a:r>
              <a:rPr lang="en-US" sz="1600" b="1" dirty="0" smtClean="0">
                <a:solidFill>
                  <a:srgbClr val="FF0000"/>
                </a:solidFill>
              </a:rPr>
              <a:t> + M</a:t>
            </a:r>
            <a:r>
              <a:rPr lang="en-US" sz="1600" b="1" baseline="-25000" dirty="0" smtClean="0">
                <a:solidFill>
                  <a:srgbClr val="FF0000"/>
                </a:solidFill>
              </a:rPr>
              <a:t>12</a:t>
            </a:r>
            <a:r>
              <a:rPr lang="en-US" sz="1600" b="1" dirty="0" smtClean="0">
                <a:solidFill>
                  <a:srgbClr val="FF0000"/>
                </a:solidFill>
              </a:rPr>
              <a:t>*M</a:t>
            </a:r>
            <a:r>
              <a:rPr lang="en-US" sz="1600" b="1" baseline="-25000" dirty="0" smtClean="0">
                <a:solidFill>
                  <a:srgbClr val="FF0000"/>
                </a:solidFill>
              </a:rPr>
              <a:t>21</a:t>
            </a:r>
            <a:r>
              <a:rPr lang="en-US" sz="1600" b="1" dirty="0" smtClean="0">
                <a:solidFill>
                  <a:srgbClr val="FF0000"/>
                </a:solidFill>
              </a:rPr>
              <a:t> + M</a:t>
            </a:r>
            <a:r>
              <a:rPr lang="en-US" sz="1600" b="1" baseline="-25000" dirty="0" smtClean="0">
                <a:solidFill>
                  <a:srgbClr val="FF0000"/>
                </a:solidFill>
              </a:rPr>
              <a:t>22</a:t>
            </a:r>
            <a:r>
              <a:rPr lang="en-US" sz="1600" b="1" dirty="0" smtClean="0">
                <a:solidFill>
                  <a:srgbClr val="FF0000"/>
                </a:solidFill>
              </a:rPr>
              <a:t> -M</a:t>
            </a:r>
            <a:r>
              <a:rPr lang="en-US" sz="1600" b="1" baseline="-25000" dirty="0" smtClean="0">
                <a:solidFill>
                  <a:srgbClr val="FF0000"/>
                </a:solidFill>
              </a:rPr>
              <a:t>11</a:t>
            </a:r>
            <a:r>
              <a:rPr lang="en-US" sz="1600" b="1" dirty="0" smtClean="0">
                <a:solidFill>
                  <a:srgbClr val="FF0000"/>
                </a:solidFill>
              </a:rPr>
              <a:t>*M</a:t>
            </a:r>
            <a:r>
              <a:rPr lang="en-US" sz="1600" b="1" baseline="-25000" dirty="0" smtClean="0">
                <a:solidFill>
                  <a:srgbClr val="FF0000"/>
                </a:solidFill>
              </a:rPr>
              <a:t>22</a:t>
            </a:r>
            <a:r>
              <a:rPr lang="en-US" sz="1600" b="1" dirty="0" smtClean="0">
                <a:solidFill>
                  <a:srgbClr val="FF0000"/>
                </a:solidFill>
              </a:rPr>
              <a:t>)</a:t>
            </a:r>
          </a:p>
          <a:p>
            <a:pPr marL="800100" lvl="1" indent="-342900"/>
            <a:r>
              <a:rPr lang="en-US" sz="1600" b="1" dirty="0" smtClean="0">
                <a:solidFill>
                  <a:srgbClr val="FF0000"/>
                </a:solidFill>
              </a:rPr>
              <a:t>d</a:t>
            </a:r>
            <a:r>
              <a:rPr lang="en-US" sz="1600" b="1" baseline="-25000" dirty="0" smtClean="0">
                <a:solidFill>
                  <a:srgbClr val="FF0000"/>
                </a:solidFill>
              </a:rPr>
              <a:t>1</a:t>
            </a:r>
            <a:r>
              <a:rPr lang="en-US" sz="1600" b="1" dirty="0" smtClean="0">
                <a:solidFill>
                  <a:srgbClr val="FF0000"/>
                </a:solidFill>
              </a:rPr>
              <a:t>=M</a:t>
            </a:r>
            <a:r>
              <a:rPr lang="en-US" sz="1600" b="1" baseline="-25000" dirty="0" smtClean="0">
                <a:solidFill>
                  <a:srgbClr val="FF0000"/>
                </a:solidFill>
              </a:rPr>
              <a:t>15</a:t>
            </a:r>
          </a:p>
          <a:p>
            <a:pPr marL="800100" lvl="1" indent="-342900"/>
            <a:r>
              <a:rPr lang="en-US" sz="1600" b="1" dirty="0" smtClean="0">
                <a:solidFill>
                  <a:srgbClr val="FF0000"/>
                </a:solidFill>
              </a:rPr>
              <a:t>d</a:t>
            </a:r>
            <a:r>
              <a:rPr lang="en-US" sz="1600" b="1" baseline="-25000" dirty="0" smtClean="0">
                <a:solidFill>
                  <a:srgbClr val="FF0000"/>
                </a:solidFill>
              </a:rPr>
              <a:t>2</a:t>
            </a:r>
            <a:r>
              <a:rPr lang="en-US" sz="1600" b="1" dirty="0" smtClean="0">
                <a:solidFill>
                  <a:srgbClr val="FF0000"/>
                </a:solidFill>
              </a:rPr>
              <a:t>=M</a:t>
            </a:r>
            <a:r>
              <a:rPr lang="en-US" sz="1600" b="1" baseline="-25000" dirty="0" smtClean="0">
                <a:solidFill>
                  <a:srgbClr val="FF0000"/>
                </a:solidFill>
              </a:rPr>
              <a:t>25</a:t>
            </a:r>
          </a:p>
          <a:p>
            <a:pPr marL="800100" lvl="1" indent="-342900">
              <a:buFont typeface="Arial" pitchFamily="34" charset="0"/>
              <a:buChar char="•"/>
            </a:pPr>
            <a:endParaRPr lang="en-US" sz="1600" b="1" baseline="-25000" dirty="0" smtClean="0"/>
          </a:p>
          <a:p>
            <a:pPr marL="800100" lvl="1" indent="-342900">
              <a:buFont typeface="Arial" pitchFamily="34" charset="0"/>
              <a:buChar char="•"/>
            </a:pPr>
            <a:r>
              <a:rPr lang="en-US" sz="1600" b="1" dirty="0" smtClean="0"/>
              <a:t>With linear coupling the </a:t>
            </a:r>
            <a:r>
              <a:rPr lang="en-US" sz="1600" b="1" dirty="0" smtClean="0">
                <a:solidFill>
                  <a:srgbClr val="FF0000"/>
                </a:solidFill>
              </a:rPr>
              <a:t>4D</a:t>
            </a:r>
            <a:r>
              <a:rPr lang="en-US" sz="1600" b="1" dirty="0" smtClean="0"/>
              <a:t> dispersion version is needed: ~50 terms for each 4 components.</a:t>
            </a:r>
          </a:p>
          <a:p>
            <a:pPr marL="800100" lvl="1" indent="-342900">
              <a:buFont typeface="Arial" pitchFamily="34" charset="0"/>
              <a:buChar char="•"/>
            </a:pPr>
            <a:r>
              <a:rPr lang="en-US" sz="1600" b="1" dirty="0" smtClean="0"/>
              <a:t>Yuri </a:t>
            </a:r>
            <a:r>
              <a:rPr lang="en-US" sz="1600" b="1" dirty="0" err="1" smtClean="0"/>
              <a:t>Alexahin</a:t>
            </a:r>
            <a:r>
              <a:rPr lang="en-US" sz="1600" b="1" dirty="0" smtClean="0"/>
              <a:t> and more recently </a:t>
            </a:r>
            <a:r>
              <a:rPr lang="en-US" sz="1600" b="1" dirty="0" err="1" smtClean="0">
                <a:solidFill>
                  <a:srgbClr val="FF00FF"/>
                </a:solidFill>
              </a:rPr>
              <a:t>Malte</a:t>
            </a:r>
            <a:r>
              <a:rPr lang="en-US" sz="1600" b="1" dirty="0" smtClean="0">
                <a:solidFill>
                  <a:srgbClr val="FF00FF"/>
                </a:solidFill>
              </a:rPr>
              <a:t> (➔ see tomorrow!) </a:t>
            </a:r>
            <a:r>
              <a:rPr lang="en-US" sz="1600" b="1" dirty="0" smtClean="0"/>
              <a:t>have made an attempt to get dispersion directly from components of the </a:t>
            </a:r>
            <a:r>
              <a:rPr lang="en-US" sz="1600" b="1" dirty="0" err="1" smtClean="0"/>
              <a:t>SigmaMatrix</a:t>
            </a:r>
            <a:r>
              <a:rPr lang="en-US" sz="1600" b="1" dirty="0" smtClean="0"/>
              <a:t>.</a:t>
            </a:r>
          </a:p>
          <a:p>
            <a:pPr marL="800100" lvl="1" indent="-342900">
              <a:buFont typeface="Arial" pitchFamily="34" charset="0"/>
              <a:buChar char="•"/>
            </a:pPr>
            <a:r>
              <a:rPr lang="en-US" sz="1600" b="1" dirty="0" smtClean="0"/>
              <a:t>I haven’t been very successful with Yuri’s approach but by reverse engineering of the transfer map </a:t>
            </a:r>
            <a:r>
              <a:rPr lang="en-US" sz="1600" b="1" dirty="0" smtClean="0">
                <a:solidFill>
                  <a:srgbClr val="FF0000"/>
                </a:solidFill>
              </a:rPr>
              <a:t>M</a:t>
            </a:r>
            <a:r>
              <a:rPr lang="en-US" sz="1600" b="1" dirty="0" smtClean="0"/>
              <a:t> by using the eigenvector matrix </a:t>
            </a:r>
            <a:r>
              <a:rPr lang="en-US" sz="1600" b="1" dirty="0" smtClean="0">
                <a:solidFill>
                  <a:srgbClr val="FF0000"/>
                </a:solidFill>
              </a:rPr>
              <a:t>A</a:t>
            </a:r>
            <a:r>
              <a:rPr lang="en-US" sz="1600" b="1" dirty="0" smtClean="0"/>
              <a:t> from the </a:t>
            </a:r>
            <a:r>
              <a:rPr lang="en-US" sz="1600" b="1" dirty="0" err="1" smtClean="0"/>
              <a:t>SigmaMatrix</a:t>
            </a:r>
            <a:r>
              <a:rPr lang="en-US" sz="1600" b="1" dirty="0" smtClean="0"/>
              <a:t>, its inverse </a:t>
            </a:r>
            <a:r>
              <a:rPr lang="en-US" sz="1600" b="1" dirty="0" smtClean="0">
                <a:solidFill>
                  <a:srgbClr val="FF0000"/>
                </a:solidFill>
              </a:rPr>
              <a:t>A</a:t>
            </a:r>
            <a:r>
              <a:rPr lang="en-US" sz="1600" b="1" baseline="30000" dirty="0" smtClean="0">
                <a:solidFill>
                  <a:srgbClr val="FF0000"/>
                </a:solidFill>
              </a:rPr>
              <a:t>-1</a:t>
            </a:r>
            <a:r>
              <a:rPr lang="en-US" sz="1600" b="1" baseline="30000" dirty="0" smtClean="0"/>
              <a:t> </a:t>
            </a:r>
            <a:r>
              <a:rPr lang="en-US" sz="1600" b="1" dirty="0" smtClean="0"/>
              <a:t>and rotation </a:t>
            </a:r>
            <a:r>
              <a:rPr lang="en-US" sz="1600" b="1" dirty="0" smtClean="0">
                <a:solidFill>
                  <a:srgbClr val="FF0000"/>
                </a:solidFill>
              </a:rPr>
              <a:t>R</a:t>
            </a:r>
            <a:r>
              <a:rPr lang="en-US" sz="1600" b="1" dirty="0" smtClean="0"/>
              <a:t> by calculating the SC tune-shift with the simulation of the zero amplitude particle together with the macro particle distribution. The transfer map is then determine via:</a:t>
            </a:r>
          </a:p>
          <a:p>
            <a:pPr marL="800100" lvl="1" indent="-342900"/>
            <a:r>
              <a:rPr lang="en-US" sz="1600" b="1" dirty="0" smtClean="0">
                <a:solidFill>
                  <a:srgbClr val="FF0000"/>
                </a:solidFill>
              </a:rPr>
              <a:t>                                                       M = A</a:t>
            </a:r>
            <a:r>
              <a:rPr lang="en-US" sz="1600" b="1" baseline="30000" dirty="0" smtClean="0">
                <a:solidFill>
                  <a:srgbClr val="FF0000"/>
                </a:solidFill>
              </a:rPr>
              <a:t>-1</a:t>
            </a:r>
            <a:r>
              <a:rPr lang="en-US" sz="1600" b="1" dirty="0" smtClean="0">
                <a:solidFill>
                  <a:srgbClr val="FF0000"/>
                </a:solidFill>
              </a:rPr>
              <a:t>.R.A</a:t>
            </a:r>
          </a:p>
          <a:p>
            <a:pPr marL="800100" lvl="1" indent="-342900"/>
            <a:r>
              <a:rPr lang="en-US" sz="1600" b="1" dirty="0" smtClean="0">
                <a:solidFill>
                  <a:srgbClr val="FF0000"/>
                </a:solidFill>
              </a:rPr>
              <a:t>        </a:t>
            </a:r>
            <a:r>
              <a:rPr lang="en-US" sz="1600" b="1" dirty="0" smtClean="0"/>
              <a:t>I tried to determine dispersion in the 6D case, not the 5D case.   </a:t>
            </a:r>
            <a:endParaRPr lang="en-US" sz="1600" b="1" dirty="0" smtClean="0">
              <a:solidFill>
                <a:srgbClr val="FF0000"/>
              </a:solidFill>
            </a:endParaRPr>
          </a:p>
          <a:p>
            <a:pPr marL="800100" lvl="1" indent="-342900"/>
            <a:endParaRPr lang="en-US" sz="1600" b="1" baseline="30000" dirty="0" smtClean="0">
              <a:solidFill>
                <a:srgbClr val="FF00FF"/>
              </a:solidFill>
            </a:endParaRP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391400"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Optical Functions: Map Eigenvectors</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19</a:t>
            </a:fld>
            <a:endParaRPr lang="en-US"/>
          </a:p>
        </p:txBody>
      </p:sp>
      <p:sp>
        <p:nvSpPr>
          <p:cNvPr id="10" name="TextBox 9"/>
          <p:cNvSpPr txBox="1"/>
          <p:nvPr/>
        </p:nvSpPr>
        <p:spPr>
          <a:xfrm>
            <a:off x="628650" y="2782163"/>
            <a:ext cx="8058150" cy="1754326"/>
          </a:xfrm>
          <a:prstGeom prst="rect">
            <a:avLst/>
          </a:prstGeom>
          <a:noFill/>
        </p:spPr>
        <p:txBody>
          <a:bodyPr wrap="square" rtlCol="0">
            <a:spAutoFit/>
          </a:bodyPr>
          <a:lstStyle/>
          <a:p>
            <a:pPr>
              <a:buFont typeface="Arial" pitchFamily="34" charset="0"/>
              <a:buChar char="•"/>
            </a:pPr>
            <a:r>
              <a:rPr lang="en-US" b="1" dirty="0" smtClean="0"/>
              <a:t> Here the horizontal </a:t>
            </a:r>
            <a:r>
              <a:rPr lang="en-US" b="1" dirty="0" err="1" smtClean="0"/>
              <a:t>Betafunction</a:t>
            </a:r>
            <a:r>
              <a:rPr lang="en-US" b="1" dirty="0" smtClean="0"/>
              <a:t> is shown.</a:t>
            </a:r>
          </a:p>
          <a:p>
            <a:pPr>
              <a:buFont typeface="Arial" pitchFamily="34" charset="0"/>
              <a:buChar char="•"/>
            </a:pPr>
            <a:endParaRPr lang="en-US" b="1" dirty="0" smtClean="0"/>
          </a:p>
          <a:p>
            <a:pPr>
              <a:buFont typeface="Arial" pitchFamily="34" charset="0"/>
              <a:buChar char="•"/>
            </a:pPr>
            <a:r>
              <a:rPr lang="en-US" b="1" dirty="0" smtClean="0"/>
              <a:t> Up to this point Dispersion and </a:t>
            </a:r>
            <a:r>
              <a:rPr lang="en-US" b="1" dirty="0" err="1" smtClean="0"/>
              <a:t>Betafunctions</a:t>
            </a:r>
            <a:r>
              <a:rPr lang="en-US" b="1" dirty="0" smtClean="0"/>
              <a:t> have been evaluated at the starting point of the machine </a:t>
            </a:r>
            <a:r>
              <a:rPr lang="en-US" b="1" dirty="0" smtClean="0">
                <a:solidFill>
                  <a:srgbClr val="FF0000"/>
                </a:solidFill>
              </a:rPr>
              <a:t>➔ Next what happens around the ring?</a:t>
            </a:r>
            <a:endParaRPr lang="en-US" b="1" dirty="0" smtClean="0"/>
          </a:p>
          <a:p>
            <a:pPr>
              <a:buFont typeface="Arial" pitchFamily="34" charset="0"/>
              <a:buChar char="•"/>
            </a:pPr>
            <a:endParaRPr lang="en-US" b="1" dirty="0" smtClean="0"/>
          </a:p>
          <a:p>
            <a:pPr>
              <a:buFont typeface="Arial" pitchFamily="34" charset="0"/>
              <a:buChar char="•"/>
            </a:pPr>
            <a:r>
              <a:rPr lang="en-US" b="1" dirty="0" smtClean="0"/>
              <a:t> Again </a:t>
            </a:r>
            <a:r>
              <a:rPr lang="en-US" b="1" dirty="0" smtClean="0">
                <a:solidFill>
                  <a:srgbClr val="FF00FF"/>
                </a:solidFill>
              </a:rPr>
              <a:t>➔ </a:t>
            </a:r>
            <a:r>
              <a:rPr lang="en-US" b="1" dirty="0" err="1" smtClean="0">
                <a:solidFill>
                  <a:srgbClr val="FF00FF"/>
                </a:solidFill>
              </a:rPr>
              <a:t>Malte</a:t>
            </a:r>
            <a:r>
              <a:rPr lang="en-US" b="1" dirty="0" smtClean="0">
                <a:solidFill>
                  <a:srgbClr val="FF00FF"/>
                </a:solidFill>
              </a:rPr>
              <a:t> will add much more on this subject tomorrow!</a:t>
            </a: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274638"/>
            <a:ext cx="7136363"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Overview 1/2</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2</a:t>
            </a:fld>
            <a:endParaRPr lang="en-US"/>
          </a:p>
        </p:txBody>
      </p:sp>
      <p:sp>
        <p:nvSpPr>
          <p:cNvPr id="9" name="TextBox 8"/>
          <p:cNvSpPr txBox="1"/>
          <p:nvPr/>
        </p:nvSpPr>
        <p:spPr>
          <a:xfrm>
            <a:off x="190500" y="1771650"/>
            <a:ext cx="8829674" cy="3970318"/>
          </a:xfrm>
          <a:prstGeom prst="rect">
            <a:avLst/>
          </a:prstGeom>
          <a:noFill/>
        </p:spPr>
        <p:txBody>
          <a:bodyPr wrap="square" rtlCol="0">
            <a:spAutoFit/>
          </a:bodyPr>
          <a:lstStyle/>
          <a:p>
            <a:pPr>
              <a:buFont typeface="Arial" pitchFamily="34" charset="0"/>
              <a:buChar char="•"/>
            </a:pPr>
            <a:r>
              <a:rPr lang="en-US" dirty="0" smtClean="0"/>
              <a:t>  </a:t>
            </a:r>
            <a:r>
              <a:rPr lang="en-US" b="1" dirty="0" smtClean="0"/>
              <a:t>Theory and MAD-X Implementation have been published and Yuri gave a nice presentation during last year’s “2</a:t>
            </a:r>
            <a:r>
              <a:rPr lang="en-US" b="1" baseline="30000" dirty="0" smtClean="0"/>
              <a:t>nd</a:t>
            </a:r>
            <a:r>
              <a:rPr lang="en-US" b="1" dirty="0" smtClean="0"/>
              <a:t> SC collaboration meeting at CERN”.</a:t>
            </a:r>
          </a:p>
          <a:p>
            <a:pPr>
              <a:buFont typeface="Arial" pitchFamily="34" charset="0"/>
              <a:buChar char="•"/>
            </a:pPr>
            <a:endParaRPr lang="en-US" b="1" dirty="0" smtClean="0"/>
          </a:p>
          <a:p>
            <a:pPr>
              <a:buFont typeface="Arial" pitchFamily="34" charset="0"/>
              <a:buChar char="•"/>
            </a:pPr>
            <a:r>
              <a:rPr lang="en-US" b="1" dirty="0" smtClean="0"/>
              <a:t>  The main emphasis is here to discuss how the </a:t>
            </a:r>
            <a:r>
              <a:rPr lang="en-US" b="1" dirty="0" err="1" smtClean="0"/>
              <a:t>SigmaMatrix</a:t>
            </a:r>
            <a:r>
              <a:rPr lang="en-US" b="1" dirty="0" smtClean="0"/>
              <a:t> approach allows for beam-based  optics calculations and how well the tool describes the PS experiment with a moderate SC tune-shift of </a:t>
            </a:r>
            <a:r>
              <a:rPr lang="en-US" b="1" dirty="0" err="1" smtClean="0">
                <a:latin typeface="Symbol" pitchFamily="18" charset="2"/>
              </a:rPr>
              <a:t>D</a:t>
            </a:r>
            <a:r>
              <a:rPr lang="en-US" b="1" dirty="0" err="1" smtClean="0"/>
              <a:t>Q</a:t>
            </a:r>
            <a:r>
              <a:rPr lang="en-US" b="1" baseline="-25000" dirty="0" err="1" smtClean="0"/>
              <a:t>x</a:t>
            </a:r>
            <a:r>
              <a:rPr lang="en-US" b="1" dirty="0" smtClean="0"/>
              <a:t> = 0.05.</a:t>
            </a:r>
          </a:p>
          <a:p>
            <a:pPr>
              <a:buFont typeface="Arial" pitchFamily="34" charset="0"/>
              <a:buChar char="•"/>
            </a:pPr>
            <a:endParaRPr lang="en-US" b="1" dirty="0" smtClean="0"/>
          </a:p>
          <a:p>
            <a:pPr>
              <a:buFont typeface="Arial" pitchFamily="34" charset="0"/>
              <a:buChar char="•"/>
            </a:pPr>
            <a:r>
              <a:rPr lang="en-US" b="1" dirty="0" smtClean="0"/>
              <a:t>  One of the main issues are unphysical code properties. In particular, one finds that the </a:t>
            </a:r>
            <a:r>
              <a:rPr lang="en-US" b="1" dirty="0" err="1" smtClean="0"/>
              <a:t>SigmaMatrix</a:t>
            </a:r>
            <a:r>
              <a:rPr lang="en-US" b="1" dirty="0" smtClean="0"/>
              <a:t> approach is very sensitive to special features of the particle distribution. In fact, one may find singularities.</a:t>
            </a:r>
          </a:p>
          <a:p>
            <a:pPr>
              <a:buFont typeface="Arial" pitchFamily="34" charset="0"/>
              <a:buChar char="•"/>
            </a:pPr>
            <a:endParaRPr lang="en-US" b="1" dirty="0" smtClean="0"/>
          </a:p>
          <a:p>
            <a:pPr>
              <a:buFont typeface="Arial" pitchFamily="34" charset="0"/>
              <a:buChar char="•"/>
            </a:pPr>
            <a:r>
              <a:rPr lang="en-US" b="1" dirty="0" smtClean="0"/>
              <a:t>  Due to the fact that the </a:t>
            </a:r>
            <a:r>
              <a:rPr lang="en-US" b="1" dirty="0" err="1" smtClean="0"/>
              <a:t>emittances</a:t>
            </a:r>
            <a:r>
              <a:rPr lang="en-US" b="1" dirty="0" smtClean="0"/>
              <a:t> are renormalized every turn  in the adaptive mode, noise is being introduced into the simulations. Measures to deal with this problem will be discussed.</a:t>
            </a:r>
            <a:endParaRPr lang="en-US" b="1" dirty="0"/>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274638"/>
            <a:ext cx="7098263"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Horizontal </a:t>
            </a:r>
            <a:r>
              <a:rPr lang="en-US" sz="3600" dirty="0" smtClean="0">
                <a:solidFill>
                  <a:srgbClr val="FF0000"/>
                </a:solidFill>
                <a:effectLst>
                  <a:outerShdw blurRad="38100" dist="38100" dir="2700000" algn="tl">
                    <a:srgbClr val="000000">
                      <a:alpha val="43137"/>
                    </a:srgbClr>
                  </a:outerShdw>
                </a:effectLst>
                <a:latin typeface="Symbol" pitchFamily="18" charset="2"/>
              </a:rPr>
              <a:t>b</a:t>
            </a:r>
            <a:r>
              <a:rPr lang="en-US" sz="3600" dirty="0" smtClean="0">
                <a:solidFill>
                  <a:srgbClr val="FF0000"/>
                </a:solidFill>
                <a:effectLst>
                  <a:outerShdw blurRad="38100" dist="38100" dir="2700000" algn="tl">
                    <a:srgbClr val="000000">
                      <a:alpha val="43137"/>
                    </a:srgbClr>
                  </a:outerShdw>
                </a:effectLst>
              </a:rPr>
              <a:t> Function</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20</a:t>
            </a:fld>
            <a:endParaRPr lang="en-US"/>
          </a:p>
        </p:txBody>
      </p:sp>
      <p:pic>
        <p:nvPicPr>
          <p:cNvPr id="9" name="Picture 8" descr="Bx-start-2.gif"/>
          <p:cNvPicPr>
            <a:picLocks noChangeAspect="1"/>
          </p:cNvPicPr>
          <p:nvPr/>
        </p:nvPicPr>
        <p:blipFill>
          <a:blip r:embed="rId3"/>
          <a:stretch>
            <a:fillRect/>
          </a:stretch>
        </p:blipFill>
        <p:spPr>
          <a:xfrm>
            <a:off x="1973580" y="1253671"/>
            <a:ext cx="4989196" cy="4751616"/>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274638"/>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H </a:t>
            </a:r>
            <a:r>
              <a:rPr lang="en-US" sz="3600" dirty="0" smtClean="0">
                <a:solidFill>
                  <a:srgbClr val="FF0000"/>
                </a:solidFill>
                <a:effectLst>
                  <a:outerShdw blurRad="38100" dist="38100" dir="2700000" algn="tl">
                    <a:srgbClr val="000000">
                      <a:alpha val="43137"/>
                    </a:srgbClr>
                  </a:outerShdw>
                </a:effectLst>
                <a:latin typeface="Symbol" pitchFamily="18" charset="2"/>
              </a:rPr>
              <a:t>b</a:t>
            </a:r>
            <a:r>
              <a:rPr lang="en-US" sz="3600" dirty="0" smtClean="0">
                <a:solidFill>
                  <a:srgbClr val="FF0000"/>
                </a:solidFill>
                <a:effectLst>
                  <a:outerShdw blurRad="38100" dist="38100" dir="2700000" algn="tl">
                    <a:srgbClr val="000000">
                      <a:alpha val="43137"/>
                    </a:srgbClr>
                  </a:outerShdw>
                </a:effectLst>
              </a:rPr>
              <a:t> &amp; Dispersion at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6.244</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21</a:t>
            </a:fld>
            <a:endParaRPr lang="en-US"/>
          </a:p>
        </p:txBody>
      </p:sp>
      <p:pic>
        <p:nvPicPr>
          <p:cNvPr id="11" name="Picture 10" descr="Bx-Dx_s_Q244Q465.gif"/>
          <p:cNvPicPr>
            <a:picLocks noChangeAspect="1"/>
          </p:cNvPicPr>
          <p:nvPr/>
        </p:nvPicPr>
        <p:blipFill>
          <a:blip r:embed="rId3" cstate="print"/>
          <a:stretch>
            <a:fillRect/>
          </a:stretch>
        </p:blipFill>
        <p:spPr>
          <a:xfrm>
            <a:off x="1790700" y="1172542"/>
            <a:ext cx="5676900" cy="5017364"/>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274638"/>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H </a:t>
            </a:r>
            <a:r>
              <a:rPr lang="en-US" sz="3600" dirty="0" smtClean="0">
                <a:solidFill>
                  <a:srgbClr val="FF0000"/>
                </a:solidFill>
                <a:effectLst>
                  <a:outerShdw blurRad="38100" dist="38100" dir="2700000" algn="tl">
                    <a:srgbClr val="000000">
                      <a:alpha val="43137"/>
                    </a:srgbClr>
                  </a:outerShdw>
                </a:effectLst>
                <a:latin typeface="Symbol" pitchFamily="18" charset="2"/>
              </a:rPr>
              <a:t>b</a:t>
            </a:r>
            <a:r>
              <a:rPr lang="en-US" sz="3600" dirty="0" smtClean="0">
                <a:solidFill>
                  <a:srgbClr val="FF0000"/>
                </a:solidFill>
                <a:effectLst>
                  <a:outerShdw blurRad="38100" dist="38100" dir="2700000" algn="tl">
                    <a:srgbClr val="000000">
                      <a:alpha val="43137"/>
                    </a:srgbClr>
                  </a:outerShdw>
                </a:effectLst>
              </a:rPr>
              <a:t> &amp; Dispersion at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6.060</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22</a:t>
            </a:fld>
            <a:endParaRPr lang="en-US"/>
          </a:p>
        </p:txBody>
      </p:sp>
      <p:pic>
        <p:nvPicPr>
          <p:cNvPr id="9" name="Picture 8" descr="Bx-Dx_s_Q060Q478.gif"/>
          <p:cNvPicPr>
            <a:picLocks noChangeAspect="1"/>
          </p:cNvPicPr>
          <p:nvPr/>
        </p:nvPicPr>
        <p:blipFill>
          <a:blip r:embed="rId3" cstate="print"/>
          <a:stretch>
            <a:fillRect/>
          </a:stretch>
        </p:blipFill>
        <p:spPr>
          <a:xfrm>
            <a:off x="1809749" y="1181288"/>
            <a:ext cx="5646971" cy="4990911"/>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274638"/>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H </a:t>
            </a:r>
            <a:r>
              <a:rPr lang="en-US" sz="3600" dirty="0" smtClean="0">
                <a:solidFill>
                  <a:srgbClr val="FF0000"/>
                </a:solidFill>
                <a:effectLst>
                  <a:outerShdw blurRad="38100" dist="38100" dir="2700000" algn="tl">
                    <a:srgbClr val="000000">
                      <a:alpha val="43137"/>
                    </a:srgbClr>
                  </a:outerShdw>
                </a:effectLst>
                <a:latin typeface="Symbol" pitchFamily="18" charset="2"/>
              </a:rPr>
              <a:t>b</a:t>
            </a:r>
            <a:r>
              <a:rPr lang="en-US" sz="3600" dirty="0" smtClean="0">
                <a:solidFill>
                  <a:srgbClr val="FF0000"/>
                </a:solidFill>
                <a:effectLst>
                  <a:outerShdw blurRad="38100" dist="38100" dir="2700000" algn="tl">
                    <a:srgbClr val="000000">
                      <a:alpha val="43137"/>
                    </a:srgbClr>
                  </a:outerShdw>
                </a:effectLst>
              </a:rPr>
              <a:t> &amp; Dispersion at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6.039</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23</a:t>
            </a:fld>
            <a:endParaRPr lang="en-US"/>
          </a:p>
        </p:txBody>
      </p:sp>
      <p:pic>
        <p:nvPicPr>
          <p:cNvPr id="10" name="Picture 9" descr="Bx-Dx_s_Q039Q479.gif"/>
          <p:cNvPicPr>
            <a:picLocks noChangeAspect="1"/>
          </p:cNvPicPr>
          <p:nvPr/>
        </p:nvPicPr>
        <p:blipFill>
          <a:blip r:embed="rId3" cstate="print"/>
          <a:stretch>
            <a:fillRect/>
          </a:stretch>
        </p:blipFill>
        <p:spPr>
          <a:xfrm>
            <a:off x="1857375" y="1179660"/>
            <a:ext cx="5648815" cy="4992540"/>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391400"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SC Tune Spreads</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24</a:t>
            </a:fld>
            <a:endParaRPr lang="en-US"/>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Tune Spread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6.224</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25</a:t>
            </a:fld>
            <a:endParaRPr lang="en-US"/>
          </a:p>
        </p:txBody>
      </p:sp>
      <p:pic>
        <p:nvPicPr>
          <p:cNvPr id="9" name="Picture 8" descr="Tune-Spread_Q_x-6.244.gif"/>
          <p:cNvPicPr>
            <a:picLocks noChangeAspect="1"/>
          </p:cNvPicPr>
          <p:nvPr/>
        </p:nvPicPr>
        <p:blipFill>
          <a:blip r:embed="rId3"/>
          <a:stretch>
            <a:fillRect/>
          </a:stretch>
        </p:blipFill>
        <p:spPr>
          <a:xfrm>
            <a:off x="1552575" y="1050515"/>
            <a:ext cx="5743575" cy="5293618"/>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Tune Spread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6.060</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26</a:t>
            </a:fld>
            <a:endParaRPr lang="en-US"/>
          </a:p>
        </p:txBody>
      </p:sp>
      <p:pic>
        <p:nvPicPr>
          <p:cNvPr id="11" name="Picture 10" descr="Tune-Spread_Q_x-6.606.gif"/>
          <p:cNvPicPr>
            <a:picLocks noChangeAspect="1"/>
          </p:cNvPicPr>
          <p:nvPr/>
        </p:nvPicPr>
        <p:blipFill>
          <a:blip r:embed="rId3"/>
          <a:stretch>
            <a:fillRect/>
          </a:stretch>
        </p:blipFill>
        <p:spPr>
          <a:xfrm>
            <a:off x="1628775" y="1060040"/>
            <a:ext cx="5746598" cy="5296404"/>
          </a:xfrm>
          <a:prstGeom prst="rect">
            <a:avLst/>
          </a:prstGeom>
          <a:ln>
            <a:solidFill>
              <a:srgbClr val="00B050"/>
            </a:solidFill>
          </a:ln>
        </p:spPr>
      </p:pic>
      <p:sp>
        <p:nvSpPr>
          <p:cNvPr id="9" name="TextBox 8"/>
          <p:cNvSpPr txBox="1"/>
          <p:nvPr/>
        </p:nvSpPr>
        <p:spPr>
          <a:xfrm>
            <a:off x="3371849" y="1781175"/>
            <a:ext cx="1514475" cy="1077218"/>
          </a:xfrm>
          <a:prstGeom prst="rect">
            <a:avLst/>
          </a:prstGeom>
          <a:noFill/>
        </p:spPr>
        <p:txBody>
          <a:bodyPr wrap="square" rtlCol="0">
            <a:spAutoFit/>
          </a:bodyPr>
          <a:lstStyle/>
          <a:p>
            <a:r>
              <a:rPr lang="en-US" sz="1600" b="1" dirty="0" smtClean="0"/>
              <a:t>A few particles locked to the integer resonance </a:t>
            </a:r>
            <a:endParaRPr lang="en-US" sz="1600" b="1" dirty="0"/>
          </a:p>
        </p:txBody>
      </p:sp>
      <p:sp>
        <p:nvSpPr>
          <p:cNvPr id="10" name="Right Brace 9"/>
          <p:cNvSpPr/>
          <p:nvPr/>
        </p:nvSpPr>
        <p:spPr>
          <a:xfrm>
            <a:off x="3190876" y="1781175"/>
            <a:ext cx="180973" cy="942975"/>
          </a:xfrm>
          <a:prstGeom prst="rightBrace">
            <a:avLst>
              <a:gd name="adj1" fmla="val 8333"/>
              <a:gd name="adj2" fmla="val 52653"/>
            </a:avLst>
          </a:prstGeom>
          <a:noFill/>
          <a:ln>
            <a:solidFill>
              <a:srgbClr val="88F505"/>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0B050"/>
              </a:solidFill>
            </a:endParaRP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Tune Spread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6.039</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27</a:t>
            </a:fld>
            <a:endParaRPr lang="en-US"/>
          </a:p>
        </p:txBody>
      </p:sp>
      <p:pic>
        <p:nvPicPr>
          <p:cNvPr id="10" name="Picture 9" descr="Tune-Spread_Q_x-6.039_corr.gif"/>
          <p:cNvPicPr>
            <a:picLocks noChangeAspect="1"/>
          </p:cNvPicPr>
          <p:nvPr/>
        </p:nvPicPr>
        <p:blipFill>
          <a:blip r:embed="rId3"/>
          <a:stretch>
            <a:fillRect/>
          </a:stretch>
        </p:blipFill>
        <p:spPr>
          <a:xfrm>
            <a:off x="1611252" y="1060040"/>
            <a:ext cx="5789673" cy="5297048"/>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391400"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SC Tune Spreads</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28</a:t>
            </a:fld>
            <a:endParaRPr lang="en-US"/>
          </a:p>
        </p:txBody>
      </p:sp>
      <p:sp>
        <p:nvSpPr>
          <p:cNvPr id="10" name="TextBox 9"/>
          <p:cNvSpPr txBox="1"/>
          <p:nvPr/>
        </p:nvSpPr>
        <p:spPr>
          <a:xfrm>
            <a:off x="142875" y="1171575"/>
            <a:ext cx="8896349" cy="4770537"/>
          </a:xfrm>
          <a:prstGeom prst="rect">
            <a:avLst/>
          </a:prstGeom>
          <a:noFill/>
        </p:spPr>
        <p:txBody>
          <a:bodyPr wrap="square" rtlCol="0">
            <a:spAutoFit/>
          </a:bodyPr>
          <a:lstStyle/>
          <a:p>
            <a:pPr>
              <a:buFont typeface="Arial" pitchFamily="34" charset="0"/>
              <a:buChar char="•"/>
            </a:pPr>
            <a:r>
              <a:rPr lang="en-US" sz="1600" b="1" dirty="0" smtClean="0"/>
              <a:t> A lot can be learned from the SC tune spread (aka “Necktie”)</a:t>
            </a:r>
          </a:p>
          <a:p>
            <a:pPr>
              <a:buFont typeface="Arial" pitchFamily="34" charset="0"/>
              <a:buChar char="•"/>
            </a:pPr>
            <a:endParaRPr lang="en-US" sz="1600" b="1" dirty="0" smtClean="0"/>
          </a:p>
          <a:p>
            <a:pPr>
              <a:buFont typeface="Arial" pitchFamily="34" charset="0"/>
              <a:buChar char="•"/>
            </a:pPr>
            <a:r>
              <a:rPr lang="en-US" sz="1600" b="1" dirty="0" smtClean="0"/>
              <a:t> Typically one should find very well defined shapes when calculating tunes. However, it turns out that one needs multiple synchrotron periods for well defined tunes. In fact, a minimum of two such periods is just sufficient!</a:t>
            </a:r>
          </a:p>
          <a:p>
            <a:pPr>
              <a:buFont typeface="Arial" pitchFamily="34" charset="0"/>
              <a:buChar char="•"/>
            </a:pPr>
            <a:endParaRPr lang="en-US" sz="1600" b="1" dirty="0" smtClean="0"/>
          </a:p>
          <a:p>
            <a:pPr>
              <a:buFont typeface="Arial" pitchFamily="34" charset="0"/>
              <a:buChar char="•"/>
            </a:pPr>
            <a:r>
              <a:rPr lang="en-US" sz="1600" b="1" dirty="0" smtClean="0"/>
              <a:t> On the other hand using the phase advance over one turn the images are very fuzzy and tend to be all over the place.  </a:t>
            </a:r>
          </a:p>
          <a:p>
            <a:pPr>
              <a:buFont typeface="Arial" pitchFamily="34" charset="0"/>
              <a:buChar char="•"/>
            </a:pPr>
            <a:endParaRPr lang="en-US" sz="1600" b="1" dirty="0" smtClean="0"/>
          </a:p>
          <a:p>
            <a:pPr>
              <a:buFont typeface="Arial" pitchFamily="34" charset="0"/>
              <a:buChar char="•"/>
            </a:pPr>
            <a:r>
              <a:rPr lang="en-US" sz="1600" b="1" dirty="0" smtClean="0"/>
              <a:t> The bare tunes are the matched tunes </a:t>
            </a:r>
            <a:r>
              <a:rPr lang="en-US" sz="1600" b="1" dirty="0" smtClean="0">
                <a:solidFill>
                  <a:srgbClr val="FF0000"/>
                </a:solidFill>
              </a:rPr>
              <a:t>without SC.</a:t>
            </a:r>
            <a:endParaRPr lang="en-US" sz="1600" b="1" dirty="0" smtClean="0"/>
          </a:p>
          <a:p>
            <a:endParaRPr lang="en-US" sz="1600" b="1" dirty="0" smtClean="0"/>
          </a:p>
          <a:p>
            <a:pPr>
              <a:buFont typeface="Arial" pitchFamily="34" charset="0"/>
              <a:buChar char="•"/>
            </a:pPr>
            <a:r>
              <a:rPr lang="en-US" sz="1600" b="1" dirty="0" smtClean="0"/>
              <a:t> Most relevant parameter is of course the </a:t>
            </a:r>
            <a:r>
              <a:rPr lang="en-US" sz="1600" b="1" dirty="0" smtClean="0">
                <a:solidFill>
                  <a:srgbClr val="FF0000"/>
                </a:solidFill>
              </a:rPr>
              <a:t>SC tune-shift </a:t>
            </a:r>
            <a:r>
              <a:rPr lang="en-US" sz="1600" b="1" dirty="0" smtClean="0"/>
              <a:t>and it is essential that it agrees with the </a:t>
            </a:r>
            <a:r>
              <a:rPr lang="en-US" sz="1600" b="1" dirty="0" smtClean="0">
                <a:solidFill>
                  <a:srgbClr val="FF0000"/>
                </a:solidFill>
              </a:rPr>
              <a:t>analytical estimate</a:t>
            </a:r>
            <a:r>
              <a:rPr lang="en-US" sz="1600" b="1" dirty="0" smtClean="0"/>
              <a:t>! In the above figures this has been shown </a:t>
            </a:r>
            <a:r>
              <a:rPr lang="en-US" sz="1600" b="1" dirty="0" smtClean="0">
                <a:solidFill>
                  <a:srgbClr val="FF0000"/>
                </a:solidFill>
              </a:rPr>
              <a:t>implicitly</a:t>
            </a:r>
            <a:r>
              <a:rPr lang="en-US" sz="1600" b="1" dirty="0" smtClean="0"/>
              <a:t>:  </a:t>
            </a:r>
            <a:r>
              <a:rPr lang="en-US" sz="1600" b="1" dirty="0" smtClean="0">
                <a:solidFill>
                  <a:srgbClr val="FF00FF"/>
                </a:solidFill>
              </a:rPr>
              <a:t>The MAD-X calculation agrees very well with the tunes calculated from the zero amplitude particles</a:t>
            </a:r>
            <a:r>
              <a:rPr lang="en-US" sz="1600" b="1" dirty="0" smtClean="0"/>
              <a:t>. </a:t>
            </a:r>
          </a:p>
          <a:p>
            <a:pPr>
              <a:buFont typeface="Arial" pitchFamily="34" charset="0"/>
              <a:buChar char="•"/>
            </a:pPr>
            <a:endParaRPr lang="en-US" sz="1600" b="1" dirty="0" smtClean="0"/>
          </a:p>
          <a:p>
            <a:pPr>
              <a:buFont typeface="Arial" pitchFamily="34" charset="0"/>
              <a:buChar char="•"/>
            </a:pPr>
            <a:r>
              <a:rPr lang="en-US" sz="1600" b="1" dirty="0" smtClean="0"/>
              <a:t> This SC tune-shift test can be seen as an essential sanity check of any SC code and should be applied for all relevant SC simulation studies.</a:t>
            </a:r>
          </a:p>
          <a:p>
            <a:endParaRPr lang="en-US" sz="1600" b="1" dirty="0" smtClean="0"/>
          </a:p>
          <a:p>
            <a:pPr>
              <a:buFont typeface="Arial" pitchFamily="34" charset="0"/>
              <a:buChar char="•"/>
            </a:pPr>
            <a:r>
              <a:rPr lang="en-US" sz="1600" b="1" dirty="0" smtClean="0"/>
              <a:t> Yes Again! </a:t>
            </a:r>
            <a:r>
              <a:rPr lang="en-US" sz="1600" b="1" dirty="0" smtClean="0">
                <a:solidFill>
                  <a:srgbClr val="FF00FF"/>
                </a:solidFill>
              </a:rPr>
              <a:t>➔ </a:t>
            </a:r>
            <a:r>
              <a:rPr lang="en-US" sz="1600" b="1" dirty="0" err="1" smtClean="0">
                <a:solidFill>
                  <a:srgbClr val="FF00FF"/>
                </a:solidFill>
              </a:rPr>
              <a:t>Malte</a:t>
            </a:r>
            <a:r>
              <a:rPr lang="en-US" sz="1600" b="1" dirty="0" smtClean="0">
                <a:solidFill>
                  <a:srgbClr val="FF00FF"/>
                </a:solidFill>
              </a:rPr>
              <a:t> will also add more on this subject tomorrow!</a:t>
            </a: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07963"/>
            <a:ext cx="7391400"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Back to PS close to Integer </a:t>
            </a:r>
            <a:br>
              <a:rPr lang="en-US" sz="3600" dirty="0" smtClean="0">
                <a:solidFill>
                  <a:srgbClr val="FF0000"/>
                </a:solidFill>
                <a:effectLst>
                  <a:outerShdw blurRad="38100" dist="38100" dir="2700000" algn="tl">
                    <a:srgbClr val="000000">
                      <a:alpha val="43137"/>
                    </a:srgbClr>
                  </a:outerShdw>
                </a:effectLst>
              </a:rPr>
            </a:br>
            <a:r>
              <a:rPr lang="en-US" sz="3600" dirty="0" smtClean="0">
                <a:solidFill>
                  <a:srgbClr val="FF0000"/>
                </a:solidFill>
                <a:effectLst>
                  <a:outerShdw blurRad="38100" dist="38100" dir="2700000" algn="tl">
                    <a:srgbClr val="000000">
                      <a:alpha val="43137"/>
                    </a:srgbClr>
                  </a:outerShdw>
                </a:effectLst>
              </a:rPr>
              <a:t> </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29</a:t>
            </a:fld>
            <a:endParaRPr lang="en-US"/>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274638"/>
            <a:ext cx="7136363"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Overview 2/2</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3</a:t>
            </a:fld>
            <a:endParaRPr lang="en-US"/>
          </a:p>
        </p:txBody>
      </p:sp>
      <p:sp>
        <p:nvSpPr>
          <p:cNvPr id="9" name="TextBox 8"/>
          <p:cNvSpPr txBox="1"/>
          <p:nvPr/>
        </p:nvSpPr>
        <p:spPr>
          <a:xfrm>
            <a:off x="638175" y="2200275"/>
            <a:ext cx="7791450" cy="3139321"/>
          </a:xfrm>
          <a:prstGeom prst="rect">
            <a:avLst/>
          </a:prstGeom>
          <a:noFill/>
        </p:spPr>
        <p:txBody>
          <a:bodyPr wrap="square" rtlCol="0">
            <a:spAutoFit/>
          </a:bodyPr>
          <a:lstStyle/>
          <a:p>
            <a:pPr>
              <a:buFont typeface="Arial" pitchFamily="34" charset="0"/>
              <a:buChar char="•"/>
            </a:pPr>
            <a:r>
              <a:rPr lang="en-US" dirty="0" smtClean="0"/>
              <a:t>  </a:t>
            </a:r>
            <a:r>
              <a:rPr lang="en-US" b="1" dirty="0" err="1" smtClean="0"/>
              <a:t>Emittance</a:t>
            </a:r>
            <a:r>
              <a:rPr lang="en-US" b="1" dirty="0" smtClean="0"/>
              <a:t> blow-up and beam profiles are being compared with the 2012 PS experiments.</a:t>
            </a:r>
          </a:p>
          <a:p>
            <a:pPr>
              <a:buFont typeface="Arial" pitchFamily="34" charset="0"/>
              <a:buChar char="•"/>
            </a:pPr>
            <a:endParaRPr lang="en-US" b="1" dirty="0" smtClean="0"/>
          </a:p>
          <a:p>
            <a:pPr>
              <a:buFont typeface="Arial" pitchFamily="34" charset="0"/>
              <a:buChar char="•"/>
            </a:pPr>
            <a:r>
              <a:rPr lang="en-US" b="1" dirty="0" smtClean="0"/>
              <a:t>  In the coming years the plan is to deal with certain limitations of the code and to expand the features of the code to fully treat any ring accelerator up to the ultimate tune-shift of ~1.</a:t>
            </a:r>
          </a:p>
          <a:p>
            <a:pPr>
              <a:buFont typeface="Arial" pitchFamily="34" charset="0"/>
              <a:buChar char="•"/>
            </a:pPr>
            <a:endParaRPr lang="en-US" b="1" dirty="0" smtClean="0"/>
          </a:p>
          <a:p>
            <a:pPr>
              <a:buFont typeface="Arial" pitchFamily="34" charset="0"/>
              <a:buChar char="•"/>
            </a:pPr>
            <a:r>
              <a:rPr lang="en-US" b="1" dirty="0" smtClean="0"/>
              <a:t>  Disclaimer: </a:t>
            </a:r>
            <a:r>
              <a:rPr lang="en-US" b="1" dirty="0" err="1" smtClean="0"/>
              <a:t>Malte</a:t>
            </a:r>
            <a:r>
              <a:rPr lang="en-US" b="1" dirty="0" smtClean="0"/>
              <a:t> </a:t>
            </a:r>
            <a:r>
              <a:rPr lang="en-US" b="1" dirty="0" err="1" smtClean="0"/>
              <a:t>Titze</a:t>
            </a:r>
            <a:r>
              <a:rPr lang="en-US" b="1" dirty="0" smtClean="0"/>
              <a:t> will discuss on Tuesday a very systematic  SC study for the PS, albeit in a quite different state, E.G. twice as large tune-shift etc, and also the SPS. He uses different tools and in particular also PIC codes. One could argue that these two studies are complementary to each other.</a:t>
            </a:r>
            <a:endParaRPr lang="en-US" b="1" dirty="0"/>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Tune Spread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6.039</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30</a:t>
            </a:fld>
            <a:endParaRPr lang="en-US"/>
          </a:p>
        </p:txBody>
      </p:sp>
      <p:pic>
        <p:nvPicPr>
          <p:cNvPr id="10" name="Picture 9" descr="Tune-Spread_Q_x-6.039_corr.gif"/>
          <p:cNvPicPr>
            <a:picLocks noChangeAspect="1"/>
          </p:cNvPicPr>
          <p:nvPr/>
        </p:nvPicPr>
        <p:blipFill>
          <a:blip r:embed="rId3"/>
          <a:stretch>
            <a:fillRect/>
          </a:stretch>
        </p:blipFill>
        <p:spPr>
          <a:xfrm>
            <a:off x="1611252" y="1060040"/>
            <a:ext cx="5789673" cy="5297048"/>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Tune Spread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6.039 Close-Up</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31</a:t>
            </a:fld>
            <a:endParaRPr lang="en-US"/>
          </a:p>
        </p:txBody>
      </p:sp>
      <p:pic>
        <p:nvPicPr>
          <p:cNvPr id="9" name="Picture 8" descr="Tune-Spread_Q_x-6.039_close_corr.gif"/>
          <p:cNvPicPr>
            <a:picLocks noChangeAspect="1"/>
          </p:cNvPicPr>
          <p:nvPr/>
        </p:nvPicPr>
        <p:blipFill>
          <a:blip r:embed="rId3"/>
          <a:stretch>
            <a:fillRect/>
          </a:stretch>
        </p:blipFill>
        <p:spPr>
          <a:xfrm>
            <a:off x="1637556" y="1060040"/>
            <a:ext cx="5820519" cy="5281778"/>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274638"/>
            <a:ext cx="7298288"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H Phase Space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6.039 (0 </a:t>
            </a:r>
            <a:r>
              <a:rPr lang="en-US" sz="3600" dirty="0" err="1" smtClean="0">
                <a:solidFill>
                  <a:srgbClr val="FF0000"/>
                </a:solidFill>
                <a:effectLst>
                  <a:outerShdw blurRad="38100" dist="38100" dir="2700000" algn="tl">
                    <a:srgbClr val="000000">
                      <a:alpha val="43137"/>
                    </a:srgbClr>
                  </a:outerShdw>
                </a:effectLst>
              </a:rPr>
              <a:t>Ampl</a:t>
            </a:r>
            <a:r>
              <a:rPr lang="en-US" sz="3600" dirty="0" smtClean="0">
                <a:solidFill>
                  <a:srgbClr val="FF0000"/>
                </a:solidFill>
                <a:effectLst>
                  <a:outerShdw blurRad="38100" dist="38100" dir="2700000" algn="tl">
                    <a:srgbClr val="000000">
                      <a:alpha val="43137"/>
                    </a:srgbClr>
                  </a:outerShdw>
                </a:effectLst>
              </a:rPr>
              <a:t>.)</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32</a:t>
            </a:fld>
            <a:endParaRPr lang="en-US"/>
          </a:p>
        </p:txBody>
      </p:sp>
      <p:pic>
        <p:nvPicPr>
          <p:cNvPr id="9" name="Picture 8" descr="Zero-Amp_Particle_H-Plane_center.gif"/>
          <p:cNvPicPr>
            <a:picLocks noChangeAspect="1"/>
          </p:cNvPicPr>
          <p:nvPr/>
        </p:nvPicPr>
        <p:blipFill>
          <a:blip r:embed="rId3" cstate="print"/>
          <a:stretch>
            <a:fillRect/>
          </a:stretch>
        </p:blipFill>
        <p:spPr>
          <a:xfrm>
            <a:off x="1447800" y="1146540"/>
            <a:ext cx="5942331" cy="5216159"/>
          </a:xfrm>
          <a:prstGeom prst="rect">
            <a:avLst/>
          </a:prstGeom>
        </p:spPr>
      </p:pic>
      <p:cxnSp>
        <p:nvCxnSpPr>
          <p:cNvPr id="11" name="Straight Arrow Connector 10"/>
          <p:cNvCxnSpPr/>
          <p:nvPr/>
        </p:nvCxnSpPr>
        <p:spPr>
          <a:xfrm flipV="1">
            <a:off x="4676775" y="2457450"/>
            <a:ext cx="1504950" cy="1133475"/>
          </a:xfrm>
          <a:prstGeom prst="straightConnector1">
            <a:avLst/>
          </a:prstGeom>
          <a:ln>
            <a:solidFill>
              <a:srgbClr val="FF00FF"/>
            </a:solidFill>
            <a:prstDash val="sysDot"/>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448175" y="1419225"/>
            <a:ext cx="2371725" cy="369332"/>
          </a:xfrm>
          <a:prstGeom prst="rect">
            <a:avLst/>
          </a:prstGeom>
          <a:noFill/>
        </p:spPr>
        <p:txBody>
          <a:bodyPr wrap="square" rtlCol="0">
            <a:spAutoFit/>
          </a:bodyPr>
          <a:lstStyle/>
          <a:p>
            <a:r>
              <a:rPr lang="en-US" b="1" dirty="0" smtClean="0">
                <a:solidFill>
                  <a:srgbClr val="FF00FF"/>
                </a:solidFill>
              </a:rPr>
              <a:t>~1/8 of 2</a:t>
            </a:r>
            <a:r>
              <a:rPr lang="en-US" b="1" dirty="0" smtClean="0">
                <a:solidFill>
                  <a:srgbClr val="FF00FF"/>
                </a:solidFill>
                <a:latin typeface="Symbol" pitchFamily="18" charset="2"/>
              </a:rPr>
              <a:t>s</a:t>
            </a:r>
            <a:endParaRPr lang="en-US" b="1" dirty="0">
              <a:solidFill>
                <a:srgbClr val="FF00FF"/>
              </a:solidFill>
              <a:latin typeface="Symbol" pitchFamily="18" charset="2"/>
            </a:endParaRP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H Phase Space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6.039                 (0 </a:t>
            </a:r>
            <a:r>
              <a:rPr lang="en-US" sz="3600" dirty="0" err="1" smtClean="0">
                <a:solidFill>
                  <a:srgbClr val="FF0000"/>
                </a:solidFill>
                <a:effectLst>
                  <a:outerShdw blurRad="38100" dist="38100" dir="2700000" algn="tl">
                    <a:srgbClr val="000000">
                      <a:alpha val="43137"/>
                    </a:srgbClr>
                  </a:outerShdw>
                </a:effectLst>
              </a:rPr>
              <a:t>Ampl</a:t>
            </a:r>
            <a:r>
              <a:rPr lang="en-US" sz="3600" dirty="0" smtClean="0">
                <a:solidFill>
                  <a:srgbClr val="FF0000"/>
                </a:solidFill>
                <a:effectLst>
                  <a:outerShdw blurRad="38100" dist="38100" dir="2700000" algn="tl">
                    <a:srgbClr val="000000">
                      <a:alpha val="43137"/>
                    </a:srgbClr>
                  </a:outerShdw>
                </a:effectLst>
              </a:rPr>
              <a:t>. and Island )</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33</a:t>
            </a:fld>
            <a:endParaRPr lang="en-US"/>
          </a:p>
        </p:txBody>
      </p:sp>
      <p:pic>
        <p:nvPicPr>
          <p:cNvPr id="10" name="Picture 9" descr="Zero-Amp_Particle_H-Plane.gif"/>
          <p:cNvPicPr>
            <a:picLocks noChangeAspect="1"/>
          </p:cNvPicPr>
          <p:nvPr/>
        </p:nvPicPr>
        <p:blipFill>
          <a:blip r:embed="rId3" cstate="print"/>
          <a:stretch>
            <a:fillRect/>
          </a:stretch>
        </p:blipFill>
        <p:spPr>
          <a:xfrm>
            <a:off x="1449722" y="1156064"/>
            <a:ext cx="5942330" cy="5216159"/>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07963"/>
            <a:ext cx="7391400"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PS close to Integer ➔                    Two Large Islands</a:t>
            </a:r>
            <a:br>
              <a:rPr lang="en-US" sz="3600" dirty="0" smtClean="0">
                <a:solidFill>
                  <a:srgbClr val="FF0000"/>
                </a:solidFill>
                <a:effectLst>
                  <a:outerShdw blurRad="38100" dist="38100" dir="2700000" algn="tl">
                    <a:srgbClr val="000000">
                      <a:alpha val="43137"/>
                    </a:srgbClr>
                  </a:outerShdw>
                </a:effectLst>
              </a:rPr>
            </a:br>
            <a:r>
              <a:rPr lang="en-US" sz="3600" dirty="0" smtClean="0">
                <a:solidFill>
                  <a:srgbClr val="FF0000"/>
                </a:solidFill>
                <a:effectLst>
                  <a:outerShdw blurRad="38100" dist="38100" dir="2700000" algn="tl">
                    <a:srgbClr val="000000">
                      <a:alpha val="43137"/>
                    </a:srgbClr>
                  </a:outerShdw>
                </a:effectLst>
              </a:rPr>
              <a:t> </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34</a:t>
            </a:fld>
            <a:endParaRPr lang="en-US"/>
          </a:p>
        </p:txBody>
      </p:sp>
      <p:sp>
        <p:nvSpPr>
          <p:cNvPr id="10" name="TextBox 9"/>
          <p:cNvSpPr txBox="1"/>
          <p:nvPr/>
        </p:nvSpPr>
        <p:spPr>
          <a:xfrm>
            <a:off x="514350" y="1419225"/>
            <a:ext cx="8058150" cy="4524315"/>
          </a:xfrm>
          <a:prstGeom prst="rect">
            <a:avLst/>
          </a:prstGeom>
          <a:noFill/>
        </p:spPr>
        <p:txBody>
          <a:bodyPr wrap="square" rtlCol="0">
            <a:spAutoFit/>
          </a:bodyPr>
          <a:lstStyle/>
          <a:p>
            <a:pPr>
              <a:buFont typeface="Arial" pitchFamily="34" charset="0"/>
              <a:buChar char="•"/>
            </a:pPr>
            <a:r>
              <a:rPr lang="en-US" b="1" dirty="0" smtClean="0"/>
              <a:t>     The population at or close to the integer could be addressed to particles close</a:t>
            </a:r>
          </a:p>
          <a:p>
            <a:r>
              <a:rPr lang="en-US" b="1" dirty="0" smtClean="0"/>
              <a:t>       small amplitudes but more detailed studies are needed.      </a:t>
            </a:r>
          </a:p>
          <a:p>
            <a:pPr>
              <a:buFont typeface="Arial" pitchFamily="34" charset="0"/>
              <a:buChar char="•"/>
            </a:pPr>
            <a:endParaRPr lang="en-US" b="1" dirty="0" smtClean="0"/>
          </a:p>
          <a:p>
            <a:pPr marL="342900" indent="-342900">
              <a:buFont typeface="Arial" pitchFamily="34" charset="0"/>
              <a:buChar char="•"/>
            </a:pPr>
            <a:r>
              <a:rPr lang="en-US" b="1" dirty="0" smtClean="0"/>
              <a:t>The appearance of two islands seems to imply that this is in fact a SC resonance.  Since we are close to the integer a particle can only appear in one of the islands, of course.</a:t>
            </a:r>
          </a:p>
          <a:p>
            <a:pPr marL="342900" indent="-342900">
              <a:buFont typeface="Arial" pitchFamily="34" charset="0"/>
              <a:buChar char="•"/>
            </a:pPr>
            <a:endParaRPr lang="en-US" b="1" dirty="0" smtClean="0"/>
          </a:p>
          <a:p>
            <a:pPr marL="342900" indent="-342900">
              <a:buFont typeface="Arial" pitchFamily="34" charset="0"/>
              <a:buChar char="•"/>
            </a:pPr>
            <a:r>
              <a:rPr lang="en-US" b="1" dirty="0" smtClean="0"/>
              <a:t>This is just a conjecture which needs to be confirmed by a more in-depth investigation.</a:t>
            </a:r>
          </a:p>
          <a:p>
            <a:pPr marL="342900" indent="-342900">
              <a:buFont typeface="Arial" pitchFamily="34" charset="0"/>
              <a:buChar char="•"/>
            </a:pPr>
            <a:endParaRPr lang="en-US" b="1" dirty="0" smtClean="0"/>
          </a:p>
          <a:p>
            <a:pPr marL="342900" indent="-342900">
              <a:buFont typeface="Arial" pitchFamily="34" charset="0"/>
              <a:buChar char="•"/>
            </a:pPr>
            <a:r>
              <a:rPr lang="en-US" b="1" dirty="0" smtClean="0"/>
              <a:t>In the meantime, traditional perturbation theory has been extended to SC ➔ </a:t>
            </a:r>
            <a:r>
              <a:rPr lang="en-US" b="1" dirty="0" err="1" smtClean="0"/>
              <a:t>Foteini</a:t>
            </a:r>
            <a:r>
              <a:rPr lang="en-US" b="1" dirty="0" smtClean="0"/>
              <a:t> &amp; </a:t>
            </a:r>
            <a:r>
              <a:rPr lang="en-US" b="1" dirty="0" err="1" smtClean="0"/>
              <a:t>Hannes</a:t>
            </a:r>
            <a:r>
              <a:rPr lang="en-US" b="1" dirty="0" smtClean="0"/>
              <a:t> have just published a report on the subject.</a:t>
            </a:r>
          </a:p>
          <a:p>
            <a:pPr marL="342900" indent="-342900">
              <a:buFont typeface="Arial" pitchFamily="34" charset="0"/>
              <a:buChar char="•"/>
            </a:pPr>
            <a:endParaRPr lang="en-US" b="1" dirty="0" smtClean="0"/>
          </a:p>
          <a:p>
            <a:pPr marL="342900" indent="-342900">
              <a:buFont typeface="Arial" pitchFamily="34" charset="0"/>
              <a:buChar char="•"/>
            </a:pPr>
            <a:r>
              <a:rPr lang="en-US" b="1" dirty="0" smtClean="0"/>
              <a:t>Last, one of the essential MAD-X extension will be to include the 3D </a:t>
            </a:r>
            <a:r>
              <a:rPr lang="en-US" b="1" dirty="0" err="1" smtClean="0"/>
              <a:t>symplectic</a:t>
            </a:r>
            <a:r>
              <a:rPr lang="en-US" b="1" dirty="0" smtClean="0"/>
              <a:t> SC kick into PTC so that resonances will be determined automatically with </a:t>
            </a:r>
            <a:r>
              <a:rPr lang="en-US" b="1" dirty="0" err="1" smtClean="0"/>
              <a:t>NormalForm</a:t>
            </a:r>
            <a:r>
              <a:rPr lang="en-US" b="1" dirty="0" smtClean="0"/>
              <a:t> techniques. </a:t>
            </a: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07963"/>
            <a:ext cx="7391400"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Profile development</a:t>
            </a:r>
            <a:br>
              <a:rPr lang="en-US" sz="3600" dirty="0" smtClean="0">
                <a:solidFill>
                  <a:srgbClr val="FF0000"/>
                </a:solidFill>
                <a:effectLst>
                  <a:outerShdw blurRad="38100" dist="38100" dir="2700000" algn="tl">
                    <a:srgbClr val="000000">
                      <a:alpha val="43137"/>
                    </a:srgbClr>
                  </a:outerShdw>
                </a:effectLst>
              </a:rPr>
            </a:br>
            <a:r>
              <a:rPr lang="en-US" sz="3600" dirty="0" smtClean="0">
                <a:solidFill>
                  <a:srgbClr val="FF0000"/>
                </a:solidFill>
                <a:effectLst>
                  <a:outerShdw blurRad="38100" dist="38100" dir="2700000" algn="tl">
                    <a:srgbClr val="000000">
                      <a:alpha val="43137"/>
                    </a:srgbClr>
                  </a:outerShdw>
                </a:effectLst>
              </a:rPr>
              <a:t> </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35</a:t>
            </a:fld>
            <a:endParaRPr lang="en-US"/>
          </a:p>
        </p:txBody>
      </p:sp>
      <p:sp>
        <p:nvSpPr>
          <p:cNvPr id="10" name="TextBox 9"/>
          <p:cNvSpPr txBox="1"/>
          <p:nvPr/>
        </p:nvSpPr>
        <p:spPr>
          <a:xfrm>
            <a:off x="514350" y="1876425"/>
            <a:ext cx="8058150" cy="3416320"/>
          </a:xfrm>
          <a:prstGeom prst="rect">
            <a:avLst/>
          </a:prstGeom>
          <a:noFill/>
        </p:spPr>
        <p:txBody>
          <a:bodyPr wrap="square" rtlCol="0">
            <a:spAutoFit/>
          </a:bodyPr>
          <a:lstStyle/>
          <a:p>
            <a:pPr>
              <a:buFont typeface="Arial" pitchFamily="34" charset="0"/>
              <a:buChar char="•"/>
            </a:pPr>
            <a:r>
              <a:rPr lang="en-US" b="1" dirty="0" smtClean="0"/>
              <a:t> In the experiment the beam is injected at safe tunes and only then shifted to the tune of interest.</a:t>
            </a:r>
          </a:p>
          <a:p>
            <a:endParaRPr lang="en-US" b="1" dirty="0" smtClean="0"/>
          </a:p>
          <a:p>
            <a:pPr>
              <a:buFont typeface="Arial" pitchFamily="34" charset="0"/>
              <a:buChar char="•"/>
            </a:pPr>
            <a:r>
              <a:rPr lang="en-US" b="1" dirty="0" smtClean="0"/>
              <a:t> Therefore, in the simulation a particle distribution is created at the safe tunes and used at all studied tunes.</a:t>
            </a:r>
          </a:p>
          <a:p>
            <a:pPr>
              <a:buFont typeface="Arial" pitchFamily="34" charset="0"/>
              <a:buChar char="•"/>
            </a:pPr>
            <a:endParaRPr lang="en-US" b="1" dirty="0" smtClean="0"/>
          </a:p>
          <a:p>
            <a:pPr>
              <a:buFont typeface="Arial" pitchFamily="34" charset="0"/>
              <a:buChar char="•"/>
            </a:pPr>
            <a:r>
              <a:rPr lang="en-US" b="1" dirty="0" smtClean="0"/>
              <a:t> This is in particular important at </a:t>
            </a:r>
            <a:r>
              <a:rPr lang="en-US" b="1" dirty="0" err="1" smtClean="0"/>
              <a:t>Q</a:t>
            </a:r>
            <a:r>
              <a:rPr lang="en-US" b="1" baseline="-25000" dirty="0" err="1" smtClean="0"/>
              <a:t>x</a:t>
            </a:r>
            <a:r>
              <a:rPr lang="en-US" b="1" dirty="0" smtClean="0"/>
              <a:t> =  </a:t>
            </a:r>
            <a:r>
              <a:rPr lang="en-US" b="1" smtClean="0"/>
              <a:t>6.039 close </a:t>
            </a:r>
            <a:r>
              <a:rPr lang="en-US" b="1" dirty="0" smtClean="0"/>
              <a:t>to the integer. In fact, a particle distribution created based on the optics at the integer is not matched and blows up.</a:t>
            </a:r>
          </a:p>
          <a:p>
            <a:pPr>
              <a:buFont typeface="Arial" pitchFamily="34" charset="0"/>
              <a:buChar char="•"/>
            </a:pPr>
            <a:endParaRPr lang="en-US" b="1" dirty="0" smtClean="0"/>
          </a:p>
          <a:p>
            <a:pPr>
              <a:buFont typeface="Arial" pitchFamily="34" charset="0"/>
              <a:buChar char="•"/>
            </a:pPr>
            <a:r>
              <a:rPr lang="en-US" b="1" dirty="0" smtClean="0"/>
              <a:t> To create the following beam profiles the distributions are simulated for a synchrotron period so that slight mismatches have been “washed” out.</a:t>
            </a: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Profile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6.244</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36</a:t>
            </a:fld>
            <a:endParaRPr lang="en-US"/>
          </a:p>
        </p:txBody>
      </p:sp>
      <p:sp>
        <p:nvSpPr>
          <p:cNvPr id="11" name="TextBox 10"/>
          <p:cNvSpPr txBox="1"/>
          <p:nvPr/>
        </p:nvSpPr>
        <p:spPr>
          <a:xfrm>
            <a:off x="781050" y="1739325"/>
            <a:ext cx="609600" cy="584775"/>
          </a:xfrm>
          <a:prstGeom prst="rect">
            <a:avLst/>
          </a:prstGeom>
          <a:noFill/>
        </p:spPr>
        <p:txBody>
          <a:bodyPr wrap="square" rtlCol="0">
            <a:spAutoFit/>
          </a:bodyPr>
          <a:lstStyle/>
          <a:p>
            <a:r>
              <a:rPr lang="en-US" sz="3200" b="1" dirty="0" smtClean="0"/>
              <a:t>H</a:t>
            </a:r>
            <a:endParaRPr lang="en-US" sz="3200" b="1" dirty="0"/>
          </a:p>
        </p:txBody>
      </p:sp>
      <p:sp>
        <p:nvSpPr>
          <p:cNvPr id="12" name="TextBox 11"/>
          <p:cNvSpPr txBox="1"/>
          <p:nvPr/>
        </p:nvSpPr>
        <p:spPr>
          <a:xfrm>
            <a:off x="781050" y="4473000"/>
            <a:ext cx="609600" cy="584775"/>
          </a:xfrm>
          <a:prstGeom prst="rect">
            <a:avLst/>
          </a:prstGeom>
          <a:noFill/>
        </p:spPr>
        <p:txBody>
          <a:bodyPr wrap="square" rtlCol="0">
            <a:spAutoFit/>
          </a:bodyPr>
          <a:lstStyle/>
          <a:p>
            <a:r>
              <a:rPr lang="en-US" sz="3200" b="1" dirty="0" smtClean="0"/>
              <a:t>V</a:t>
            </a:r>
            <a:endParaRPr lang="en-US" sz="3200" b="1" dirty="0"/>
          </a:p>
        </p:txBody>
      </p:sp>
      <p:sp>
        <p:nvSpPr>
          <p:cNvPr id="13" name="TextBox 12"/>
          <p:cNvSpPr txBox="1"/>
          <p:nvPr/>
        </p:nvSpPr>
        <p:spPr>
          <a:xfrm>
            <a:off x="2381250" y="1605975"/>
            <a:ext cx="609600" cy="338554"/>
          </a:xfrm>
          <a:prstGeom prst="rect">
            <a:avLst/>
          </a:prstGeom>
          <a:noFill/>
        </p:spPr>
        <p:txBody>
          <a:bodyPr wrap="square" rtlCol="0">
            <a:spAutoFit/>
          </a:bodyPr>
          <a:lstStyle/>
          <a:p>
            <a:r>
              <a:rPr lang="en-US" sz="1600" b="1" dirty="0" smtClean="0"/>
              <a:t>Start</a:t>
            </a:r>
            <a:endParaRPr lang="en-US" sz="1600" b="1" dirty="0"/>
          </a:p>
        </p:txBody>
      </p:sp>
      <p:sp>
        <p:nvSpPr>
          <p:cNvPr id="14" name="TextBox 13"/>
          <p:cNvSpPr txBox="1"/>
          <p:nvPr/>
        </p:nvSpPr>
        <p:spPr>
          <a:xfrm>
            <a:off x="5181600" y="1570048"/>
            <a:ext cx="609600" cy="338554"/>
          </a:xfrm>
          <a:prstGeom prst="rect">
            <a:avLst/>
          </a:prstGeom>
          <a:noFill/>
        </p:spPr>
        <p:txBody>
          <a:bodyPr wrap="square" rtlCol="0">
            <a:spAutoFit/>
          </a:bodyPr>
          <a:lstStyle/>
          <a:p>
            <a:r>
              <a:rPr lang="en-US" sz="1600" b="1" dirty="0" smtClean="0"/>
              <a:t>End</a:t>
            </a:r>
            <a:endParaRPr lang="en-US" sz="1600" b="1" dirty="0"/>
          </a:p>
        </p:txBody>
      </p:sp>
      <p:pic>
        <p:nvPicPr>
          <p:cNvPr id="15" name="Picture 14" descr="profile_Q244-2.gif"/>
          <p:cNvPicPr>
            <a:picLocks noChangeAspect="1"/>
          </p:cNvPicPr>
          <p:nvPr/>
        </p:nvPicPr>
        <p:blipFill>
          <a:blip r:embed="rId3"/>
          <a:stretch>
            <a:fillRect/>
          </a:stretch>
        </p:blipFill>
        <p:spPr>
          <a:xfrm>
            <a:off x="1685925" y="786775"/>
            <a:ext cx="5800725" cy="5577156"/>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Profile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6.104</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37</a:t>
            </a:fld>
            <a:endParaRPr lang="en-US"/>
          </a:p>
        </p:txBody>
      </p:sp>
      <p:sp>
        <p:nvSpPr>
          <p:cNvPr id="11" name="TextBox 10"/>
          <p:cNvSpPr txBox="1"/>
          <p:nvPr/>
        </p:nvSpPr>
        <p:spPr>
          <a:xfrm>
            <a:off x="628650" y="1767900"/>
            <a:ext cx="609600" cy="584775"/>
          </a:xfrm>
          <a:prstGeom prst="rect">
            <a:avLst/>
          </a:prstGeom>
          <a:noFill/>
        </p:spPr>
        <p:txBody>
          <a:bodyPr wrap="square" rtlCol="0">
            <a:spAutoFit/>
          </a:bodyPr>
          <a:lstStyle/>
          <a:p>
            <a:r>
              <a:rPr lang="en-US" sz="3200" b="1" dirty="0" smtClean="0"/>
              <a:t>H</a:t>
            </a:r>
            <a:endParaRPr lang="en-US" sz="3200" b="1" dirty="0"/>
          </a:p>
        </p:txBody>
      </p:sp>
      <p:sp>
        <p:nvSpPr>
          <p:cNvPr id="12" name="TextBox 11"/>
          <p:cNvSpPr txBox="1"/>
          <p:nvPr/>
        </p:nvSpPr>
        <p:spPr>
          <a:xfrm>
            <a:off x="685800" y="4473000"/>
            <a:ext cx="609600" cy="584775"/>
          </a:xfrm>
          <a:prstGeom prst="rect">
            <a:avLst/>
          </a:prstGeom>
          <a:noFill/>
        </p:spPr>
        <p:txBody>
          <a:bodyPr wrap="square" rtlCol="0">
            <a:spAutoFit/>
          </a:bodyPr>
          <a:lstStyle/>
          <a:p>
            <a:r>
              <a:rPr lang="en-US" sz="3200" b="1" dirty="0" smtClean="0"/>
              <a:t>V</a:t>
            </a:r>
            <a:endParaRPr lang="en-US" sz="3200" b="1" dirty="0"/>
          </a:p>
        </p:txBody>
      </p:sp>
      <p:sp>
        <p:nvSpPr>
          <p:cNvPr id="14" name="TextBox 13"/>
          <p:cNvSpPr txBox="1"/>
          <p:nvPr/>
        </p:nvSpPr>
        <p:spPr>
          <a:xfrm>
            <a:off x="2381250" y="1605975"/>
            <a:ext cx="609600" cy="338554"/>
          </a:xfrm>
          <a:prstGeom prst="rect">
            <a:avLst/>
          </a:prstGeom>
          <a:noFill/>
        </p:spPr>
        <p:txBody>
          <a:bodyPr wrap="square" rtlCol="0">
            <a:spAutoFit/>
          </a:bodyPr>
          <a:lstStyle/>
          <a:p>
            <a:r>
              <a:rPr lang="en-US" sz="1600" b="1" dirty="0" smtClean="0"/>
              <a:t>Start</a:t>
            </a:r>
            <a:endParaRPr lang="en-US" sz="1600" b="1" dirty="0"/>
          </a:p>
        </p:txBody>
      </p:sp>
      <p:sp>
        <p:nvSpPr>
          <p:cNvPr id="15" name="TextBox 14"/>
          <p:cNvSpPr txBox="1"/>
          <p:nvPr/>
        </p:nvSpPr>
        <p:spPr>
          <a:xfrm>
            <a:off x="5229225" y="1419821"/>
            <a:ext cx="609600" cy="338554"/>
          </a:xfrm>
          <a:prstGeom prst="rect">
            <a:avLst/>
          </a:prstGeom>
          <a:noFill/>
        </p:spPr>
        <p:txBody>
          <a:bodyPr wrap="square" rtlCol="0">
            <a:spAutoFit/>
          </a:bodyPr>
          <a:lstStyle/>
          <a:p>
            <a:r>
              <a:rPr lang="en-US" sz="1600" b="1" dirty="0" smtClean="0"/>
              <a:t>End</a:t>
            </a:r>
            <a:endParaRPr lang="en-US" sz="1600" b="1" dirty="0"/>
          </a:p>
        </p:txBody>
      </p:sp>
      <p:pic>
        <p:nvPicPr>
          <p:cNvPr id="13" name="Picture 12" descr="profile_Q104-2.gif"/>
          <p:cNvPicPr>
            <a:picLocks noChangeAspect="1"/>
          </p:cNvPicPr>
          <p:nvPr/>
        </p:nvPicPr>
        <p:blipFill>
          <a:blip r:embed="rId3"/>
          <a:stretch>
            <a:fillRect/>
          </a:stretch>
        </p:blipFill>
        <p:spPr>
          <a:xfrm>
            <a:off x="1638301" y="786532"/>
            <a:ext cx="5991224" cy="5578243"/>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Profile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6.039</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38</a:t>
            </a:fld>
            <a:endParaRPr lang="en-US"/>
          </a:p>
        </p:txBody>
      </p:sp>
      <p:sp>
        <p:nvSpPr>
          <p:cNvPr id="11" name="TextBox 10"/>
          <p:cNvSpPr txBox="1"/>
          <p:nvPr/>
        </p:nvSpPr>
        <p:spPr>
          <a:xfrm>
            <a:off x="628650" y="1767900"/>
            <a:ext cx="609600" cy="584775"/>
          </a:xfrm>
          <a:prstGeom prst="rect">
            <a:avLst/>
          </a:prstGeom>
          <a:noFill/>
        </p:spPr>
        <p:txBody>
          <a:bodyPr wrap="square" rtlCol="0">
            <a:spAutoFit/>
          </a:bodyPr>
          <a:lstStyle/>
          <a:p>
            <a:r>
              <a:rPr lang="en-US" sz="3200" b="1" dirty="0" smtClean="0"/>
              <a:t>H</a:t>
            </a:r>
            <a:endParaRPr lang="en-US" sz="3200" b="1" dirty="0"/>
          </a:p>
        </p:txBody>
      </p:sp>
      <p:sp>
        <p:nvSpPr>
          <p:cNvPr id="13" name="TextBox 12"/>
          <p:cNvSpPr txBox="1"/>
          <p:nvPr/>
        </p:nvSpPr>
        <p:spPr>
          <a:xfrm>
            <a:off x="704850" y="4473000"/>
            <a:ext cx="609600" cy="584775"/>
          </a:xfrm>
          <a:prstGeom prst="rect">
            <a:avLst/>
          </a:prstGeom>
          <a:noFill/>
        </p:spPr>
        <p:txBody>
          <a:bodyPr wrap="square" rtlCol="0">
            <a:spAutoFit/>
          </a:bodyPr>
          <a:lstStyle/>
          <a:p>
            <a:r>
              <a:rPr lang="en-US" sz="3200" b="1" dirty="0" smtClean="0"/>
              <a:t>V</a:t>
            </a:r>
            <a:endParaRPr lang="en-US" sz="3200" b="1" dirty="0"/>
          </a:p>
        </p:txBody>
      </p:sp>
      <p:sp>
        <p:nvSpPr>
          <p:cNvPr id="14" name="TextBox 13"/>
          <p:cNvSpPr txBox="1"/>
          <p:nvPr/>
        </p:nvSpPr>
        <p:spPr>
          <a:xfrm>
            <a:off x="2381250" y="1605975"/>
            <a:ext cx="609600" cy="338554"/>
          </a:xfrm>
          <a:prstGeom prst="rect">
            <a:avLst/>
          </a:prstGeom>
          <a:noFill/>
        </p:spPr>
        <p:txBody>
          <a:bodyPr wrap="square" rtlCol="0">
            <a:spAutoFit/>
          </a:bodyPr>
          <a:lstStyle/>
          <a:p>
            <a:r>
              <a:rPr lang="en-US" sz="1600" b="1" dirty="0" smtClean="0"/>
              <a:t>Start</a:t>
            </a:r>
            <a:endParaRPr lang="en-US" sz="1600" b="1" dirty="0"/>
          </a:p>
        </p:txBody>
      </p:sp>
      <p:sp>
        <p:nvSpPr>
          <p:cNvPr id="15" name="TextBox 14"/>
          <p:cNvSpPr txBox="1"/>
          <p:nvPr/>
        </p:nvSpPr>
        <p:spPr>
          <a:xfrm>
            <a:off x="5257800" y="1605975"/>
            <a:ext cx="609600" cy="338554"/>
          </a:xfrm>
          <a:prstGeom prst="rect">
            <a:avLst/>
          </a:prstGeom>
          <a:noFill/>
        </p:spPr>
        <p:txBody>
          <a:bodyPr wrap="square" rtlCol="0">
            <a:spAutoFit/>
          </a:bodyPr>
          <a:lstStyle/>
          <a:p>
            <a:r>
              <a:rPr lang="en-US" sz="1600" b="1" dirty="0" smtClean="0"/>
              <a:t>End</a:t>
            </a:r>
            <a:endParaRPr lang="en-US" sz="1600" b="1" dirty="0"/>
          </a:p>
        </p:txBody>
      </p:sp>
      <p:pic>
        <p:nvPicPr>
          <p:cNvPr id="12" name="Picture 11" descr="profile_Q039-2.gif"/>
          <p:cNvPicPr>
            <a:picLocks noChangeAspect="1"/>
          </p:cNvPicPr>
          <p:nvPr/>
        </p:nvPicPr>
        <p:blipFill>
          <a:blip r:embed="rId3"/>
          <a:stretch>
            <a:fillRect/>
          </a:stretch>
        </p:blipFill>
        <p:spPr>
          <a:xfrm>
            <a:off x="1714499" y="790929"/>
            <a:ext cx="5805570" cy="5565422"/>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274638"/>
            <a:ext cx="7136363"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Conclusion</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39</a:t>
            </a:fld>
            <a:endParaRPr lang="en-US"/>
          </a:p>
        </p:txBody>
      </p:sp>
      <p:sp>
        <p:nvSpPr>
          <p:cNvPr id="9" name="TextBox 8"/>
          <p:cNvSpPr txBox="1"/>
          <p:nvPr/>
        </p:nvSpPr>
        <p:spPr>
          <a:xfrm>
            <a:off x="902737" y="1457325"/>
            <a:ext cx="7536413" cy="4801314"/>
          </a:xfrm>
          <a:prstGeom prst="rect">
            <a:avLst/>
          </a:prstGeom>
          <a:noFill/>
        </p:spPr>
        <p:txBody>
          <a:bodyPr wrap="square" rtlCol="0">
            <a:spAutoFit/>
          </a:bodyPr>
          <a:lstStyle/>
          <a:p>
            <a:pPr>
              <a:buFont typeface="Arial" pitchFamily="34" charset="0"/>
              <a:buChar char="•"/>
            </a:pPr>
            <a:r>
              <a:rPr lang="en-US" b="1" dirty="0" smtClean="0"/>
              <a:t> The 3D </a:t>
            </a:r>
            <a:r>
              <a:rPr lang="en-US" b="1" dirty="0" err="1" smtClean="0"/>
              <a:t>sympletic</a:t>
            </a:r>
            <a:r>
              <a:rPr lang="en-US" b="1" dirty="0" smtClean="0"/>
              <a:t> SC kick and the </a:t>
            </a:r>
            <a:r>
              <a:rPr lang="en-US" b="1" dirty="0" err="1" smtClean="0"/>
              <a:t>SigmaMatrix</a:t>
            </a:r>
            <a:r>
              <a:rPr lang="en-US" b="1" dirty="0" smtClean="0"/>
              <a:t> have been successfully  installed into a special MAD-X version. The legacy version has been kept except for some bug fixing. In particular, the old version no longer leads to artificial </a:t>
            </a:r>
            <a:r>
              <a:rPr lang="en-US" b="1" dirty="0" err="1" smtClean="0"/>
              <a:t>emittance</a:t>
            </a:r>
            <a:r>
              <a:rPr lang="en-US" b="1" dirty="0" smtClean="0"/>
              <a:t> blow-up at the integer.</a:t>
            </a:r>
          </a:p>
          <a:p>
            <a:pPr>
              <a:buFont typeface="Arial" pitchFamily="34" charset="0"/>
              <a:buChar char="•"/>
            </a:pPr>
            <a:r>
              <a:rPr lang="en-US" b="1" dirty="0" smtClean="0"/>
              <a:t> It was found that a fully </a:t>
            </a:r>
            <a:r>
              <a:rPr lang="en-US" b="1" dirty="0" err="1" smtClean="0"/>
              <a:t>selfconsistent</a:t>
            </a:r>
            <a:r>
              <a:rPr lang="en-US" b="1" dirty="0" smtClean="0"/>
              <a:t> adaption of the effective Beam </a:t>
            </a:r>
            <a:r>
              <a:rPr lang="en-US" b="1" dirty="0" err="1" smtClean="0"/>
              <a:t>Sigmas</a:t>
            </a:r>
            <a:r>
              <a:rPr lang="en-US" b="1" dirty="0" smtClean="0"/>
              <a:t>, the so-called “Free” mode, leads to unacceptable high transverse </a:t>
            </a:r>
            <a:r>
              <a:rPr lang="en-US" b="1" dirty="0" err="1" smtClean="0"/>
              <a:t>emittance</a:t>
            </a:r>
            <a:r>
              <a:rPr lang="en-US" b="1" dirty="0" smtClean="0"/>
              <a:t> blow-up. This is clearly noise that is introduced and indeed can be reduced by increasing the number of Macro-particles. However, this render this “Free” mode almost useless for long-term studies.</a:t>
            </a:r>
          </a:p>
          <a:p>
            <a:pPr>
              <a:buFont typeface="Arial" pitchFamily="34" charset="0"/>
              <a:buChar char="•"/>
            </a:pPr>
            <a:r>
              <a:rPr lang="en-US" b="1" dirty="0" smtClean="0"/>
              <a:t> We are therefore using the so-called “Periodic” mode. This allows to perform long-term studies over 500’000 turns for the PS, because the noise could be sufficiently reduced with some 2’000 - 4’000 Macro-particles. This holds for both versions.</a:t>
            </a:r>
          </a:p>
          <a:p>
            <a:pPr>
              <a:buFont typeface="Arial" pitchFamily="34" charset="0"/>
              <a:buChar char="•"/>
            </a:pPr>
            <a:r>
              <a:rPr lang="en-US" b="1" dirty="0" smtClean="0"/>
              <a:t> Tests at the PS with a relative small SC tune-shift of ~0.05 have been successfully completed.</a:t>
            </a:r>
          </a:p>
          <a:p>
            <a:pPr>
              <a:buFont typeface="Arial" pitchFamily="34" charset="0"/>
              <a:buChar char="•"/>
            </a:pPr>
            <a:r>
              <a:rPr lang="en-US" b="1" dirty="0" smtClean="0"/>
              <a:t> Supportive studies concerning the optics and dispersion functions under the influence of SC have also been presented.</a:t>
            </a: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160338"/>
            <a:ext cx="7098263"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PS 2012 Experiment as an Example </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4</a:t>
            </a:fld>
            <a:endParaRPr lang="en-US"/>
          </a:p>
        </p:txBody>
      </p:sp>
      <p:grpSp>
        <p:nvGrpSpPr>
          <p:cNvPr id="3" name="Group 32"/>
          <p:cNvGrpSpPr/>
          <p:nvPr/>
        </p:nvGrpSpPr>
        <p:grpSpPr>
          <a:xfrm>
            <a:off x="4338637" y="1790700"/>
            <a:ext cx="4638675" cy="3776635"/>
            <a:chOff x="4162424" y="746067"/>
            <a:chExt cx="4638675" cy="3776635"/>
          </a:xfrm>
        </p:grpSpPr>
        <p:pic>
          <p:nvPicPr>
            <p:cNvPr id="13" name="Picture 12" descr="PSexp_fig1b.gif"/>
            <p:cNvPicPr>
              <a:picLocks noChangeAspect="1"/>
            </p:cNvPicPr>
            <p:nvPr/>
          </p:nvPicPr>
          <p:blipFill>
            <a:blip r:embed="rId3"/>
            <a:stretch>
              <a:fillRect/>
            </a:stretch>
          </p:blipFill>
          <p:spPr>
            <a:xfrm>
              <a:off x="4162424" y="1538252"/>
              <a:ext cx="4638675" cy="2984450"/>
            </a:xfrm>
            <a:prstGeom prst="rect">
              <a:avLst/>
            </a:prstGeom>
          </p:spPr>
        </p:pic>
        <p:cxnSp>
          <p:nvCxnSpPr>
            <p:cNvPr id="20" name="Straight Arrow Connector 19"/>
            <p:cNvCxnSpPr/>
            <p:nvPr/>
          </p:nvCxnSpPr>
          <p:spPr>
            <a:xfrm rot="5400000">
              <a:off x="5617352" y="1640665"/>
              <a:ext cx="785849" cy="20954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5400000">
              <a:off x="7055626" y="1640666"/>
              <a:ext cx="785849" cy="20954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600700" y="755592"/>
              <a:ext cx="1238250" cy="646331"/>
            </a:xfrm>
            <a:prstGeom prst="rect">
              <a:avLst/>
            </a:prstGeom>
            <a:noFill/>
          </p:spPr>
          <p:txBody>
            <a:bodyPr wrap="square" rtlCol="0">
              <a:spAutoFit/>
            </a:bodyPr>
            <a:lstStyle/>
            <a:p>
              <a:r>
                <a:rPr lang="en-US" b="1" dirty="0" smtClean="0"/>
                <a:t>Coupled </a:t>
              </a:r>
            </a:p>
            <a:p>
              <a:r>
                <a:rPr lang="en-US" b="1" dirty="0" smtClean="0"/>
                <a:t>Resonance</a:t>
              </a:r>
              <a:endParaRPr lang="en-US" b="1" dirty="0"/>
            </a:p>
          </p:txBody>
        </p:sp>
        <p:sp>
          <p:nvSpPr>
            <p:cNvPr id="27" name="TextBox 26"/>
            <p:cNvSpPr txBox="1"/>
            <p:nvPr/>
          </p:nvSpPr>
          <p:spPr>
            <a:xfrm>
              <a:off x="7210425" y="755592"/>
              <a:ext cx="866775" cy="646331"/>
            </a:xfrm>
            <a:prstGeom prst="rect">
              <a:avLst/>
            </a:prstGeom>
            <a:noFill/>
          </p:spPr>
          <p:txBody>
            <a:bodyPr wrap="square" rtlCol="0">
              <a:spAutoFit/>
            </a:bodyPr>
            <a:lstStyle/>
            <a:p>
              <a:r>
                <a:rPr lang="en-US" b="1" dirty="0" smtClean="0"/>
                <a:t>Safest</a:t>
              </a:r>
            </a:p>
            <a:p>
              <a:r>
                <a:rPr lang="en-US" b="1" dirty="0" smtClean="0"/>
                <a:t>Spot</a:t>
              </a:r>
              <a:endParaRPr lang="en-US" b="1" dirty="0"/>
            </a:p>
          </p:txBody>
        </p:sp>
        <p:cxnSp>
          <p:nvCxnSpPr>
            <p:cNvPr id="28" name="Straight Arrow Connector 27"/>
            <p:cNvCxnSpPr/>
            <p:nvPr/>
          </p:nvCxnSpPr>
          <p:spPr>
            <a:xfrm rot="16200000" flipH="1">
              <a:off x="4955362" y="1664477"/>
              <a:ext cx="785850" cy="1619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rot="16200000" flipH="1">
              <a:off x="4745811" y="1713886"/>
              <a:ext cx="785850" cy="1619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352925" y="746067"/>
              <a:ext cx="1238250" cy="646331"/>
            </a:xfrm>
            <a:prstGeom prst="rect">
              <a:avLst/>
            </a:prstGeom>
            <a:noFill/>
          </p:spPr>
          <p:txBody>
            <a:bodyPr wrap="square" rtlCol="0">
              <a:spAutoFit/>
            </a:bodyPr>
            <a:lstStyle/>
            <a:p>
              <a:r>
                <a:rPr lang="en-US" b="1" dirty="0" smtClean="0"/>
                <a:t>Integer</a:t>
              </a:r>
            </a:p>
            <a:p>
              <a:r>
                <a:rPr lang="en-US" b="1" dirty="0" smtClean="0"/>
                <a:t>Resonance</a:t>
              </a:r>
              <a:endParaRPr lang="en-US" b="1" dirty="0"/>
            </a:p>
          </p:txBody>
        </p:sp>
      </p:grpSp>
      <p:pic>
        <p:nvPicPr>
          <p:cNvPr id="34" name="Picture 33" descr="PS_Param.gif"/>
          <p:cNvPicPr>
            <a:picLocks noChangeAspect="1"/>
          </p:cNvPicPr>
          <p:nvPr/>
        </p:nvPicPr>
        <p:blipFill>
          <a:blip r:embed="rId4"/>
          <a:stretch>
            <a:fillRect/>
          </a:stretch>
        </p:blipFill>
        <p:spPr>
          <a:xfrm>
            <a:off x="311028" y="1676400"/>
            <a:ext cx="3472383" cy="4095750"/>
          </a:xfrm>
          <a:prstGeom prst="rect">
            <a:avLst/>
          </a:prstGeom>
        </p:spPr>
      </p:pic>
      <p:cxnSp>
        <p:nvCxnSpPr>
          <p:cNvPr id="37" name="Straight Connector 36"/>
          <p:cNvCxnSpPr/>
          <p:nvPr/>
        </p:nvCxnSpPr>
        <p:spPr>
          <a:xfrm>
            <a:off x="282453" y="2446556"/>
            <a:ext cx="347238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282453" y="2598956"/>
            <a:ext cx="347238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311028" y="4972050"/>
            <a:ext cx="347238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282453" y="3552825"/>
            <a:ext cx="347238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311028" y="4619625"/>
            <a:ext cx="347238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311028" y="3182997"/>
            <a:ext cx="347238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311028" y="3352800"/>
            <a:ext cx="347238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274638"/>
            <a:ext cx="7136363"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Outlook</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40</a:t>
            </a:fld>
            <a:endParaRPr lang="en-US"/>
          </a:p>
        </p:txBody>
      </p:sp>
      <p:sp>
        <p:nvSpPr>
          <p:cNvPr id="9" name="TextBox 8"/>
          <p:cNvSpPr txBox="1"/>
          <p:nvPr/>
        </p:nvSpPr>
        <p:spPr>
          <a:xfrm>
            <a:off x="704849" y="1181100"/>
            <a:ext cx="8029575" cy="5047536"/>
          </a:xfrm>
          <a:prstGeom prst="rect">
            <a:avLst/>
          </a:prstGeom>
          <a:noFill/>
        </p:spPr>
        <p:txBody>
          <a:bodyPr wrap="square" rtlCol="0">
            <a:spAutoFit/>
          </a:bodyPr>
          <a:lstStyle/>
          <a:p>
            <a:pPr>
              <a:buFont typeface="Arial" pitchFamily="34" charset="0"/>
              <a:buChar char="•"/>
            </a:pPr>
            <a:r>
              <a:rPr lang="en-US" b="1" dirty="0" smtClean="0"/>
              <a:t> </a:t>
            </a:r>
            <a:r>
              <a:rPr lang="en-US" sz="1600" b="1" dirty="0" smtClean="0"/>
              <a:t>The present implementation is in the process of being ported to the standard Mad-X version. </a:t>
            </a:r>
          </a:p>
          <a:p>
            <a:pPr>
              <a:buFont typeface="Arial" pitchFamily="34" charset="0"/>
              <a:buChar char="•"/>
            </a:pPr>
            <a:r>
              <a:rPr lang="en-US" sz="1600" b="1" dirty="0" smtClean="0"/>
              <a:t>This will also include the set-up and matching routines such that the code can be used without the external preparation procedure presently be required.</a:t>
            </a:r>
          </a:p>
          <a:p>
            <a:pPr>
              <a:buFont typeface="Arial" pitchFamily="34" charset="0"/>
              <a:buChar char="•"/>
            </a:pPr>
            <a:r>
              <a:rPr lang="en-US" sz="1600" b="1" dirty="0" smtClean="0"/>
              <a:t> Harry </a:t>
            </a:r>
            <a:r>
              <a:rPr lang="en-US" sz="1600" b="1" dirty="0" err="1" smtClean="0"/>
              <a:t>Renshall</a:t>
            </a:r>
            <a:r>
              <a:rPr lang="en-US" sz="1600" b="1" dirty="0" smtClean="0"/>
              <a:t> is continuously helping us with the OPENMP instrumentation (almost done) and various issues like proper treatment of “lost particles” and MAD-X pitfalls.</a:t>
            </a:r>
          </a:p>
          <a:p>
            <a:pPr>
              <a:buFont typeface="Arial" pitchFamily="34" charset="0"/>
              <a:buChar char="•"/>
            </a:pPr>
            <a:r>
              <a:rPr lang="en-US" sz="1600" b="1" dirty="0" smtClean="0"/>
              <a:t> We need to overcome the </a:t>
            </a:r>
            <a:r>
              <a:rPr lang="en-US" sz="1600" b="1" dirty="0" err="1" smtClean="0"/>
              <a:t>emittance</a:t>
            </a:r>
            <a:r>
              <a:rPr lang="en-US" sz="1600" b="1" dirty="0" smtClean="0"/>
              <a:t> spike issue.</a:t>
            </a:r>
          </a:p>
          <a:p>
            <a:pPr>
              <a:buFont typeface="Arial" pitchFamily="34" charset="0"/>
              <a:buChar char="•"/>
            </a:pPr>
            <a:r>
              <a:rPr lang="en-US" sz="1600" b="1" dirty="0" smtClean="0"/>
              <a:t> We need progress on minimizing artificial transverse coupling and introduce real coupling. B</a:t>
            </a:r>
            <a:r>
              <a:rPr lang="en-US" sz="1600" b="1" smtClean="0"/>
              <a:t>oth </a:t>
            </a:r>
            <a:r>
              <a:rPr lang="en-US" sz="1600" b="1" dirty="0" smtClean="0"/>
              <a:t>may be combined to achieve the actual coupling present in the machine.</a:t>
            </a:r>
          </a:p>
          <a:p>
            <a:pPr>
              <a:buFont typeface="Arial" pitchFamily="34" charset="0"/>
              <a:buChar char="•"/>
            </a:pPr>
            <a:r>
              <a:rPr lang="en-US" sz="1600" b="1" dirty="0" smtClean="0"/>
              <a:t> We still need to fully decouple the code from MAD-X </a:t>
            </a:r>
            <a:r>
              <a:rPr lang="en-US" sz="1600" b="1" dirty="0" err="1" smtClean="0"/>
              <a:t>Twiss</a:t>
            </a:r>
            <a:r>
              <a:rPr lang="en-US" sz="1600" b="1" dirty="0" smtClean="0"/>
              <a:t> and rely solely on the </a:t>
            </a:r>
            <a:r>
              <a:rPr lang="en-US" sz="1600" b="1" dirty="0" err="1" smtClean="0"/>
              <a:t>SigmaMatrix</a:t>
            </a:r>
            <a:r>
              <a:rPr lang="en-US" sz="1600" b="1" dirty="0" smtClean="0"/>
              <a:t>.</a:t>
            </a:r>
          </a:p>
          <a:p>
            <a:pPr>
              <a:buFont typeface="Arial" pitchFamily="34" charset="0"/>
              <a:buChar char="•"/>
            </a:pPr>
            <a:r>
              <a:rPr lang="en-US" sz="1600" b="1" dirty="0" smtClean="0"/>
              <a:t> One would need a fresh start to attack the noise problem as one of the serious limiting issue in all modes. It also needs to be better categorized  with respect a wide range of applications.</a:t>
            </a:r>
          </a:p>
          <a:p>
            <a:pPr>
              <a:buFont typeface="Arial" pitchFamily="34" charset="0"/>
              <a:buChar char="•"/>
            </a:pPr>
            <a:r>
              <a:rPr lang="en-US" sz="1600" b="1" dirty="0" smtClean="0"/>
              <a:t> It is urgent to allow for distributions different from Gaussian. This is particularly important in the longitudinal plane since it may be far from Gaussian. Just the fact that it needs to be typically cut at 2.5 </a:t>
            </a:r>
            <a:r>
              <a:rPr lang="en-US" sz="1600" b="1" dirty="0" smtClean="0">
                <a:latin typeface="Symbol" pitchFamily="18" charset="2"/>
              </a:rPr>
              <a:t>s </a:t>
            </a:r>
            <a:r>
              <a:rPr lang="en-US" sz="1600" b="1" dirty="0" smtClean="0">
                <a:latin typeface="+mj-lt"/>
              </a:rPr>
              <a:t>to fit into the bucket</a:t>
            </a:r>
            <a:r>
              <a:rPr lang="en-US" sz="1600" b="1" dirty="0" smtClean="0"/>
              <a:t> is a deviation from a true Gaussian profile. </a:t>
            </a:r>
          </a:p>
          <a:p>
            <a:pPr>
              <a:buFont typeface="Arial" pitchFamily="34" charset="0"/>
              <a:buChar char="•"/>
            </a:pPr>
            <a:r>
              <a:rPr lang="en-US" sz="1600" b="1" dirty="0" smtClean="0"/>
              <a:t> The end goal is an implementation that covers any application up to the ultimate space charge tune shift of ~1.</a:t>
            </a:r>
          </a:p>
          <a:p>
            <a:pPr>
              <a:buFont typeface="Arial" pitchFamily="34" charset="0"/>
              <a:buChar char="•"/>
            </a:pPr>
            <a:r>
              <a:rPr lang="en-US" sz="1600" b="1" dirty="0" smtClean="0"/>
              <a:t> Equally relevant is to include the 3D </a:t>
            </a:r>
            <a:r>
              <a:rPr lang="en-US" sz="1600" b="1" dirty="0" err="1" smtClean="0"/>
              <a:t>symplectic</a:t>
            </a:r>
            <a:r>
              <a:rPr lang="en-US" sz="1600" b="1" dirty="0" smtClean="0"/>
              <a:t> SC kick into PTC and </a:t>
            </a:r>
            <a:r>
              <a:rPr lang="en-US" sz="1600" b="1" dirty="0" err="1" smtClean="0"/>
              <a:t>NormalForm</a:t>
            </a:r>
            <a:r>
              <a:rPr lang="en-US" sz="1600" b="1" dirty="0" smtClean="0"/>
              <a:t>.</a:t>
            </a: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81000"/>
            <a:ext cx="9144000" cy="2324100"/>
          </a:xfrm>
        </p:spPr>
        <p:txBody>
          <a:bodyPr>
            <a:normAutofit/>
          </a:bodyPr>
          <a:lstStyle/>
          <a:p>
            <a:r>
              <a:rPr lang="de-DE" sz="3600" dirty="0" smtClean="0"/>
              <a:t> </a:t>
            </a:r>
            <a:r>
              <a:rPr lang="de-DE" sz="3600" dirty="0" smtClean="0">
                <a:solidFill>
                  <a:srgbClr val="FF0000"/>
                </a:solidFill>
                <a:effectLst>
                  <a:outerShdw blurRad="38100" dist="38100" dir="2700000" algn="tl">
                    <a:srgbClr val="000000">
                      <a:alpha val="43137"/>
                    </a:srgbClr>
                  </a:outerShdw>
                </a:effectLst>
              </a:rPr>
              <a:t>Reserve</a:t>
            </a:r>
            <a:r>
              <a:rPr lang="en-US" sz="4000" dirty="0" smtClean="0">
                <a:solidFill>
                  <a:srgbClr val="FF0000"/>
                </a:solidFill>
                <a:effectLst>
                  <a:outerShdw blurRad="38100" dist="38100" dir="2700000" algn="tl">
                    <a:srgbClr val="000000">
                      <a:alpha val="43137"/>
                    </a:srgbClr>
                  </a:outerShdw>
                </a:effectLst>
              </a:rPr>
              <a:t/>
            </a:r>
            <a:br>
              <a:rPr lang="en-US" sz="4000" dirty="0" smtClean="0">
                <a:solidFill>
                  <a:srgbClr val="FF0000"/>
                </a:solidFill>
                <a:effectLst>
                  <a:outerShdw blurRad="38100" dist="38100" dir="2700000" algn="tl">
                    <a:srgbClr val="000000">
                      <a:alpha val="43137"/>
                    </a:srgbClr>
                  </a:outerShdw>
                </a:effectLst>
              </a:rPr>
            </a:br>
            <a:r>
              <a:rPr lang="en-US" sz="3200" dirty="0" smtClean="0">
                <a:solidFill>
                  <a:srgbClr val="FF0000"/>
                </a:solidFill>
                <a:effectLst>
                  <a:outerShdw blurRad="38100" dist="38100" dir="2700000" algn="tl">
                    <a:srgbClr val="000000">
                      <a:alpha val="43137"/>
                    </a:srgbClr>
                  </a:outerShdw>
                </a:effectLst>
              </a:rPr>
              <a:t/>
            </a:r>
            <a:br>
              <a:rPr lang="en-US" sz="3200" dirty="0" smtClean="0">
                <a:solidFill>
                  <a:srgbClr val="FF0000"/>
                </a:solidFill>
                <a:effectLst>
                  <a:outerShdw blurRad="38100" dist="38100" dir="2700000" algn="tl">
                    <a:srgbClr val="000000">
                      <a:alpha val="43137"/>
                    </a:srgbClr>
                  </a:outerShdw>
                </a:effectLst>
              </a:rPr>
            </a:br>
            <a:endParaRPr lang="en-US" sz="3100" dirty="0">
              <a:solidFill>
                <a:srgbClr val="0070C0"/>
              </a:solidFill>
            </a:endParaRPr>
          </a:p>
        </p:txBody>
      </p:sp>
      <p:sp>
        <p:nvSpPr>
          <p:cNvPr id="6" name="Rectangle 5"/>
          <p:cNvSpPr/>
          <p:nvPr/>
        </p:nvSpPr>
        <p:spPr>
          <a:xfrm>
            <a:off x="904875" y="4517856"/>
            <a:ext cx="7591425" cy="276999"/>
          </a:xfrm>
          <a:prstGeom prst="rect">
            <a:avLst/>
          </a:prstGeom>
        </p:spPr>
        <p:txBody>
          <a:bodyPr wrap="square">
            <a:spAutoFit/>
          </a:bodyPr>
          <a:lstStyle/>
          <a:p>
            <a:endParaRPr lang="en-US" sz="1200" b="1" dirty="0"/>
          </a:p>
        </p:txBody>
      </p:sp>
    </p:spTree>
    <p:extLst>
      <p:ext uri="{BB962C8B-B14F-4D97-AF65-F5344CB8AC3E}">
        <p14:creationId xmlns="" xmlns:p14="http://schemas.microsoft.com/office/powerpoint/2010/main" val="35996145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274638"/>
            <a:ext cx="7231613"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Vertical </a:t>
            </a:r>
            <a:r>
              <a:rPr lang="en-US" sz="3600" dirty="0" smtClean="0">
                <a:solidFill>
                  <a:srgbClr val="FF0000"/>
                </a:solidFill>
                <a:effectLst>
                  <a:outerShdw blurRad="38100" dist="38100" dir="2700000" algn="tl">
                    <a:srgbClr val="000000">
                      <a:alpha val="43137"/>
                    </a:srgbClr>
                  </a:outerShdw>
                </a:effectLst>
                <a:latin typeface="Symbol" pitchFamily="18" charset="2"/>
              </a:rPr>
              <a:t>b</a:t>
            </a:r>
            <a:r>
              <a:rPr lang="en-US" sz="3600" dirty="0" smtClean="0">
                <a:solidFill>
                  <a:srgbClr val="FF0000"/>
                </a:solidFill>
                <a:effectLst>
                  <a:outerShdw blurRad="38100" dist="38100" dir="2700000" algn="tl">
                    <a:srgbClr val="000000">
                      <a:alpha val="43137"/>
                    </a:srgbClr>
                  </a:outerShdw>
                </a:effectLst>
              </a:rPr>
              <a:t> Function</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42</a:t>
            </a:fld>
            <a:endParaRPr lang="en-US"/>
          </a:p>
        </p:txBody>
      </p:sp>
      <p:pic>
        <p:nvPicPr>
          <p:cNvPr id="10" name="Picture 9" descr="By-start-2.gif"/>
          <p:cNvPicPr>
            <a:picLocks noChangeAspect="1"/>
          </p:cNvPicPr>
          <p:nvPr/>
        </p:nvPicPr>
        <p:blipFill>
          <a:blip r:embed="rId3"/>
          <a:stretch>
            <a:fillRect/>
          </a:stretch>
        </p:blipFill>
        <p:spPr>
          <a:xfrm>
            <a:off x="1895079" y="1261492"/>
            <a:ext cx="5010150" cy="4809744"/>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274638"/>
            <a:ext cx="7212563"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Horizontal </a:t>
            </a:r>
            <a:r>
              <a:rPr lang="en-US" sz="3600" dirty="0" err="1" smtClean="0">
                <a:solidFill>
                  <a:srgbClr val="FF0000"/>
                </a:solidFill>
                <a:effectLst>
                  <a:outerShdw blurRad="38100" dist="38100" dir="2700000" algn="tl">
                    <a:srgbClr val="000000">
                      <a:alpha val="43137"/>
                    </a:srgbClr>
                  </a:outerShdw>
                </a:effectLst>
              </a:rPr>
              <a:t>D</a:t>
            </a:r>
            <a:r>
              <a:rPr lang="en-US" sz="3600" baseline="-25000" dirty="0" err="1" smtClean="0">
                <a:solidFill>
                  <a:srgbClr val="FF0000"/>
                </a:solidFill>
                <a:effectLst>
                  <a:outerShdw blurRad="38100" dist="38100" dir="2700000" algn="tl">
                    <a:srgbClr val="000000">
                      <a:alpha val="43137"/>
                    </a:srgbClr>
                  </a:outerShdw>
                </a:effectLst>
              </a:rPr>
              <a:t>px</a:t>
            </a:r>
            <a:endParaRPr lang="en-US" sz="3600" baseline="-250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43</a:t>
            </a:fld>
            <a:endParaRPr lang="en-US"/>
          </a:p>
        </p:txBody>
      </p:sp>
      <p:pic>
        <p:nvPicPr>
          <p:cNvPr id="9" name="Picture 8" descr="Dispersion_fix_new_Dpx-2.gif"/>
          <p:cNvPicPr>
            <a:picLocks noChangeAspect="1"/>
          </p:cNvPicPr>
          <p:nvPr/>
        </p:nvPicPr>
        <p:blipFill>
          <a:blip r:embed="rId3"/>
          <a:stretch>
            <a:fillRect/>
          </a:stretch>
        </p:blipFill>
        <p:spPr>
          <a:xfrm>
            <a:off x="2035835" y="1266824"/>
            <a:ext cx="4879316" cy="4728019"/>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274638"/>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H </a:t>
            </a:r>
            <a:r>
              <a:rPr lang="en-US" sz="3600" dirty="0" smtClean="0">
                <a:solidFill>
                  <a:srgbClr val="FF0000"/>
                </a:solidFill>
                <a:effectLst>
                  <a:outerShdw blurRad="38100" dist="38100" dir="2700000" algn="tl">
                    <a:srgbClr val="000000">
                      <a:alpha val="43137"/>
                    </a:srgbClr>
                  </a:outerShdw>
                </a:effectLst>
                <a:latin typeface="Symbol" pitchFamily="18" charset="2"/>
              </a:rPr>
              <a:t>b</a:t>
            </a:r>
            <a:r>
              <a:rPr lang="en-US" sz="3600" dirty="0" smtClean="0">
                <a:solidFill>
                  <a:srgbClr val="FF0000"/>
                </a:solidFill>
                <a:effectLst>
                  <a:outerShdw blurRad="38100" dist="38100" dir="2700000" algn="tl">
                    <a:srgbClr val="000000">
                      <a:alpha val="43137"/>
                    </a:srgbClr>
                  </a:outerShdw>
                </a:effectLst>
              </a:rPr>
              <a:t> &amp; Dispersion at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6.104</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44</a:t>
            </a:fld>
            <a:endParaRPr lang="en-US"/>
          </a:p>
        </p:txBody>
      </p:sp>
      <p:pic>
        <p:nvPicPr>
          <p:cNvPr id="10" name="Picture 9" descr="Bx-Dx_s_Q104Q476.gif"/>
          <p:cNvPicPr>
            <a:picLocks noChangeAspect="1"/>
          </p:cNvPicPr>
          <p:nvPr/>
        </p:nvPicPr>
        <p:blipFill>
          <a:blip r:embed="rId3" cstate="print"/>
          <a:stretch>
            <a:fillRect/>
          </a:stretch>
        </p:blipFill>
        <p:spPr>
          <a:xfrm>
            <a:off x="1847850" y="1171671"/>
            <a:ext cx="5657850" cy="5000527"/>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93663"/>
            <a:ext cx="72982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Tune Spread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6.104</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45</a:t>
            </a:fld>
            <a:endParaRPr lang="en-US"/>
          </a:p>
        </p:txBody>
      </p:sp>
      <p:pic>
        <p:nvPicPr>
          <p:cNvPr id="10" name="Picture 9" descr="Tune-Spread_Q_x-6.104.gif"/>
          <p:cNvPicPr>
            <a:picLocks noChangeAspect="1"/>
          </p:cNvPicPr>
          <p:nvPr/>
        </p:nvPicPr>
        <p:blipFill>
          <a:blip r:embed="rId3"/>
          <a:stretch>
            <a:fillRect/>
          </a:stretch>
        </p:blipFill>
        <p:spPr>
          <a:xfrm>
            <a:off x="1592948" y="1155290"/>
            <a:ext cx="5741302" cy="5296404"/>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274638"/>
            <a:ext cx="7298288"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V Phase Space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6.039 (0 </a:t>
            </a:r>
            <a:r>
              <a:rPr lang="en-US" sz="3600" dirty="0" err="1" smtClean="0">
                <a:solidFill>
                  <a:srgbClr val="FF0000"/>
                </a:solidFill>
                <a:effectLst>
                  <a:outerShdw blurRad="38100" dist="38100" dir="2700000" algn="tl">
                    <a:srgbClr val="000000">
                      <a:alpha val="43137"/>
                    </a:srgbClr>
                  </a:outerShdw>
                </a:effectLst>
              </a:rPr>
              <a:t>Ampl</a:t>
            </a:r>
            <a:r>
              <a:rPr lang="en-US" sz="3600" dirty="0" smtClean="0">
                <a:solidFill>
                  <a:srgbClr val="FF0000"/>
                </a:solidFill>
                <a:effectLst>
                  <a:outerShdw blurRad="38100" dist="38100" dir="2700000" algn="tl">
                    <a:srgbClr val="000000">
                      <a:alpha val="43137"/>
                    </a:srgbClr>
                  </a:outerShdw>
                </a:effectLst>
              </a:rPr>
              <a:t>.)</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46</a:t>
            </a:fld>
            <a:endParaRPr lang="en-US"/>
          </a:p>
        </p:txBody>
      </p:sp>
      <p:pic>
        <p:nvPicPr>
          <p:cNvPr id="10" name="Picture 9" descr="Zero-Amp_Particle_V-Plane.gif"/>
          <p:cNvPicPr>
            <a:picLocks noChangeAspect="1"/>
          </p:cNvPicPr>
          <p:nvPr/>
        </p:nvPicPr>
        <p:blipFill>
          <a:blip r:embed="rId3" cstate="print"/>
          <a:stretch>
            <a:fillRect/>
          </a:stretch>
        </p:blipFill>
        <p:spPr>
          <a:xfrm>
            <a:off x="1573733" y="1022714"/>
            <a:ext cx="5942330" cy="5216159"/>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274638"/>
            <a:ext cx="7164937"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L Phase Space </a:t>
            </a:r>
            <a:r>
              <a:rPr lang="en-US" sz="3600" dirty="0" err="1" smtClean="0">
                <a:solidFill>
                  <a:srgbClr val="FF0000"/>
                </a:solidFill>
                <a:effectLst>
                  <a:outerShdw blurRad="38100" dist="38100" dir="2700000" algn="tl">
                    <a:srgbClr val="000000">
                      <a:alpha val="43137"/>
                    </a:srgbClr>
                  </a:outerShdw>
                </a:effectLst>
              </a:rPr>
              <a:t>Q</a:t>
            </a:r>
            <a:r>
              <a:rPr lang="en-US" sz="3600" baseline="-25000" dirty="0" err="1" smtClean="0">
                <a:solidFill>
                  <a:srgbClr val="FF0000"/>
                </a:solidFill>
                <a:effectLst>
                  <a:outerShdw blurRad="38100" dist="38100" dir="2700000" algn="tl">
                    <a:srgbClr val="000000">
                      <a:alpha val="43137"/>
                    </a:srgbClr>
                  </a:outerShdw>
                </a:effectLst>
              </a:rPr>
              <a:t>x</a:t>
            </a:r>
            <a:r>
              <a:rPr lang="en-US" sz="3600" dirty="0" smtClean="0">
                <a:solidFill>
                  <a:srgbClr val="FF0000"/>
                </a:solidFill>
                <a:effectLst>
                  <a:outerShdw blurRad="38100" dist="38100" dir="2700000" algn="tl">
                    <a:srgbClr val="000000">
                      <a:alpha val="43137"/>
                    </a:srgbClr>
                  </a:outerShdw>
                </a:effectLst>
              </a:rPr>
              <a:t> = 6.039 (0 </a:t>
            </a:r>
            <a:r>
              <a:rPr lang="en-US" sz="3600" dirty="0" err="1" smtClean="0">
                <a:solidFill>
                  <a:srgbClr val="FF0000"/>
                </a:solidFill>
                <a:effectLst>
                  <a:outerShdw blurRad="38100" dist="38100" dir="2700000" algn="tl">
                    <a:srgbClr val="000000">
                      <a:alpha val="43137"/>
                    </a:srgbClr>
                  </a:outerShdw>
                </a:effectLst>
              </a:rPr>
              <a:t>Ampl</a:t>
            </a:r>
            <a:r>
              <a:rPr lang="en-US" sz="3600" dirty="0" smtClean="0">
                <a:solidFill>
                  <a:srgbClr val="FF0000"/>
                </a:solidFill>
                <a:effectLst>
                  <a:outerShdw blurRad="38100" dist="38100" dir="2700000" algn="tl">
                    <a:srgbClr val="000000">
                      <a:alpha val="43137"/>
                    </a:srgbClr>
                  </a:outerShdw>
                </a:effectLst>
              </a:rPr>
              <a:t>.)</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47</a:t>
            </a:fld>
            <a:endParaRPr lang="en-US"/>
          </a:p>
        </p:txBody>
      </p:sp>
      <p:pic>
        <p:nvPicPr>
          <p:cNvPr id="10" name="Picture 9" descr="Zero-Amp_Particle_L-Plane.gif"/>
          <p:cNvPicPr>
            <a:picLocks noChangeAspect="1"/>
          </p:cNvPicPr>
          <p:nvPr/>
        </p:nvPicPr>
        <p:blipFill>
          <a:blip r:embed="rId3" cstate="print"/>
          <a:stretch>
            <a:fillRect/>
          </a:stretch>
        </p:blipFill>
        <p:spPr>
          <a:xfrm>
            <a:off x="1525768" y="1022292"/>
            <a:ext cx="5942101" cy="5216582"/>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274638"/>
            <a:ext cx="7136363"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Facts: </a:t>
            </a:r>
            <a:r>
              <a:rPr lang="en-US" sz="3600" dirty="0" err="1" smtClean="0">
                <a:solidFill>
                  <a:srgbClr val="FF0000"/>
                </a:solidFill>
                <a:effectLst>
                  <a:outerShdw blurRad="38100" dist="38100" dir="2700000" algn="tl">
                    <a:srgbClr val="000000">
                      <a:alpha val="43137"/>
                    </a:srgbClr>
                  </a:outerShdw>
                </a:effectLst>
              </a:rPr>
              <a:t>Symplectic</a:t>
            </a:r>
            <a:r>
              <a:rPr lang="en-US" sz="3600" dirty="0" smtClean="0">
                <a:solidFill>
                  <a:srgbClr val="FF0000"/>
                </a:solidFill>
                <a:effectLst>
                  <a:outerShdw blurRad="38100" dist="38100" dir="2700000" algn="tl">
                    <a:srgbClr val="000000">
                      <a:alpha val="43137"/>
                    </a:srgbClr>
                  </a:outerShdw>
                </a:effectLst>
              </a:rPr>
              <a:t> 3D SC Kick 1/2</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5</a:t>
            </a:fld>
            <a:endParaRPr lang="en-US"/>
          </a:p>
        </p:txBody>
      </p:sp>
      <p:sp>
        <p:nvSpPr>
          <p:cNvPr id="9" name="TextBox 8"/>
          <p:cNvSpPr txBox="1"/>
          <p:nvPr/>
        </p:nvSpPr>
        <p:spPr>
          <a:xfrm>
            <a:off x="438151" y="1524000"/>
            <a:ext cx="8334374" cy="5078313"/>
          </a:xfrm>
          <a:prstGeom prst="rect">
            <a:avLst/>
          </a:prstGeom>
          <a:noFill/>
        </p:spPr>
        <p:txBody>
          <a:bodyPr wrap="square" rtlCol="0">
            <a:spAutoFit/>
          </a:bodyPr>
          <a:lstStyle/>
          <a:p>
            <a:r>
              <a:rPr lang="en-US" b="1" dirty="0" smtClean="0"/>
              <a:t>The flow of derivation goes as follows:</a:t>
            </a:r>
          </a:p>
          <a:p>
            <a:endParaRPr lang="en-US" b="1" dirty="0" smtClean="0"/>
          </a:p>
          <a:p>
            <a:pPr marL="342900" indent="-342900">
              <a:buFont typeface="+mj-lt"/>
              <a:buAutoNum type="arabicPeriod"/>
            </a:pPr>
            <a:r>
              <a:rPr lang="en-US" b="1" dirty="0" smtClean="0"/>
              <a:t>Starting point is the </a:t>
            </a:r>
            <a:r>
              <a:rPr lang="en-US" b="1" dirty="0" smtClean="0">
                <a:solidFill>
                  <a:srgbClr val="FF0000"/>
                </a:solidFill>
              </a:rPr>
              <a:t>3D</a:t>
            </a:r>
            <a:r>
              <a:rPr lang="en-US" b="1" dirty="0" smtClean="0"/>
              <a:t> bunch charge density</a:t>
            </a:r>
          </a:p>
          <a:p>
            <a:pPr marL="342900" indent="-342900">
              <a:buFont typeface="+mj-lt"/>
              <a:buAutoNum type="arabicPeriod"/>
            </a:pPr>
            <a:r>
              <a:rPr lang="en-US" b="1" dirty="0" smtClean="0"/>
              <a:t>In the long bunch approximation the </a:t>
            </a:r>
            <a:r>
              <a:rPr lang="en-US" b="1" dirty="0" smtClean="0">
                <a:solidFill>
                  <a:srgbClr val="FF0000"/>
                </a:solidFill>
              </a:rPr>
              <a:t>3D</a:t>
            </a:r>
            <a:r>
              <a:rPr lang="en-US" b="1" dirty="0" smtClean="0"/>
              <a:t> SC potential can be factorized into two factors, the longitudinal  charge density </a:t>
            </a:r>
            <a:r>
              <a:rPr lang="en-US" b="1" dirty="0" smtClean="0">
                <a:solidFill>
                  <a:srgbClr val="FF0000"/>
                </a:solidFill>
                <a:latin typeface="Symbol" pitchFamily="18" charset="2"/>
              </a:rPr>
              <a:t>l</a:t>
            </a:r>
            <a:r>
              <a:rPr lang="en-US" b="1" dirty="0" smtClean="0">
                <a:solidFill>
                  <a:srgbClr val="FF0000"/>
                </a:solidFill>
              </a:rPr>
              <a:t>(z – v</a:t>
            </a:r>
            <a:r>
              <a:rPr lang="en-US" b="1" baseline="-25000" dirty="0" smtClean="0">
                <a:solidFill>
                  <a:srgbClr val="FF0000"/>
                </a:solidFill>
              </a:rPr>
              <a:t>0</a:t>
            </a:r>
            <a:r>
              <a:rPr lang="en-US" b="1" dirty="0" smtClean="0">
                <a:solidFill>
                  <a:srgbClr val="FF0000"/>
                </a:solidFill>
              </a:rPr>
              <a:t>t) </a:t>
            </a:r>
            <a:r>
              <a:rPr lang="en-US" b="1" dirty="0" smtClean="0"/>
              <a:t>and the transverse potential      </a:t>
            </a:r>
            <a:r>
              <a:rPr lang="en-US" b="1" dirty="0" smtClean="0">
                <a:solidFill>
                  <a:srgbClr val="FF0000"/>
                </a:solidFill>
                <a:latin typeface="Symbol" pitchFamily="18" charset="2"/>
              </a:rPr>
              <a:t>F</a:t>
            </a:r>
            <a:r>
              <a:rPr lang="en-US" b="1" dirty="0" smtClean="0">
                <a:solidFill>
                  <a:srgbClr val="FF0000"/>
                </a:solidFill>
              </a:rPr>
              <a:t>(x, y).</a:t>
            </a:r>
          </a:p>
          <a:p>
            <a:pPr marL="342900" indent="-342900">
              <a:buFont typeface="+mj-lt"/>
              <a:buAutoNum type="arabicPeriod"/>
            </a:pPr>
            <a:r>
              <a:rPr lang="en-US" b="1" dirty="0" smtClean="0"/>
              <a:t>In this approximation </a:t>
            </a:r>
            <a:r>
              <a:rPr lang="en-US" b="1" dirty="0" err="1" smtClean="0"/>
              <a:t>symplecticity</a:t>
            </a:r>
            <a:r>
              <a:rPr lang="en-US" b="1" dirty="0" smtClean="0"/>
              <a:t> is guaranteed: the transverse field (and the associated kick) is proportional to the charge density at the particle location </a:t>
            </a:r>
            <a:r>
              <a:rPr lang="en-US" b="1" dirty="0" smtClean="0">
                <a:solidFill>
                  <a:srgbClr val="FF0000"/>
                </a:solidFill>
                <a:latin typeface="Symbol" pitchFamily="18" charset="2"/>
              </a:rPr>
              <a:t>l</a:t>
            </a:r>
            <a:r>
              <a:rPr lang="en-US" b="1" dirty="0" smtClean="0">
                <a:solidFill>
                  <a:srgbClr val="FF0000"/>
                </a:solidFill>
              </a:rPr>
              <a:t>(z)</a:t>
            </a:r>
            <a:r>
              <a:rPr lang="en-US" b="1" dirty="0" smtClean="0"/>
              <a:t>, but also it is complemented by a longitudinal kick dependent on the transverse coordinates.</a:t>
            </a:r>
          </a:p>
          <a:p>
            <a:pPr marL="342900" indent="-342900">
              <a:buFont typeface="+mj-lt"/>
              <a:buAutoNum type="arabicPeriod"/>
            </a:pPr>
            <a:r>
              <a:rPr lang="en-US" b="1" dirty="0" smtClean="0"/>
              <a:t>The transverse potential can then be brought into its final form.</a:t>
            </a:r>
          </a:p>
          <a:p>
            <a:pPr marL="342900" indent="-342900">
              <a:buFont typeface="+mj-lt"/>
              <a:buAutoNum type="arabicPeriod"/>
            </a:pPr>
            <a:r>
              <a:rPr lang="en-US" b="1" dirty="0" smtClean="0"/>
              <a:t>Traditionally, the transverse potential will be treated in three regimes: small, large and intermediate transverse displacements.</a:t>
            </a:r>
          </a:p>
          <a:p>
            <a:pPr marL="342900" indent="-342900">
              <a:buFont typeface="+mj-lt"/>
              <a:buAutoNum type="arabicPeriod"/>
            </a:pPr>
            <a:r>
              <a:rPr lang="en-US" b="1" dirty="0" smtClean="0"/>
              <a:t>The compromise between speed and precision has been decided to allow for a  precision of 6 digits in all 3 regimes.</a:t>
            </a:r>
          </a:p>
          <a:p>
            <a:pPr marL="342900" indent="-342900">
              <a:buFont typeface="+mj-lt"/>
              <a:buAutoNum type="arabicPeriod"/>
            </a:pPr>
            <a:r>
              <a:rPr lang="en-US" b="1" dirty="0" smtClean="0"/>
              <a:t>Essential is that the </a:t>
            </a:r>
            <a:r>
              <a:rPr lang="en-US" b="1" dirty="0" err="1" smtClean="0"/>
              <a:t>symplecticity</a:t>
            </a:r>
            <a:r>
              <a:rPr lang="en-US" b="1" dirty="0" smtClean="0"/>
              <a:t> can be kept in all operations (other than through the unavoidable rounding error in double precision data operations).</a:t>
            </a:r>
          </a:p>
          <a:p>
            <a:pPr marL="342900" indent="-342900">
              <a:buFont typeface="+mj-lt"/>
              <a:buAutoNum type="arabicPeriod"/>
            </a:pPr>
            <a:endParaRPr lang="en-US" b="1" dirty="0" smtClean="0"/>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274638"/>
            <a:ext cx="7136363"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Facts: </a:t>
            </a:r>
            <a:r>
              <a:rPr lang="en-US" sz="3600" dirty="0" err="1" smtClean="0">
                <a:solidFill>
                  <a:srgbClr val="FF0000"/>
                </a:solidFill>
                <a:effectLst>
                  <a:outerShdw blurRad="38100" dist="38100" dir="2700000" algn="tl">
                    <a:srgbClr val="000000">
                      <a:alpha val="43137"/>
                    </a:srgbClr>
                  </a:outerShdw>
                </a:effectLst>
              </a:rPr>
              <a:t>Symplectic</a:t>
            </a:r>
            <a:r>
              <a:rPr lang="en-US" sz="3600" dirty="0" smtClean="0">
                <a:solidFill>
                  <a:srgbClr val="FF0000"/>
                </a:solidFill>
                <a:effectLst>
                  <a:outerShdw blurRad="38100" dist="38100" dir="2700000" algn="tl">
                    <a:srgbClr val="000000">
                      <a:alpha val="43137"/>
                    </a:srgbClr>
                  </a:outerShdw>
                </a:effectLst>
              </a:rPr>
              <a:t> 3D SC Kick 2/2</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6</a:t>
            </a:fld>
            <a:endParaRPr lang="en-US"/>
          </a:p>
        </p:txBody>
      </p:sp>
      <p:sp>
        <p:nvSpPr>
          <p:cNvPr id="9" name="TextBox 8"/>
          <p:cNvSpPr txBox="1"/>
          <p:nvPr/>
        </p:nvSpPr>
        <p:spPr>
          <a:xfrm>
            <a:off x="438151" y="1524000"/>
            <a:ext cx="8334374" cy="5355312"/>
          </a:xfrm>
          <a:prstGeom prst="rect">
            <a:avLst/>
          </a:prstGeom>
          <a:noFill/>
        </p:spPr>
        <p:txBody>
          <a:bodyPr wrap="square" rtlCol="0">
            <a:spAutoFit/>
          </a:bodyPr>
          <a:lstStyle/>
          <a:p>
            <a:r>
              <a:rPr lang="en-US" b="1" dirty="0" smtClean="0"/>
              <a:t>Most relevant equations are shown here:</a:t>
            </a:r>
          </a:p>
          <a:p>
            <a:endParaRPr lang="en-US" b="1" dirty="0" smtClean="0"/>
          </a:p>
          <a:p>
            <a:pPr marL="342900" indent="-342900">
              <a:buFont typeface="+mj-lt"/>
              <a:buAutoNum type="arabicPeriod"/>
            </a:pPr>
            <a:r>
              <a:rPr lang="en-US" b="1" dirty="0" smtClean="0"/>
              <a:t>3D bunch charge density</a:t>
            </a:r>
          </a:p>
          <a:p>
            <a:pPr marL="342900" indent="-342900">
              <a:buFont typeface="+mj-lt"/>
              <a:buAutoNum type="arabicPeriod"/>
            </a:pPr>
            <a:endParaRPr lang="en-US" b="1" dirty="0" smtClean="0"/>
          </a:p>
          <a:p>
            <a:pPr marL="342900" indent="-342900">
              <a:buFont typeface="+mj-lt"/>
              <a:buAutoNum type="arabicPeriod"/>
            </a:pPr>
            <a:endParaRPr lang="en-US" b="1" dirty="0" smtClean="0"/>
          </a:p>
          <a:p>
            <a:pPr marL="342900" indent="-342900">
              <a:buFont typeface="+mj-lt"/>
              <a:buAutoNum type="arabicPeriod"/>
            </a:pPr>
            <a:endParaRPr lang="en-US" b="1" dirty="0" smtClean="0"/>
          </a:p>
          <a:p>
            <a:pPr marL="342900" indent="-342900">
              <a:buFont typeface="+mj-lt"/>
              <a:buAutoNum type="arabicPeriod"/>
            </a:pPr>
            <a:endParaRPr lang="en-US" b="1" dirty="0" smtClean="0"/>
          </a:p>
          <a:p>
            <a:pPr marL="342900" indent="-342900">
              <a:buFont typeface="+mj-lt"/>
              <a:buAutoNum type="arabicPeriod"/>
            </a:pPr>
            <a:r>
              <a:rPr lang="en-US" b="1" dirty="0" smtClean="0"/>
              <a:t>3D SC potential</a:t>
            </a:r>
          </a:p>
          <a:p>
            <a:pPr marL="342900" indent="-342900"/>
            <a:endParaRPr lang="en-US" b="1" dirty="0" smtClean="0"/>
          </a:p>
          <a:p>
            <a:pPr marL="342900" indent="-342900">
              <a:buFont typeface="+mj-lt"/>
              <a:buAutoNum type="arabicPeriod"/>
            </a:pPr>
            <a:endParaRPr lang="en-US" b="1" dirty="0" smtClean="0"/>
          </a:p>
          <a:p>
            <a:pPr marL="342900" indent="-342900"/>
            <a:endParaRPr lang="en-US" b="1" dirty="0" smtClean="0"/>
          </a:p>
          <a:p>
            <a:pPr marL="342900" indent="-342900"/>
            <a:r>
              <a:rPr lang="en-US" b="1" dirty="0" smtClean="0"/>
              <a:t>4.    Final transverse potential</a:t>
            </a:r>
          </a:p>
          <a:p>
            <a:pPr marL="342900" indent="-342900">
              <a:buFont typeface="+mj-lt"/>
              <a:buAutoNum type="arabicPeriod"/>
            </a:pPr>
            <a:endParaRPr lang="en-US" b="1" dirty="0" smtClean="0"/>
          </a:p>
          <a:p>
            <a:pPr marL="342900" indent="-342900">
              <a:buFont typeface="+mj-lt"/>
              <a:buAutoNum type="arabicPeriod"/>
            </a:pPr>
            <a:endParaRPr lang="en-US" b="1" dirty="0" smtClean="0"/>
          </a:p>
          <a:p>
            <a:pPr marL="342900" indent="-342900">
              <a:buFont typeface="+mj-lt"/>
              <a:buAutoNum type="arabicPeriod"/>
            </a:pPr>
            <a:endParaRPr lang="en-US" b="1" dirty="0" smtClean="0"/>
          </a:p>
          <a:p>
            <a:pPr marL="342900" indent="-342900">
              <a:buFont typeface="+mj-lt"/>
              <a:buAutoNum type="arabicPeriod"/>
            </a:pPr>
            <a:endParaRPr lang="en-US" b="1" dirty="0" smtClean="0"/>
          </a:p>
          <a:p>
            <a:pPr marL="342900" indent="-342900"/>
            <a:r>
              <a:rPr lang="en-US" b="1" dirty="0" smtClean="0"/>
              <a:t> </a:t>
            </a:r>
          </a:p>
          <a:p>
            <a:pPr marL="342900" indent="-342900"/>
            <a:endParaRPr lang="en-US" b="1" dirty="0" smtClean="0"/>
          </a:p>
          <a:p>
            <a:pPr marL="342900" indent="-342900"/>
            <a:endParaRPr lang="en-US" b="1" dirty="0" smtClean="0"/>
          </a:p>
        </p:txBody>
      </p:sp>
      <p:pic>
        <p:nvPicPr>
          <p:cNvPr id="10" name="Picture 9" descr="SC_charge-density.gif"/>
          <p:cNvPicPr>
            <a:picLocks noChangeAspect="1"/>
          </p:cNvPicPr>
          <p:nvPr/>
        </p:nvPicPr>
        <p:blipFill>
          <a:blip r:embed="rId3"/>
          <a:stretch>
            <a:fillRect/>
          </a:stretch>
        </p:blipFill>
        <p:spPr>
          <a:xfrm>
            <a:off x="1066800" y="2352675"/>
            <a:ext cx="7047402" cy="952500"/>
          </a:xfrm>
          <a:prstGeom prst="rect">
            <a:avLst/>
          </a:prstGeom>
        </p:spPr>
      </p:pic>
      <p:pic>
        <p:nvPicPr>
          <p:cNvPr id="15" name="Picture 14" descr="SC-final_transverse-potential.gif"/>
          <p:cNvPicPr>
            <a:picLocks noChangeAspect="1"/>
          </p:cNvPicPr>
          <p:nvPr/>
        </p:nvPicPr>
        <p:blipFill>
          <a:blip r:embed="rId4"/>
          <a:stretch>
            <a:fillRect/>
          </a:stretch>
        </p:blipFill>
        <p:spPr>
          <a:xfrm>
            <a:off x="1066799" y="4997554"/>
            <a:ext cx="7153275" cy="622196"/>
          </a:xfrm>
          <a:prstGeom prst="rect">
            <a:avLst/>
          </a:prstGeom>
        </p:spPr>
      </p:pic>
      <p:pic>
        <p:nvPicPr>
          <p:cNvPr id="17" name="Picture 16" descr="3D-SC-Potential.gif"/>
          <p:cNvPicPr>
            <a:picLocks noChangeAspect="1"/>
          </p:cNvPicPr>
          <p:nvPr/>
        </p:nvPicPr>
        <p:blipFill>
          <a:blip r:embed="rId5"/>
          <a:stretch>
            <a:fillRect/>
          </a:stretch>
        </p:blipFill>
        <p:spPr>
          <a:xfrm>
            <a:off x="1647825" y="3863512"/>
            <a:ext cx="5786437" cy="416850"/>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7" y="274638"/>
            <a:ext cx="7136363" cy="747654"/>
          </a:xfrm>
        </p:spPr>
        <p:txBody>
          <a:bodyPr>
            <a:normAutofit fontScale="90000"/>
          </a:bodyPr>
          <a:lstStyle/>
          <a:p>
            <a:pPr algn="ctr"/>
            <a:r>
              <a:rPr lang="en-US" sz="3600" dirty="0" smtClean="0">
                <a:solidFill>
                  <a:srgbClr val="FF0000"/>
                </a:solidFill>
                <a:effectLst>
                  <a:outerShdw blurRad="38100" dist="38100" dir="2700000" algn="tl">
                    <a:srgbClr val="000000">
                      <a:alpha val="43137"/>
                    </a:srgbClr>
                  </a:outerShdw>
                </a:effectLst>
              </a:rPr>
              <a:t>Evolution of the Implementation</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7</a:t>
            </a:fld>
            <a:endParaRPr lang="en-US"/>
          </a:p>
        </p:txBody>
      </p:sp>
      <p:graphicFrame>
        <p:nvGraphicFramePr>
          <p:cNvPr id="10" name="Table 9"/>
          <p:cNvGraphicFramePr>
            <a:graphicFrameLocks noGrp="1"/>
          </p:cNvGraphicFramePr>
          <p:nvPr/>
        </p:nvGraphicFramePr>
        <p:xfrm>
          <a:off x="419100" y="1554480"/>
          <a:ext cx="8362950" cy="4436745"/>
        </p:xfrm>
        <a:graphic>
          <a:graphicData uri="http://schemas.openxmlformats.org/drawingml/2006/table">
            <a:tbl>
              <a:tblPr firstRow="1" bandRow="1">
                <a:tableStyleId>{5C22544A-7EE6-4342-B048-85BDC9FD1C3A}</a:tableStyleId>
              </a:tblPr>
              <a:tblGrid>
                <a:gridCol w="4181475"/>
                <a:gridCol w="4181475"/>
              </a:tblGrid>
              <a:tr h="520804">
                <a:tc>
                  <a:txBody>
                    <a:bodyPr/>
                    <a:lstStyle/>
                    <a:p>
                      <a:pPr algn="l"/>
                      <a:r>
                        <a:rPr lang="en-US" b="1" dirty="0" smtClean="0"/>
                        <a:t>Version I:</a:t>
                      </a:r>
                      <a:r>
                        <a:rPr lang="en-US" b="1" baseline="0" dirty="0" smtClean="0"/>
                        <a:t> True frozen and adaptive - 2012</a:t>
                      </a:r>
                      <a:endParaRPr lang="en-US" b="1" dirty="0"/>
                    </a:p>
                  </a:txBody>
                  <a:tcPr/>
                </a:tc>
                <a:tc>
                  <a:txBody>
                    <a:bodyPr/>
                    <a:lstStyle/>
                    <a:p>
                      <a:pPr algn="l"/>
                      <a:r>
                        <a:rPr lang="en-US" b="1" dirty="0" smtClean="0"/>
                        <a:t>Version II: 3D </a:t>
                      </a:r>
                      <a:r>
                        <a:rPr lang="en-US" b="1" dirty="0" err="1" smtClean="0"/>
                        <a:t>symplectic</a:t>
                      </a:r>
                      <a:r>
                        <a:rPr lang="en-US" b="1" dirty="0" smtClean="0"/>
                        <a:t> kick - 2018</a:t>
                      </a:r>
                      <a:r>
                        <a:rPr lang="en-US" b="1" baseline="0" dirty="0" smtClean="0"/>
                        <a:t> </a:t>
                      </a:r>
                      <a:endParaRPr lang="en-US" b="1" dirty="0"/>
                    </a:p>
                  </a:txBody>
                  <a:tcPr/>
                </a:tc>
              </a:tr>
              <a:tr h="747952">
                <a:tc>
                  <a:txBody>
                    <a:bodyPr/>
                    <a:lstStyle/>
                    <a:p>
                      <a:pPr algn="l"/>
                      <a:r>
                        <a:rPr lang="en-US" sz="1600" b="1" dirty="0" smtClean="0"/>
                        <a:t>Ad-hoc</a:t>
                      </a:r>
                      <a:r>
                        <a:rPr lang="en-US" sz="1600" b="1" baseline="0" dirty="0" smtClean="0"/>
                        <a:t> only the transverse kick due the longitudinal density is considered ➔ loss of </a:t>
                      </a:r>
                      <a:r>
                        <a:rPr lang="en-US" sz="1600" b="1" baseline="0" dirty="0" err="1" smtClean="0"/>
                        <a:t>symplecticity</a:t>
                      </a:r>
                      <a:endParaRPr lang="en-US" sz="1600" b="1" dirty="0"/>
                    </a:p>
                  </a:txBody>
                  <a:tcPr/>
                </a:tc>
                <a:tc>
                  <a:txBody>
                    <a:bodyPr/>
                    <a:lstStyle/>
                    <a:p>
                      <a:pPr algn="l"/>
                      <a:r>
                        <a:rPr lang="en-US" sz="1600" b="1" dirty="0" smtClean="0"/>
                        <a:t>Due to 3D</a:t>
                      </a:r>
                      <a:r>
                        <a:rPr lang="en-US" sz="1600" b="1" baseline="0" dirty="0" smtClean="0"/>
                        <a:t> Potential, kicks in both planes  ➔</a:t>
                      </a:r>
                    </a:p>
                    <a:p>
                      <a:pPr algn="l"/>
                      <a:r>
                        <a:rPr lang="en-US" sz="1600" b="1" baseline="0" dirty="0" err="1" smtClean="0"/>
                        <a:t>Symplecticity</a:t>
                      </a:r>
                      <a:r>
                        <a:rPr lang="en-US" sz="1600" b="1" baseline="0" dirty="0" smtClean="0"/>
                        <a:t> guaranteed</a:t>
                      </a:r>
                      <a:endParaRPr lang="en-US" sz="1600" b="1" dirty="0"/>
                    </a:p>
                  </a:txBody>
                  <a:tcPr/>
                </a:tc>
              </a:tr>
              <a:tr h="780311">
                <a:tc>
                  <a:txBody>
                    <a:bodyPr/>
                    <a:lstStyle/>
                    <a:p>
                      <a:pPr algn="l"/>
                      <a:r>
                        <a:rPr lang="en-US" sz="1600" b="1" dirty="0" smtClean="0"/>
                        <a:t>Code functioning requires stable </a:t>
                      </a:r>
                      <a:r>
                        <a:rPr lang="en-US" sz="1600" b="1" dirty="0" err="1" smtClean="0"/>
                        <a:t>Twiss</a:t>
                      </a:r>
                      <a:r>
                        <a:rPr lang="en-US" sz="1600" b="1" dirty="0" smtClean="0"/>
                        <a:t> ➔</a:t>
                      </a:r>
                    </a:p>
                    <a:p>
                      <a:pPr algn="l"/>
                      <a:r>
                        <a:rPr lang="en-US" sz="1600" b="1" dirty="0" smtClean="0"/>
                        <a:t>Close to low order resonance even for small SC tune-shift</a:t>
                      </a:r>
                      <a:r>
                        <a:rPr lang="en-US" sz="1600" b="1" baseline="0" dirty="0" smtClean="0"/>
                        <a:t> not guaranteed!</a:t>
                      </a:r>
                      <a:endParaRPr lang="en-US" sz="1600" b="1" dirty="0"/>
                    </a:p>
                  </a:txBody>
                  <a:tcPr/>
                </a:tc>
                <a:tc>
                  <a:txBody>
                    <a:bodyPr/>
                    <a:lstStyle/>
                    <a:p>
                      <a:pPr algn="l"/>
                      <a:r>
                        <a:rPr lang="en-US" sz="1600" b="1" dirty="0" smtClean="0"/>
                        <a:t>Introduction of the </a:t>
                      </a:r>
                      <a:r>
                        <a:rPr lang="en-US" sz="1600" b="1" dirty="0" err="1" smtClean="0"/>
                        <a:t>SigmaMatrix</a:t>
                      </a:r>
                      <a:r>
                        <a:rPr lang="en-US" sz="1600" b="1" dirty="0" smtClean="0"/>
                        <a:t> from beam data to derive optics,</a:t>
                      </a:r>
                      <a:r>
                        <a:rPr lang="en-US" sz="1600" b="1" baseline="0" dirty="0" smtClean="0"/>
                        <a:t> dispersion. Works great except when it fails! ➔ see later!</a:t>
                      </a:r>
                      <a:endParaRPr lang="en-US" sz="1600" b="1" dirty="0"/>
                    </a:p>
                  </a:txBody>
                  <a:tcPr/>
                </a:tc>
              </a:tr>
              <a:tr h="64315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dirty="0" err="1" smtClean="0"/>
                        <a:t>Emittances</a:t>
                      </a:r>
                      <a:r>
                        <a:rPr lang="en-US" sz="1600" b="1" dirty="0" smtClean="0"/>
                        <a:t> derived by formula.</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dirty="0" smtClean="0"/>
                        <a:t>Iterative process to derive effective Beam</a:t>
                      </a:r>
                      <a:r>
                        <a:rPr lang="en-US" sz="1600" b="1" baseline="0" dirty="0" smtClean="0"/>
                        <a:t> </a:t>
                      </a:r>
                      <a:r>
                        <a:rPr lang="en-US" sz="1600" b="1" baseline="0" dirty="0" err="1" smtClean="0"/>
                        <a:t>Sigmas</a:t>
                      </a:r>
                      <a:r>
                        <a:rPr lang="en-US" sz="1600" b="1" baseline="0" dirty="0" smtClean="0"/>
                        <a:t> from the </a:t>
                      </a:r>
                      <a:r>
                        <a:rPr lang="en-US" sz="1600" b="1" baseline="0" dirty="0" err="1" smtClean="0"/>
                        <a:t>SigmaMatrix</a:t>
                      </a:r>
                      <a:r>
                        <a:rPr lang="en-US" sz="1600" b="1" baseline="0" dirty="0" smtClean="0"/>
                        <a:t>. </a:t>
                      </a:r>
                    </a:p>
                  </a:txBody>
                  <a:tcPr/>
                </a:tc>
              </a:tr>
              <a:tr h="56197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dirty="0" smtClean="0"/>
                        <a:t>Using </a:t>
                      </a:r>
                      <a:r>
                        <a:rPr lang="en-US" sz="1600" b="1" dirty="0" err="1" smtClean="0"/>
                        <a:t>Twiss</a:t>
                      </a:r>
                      <a:r>
                        <a:rPr lang="en-US" sz="1600" b="1" dirty="0" smtClean="0"/>
                        <a:t> &amp; Dispersion from MAD-X</a:t>
                      </a:r>
                      <a:r>
                        <a:rPr lang="en-US" sz="1600" b="1" baseline="0" dirty="0" smtClean="0"/>
                        <a:t> ➔ effective Beam </a:t>
                      </a:r>
                      <a:r>
                        <a:rPr lang="en-US" sz="1600" b="1" baseline="0" dirty="0" err="1" smtClean="0"/>
                        <a:t>Sigmas</a:t>
                      </a:r>
                      <a:r>
                        <a:rPr lang="en-US" sz="1600" b="1" baseline="0" dirty="0" smtClean="0"/>
                        <a:t> at every SC Kick.</a:t>
                      </a:r>
                      <a:endParaRPr lang="en-US" sz="1600" b="1"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baseline="0" smtClean="0"/>
                        <a:t>Transfer of the SigmaMatrix to all SC kick locations. (See next slide for details)</a:t>
                      </a:r>
                      <a:endParaRPr lang="en-US" sz="1600" b="1" dirty="0" smtClean="0"/>
                    </a:p>
                  </a:txBody>
                  <a:tcPr/>
                </a:tc>
              </a:tr>
              <a:tr h="1047750">
                <a:tc>
                  <a:txBody>
                    <a:bodyPr/>
                    <a:lstStyle/>
                    <a:p>
                      <a:pPr algn="l"/>
                      <a:r>
                        <a:rPr lang="en-US" sz="1600" b="1" dirty="0" smtClean="0"/>
                        <a:t>Too aggressive adaptive technique in the longitudinal plane had to be suppressed</a:t>
                      </a:r>
                      <a:r>
                        <a:rPr lang="en-US" sz="1600" b="1" baseline="0" dirty="0" smtClean="0"/>
                        <a:t>. ➔ artificial </a:t>
                      </a:r>
                      <a:r>
                        <a:rPr lang="en-US" sz="1600" b="1" baseline="0" dirty="0" err="1" smtClean="0"/>
                        <a:t>emittance</a:t>
                      </a:r>
                      <a:r>
                        <a:rPr lang="en-US" sz="1600" b="1" baseline="0" dirty="0" smtClean="0"/>
                        <a:t> blow-up </a:t>
                      </a:r>
                      <a:endParaRPr lang="en-US" sz="1600" b="1"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dirty="0" smtClean="0"/>
                        <a:t>These iteration procedures may not converge or not fast enough .</a:t>
                      </a:r>
                      <a:r>
                        <a:rPr lang="en-US" sz="1600" b="1" baseline="0" dirty="0" smtClean="0"/>
                        <a:t> Therefore  damping or weighting terms had to be introduced. </a:t>
                      </a:r>
                    </a:p>
                  </a:txBody>
                  <a:tcPr/>
                </a:tc>
              </a:tr>
            </a:tbl>
          </a:graphicData>
        </a:graphic>
      </p:graphicFrame>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326202"/>
            <a:ext cx="71077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“Free” and “Periodic” Mode</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8</a:t>
            </a:fld>
            <a:endParaRPr lang="en-US"/>
          </a:p>
        </p:txBody>
      </p:sp>
      <p:sp>
        <p:nvSpPr>
          <p:cNvPr id="9" name="Rectangle 8"/>
          <p:cNvSpPr/>
          <p:nvPr/>
        </p:nvSpPr>
        <p:spPr>
          <a:xfrm>
            <a:off x="609600" y="1695450"/>
            <a:ext cx="7943850" cy="3693319"/>
          </a:xfrm>
          <a:prstGeom prst="rect">
            <a:avLst/>
          </a:prstGeom>
        </p:spPr>
        <p:txBody>
          <a:bodyPr wrap="square">
            <a:spAutoFit/>
          </a:bodyPr>
          <a:lstStyle/>
          <a:p>
            <a:r>
              <a:rPr lang="en-US" b="1" dirty="0" smtClean="0"/>
              <a:t>Transfer of the sigma-matrix from observation point to the SC elements around the ring can be performed in two ways:</a:t>
            </a:r>
            <a:br>
              <a:rPr lang="en-US" b="1" dirty="0" smtClean="0"/>
            </a:br>
            <a:endParaRPr lang="en-US" b="1" dirty="0" smtClean="0"/>
          </a:p>
          <a:p>
            <a:r>
              <a:rPr lang="en-US" b="1" dirty="0" smtClean="0"/>
              <a:t>1) "free sigma" (open line) mode - sigma2=T*sigma1*</a:t>
            </a:r>
            <a:r>
              <a:rPr lang="en-US" b="1" dirty="0" err="1" smtClean="0"/>
              <a:t>T_transposed</a:t>
            </a:r>
            <a:r>
              <a:rPr lang="en-US" b="1" dirty="0" smtClean="0"/>
              <a:t> - corresponds to free oscillations of the beam envelope;</a:t>
            </a:r>
            <a:br>
              <a:rPr lang="en-US" b="1" dirty="0" smtClean="0"/>
            </a:br>
            <a:endParaRPr lang="en-US" b="1" dirty="0" smtClean="0"/>
          </a:p>
          <a:p>
            <a:r>
              <a:rPr lang="en-US" b="1" dirty="0" smtClean="0"/>
              <a:t>2) “periodic sigma“ mode: the periodicity of the beam envelope is imposed every turn (requires stable optics to exist) </a:t>
            </a:r>
            <a:br>
              <a:rPr lang="en-US" b="1" dirty="0" smtClean="0"/>
            </a:br>
            <a:endParaRPr lang="en-US" b="1" dirty="0" smtClean="0"/>
          </a:p>
          <a:p>
            <a:r>
              <a:rPr lang="en-US" b="1" dirty="0" smtClean="0"/>
              <a:t>The "free sigma" mode allows to study </a:t>
            </a:r>
            <a:r>
              <a:rPr lang="en-US" b="1" dirty="0" err="1" smtClean="0"/>
              <a:t>Gluckstern’s</a:t>
            </a:r>
            <a:r>
              <a:rPr lang="en-US" b="1" dirty="0" smtClean="0"/>
              <a:t> particle-envelope resonance but is sensitive to statistical noise.</a:t>
            </a:r>
            <a:br>
              <a:rPr lang="en-US" b="1" dirty="0" smtClean="0"/>
            </a:br>
            <a:endParaRPr lang="en-US" b="1" dirty="0" smtClean="0"/>
          </a:p>
          <a:p>
            <a:r>
              <a:rPr lang="en-US" b="1" dirty="0" smtClean="0"/>
              <a:t>The “periodic sigma“ mode is more robust and can be used for long-term tracking.</a:t>
            </a:r>
            <a:endParaRPr lang="en-US" b="1" dirty="0"/>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38" y="133350"/>
            <a:ext cx="7107788" cy="747654"/>
          </a:xfrm>
        </p:spPr>
        <p:txBody>
          <a:bodyPr>
            <a:normAutofit/>
          </a:bodyPr>
          <a:lstStyle/>
          <a:p>
            <a:pPr algn="ctr"/>
            <a:r>
              <a:rPr lang="en-US" sz="3600" dirty="0" smtClean="0">
                <a:solidFill>
                  <a:srgbClr val="FF0000"/>
                </a:solidFill>
                <a:effectLst>
                  <a:outerShdw blurRad="38100" dist="38100" dir="2700000" algn="tl">
                    <a:srgbClr val="000000">
                      <a:alpha val="43137"/>
                    </a:srgbClr>
                  </a:outerShdw>
                </a:effectLst>
              </a:rPr>
              <a:t>Code Limitations</a:t>
            </a:r>
            <a:endParaRPr lang="en-US" sz="3600"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p:txBody>
          <a:bodyPr/>
          <a:lstStyle/>
          <a:p>
            <a:r>
              <a:rPr lang="de-DE" smtClean="0"/>
              <a:t>3D SC Kick - F. Schmidt</a:t>
            </a:r>
            <a:endParaRPr lang="en-US"/>
          </a:p>
        </p:txBody>
      </p:sp>
      <p:sp>
        <p:nvSpPr>
          <p:cNvPr id="7" name="Date Placeholder 6"/>
          <p:cNvSpPr>
            <a:spLocks noGrp="1"/>
          </p:cNvSpPr>
          <p:nvPr>
            <p:ph type="dt" sz="half" idx="11"/>
          </p:nvPr>
        </p:nvSpPr>
        <p:spPr/>
        <p:txBody>
          <a:bodyPr/>
          <a:lstStyle/>
          <a:p>
            <a:r>
              <a:rPr lang="en-US" smtClean="0"/>
              <a:t>04.11.19</a:t>
            </a:r>
            <a:endParaRPr lang="en-US"/>
          </a:p>
        </p:txBody>
      </p:sp>
      <p:sp>
        <p:nvSpPr>
          <p:cNvPr id="8" name="Slide Number Placeholder 7"/>
          <p:cNvSpPr>
            <a:spLocks noGrp="1"/>
          </p:cNvSpPr>
          <p:nvPr>
            <p:ph type="sldNum" sz="quarter" idx="13"/>
          </p:nvPr>
        </p:nvSpPr>
        <p:spPr/>
        <p:txBody>
          <a:bodyPr/>
          <a:lstStyle/>
          <a:p>
            <a:fld id="{5260D9BC-5433-D14A-AAC8-42CA35001150}" type="slidenum">
              <a:rPr lang="en-US" smtClean="0"/>
              <a:pPr/>
              <a:t>9</a:t>
            </a:fld>
            <a:endParaRPr lang="en-US"/>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theme/theme1.xml><?xml version="1.0" encoding="utf-8"?>
<a:theme xmlns:a="http://schemas.openxmlformats.org/drawingml/2006/main" name="EB_2015_10_07_Spacecharge_halfDa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EB_2015_10_07_Spacecharge_halfDay.potx</Template>
  <TotalTime>20729</TotalTime>
  <Words>2769</Words>
  <Application>Microsoft Office PowerPoint</Application>
  <PresentationFormat>On-screen Show (4:3)</PresentationFormat>
  <Paragraphs>443</Paragraphs>
  <Slides>47</Slides>
  <Notes>47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EB_2015_10_07_Spacecharge_halfDay</vt:lpstr>
      <vt:lpstr> Experience with the symplectic 3D SC Kick   </vt:lpstr>
      <vt:lpstr>Overview 1/2</vt:lpstr>
      <vt:lpstr>Overview 2/2</vt:lpstr>
      <vt:lpstr>PS 2012 Experiment as an Example </vt:lpstr>
      <vt:lpstr>Facts: Symplectic 3D SC Kick 1/2</vt:lpstr>
      <vt:lpstr>Facts: Symplectic 3D SC Kick 2/2</vt:lpstr>
      <vt:lpstr>Evolution of the Implementation</vt:lpstr>
      <vt:lpstr>“Free” and “Periodic” Mode</vt:lpstr>
      <vt:lpstr>Code Limitations</vt:lpstr>
      <vt:lpstr>SigmaMatrix:                      Singularity &amp; Correlation</vt:lpstr>
      <vt:lpstr>Emittance Spikes </vt:lpstr>
      <vt:lpstr>Emittance Blow-Up in the Free Mode</vt:lpstr>
      <vt:lpstr>Adaptive Noise Reduction</vt:lpstr>
      <vt:lpstr>Code Limitations</vt:lpstr>
      <vt:lpstr>Dispersion: Map Property </vt:lpstr>
      <vt:lpstr>Horizontal Dispersion</vt:lpstr>
      <vt:lpstr>Horizontal Dispersion (Blow UP)</vt:lpstr>
      <vt:lpstr>Dispersion: Map Property </vt:lpstr>
      <vt:lpstr>Optical Functions: Map Eigenvectors</vt:lpstr>
      <vt:lpstr>Horizontal b Function</vt:lpstr>
      <vt:lpstr>H b &amp; Dispersion at Qx = 6.244</vt:lpstr>
      <vt:lpstr>H b &amp; Dispersion at Qx = 6.060</vt:lpstr>
      <vt:lpstr>H b &amp; Dispersion at Qx = 6.039</vt:lpstr>
      <vt:lpstr>SC Tune Spreads</vt:lpstr>
      <vt:lpstr>Tune Spread Qx = 6.224</vt:lpstr>
      <vt:lpstr>Tune Spread Qx = 6.060</vt:lpstr>
      <vt:lpstr>Tune Spread Qx = 6.039</vt:lpstr>
      <vt:lpstr>SC Tune Spreads</vt:lpstr>
      <vt:lpstr>Back to PS close to Integer   </vt:lpstr>
      <vt:lpstr>Tune Spread Qx = 6.039</vt:lpstr>
      <vt:lpstr>Tune Spread Qx = 6.039 Close-Up</vt:lpstr>
      <vt:lpstr>H Phase Space Qx = 6.039 (0 Ampl.)</vt:lpstr>
      <vt:lpstr>H Phase Space Qx = 6.039                 (0 Ampl. and Island )</vt:lpstr>
      <vt:lpstr>PS close to Integer ➔                    Two Large Islands  </vt:lpstr>
      <vt:lpstr>Profile development  </vt:lpstr>
      <vt:lpstr>Profile Qx = 6.244</vt:lpstr>
      <vt:lpstr>Profile Qx = 6.104</vt:lpstr>
      <vt:lpstr>Profile Qx = 6.039</vt:lpstr>
      <vt:lpstr>Conclusion</vt:lpstr>
      <vt:lpstr>Outlook</vt:lpstr>
      <vt:lpstr> Reserve  </vt:lpstr>
      <vt:lpstr>Vertical b Function</vt:lpstr>
      <vt:lpstr>Horizontal Dpx</vt:lpstr>
      <vt:lpstr>H b &amp; Dispersion at Qx = 6.104</vt:lpstr>
      <vt:lpstr>Tune Spread Qx = 6.104</vt:lpstr>
      <vt:lpstr>V Phase Space Qx = 6.039 (0 Ampl.)</vt:lpstr>
      <vt:lpstr>L Phase Space Qx = 6.039 (0 Ampl.)</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frs</cp:lastModifiedBy>
  <cp:revision>787</cp:revision>
  <dcterms:created xsi:type="dcterms:W3CDTF">2011-05-16T09:28:26Z</dcterms:created>
  <dcterms:modified xsi:type="dcterms:W3CDTF">2019-11-15T14:28:41Z</dcterms:modified>
</cp:coreProperties>
</file>