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64" r:id="rId2"/>
    <p:sldId id="342" r:id="rId3"/>
    <p:sldId id="343" r:id="rId4"/>
    <p:sldId id="298" r:id="rId5"/>
    <p:sldId id="309" r:id="rId6"/>
    <p:sldId id="310" r:id="rId7"/>
    <p:sldId id="344" r:id="rId8"/>
    <p:sldId id="312" r:id="rId9"/>
    <p:sldId id="316" r:id="rId10"/>
    <p:sldId id="311" r:id="rId11"/>
    <p:sldId id="314" r:id="rId12"/>
    <p:sldId id="345" r:id="rId13"/>
    <p:sldId id="318" r:id="rId14"/>
    <p:sldId id="337" r:id="rId15"/>
    <p:sldId id="338" r:id="rId16"/>
    <p:sldId id="321" r:id="rId17"/>
    <p:sldId id="346" r:id="rId18"/>
    <p:sldId id="325" r:id="rId19"/>
    <p:sldId id="327" r:id="rId20"/>
    <p:sldId id="347" r:id="rId21"/>
    <p:sldId id="330" r:id="rId22"/>
    <p:sldId id="329" r:id="rId23"/>
    <p:sldId id="341" r:id="rId24"/>
    <p:sldId id="332" r:id="rId25"/>
    <p:sldId id="334" r:id="rId26"/>
    <p:sldId id="331" r:id="rId27"/>
    <p:sldId id="333" r:id="rId28"/>
    <p:sldId id="323" r:id="rId29"/>
    <p:sldId id="324" r:id="rId30"/>
    <p:sldId id="340" r:id="rId31"/>
    <p:sldId id="32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DF19"/>
    <a:srgbClr val="8A99BF"/>
    <a:srgbClr val="0055A1"/>
    <a:srgbClr val="7FA9D0"/>
    <a:srgbClr val="80A9D0"/>
    <a:srgbClr val="0D428C"/>
    <a:srgbClr val="2A70B0"/>
    <a:srgbClr val="3A557D"/>
    <a:srgbClr val="256198"/>
    <a:srgbClr val="4177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45" autoAdjust="0"/>
    <p:restoredTop sz="96959" autoAdjust="0"/>
  </p:normalViewPr>
  <p:slideViewPr>
    <p:cSldViewPr snapToGrid="0" snapToObjects="1">
      <p:cViewPr varScale="1">
        <p:scale>
          <a:sx n="102" d="100"/>
          <a:sy n="102" d="100"/>
        </p:scale>
        <p:origin x="192" y="12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11/6/19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42887" y="213727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 smtClean="0"/>
              <a:t>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687409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  <a:p>
            <a:pPr lvl="4" eaLnBrk="1" latinLnBrk="0" hangingPunct="1"/>
            <a:endParaRPr lang="en-US" dirty="0" smtClean="0"/>
          </a:p>
          <a:p>
            <a:pPr lvl="4" eaLnBrk="1" latinLnBrk="0" hangingPunct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97166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A. Huschauer, LIU-PS BD WG Meeting, 09 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9" descr="bande-01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915065"/>
            <a:ext cx="12192001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28540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97166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A. Huschauer, ABP Group Information Meeting, 25 April 2019</a:t>
            </a:r>
            <a:endParaRPr lang="en-GB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acc-models.web.cern.ch/" TargetMode="External"/><Relationship Id="rId3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dms.cern.ch/document/2026379/0.1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jpeg"/><Relationship Id="rId3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5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tiff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71696" y="1487431"/>
            <a:ext cx="10969139" cy="1227164"/>
          </a:xfrm>
        </p:spPr>
        <p:txBody>
          <a:bodyPr/>
          <a:lstStyle/>
          <a:p>
            <a:pPr algn="ctr"/>
            <a:r>
              <a:rPr lang="en-US" sz="4400" b="1" dirty="0" smtClean="0"/>
              <a:t>Modelling of the PS main magnets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571696" y="2930429"/>
            <a:ext cx="10969139" cy="876635"/>
          </a:xfrm>
        </p:spPr>
        <p:txBody>
          <a:bodyPr>
            <a:noAutofit/>
          </a:bodyPr>
          <a:lstStyle/>
          <a:p>
            <a:pPr algn="ctr"/>
            <a:r>
              <a:rPr lang="en-GB" sz="2000" dirty="0" smtClean="0"/>
              <a:t>A. Huschauer</a:t>
            </a:r>
          </a:p>
          <a:p>
            <a:pPr algn="ctr"/>
            <a:endParaRPr lang="en-GB" sz="2000" dirty="0" smtClean="0"/>
          </a:p>
          <a:p>
            <a:pPr algn="ctr"/>
            <a:r>
              <a:rPr lang="en-GB" sz="2000" dirty="0" smtClean="0"/>
              <a:t>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ICFA Mini-Workshop on Space Charge, 06 November 2019</a:t>
            </a:r>
          </a:p>
          <a:p>
            <a:pPr algn="ctr"/>
            <a:endParaRPr lang="en-GB" sz="2000" dirty="0" smtClean="0"/>
          </a:p>
          <a:p>
            <a:pPr algn="ctr"/>
            <a:endParaRPr lang="en-GB" sz="2000" dirty="0"/>
          </a:p>
          <a:p>
            <a:pPr algn="ctr"/>
            <a:r>
              <a:rPr lang="en-GB" sz="2000" u="sng" dirty="0" smtClean="0"/>
              <a:t>Acknowledgements</a:t>
            </a:r>
          </a:p>
          <a:p>
            <a:pPr algn="ctr"/>
            <a:r>
              <a:rPr lang="en-GB" sz="2000" dirty="0" smtClean="0"/>
              <a:t>S. </a:t>
            </a:r>
            <a:r>
              <a:rPr lang="en-GB" sz="2000" dirty="0" err="1" smtClean="0"/>
              <a:t>Gilardoni</a:t>
            </a:r>
            <a:r>
              <a:rPr lang="en-GB" sz="2000" dirty="0" smtClean="0"/>
              <a:t>, M. </a:t>
            </a:r>
            <a:r>
              <a:rPr lang="en-GB" sz="2000" dirty="0" err="1" smtClean="0"/>
              <a:t>Giovannozzi</a:t>
            </a:r>
            <a:r>
              <a:rPr lang="en-GB" sz="2000" dirty="0" smtClean="0"/>
              <a:t>, J. </a:t>
            </a:r>
            <a:r>
              <a:rPr lang="en-GB" sz="2000" dirty="0" err="1" smtClean="0"/>
              <a:t>Renedo</a:t>
            </a:r>
            <a:r>
              <a:rPr lang="en-GB" sz="2000" dirty="0" smtClean="0"/>
              <a:t> </a:t>
            </a:r>
            <a:r>
              <a:rPr lang="en-GB" sz="2000" dirty="0" err="1" smtClean="0"/>
              <a:t>Anglada</a:t>
            </a:r>
            <a:r>
              <a:rPr lang="en-GB" sz="2000" dirty="0" smtClean="0"/>
              <a:t>, G. </a:t>
            </a:r>
            <a:r>
              <a:rPr lang="en-GB" sz="2000" dirty="0" err="1" smtClean="0"/>
              <a:t>Sterbini</a:t>
            </a:r>
            <a:r>
              <a:rPr lang="en-GB" sz="2000" dirty="0" smtClean="0"/>
              <a:t>, D. </a:t>
            </a:r>
            <a:r>
              <a:rPr lang="en-GB" sz="2000" dirty="0" err="1" smtClean="0"/>
              <a:t>Tommasini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model of </a:t>
            </a:r>
            <a:r>
              <a:rPr lang="en-US" dirty="0"/>
              <a:t>the PS MUs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Harmonics computed around a certain reference radius</a:t>
            </a:r>
          </a:p>
          <a:p>
            <a:pPr lvl="1"/>
            <a:r>
              <a:rPr lang="en-US" sz="1800" dirty="0" smtClean="0"/>
              <a:t>Initial model didn’t show convergence, i.e. the resulting integrated harmonics were highly dependent on the reference radius 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445" y="2304601"/>
            <a:ext cx="4982828" cy="296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2519" y="2870264"/>
            <a:ext cx="3240000" cy="181367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00243" y="2475528"/>
            <a:ext cx="37242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dirty="0" smtClean="0">
                <a:solidFill>
                  <a:schemeClr val="accent6"/>
                </a:solidFill>
              </a:rPr>
              <a:t>Typical </a:t>
            </a:r>
            <a:r>
              <a:rPr lang="en-US" sz="1500" u="sng" smtClean="0">
                <a:solidFill>
                  <a:schemeClr val="accent6"/>
                </a:solidFill>
              </a:rPr>
              <a:t>PS aperture</a:t>
            </a:r>
            <a:endParaRPr lang="en-US" sz="15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76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model of </a:t>
            </a:r>
            <a:r>
              <a:rPr lang="en-US" dirty="0"/>
              <a:t>the PS MUs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Harmonics computed around a certain reference radius</a:t>
            </a:r>
          </a:p>
          <a:p>
            <a:pPr lvl="1"/>
            <a:r>
              <a:rPr lang="en-US" sz="1800" dirty="0"/>
              <a:t>Initial model didn’t show convergence, i.e. the resulting integrated harmonics were highly dependent on the reference radius </a:t>
            </a:r>
          </a:p>
          <a:p>
            <a:pPr lvl="1"/>
            <a:r>
              <a:rPr lang="en-US" sz="1800" dirty="0" smtClean="0"/>
              <a:t>Significantly </a:t>
            </a:r>
            <a:r>
              <a:rPr lang="en-US" sz="1800" dirty="0"/>
              <a:t>improved convergence achieved by modifying the mesh and packing factor of the </a:t>
            </a:r>
            <a:r>
              <a:rPr lang="en-US" sz="1800" dirty="0" smtClean="0"/>
              <a:t>laminations</a:t>
            </a:r>
          </a:p>
          <a:p>
            <a:pPr lvl="2"/>
            <a:r>
              <a:rPr lang="en-US" dirty="0" smtClean="0"/>
              <a:t>Results basically independent of reference radius </a:t>
            </a:r>
            <a:endParaRPr lang="en-US" dirty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7090" y="3162580"/>
            <a:ext cx="4320000" cy="26017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445" y="3117088"/>
            <a:ext cx="4320000" cy="264721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61994" y="2839415"/>
            <a:ext cx="37242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dirty="0" smtClean="0">
                <a:solidFill>
                  <a:schemeClr val="accent6"/>
                </a:solidFill>
              </a:rPr>
              <a:t>New model</a:t>
            </a:r>
            <a:endParaRPr lang="en-US" sz="150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86231" y="2803265"/>
            <a:ext cx="37242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smtClean="0">
                <a:solidFill>
                  <a:schemeClr val="accent6"/>
                </a:solidFill>
              </a:rPr>
              <a:t>Old model</a:t>
            </a:r>
            <a:endParaRPr lang="en-US" sz="15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46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Magnetic model of the PS main units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Optical model of the PS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Impact of the low-energy quadrupoles on the optics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Concluding remarks</a:t>
            </a:r>
          </a:p>
          <a:p>
            <a:pPr lvl="1">
              <a:lnSpc>
                <a:spcPct val="150000"/>
              </a:lnSpc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89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model of the 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MAD-X description of the PS MUs</a:t>
            </a:r>
          </a:p>
          <a:p>
            <a:pPr lvl="1"/>
            <a:r>
              <a:rPr lang="en-US" sz="1600" dirty="0"/>
              <a:t>Description improved based on information from OPERA simulations</a:t>
            </a:r>
          </a:p>
          <a:p>
            <a:pPr lvl="1"/>
            <a:r>
              <a:rPr lang="en-US" sz="1600" dirty="0" smtClean="0"/>
              <a:t>Higher order components included by thin multipoles at the entry, exit and the central junction</a:t>
            </a:r>
          </a:p>
          <a:p>
            <a:pPr lvl="1"/>
            <a:r>
              <a:rPr lang="en-US" sz="1600" dirty="0"/>
              <a:t>Additional modification to the lattice concerns the treatment of the effect of the PFW:</a:t>
            </a:r>
          </a:p>
          <a:p>
            <a:pPr lvl="2"/>
            <a:r>
              <a:rPr lang="en-US" sz="1600" dirty="0"/>
              <a:t>Previously incorporated using the multipoles, their </a:t>
            </a:r>
            <a:r>
              <a:rPr lang="en-US" sz="1600" dirty="0" err="1"/>
              <a:t>quadrupolar</a:t>
            </a:r>
            <a:r>
              <a:rPr lang="en-US" sz="1600" dirty="0"/>
              <a:t> and </a:t>
            </a:r>
            <a:r>
              <a:rPr lang="en-US" sz="1600" dirty="0" err="1"/>
              <a:t>sextupolar</a:t>
            </a:r>
            <a:r>
              <a:rPr lang="en-US" sz="1600" dirty="0"/>
              <a:t> effect are now directly assigned to the </a:t>
            </a:r>
            <a:r>
              <a:rPr lang="en-US" sz="1600" dirty="0" smtClean="0"/>
              <a:t>SBENDs</a:t>
            </a:r>
            <a:endParaRPr lang="en-US" sz="1600" dirty="0"/>
          </a:p>
          <a:p>
            <a:pPr lvl="2"/>
            <a:r>
              <a:rPr lang="en-US" sz="1600" dirty="0"/>
              <a:t>Only </a:t>
            </a:r>
            <a:r>
              <a:rPr lang="en-US" sz="1600" dirty="0" err="1"/>
              <a:t>octupole</a:t>
            </a:r>
            <a:r>
              <a:rPr lang="en-US" sz="1600" dirty="0"/>
              <a:t> </a:t>
            </a:r>
            <a:r>
              <a:rPr lang="en-US" sz="1600" dirty="0" smtClean="0"/>
              <a:t>(and higher order) components </a:t>
            </a:r>
            <a:r>
              <a:rPr lang="en-US" sz="1600" dirty="0"/>
              <a:t>will still be included using the </a:t>
            </a:r>
            <a:r>
              <a:rPr lang="en-US" sz="1600" dirty="0" smtClean="0"/>
              <a:t>multipoles</a:t>
            </a:r>
          </a:p>
          <a:p>
            <a:pPr lvl="1"/>
            <a:r>
              <a:rPr lang="en-US" sz="1600" dirty="0"/>
              <a:t>Saturation effects at high-energy are now also accounted for by distributing the bare-machine non-</a:t>
            </a:r>
            <a:r>
              <a:rPr lang="en-US" sz="1600" dirty="0" err="1"/>
              <a:t>linearities</a:t>
            </a:r>
            <a:r>
              <a:rPr lang="en-US" sz="1600" dirty="0"/>
              <a:t> between multipoles and SBENDs </a:t>
            </a:r>
          </a:p>
          <a:p>
            <a:pPr lvl="1"/>
            <a:endParaRPr lang="en-US" sz="2000" dirty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12" name="Picture 11" descr="\\cern.ch\dfs\Users\f\fsperati\Desktop\MADXmodel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" r="2963" b="3185"/>
          <a:stretch/>
        </p:blipFill>
        <p:spPr bwMode="auto">
          <a:xfrm>
            <a:off x="242887" y="3883365"/>
            <a:ext cx="4320000" cy="2023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8767" y="4047900"/>
            <a:ext cx="2880000" cy="18589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949" y="3985154"/>
            <a:ext cx="4320000" cy="192165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149234" y="3605882"/>
            <a:ext cx="37242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dirty="0" smtClean="0">
                <a:solidFill>
                  <a:schemeClr val="accent6"/>
                </a:solidFill>
              </a:rPr>
              <a:t>New model</a:t>
            </a:r>
            <a:endParaRPr lang="en-US" sz="150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7476" y="3740830"/>
            <a:ext cx="37242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smtClean="0">
                <a:solidFill>
                  <a:schemeClr val="accent6"/>
                </a:solidFill>
              </a:rPr>
              <a:t>Old model</a:t>
            </a:r>
            <a:endParaRPr lang="en-US" sz="15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0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model of the 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17522"/>
            <a:ext cx="11687175" cy="468740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Comparison of the optics between the old and new model</a:t>
            </a:r>
          </a:p>
          <a:p>
            <a:pPr lvl="1"/>
            <a:r>
              <a:rPr lang="en-US" sz="1600" dirty="0"/>
              <a:t>B</a:t>
            </a:r>
            <a:r>
              <a:rPr lang="en-US" sz="1600" dirty="0" smtClean="0"/>
              <a:t>are machine optics defined by the combined function magnets is very regular and quasi-independent of the model</a:t>
            </a:r>
          </a:p>
          <a:p>
            <a:pPr lvl="1"/>
            <a:r>
              <a:rPr lang="en-US" sz="1600" dirty="0" smtClean="0"/>
              <a:t>Use of the low-energy quadrupoles modulates the optics significantly (especially dispersion)</a:t>
            </a:r>
          </a:p>
          <a:p>
            <a:pPr lvl="1"/>
            <a:endParaRPr lang="en-US" sz="2000" dirty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4339" y="1974291"/>
            <a:ext cx="6856559" cy="38968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898" y="2029443"/>
            <a:ext cx="6840000" cy="38417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0898" y="2029443"/>
            <a:ext cx="6840000" cy="386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79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model of the 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17522"/>
            <a:ext cx="11687175" cy="468740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Comparison of the optics between the old and new model</a:t>
            </a:r>
          </a:p>
          <a:p>
            <a:pPr lvl="1"/>
            <a:r>
              <a:rPr lang="en-US" sz="1600" dirty="0"/>
              <a:t>B</a:t>
            </a:r>
            <a:r>
              <a:rPr lang="en-US" sz="1600" dirty="0" smtClean="0"/>
              <a:t>are machine optics defined by the combined function magnets is very regular and quasi-independent of the model</a:t>
            </a:r>
          </a:p>
          <a:p>
            <a:pPr lvl="1"/>
            <a:r>
              <a:rPr lang="en-US" sz="1600" dirty="0" smtClean="0"/>
              <a:t>Use of the low-energy quadrupoles modulates the optics significantly (especially dispersion)</a:t>
            </a:r>
          </a:p>
          <a:p>
            <a:pPr lvl="1"/>
            <a:r>
              <a:rPr lang="en-US" sz="1600" dirty="0" smtClean="0"/>
              <a:t>Comparison between the two models at special working point (6.118, 6.225 </a:t>
            </a:r>
            <a:r>
              <a:rPr lang="en-US" sz="1600" dirty="0" smtClean="0">
                <a:sym typeface="Wingdings"/>
              </a:rPr>
              <a:t> see </a:t>
            </a:r>
            <a:r>
              <a:rPr lang="en-US" sz="1600" dirty="0" err="1" smtClean="0">
                <a:sym typeface="Wingdings"/>
              </a:rPr>
              <a:t>Malte’s</a:t>
            </a:r>
            <a:r>
              <a:rPr lang="en-US" sz="1600" dirty="0" smtClean="0">
                <a:sym typeface="Wingdings"/>
              </a:rPr>
              <a:t> talk on Tuesday) reveals:</a:t>
            </a:r>
          </a:p>
          <a:p>
            <a:pPr lvl="2"/>
            <a:r>
              <a:rPr lang="en-US" sz="1600" dirty="0"/>
              <a:t>Small impact on the beta-beating</a:t>
            </a:r>
          </a:p>
          <a:p>
            <a:pPr lvl="2"/>
            <a:r>
              <a:rPr lang="en-US" sz="1600" dirty="0"/>
              <a:t>Important phase shift of the dispersion function </a:t>
            </a:r>
            <a:r>
              <a:rPr lang="en-US" sz="1600" dirty="0" smtClean="0"/>
              <a:t>observed</a:t>
            </a:r>
          </a:p>
          <a:p>
            <a:pPr lvl="1"/>
            <a:r>
              <a:rPr lang="en-US" sz="1600" dirty="0"/>
              <a:t>Measurements after LS2 required for verification</a:t>
            </a:r>
          </a:p>
          <a:p>
            <a:pPr lvl="1"/>
            <a:endParaRPr lang="en-US" sz="2000" dirty="0"/>
          </a:p>
          <a:p>
            <a:pPr lvl="2"/>
            <a:endParaRPr lang="en-US" sz="1600" dirty="0" smtClean="0"/>
          </a:p>
          <a:p>
            <a:pPr lvl="1"/>
            <a:endParaRPr lang="en-US" sz="2000" dirty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66" y="3160197"/>
            <a:ext cx="11880000" cy="271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85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model of the 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7951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Using the input from the magnetic model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2500" dirty="0" smtClean="0"/>
          </a:p>
          <a:p>
            <a:pPr lvl="1"/>
            <a:endParaRPr lang="en-US" sz="2500" dirty="0"/>
          </a:p>
          <a:p>
            <a:pPr lvl="1"/>
            <a:r>
              <a:rPr lang="en-US" sz="1600" dirty="0" smtClean="0"/>
              <a:t>Small but nevertheless important difference on the </a:t>
            </a:r>
            <a:r>
              <a:rPr lang="en-US" sz="1600" dirty="0" err="1" smtClean="0"/>
              <a:t>quadrupolar</a:t>
            </a:r>
            <a:r>
              <a:rPr lang="en-US" sz="1600" dirty="0" smtClean="0"/>
              <a:t> component</a:t>
            </a:r>
          </a:p>
          <a:p>
            <a:pPr lvl="1"/>
            <a:r>
              <a:rPr lang="en-US" sz="1600" dirty="0" smtClean="0"/>
              <a:t>Important discrepancy on the </a:t>
            </a:r>
            <a:r>
              <a:rPr lang="en-US" sz="1600" dirty="0" err="1" smtClean="0"/>
              <a:t>sextupolar</a:t>
            </a:r>
            <a:r>
              <a:rPr lang="en-US" sz="1600" dirty="0" smtClean="0"/>
              <a:t> components</a:t>
            </a:r>
          </a:p>
          <a:p>
            <a:r>
              <a:rPr lang="en-US" sz="2000" dirty="0" smtClean="0"/>
              <a:t>Potential explanations of the discrepancies</a:t>
            </a:r>
            <a:endParaRPr lang="en-US" sz="2000" dirty="0"/>
          </a:p>
          <a:p>
            <a:pPr lvl="1"/>
            <a:r>
              <a:rPr lang="en-US" sz="1600" dirty="0" err="1" smtClean="0"/>
              <a:t>Remanent</a:t>
            </a:r>
            <a:r>
              <a:rPr lang="en-US" sz="1600" dirty="0" smtClean="0"/>
              <a:t> fields in the MUs</a:t>
            </a:r>
          </a:p>
          <a:p>
            <a:pPr lvl="1"/>
            <a:r>
              <a:rPr lang="en-US" sz="1600" dirty="0" smtClean="0"/>
              <a:t>Magnetic model is actually straight </a:t>
            </a:r>
            <a:r>
              <a:rPr lang="en-US" sz="1600" dirty="0" smtClean="0">
                <a:sym typeface="Wingdings"/>
              </a:rPr>
              <a:t> impact of the air wedges between the iron blocks?</a:t>
            </a:r>
          </a:p>
          <a:p>
            <a:pPr lvl="1"/>
            <a:r>
              <a:rPr lang="en-US" sz="1600" dirty="0" smtClean="0">
                <a:sym typeface="Wingdings"/>
              </a:rPr>
              <a:t>Actually 4 different PS MU types  symmetries to be implemented in the optical model</a:t>
            </a:r>
          </a:p>
          <a:p>
            <a:pPr lvl="1"/>
            <a:r>
              <a:rPr lang="en-US" sz="1600" dirty="0" smtClean="0">
                <a:sym typeface="Wingdings"/>
              </a:rPr>
              <a:t>Numerical effects, multipole conventions, </a:t>
            </a:r>
            <a:r>
              <a:rPr lang="is-IS" sz="1600" dirty="0" smtClean="0">
                <a:sym typeface="Wingdings"/>
              </a:rPr>
              <a:t>…</a:t>
            </a:r>
            <a:endParaRPr lang="en-US" sz="160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746891"/>
              </p:ext>
            </p:extLst>
          </p:nvPr>
        </p:nvGraphicFramePr>
        <p:xfrm>
          <a:off x="3472765" y="1541654"/>
          <a:ext cx="5352003" cy="169385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92693"/>
                <a:gridCol w="805721"/>
                <a:gridCol w="713105"/>
                <a:gridCol w="670242"/>
                <a:gridCol w="670242"/>
              </a:tblGrid>
              <a:tr h="338771"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Q</a:t>
                      </a:r>
                      <a:r>
                        <a:rPr lang="en-US" sz="1500" baseline="-25000" dirty="0" err="1" smtClean="0"/>
                        <a:t>x</a:t>
                      </a:r>
                      <a:endParaRPr lang="en-US" sz="15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Q</a:t>
                      </a:r>
                      <a:r>
                        <a:rPr lang="en-US" sz="1500" baseline="-25000" dirty="0" err="1" smtClean="0"/>
                        <a:t>y</a:t>
                      </a:r>
                      <a:endParaRPr lang="en-US" sz="15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Q</a:t>
                      </a:r>
                      <a:r>
                        <a:rPr lang="en-US" sz="1500" baseline="-25000" dirty="0" err="1" smtClean="0"/>
                        <a:t>x</a:t>
                      </a:r>
                      <a:r>
                        <a:rPr lang="en-US" sz="1500" dirty="0" smtClean="0"/>
                        <a:t>’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Q</a:t>
                      </a:r>
                      <a:r>
                        <a:rPr lang="en-US" sz="1500" baseline="-25000" dirty="0" err="1" smtClean="0"/>
                        <a:t>y</a:t>
                      </a:r>
                      <a:r>
                        <a:rPr lang="en-US" sz="1500" dirty="0" smtClean="0"/>
                        <a:t>’</a:t>
                      </a:r>
                      <a:endParaRPr lang="en-US" sz="1500" dirty="0"/>
                    </a:p>
                  </a:txBody>
                  <a:tcPr/>
                </a:tc>
              </a:tr>
              <a:tr h="338771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measurement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6.245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6.284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-5.35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-7.16</a:t>
                      </a:r>
                      <a:endParaRPr lang="en-US" sz="1500" dirty="0"/>
                    </a:p>
                  </a:txBody>
                  <a:tcPr/>
                </a:tc>
              </a:tr>
              <a:tr h="338771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PTC</a:t>
                      </a:r>
                      <a:r>
                        <a:rPr lang="en-US" sz="1500" baseline="0" dirty="0" smtClean="0"/>
                        <a:t> after Q-matching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6.245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6.284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-5.31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-6.15</a:t>
                      </a:r>
                      <a:endParaRPr lang="en-US" sz="1500" dirty="0"/>
                    </a:p>
                  </a:txBody>
                  <a:tcPr/>
                </a:tc>
              </a:tr>
              <a:tr h="338771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Input from</a:t>
                      </a:r>
                      <a:r>
                        <a:rPr lang="en-US" sz="1500" baseline="0" dirty="0" smtClean="0"/>
                        <a:t> magnetic model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1500" dirty="0" smtClean="0"/>
                        <a:t>6.209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</a:t>
                      </a:r>
                      <a:r>
                        <a:rPr lang="hr-HR" sz="1500" dirty="0" smtClean="0"/>
                        <a:t>.310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-3.14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-8.96</a:t>
                      </a:r>
                      <a:endParaRPr lang="en-US" sz="1500" dirty="0"/>
                    </a:p>
                  </a:txBody>
                  <a:tcPr/>
                </a:tc>
              </a:tr>
              <a:tr h="338771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Difference [%]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0.6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0.4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41.3</a:t>
                      </a:r>
                      <a:endParaRPr lang="en-US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25.2</a:t>
                      </a:r>
                      <a:endParaRPr lang="en-US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3715" y="3996532"/>
            <a:ext cx="3248285" cy="176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9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Magnetic model of the PS main units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Optical model of the PS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Impact of the low-energy quadrupoles on the optics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Concluding remarks</a:t>
            </a:r>
          </a:p>
          <a:p>
            <a:pPr lvl="1">
              <a:lnSpc>
                <a:spcPct val="150000"/>
              </a:lnSpc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24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303" y="910643"/>
            <a:ext cx="5040000" cy="444973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1292097" y="1995055"/>
            <a:ext cx="709221" cy="21019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504" y="904678"/>
            <a:ext cx="4896000" cy="445569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504" y="904677"/>
            <a:ext cx="4896000" cy="44556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the low-energy quadrupoles on the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36" y="981897"/>
            <a:ext cx="11687175" cy="497951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Operationally the low-energy quadrupoles</a:t>
            </a:r>
            <a:br>
              <a:rPr lang="en-US" sz="2000" dirty="0" smtClean="0"/>
            </a:br>
            <a:r>
              <a:rPr lang="en-US" sz="2000" dirty="0" smtClean="0"/>
              <a:t>are used to adjust the tunes up to 3.5 GeV/c</a:t>
            </a:r>
          </a:p>
          <a:p>
            <a:pPr lvl="1"/>
            <a:r>
              <a:rPr lang="en-US" sz="1600" dirty="0" smtClean="0"/>
              <a:t>Installed at 40 different locations </a:t>
            </a:r>
            <a:br>
              <a:rPr lang="en-US" sz="1600" dirty="0" smtClean="0"/>
            </a:br>
            <a:r>
              <a:rPr lang="en-US" sz="1600" dirty="0" smtClean="0"/>
              <a:t>around the ring</a:t>
            </a:r>
          </a:p>
          <a:p>
            <a:pPr lvl="1"/>
            <a:r>
              <a:rPr lang="en-US" sz="1600" dirty="0" smtClean="0"/>
              <a:t>These locations do not follow any symmetry considerations</a:t>
            </a:r>
            <a:endParaRPr lang="en-US" sz="2000" dirty="0"/>
          </a:p>
          <a:p>
            <a:r>
              <a:rPr lang="en-US" sz="2000" dirty="0" smtClean="0"/>
              <a:t>Significant distortion of the optics functions</a:t>
            </a:r>
          </a:p>
          <a:p>
            <a:pPr lvl="1"/>
            <a:r>
              <a:rPr lang="en-US" sz="1600" dirty="0" smtClean="0"/>
              <a:t>Plots show the RMS beta-beating </a:t>
            </a:r>
            <a:r>
              <a:rPr lang="en-US" sz="1600" dirty="0" err="1" smtClean="0"/>
              <a:t>wrt</a:t>
            </a:r>
            <a:r>
              <a:rPr lang="en-US" sz="1600" dirty="0" smtClean="0"/>
              <a:t>. the bare machine working </a:t>
            </a:r>
            <a:br>
              <a:rPr lang="en-US" sz="1600" dirty="0" smtClean="0"/>
            </a:br>
            <a:r>
              <a:rPr lang="en-US" sz="1600" dirty="0" smtClean="0"/>
              <a:t>point</a:t>
            </a:r>
          </a:p>
          <a:p>
            <a:pPr lvl="1"/>
            <a:r>
              <a:rPr lang="en-US" sz="1600" dirty="0" smtClean="0"/>
              <a:t>Operational configuration limits the achievable WP reach due to </a:t>
            </a:r>
            <a:br>
              <a:rPr lang="en-US" sz="1600" dirty="0" smtClean="0"/>
            </a:br>
            <a:r>
              <a:rPr lang="en-US" sz="1600" dirty="0" smtClean="0"/>
              <a:t>positioning of the quadrupoles</a:t>
            </a:r>
          </a:p>
          <a:p>
            <a:pPr lvl="2"/>
            <a:r>
              <a:rPr lang="en-US" sz="1600" dirty="0" smtClean="0"/>
              <a:t>See also talk by Haroon on Monday</a:t>
            </a:r>
          </a:p>
          <a:p>
            <a:pPr lvl="1"/>
            <a:r>
              <a:rPr lang="en-US" sz="1600" dirty="0" smtClean="0"/>
              <a:t>Intelligent placement of the quadrupoles reduces the beating </a:t>
            </a:r>
            <a:br>
              <a:rPr lang="en-US" sz="1600" dirty="0" smtClean="0"/>
            </a:br>
            <a:r>
              <a:rPr lang="en-US" sz="1600" dirty="0" smtClean="0"/>
              <a:t>sizably</a:t>
            </a:r>
          </a:p>
          <a:p>
            <a:pPr lvl="1"/>
            <a:r>
              <a:rPr lang="en-US" sz="1600" dirty="0" smtClean="0"/>
              <a:t>Beating basically absent when using the well-distributed PFW </a:t>
            </a:r>
          </a:p>
          <a:p>
            <a:pPr lvl="1"/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153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the low-energy quadrupoles on the optics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36" y="1076897"/>
            <a:ext cx="11687175" cy="497951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Significant distortion of the optics functions</a:t>
            </a:r>
          </a:p>
          <a:p>
            <a:pPr lvl="1"/>
            <a:r>
              <a:rPr lang="en-US" sz="1600" dirty="0" smtClean="0"/>
              <a:t>Plots show the RMS dispersion-beating </a:t>
            </a:r>
            <a:r>
              <a:rPr lang="en-US" sz="1600" dirty="0" err="1" smtClean="0"/>
              <a:t>wrt</a:t>
            </a:r>
            <a:r>
              <a:rPr lang="en-US" sz="1600" dirty="0" smtClean="0"/>
              <a:t>. the bare machine </a:t>
            </a:r>
            <a:br>
              <a:rPr lang="en-US" sz="1600" dirty="0" smtClean="0"/>
            </a:br>
            <a:r>
              <a:rPr lang="en-US" sz="1600" dirty="0" smtClean="0"/>
              <a:t>working point</a:t>
            </a:r>
          </a:p>
          <a:p>
            <a:r>
              <a:rPr lang="en-US" sz="2000" dirty="0" smtClean="0"/>
              <a:t>Initially 50 well-distributed quadrupoles</a:t>
            </a:r>
          </a:p>
          <a:p>
            <a:pPr lvl="1"/>
            <a:r>
              <a:rPr lang="en-US" sz="1600" dirty="0" smtClean="0"/>
              <a:t>Removed over the years to make space for other equipment</a:t>
            </a:r>
          </a:p>
          <a:p>
            <a:r>
              <a:rPr lang="en-US" sz="2000" dirty="0" smtClean="0"/>
              <a:t>Outlook: study optimized quadrupole placement</a:t>
            </a:r>
            <a:br>
              <a:rPr lang="en-US" sz="2000" dirty="0" smtClean="0"/>
            </a:br>
            <a:r>
              <a:rPr lang="en-US" sz="2000" dirty="0" smtClean="0"/>
              <a:t>to minimize the beating and potentially emittance </a:t>
            </a:r>
            <a:br>
              <a:rPr lang="en-US" sz="2000" dirty="0" smtClean="0"/>
            </a:br>
            <a:r>
              <a:rPr lang="en-US" sz="2000" dirty="0" smtClean="0"/>
              <a:t>growth/beam loss</a:t>
            </a:r>
          </a:p>
          <a:p>
            <a:pPr lvl="1"/>
            <a:r>
              <a:rPr lang="en-US" sz="1600" dirty="0" smtClean="0"/>
              <a:t>Or use PFW for tune control </a:t>
            </a:r>
            <a:r>
              <a:rPr lang="en-US" sz="1600" dirty="0" smtClean="0">
                <a:sym typeface="Wingdings"/>
              </a:rPr>
              <a:t> excitation of non-linear 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components</a:t>
            </a:r>
          </a:p>
          <a:p>
            <a:pPr lvl="2"/>
            <a:r>
              <a:rPr lang="en-US" sz="1600" dirty="0" smtClean="0">
                <a:sym typeface="Wingdings"/>
              </a:rPr>
              <a:t>Impact on LHC beam quality on long flat bottom to be 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investigated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618" y="910535"/>
            <a:ext cx="5040000" cy="44308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925" y="904477"/>
            <a:ext cx="5004000" cy="44368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925" y="904477"/>
            <a:ext cx="5004000" cy="443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72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Motivation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Magnetic model of the PS main units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Optical model of the PS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Impact of the low-energy quadrupoles on the </a:t>
            </a:r>
            <a:r>
              <a:rPr lang="en-US" sz="2800" dirty="0" smtClean="0"/>
              <a:t>optics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Concluding remarks</a:t>
            </a:r>
          </a:p>
          <a:p>
            <a:pPr lvl="1">
              <a:lnSpc>
                <a:spcPct val="150000"/>
              </a:lnSpc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92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Magnetic model of the PS main units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Optical model of the PS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Impact of the low-energy quadrupoles on the optics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Concluding remarks</a:t>
            </a:r>
          </a:p>
          <a:p>
            <a:pPr lvl="1">
              <a:lnSpc>
                <a:spcPct val="150000"/>
              </a:lnSpc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48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886" y="213727"/>
            <a:ext cx="11406807" cy="653767"/>
          </a:xfrm>
        </p:spPr>
        <p:txBody>
          <a:bodyPr>
            <a:normAutofit fontScale="90000"/>
          </a:bodyPr>
          <a:lstStyle/>
          <a:p>
            <a:pPr lvl="2" algn="l" rtl="0">
              <a:spcBef>
                <a:spcPct val="0"/>
              </a:spcBef>
            </a:pPr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new </a:t>
            </a:r>
            <a:r>
              <a:rPr lang="en-US" sz="2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CERN optics </a:t>
            </a:r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repository - </a:t>
            </a:r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  <a:hlinkClick r:id="rId2"/>
              </a:rPr>
              <a:t>http://acc-models.web.cern.ch</a:t>
            </a:r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8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4</a:t>
            </a:r>
            <a:r>
              <a:rPr lang="en-GB" baseline="30000" dirty="0"/>
              <a:t>th</a:t>
            </a:r>
            <a:r>
              <a:rPr lang="en-GB" dirty="0"/>
              <a:t> ICFA Mini-Workshop on Space Charge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572" y="599985"/>
            <a:ext cx="7230121" cy="5241838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42888" y="1076897"/>
            <a:ext cx="3996604" cy="4687409"/>
          </a:xfrm>
        </p:spPr>
        <p:txBody>
          <a:bodyPr>
            <a:normAutofit/>
          </a:bodyPr>
          <a:lstStyle/>
          <a:p>
            <a:endParaRPr lang="is-IS" sz="2000" dirty="0" smtClean="0"/>
          </a:p>
          <a:p>
            <a:r>
              <a:rPr lang="is-IS" sz="2000" dirty="0" smtClean="0"/>
              <a:t>Information about the optics for the whole chain is centralized on a new webpage/repository</a:t>
            </a:r>
          </a:p>
          <a:p>
            <a:pPr lvl="1"/>
            <a:r>
              <a:rPr lang="en-US" sz="1800" dirty="0" smtClean="0"/>
              <a:t>For the moment up-to-date for LEIR, PSB and PS – other machines to come</a:t>
            </a:r>
          </a:p>
          <a:p>
            <a:pPr lvl="1"/>
            <a:r>
              <a:rPr lang="en-US" sz="1800" dirty="0" smtClean="0"/>
              <a:t>Central location for all optics models for the different accelerators to interface to the accelerator control system (LSA) </a:t>
            </a:r>
            <a:endParaRPr lang="is-IS" sz="1800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36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265" y="1076897"/>
            <a:ext cx="11311799" cy="4979519"/>
          </a:xfrm>
        </p:spPr>
        <p:txBody>
          <a:bodyPr>
            <a:normAutofit/>
          </a:bodyPr>
          <a:lstStyle/>
          <a:p>
            <a:r>
              <a:rPr lang="en-US" sz="2200" dirty="0" smtClean="0"/>
              <a:t>Recent improvements of the PS optics model based on progress with the magnetic model</a:t>
            </a:r>
          </a:p>
          <a:p>
            <a:pPr lvl="1"/>
            <a:r>
              <a:rPr lang="en-US" sz="1700" dirty="0" smtClean="0"/>
              <a:t>Collaboration with magnet experts provided new information about the distribution of non-</a:t>
            </a:r>
            <a:r>
              <a:rPr lang="en-US" sz="1700" dirty="0" err="1" smtClean="0"/>
              <a:t>linearities</a:t>
            </a:r>
            <a:r>
              <a:rPr lang="en-US" sz="1700" dirty="0" smtClean="0"/>
              <a:t> inside the MUs</a:t>
            </a:r>
          </a:p>
          <a:p>
            <a:pPr lvl="1"/>
            <a:r>
              <a:rPr lang="en-US" sz="1700" dirty="0" smtClean="0"/>
              <a:t>Using the input of the magnetic model for the optics model still leads to small discrepancies on the quadrupole and more pronounced discrepancies on the </a:t>
            </a:r>
            <a:r>
              <a:rPr lang="en-US" sz="1700" dirty="0" err="1" smtClean="0"/>
              <a:t>sextupole</a:t>
            </a:r>
            <a:r>
              <a:rPr lang="en-US" sz="1700" dirty="0" smtClean="0"/>
              <a:t> components</a:t>
            </a:r>
          </a:p>
          <a:p>
            <a:pPr lvl="1"/>
            <a:r>
              <a:rPr lang="en-US" sz="1700" dirty="0" smtClean="0"/>
              <a:t>Further work related to symmetries of the four different MU types, bent model, contribution of remnant fields,</a:t>
            </a:r>
            <a:r>
              <a:rPr lang="is-IS" sz="1700" dirty="0"/>
              <a:t> </a:t>
            </a:r>
            <a:r>
              <a:rPr lang="is-IS" sz="1700" dirty="0" smtClean="0"/>
              <a:t>field errors due to mechanical properties, ...</a:t>
            </a:r>
            <a:endParaRPr lang="en-US" sz="1700" dirty="0" smtClean="0"/>
          </a:p>
          <a:p>
            <a:r>
              <a:rPr lang="en-US" sz="2200" dirty="0" smtClean="0"/>
              <a:t>Simulations revealed large beta-beating induced by the low-energy quadrupoles</a:t>
            </a:r>
          </a:p>
          <a:p>
            <a:pPr lvl="1"/>
            <a:r>
              <a:rPr lang="en-US" sz="1700" dirty="0" smtClean="0"/>
              <a:t>Improved placement scheme to be identified </a:t>
            </a:r>
          </a:p>
          <a:p>
            <a:r>
              <a:rPr lang="en-US" sz="2200" dirty="0" smtClean="0"/>
              <a:t>New PS optics model established for all different beam configurations</a:t>
            </a:r>
          </a:p>
          <a:p>
            <a:pPr lvl="1"/>
            <a:r>
              <a:rPr lang="en-US" sz="1700" dirty="0" smtClean="0"/>
              <a:t>Input from 2018 reference measurement campaign</a:t>
            </a:r>
          </a:p>
          <a:p>
            <a:pPr lvl="1"/>
            <a:r>
              <a:rPr lang="en-US" sz="1700" dirty="0" smtClean="0"/>
              <a:t>Available on a new web-repository, also for the other machines of the complex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07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266" y="1076897"/>
            <a:ext cx="10896164" cy="4979519"/>
          </a:xfrm>
        </p:spPr>
        <p:txBody>
          <a:bodyPr>
            <a:normAutofit/>
          </a:bodyPr>
          <a:lstStyle/>
          <a:p>
            <a:endParaRPr lang="en-US" sz="2200" dirty="0" smtClean="0"/>
          </a:p>
          <a:p>
            <a:r>
              <a:rPr lang="en-US" sz="2200" dirty="0" smtClean="0"/>
              <a:t>Experience with modelling of complex magnetic structures and linking them to an optics model?</a:t>
            </a:r>
          </a:p>
          <a:p>
            <a:endParaRPr lang="en-US" sz="2200" dirty="0" smtClean="0"/>
          </a:p>
          <a:p>
            <a:r>
              <a:rPr lang="en-US" sz="2200" dirty="0" smtClean="0"/>
              <a:t>Experience with predicting magnet settings based on magnetic models for operational machines (i.e. without proper knowledge on the field errors)?</a:t>
            </a:r>
          </a:p>
          <a:p>
            <a:endParaRPr lang="en-US" sz="2200" dirty="0"/>
          </a:p>
          <a:p>
            <a:r>
              <a:rPr lang="en-US" sz="2200" dirty="0" smtClean="0"/>
              <a:t>Is there an analytical way to transform the field from a straight model to a bent one?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68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2000" indent="0" algn="ctr">
              <a:buNone/>
            </a:pPr>
            <a:endParaRPr lang="en-US" sz="3600" dirty="0" smtClean="0"/>
          </a:p>
          <a:p>
            <a:pPr marL="72000" indent="0" algn="ctr">
              <a:buNone/>
            </a:pPr>
            <a:endParaRPr lang="en-US" sz="3600" dirty="0"/>
          </a:p>
          <a:p>
            <a:pPr marL="72000" indent="0" algn="ctr">
              <a:buNone/>
            </a:pPr>
            <a:r>
              <a:rPr lang="en-US" sz="3600" dirty="0" smtClean="0"/>
              <a:t>Backup slides</a:t>
            </a:r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4</a:t>
            </a:r>
            <a:r>
              <a:rPr lang="en-GB" baseline="30000" dirty="0"/>
              <a:t>th</a:t>
            </a:r>
            <a:r>
              <a:rPr lang="en-GB" dirty="0"/>
              <a:t> ICFA Mini-Workshop on Space Charge</a:t>
            </a:r>
          </a:p>
        </p:txBody>
      </p:sp>
    </p:spTree>
    <p:extLst>
      <p:ext uri="{BB962C8B-B14F-4D97-AF65-F5344CB8AC3E}">
        <p14:creationId xmlns:p14="http://schemas.microsoft.com/office/powerpoint/2010/main" val="170353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PS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Revision of the SS and MU definitions</a:t>
            </a:r>
          </a:p>
          <a:p>
            <a:pPr lvl="1"/>
            <a:r>
              <a:rPr lang="en-US" sz="2000" dirty="0" smtClean="0"/>
              <a:t>In 1972 H. </a:t>
            </a:r>
            <a:r>
              <a:rPr lang="en-US" sz="2000" dirty="0" err="1" smtClean="0"/>
              <a:t>Umstätter</a:t>
            </a:r>
            <a:r>
              <a:rPr lang="en-US" sz="2000" dirty="0" smtClean="0"/>
              <a:t> nicely described the nominal PS layout in the following document (</a:t>
            </a:r>
            <a:r>
              <a:rPr lang="en-US" sz="2000" dirty="0" smtClean="0">
                <a:hlinkClick r:id="rId2"/>
              </a:rPr>
              <a:t>EDMS2026379</a:t>
            </a:r>
            <a:r>
              <a:rPr lang="en-US" sz="2000" dirty="0" smtClean="0"/>
              <a:t>)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500" dirty="0"/>
          </a:p>
          <a:p>
            <a:pPr lvl="1"/>
            <a:r>
              <a:rPr lang="en-US" sz="2000" dirty="0" smtClean="0"/>
              <a:t>Nominal circumference: </a:t>
            </a:r>
          </a:p>
          <a:p>
            <a:pPr lvl="2"/>
            <a:r>
              <a:rPr lang="en-US" sz="2000" dirty="0" smtClean="0"/>
              <a:t>Including 20 SSs with a length of 3.0 m and 80 SSs with 1.6 m</a:t>
            </a:r>
            <a:br>
              <a:rPr lang="en-US" sz="2000" dirty="0" smtClean="0"/>
            </a:br>
            <a:r>
              <a:rPr lang="en-US" sz="2000" dirty="0" smtClean="0"/>
              <a:t>(188.0 m in total)</a:t>
            </a:r>
          </a:p>
          <a:p>
            <a:pPr lvl="2"/>
            <a:r>
              <a:rPr lang="en-US" sz="2000" dirty="0" smtClean="0"/>
              <a:t>This leads to a magnetic length of each MU of  </a:t>
            </a:r>
          </a:p>
          <a:p>
            <a:pPr lvl="2"/>
            <a:r>
              <a:rPr lang="en-US" sz="2000" dirty="0" smtClean="0"/>
              <a:t>And a bending radius of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4</a:t>
            </a:r>
            <a:r>
              <a:rPr lang="en-GB" baseline="30000" dirty="0"/>
              <a:t>th</a:t>
            </a:r>
            <a:r>
              <a:rPr lang="en-GB" dirty="0"/>
              <a:t> ICFA Mini-Workshop on Space Charge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49520"/>
          <a:stretch/>
        </p:blipFill>
        <p:spPr>
          <a:xfrm>
            <a:off x="3669880" y="1985625"/>
            <a:ext cx="4692580" cy="1989466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9880" y="4107501"/>
            <a:ext cx="2968617" cy="43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2944" y="5122640"/>
            <a:ext cx="2552700" cy="431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0960" y="5486291"/>
            <a:ext cx="1833081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96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PS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Previous PS sequence description considered SSs to extend from flange to flange</a:t>
            </a:r>
          </a:p>
          <a:p>
            <a:pPr lvl="1"/>
            <a:r>
              <a:rPr lang="en-US" sz="1800" dirty="0" smtClean="0"/>
              <a:t>Resulting in 20 long SSs of 2.4 m and 80 short SSs of 1.0 m</a:t>
            </a:r>
          </a:p>
          <a:p>
            <a:pPr lvl="1"/>
            <a:r>
              <a:rPr lang="en-US" sz="1800" dirty="0" smtClean="0"/>
              <a:t>Low-energy quads (LEQ) and BPMs were therefore allocated to the MUs as they are mounted in the drift space between the main coils </a:t>
            </a:r>
          </a:p>
          <a:p>
            <a:pPr lvl="1"/>
            <a:r>
              <a:rPr lang="en-US" sz="1800" dirty="0" smtClean="0"/>
              <a:t>In view of extracting the sequence from LDB this had to be corrected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4</a:t>
            </a:r>
            <a:r>
              <a:rPr lang="en-GB" baseline="30000" dirty="0"/>
              <a:t>th</a:t>
            </a:r>
            <a:r>
              <a:rPr lang="en-GB" dirty="0"/>
              <a:t> ICFA Mini-Workshop on Space Charge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6239" r="6976"/>
          <a:stretch/>
        </p:blipFill>
        <p:spPr>
          <a:xfrm>
            <a:off x="3730338" y="2847111"/>
            <a:ext cx="4309018" cy="276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79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PS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8"/>
            <a:ext cx="11687175" cy="499139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Definition of SSs and MUs has been updated to adhere to this definitions</a:t>
            </a:r>
          </a:p>
          <a:p>
            <a:pPr lvl="1"/>
            <a:r>
              <a:rPr lang="en-US" sz="1600" dirty="0" smtClean="0"/>
              <a:t>Collaboration with Tom (EN-ACE) to update the LDB accordingly</a:t>
            </a:r>
          </a:p>
          <a:p>
            <a:pPr lvl="1"/>
            <a:r>
              <a:rPr lang="en-US" sz="1600" dirty="0" smtClean="0"/>
              <a:t>Length of MUs is defined as their magnetic length as indicated by the two reference points on the drawings</a:t>
            </a:r>
          </a:p>
          <a:p>
            <a:pPr lvl="2"/>
            <a:r>
              <a:rPr lang="en-US" sz="1600" dirty="0" smtClean="0"/>
              <a:t>The full MU assembly length is therefore composed of the lengths of the iron blocks, the central and the mini junctions and a correction length between end of the iron and magnetic length reference point</a:t>
            </a:r>
          </a:p>
          <a:p>
            <a:endParaRPr lang="en-US" sz="16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3200" dirty="0"/>
          </a:p>
          <a:p>
            <a:endParaRPr lang="en-US" sz="2000" dirty="0" smtClean="0"/>
          </a:p>
          <a:p>
            <a:endParaRPr lang="en-US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4</a:t>
            </a:r>
            <a:r>
              <a:rPr lang="en-GB" baseline="30000" dirty="0"/>
              <a:t>th</a:t>
            </a:r>
            <a:r>
              <a:rPr lang="en-GB" dirty="0"/>
              <a:t> ICFA Mini-Workshop on Space Charge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301497" y="2574170"/>
            <a:ext cx="9864789" cy="3192063"/>
            <a:chOff x="1301497" y="2299850"/>
            <a:chExt cx="9864789" cy="319206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t="19169"/>
            <a:stretch/>
          </p:blipFill>
          <p:spPr>
            <a:xfrm>
              <a:off x="5563136" y="2299850"/>
              <a:ext cx="5603150" cy="290992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6239" r="6976"/>
            <a:stretch/>
          </p:blipFill>
          <p:spPr>
            <a:xfrm>
              <a:off x="1301497" y="2689774"/>
              <a:ext cx="3927356" cy="25200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280982" y="5184136"/>
              <a:ext cx="256430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u="sng" dirty="0" smtClean="0">
                  <a:solidFill>
                    <a:schemeClr val="accent6">
                      <a:lumMod val="50000"/>
                    </a:schemeClr>
                  </a:solidFill>
                </a:rPr>
                <a:t>Example of SS01 and MU01</a:t>
              </a:r>
              <a:endParaRPr lang="en-US" sz="1400" u="sng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225916" y="2438396"/>
              <a:ext cx="502446" cy="209813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41662" y="2812471"/>
              <a:ext cx="502446" cy="209813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22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measurements of </a:t>
            </a:r>
            <a:r>
              <a:rPr lang="en-US" dirty="0"/>
              <a:t>the PS MUs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1542" y="750127"/>
            <a:ext cx="3240000" cy="25797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934" y="803596"/>
            <a:ext cx="3240000" cy="26656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1542" y="3420601"/>
            <a:ext cx="3240000" cy="26263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8934" y="3493002"/>
            <a:ext cx="3240000" cy="2535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01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measurements of </a:t>
            </a:r>
            <a:r>
              <a:rPr lang="en-US" dirty="0"/>
              <a:t>the PS MUs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095" y="1515011"/>
            <a:ext cx="4880758" cy="402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8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Motivation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Magnetic model of the PS main units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Optical model of the PS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Impact of the low-energy quadrupoles on the optics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Concluding remarks</a:t>
            </a:r>
          </a:p>
          <a:p>
            <a:pPr lvl="1">
              <a:lnSpc>
                <a:spcPct val="150000"/>
              </a:lnSpc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55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Meshing in the OPERA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284" y="1423875"/>
            <a:ext cx="7462380" cy="434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21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PS </a:t>
            </a:r>
            <a:r>
              <a:rPr lang="en-US" dirty="0"/>
              <a:t>MUs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4</a:t>
            </a:r>
            <a:r>
              <a:rPr lang="en-GB" baseline="30000" dirty="0"/>
              <a:t>th</a:t>
            </a:r>
            <a:r>
              <a:rPr lang="en-GB" dirty="0"/>
              <a:t> ICFA Mini-Workshop on Space Charge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417354" y="-543193"/>
            <a:ext cx="1981200" cy="5105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254" y="3418913"/>
            <a:ext cx="5112000" cy="2236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479" y="867494"/>
            <a:ext cx="6210300" cy="494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Understanding, modelling and simulating the field distribution inside the PS main units (MUs) is a complex task</a:t>
            </a:r>
          </a:p>
          <a:p>
            <a:pPr lvl="1"/>
            <a:r>
              <a:rPr lang="en-US" sz="1800" b="1" dirty="0" smtClean="0"/>
              <a:t>Combined function magnets </a:t>
            </a:r>
            <a:r>
              <a:rPr lang="en-US" sz="1800" dirty="0" smtClean="0"/>
              <a:t>with single main coil to excite</a:t>
            </a:r>
            <a:br>
              <a:rPr lang="en-US" sz="1800" dirty="0" smtClean="0"/>
            </a:br>
            <a:r>
              <a:rPr lang="en-US" sz="1800" dirty="0" smtClean="0"/>
              <a:t>dipole and quadrupole components</a:t>
            </a:r>
          </a:p>
          <a:p>
            <a:pPr lvl="1"/>
            <a:r>
              <a:rPr lang="en-US" sz="1800" dirty="0" smtClean="0"/>
              <a:t>Additional </a:t>
            </a:r>
            <a:r>
              <a:rPr lang="en-US" sz="1800" b="1" dirty="0" smtClean="0"/>
              <a:t>Pole Face Windings </a:t>
            </a:r>
            <a:r>
              <a:rPr lang="en-US" sz="1800" dirty="0" smtClean="0"/>
              <a:t>to adjust tunes and </a:t>
            </a:r>
            <a:r>
              <a:rPr lang="en-US" sz="1800" dirty="0" err="1" smtClean="0"/>
              <a:t>chromaticities</a:t>
            </a:r>
            <a:endParaRPr lang="en-US" sz="1800" dirty="0" smtClean="0"/>
          </a:p>
          <a:p>
            <a:pPr lvl="1"/>
            <a:r>
              <a:rPr lang="en-US" sz="1800" dirty="0" smtClean="0"/>
              <a:t>40 </a:t>
            </a:r>
            <a:r>
              <a:rPr lang="en-US" sz="1800" b="1" dirty="0" smtClean="0"/>
              <a:t>low-energy quadrupoles </a:t>
            </a:r>
            <a:r>
              <a:rPr lang="en-US" sz="1800" dirty="0" smtClean="0"/>
              <a:t>to adjust tunes below 3.5 GeV/c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8477" r="2292" b="2660"/>
          <a:stretch/>
        </p:blipFill>
        <p:spPr>
          <a:xfrm>
            <a:off x="8052866" y="1567606"/>
            <a:ext cx="3972664" cy="28741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48173"/>
          <a:stretch/>
        </p:blipFill>
        <p:spPr>
          <a:xfrm>
            <a:off x="8931021" y="4473322"/>
            <a:ext cx="2216354" cy="14410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6977" t="18858" r="16485"/>
          <a:stretch/>
        </p:blipFill>
        <p:spPr>
          <a:xfrm rot="5400000">
            <a:off x="4994328" y="2966455"/>
            <a:ext cx="2760138" cy="29709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054" y="3265219"/>
            <a:ext cx="3957691" cy="2416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59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Understanding, modelling and simulating the field distribution inside the PS main magnets (MUs) is a complex task</a:t>
            </a:r>
          </a:p>
          <a:p>
            <a:pPr lvl="1"/>
            <a:r>
              <a:rPr lang="en-US" sz="1800" b="1" dirty="0" smtClean="0"/>
              <a:t>Combined function magnets </a:t>
            </a:r>
            <a:r>
              <a:rPr lang="en-US" sz="1800" dirty="0" smtClean="0"/>
              <a:t>with single main coil to excite</a:t>
            </a:r>
            <a:br>
              <a:rPr lang="en-US" sz="1800" dirty="0" smtClean="0"/>
            </a:br>
            <a:r>
              <a:rPr lang="en-US" sz="1800" dirty="0" smtClean="0"/>
              <a:t>dipole and quadrupole components</a:t>
            </a:r>
          </a:p>
          <a:p>
            <a:pPr lvl="1"/>
            <a:r>
              <a:rPr lang="en-US" sz="1800" dirty="0" smtClean="0"/>
              <a:t>Additional </a:t>
            </a:r>
            <a:r>
              <a:rPr lang="en-US" sz="1800" b="1" dirty="0" smtClean="0"/>
              <a:t>Pole Face Windings </a:t>
            </a:r>
            <a:r>
              <a:rPr lang="en-US" sz="1800" dirty="0" smtClean="0"/>
              <a:t>to adjust tunes and </a:t>
            </a:r>
            <a:r>
              <a:rPr lang="en-US" sz="1800" dirty="0" err="1" smtClean="0"/>
              <a:t>chromaticities</a:t>
            </a:r>
            <a:endParaRPr lang="en-US" sz="1800" dirty="0" smtClean="0"/>
          </a:p>
          <a:p>
            <a:pPr lvl="1"/>
            <a:r>
              <a:rPr lang="en-US" sz="1800" dirty="0" smtClean="0"/>
              <a:t>40 </a:t>
            </a:r>
            <a:r>
              <a:rPr lang="en-US" sz="1800" b="1" dirty="0" smtClean="0"/>
              <a:t>low-energy quadrupoles </a:t>
            </a:r>
            <a:r>
              <a:rPr lang="en-US" sz="1800" dirty="0" smtClean="0"/>
              <a:t>to adjust tunes below 3.5 GeV/c </a:t>
            </a:r>
          </a:p>
          <a:p>
            <a:r>
              <a:rPr lang="en-US" sz="2000" dirty="0" smtClean="0"/>
              <a:t>Beam dynamics studies use a beam-based effective model</a:t>
            </a:r>
          </a:p>
          <a:p>
            <a:pPr lvl="1"/>
            <a:r>
              <a:rPr lang="en-US" sz="1800" dirty="0" smtClean="0"/>
              <a:t>No information on the distribution of magnetic errors available </a:t>
            </a:r>
          </a:p>
          <a:p>
            <a:pPr lvl="1"/>
            <a:r>
              <a:rPr lang="en-US" sz="1800" dirty="0" smtClean="0"/>
              <a:t>Non-linear chromaticity measured for different configurations and </a:t>
            </a:r>
            <a:br>
              <a:rPr lang="en-US" sz="1800" dirty="0" smtClean="0"/>
            </a:br>
            <a:r>
              <a:rPr lang="en-US" sz="1800" dirty="0" smtClean="0"/>
              <a:t>used as matching constraint in MAD-X</a:t>
            </a:r>
          </a:p>
          <a:p>
            <a:pPr lvl="1"/>
            <a:r>
              <a:rPr lang="en-US" sz="1800" dirty="0" smtClean="0"/>
              <a:t>If only tunes are matched </a:t>
            </a:r>
            <a:r>
              <a:rPr lang="en-US" sz="1800" dirty="0" smtClean="0">
                <a:sym typeface="Wingdings"/>
              </a:rPr>
              <a:t> disagreement mainly on the vertical 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chromaticity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847" y="3068715"/>
            <a:ext cx="4009901" cy="26955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49034" y="2514717"/>
            <a:ext cx="37242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dirty="0" smtClean="0">
                <a:solidFill>
                  <a:schemeClr val="accent6"/>
                </a:solidFill>
              </a:rPr>
              <a:t>Bare machine</a:t>
            </a:r>
            <a:r>
              <a:rPr lang="en-US" sz="1500" dirty="0" smtClean="0">
                <a:solidFill>
                  <a:schemeClr val="accent6"/>
                </a:solidFill>
              </a:rPr>
              <a:t> </a:t>
            </a:r>
            <a:br>
              <a:rPr lang="en-US" sz="1500" dirty="0" smtClean="0">
                <a:solidFill>
                  <a:schemeClr val="accent6"/>
                </a:solidFill>
              </a:rPr>
            </a:br>
            <a:r>
              <a:rPr lang="en-US" sz="1500" dirty="0" smtClean="0">
                <a:solidFill>
                  <a:schemeClr val="accent6"/>
                </a:solidFill>
              </a:rPr>
              <a:t>(combined function magnets only)</a:t>
            </a:r>
            <a:endParaRPr lang="en-US" sz="1500" dirty="0">
              <a:solidFill>
                <a:schemeClr val="accent6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8718"/>
              </p:ext>
            </p:extLst>
          </p:nvPr>
        </p:nvGraphicFramePr>
        <p:xfrm>
          <a:off x="2433049" y="4795493"/>
          <a:ext cx="5439612" cy="101631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76768"/>
                <a:gridCol w="840711"/>
                <a:gridCol w="840711"/>
                <a:gridCol w="840711"/>
                <a:gridCol w="840711"/>
              </a:tblGrid>
              <a:tr h="338771"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Q</a:t>
                      </a:r>
                      <a:r>
                        <a:rPr lang="en-US" sz="1500" baseline="-25000" dirty="0" err="1" smtClean="0"/>
                        <a:t>x</a:t>
                      </a:r>
                      <a:endParaRPr lang="en-US" sz="15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Q</a:t>
                      </a:r>
                      <a:r>
                        <a:rPr lang="en-US" sz="1500" baseline="-25000" dirty="0" err="1" smtClean="0"/>
                        <a:t>y</a:t>
                      </a:r>
                      <a:endParaRPr lang="en-US" sz="15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Q</a:t>
                      </a:r>
                      <a:r>
                        <a:rPr lang="en-US" sz="1500" baseline="-25000" dirty="0" err="1" smtClean="0"/>
                        <a:t>x</a:t>
                      </a:r>
                      <a:r>
                        <a:rPr lang="en-US" sz="1500" dirty="0" smtClean="0"/>
                        <a:t>’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Q</a:t>
                      </a:r>
                      <a:r>
                        <a:rPr lang="en-US" sz="1500" baseline="-25000" dirty="0" err="1" smtClean="0"/>
                        <a:t>y</a:t>
                      </a:r>
                      <a:r>
                        <a:rPr lang="en-US" sz="1500" dirty="0" smtClean="0"/>
                        <a:t>’</a:t>
                      </a:r>
                      <a:endParaRPr lang="en-US" sz="1500" dirty="0"/>
                    </a:p>
                  </a:txBody>
                  <a:tcPr/>
                </a:tc>
              </a:tr>
              <a:tr h="338771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measurement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6.245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6.284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-5.35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-7.16</a:t>
                      </a:r>
                      <a:endParaRPr lang="en-US" sz="1500" dirty="0"/>
                    </a:p>
                  </a:txBody>
                  <a:tcPr/>
                </a:tc>
              </a:tr>
              <a:tr h="338771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PTC</a:t>
                      </a:r>
                      <a:r>
                        <a:rPr lang="en-US" sz="1500" baseline="0" dirty="0" smtClean="0"/>
                        <a:t> after Q-matching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6.245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6.284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-5.31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-6.15</a:t>
                      </a:r>
                      <a:endParaRPr lang="en-US" sz="15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4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Collaboration with magnet experts started over 10 years ago to improve the knowledge of the PS MUs</a:t>
            </a:r>
          </a:p>
          <a:p>
            <a:pPr lvl="1"/>
            <a:r>
              <a:rPr lang="en-US" sz="1800" dirty="0" smtClean="0"/>
              <a:t>Initial simulations only 2D</a:t>
            </a:r>
          </a:p>
          <a:p>
            <a:pPr lvl="1"/>
            <a:r>
              <a:rPr lang="en-US" sz="1800" dirty="0" smtClean="0"/>
              <a:t>Today a 3D </a:t>
            </a:r>
            <a:r>
              <a:rPr lang="en-US" sz="1800" dirty="0"/>
              <a:t>model of the PS </a:t>
            </a:r>
            <a:r>
              <a:rPr lang="en-US" sz="1800" dirty="0" smtClean="0"/>
              <a:t>magnets is </a:t>
            </a:r>
            <a:r>
              <a:rPr lang="en-US" sz="1800" dirty="0"/>
              <a:t>available in OPERA</a:t>
            </a:r>
          </a:p>
          <a:p>
            <a:pPr lvl="2"/>
            <a:r>
              <a:rPr lang="en-US" dirty="0"/>
              <a:t>provided new information about the distribution of non-</a:t>
            </a:r>
            <a:r>
              <a:rPr lang="en-US" dirty="0" err="1"/>
              <a:t>linearities</a:t>
            </a:r>
            <a:r>
              <a:rPr lang="en-US" dirty="0"/>
              <a:t> inside the </a:t>
            </a:r>
            <a:r>
              <a:rPr lang="en-US" dirty="0" smtClean="0"/>
              <a:t>magnets</a:t>
            </a:r>
          </a:p>
          <a:p>
            <a:pPr lvl="1"/>
            <a:r>
              <a:rPr lang="en-US" sz="1800" dirty="0" smtClean="0"/>
              <a:t>Large potential to gain information on the harmonics from the 3D model and incorporate them into the MAD-X optics model</a:t>
            </a:r>
          </a:p>
          <a:p>
            <a:pPr lvl="1"/>
            <a:r>
              <a:rPr lang="en-US" sz="1800" b="1" dirty="0" smtClean="0"/>
              <a:t>Ultimate goal</a:t>
            </a:r>
            <a:r>
              <a:rPr lang="en-US" sz="1800" dirty="0" smtClean="0"/>
              <a:t>: working point predication based on the magnetic model, identification of magnetic errors</a:t>
            </a:r>
          </a:p>
          <a:p>
            <a:endParaRPr lang="en-US" sz="500" dirty="0" smtClean="0"/>
          </a:p>
          <a:p>
            <a:r>
              <a:rPr lang="en-US" sz="2000" dirty="0" smtClean="0"/>
              <a:t>Improvements to the OPERA and the MAD-X description were required</a:t>
            </a:r>
          </a:p>
          <a:p>
            <a:pPr lvl="1"/>
            <a:r>
              <a:rPr lang="en-US" sz="1800" dirty="0" smtClean="0"/>
              <a:t>Long Shutdown 2 perfect time slot to review the PS models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60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Motivation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Magnetic model of the PS main units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Optical model of the PS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Impact of the low-energy quadrupoles on the optics</a:t>
            </a:r>
          </a:p>
          <a:p>
            <a:pPr>
              <a:lnSpc>
                <a:spcPct val="150000"/>
              </a:lnSpc>
              <a:buClr>
                <a:schemeClr val="bg1">
                  <a:lumMod val="75000"/>
                </a:schemeClr>
              </a:buClr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Concluding remarks</a:t>
            </a:r>
          </a:p>
          <a:p>
            <a:pPr lvl="1">
              <a:lnSpc>
                <a:spcPct val="150000"/>
              </a:lnSpc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8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model of </a:t>
            </a:r>
            <a:r>
              <a:rPr lang="en-US" dirty="0"/>
              <a:t>the PS MUs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Field distributions at different energies</a:t>
            </a:r>
          </a:p>
          <a:p>
            <a:pPr lvl="1"/>
            <a:r>
              <a:rPr lang="en-US" sz="1800" dirty="0" smtClean="0"/>
              <a:t>Pole tips in saturation at top energy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622" y="2778115"/>
            <a:ext cx="4966626" cy="22320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484" y="2778115"/>
            <a:ext cx="4406400" cy="22288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96828" y="2357621"/>
            <a:ext cx="37242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dirty="0" smtClean="0">
                <a:solidFill>
                  <a:schemeClr val="accent6"/>
                </a:solidFill>
              </a:rPr>
              <a:t>Injection – 2.49 </a:t>
            </a:r>
            <a:r>
              <a:rPr lang="en-US" sz="1500" u="sng" dirty="0" smtClean="0">
                <a:solidFill>
                  <a:schemeClr val="accent6"/>
                </a:solidFill>
              </a:rPr>
              <a:t>GeV/c</a:t>
            </a:r>
            <a:endParaRPr lang="en-US" sz="1500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64377" y="2357620"/>
            <a:ext cx="37242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dirty="0" smtClean="0">
                <a:solidFill>
                  <a:schemeClr val="accent6"/>
                </a:solidFill>
              </a:rPr>
              <a:t>Extraction – 26 </a:t>
            </a:r>
            <a:r>
              <a:rPr lang="en-US" sz="1500" u="sng" dirty="0" smtClean="0">
                <a:solidFill>
                  <a:schemeClr val="accent6"/>
                </a:solidFill>
              </a:rPr>
              <a:t>GeV/c</a:t>
            </a:r>
            <a:endParaRPr lang="en-US" sz="15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80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model of </a:t>
            </a:r>
            <a:r>
              <a:rPr lang="en-US" dirty="0"/>
              <a:t>the PS MUs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Field distributions at different energies</a:t>
            </a:r>
          </a:p>
          <a:p>
            <a:pPr lvl="1"/>
            <a:r>
              <a:rPr lang="en-US" sz="1800" dirty="0" smtClean="0"/>
              <a:t>Pole tips in saturation at top energy</a:t>
            </a:r>
          </a:p>
          <a:p>
            <a:pPr lvl="1"/>
            <a:r>
              <a:rPr lang="en-US" sz="1800" dirty="0" smtClean="0"/>
              <a:t>Higher order components mainly located at the entry, exit and the central junction</a:t>
            </a:r>
          </a:p>
          <a:p>
            <a:pPr lvl="2"/>
            <a:r>
              <a:rPr lang="en-US" dirty="0" smtClean="0"/>
              <a:t>Once in saturation, the body shows an important contribution as well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Huschauer, 4</a:t>
            </a:r>
            <a:r>
              <a:rPr lang="en-GB" baseline="30000" dirty="0" smtClean="0"/>
              <a:t>th</a:t>
            </a:r>
            <a:r>
              <a:rPr lang="en-GB" dirty="0" smtClean="0"/>
              <a:t> ICFA Mini-Workshop on Space Charge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96828" y="2428868"/>
            <a:ext cx="37242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dirty="0" smtClean="0">
                <a:solidFill>
                  <a:schemeClr val="accent6"/>
                </a:solidFill>
              </a:rPr>
              <a:t>Injection – 2.49 GeV/c</a:t>
            </a:r>
            <a:endParaRPr lang="en-US" sz="1500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64377" y="2428867"/>
            <a:ext cx="37242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dirty="0" smtClean="0">
                <a:solidFill>
                  <a:schemeClr val="accent6"/>
                </a:solidFill>
              </a:rPr>
              <a:t>Extraction – 26 GeV/c</a:t>
            </a:r>
            <a:endParaRPr lang="en-US" sz="1500" dirty="0">
              <a:solidFill>
                <a:schemeClr val="accent6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69802"/>
            <a:ext cx="6120000" cy="31488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474" y="2812671"/>
            <a:ext cx="6120000" cy="306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57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28456</TotalTime>
  <Words>1731</Words>
  <Application>Microsoft Macintosh PowerPoint</Application>
  <PresentationFormat>Widescreen</PresentationFormat>
  <Paragraphs>309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.AppleSystemUIFont</vt:lpstr>
      <vt:lpstr>Calibri</vt:lpstr>
      <vt:lpstr>Courier New</vt:lpstr>
      <vt:lpstr>Wingdings</vt:lpstr>
      <vt:lpstr>Arial</vt:lpstr>
      <vt:lpstr>CERNCorporate4-3</vt:lpstr>
      <vt:lpstr>Modelling of the PS main magnets</vt:lpstr>
      <vt:lpstr>Outline</vt:lpstr>
      <vt:lpstr>Outline</vt:lpstr>
      <vt:lpstr>Motivation</vt:lpstr>
      <vt:lpstr>Motivation</vt:lpstr>
      <vt:lpstr>Motivation</vt:lpstr>
      <vt:lpstr>Outline</vt:lpstr>
      <vt:lpstr>Magnetic model of the PS MUs</vt:lpstr>
      <vt:lpstr>Magnetic model of the PS MUs</vt:lpstr>
      <vt:lpstr>Magnetic model of the PS MUs</vt:lpstr>
      <vt:lpstr>Magnetic model of the PS MUs</vt:lpstr>
      <vt:lpstr>Outline</vt:lpstr>
      <vt:lpstr>Optical model of the PS</vt:lpstr>
      <vt:lpstr>Optical model of the PS</vt:lpstr>
      <vt:lpstr>Optical model of the PS</vt:lpstr>
      <vt:lpstr>Optical model of the PS</vt:lpstr>
      <vt:lpstr>Outline</vt:lpstr>
      <vt:lpstr>Impact of the low-energy quadrupoles on the optics</vt:lpstr>
      <vt:lpstr>Impact of the low-energy quadrupoles on the optics</vt:lpstr>
      <vt:lpstr>Outline</vt:lpstr>
      <vt:lpstr>The new CERN optics repository - http://acc-models.web.cern.ch </vt:lpstr>
      <vt:lpstr>Concluding remarks</vt:lpstr>
      <vt:lpstr>Questions</vt:lpstr>
      <vt:lpstr>PowerPoint Presentation</vt:lpstr>
      <vt:lpstr>Layout of the PS lattice</vt:lpstr>
      <vt:lpstr>Layout of the PS lattice</vt:lpstr>
      <vt:lpstr>Layout of the PS lattice</vt:lpstr>
      <vt:lpstr>Magnetic measurements of the PS MUs</vt:lpstr>
      <vt:lpstr>Magnetic measurements of the PS MUs</vt:lpstr>
      <vt:lpstr>Meshing in the OPERA model</vt:lpstr>
      <vt:lpstr>The PS MUs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Alexander Huschauer</cp:lastModifiedBy>
  <cp:revision>950</cp:revision>
  <dcterms:created xsi:type="dcterms:W3CDTF">2018-06-08T15:21:36Z</dcterms:created>
  <dcterms:modified xsi:type="dcterms:W3CDTF">2019-11-06T07:46:20Z</dcterms:modified>
</cp:coreProperties>
</file>