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77" r:id="rId5"/>
    <p:sldId id="275" r:id="rId6"/>
    <p:sldId id="276" r:id="rId7"/>
    <p:sldId id="278" r:id="rId8"/>
    <p:sldId id="285" r:id="rId9"/>
    <p:sldId id="279" r:id="rId10"/>
    <p:sldId id="280" r:id="rId11"/>
    <p:sldId id="281" r:id="rId12"/>
    <p:sldId id="282" r:id="rId13"/>
    <p:sldId id="283" r:id="rId14"/>
    <p:sldId id="28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660"/>
  </p:normalViewPr>
  <p:slideViewPr>
    <p:cSldViewPr snapToGrid="0">
      <p:cViewPr varScale="1">
        <p:scale>
          <a:sx n="56" d="100"/>
          <a:sy n="56" d="100"/>
        </p:scale>
        <p:origin x="3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B7EA02A-66A7-49A2-AC3B-F5EACF71F897}" type="slidenum">
              <a:rPr lang="en-US" sz="1400">
                <a:latin typeface="Times New Roman"/>
              </a:rPr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8926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CustomShape 3"/>
          <p:cNvSpPr/>
          <p:nvPr/>
        </p:nvSpPr>
        <p:spPr>
          <a:xfrm>
            <a:off x="0" y="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>
                <a:solidFill>
                  <a:srgbClr val="000000"/>
                </a:solidFill>
                <a:latin typeface="Times New Roman"/>
                <a:ea typeface="+mn-ea"/>
              </a:rPr>
              <a:t>CNRST</a:t>
            </a:r>
            <a:endParaRPr/>
          </a:p>
        </p:txBody>
      </p:sp>
      <p:sp>
        <p:nvSpPr>
          <p:cNvPr id="92" name="CustomShape 4"/>
          <p:cNvSpPr/>
          <p:nvPr/>
        </p:nvSpPr>
        <p:spPr>
          <a:xfrm>
            <a:off x="3884760" y="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>
                <a:solidFill>
                  <a:srgbClr val="000000"/>
                </a:solidFill>
                <a:latin typeface="Times New Roman"/>
              </a:rPr>
              <a:t>Innova Qualité International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42954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7EA02A-66A7-49A2-AC3B-F5EACF71F897}" type="slidenum">
              <a:rPr lang="en-US" sz="1400" smtClean="0">
                <a:latin typeface="Times New Roman"/>
              </a:r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56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7EA02A-66A7-49A2-AC3B-F5EACF71F897}" type="slidenum">
              <a:rPr lang="en-US" sz="1400" smtClean="0">
                <a:latin typeface="Times New Roman"/>
              </a:r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84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7EA02A-66A7-49A2-AC3B-F5EACF71F897}" type="slidenum">
              <a:rPr lang="en-US" sz="1400" smtClean="0">
                <a:latin typeface="Times New Roman"/>
              </a:r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8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Image 3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Image 34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Image 69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Image 70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CustomShape 2"/>
          <p:cNvSpPr/>
          <p:nvPr/>
        </p:nvSpPr>
        <p:spPr>
          <a:xfrm>
            <a:off x="0" y="2433600"/>
            <a:ext cx="12191040" cy="121311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Times New Roman"/>
              </a:rPr>
              <a:t>Work in progress</a:t>
            </a:r>
            <a:endParaRPr lang="en-US" sz="3600" b="1" dirty="0" smtClean="0">
              <a:solidFill>
                <a:srgbClr val="FFFFFF"/>
              </a:solid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Times New Roman"/>
              </a:rPr>
              <a:t>June 2019</a:t>
            </a:r>
            <a:endParaRPr dirty="0"/>
          </a:p>
        </p:txBody>
      </p:sp>
      <p:sp>
        <p:nvSpPr>
          <p:cNvPr id="79" name="CustomShape 3"/>
          <p:cNvSpPr/>
          <p:nvPr/>
        </p:nvSpPr>
        <p:spPr>
          <a:xfrm>
            <a:off x="1692360" y="-182520"/>
            <a:ext cx="303840" cy="303840"/>
          </a:xfrm>
          <a:prstGeom prst="rect">
            <a:avLst/>
          </a:prstGeom>
          <a:noFill/>
          <a:ln>
            <a:noFill/>
          </a:ln>
        </p:spPr>
      </p:sp>
      <p:pic>
        <p:nvPicPr>
          <p:cNvPr id="80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504720" y="462600"/>
            <a:ext cx="1527840" cy="892440"/>
          </a:xfrm>
          <a:prstGeom prst="rect">
            <a:avLst/>
          </a:prstGeom>
          <a:ln>
            <a:noFill/>
          </a:ln>
        </p:spPr>
      </p:pic>
      <p:sp>
        <p:nvSpPr>
          <p:cNvPr id="81" name="CustomShape 4"/>
          <p:cNvSpPr/>
          <p:nvPr/>
        </p:nvSpPr>
        <p:spPr>
          <a:xfrm>
            <a:off x="2161440" y="5617800"/>
            <a:ext cx="7868160" cy="729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J.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Boumaaza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Supervising professor: Y.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Tayalati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Mohammed 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V University, Rabat, Morocco</a:t>
            </a:r>
            <a:endParaRPr dirty="0"/>
          </a:p>
        </p:txBody>
      </p:sp>
      <p:pic>
        <p:nvPicPr>
          <p:cNvPr id="82" name="Image 81"/>
          <p:cNvPicPr/>
          <p:nvPr/>
        </p:nvPicPr>
        <p:blipFill>
          <a:blip r:embed="rId4"/>
          <a:stretch>
            <a:fillRect/>
          </a:stretch>
        </p:blipFill>
        <p:spPr>
          <a:xfrm>
            <a:off x="10607400" y="223560"/>
            <a:ext cx="1096920" cy="1148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785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i="1" dirty="0" smtClean="0"/>
              <a:t>Investigation</a:t>
            </a:r>
            <a:endParaRPr lang="fr-FR" sz="3200" i="1" dirty="0"/>
          </a:p>
        </p:txBody>
      </p:sp>
      <p:sp>
        <p:nvSpPr>
          <p:cNvPr id="5" name="Rectangle 4"/>
          <p:cNvSpPr/>
          <p:nvPr/>
        </p:nvSpPr>
        <p:spPr>
          <a:xfrm>
            <a:off x="272144" y="1143000"/>
            <a:ext cx="11658600" cy="49911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To see the agreement, we proposed to plot Data 0runs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vs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 MC (</a:t>
            </a:r>
            <a:r>
              <a:rPr lang="en-US" sz="1900" dirty="0" err="1">
                <a:solidFill>
                  <a:schemeClr val="tx2">
                    <a:lumMod val="75000"/>
                  </a:schemeClr>
                </a:solidFill>
              </a:rPr>
              <a:t>mupage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V4) for the runs up to 2015 (run 79222) and for runs from 2015 to 2017 (79222 to 85683).</a:t>
            </a:r>
            <a:endParaRPr lang="fr-FR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defRPr/>
            </a:pPr>
            <a:endParaRPr lang="fr-FR" sz="2000" dirty="0">
              <a:solidFill>
                <a:schemeClr val="tx2">
                  <a:lumMod val="75000"/>
                </a:schemeClr>
              </a:solidFill>
              <a:latin typeface="Agency FB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135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Agreement plots</a:t>
            </a:r>
            <a:endParaRPr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74959" y="5983455"/>
            <a:ext cx="538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up to 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2015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considered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endParaRPr lang="fr-FR" dirty="0" smtClean="0">
              <a:solidFill>
                <a:srgbClr val="002060"/>
              </a:solidFill>
              <a:latin typeface="Agency FB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Final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run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79222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187837" y="5957293"/>
            <a:ext cx="561227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between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2015 and 2017is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considered</a:t>
            </a:r>
            <a:endParaRPr lang="fr-FR" dirty="0" smtClean="0">
              <a:solidFill>
                <a:srgbClr val="002060"/>
              </a:solidFill>
              <a:latin typeface="Agency FB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Runs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between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79222 and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85683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698" y="1474693"/>
            <a:ext cx="8285182" cy="71329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26917" y="874239"/>
            <a:ext cx="40382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χ2</a:t>
            </a:r>
            <a:r>
              <a:rPr lang="fr-FR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fr-FR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reconstruction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4" y="2187987"/>
            <a:ext cx="4395911" cy="379546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837" y="2183070"/>
            <a:ext cx="4371306" cy="377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840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Agreement plots</a:t>
            </a:r>
            <a:endParaRPr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74959" y="5983455"/>
            <a:ext cx="538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up to 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2015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considered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endParaRPr lang="fr-FR" dirty="0" smtClean="0">
              <a:solidFill>
                <a:srgbClr val="002060"/>
              </a:solidFill>
              <a:latin typeface="Agency FB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Final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run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79222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187837" y="5957293"/>
            <a:ext cx="561227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between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2015 and 2017is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considered</a:t>
            </a:r>
            <a:endParaRPr lang="fr-FR" dirty="0" smtClean="0">
              <a:solidFill>
                <a:srgbClr val="002060"/>
              </a:solidFill>
              <a:latin typeface="Agency FB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Runs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between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79222 and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85683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698" y="1474693"/>
            <a:ext cx="8285182" cy="71329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59275" y="902546"/>
            <a:ext cx="585360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Nhit</a:t>
            </a:r>
            <a:r>
              <a:rPr lang="fr-F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floors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chosen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r>
              <a:rPr lang="fr-FR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hits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59" y="2187987"/>
            <a:ext cx="4395912" cy="379546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188" y="2187987"/>
            <a:ext cx="4395912" cy="379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076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785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i="1" dirty="0" err="1" smtClean="0"/>
              <a:t>What</a:t>
            </a:r>
            <a:r>
              <a:rPr lang="fr-FR" sz="3200" i="1" dirty="0" smtClean="0"/>
              <a:t> to do ?</a:t>
            </a:r>
            <a:endParaRPr lang="fr-FR" sz="3200" i="1" dirty="0"/>
          </a:p>
        </p:txBody>
      </p:sp>
      <p:sp>
        <p:nvSpPr>
          <p:cNvPr id="5" name="Rectangle 4"/>
          <p:cNvSpPr/>
          <p:nvPr/>
        </p:nvSpPr>
        <p:spPr>
          <a:xfrm>
            <a:off x="272144" y="1143000"/>
            <a:ext cx="11658600" cy="49911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endParaRPr lang="fr-FR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Solve the problem of the agreement for the plots of the initial cut</a:t>
            </a:r>
          </a:p>
          <a:p>
            <a:pPr algn="just">
              <a:buFont typeface="Wingdings" pitchFamily="2" charset="2"/>
              <a:buChar char="Ø"/>
            </a:pPr>
            <a:endParaRPr lang="en-US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Is it sufficient to work with just runs until 2015 ?</a:t>
            </a:r>
          </a:p>
          <a:p>
            <a:pPr algn="just">
              <a:buFont typeface="Wingdings" pitchFamily="2" charset="2"/>
              <a:buChar char="Ø"/>
            </a:pPr>
            <a:endParaRPr lang="en-US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Finish off the extrapolation and calculate the sensitivity for the high ranges of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β (β=1)</a:t>
            </a:r>
          </a:p>
          <a:p>
            <a:pPr algn="just">
              <a:buFont typeface="Wingdings" pitchFamily="2" charset="2"/>
              <a:buChar char="Ø"/>
            </a:pPr>
            <a:endParaRPr lang="en-US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Finish off the reconstruction and simulation for the lower ranges of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β (β free)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 </a:t>
            </a:r>
            <a:endParaRPr lang="en-US" sz="1900" dirty="0" smtClean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endParaRPr lang="en-US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A discussion with Luigi had been initiated</a:t>
            </a:r>
            <a:endParaRPr lang="fr-FR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defRPr/>
            </a:pPr>
            <a:endParaRPr lang="fr-FR" sz="2000" dirty="0">
              <a:solidFill>
                <a:schemeClr val="tx2">
                  <a:lumMod val="75000"/>
                </a:schemeClr>
              </a:solidFill>
              <a:latin typeface="Agency FB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9006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i="1" dirty="0">
                <a:solidFill>
                  <a:srgbClr val="FFFFFF"/>
                </a:solidFill>
                <a:latin typeface="Calibri"/>
              </a:rPr>
              <a:t>Room renovation</a:t>
            </a:r>
            <a:endParaRPr dirty="0"/>
          </a:p>
        </p:txBody>
      </p:sp>
      <p:sp>
        <p:nvSpPr>
          <p:cNvPr id="85" name="CustomShape 3"/>
          <p:cNvSpPr/>
          <p:nvPr/>
        </p:nvSpPr>
        <p:spPr>
          <a:xfrm>
            <a:off x="124560" y="1143000"/>
            <a:ext cx="11958840" cy="4989960"/>
          </a:xfrm>
          <a:prstGeom prst="rect">
            <a:avLst/>
          </a:prstGeom>
          <a:noFill/>
          <a:ln w="12600">
            <a:solidFill>
              <a:srgbClr val="00B0F0"/>
            </a:solidFill>
            <a:miter/>
          </a:ln>
        </p:spPr>
        <p:txBody>
          <a:bodyPr lIns="90000" tIns="45000" rIns="90000" bIns="45000" anchor="ctr"/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Agency FB"/>
              </a:rPr>
              <a:t>Most of the renovation work is done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lvl="0" algn="ctr"/>
            <a:r>
              <a:rPr lang="en-US" sz="3200" i="1" dirty="0">
                <a:solidFill>
                  <a:srgbClr val="FFFFFF"/>
                </a:solidFill>
                <a:latin typeface="Calibri"/>
              </a:rPr>
              <a:t>Room </a:t>
            </a: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renovation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1632856"/>
            <a:ext cx="5544457" cy="415834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86" y="1632856"/>
            <a:ext cx="5551713" cy="416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352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lvl="0" algn="ctr"/>
            <a:r>
              <a:rPr lang="en-US" sz="3200" i="1" dirty="0">
                <a:solidFill>
                  <a:srgbClr val="FFFFFF"/>
                </a:solidFill>
                <a:latin typeface="Calibri"/>
              </a:rPr>
              <a:t>Room </a:t>
            </a: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renovation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57" y="1484684"/>
            <a:ext cx="5625906" cy="421943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472" y="1484684"/>
            <a:ext cx="5625906" cy="421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725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lvl="0" algn="ctr"/>
            <a:r>
              <a:rPr lang="en-US" sz="3200" i="1" dirty="0">
                <a:solidFill>
                  <a:srgbClr val="FFFFFF"/>
                </a:solidFill>
                <a:latin typeface="Calibri"/>
              </a:rPr>
              <a:t>Room </a:t>
            </a: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renovation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22" y="1571624"/>
            <a:ext cx="3486150" cy="46482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001" y="1571624"/>
            <a:ext cx="6197599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450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lvl="0" algn="ctr"/>
            <a:r>
              <a:rPr lang="en-US" sz="3200" i="1" dirty="0">
                <a:solidFill>
                  <a:srgbClr val="FFFFFF"/>
                </a:solidFill>
                <a:latin typeface="Calibri"/>
              </a:rPr>
              <a:t>Room </a:t>
            </a: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renovation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5" y="1789624"/>
            <a:ext cx="5452534" cy="408940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733" y="1789623"/>
            <a:ext cx="5452534" cy="408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075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785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i="1" dirty="0"/>
              <a:t>Introduction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72144" y="1143000"/>
            <a:ext cx="11658600" cy="49911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endParaRPr lang="fr-FR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The production includes magnetic monopoles, atmospheric </a:t>
            </a:r>
            <a:r>
              <a:rPr lang="en-US" sz="1900" dirty="0" err="1">
                <a:solidFill>
                  <a:schemeClr val="tx2">
                    <a:lumMod val="75000"/>
                  </a:schemeClr>
                </a:solidFill>
              </a:rPr>
              <a:t>muons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 and neutrinos (latest MC production)</a:t>
            </a:r>
          </a:p>
          <a:p>
            <a:pPr algn="just">
              <a:buFont typeface="Wingdings" pitchFamily="2" charset="2"/>
              <a:buChar char="Ø"/>
            </a:pPr>
            <a:endParaRPr lang="fr-FR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The simulation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based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 on KYG of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magnetic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 monopoles has been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performed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, for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β = 1.</a:t>
            </a:r>
            <a:endParaRPr lang="fr-FR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fr-FR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Data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collected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 by the ANTARES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telescope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 up to 2017 has been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used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 (~2507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</a:rPr>
              <a:t>days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en-US" sz="19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fr-FR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 The plot of t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χ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² and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  <a:cs typeface="Arial"/>
              </a:rPr>
              <a:t>Nhit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does not show a </a:t>
            </a:r>
            <a:r>
              <a:rPr lang="en-US" sz="1900">
                <a:solidFill>
                  <a:schemeClr val="tx2">
                    <a:lumMod val="75000"/>
                  </a:schemeClr>
                </a:solidFill>
                <a:cs typeface="Arial"/>
              </a:rPr>
              <a:t>good </a:t>
            </a:r>
            <a:r>
              <a:rPr lang="en-US" sz="1900" smtClean="0">
                <a:solidFill>
                  <a:schemeClr val="tx2">
                    <a:lumMod val="75000"/>
                  </a:schemeClr>
                </a:solidFill>
                <a:cs typeface="Arial"/>
              </a:rPr>
              <a:t>agreement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between Data (0 runs) and MC (</a:t>
            </a:r>
            <a:r>
              <a:rPr lang="en-US" sz="1900" dirty="0" err="1">
                <a:solidFill>
                  <a:schemeClr val="tx2">
                    <a:lumMod val="75000"/>
                  </a:schemeClr>
                </a:solidFill>
                <a:cs typeface="Arial"/>
              </a:rPr>
              <a:t>mupage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). </a:t>
            </a:r>
            <a:endParaRPr lang="fr-FR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lvl="2">
              <a:defRPr/>
            </a:pPr>
            <a:endParaRPr lang="fr-FR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Simulation of </a:t>
            </a:r>
            <a:r>
              <a:rPr lang="fr-FR" sz="1900" dirty="0" err="1">
                <a:solidFill>
                  <a:schemeClr val="tx2">
                    <a:lumMod val="75000"/>
                  </a:schemeClr>
                </a:solidFill>
                <a:cs typeface="Arial"/>
              </a:rPr>
              <a:t>magnetic</a:t>
            </a:r>
            <a:r>
              <a:rPr lang="fr-FR" sz="1900" dirty="0">
                <a:solidFill>
                  <a:schemeClr val="tx2">
                    <a:lumMod val="75000"/>
                  </a:schemeClr>
                </a:solidFill>
                <a:cs typeface="Arial"/>
              </a:rPr>
              <a:t> monopoles and reconstruction of MC for 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β free are ongoing.</a:t>
            </a:r>
            <a:endParaRPr lang="fr-FR" sz="1900" dirty="0">
              <a:solidFill>
                <a:schemeClr val="tx2">
                  <a:lumMod val="75000"/>
                </a:schemeClr>
              </a:solidFill>
              <a:cs typeface="Arial"/>
            </a:endParaRPr>
          </a:p>
          <a:p>
            <a:pPr algn="just">
              <a:defRPr/>
            </a:pPr>
            <a:endParaRPr lang="fr-FR" sz="2000" dirty="0">
              <a:solidFill>
                <a:schemeClr val="tx2">
                  <a:lumMod val="75000"/>
                </a:schemeClr>
              </a:solidFill>
              <a:latin typeface="Agency FB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0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Agreement plots</a:t>
            </a:r>
            <a:endParaRPr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459" y="1739917"/>
            <a:ext cx="6086682" cy="4304166"/>
          </a:xfrm>
          <a:prstGeom prst="rect">
            <a:avLst/>
          </a:prstGeom>
        </p:spPr>
      </p:pic>
      <p:pic>
        <p:nvPicPr>
          <p:cNvPr id="1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17" y="2017205"/>
            <a:ext cx="5647926" cy="402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459275" y="5915185"/>
            <a:ext cx="538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up to 2016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considered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(~1802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days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)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Mupage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V03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430929" y="5916624"/>
            <a:ext cx="538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up to 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2017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considered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(~2507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days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)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Mupage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V04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26917" y="874239"/>
            <a:ext cx="40382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χ2</a:t>
            </a:r>
            <a:r>
              <a:rPr lang="fr-FR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fr-FR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reconstruction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3186" y="1471651"/>
            <a:ext cx="8285182" cy="71329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3076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0"/>
            <a:ext cx="12191040" cy="78480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i="1" dirty="0" smtClean="0">
                <a:solidFill>
                  <a:srgbClr val="FFFFFF"/>
                </a:solidFill>
                <a:latin typeface="Calibri"/>
              </a:rPr>
              <a:t>Agreement plots</a:t>
            </a:r>
            <a:endParaRPr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9275" y="5983455"/>
            <a:ext cx="538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up to 2016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considered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(~1802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days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)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Mupage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V03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pic>
        <p:nvPicPr>
          <p:cNvPr id="9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75" y="2284598"/>
            <a:ext cx="5178825" cy="362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59275" y="902546"/>
            <a:ext cx="585360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Nhit</a:t>
            </a:r>
            <a:r>
              <a:rPr lang="fr-F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floors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chosen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r>
              <a:rPr lang="fr-FR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hits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187837" y="5957293"/>
            <a:ext cx="538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Data 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up to 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2017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considered</a:t>
            </a:r>
            <a:r>
              <a:rPr lang="fr-FR" dirty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(~2507 </a:t>
            </a:r>
            <a:r>
              <a:rPr lang="fr-FR" dirty="0" err="1">
                <a:solidFill>
                  <a:srgbClr val="002060"/>
                </a:solidFill>
                <a:latin typeface="Agency FB" pitchFamily="34" charset="0"/>
              </a:rPr>
              <a:t>days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)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err="1" smtClean="0">
                <a:solidFill>
                  <a:srgbClr val="002060"/>
                </a:solidFill>
                <a:latin typeface="Agency FB" pitchFamily="34" charset="0"/>
              </a:rPr>
              <a:t>Mupage</a:t>
            </a:r>
            <a:r>
              <a:rPr lang="fr-FR" dirty="0" smtClean="0">
                <a:solidFill>
                  <a:srgbClr val="002060"/>
                </a:solidFill>
                <a:latin typeface="Agency FB" pitchFamily="34" charset="0"/>
              </a:rPr>
              <a:t> V04</a:t>
            </a:r>
            <a:endParaRPr lang="fr-FR" dirty="0">
              <a:solidFill>
                <a:srgbClr val="002060"/>
              </a:solidFill>
              <a:latin typeface="Agency FB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486" y="2024941"/>
            <a:ext cx="5510114" cy="399493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3186" y="1471651"/>
            <a:ext cx="8285182" cy="71329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11288485" y="6306621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177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378</Words>
  <Application>Microsoft Office PowerPoint</Application>
  <PresentationFormat>Grand écran</PresentationFormat>
  <Paragraphs>71</Paragraphs>
  <Slides>13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Agency FB</vt:lpstr>
      <vt:lpstr>Arial</vt:lpstr>
      <vt:lpstr>Calibri</vt:lpstr>
      <vt:lpstr>DejaVu Sans</vt:lpstr>
      <vt:lpstr>StarSymbol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JBMZ</dc:creator>
  <cp:lastModifiedBy>JBMZ</cp:lastModifiedBy>
  <cp:revision>39</cp:revision>
  <dcterms:modified xsi:type="dcterms:W3CDTF">2019-06-18T16:08:57Z</dcterms:modified>
</cp:coreProperties>
</file>