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p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media/image2.gif" ContentType="image/gif"/>
  <Override PartName="/ppt/media/image3.gif" ContentType="image/gif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58" r:id="rId11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07/7/12/main" val="0"/>
    </p:ext>
    <p:ext uri="{D31A062A-798A-4329-ABDD-BBA856620510}">
      <p14:defaultImageDpi xmlns:p14="http://schemas.microsoft.com/office/powerpoint/2007/7/12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13" autoAdjust="0"/>
  </p:normalViewPr>
  <p:slideViewPr>
    <p:cSldViewPr>
      <p:cViewPr>
        <p:scale>
          <a:sx n="100" d="100"/>
          <a:sy n="100" d="100"/>
        </p:scale>
        <p:origin x="-288" y="6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>
            <a:lvl1pPr marL="0" indent="0" algn="ctr">
              <a:buNone/>
              <a:defRPr b="1" cap="none" spc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6C222-51C6-43AE-93E9-F313C9E3B0B2}" type="datetimeFigureOut">
              <a:rPr lang="de-DE" smtClean="0"/>
              <a:t>22.04.2010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00616-DCF7-46F1-89B7-75B4CC6C0CF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07/7/12/main" val="3137733688"/>
      </p:ext>
    </p:extLst>
  </p:cSld>
  <p:clrMapOvr>
    <a:masterClrMapping/>
  </p:clrMapOvr>
  <p:transition xmlns:p14="http://schemas.microsoft.com/office/powerpoint/2007/7/12/main" spd="slow">
    <p:fade thruBlk="1"/>
  </p:transition>
  <p:timing>
    <p:tnLst>
      <p:par>
        <p:cTn xmlns:p14="http://schemas.microsoft.com/office/powerpoint/2007/7/12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6C222-51C6-43AE-93E9-F313C9E3B0B2}" type="datetimeFigureOut">
              <a:rPr lang="de-DE" smtClean="0"/>
              <a:t>22.04.2010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00616-DCF7-46F1-89B7-75B4CC6C0CF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07/7/12/main" val="923494560"/>
      </p:ext>
    </p:extLst>
  </p:cSld>
  <p:clrMapOvr>
    <a:masterClrMapping/>
  </p:clrMapOvr>
  <p:transition xmlns:p14="http://schemas.microsoft.com/office/powerpoint/2007/7/12/main"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6C222-51C6-43AE-93E9-F313C9E3B0B2}" type="datetimeFigureOut">
              <a:rPr lang="de-DE" smtClean="0"/>
              <a:t>22.04.2010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00616-DCF7-46F1-89B7-75B4CC6C0CF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07/7/12/main" val="11711793"/>
      </p:ext>
    </p:extLst>
  </p:cSld>
  <p:clrMapOvr>
    <a:masterClrMapping/>
  </p:clrMapOvr>
  <p:transition xmlns:p14="http://schemas.microsoft.com/office/powerpoint/2007/7/12/main" spd="slow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6C222-51C6-43AE-93E9-F313C9E3B0B2}" type="datetimeFigureOut">
              <a:rPr lang="de-DE" smtClean="0"/>
              <a:t>22.04.2010</a:t>
            </a:fld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Christopher Purnell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00616-DCF7-46F1-89B7-75B4CC6C0CFB}" type="slidenum">
              <a:rPr lang="de-DE" smtClean="0"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07/7/12/main" val="3361841601"/>
      </p:ext>
    </p:extLst>
  </p:cSld>
  <p:clrMapOvr>
    <a:masterClrMapping/>
  </p:clrMapOvr>
  <p:transition xmlns:p14="http://schemas.microsoft.com/office/powerpoint/2007/7/12/main"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6C222-51C6-43AE-93E9-F313C9E3B0B2}" type="datetimeFigureOut">
              <a:rPr lang="de-DE" smtClean="0"/>
              <a:t>22.04.2010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00616-DCF7-46F1-89B7-75B4CC6C0CF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07/7/12/main" val="2059662988"/>
      </p:ext>
    </p:extLst>
  </p:cSld>
  <p:clrMapOvr>
    <a:masterClrMapping/>
  </p:clrMapOvr>
  <p:transition xmlns:p14="http://schemas.microsoft.com/office/powerpoint/2007/7/12/main" spd="slow">
    <p:fade thruBlk="1"/>
  </p:transition>
  <p:timing>
    <p:tnLst>
      <p:par>
        <p:cTn xmlns:p14="http://schemas.microsoft.com/office/powerpoint/2007/7/12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6C222-51C6-43AE-93E9-F313C9E3B0B2}" type="datetimeFigureOut">
              <a:rPr lang="de-DE" smtClean="0"/>
              <a:t>22.04.2010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00616-DCF7-46F1-89B7-75B4CC6C0CF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07/7/12/main" val="433023197"/>
      </p:ext>
    </p:extLst>
  </p:cSld>
  <p:clrMapOvr>
    <a:masterClrMapping/>
  </p:clrMapOvr>
  <p:transition xmlns:p14="http://schemas.microsoft.com/office/powerpoint/2007/7/12/main"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6C222-51C6-43AE-93E9-F313C9E3B0B2}" type="datetimeFigureOut">
              <a:rPr lang="de-DE" smtClean="0"/>
              <a:t>22.04.2010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00616-DCF7-46F1-89B7-75B4CC6C0CF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07/7/12/main" val="916545283"/>
      </p:ext>
    </p:extLst>
  </p:cSld>
  <p:clrMapOvr>
    <a:masterClrMapping/>
  </p:clrMapOvr>
  <p:transition xmlns:p14="http://schemas.microsoft.com/office/powerpoint/2007/7/12/main"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6C222-51C6-43AE-93E9-F313C9E3B0B2}" type="datetimeFigureOut">
              <a:rPr lang="de-DE" smtClean="0"/>
              <a:t>22.04.2010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00616-DCF7-46F1-89B7-75B4CC6C0CF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07/7/12/main" val="1246995266"/>
      </p:ext>
    </p:extLst>
  </p:cSld>
  <p:clrMapOvr>
    <a:masterClrMapping/>
  </p:clrMapOvr>
  <p:transition xmlns:p14="http://schemas.microsoft.com/office/powerpoint/2007/7/12/main"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6C222-51C6-43AE-93E9-F313C9E3B0B2}" type="datetimeFigureOut">
              <a:rPr lang="de-DE" smtClean="0"/>
              <a:t>22.04.2010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00616-DCF7-46F1-89B7-75B4CC6C0CF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07/7/12/main" val="790397047"/>
      </p:ext>
    </p:extLst>
  </p:cSld>
  <p:clrMapOvr>
    <a:masterClrMapping/>
  </p:clrMapOvr>
  <p:transition xmlns:p14="http://schemas.microsoft.com/office/powerpoint/2007/7/12/main"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6C222-51C6-43AE-93E9-F313C9E3B0B2}" type="datetimeFigureOut">
              <a:rPr lang="de-DE" smtClean="0"/>
              <a:t>22.04.2010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00616-DCF7-46F1-89B7-75B4CC6C0CF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07/7/12/main" val="1395366891"/>
      </p:ext>
    </p:extLst>
  </p:cSld>
  <p:clrMapOvr>
    <a:masterClrMapping/>
  </p:clrMapOvr>
  <p:transition xmlns:p14="http://schemas.microsoft.com/office/powerpoint/2007/7/12/main"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1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6C222-51C6-43AE-93E9-F313C9E3B0B2}" type="datetimeFigureOut">
              <a:rPr lang="de-DE" smtClean="0"/>
              <a:t>22.04.2010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00616-DCF7-46F1-89B7-75B4CC6C0CF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07/7/12/main" val="2054768796"/>
      </p:ext>
    </p:extLst>
  </p:cSld>
  <p:clrMapOvr>
    <a:masterClrMapping/>
  </p:clrMapOvr>
  <p:transition xmlns:p14="http://schemas.microsoft.com/office/powerpoint/2007/7/12/main"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6C222-51C6-43AE-93E9-F313C9E3B0B2}" type="datetimeFigureOut">
              <a:rPr lang="de-DE" smtClean="0"/>
              <a:t>22.04.2010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00616-DCF7-46F1-89B7-75B4CC6C0CF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07/7/12/main" val="3849559322"/>
      </p:ext>
    </p:extLst>
  </p:cSld>
  <p:clrMapOvr>
    <a:masterClrMapping/>
  </p:clrMapOvr>
  <p:transition xmlns:p14="http://schemas.microsoft.com/office/powerpoint/2007/7/12/main"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gi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28728" y="214290"/>
            <a:ext cx="585791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1"/>
                </a:solidFill>
              </a:defRPr>
            </a:lvl1pPr>
          </a:lstStyle>
          <a:p>
            <a:fld id="{DC16C222-51C6-43AE-93E9-F313C9E3B0B2}" type="datetimeFigureOut">
              <a:rPr lang="de-DE" smtClean="0"/>
              <a:pPr/>
              <a:t>22.04.2010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Christopher Purnell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6C000616-DCF7-46F1-89B7-75B4CC6C0CFB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4" cstate="print">
            <a:extLst>
              <a:ext uri="BEBA8EAE-BF5A-486c-A8C5-ECC9F3942E4B">
                <a14:imgProps xmlns:a14="http://schemas.microsoft.com/office/drawing/2007/7/7/main">
                  <a14:imgLayer r:embed="rId15">
                    <a14:imgEffect>
                      <a14:sharpenSoften amount="-25000"/>
                    </a14:imgEffect>
                  </a14:imgLayer>
                </a14:imgProps>
              </a:ext>
              <a:ext uri="28A0092B-C50C-407e-A947-70E740481C1C">
                <a14:useLocalDpi xmlns:a14="http://schemas.microsoft.com/office/drawing/2007/7/7/main" val="0"/>
              </a:ext>
            </a:extLst>
          </a:blip>
          <a:stretch>
            <a:fillRect/>
          </a:stretch>
        </p:blipFill>
        <p:spPr>
          <a:xfrm>
            <a:off x="0" y="0"/>
            <a:ext cx="1475986" cy="1428736"/>
          </a:xfrm>
          <a:prstGeom prst="rect">
            <a:avLst/>
          </a:prstGeom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20000" endPos="92000" dist="38100" dir="5400000" sy="-100000" algn="bl" rotWithShape="0"/>
          </a:effectLst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6">
            <a:extLst>
              <a:ext uri="28A0092B-C50C-407e-A947-70E740481C1C">
                <a14:useLocalDpi xmlns:a14="http://schemas.microsoft.com/office/drawing/2007/7/7/main" val="0"/>
              </a:ext>
            </a:extLst>
          </a:blip>
          <a:stretch>
            <a:fillRect/>
          </a:stretch>
        </p:blipFill>
        <p:spPr>
          <a:xfrm>
            <a:off x="7358082" y="142852"/>
            <a:ext cx="1675409" cy="1143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07/7/12/main" val="3608815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xmlns:p14="http://schemas.microsoft.com/office/powerpoint/2007/7/12/main" spd="slow">
    <p:fade thruBlk="1"/>
  </p:transition>
  <p:timing>
    <p:tnLst>
      <p:par>
        <p:cTn xmlns:p14="http://schemas.microsoft.com/office/powerpoint/2007/7/12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 w="10541" cmpd="sng">
            <a:solidFill>
              <a:schemeClr val="accent1">
                <a:shade val="88000"/>
                <a:satMod val="110000"/>
              </a:schemeClr>
            </a:solidFill>
            <a:prstDash val="solid"/>
          </a:ln>
          <a:gradFill>
            <a:gsLst>
              <a:gs pos="0">
                <a:schemeClr val="accent1">
                  <a:tint val="40000"/>
                  <a:satMod val="250000"/>
                </a:schemeClr>
              </a:gs>
              <a:gs pos="9000">
                <a:schemeClr val="accent1">
                  <a:tint val="52000"/>
                  <a:satMod val="300000"/>
                </a:schemeClr>
              </a:gs>
              <a:gs pos="50000">
                <a:schemeClr val="accent1">
                  <a:shade val="20000"/>
                  <a:satMod val="300000"/>
                </a:schemeClr>
              </a:gs>
              <a:gs pos="79000">
                <a:schemeClr val="accent1">
                  <a:tint val="52000"/>
                  <a:satMod val="300000"/>
                </a:schemeClr>
              </a:gs>
              <a:gs pos="100000">
                <a:schemeClr val="accent1">
                  <a:tint val="40000"/>
                  <a:satMod val="250000"/>
                </a:schemeClr>
              </a:gs>
            </a:gsLst>
            <a:lin ang="5400000"/>
          </a:gradFill>
          <a:effectLst/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ct val="20000"/>
        </a:spcBef>
        <a:buSzPct val="115000"/>
        <a:buFontTx/>
        <a:buBlip>
          <a:blip r:embed="rId17"/>
        </a:buBlip>
        <a:defRPr sz="3200" kern="1200">
          <a:solidFill>
            <a:schemeClr val="tx1"/>
          </a:solidFill>
          <a:effectLst>
            <a:glow rad="50800">
              <a:schemeClr val="tx2">
                <a:alpha val="50000"/>
              </a:schemeClr>
            </a:glow>
          </a:effectLst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ct val="20000"/>
        </a:spcBef>
        <a:buSzPct val="115000"/>
        <a:buFontTx/>
        <a:buBlip>
          <a:blip r:embed="rId17"/>
        </a:buBlip>
        <a:defRPr sz="2800" kern="1200">
          <a:solidFill>
            <a:schemeClr val="tx1"/>
          </a:solidFill>
          <a:effectLst>
            <a:glow rad="50800">
              <a:schemeClr val="tx2">
                <a:alpha val="50000"/>
              </a:schemeClr>
            </a:glow>
          </a:effectLst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SzPct val="115000"/>
        <a:buFontTx/>
        <a:buBlip>
          <a:blip r:embed="rId17"/>
        </a:buBlip>
        <a:defRPr sz="2400" kern="1200">
          <a:solidFill>
            <a:schemeClr val="tx1"/>
          </a:solidFill>
          <a:effectLst>
            <a:glow rad="50800">
              <a:schemeClr val="tx2">
                <a:alpha val="50000"/>
              </a:schemeClr>
            </a:glow>
          </a:effectLst>
          <a:latin typeface="+mn-lt"/>
          <a:ea typeface="+mn-ea"/>
          <a:cs typeface="+mn-cs"/>
        </a:defRPr>
      </a:lvl3pPr>
      <a:lvl4pPr marL="1714500" indent="-342900" algn="l" defTabSz="914400" rtl="0" eaLnBrk="1" latinLnBrk="0" hangingPunct="1">
        <a:spcBef>
          <a:spcPct val="20000"/>
        </a:spcBef>
        <a:buSzPct val="115000"/>
        <a:buFontTx/>
        <a:buBlip>
          <a:blip r:embed="rId17"/>
        </a:buBlip>
        <a:defRPr sz="2000" kern="1200">
          <a:solidFill>
            <a:schemeClr val="tx1"/>
          </a:solidFill>
          <a:effectLst>
            <a:glow rad="50800">
              <a:schemeClr val="tx2">
                <a:alpha val="50000"/>
              </a:schemeClr>
            </a:glow>
          </a:effectLst>
          <a:latin typeface="+mn-lt"/>
          <a:ea typeface="+mn-ea"/>
          <a:cs typeface="+mn-cs"/>
        </a:defRPr>
      </a:lvl4pPr>
      <a:lvl5pPr marL="2171700" indent="-342900" algn="l" defTabSz="914400" rtl="0" eaLnBrk="1" latinLnBrk="0" hangingPunct="1">
        <a:spcBef>
          <a:spcPct val="20000"/>
        </a:spcBef>
        <a:buSzPct val="115000"/>
        <a:buFontTx/>
        <a:buBlip>
          <a:blip r:embed="rId17"/>
        </a:buBlip>
        <a:defRPr sz="2000" kern="1200">
          <a:solidFill>
            <a:schemeClr val="tx1"/>
          </a:solidFill>
          <a:effectLst>
            <a:glow rad="50800">
              <a:schemeClr val="tx2">
                <a:alpha val="50000"/>
              </a:schemeClr>
            </a:glo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1643050"/>
            <a:ext cx="7772400" cy="1470025"/>
          </a:xfrm>
        </p:spPr>
        <p:txBody>
          <a:bodyPr/>
          <a:lstStyle/>
          <a:p>
            <a:r>
              <a:rPr lang="de-DE" dirty="0" smtClean="0"/>
              <a:t>13.3 Praktikum CERN</a:t>
            </a:r>
            <a:endParaRPr lang="de-D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2971800"/>
          </a:xfrm>
        </p:spPr>
        <p:txBody>
          <a:bodyPr/>
          <a:lstStyle/>
          <a:p>
            <a:r>
              <a:rPr lang="de-DE" dirty="0" smtClean="0"/>
              <a:t>LHCb RICH</a:t>
            </a:r>
          </a:p>
          <a:p>
            <a:endParaRPr lang="de-DE" dirty="0"/>
          </a:p>
          <a:p>
            <a:r>
              <a:rPr lang="de-DE" sz="2400" dirty="0" smtClean="0"/>
              <a:t>Christopher Purnell</a:t>
            </a:r>
          </a:p>
          <a:p>
            <a:r>
              <a:rPr lang="de-DE" sz="2400" dirty="0" smtClean="0"/>
              <a:t>Supervisor: Susanne Koblitz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07/7/12/main" val="2385050415"/>
      </p:ext>
    </p:extLst>
  </p:cSld>
  <p:clrMapOvr>
    <a:masterClrMapping/>
  </p:clrMapOvr>
  <p:transition xmlns:p14="http://schemas.microsoft.com/office/powerpoint/2007/7/12/main" spd="slow">
    <p:fade thruBlk="1"/>
  </p:transition>
  <p:timing>
    <p:tnLst>
      <p:par>
        <p:cTn xmlns:p14="http://schemas.microsoft.com/office/powerpoint/2007/7/12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Inhalt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14882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de-DE" dirty="0" smtClean="0"/>
              <a:t>Das LHCb-Experiment</a:t>
            </a:r>
          </a:p>
          <a:p>
            <a:pPr>
              <a:lnSpc>
                <a:spcPct val="200000"/>
              </a:lnSpc>
            </a:pPr>
            <a:r>
              <a:rPr lang="de-DE" dirty="0" smtClean="0"/>
              <a:t>LHCb-Aufbau</a:t>
            </a:r>
          </a:p>
          <a:p>
            <a:pPr>
              <a:lnSpc>
                <a:spcPct val="200000"/>
              </a:lnSpc>
            </a:pPr>
            <a:r>
              <a:rPr lang="de-DE" dirty="0" smtClean="0"/>
              <a:t>Der RICH-Detektor</a:t>
            </a:r>
          </a:p>
          <a:p>
            <a:pPr>
              <a:lnSpc>
                <a:spcPct val="200000"/>
              </a:lnSpc>
            </a:pPr>
            <a:r>
              <a:rPr lang="de-DE" dirty="0" smtClean="0"/>
              <a:t>Mein Praktikum</a:t>
            </a:r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28A0092B-C50C-407e-A947-70E740481C1C">
                <a14:useLocalDpi xmlns:a14="http://schemas.microsoft.com/office/drawing/2007/7/7/main" val="0"/>
              </a:ext>
            </a:extLst>
          </a:blip>
          <a:stretch>
            <a:fillRect/>
          </a:stretch>
        </p:blipFill>
        <p:spPr>
          <a:xfrm>
            <a:off x="4500562" y="3071810"/>
            <a:ext cx="4102985" cy="2571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07/7/12/main" val="2427547320"/>
      </p:ext>
    </p:extLst>
  </p:cSld>
  <p:clrMapOvr>
    <a:masterClrMapping/>
  </p:clrMapOvr>
  <p:transition xmlns:p14="http://schemas.microsoft.com/office/powerpoint/2007/7/12/main" spd="slow">
    <p:fade thruBlk="1"/>
  </p:transition>
  <p:timing>
    <p:tnLst>
      <p:par>
        <p:cTn xmlns:p14="http://schemas.microsoft.com/office/powerpoint/2007/7/12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Das LHCb-Experiment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de-DE" dirty="0" smtClean="0"/>
              <a:t>Large Hadron Collider beauty-Experiment</a:t>
            </a:r>
          </a:p>
          <a:p>
            <a:r>
              <a:rPr lang="de-DE" dirty="0" smtClean="0"/>
              <a:t>Indirekter Nachweis von neuen Teilchen durch Messung von B-Meson-Zerfällen</a:t>
            </a:r>
          </a:p>
          <a:p>
            <a:r>
              <a:rPr lang="de-DE" dirty="0" smtClean="0"/>
              <a:t>Fluktuation zwischen B und Anti-B (Messung der CP-Invarianz)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07/7/12/main" val="471001100"/>
      </p:ext>
    </p:extLst>
  </p:cSld>
  <p:clrMapOvr>
    <a:masterClrMapping/>
  </p:clrMapOvr>
  <p:transition xmlns:p14="http://schemas.microsoft.com/office/powerpoint/2007/7/12/main" spd="slow">
    <p:fade thruBlk="1"/>
  </p:transition>
  <p:timing>
    <p:tnLst>
      <p:par>
        <p:cTn xmlns:p14="http://schemas.microsoft.com/office/powerpoint/2007/7/12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LHCb-Aufbau</a:t>
            </a:r>
            <a:endParaRPr lang="de-DE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1571612"/>
            <a:ext cx="6859050" cy="4826895"/>
          </a:xfrm>
        </p:spPr>
      </p:pic>
    </p:spTree>
    <p:extLst>
      <p:ext uri="{BB962C8B-B14F-4D97-AF65-F5344CB8AC3E}">
        <p14:creationId xmlns:p14="http://schemas.microsoft.com/office/powerpoint/2007/7/12/main" val="3833434094"/>
      </p:ext>
    </p:extLst>
  </p:cSld>
  <p:clrMapOvr>
    <a:masterClrMapping/>
  </p:clrMapOvr>
  <p:transition xmlns:p14="http://schemas.microsoft.com/office/powerpoint/2007/7/12/main" spd="slow">
    <p:fade thruBlk="1"/>
  </p:transition>
  <p:timing>
    <p:tnLst>
      <p:par>
        <p:cTn xmlns:p14="http://schemas.microsoft.com/office/powerpoint/2007/7/12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Der RICH-Detektor</a:t>
            </a:r>
            <a:endParaRPr 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329114" cy="4525963"/>
          </a:xfrm>
        </p:spPr>
        <p:txBody>
          <a:bodyPr>
            <a:normAutofit lnSpcReduction="10000"/>
          </a:bodyPr>
          <a:lstStyle/>
          <a:p>
            <a:r>
              <a:rPr lang="de-DE" dirty="0" smtClean="0"/>
              <a:t>Ring Image CHerenkov-Detektor</a:t>
            </a:r>
          </a:p>
          <a:p>
            <a:r>
              <a:rPr lang="de-DE" dirty="0" smtClean="0"/>
              <a:t>Cherenkov-Strahlung wird mittels sphärischer Spiegel auf die HPD-Detektoren abgebildet</a:t>
            </a:r>
          </a:p>
          <a:p>
            <a:r>
              <a:rPr lang="de-DE" dirty="0" smtClean="0"/>
              <a:t>Aus dem Radius der Photonringe lässt sich die Teilchengeschwindigkeit rekonstruieren </a:t>
            </a:r>
            <a:endParaRPr lang="de-DE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28A0092B-C50C-407e-A947-70E740481C1C">
                <a14:useLocalDpi xmlns:a14="http://schemas.microsoft.com/office/drawing/2007/7/7/main" val="0"/>
              </a:ext>
            </a:extLst>
          </a:blip>
          <a:stretch>
            <a:fillRect/>
          </a:stretch>
        </p:blipFill>
        <p:spPr>
          <a:xfrm>
            <a:off x="4857752" y="1571611"/>
            <a:ext cx="3500462" cy="4581487"/>
          </a:xfrm>
        </p:spPr>
      </p:pic>
    </p:spTree>
    <p:extLst>
      <p:ext uri="{BB962C8B-B14F-4D97-AF65-F5344CB8AC3E}">
        <p14:creationId xmlns:p14="http://schemas.microsoft.com/office/powerpoint/2007/7/12/main" val="2092521703"/>
      </p:ext>
    </p:extLst>
  </p:cSld>
  <p:clrMapOvr>
    <a:masterClrMapping/>
  </p:clrMapOvr>
  <p:transition xmlns:p14="http://schemas.microsoft.com/office/powerpoint/2007/7/12/main" spd="slow">
    <p:fade thruBlk="1"/>
  </p:transition>
  <p:timing>
    <p:tnLst>
      <p:par>
        <p:cTn xmlns:p14="http://schemas.microsoft.com/office/powerpoint/2007/7/12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Mein Praktikum I</a:t>
            </a:r>
            <a:endParaRPr lang="de-DE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„Man kann in zwei Wochen entweder bei einfachen Dingen helfen oder etwas lernen. Ich habe gelernt.“</a:t>
            </a:r>
          </a:p>
          <a:p>
            <a:r>
              <a:rPr lang="de-DE" dirty="0" smtClean="0"/>
              <a:t>Beobachtung der Arbeit meiner Betreuerin Susanne, Davide Peregos und teilweise von Max‘ Betreuer Gerhard</a:t>
            </a:r>
          </a:p>
          <a:p>
            <a:r>
              <a:rPr lang="de-DE" dirty="0" smtClean="0"/>
              <a:t>Unterstützung Davides bei Tests zum Aerogel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07/7/12/main" val="748513033"/>
      </p:ext>
    </p:extLst>
  </p:cSld>
  <p:clrMapOvr>
    <a:masterClrMapping/>
  </p:clrMapOvr>
  <p:transition xmlns:p14="http://schemas.microsoft.com/office/powerpoint/2007/7/12/main" spd="slow">
    <p:fade thruBlk="1"/>
  </p:transition>
  <p:timing>
    <p:tnLst>
      <p:par>
        <p:cTn xmlns:p14="http://schemas.microsoft.com/office/powerpoint/2007/7/12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Mein Praktikum II</a:t>
            </a:r>
            <a:endParaRPr lang="de-DE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28A0092B-C50C-407e-A947-70E740481C1C">
                <a14:useLocalDpi xmlns:a14="http://schemas.microsoft.com/office/drawing/2007/7/7/main" val="0"/>
              </a:ext>
            </a:extLst>
          </a:blip>
          <a:stretch>
            <a:fillRect/>
          </a:stretch>
        </p:blipFill>
        <p:spPr>
          <a:xfrm rot="5400000">
            <a:off x="212596" y="2216240"/>
            <a:ext cx="4585515" cy="3439136"/>
          </a:xfr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500562" y="1643050"/>
            <a:ext cx="4643438" cy="4525963"/>
          </a:xfrm>
        </p:spPr>
        <p:txBody>
          <a:bodyPr/>
          <a:lstStyle/>
          <a:p>
            <a:r>
              <a:rPr lang="de-DE" dirty="0" smtClean="0"/>
              <a:t>Aerogel deckt den Frequenzbereich zwischen 1GeV und 10 GeV ab</a:t>
            </a:r>
          </a:p>
          <a:p>
            <a:r>
              <a:rPr lang="de-DE" dirty="0" smtClean="0"/>
              <a:t>Änderung der optischen Eigenschaften des Aerogels in C</a:t>
            </a:r>
            <a:r>
              <a:rPr lang="de-DE" baseline="-25000" dirty="0" smtClean="0"/>
              <a:t>4</a:t>
            </a:r>
            <a:r>
              <a:rPr lang="de-DE" dirty="0" smtClean="0"/>
              <a:t>F</a:t>
            </a:r>
            <a:r>
              <a:rPr lang="de-DE" baseline="-25000" dirty="0" smtClean="0"/>
              <a:t>10</a:t>
            </a:r>
            <a:r>
              <a:rPr lang="de-DE" dirty="0" smtClean="0"/>
              <a:t>-Umgebung</a:t>
            </a:r>
          </a:p>
          <a:p>
            <a:r>
              <a:rPr lang="de-DE" dirty="0" smtClean="0"/>
              <a:t>Test mit anderem Gas: C</a:t>
            </a:r>
            <a:r>
              <a:rPr lang="de-DE" baseline="-25000" dirty="0" smtClean="0"/>
              <a:t>3</a:t>
            </a:r>
            <a:r>
              <a:rPr lang="de-DE" dirty="0" smtClean="0"/>
              <a:t>F</a:t>
            </a:r>
            <a:r>
              <a:rPr lang="de-DE" baseline="-25000" dirty="0" smtClean="0"/>
              <a:t>8</a:t>
            </a:r>
            <a:endParaRPr lang="de-DE" dirty="0" smtClean="0"/>
          </a:p>
          <a:p>
            <a:r>
              <a:rPr lang="de-DE" dirty="0" smtClean="0"/>
              <a:t>Erwartung: bessere Ergebnisse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07/7/12/main" val="820619597"/>
      </p:ext>
    </p:extLst>
  </p:cSld>
  <p:clrMapOvr>
    <a:masterClrMapping/>
  </p:clrMapOvr>
  <p:transition xmlns:p14="http://schemas.microsoft.com/office/powerpoint/2007/7/12/main" spd="slow">
    <p:fade thruBlk="1"/>
  </p:transition>
  <p:timing>
    <p:tnLst>
      <p:par>
        <p:cTn xmlns:p14="http://schemas.microsoft.com/office/powerpoint/2007/7/12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Mein Praktikum III</a:t>
            </a:r>
            <a:endParaRPr lang="de-DE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Referenz: Idealbedingungen</a:t>
            </a:r>
            <a:endParaRPr lang="de-DE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28A0092B-C50C-407e-A947-70E740481C1C">
                <a14:useLocalDpi xmlns:a14="http://schemas.microsoft.com/office/drawing/2007/7/7/main" val="0"/>
              </a:ext>
            </a:extLst>
          </a:blip>
          <a:srcRect l="29822" t="19853" r="30336" b="6592"/>
          <a:stretch/>
        </p:blipFill>
        <p:spPr>
          <a:xfrm>
            <a:off x="571472" y="2357430"/>
            <a:ext cx="3018256" cy="3714776"/>
          </a:xfrm>
        </p:spPr>
      </p:pic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DE" dirty="0"/>
              <a:t>C</a:t>
            </a:r>
            <a:r>
              <a:rPr lang="de-DE" baseline="-25000" dirty="0"/>
              <a:t>4</a:t>
            </a:r>
            <a:r>
              <a:rPr lang="de-DE" dirty="0"/>
              <a:t>F</a:t>
            </a:r>
            <a:r>
              <a:rPr lang="de-DE" baseline="-25000" dirty="0"/>
              <a:t>10</a:t>
            </a:r>
            <a:r>
              <a:rPr lang="de-DE" dirty="0"/>
              <a:t>-Umgebung</a:t>
            </a:r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quarter" idx="4"/>
          </p:nvPr>
        </p:nvPicPr>
        <p:blipFill rotWithShape="1">
          <a:blip r:embed="rId3">
            <a:extLst>
              <a:ext uri="28A0092B-C50C-407e-A947-70E740481C1C">
                <a14:useLocalDpi xmlns:a14="http://schemas.microsoft.com/office/drawing/2007/7/7/main" val="0"/>
              </a:ext>
            </a:extLst>
          </a:blip>
          <a:srcRect l="31693" t="21810" r="31993" b="10319"/>
          <a:stretch/>
        </p:blipFill>
        <p:spPr>
          <a:xfrm>
            <a:off x="4786314" y="2357430"/>
            <a:ext cx="2981325" cy="3714776"/>
          </a:xfrm>
        </p:spPr>
      </p:pic>
    </p:spTree>
    <p:extLst>
      <p:ext uri="{BB962C8B-B14F-4D97-AF65-F5344CB8AC3E}">
        <p14:creationId xmlns:p14="http://schemas.microsoft.com/office/powerpoint/2007/7/12/main" val="1101246559"/>
      </p:ext>
    </p:extLst>
  </p:cSld>
  <p:clrMapOvr>
    <a:masterClrMapping/>
  </p:clrMapOvr>
  <p:transition xmlns:p14="http://schemas.microsoft.com/office/powerpoint/2007/7/12/main" spd="slow">
    <p:fade thruBlk="1"/>
  </p:transition>
  <p:timing>
    <p:tnLst>
      <p:par>
        <p:cTn xmlns:p14="http://schemas.microsoft.com/office/powerpoint/2007/7/12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Noch Fragen?</a:t>
            </a:r>
            <a:endParaRPr lang="de-DE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28A0092B-C50C-407e-A947-70E740481C1C">
                <a14:useLocalDpi xmlns:a14="http://schemas.microsoft.com/office/drawing/2007/7/7/main" val="0"/>
              </a:ext>
            </a:extLst>
          </a:blip>
          <a:stretch>
            <a:fillRect/>
          </a:stretch>
        </p:blipFill>
        <p:spPr>
          <a:xfrm>
            <a:off x="1143000" y="1758156"/>
            <a:ext cx="6858000" cy="4210050"/>
          </a:xfrm>
        </p:spPr>
      </p:pic>
    </p:spTree>
    <p:extLst>
      <p:ext uri="{BB962C8B-B14F-4D97-AF65-F5344CB8AC3E}">
        <p14:creationId xmlns:p14="http://schemas.microsoft.com/office/powerpoint/2007/7/12/main" val="2555708966"/>
      </p:ext>
    </p:extLst>
  </p:cSld>
  <p:clrMapOvr>
    <a:masterClrMapping/>
  </p:clrMapOvr>
  <p:transition xmlns:p14="http://schemas.microsoft.com/office/powerpoint/2007/7/12/main" spd="slow">
    <p:fade thruBlk="1"/>
  </p:transition>
  <p:timing>
    <p:tnLst>
      <p:par>
        <p:cTn xmlns:p14="http://schemas.microsoft.com/office/powerpoint/2007/7/12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07/7/7/main" val="1F497D" mc:Ignorable=""/>
      </a:dk2>
      <a:lt2>
        <a:srgbClr xmlns:mc="http://schemas.openxmlformats.org/markup-compatibility/2006" xmlns:a14="http://schemas.microsoft.com/office/drawing/2007/7/7/main" val="EEECE1" mc:Ignorable=""/>
      </a:lt2>
      <a:accent1>
        <a:srgbClr xmlns:mc="http://schemas.openxmlformats.org/markup-compatibility/2006" xmlns:a14="http://schemas.microsoft.com/office/drawing/2007/7/7/main" val="4F81BD" mc:Ignorable=""/>
      </a:accent1>
      <a:accent2>
        <a:srgbClr xmlns:mc="http://schemas.openxmlformats.org/markup-compatibility/2006" xmlns:a14="http://schemas.microsoft.com/office/drawing/2007/7/7/main" val="C0504D" mc:Ignorable=""/>
      </a:accent2>
      <a:accent3>
        <a:srgbClr xmlns:mc="http://schemas.openxmlformats.org/markup-compatibility/2006" xmlns:a14="http://schemas.microsoft.com/office/drawing/2007/7/7/main" val="9BBB59" mc:Ignorable=""/>
      </a:accent3>
      <a:accent4>
        <a:srgbClr xmlns:mc="http://schemas.openxmlformats.org/markup-compatibility/2006" xmlns:a14="http://schemas.microsoft.com/office/drawing/2007/7/7/main" val="8064A2" mc:Ignorable=""/>
      </a:accent4>
      <a:accent5>
        <a:srgbClr xmlns:mc="http://schemas.openxmlformats.org/markup-compatibility/2006" xmlns:a14="http://schemas.microsoft.com/office/drawing/2007/7/7/main" val="4BACC6" mc:Ignorable=""/>
      </a:accent5>
      <a:accent6>
        <a:srgbClr xmlns:mc="http://schemas.openxmlformats.org/markup-compatibility/2006" xmlns:a14="http://schemas.microsoft.com/office/drawing/2007/7/7/main" val="F79646" mc:Ignorable=""/>
      </a:accent6>
      <a:hlink>
        <a:srgbClr xmlns:mc="http://schemas.openxmlformats.org/markup-compatibility/2006" xmlns:a14="http://schemas.microsoft.com/office/drawing/2007/7/7/main" val="0000FF" mc:Ignorable=""/>
      </a:hlink>
      <a:folHlink>
        <a:srgbClr xmlns:mc="http://schemas.openxmlformats.org/markup-compatibility/2006" xmlns:a14="http://schemas.microsoft.com/office/drawing/2007/7/7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07/7/7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07/7/7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07/7/7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outs:outSpaceData xmlns:outs="http://schemas.microsoft.com/office/2009/outspace/metadata">
  <outs:relatedDates>
    <outs:relatedDate>
      <outs:type>3</outs:type>
      <outs:displayName>Last Modified</outs:displayName>
      <outs:dateTime>2010-04-20T08:58:18Z</outs:dateTime>
      <outs:isPinned>true</outs:isPinned>
    </outs:relatedDate>
    <outs:relatedDate>
      <outs:type>2</outs:type>
      <outs:displayName>Created</outs:displayName>
      <outs:dateTime>2010-04-20T07:42:07Z</outs:dateTime>
      <outs:isPinned>true</outs:isPinned>
    </outs:relatedDate>
    <outs:relatedDate>
      <outs:type>4</outs:type>
      <outs:displayName>Last Printed</outs:displayName>
      <outs:dateTime/>
      <outs:isPinned>true</outs:isPinned>
    </outs:relatedDate>
  </outs:relatedDates>
  <outs:relatedDocuments>
    <outs:relatedDocument>
      <outs:type>2</outs:type>
      <outs:displayName>Other documents in current folder</outs:displayName>
      <outs:uri/>
      <outs:isPinned>true</outs:isPinned>
    </outs:relatedDocument>
  </outs:relatedDocuments>
  <outs:relatedPeople>
    <outs:relatedPeopleItem>
      <outs:category>Author</outs:category>
      <outs:people>
        <outs:relatedPerson>
          <outs:displayName>Christopher</outs:displayName>
          <outs:accountName/>
        </outs:relatedPerson>
      </outs:people>
      <outs:source>0</outs:source>
      <outs:isPinned>true</outs:isPinned>
    </outs:relatedPeopleItem>
    <outs:relatedPeopleItem>
      <outs:category>Last modified by</outs:category>
      <outs:people>
        <outs:relatedPerson>
          <outs:displayName>Christopher</outs:displayName>
          <outs:accountName/>
        </outs:relatedPerson>
      </outs:people>
      <outs:source>0</outs:source>
      <outs:isPinned>true</outs:isPinned>
    </outs:relatedPeopleItem>
    <outs:relatedPeopleItem>
      <outs:category>Manager</outs:category>
      <outs:people/>
      <outs:source>0</outs:source>
      <outs:isPinned>false</outs:isPinned>
    </outs:relatedPeopleItem>
  </outs:relatedPeople>
  <propertyMetadataList xmlns="http://schemas.microsoft.com/office/2009/outspace/metadata">
    <propertyMetadata>
      <type>0</type>
      <propertyId>2228224</propertyId>
      <propertyName/>
      <isPinned>true</isPinned>
    </propertyMetadata>
    <propertyMetadata>
      <type>0</type>
      <propertyId>1114115</propertyId>
      <propertyName/>
      <isPinned>true</isPinned>
    </propertyMetadata>
    <propertyMetadata>
      <type>0</type>
      <propertyId>1114117</propertyId>
      <propertyName/>
      <isPinned>true</isPinned>
    </propertyMetadata>
    <propertyMetadata>
      <type>0</type>
      <propertyId>589825</propertyId>
      <propertyName/>
      <isPinned>false</isPinned>
    </propertyMetadata>
    <propertyMetadata>
      <type>0</type>
      <propertyId>1114116</propertyId>
      <propertyName/>
      <isPinned>false</isPinned>
    </propertyMetadata>
    <propertyMetadata>
      <type>0</type>
      <propertyId>14</propertyId>
      <propertyName/>
      <isPinned>true</isPinned>
    </propertyMetadata>
    <propertyMetadata>
      <type>0</type>
      <propertyId>8</propertyId>
      <propertyName/>
      <isPinned>true</isPinned>
    </propertyMetadata>
    <propertyMetadata>
      <type>0</type>
      <propertyId>6</propertyId>
      <propertyName/>
      <isPinned>false</isPinned>
    </propertyMetadata>
    <propertyMetadata>
      <type>0</type>
      <propertyId>1114118</propertyId>
      <propertyName/>
      <isPinned>false</isPinned>
    </propertyMetadata>
    <propertyMetadata>
      <type>0</type>
      <propertyId>1179649</propertyId>
      <propertyName/>
      <isPinned>false</isPinned>
    </propertyMetadata>
    <propertyMetadata>
      <type>0</type>
      <propertyId>655365</propertyId>
      <propertyName/>
      <isPinned>false</isPinned>
    </propertyMetadata>
    <propertyMetadata>
      <type>0</type>
      <propertyId>1</propertyId>
      <propertyName/>
      <isPinned>false</isPinned>
    </propertyMetadata>
    <propertyMetadata>
      <type>0</type>
      <propertyId>0</propertyId>
      <propertyName/>
      <isPinned>true</isPinned>
    </propertyMetadata>
    <propertyMetadata>
      <type>0</type>
      <propertyId>13</propertyId>
      <propertyName/>
      <isPinned>false</isPinned>
    </propertyMetadata>
    <propertyMetadata>
      <type>0</type>
      <propertyId>1179653</propertyId>
      <propertyName/>
      <isPinned>false</isPinned>
    </propertyMetadata>
    <propertyMetadata>
      <type>0</type>
      <propertyId>22</propertyId>
      <propertyName/>
      <isPinned>false</isPinned>
    </propertyMetadata>
  </propertyMetadataList>
  <outs:corruptMetadataWasLost/>
</outs:outSpaceData>
</file>

<file path=customXml/itemProps1.xml><?xml version="1.0" encoding="utf-8"?>
<ds:datastoreItem xmlns:ds="http://schemas.openxmlformats.org/officeDocument/2006/customXml" ds:itemID="{A055B8F3-3BB8-4201-9670-287CC51288FA}">
  <ds:schemaRefs>
    <ds:schemaRef ds:uri="http://schemas.microsoft.com/office/2009/outspace/metadat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154</Words>
  <Application>Microsoft Office PowerPoint</Application>
  <PresentationFormat>On-screen Show (4:3)</PresentationFormat>
  <Paragraphs>32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13.3 Praktikum CERN</vt:lpstr>
      <vt:lpstr>Inhalt</vt:lpstr>
      <vt:lpstr>Das LHCb-Experiment</vt:lpstr>
      <vt:lpstr>LHCb-Aufbau</vt:lpstr>
      <vt:lpstr>Der RICH-Detektor</vt:lpstr>
      <vt:lpstr>Mein Praktikum I</vt:lpstr>
      <vt:lpstr>Mein Praktikum II</vt:lpstr>
      <vt:lpstr>Mein Praktikum III</vt:lpstr>
      <vt:lpstr>Noch Fragen?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Christopher</dc:creator>
  <cp:lastModifiedBy>Christopher</cp:lastModifiedBy>
  <cp:revision>23</cp:revision>
  <dcterms:created xsi:type="dcterms:W3CDTF">2010-04-20T07:42:07Z</dcterms:created>
  <dcterms:modified xsi:type="dcterms:W3CDTF">2010-04-22T23:24:47Z</dcterms:modified>
</cp:coreProperties>
</file>