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0" r:id="rId5"/>
  </p:sldMasterIdLst>
  <p:notesMasterIdLst>
    <p:notesMasterId r:id="rId21"/>
  </p:notesMasterIdLst>
  <p:handoutMasterIdLst>
    <p:handoutMasterId r:id="rId22"/>
  </p:handoutMasterIdLst>
  <p:sldIdLst>
    <p:sldId id="256" r:id="rId6"/>
    <p:sldId id="282" r:id="rId7"/>
    <p:sldId id="279" r:id="rId8"/>
    <p:sldId id="263" r:id="rId9"/>
    <p:sldId id="270" r:id="rId10"/>
    <p:sldId id="278" r:id="rId11"/>
    <p:sldId id="276" r:id="rId12"/>
    <p:sldId id="273" r:id="rId13"/>
    <p:sldId id="280" r:id="rId14"/>
    <p:sldId id="275" r:id="rId15"/>
    <p:sldId id="274" r:id="rId16"/>
    <p:sldId id="281" r:id="rId17"/>
    <p:sldId id="277" r:id="rId18"/>
    <p:sldId id="271" r:id="rId19"/>
    <p:sldId id="267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/>
    <p:restoredTop sz="94653"/>
  </p:normalViewPr>
  <p:slideViewPr>
    <p:cSldViewPr snapToObjects="1" showGuides="1">
      <p:cViewPr varScale="1">
        <p:scale>
          <a:sx n="113" d="100"/>
          <a:sy n="113" d="100"/>
        </p:scale>
        <p:origin x="200" y="19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258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221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70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C267-5F19-4E11-9BA3-18F852F945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6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045024-93A7-4BF9-91BC-4675F23BF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63"/>
            </a:lvl1pPr>
            <a:lvl2pPr marL="278606" indent="0" algn="ctr">
              <a:buNone/>
              <a:defRPr sz="1219"/>
            </a:lvl2pPr>
            <a:lvl3pPr marL="557213" indent="0" algn="ctr">
              <a:buNone/>
              <a:defRPr sz="1097"/>
            </a:lvl3pPr>
            <a:lvl4pPr marL="835819" indent="0" algn="ctr">
              <a:buNone/>
              <a:defRPr sz="975"/>
            </a:lvl4pPr>
            <a:lvl5pPr marL="1114425" indent="0" algn="ctr">
              <a:buNone/>
              <a:defRPr sz="975"/>
            </a:lvl5pPr>
            <a:lvl6pPr marL="1393031" indent="0" algn="ctr">
              <a:buNone/>
              <a:defRPr sz="975"/>
            </a:lvl6pPr>
            <a:lvl7pPr marL="1671638" indent="0" algn="ctr">
              <a:buNone/>
              <a:defRPr sz="975"/>
            </a:lvl7pPr>
            <a:lvl8pPr marL="1950244" indent="0" algn="ctr">
              <a:buNone/>
              <a:defRPr sz="975"/>
            </a:lvl8pPr>
            <a:lvl9pPr marL="2228850" indent="0" algn="ctr">
              <a:buNone/>
              <a:defRPr sz="975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CE445-C134-40EC-9EE2-421472AB6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41B69-207D-4FF1-B3DD-83F65A8D1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96879-3D5D-4E58-83CE-6260B5201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6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94332-15C4-4872-B9AA-77BF12345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87B74-7DC6-45D6-A5D9-D46BCE60A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314C9-BE21-4574-A846-648F6B4DF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0707C-1FEF-474C-B1A8-B306FBA18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65141-6C83-4B14-984C-A9447A72A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37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AFE4A-D53D-4A8E-8ACE-CABAD7C6C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36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9DDF2-DD11-45FE-AF61-2264AE4EB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1pPr>
            <a:lvl2pPr marL="278606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557213" indent="0">
              <a:buNone/>
              <a:defRPr sz="1097">
                <a:solidFill>
                  <a:schemeClr val="tx1">
                    <a:tint val="75000"/>
                  </a:schemeClr>
                </a:solidFill>
              </a:defRPr>
            </a:lvl3pPr>
            <a:lvl4pPr marL="835819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4pPr>
            <a:lvl5pPr marL="1114425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5pPr>
            <a:lvl6pPr marL="1393031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6pPr>
            <a:lvl7pPr marL="1671638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7pPr>
            <a:lvl8pPr marL="1950244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8pPr>
            <a:lvl9pPr marL="2228850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174F9-7345-4A2D-B956-78DAAD09A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42D3D-5A29-4589-860A-F227F6658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F792A-06C6-413F-9A4D-A2494BDB6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5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EB52E-9D1B-46BF-BFD5-396E0642C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08AB5-96FB-42B8-B809-A1517925B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15917A-470C-45D0-B03E-84BEFAC49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DA063B-671C-4FFF-BC29-00FA3208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B62A48-4A3D-44BF-B3BC-3374C9AB4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94BD6-3BA1-4906-BF40-DB327F2E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1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28C6B-ACA9-4308-9C98-1451B80BD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273845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5F21D-57E6-43A4-9FD2-C3EB1E36D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463" b="1"/>
            </a:lvl1pPr>
            <a:lvl2pPr marL="278606" indent="0">
              <a:buNone/>
              <a:defRPr sz="1219" b="1"/>
            </a:lvl2pPr>
            <a:lvl3pPr marL="557213" indent="0">
              <a:buNone/>
              <a:defRPr sz="1097" b="1"/>
            </a:lvl3pPr>
            <a:lvl4pPr marL="835819" indent="0">
              <a:buNone/>
              <a:defRPr sz="975" b="1"/>
            </a:lvl4pPr>
            <a:lvl5pPr marL="1114425" indent="0">
              <a:buNone/>
              <a:defRPr sz="975" b="1"/>
            </a:lvl5pPr>
            <a:lvl6pPr marL="1393031" indent="0">
              <a:buNone/>
              <a:defRPr sz="975" b="1"/>
            </a:lvl6pPr>
            <a:lvl7pPr marL="1671638" indent="0">
              <a:buNone/>
              <a:defRPr sz="975" b="1"/>
            </a:lvl7pPr>
            <a:lvl8pPr marL="1950244" indent="0">
              <a:buNone/>
              <a:defRPr sz="975" b="1"/>
            </a:lvl8pPr>
            <a:lvl9pPr marL="2228850" indent="0">
              <a:buNone/>
              <a:defRPr sz="9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3369A3-F9E7-47AF-A364-4DDE0F65E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21E86E-2BDC-4B93-B4BC-1A41A1CA0C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463" b="1"/>
            </a:lvl1pPr>
            <a:lvl2pPr marL="278606" indent="0">
              <a:buNone/>
              <a:defRPr sz="1219" b="1"/>
            </a:lvl2pPr>
            <a:lvl3pPr marL="557213" indent="0">
              <a:buNone/>
              <a:defRPr sz="1097" b="1"/>
            </a:lvl3pPr>
            <a:lvl4pPr marL="835819" indent="0">
              <a:buNone/>
              <a:defRPr sz="975" b="1"/>
            </a:lvl4pPr>
            <a:lvl5pPr marL="1114425" indent="0">
              <a:buNone/>
              <a:defRPr sz="975" b="1"/>
            </a:lvl5pPr>
            <a:lvl6pPr marL="1393031" indent="0">
              <a:buNone/>
              <a:defRPr sz="975" b="1"/>
            </a:lvl6pPr>
            <a:lvl7pPr marL="1671638" indent="0">
              <a:buNone/>
              <a:defRPr sz="975" b="1"/>
            </a:lvl7pPr>
            <a:lvl8pPr marL="1950244" indent="0">
              <a:buNone/>
              <a:defRPr sz="975" b="1"/>
            </a:lvl8pPr>
            <a:lvl9pPr marL="2228850" indent="0">
              <a:buNone/>
              <a:defRPr sz="9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37FB01-0840-442C-A4A2-7BA3955036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AA6E10-67E8-4E6F-947D-B24ACB5D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6F948D-6DBA-4C5E-BB81-F41FD163C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B7665F-1F09-420F-A6D2-56881B31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64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E5239-A687-4225-8FC7-8BD3BE73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6F319-BB2B-4616-B63C-BA9D49F17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FCB9AC-D29E-4952-BA69-A28C3E11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FCE73D-1211-4092-8D21-7C338CB80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64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3388C-0759-4104-B814-D2CCB8776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05AFDA-3B7B-46A1-914A-1730BC1EA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DDB4F-CC47-42BB-B7A2-09F58923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33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8B14C-8539-4C0E-B8DD-1B610D68D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anchor="b"/>
          <a:lstStyle>
            <a:lvl1pPr>
              <a:defRPr sz="1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E92D7-413D-4A4F-892A-51DAA432D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1950"/>
            </a:lvl1pPr>
            <a:lvl2pPr>
              <a:defRPr sz="1706"/>
            </a:lvl2pPr>
            <a:lvl3pPr>
              <a:defRPr sz="1463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C9B0B-5B12-40B0-B51C-23E1768E0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</p:spPr>
        <p:txBody>
          <a:bodyPr/>
          <a:lstStyle>
            <a:lvl1pPr marL="0" indent="0">
              <a:buNone/>
              <a:defRPr sz="975"/>
            </a:lvl1pPr>
            <a:lvl2pPr marL="278606" indent="0">
              <a:buNone/>
              <a:defRPr sz="854"/>
            </a:lvl2pPr>
            <a:lvl3pPr marL="557213" indent="0">
              <a:buNone/>
              <a:defRPr sz="731"/>
            </a:lvl3pPr>
            <a:lvl4pPr marL="835819" indent="0">
              <a:buNone/>
              <a:defRPr sz="610"/>
            </a:lvl4pPr>
            <a:lvl5pPr marL="1114425" indent="0">
              <a:buNone/>
              <a:defRPr sz="610"/>
            </a:lvl5pPr>
            <a:lvl6pPr marL="1393031" indent="0">
              <a:buNone/>
              <a:defRPr sz="610"/>
            </a:lvl6pPr>
            <a:lvl7pPr marL="1671638" indent="0">
              <a:buNone/>
              <a:defRPr sz="610"/>
            </a:lvl7pPr>
            <a:lvl8pPr marL="1950244" indent="0">
              <a:buNone/>
              <a:defRPr sz="610"/>
            </a:lvl8pPr>
            <a:lvl9pPr marL="2228850" indent="0">
              <a:buNone/>
              <a:defRPr sz="61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DD4FB-E069-430B-8984-DF51F548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647FFE-8C3F-473C-AA2D-87A4E90E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C34AFC-7D4E-40EA-AB35-DD1385372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79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7CD7-10AB-4DBB-AD33-167A42BD6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anchor="b"/>
          <a:lstStyle>
            <a:lvl1pPr>
              <a:defRPr sz="1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EEE746-B077-4E6E-AA1F-3907158E28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1950"/>
            </a:lvl1pPr>
            <a:lvl2pPr marL="278606" indent="0">
              <a:buNone/>
              <a:defRPr sz="1706"/>
            </a:lvl2pPr>
            <a:lvl3pPr marL="557213" indent="0">
              <a:buNone/>
              <a:defRPr sz="1463"/>
            </a:lvl3pPr>
            <a:lvl4pPr marL="835819" indent="0">
              <a:buNone/>
              <a:defRPr sz="1219"/>
            </a:lvl4pPr>
            <a:lvl5pPr marL="1114425" indent="0">
              <a:buNone/>
              <a:defRPr sz="1219"/>
            </a:lvl5pPr>
            <a:lvl6pPr marL="1393031" indent="0">
              <a:buNone/>
              <a:defRPr sz="1219"/>
            </a:lvl6pPr>
            <a:lvl7pPr marL="1671638" indent="0">
              <a:buNone/>
              <a:defRPr sz="1219"/>
            </a:lvl7pPr>
            <a:lvl8pPr marL="1950244" indent="0">
              <a:buNone/>
              <a:defRPr sz="1219"/>
            </a:lvl8pPr>
            <a:lvl9pPr marL="2228850" indent="0">
              <a:buNone/>
              <a:defRPr sz="121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67069-6F72-4E43-9802-A1E9155C7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</p:spPr>
        <p:txBody>
          <a:bodyPr/>
          <a:lstStyle>
            <a:lvl1pPr marL="0" indent="0">
              <a:buNone/>
              <a:defRPr sz="975"/>
            </a:lvl1pPr>
            <a:lvl2pPr marL="278606" indent="0">
              <a:buNone/>
              <a:defRPr sz="854"/>
            </a:lvl2pPr>
            <a:lvl3pPr marL="557213" indent="0">
              <a:buNone/>
              <a:defRPr sz="731"/>
            </a:lvl3pPr>
            <a:lvl4pPr marL="835819" indent="0">
              <a:buNone/>
              <a:defRPr sz="610"/>
            </a:lvl4pPr>
            <a:lvl5pPr marL="1114425" indent="0">
              <a:buNone/>
              <a:defRPr sz="610"/>
            </a:lvl5pPr>
            <a:lvl6pPr marL="1393031" indent="0">
              <a:buNone/>
              <a:defRPr sz="610"/>
            </a:lvl6pPr>
            <a:lvl7pPr marL="1671638" indent="0">
              <a:buNone/>
              <a:defRPr sz="610"/>
            </a:lvl7pPr>
            <a:lvl8pPr marL="1950244" indent="0">
              <a:buNone/>
              <a:defRPr sz="610"/>
            </a:lvl8pPr>
            <a:lvl9pPr marL="2228850" indent="0">
              <a:buNone/>
              <a:defRPr sz="61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83ECB8-5270-42E6-A619-8F0AA0B5E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4F7A5-01C8-451F-B447-08BEA938F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74E61-B818-4BE5-811E-8964F1669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43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F94AE-8625-49C5-BD4F-8340AC05D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9A9497-9D6E-4A2B-A1C6-785F0F0B3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E53DD-6EF9-4B4B-BD16-EDDD00ECE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74F7DE-D464-4772-9F62-4255AB501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3C367-94CD-474E-835E-67B4923F1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4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D75A10-5C28-46A2-9B85-E04DB6455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FA4DC-041E-4AD9-A9EB-704A7B6F6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BA667-2D90-4808-9C94-EC0B068C6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45584-B7E4-4FD6-AD6B-246949F4D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2059F-07FF-48DA-AFF0-8130BBEE9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1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3D7-1D83-4069-BDDB-9101DED33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2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BGC tests on the HEL test stand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5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2" r:id="rId8"/>
    <p:sldLayoutId id="2147483673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592DA2-80CA-40D5-9E20-9CA437DF5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4D89-3392-4532-8F56-64BAFE2C4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934BF-54CA-47D1-91CD-5867D53F55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11/6/2019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2A072-C2FD-4B26-B9F1-41D1FA5917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BGC tests on the HEL test stand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9B0A0-8E1C-4812-AB1A-4CE2636764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E98B2-2761-49D1-87A0-0A4EF922D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557213" rtl="0" eaLnBrk="1" latinLnBrk="0" hangingPunct="1">
        <a:lnSpc>
          <a:spcPct val="90000"/>
        </a:lnSpc>
        <a:spcBef>
          <a:spcPct val="0"/>
        </a:spcBef>
        <a:buNone/>
        <a:defRPr sz="268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304" indent="-139304" algn="l" defTabSz="557213" rtl="0" eaLnBrk="1" latinLnBrk="0" hangingPunct="1">
        <a:lnSpc>
          <a:spcPct val="90000"/>
        </a:lnSpc>
        <a:spcBef>
          <a:spcPts val="610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696516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75122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253729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532335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810941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2089547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368154" indent="-139304" algn="l" defTabSz="55721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78606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57213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3pPr>
      <a:lvl4pPr marL="835819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114425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393031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1950244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228850" algn="l" defTabSz="557213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7200000" cy="672584"/>
          </a:xfrm>
        </p:spPr>
        <p:txBody>
          <a:bodyPr anchor="b"/>
          <a:lstStyle/>
          <a:p>
            <a:r>
              <a:rPr lang="en-US" dirty="0"/>
              <a:t> BGC Tests on HEL Test Stand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71750"/>
            <a:ext cx="6480000" cy="1368152"/>
          </a:xfrm>
        </p:spPr>
        <p:txBody>
          <a:bodyPr/>
          <a:lstStyle/>
          <a:p>
            <a:r>
              <a:rPr lang="en-US" dirty="0"/>
              <a:t>J. Glutting, G. Schneider, </a:t>
            </a:r>
            <a:r>
              <a:rPr lang="en-US" u="sng" dirty="0"/>
              <a:t>R. Veness</a:t>
            </a:r>
          </a:p>
          <a:p>
            <a:r>
              <a:rPr lang="en-GB" sz="1400" dirty="0"/>
              <a:t>With thanks to</a:t>
            </a:r>
          </a:p>
          <a:p>
            <a:r>
              <a:rPr lang="en-GB" dirty="0" err="1"/>
              <a:t>T.Dodington</a:t>
            </a:r>
            <a:r>
              <a:rPr lang="en-GB" dirty="0"/>
              <a:t>, </a:t>
            </a:r>
            <a:r>
              <a:rPr lang="en-GB" dirty="0" err="1"/>
              <a:t>S.Mazzoni</a:t>
            </a:r>
            <a:r>
              <a:rPr lang="en-GB" dirty="0"/>
              <a:t>, </a:t>
            </a:r>
            <a:r>
              <a:rPr lang="en-GB" dirty="0" err="1"/>
              <a:t>A.Rossi</a:t>
            </a:r>
            <a:r>
              <a:rPr lang="en-GB" dirty="0"/>
              <a:t>, </a:t>
            </a:r>
            <a:r>
              <a:rPr lang="en-GB" dirty="0" err="1"/>
              <a:t>A.Salehilashkajani</a:t>
            </a:r>
            <a:r>
              <a:rPr lang="en-GB" dirty="0"/>
              <a:t>, </a:t>
            </a:r>
            <a:r>
              <a:rPr lang="en-GB" dirty="0" err="1"/>
              <a:t>H.Zhang</a:t>
            </a:r>
            <a:r>
              <a:rPr lang="en-GB" dirty="0"/>
              <a:t>,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01/07/2019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872" y="1268016"/>
            <a:ext cx="2892474" cy="35967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On HEL test design (Preliminary!)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2106" y="3091815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optics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9804" y="2745567"/>
            <a:ext cx="253746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Flange with blackened surface, in the shadow of </a:t>
            </a:r>
            <a:r>
              <a:rPr lang="en-GB" sz="1350" dirty="0" err="1"/>
              <a:t>egun</a:t>
            </a:r>
            <a:r>
              <a:rPr lang="en-GB" sz="1350" dirty="0"/>
              <a:t> light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90961" y="1806467"/>
            <a:ext cx="226314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No intersection with cooling devices for the magnets on the right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8496" y="874451"/>
            <a:ext cx="1749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Gas injection from above</a:t>
            </a:r>
            <a:r>
              <a:rPr lang="en-GB" sz="1350" dirty="0">
                <a:sym typeface="Wingdings" panose="05000000000000000000" pitchFamily="2" charset="2"/>
              </a:rPr>
              <a:t> no additional support needed here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3910926" y="4846810"/>
            <a:ext cx="21082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Gas jet shoots at a pump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255467" y="2981131"/>
            <a:ext cx="103301" cy="249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40355" y="3519973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Port for clearing electrode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185488" y="3659933"/>
            <a:ext cx="452581" cy="20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13826" y="4072404"/>
            <a:ext cx="257932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Calibration target can go in the precise beam position instead of above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170624" y="3729913"/>
            <a:ext cx="989426" cy="3424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37727" y="1579682"/>
            <a:ext cx="257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Support?</a:t>
            </a:r>
          </a:p>
          <a:p>
            <a:r>
              <a:rPr lang="en-GB" sz="1350" dirty="0">
                <a:sym typeface="Wingdings" panose="05000000000000000000" pitchFamily="2" charset="2"/>
              </a:rPr>
              <a:t> Maybe change the position for calibration target port or/and port for clearing electrode</a:t>
            </a:r>
            <a:endParaRPr lang="en-GB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ECDB92-1A7E-D945-A988-9F2B5B74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890E99-0F25-7C46-A736-E78CCB76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81A8AA-F58A-F14B-9401-75DA33EB0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3D7-1D83-4069-BDDB-9101DED33B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2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HEL Test </a:t>
            </a:r>
            <a:r>
              <a:rPr lang="fr-CH" dirty="0" err="1"/>
              <a:t>specific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5536" y="1564945"/>
            <a:ext cx="3600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Complete re-design of Interaction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Support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Valves?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915566"/>
            <a:ext cx="3853008" cy="33988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072" y="4259432"/>
            <a:ext cx="25788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BGC V3 Interaction chamber to be redesigned for HEL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44615D-716B-E84E-A62B-5E866BA39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077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EE39CE-FA22-2C40-AE5E-50ACCCA6B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116EC4-A7C2-F949-8896-6D4CC8478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11F0C4-F8DE-7D42-9914-FC8FCE878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74DAF3-670F-9940-9D45-E512E5E8A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BGC v3 is planned for installation on the HEL test stand in summer 2020, with test </a:t>
            </a:r>
            <a:r>
              <a:rPr lang="en-US" dirty="0" err="1"/>
              <a:t>programme</a:t>
            </a:r>
            <a:r>
              <a:rPr lang="en-US" dirty="0"/>
              <a:t> window </a:t>
            </a:r>
            <a:r>
              <a:rPr lang="en-US" dirty="0" err="1"/>
              <a:t>upto</a:t>
            </a:r>
            <a:r>
              <a:rPr lang="en-US" dirty="0"/>
              <a:t> end of 2021</a:t>
            </a:r>
          </a:p>
          <a:p>
            <a:pPr lvl="1"/>
            <a:r>
              <a:rPr lang="en-US" dirty="0"/>
              <a:t>Will need design/production of a dedicated interaction chamber</a:t>
            </a:r>
          </a:p>
          <a:p>
            <a:r>
              <a:rPr lang="en-US" dirty="0"/>
              <a:t>Basic test objectives are identified</a:t>
            </a:r>
          </a:p>
          <a:p>
            <a:pPr lvl="1"/>
            <a:r>
              <a:rPr lang="en-US" dirty="0"/>
              <a:t>This is being iteratively developed between HEL and BGC</a:t>
            </a:r>
          </a:p>
          <a:p>
            <a:pPr lvl="1"/>
            <a:r>
              <a:rPr lang="en-US" dirty="0"/>
              <a:t>Personnel for testing would also be available with a successful UK-HL Phase II in-kind collaboration</a:t>
            </a:r>
          </a:p>
          <a:p>
            <a:r>
              <a:rPr lang="en-US" dirty="0"/>
              <a:t>There are some limitations for the HEL test stand WRT final HEL</a:t>
            </a:r>
          </a:p>
          <a:p>
            <a:pPr lvl="1"/>
            <a:r>
              <a:rPr lang="en-US" dirty="0"/>
              <a:t>These need to be clearly identified (ultimate test stand vs. installed HEL) and mitigations put-in-place</a:t>
            </a:r>
          </a:p>
          <a:p>
            <a:pPr lvl="1"/>
            <a:r>
              <a:rPr lang="en-US" dirty="0"/>
              <a:t>Will there be testing on the final HEL before installation?</a:t>
            </a:r>
          </a:p>
          <a:p>
            <a:r>
              <a:rPr lang="en-US" dirty="0"/>
              <a:t>This HEL test stand will be an important step for the qualification of the ‘High intensity hollow e-beam’ part of the BGC performance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04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4E7595-7059-0347-9103-4C7FDDF13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6629C6-DF16-2F44-8934-F930A68E27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1CDC2DA-9F17-7A4C-8903-486B3AACB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A9FE0A-C9FA-1949-A133-B87B3D43F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5933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BGC HEL </a:t>
            </a:r>
            <a:r>
              <a:rPr lang="fr-CH" dirty="0" err="1"/>
              <a:t>study</a:t>
            </a:r>
            <a:r>
              <a:rPr lang="fr-CH" dirty="0"/>
              <a:t> </a:t>
            </a:r>
            <a:r>
              <a:rPr lang="fr-CH" dirty="0" err="1"/>
              <a:t>inner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line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5536" y="156494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Significant space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Highly optimised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Challenging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888111"/>
            <a:ext cx="4510824" cy="3313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6699"/>
          <a:stretch/>
        </p:blipFill>
        <p:spPr>
          <a:xfrm>
            <a:off x="6300192" y="549592"/>
            <a:ext cx="2566608" cy="252621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AC0CE6-9805-9E4B-A59A-559819D14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203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56592"/>
            <a:ext cx="7920000" cy="449350"/>
          </a:xfrm>
        </p:spPr>
        <p:txBody>
          <a:bodyPr/>
          <a:lstStyle/>
          <a:p>
            <a:r>
              <a:rPr lang="en-GB" dirty="0"/>
              <a:t>BGC Laboratory Design use at Cockcroft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93774" y="699542"/>
            <a:ext cx="7938226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>
                <a:tab pos="517525" algn="l"/>
              </a:tabLst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66454"/>
            <a:ext cx="6984776" cy="4300637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5369040" y="4785043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Courtesy: E. Page, H. Zhang</a:t>
            </a:r>
          </a:p>
        </p:txBody>
      </p:sp>
    </p:spTree>
    <p:extLst>
      <p:ext uri="{BB962C8B-B14F-4D97-AF65-F5344CB8AC3E}">
        <p14:creationId xmlns:p14="http://schemas.microsoft.com/office/powerpoint/2010/main" val="71047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540DDC-03D5-C542-9B4F-92E17028F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63D4B1-459E-BB42-9DEA-76108BEF7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4B1CEB3-3830-454C-8C26-98C1B2740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4318AF-0DCD-5E41-A3FF-4D8D0FC6E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status</a:t>
            </a:r>
          </a:p>
          <a:p>
            <a:r>
              <a:rPr lang="en-US" dirty="0"/>
              <a:t>The BGC experimental roadmap</a:t>
            </a:r>
          </a:p>
          <a:p>
            <a:r>
              <a:rPr lang="en-US" dirty="0"/>
              <a:t>Experimental goals and limitations of the HEL tests</a:t>
            </a:r>
          </a:p>
          <a:p>
            <a:r>
              <a:rPr lang="en-US" dirty="0"/>
              <a:t>Installed hardware on the HEL test stand</a:t>
            </a:r>
          </a:p>
          <a:p>
            <a:r>
              <a:rPr lang="en-US" dirty="0"/>
              <a:t>Summary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12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EB37DF-13BC-2444-AF32-1F86AF7A8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BGC tests on the HEL test stand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B9D8FF-5DF6-B941-988E-F14FC8768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E03E40-3507-E747-8337-F99CDA688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and Status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DF9EEF0-6A13-5C4B-A521-B6547C0B6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Gas jet diagnostic R&amp;D funded by HL-LHC as part of UK-HL collaboration</a:t>
            </a:r>
          </a:p>
          <a:p>
            <a:pPr lvl="1"/>
            <a:r>
              <a:rPr lang="en-US" dirty="0"/>
              <a:t>2 instrument deliverables with tests and personnel</a:t>
            </a:r>
          </a:p>
          <a:p>
            <a:pPr lvl="1"/>
            <a:r>
              <a:rPr lang="en-US" dirty="0"/>
              <a:t>First deliverable (called v2) is built and being tested at Cockcroft Institute (CI) with a 0.65 </a:t>
            </a:r>
            <a:r>
              <a:rPr lang="en-US" dirty="0" err="1"/>
              <a:t>mW</a:t>
            </a:r>
            <a:r>
              <a:rPr lang="en-US" dirty="0"/>
              <a:t>/5 </a:t>
            </a:r>
            <a:r>
              <a:rPr lang="en-US" dirty="0" err="1"/>
              <a:t>keV</a:t>
            </a:r>
            <a:r>
              <a:rPr lang="en-US" dirty="0"/>
              <a:t> CW electron gun</a:t>
            </a:r>
          </a:p>
          <a:p>
            <a:pPr lvl="1"/>
            <a:r>
              <a:rPr lang="en-US" dirty="0"/>
              <a:t>Second instrument (v3), designed for LHC installation, will be delivered early 2020, with Phase 1 integrated directly in LHC</a:t>
            </a:r>
          </a:p>
          <a:p>
            <a:pPr lvl="2"/>
            <a:r>
              <a:rPr lang="en-US" dirty="0"/>
              <a:t>This is the instrument we will install on the HEL test stand</a:t>
            </a:r>
          </a:p>
          <a:p>
            <a:pPr lvl="2"/>
            <a:r>
              <a:rPr lang="en-US" dirty="0"/>
              <a:t>Latest details from BGC collaboration meeting [*] held 2 weeks ago at CI</a:t>
            </a:r>
          </a:p>
          <a:p>
            <a:pPr lvl="1"/>
            <a:r>
              <a:rPr lang="en-US" dirty="0"/>
              <a:t>CI have submitted proposal for phase II production in-kind</a:t>
            </a:r>
          </a:p>
          <a:p>
            <a:r>
              <a:rPr lang="en-US" dirty="0"/>
              <a:t>Background gas experiment in the LHC</a:t>
            </a:r>
          </a:p>
          <a:p>
            <a:pPr lvl="1"/>
            <a:r>
              <a:rPr lang="en-US" dirty="0"/>
              <a:t>An optical system, observing the existing BGI  background gas injection system in the LHC was approved and installed in the LHC in YETS 17/18</a:t>
            </a:r>
          </a:p>
          <a:p>
            <a:pPr lvl="1"/>
            <a:r>
              <a:rPr lang="en-US" dirty="0"/>
              <a:t>This took data for protons and heavy ions at injection and top energy during the 2018 run</a:t>
            </a:r>
          </a:p>
          <a:p>
            <a:pPr lvl="1"/>
            <a:r>
              <a:rPr lang="en-US" dirty="0"/>
              <a:t>Very interesting preliminary data – will request an upgraded system for run 3, using the v3 interaction chamber</a:t>
            </a:r>
          </a:p>
          <a:p>
            <a:pPr lvl="1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BB9489-F073-5741-B307-FF28F052E03D}"/>
              </a:ext>
            </a:extLst>
          </p:cNvPr>
          <p:cNvSpPr txBox="1"/>
          <p:nvPr/>
        </p:nvSpPr>
        <p:spPr>
          <a:xfrm>
            <a:off x="2051720" y="4866501"/>
            <a:ext cx="2949884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[*] https://</a:t>
            </a:r>
            <a:r>
              <a:rPr lang="en-US" sz="1200" dirty="0" err="1"/>
              <a:t>indico.cern.ch</a:t>
            </a:r>
            <a:r>
              <a:rPr lang="en-US" sz="1200" dirty="0"/>
              <a:t>/event/817655/</a:t>
            </a:r>
          </a:p>
        </p:txBody>
      </p:sp>
    </p:spTree>
    <p:extLst>
      <p:ext uri="{BB962C8B-B14F-4D97-AF65-F5344CB8AC3E}">
        <p14:creationId xmlns:p14="http://schemas.microsoft.com/office/powerpoint/2010/main" val="219377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BGC </a:t>
            </a:r>
            <a:r>
              <a:rPr lang="fr-CH" dirty="0" err="1"/>
              <a:t>demonstrator</a:t>
            </a:r>
            <a:r>
              <a:rPr lang="fr-CH" dirty="0"/>
              <a:t> v3 design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1488"/>
          <a:stretch/>
        </p:blipFill>
        <p:spPr>
          <a:xfrm>
            <a:off x="5652120" y="771550"/>
            <a:ext cx="2367715" cy="41051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7624" y="113566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Phase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Interaction chamber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BGC supports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Optical and geometer supports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Optical calibration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Phase 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Gas injection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Dump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Pumping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Optics design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6F069F-B17E-1348-842B-A75ABFB67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837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riangle 205">
            <a:extLst>
              <a:ext uri="{FF2B5EF4-FFF2-40B4-BE49-F238E27FC236}">
                <a16:creationId xmlns:a16="http://schemas.microsoft.com/office/drawing/2014/main" id="{C0B1936B-6707-E74E-85BA-352625B84845}"/>
              </a:ext>
            </a:extLst>
          </p:cNvPr>
          <p:cNvSpPr/>
          <p:nvPr/>
        </p:nvSpPr>
        <p:spPr>
          <a:xfrm rot="16200000">
            <a:off x="4954657" y="-52181"/>
            <a:ext cx="199470" cy="447514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endParaRPr lang="en-US" sz="1097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BAB0E0-4F05-A448-B774-DABF262A1733}"/>
              </a:ext>
            </a:extLst>
          </p:cNvPr>
          <p:cNvCxnSpPr>
            <a:cxnSpLocks/>
          </p:cNvCxnSpPr>
          <p:nvPr/>
        </p:nvCxnSpPr>
        <p:spPr>
          <a:xfrm flipV="1">
            <a:off x="2219866" y="1761778"/>
            <a:ext cx="0" cy="3794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44D95D-F6F1-B245-90EE-D521EDFD4DD8}"/>
              </a:ext>
            </a:extLst>
          </p:cNvPr>
          <p:cNvCxnSpPr>
            <a:cxnSpLocks/>
          </p:cNvCxnSpPr>
          <p:nvPr/>
        </p:nvCxnSpPr>
        <p:spPr>
          <a:xfrm flipH="1">
            <a:off x="2219866" y="1761778"/>
            <a:ext cx="1466582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7E369FA-4731-6E44-8DC0-9F25A40F1B70}"/>
              </a:ext>
            </a:extLst>
          </p:cNvPr>
          <p:cNvCxnSpPr>
            <a:cxnSpLocks/>
          </p:cNvCxnSpPr>
          <p:nvPr/>
        </p:nvCxnSpPr>
        <p:spPr>
          <a:xfrm flipH="1">
            <a:off x="3686447" y="1761778"/>
            <a:ext cx="33844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86863D-1474-2140-ACDF-CE03216BF295}"/>
              </a:ext>
            </a:extLst>
          </p:cNvPr>
          <p:cNvCxnSpPr>
            <a:cxnSpLocks/>
          </p:cNvCxnSpPr>
          <p:nvPr/>
        </p:nvCxnSpPr>
        <p:spPr>
          <a:xfrm flipV="1">
            <a:off x="3726764" y="1987405"/>
            <a:ext cx="148377" cy="133319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EC88AD-A78B-BA44-A56C-EE9BC3ADE10F}"/>
              </a:ext>
            </a:extLst>
          </p:cNvPr>
          <p:cNvCxnSpPr>
            <a:cxnSpLocks/>
          </p:cNvCxnSpPr>
          <p:nvPr/>
        </p:nvCxnSpPr>
        <p:spPr>
          <a:xfrm flipV="1">
            <a:off x="4024891" y="1761778"/>
            <a:ext cx="330269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D1A9564-3D78-FC4E-8EE0-A20D5D96038A}"/>
              </a:ext>
            </a:extLst>
          </p:cNvPr>
          <p:cNvCxnSpPr>
            <a:cxnSpLocks/>
          </p:cNvCxnSpPr>
          <p:nvPr/>
        </p:nvCxnSpPr>
        <p:spPr>
          <a:xfrm flipH="1">
            <a:off x="4355160" y="1761778"/>
            <a:ext cx="73210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8079FA-B5C9-FC46-8192-4F2DCB21A6B9}"/>
              </a:ext>
            </a:extLst>
          </p:cNvPr>
          <p:cNvCxnSpPr>
            <a:cxnSpLocks/>
          </p:cNvCxnSpPr>
          <p:nvPr/>
        </p:nvCxnSpPr>
        <p:spPr>
          <a:xfrm flipV="1">
            <a:off x="3874107" y="1761779"/>
            <a:ext cx="1033" cy="2256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F597FA8-51C4-A149-BFDA-E6786B6EAC18}"/>
              </a:ext>
            </a:extLst>
          </p:cNvPr>
          <p:cNvCxnSpPr>
            <a:cxnSpLocks/>
          </p:cNvCxnSpPr>
          <p:nvPr/>
        </p:nvCxnSpPr>
        <p:spPr>
          <a:xfrm flipV="1">
            <a:off x="3897732" y="1987406"/>
            <a:ext cx="188693" cy="15383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213EA70-999E-274F-A21F-11DAC2DAD799}"/>
              </a:ext>
            </a:extLst>
          </p:cNvPr>
          <p:cNvCxnSpPr>
            <a:cxnSpLocks/>
          </p:cNvCxnSpPr>
          <p:nvPr/>
        </p:nvCxnSpPr>
        <p:spPr>
          <a:xfrm flipV="1">
            <a:off x="4083377" y="1874592"/>
            <a:ext cx="0" cy="1128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7BECE5D-5449-CF40-97F4-2D800AF61659}"/>
              </a:ext>
            </a:extLst>
          </p:cNvPr>
          <p:cNvCxnSpPr>
            <a:cxnSpLocks/>
          </p:cNvCxnSpPr>
          <p:nvPr/>
        </p:nvCxnSpPr>
        <p:spPr>
          <a:xfrm flipV="1">
            <a:off x="4083378" y="1761778"/>
            <a:ext cx="536591" cy="1128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A423AF-59BB-9146-BD02-02F4E648CB06}"/>
              </a:ext>
            </a:extLst>
          </p:cNvPr>
          <p:cNvCxnSpPr>
            <a:cxnSpLocks/>
          </p:cNvCxnSpPr>
          <p:nvPr/>
        </p:nvCxnSpPr>
        <p:spPr>
          <a:xfrm>
            <a:off x="2219866" y="2233865"/>
            <a:ext cx="0" cy="3794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0AD44F3-50CB-ED46-B402-05CDF0BEB1BC}"/>
              </a:ext>
            </a:extLst>
          </p:cNvPr>
          <p:cNvCxnSpPr>
            <a:cxnSpLocks/>
          </p:cNvCxnSpPr>
          <p:nvPr/>
        </p:nvCxnSpPr>
        <p:spPr>
          <a:xfrm flipH="1">
            <a:off x="2219868" y="2613331"/>
            <a:ext cx="127626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2241E9E-30C7-AB46-9521-01E7F3A72E8B}"/>
              </a:ext>
            </a:extLst>
          </p:cNvPr>
          <p:cNvCxnSpPr>
            <a:cxnSpLocks/>
          </p:cNvCxnSpPr>
          <p:nvPr/>
        </p:nvCxnSpPr>
        <p:spPr>
          <a:xfrm flipH="1">
            <a:off x="3708290" y="2613331"/>
            <a:ext cx="32549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B715420-F4E0-D64E-BDB8-126F26609CC3}"/>
              </a:ext>
            </a:extLst>
          </p:cNvPr>
          <p:cNvCxnSpPr>
            <a:cxnSpLocks/>
          </p:cNvCxnSpPr>
          <p:nvPr/>
        </p:nvCxnSpPr>
        <p:spPr>
          <a:xfrm>
            <a:off x="3724900" y="2244113"/>
            <a:ext cx="150242" cy="14359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FC88C9B-A058-8F49-A423-A46A6000691A}"/>
              </a:ext>
            </a:extLst>
          </p:cNvPr>
          <p:cNvCxnSpPr>
            <a:cxnSpLocks/>
          </p:cNvCxnSpPr>
          <p:nvPr/>
        </p:nvCxnSpPr>
        <p:spPr>
          <a:xfrm flipH="1">
            <a:off x="4240983" y="2613331"/>
            <a:ext cx="4539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51A83-682C-924A-9276-6345B51417F8}"/>
              </a:ext>
            </a:extLst>
          </p:cNvPr>
          <p:cNvCxnSpPr>
            <a:cxnSpLocks/>
          </p:cNvCxnSpPr>
          <p:nvPr/>
        </p:nvCxnSpPr>
        <p:spPr>
          <a:xfrm>
            <a:off x="3874107" y="2387704"/>
            <a:ext cx="1033" cy="2256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8E38A21-C7A2-F544-A969-F101A27FA802}"/>
              </a:ext>
            </a:extLst>
          </p:cNvPr>
          <p:cNvCxnSpPr>
            <a:cxnSpLocks/>
          </p:cNvCxnSpPr>
          <p:nvPr/>
        </p:nvCxnSpPr>
        <p:spPr>
          <a:xfrm>
            <a:off x="3897732" y="2233867"/>
            <a:ext cx="188693" cy="15383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162D08C-4212-6244-8579-A89A7F6AF63F}"/>
              </a:ext>
            </a:extLst>
          </p:cNvPr>
          <p:cNvCxnSpPr>
            <a:cxnSpLocks/>
          </p:cNvCxnSpPr>
          <p:nvPr/>
        </p:nvCxnSpPr>
        <p:spPr>
          <a:xfrm>
            <a:off x="4083377" y="2387702"/>
            <a:ext cx="0" cy="1128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10B02BF-387F-A043-845E-81429A726D9C}"/>
              </a:ext>
            </a:extLst>
          </p:cNvPr>
          <p:cNvCxnSpPr>
            <a:cxnSpLocks/>
          </p:cNvCxnSpPr>
          <p:nvPr/>
        </p:nvCxnSpPr>
        <p:spPr>
          <a:xfrm>
            <a:off x="4083378" y="2500517"/>
            <a:ext cx="536591" cy="1128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093E7996-D02C-4742-BA9E-8C44AD8DBAAE}"/>
              </a:ext>
            </a:extLst>
          </p:cNvPr>
          <p:cNvSpPr/>
          <p:nvPr/>
        </p:nvSpPr>
        <p:spPr>
          <a:xfrm>
            <a:off x="3315283" y="3747518"/>
            <a:ext cx="505712" cy="349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black"/>
                </a:solidFill>
                <a:latin typeface="Calibri" panose="020F0502020204030204"/>
              </a:rPr>
              <a:t>Primary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29CDAD7-4C82-7F4C-9447-AD24C66A9166}"/>
              </a:ext>
            </a:extLst>
          </p:cNvPr>
          <p:cNvCxnSpPr>
            <a:cxnSpLocks/>
          </p:cNvCxnSpPr>
          <p:nvPr/>
        </p:nvCxnSpPr>
        <p:spPr>
          <a:xfrm flipH="1">
            <a:off x="1910002" y="2140895"/>
            <a:ext cx="74515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4CC33A8-03E1-2D45-AB81-3CC4379D3CA8}"/>
              </a:ext>
            </a:extLst>
          </p:cNvPr>
          <p:cNvCxnSpPr>
            <a:cxnSpLocks/>
          </p:cNvCxnSpPr>
          <p:nvPr/>
        </p:nvCxnSpPr>
        <p:spPr>
          <a:xfrm flipH="1">
            <a:off x="1912671" y="2233865"/>
            <a:ext cx="74515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1C26D68-33F9-B446-9D1B-03BE2FE7A738}"/>
              </a:ext>
            </a:extLst>
          </p:cNvPr>
          <p:cNvCxnSpPr>
            <a:cxnSpLocks/>
          </p:cNvCxnSpPr>
          <p:nvPr/>
        </p:nvCxnSpPr>
        <p:spPr>
          <a:xfrm flipH="1" flipV="1">
            <a:off x="2655152" y="2140896"/>
            <a:ext cx="156239" cy="35924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C215D46-906E-B74F-9FAA-7CA1289FBB60}"/>
              </a:ext>
            </a:extLst>
          </p:cNvPr>
          <p:cNvCxnSpPr>
            <a:cxnSpLocks/>
          </p:cNvCxnSpPr>
          <p:nvPr/>
        </p:nvCxnSpPr>
        <p:spPr>
          <a:xfrm flipH="1">
            <a:off x="2657823" y="2201055"/>
            <a:ext cx="152413" cy="3281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AD18856-5DF6-F14A-A788-91F170817E3F}"/>
              </a:ext>
            </a:extLst>
          </p:cNvPr>
          <p:cNvCxnSpPr>
            <a:cxnSpLocks/>
          </p:cNvCxnSpPr>
          <p:nvPr/>
        </p:nvCxnSpPr>
        <p:spPr>
          <a:xfrm flipH="1">
            <a:off x="4889941" y="2613332"/>
            <a:ext cx="1873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6B6F34D-6E5F-2F48-BD1D-509A0D6E7AB5}"/>
              </a:ext>
            </a:extLst>
          </p:cNvPr>
          <p:cNvCxnSpPr>
            <a:cxnSpLocks/>
          </p:cNvCxnSpPr>
          <p:nvPr/>
        </p:nvCxnSpPr>
        <p:spPr>
          <a:xfrm flipV="1">
            <a:off x="5013147" y="1977906"/>
            <a:ext cx="0" cy="15400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4BA1884-DA2A-034C-9FD9-B3E18F9D39BC}"/>
              </a:ext>
            </a:extLst>
          </p:cNvPr>
          <p:cNvCxnSpPr>
            <a:cxnSpLocks/>
          </p:cNvCxnSpPr>
          <p:nvPr/>
        </p:nvCxnSpPr>
        <p:spPr>
          <a:xfrm flipV="1">
            <a:off x="5013147" y="1761778"/>
            <a:ext cx="0" cy="214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E3D39C0B-68A5-984D-8F81-F4B88473D483}"/>
              </a:ext>
            </a:extLst>
          </p:cNvPr>
          <p:cNvCxnSpPr>
            <a:cxnSpLocks/>
          </p:cNvCxnSpPr>
          <p:nvPr/>
        </p:nvCxnSpPr>
        <p:spPr>
          <a:xfrm>
            <a:off x="5013148" y="2239639"/>
            <a:ext cx="1033" cy="13649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7B3B065-2354-7845-B6D6-A1835A1F062B}"/>
              </a:ext>
            </a:extLst>
          </p:cNvPr>
          <p:cNvCxnSpPr>
            <a:cxnSpLocks/>
          </p:cNvCxnSpPr>
          <p:nvPr/>
        </p:nvCxnSpPr>
        <p:spPr>
          <a:xfrm>
            <a:off x="5013148" y="2376129"/>
            <a:ext cx="1033" cy="2256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CA72544-A137-FC4B-B453-977906083EE1}"/>
              </a:ext>
            </a:extLst>
          </p:cNvPr>
          <p:cNvCxnSpPr>
            <a:cxnSpLocks/>
          </p:cNvCxnSpPr>
          <p:nvPr/>
        </p:nvCxnSpPr>
        <p:spPr>
          <a:xfrm flipV="1">
            <a:off x="1912673" y="2233865"/>
            <a:ext cx="0" cy="3682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5067CF4-71D9-DB44-BC76-A3AE2DCB253D}"/>
              </a:ext>
            </a:extLst>
          </p:cNvPr>
          <p:cNvCxnSpPr>
            <a:cxnSpLocks/>
          </p:cNvCxnSpPr>
          <p:nvPr/>
        </p:nvCxnSpPr>
        <p:spPr>
          <a:xfrm flipV="1">
            <a:off x="1847041" y="2233865"/>
            <a:ext cx="0" cy="3682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F2BFAE16-82C0-3B4B-AF4C-D3E8A092CAF0}"/>
              </a:ext>
            </a:extLst>
          </p:cNvPr>
          <p:cNvGrpSpPr/>
          <p:nvPr/>
        </p:nvGrpSpPr>
        <p:grpSpPr>
          <a:xfrm>
            <a:off x="1779719" y="2610331"/>
            <a:ext cx="191554" cy="282919"/>
            <a:chOff x="1342134" y="3630031"/>
            <a:chExt cx="227717" cy="336331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635FB18-00ED-AE41-B8AE-BBC756696A78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CA97F7CE-3C60-5647-B3F1-304FFBAEC2AD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978F639-294A-244D-983D-F9401CF241C0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DC1ABD19-5D38-F246-8C8C-4AC9D45DD1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1C30F844-86E5-B44E-B52E-8FECFFA2A455}"/>
              </a:ext>
            </a:extLst>
          </p:cNvPr>
          <p:cNvCxnSpPr>
            <a:cxnSpLocks/>
          </p:cNvCxnSpPr>
          <p:nvPr/>
        </p:nvCxnSpPr>
        <p:spPr>
          <a:xfrm flipV="1">
            <a:off x="1929611" y="2893252"/>
            <a:ext cx="0" cy="6248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450792D-8380-A24A-AEBF-8B72629E01D7}"/>
              </a:ext>
            </a:extLst>
          </p:cNvPr>
          <p:cNvCxnSpPr>
            <a:cxnSpLocks/>
          </p:cNvCxnSpPr>
          <p:nvPr/>
        </p:nvCxnSpPr>
        <p:spPr>
          <a:xfrm flipV="1">
            <a:off x="1847041" y="2893251"/>
            <a:ext cx="0" cy="6875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13EEA63-65CF-C04F-ABFB-9FD29D39B112}"/>
              </a:ext>
            </a:extLst>
          </p:cNvPr>
          <p:cNvCxnSpPr>
            <a:cxnSpLocks/>
          </p:cNvCxnSpPr>
          <p:nvPr/>
        </p:nvCxnSpPr>
        <p:spPr>
          <a:xfrm flipH="1">
            <a:off x="1552909" y="2140895"/>
            <a:ext cx="35976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7D001F0-DB05-624E-91CB-86EED59A13A0}"/>
              </a:ext>
            </a:extLst>
          </p:cNvPr>
          <p:cNvGrpSpPr/>
          <p:nvPr/>
        </p:nvGrpSpPr>
        <p:grpSpPr>
          <a:xfrm rot="5400000">
            <a:off x="1315672" y="2059158"/>
            <a:ext cx="191554" cy="282919"/>
            <a:chOff x="1342134" y="3630031"/>
            <a:chExt cx="227717" cy="336331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7814C3C6-39B2-7C4C-9098-981520168D32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9ECA64B3-51BB-0E4E-A2DA-4BDDD875CB45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F3CE676-5B66-2549-B6B8-9F082DAE2E3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A0E8CD5-AFA5-8841-B0DE-129BEEF7CD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1010250E-99E0-E748-9641-C1D999A9024B}"/>
              </a:ext>
            </a:extLst>
          </p:cNvPr>
          <p:cNvCxnSpPr>
            <a:cxnSpLocks/>
          </p:cNvCxnSpPr>
          <p:nvPr/>
        </p:nvCxnSpPr>
        <p:spPr>
          <a:xfrm flipH="1">
            <a:off x="1552909" y="2233865"/>
            <a:ext cx="29413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8BA34ACB-8C7D-C94E-AAAD-B1BC950A541C}"/>
              </a:ext>
            </a:extLst>
          </p:cNvPr>
          <p:cNvCxnSpPr>
            <a:cxnSpLocks/>
          </p:cNvCxnSpPr>
          <p:nvPr/>
        </p:nvCxnSpPr>
        <p:spPr>
          <a:xfrm flipH="1">
            <a:off x="1152653" y="2140895"/>
            <a:ext cx="11733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2341C3E2-3E83-0447-9C04-19C0CC12CA4C}"/>
              </a:ext>
            </a:extLst>
          </p:cNvPr>
          <p:cNvCxnSpPr>
            <a:cxnSpLocks/>
          </p:cNvCxnSpPr>
          <p:nvPr/>
        </p:nvCxnSpPr>
        <p:spPr>
          <a:xfrm flipH="1">
            <a:off x="1035319" y="2233865"/>
            <a:ext cx="23467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0D441574-1516-AF42-ABDF-8E7636181C0E}"/>
              </a:ext>
            </a:extLst>
          </p:cNvPr>
          <p:cNvCxnSpPr>
            <a:cxnSpLocks/>
          </p:cNvCxnSpPr>
          <p:nvPr/>
        </p:nvCxnSpPr>
        <p:spPr>
          <a:xfrm flipV="1">
            <a:off x="1035319" y="1738138"/>
            <a:ext cx="0" cy="5007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8D688419-1E9B-894E-9C41-AD739666D48E}"/>
              </a:ext>
            </a:extLst>
          </p:cNvPr>
          <p:cNvCxnSpPr>
            <a:cxnSpLocks/>
          </p:cNvCxnSpPr>
          <p:nvPr/>
        </p:nvCxnSpPr>
        <p:spPr>
          <a:xfrm flipV="1">
            <a:off x="1152653" y="1738139"/>
            <a:ext cx="0" cy="4031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ound Same Side Corner Rectangle 160">
            <a:extLst>
              <a:ext uri="{FF2B5EF4-FFF2-40B4-BE49-F238E27FC236}">
                <a16:creationId xmlns:a16="http://schemas.microsoft.com/office/drawing/2014/main" id="{9E91A527-1256-0145-8DC5-FCE9575A3EE6}"/>
              </a:ext>
            </a:extLst>
          </p:cNvPr>
          <p:cNvSpPr/>
          <p:nvPr/>
        </p:nvSpPr>
        <p:spPr>
          <a:xfrm>
            <a:off x="956643" y="944849"/>
            <a:ext cx="254679" cy="799583"/>
          </a:xfrm>
          <a:prstGeom prst="round2SameRect">
            <a:avLst>
              <a:gd name="adj1" fmla="val 47911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Ne</a:t>
            </a:r>
          </a:p>
        </p:txBody>
      </p: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5FD466A9-56F9-054E-A416-D024D43465BA}"/>
              </a:ext>
            </a:extLst>
          </p:cNvPr>
          <p:cNvCxnSpPr>
            <a:cxnSpLocks/>
          </p:cNvCxnSpPr>
          <p:nvPr/>
        </p:nvCxnSpPr>
        <p:spPr>
          <a:xfrm>
            <a:off x="5336246" y="2361103"/>
            <a:ext cx="0" cy="48599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5336246" y="2844191"/>
            <a:ext cx="35487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C086F358-53BA-4E4C-90E1-3B615E1B8D05}"/>
              </a:ext>
            </a:extLst>
          </p:cNvPr>
          <p:cNvCxnSpPr>
            <a:cxnSpLocks/>
          </p:cNvCxnSpPr>
          <p:nvPr/>
        </p:nvCxnSpPr>
        <p:spPr>
          <a:xfrm>
            <a:off x="5892290" y="2847092"/>
            <a:ext cx="36645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D9D9DFF5-5426-6142-90D1-E12A2CFAB466}"/>
              </a:ext>
            </a:extLst>
          </p:cNvPr>
          <p:cNvCxnSpPr>
            <a:cxnSpLocks/>
          </p:cNvCxnSpPr>
          <p:nvPr/>
        </p:nvCxnSpPr>
        <p:spPr>
          <a:xfrm>
            <a:off x="5344713" y="1528369"/>
            <a:ext cx="90990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75E06F10-3E88-D64F-ABC5-768CC1090138}"/>
              </a:ext>
            </a:extLst>
          </p:cNvPr>
          <p:cNvCxnSpPr>
            <a:cxnSpLocks/>
          </p:cNvCxnSpPr>
          <p:nvPr/>
        </p:nvCxnSpPr>
        <p:spPr>
          <a:xfrm flipH="1">
            <a:off x="6513347" y="1761778"/>
            <a:ext cx="5270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53A032A7-5133-2F4C-B5C3-7BE35B379C6E}"/>
              </a:ext>
            </a:extLst>
          </p:cNvPr>
          <p:cNvCxnSpPr>
            <a:cxnSpLocks/>
          </p:cNvCxnSpPr>
          <p:nvPr/>
        </p:nvCxnSpPr>
        <p:spPr>
          <a:xfrm flipH="1" flipV="1">
            <a:off x="7038137" y="1752498"/>
            <a:ext cx="825845" cy="8813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D7876C92-C94A-0240-BA3D-0D9EE25BA5C7}"/>
              </a:ext>
            </a:extLst>
          </p:cNvPr>
          <p:cNvCxnSpPr>
            <a:cxnSpLocks/>
          </p:cNvCxnSpPr>
          <p:nvPr/>
        </p:nvCxnSpPr>
        <p:spPr>
          <a:xfrm flipV="1">
            <a:off x="5344714" y="1528370"/>
            <a:ext cx="0" cy="449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Rectangle 226">
            <a:extLst>
              <a:ext uri="{FF2B5EF4-FFF2-40B4-BE49-F238E27FC236}">
                <a16:creationId xmlns:a16="http://schemas.microsoft.com/office/drawing/2014/main" id="{F465379E-0DC6-DF47-94A8-10B9F24BBC26}"/>
              </a:ext>
            </a:extLst>
          </p:cNvPr>
          <p:cNvSpPr/>
          <p:nvPr/>
        </p:nvSpPr>
        <p:spPr>
          <a:xfrm>
            <a:off x="5482684" y="2052670"/>
            <a:ext cx="614886" cy="2654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blackened insert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ED1C6319-B4F1-AF45-A8B9-E038ED95D563}"/>
              </a:ext>
            </a:extLst>
          </p:cNvPr>
          <p:cNvSpPr txBox="1"/>
          <p:nvPr/>
        </p:nvSpPr>
        <p:spPr>
          <a:xfrm>
            <a:off x="1636829" y="2114594"/>
            <a:ext cx="587020" cy="167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488" dirty="0">
                <a:solidFill>
                  <a:prstClr val="black"/>
                </a:solidFill>
                <a:latin typeface="Calibri" panose="020F0502020204030204"/>
              </a:rPr>
              <a:t>10 bar injection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C17A508-8D23-BB43-8E31-13953AE06AF7}"/>
              </a:ext>
            </a:extLst>
          </p:cNvPr>
          <p:cNvSpPr txBox="1"/>
          <p:nvPr/>
        </p:nvSpPr>
        <p:spPr>
          <a:xfrm rot="713478">
            <a:off x="4160835" y="2455116"/>
            <a:ext cx="518091" cy="158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427" dirty="0">
                <a:solidFill>
                  <a:srgbClr val="FF0000"/>
                </a:solidFill>
                <a:latin typeface="Calibri" panose="020F0502020204030204"/>
              </a:rPr>
              <a:t>separator cone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CFC4B7A8-DAE6-F740-AE8C-E44098915AE9}"/>
              </a:ext>
            </a:extLst>
          </p:cNvPr>
          <p:cNvSpPr txBox="1"/>
          <p:nvPr/>
        </p:nvSpPr>
        <p:spPr>
          <a:xfrm>
            <a:off x="2273366" y="2010917"/>
            <a:ext cx="324128" cy="158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427" dirty="0">
                <a:solidFill>
                  <a:srgbClr val="70AD47"/>
                </a:solidFill>
                <a:latin typeface="Calibri" panose="020F0502020204030204"/>
              </a:rPr>
              <a:t>nozzle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79A1F653-77E9-614C-97D8-717980D74676}"/>
              </a:ext>
            </a:extLst>
          </p:cNvPr>
          <p:cNvSpPr txBox="1"/>
          <p:nvPr/>
        </p:nvSpPr>
        <p:spPr>
          <a:xfrm rot="19088930">
            <a:off x="3621352" y="1947148"/>
            <a:ext cx="334683" cy="158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57213"/>
            <a:r>
              <a:rPr lang="en-US" sz="427" dirty="0">
                <a:solidFill>
                  <a:srgbClr val="70AD47"/>
                </a:solidFill>
                <a:latin typeface="Calibri" panose="020F0502020204030204"/>
              </a:rPr>
              <a:t>skim1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76820EF7-AF78-094F-9DB2-A78BE8EE0E77}"/>
              </a:ext>
            </a:extLst>
          </p:cNvPr>
          <p:cNvSpPr txBox="1"/>
          <p:nvPr/>
        </p:nvSpPr>
        <p:spPr>
          <a:xfrm rot="19234159">
            <a:off x="3813159" y="1960821"/>
            <a:ext cx="314510" cy="158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427" dirty="0">
                <a:solidFill>
                  <a:srgbClr val="70AD47"/>
                </a:solidFill>
                <a:latin typeface="Calibri" panose="020F0502020204030204"/>
              </a:rPr>
              <a:t>skim2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9156AA01-C1BA-0549-BA84-957D7E70A5A0}"/>
              </a:ext>
            </a:extLst>
          </p:cNvPr>
          <p:cNvSpPr txBox="1"/>
          <p:nvPr/>
        </p:nvSpPr>
        <p:spPr>
          <a:xfrm rot="16200000">
            <a:off x="4825029" y="1969294"/>
            <a:ext cx="314510" cy="158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427" dirty="0">
                <a:solidFill>
                  <a:srgbClr val="70AD47"/>
                </a:solidFill>
                <a:latin typeface="Calibri" panose="020F0502020204030204"/>
              </a:rPr>
              <a:t>skim3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F65B0B77-1866-2347-9EB0-DD3A22399C15}"/>
              </a:ext>
            </a:extLst>
          </p:cNvPr>
          <p:cNvGrpSpPr/>
          <p:nvPr/>
        </p:nvGrpSpPr>
        <p:grpSpPr>
          <a:xfrm>
            <a:off x="3964944" y="3240935"/>
            <a:ext cx="335639" cy="97687"/>
            <a:chOff x="1342134" y="3630031"/>
            <a:chExt cx="227717" cy="336331"/>
          </a:xfrm>
        </p:grpSpPr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F8D855C4-8BE3-2E4A-9F1F-4E116312E03B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ED88686-ECF1-0D4C-B83C-3BED0A3321B0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91A442A6-9930-D34A-8C7C-AE820ED830F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B914A974-441A-4C4B-97BC-9E89F6406A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B09FBBC1-1505-8D41-AB3A-70A5F165DA84}"/>
              </a:ext>
            </a:extLst>
          </p:cNvPr>
          <p:cNvCxnSpPr>
            <a:cxnSpLocks/>
          </p:cNvCxnSpPr>
          <p:nvPr/>
        </p:nvCxnSpPr>
        <p:spPr>
          <a:xfrm>
            <a:off x="4057459" y="3167430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122A93AA-3390-F24D-92C9-3DC572CB6C7E}"/>
              </a:ext>
            </a:extLst>
          </p:cNvPr>
          <p:cNvCxnSpPr>
            <a:cxnSpLocks/>
          </p:cNvCxnSpPr>
          <p:nvPr/>
        </p:nvCxnSpPr>
        <p:spPr>
          <a:xfrm>
            <a:off x="4221863" y="3167430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C159AF77-5ABE-AA4C-8C1B-525CC96081D5}"/>
              </a:ext>
            </a:extLst>
          </p:cNvPr>
          <p:cNvGrpSpPr/>
          <p:nvPr/>
        </p:nvGrpSpPr>
        <p:grpSpPr>
          <a:xfrm>
            <a:off x="4619967" y="3240935"/>
            <a:ext cx="335639" cy="97687"/>
            <a:chOff x="1342134" y="3630031"/>
            <a:chExt cx="227717" cy="336331"/>
          </a:xfrm>
        </p:grpSpPr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71117A9A-99F3-6D49-B632-353C32832D4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4F4FFB36-BBB8-D647-A1A8-34013223152A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FC8B99A3-5D5F-BA46-BCD2-80C5694295C2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C04BD59A-3DAF-9046-9A22-298A6CD7A1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2" name="Straight Connector 301">
            <a:extLst>
              <a:ext uri="{FF2B5EF4-FFF2-40B4-BE49-F238E27FC236}">
                <a16:creationId xmlns:a16="http://schemas.microsoft.com/office/drawing/2014/main" id="{3D20BB71-33A6-054E-B261-EACCC01580A0}"/>
              </a:ext>
            </a:extLst>
          </p:cNvPr>
          <p:cNvCxnSpPr>
            <a:cxnSpLocks/>
          </p:cNvCxnSpPr>
          <p:nvPr/>
        </p:nvCxnSpPr>
        <p:spPr>
          <a:xfrm>
            <a:off x="4712483" y="3167430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C6B237AD-D850-B14B-B387-E6DB45214148}"/>
              </a:ext>
            </a:extLst>
          </p:cNvPr>
          <p:cNvCxnSpPr>
            <a:cxnSpLocks/>
          </p:cNvCxnSpPr>
          <p:nvPr/>
        </p:nvCxnSpPr>
        <p:spPr>
          <a:xfrm>
            <a:off x="4876887" y="3167430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9C2A606C-A0F5-3C46-B0A4-D5FE01EE69FD}"/>
              </a:ext>
            </a:extLst>
          </p:cNvPr>
          <p:cNvCxnSpPr>
            <a:cxnSpLocks/>
          </p:cNvCxnSpPr>
          <p:nvPr/>
        </p:nvCxnSpPr>
        <p:spPr>
          <a:xfrm>
            <a:off x="3570725" y="3340337"/>
            <a:ext cx="0" cy="1631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A6670068-6938-854A-912D-0D817F178E1D}"/>
              </a:ext>
            </a:extLst>
          </p:cNvPr>
          <p:cNvCxnSpPr>
            <a:cxnSpLocks/>
          </p:cNvCxnSpPr>
          <p:nvPr/>
        </p:nvCxnSpPr>
        <p:spPr>
          <a:xfrm flipH="1">
            <a:off x="3638200" y="3342311"/>
            <a:ext cx="3776" cy="3996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0" name="Oval 339">
            <a:extLst>
              <a:ext uri="{FF2B5EF4-FFF2-40B4-BE49-F238E27FC236}">
                <a16:creationId xmlns:a16="http://schemas.microsoft.com/office/drawing/2014/main" id="{4F6C4773-F803-AA42-8E96-C93C23BAA124}"/>
              </a:ext>
            </a:extLst>
          </p:cNvPr>
          <p:cNvSpPr/>
          <p:nvPr/>
        </p:nvSpPr>
        <p:spPr>
          <a:xfrm>
            <a:off x="3904810" y="2404918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BF25476B-4928-BA43-A8CE-DD1C30FD9496}"/>
              </a:ext>
            </a:extLst>
          </p:cNvPr>
          <p:cNvSpPr/>
          <p:nvPr/>
        </p:nvSpPr>
        <p:spPr>
          <a:xfrm>
            <a:off x="2962207" y="2404918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2" name="Oval 341">
            <a:extLst>
              <a:ext uri="{FF2B5EF4-FFF2-40B4-BE49-F238E27FC236}">
                <a16:creationId xmlns:a16="http://schemas.microsoft.com/office/drawing/2014/main" id="{E7662843-9E6D-044F-AB1F-3B6EE027EDAC}"/>
              </a:ext>
            </a:extLst>
          </p:cNvPr>
          <p:cNvSpPr/>
          <p:nvPr/>
        </p:nvSpPr>
        <p:spPr>
          <a:xfrm>
            <a:off x="4716781" y="2410693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3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3" name="Oval 342">
            <a:extLst>
              <a:ext uri="{FF2B5EF4-FFF2-40B4-BE49-F238E27FC236}">
                <a16:creationId xmlns:a16="http://schemas.microsoft.com/office/drawing/2014/main" id="{CBB54EDB-5551-FD40-BEFF-C1F7BB998AE7}"/>
              </a:ext>
            </a:extLst>
          </p:cNvPr>
          <p:cNvSpPr/>
          <p:nvPr/>
        </p:nvSpPr>
        <p:spPr>
          <a:xfrm>
            <a:off x="6020347" y="2430105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4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4" name="Oval 343">
            <a:extLst>
              <a:ext uri="{FF2B5EF4-FFF2-40B4-BE49-F238E27FC236}">
                <a16:creationId xmlns:a16="http://schemas.microsoft.com/office/drawing/2014/main" id="{3DCBFA36-7609-984B-886B-69341711EF5D}"/>
              </a:ext>
            </a:extLst>
          </p:cNvPr>
          <p:cNvSpPr/>
          <p:nvPr/>
        </p:nvSpPr>
        <p:spPr>
          <a:xfrm>
            <a:off x="6887621" y="2413020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5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A91D681C-8FB1-824F-84B7-F5A4833B8A09}"/>
              </a:ext>
            </a:extLst>
          </p:cNvPr>
          <p:cNvSpPr/>
          <p:nvPr/>
        </p:nvSpPr>
        <p:spPr>
          <a:xfrm>
            <a:off x="1396406" y="557674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7" name="Oval 346">
            <a:extLst>
              <a:ext uri="{FF2B5EF4-FFF2-40B4-BE49-F238E27FC236}">
                <a16:creationId xmlns:a16="http://schemas.microsoft.com/office/drawing/2014/main" id="{96A06444-8BCA-B543-9DD0-C8B3D36946EB}"/>
              </a:ext>
            </a:extLst>
          </p:cNvPr>
          <p:cNvSpPr/>
          <p:nvPr/>
        </p:nvSpPr>
        <p:spPr>
          <a:xfrm>
            <a:off x="1396406" y="741546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8" name="Oval 347">
            <a:extLst>
              <a:ext uri="{FF2B5EF4-FFF2-40B4-BE49-F238E27FC236}">
                <a16:creationId xmlns:a16="http://schemas.microsoft.com/office/drawing/2014/main" id="{799768C9-9367-3846-B467-03D5A960F7C4}"/>
              </a:ext>
            </a:extLst>
          </p:cNvPr>
          <p:cNvSpPr/>
          <p:nvPr/>
        </p:nvSpPr>
        <p:spPr>
          <a:xfrm>
            <a:off x="1396406" y="929701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3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9" name="Oval 348">
            <a:extLst>
              <a:ext uri="{FF2B5EF4-FFF2-40B4-BE49-F238E27FC236}">
                <a16:creationId xmlns:a16="http://schemas.microsoft.com/office/drawing/2014/main" id="{50CEE59C-88F0-A640-83E3-5E58239DBE60}"/>
              </a:ext>
            </a:extLst>
          </p:cNvPr>
          <p:cNvSpPr/>
          <p:nvPr/>
        </p:nvSpPr>
        <p:spPr>
          <a:xfrm>
            <a:off x="1398500" y="1125428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4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0" name="Oval 349">
            <a:extLst>
              <a:ext uri="{FF2B5EF4-FFF2-40B4-BE49-F238E27FC236}">
                <a16:creationId xmlns:a16="http://schemas.microsoft.com/office/drawing/2014/main" id="{5FA11D01-AA1A-644D-B3DE-4A844D5E893B}"/>
              </a:ext>
            </a:extLst>
          </p:cNvPr>
          <p:cNvSpPr/>
          <p:nvPr/>
        </p:nvSpPr>
        <p:spPr>
          <a:xfrm>
            <a:off x="1396406" y="1321157"/>
            <a:ext cx="154448" cy="15444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5</a:t>
            </a:r>
            <a:endParaRPr lang="en-US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CDEA20D5-0FB5-0E41-8736-076F37CF953B}"/>
              </a:ext>
            </a:extLst>
          </p:cNvPr>
          <p:cNvSpPr txBox="1"/>
          <p:nvPr/>
        </p:nvSpPr>
        <p:spPr>
          <a:xfrm>
            <a:off x="1543423" y="552663"/>
            <a:ext cx="883575" cy="20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Hi-pressure nozzle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E48DAE04-D7F3-F246-9BA1-1903EAD52FF4}"/>
              </a:ext>
            </a:extLst>
          </p:cNvPr>
          <p:cNvSpPr txBox="1"/>
          <p:nvPr/>
        </p:nvSpPr>
        <p:spPr>
          <a:xfrm>
            <a:off x="1546040" y="734676"/>
            <a:ext cx="1058303" cy="20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Between skimmers 1-2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82BFEB97-AB7D-574F-8C3D-F425B4C1F760}"/>
              </a:ext>
            </a:extLst>
          </p:cNvPr>
          <p:cNvSpPr txBox="1"/>
          <p:nvPr/>
        </p:nvSpPr>
        <p:spPr>
          <a:xfrm>
            <a:off x="1550084" y="924233"/>
            <a:ext cx="1058303" cy="20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Between skimmers 2-3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A1CF04E0-2126-4144-8C61-0657572A18D6}"/>
              </a:ext>
            </a:extLst>
          </p:cNvPr>
          <p:cNvSpPr txBox="1"/>
          <p:nvPr/>
        </p:nvSpPr>
        <p:spPr>
          <a:xfrm>
            <a:off x="1553988" y="1116184"/>
            <a:ext cx="965329" cy="20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Interaction chamber</a:t>
            </a: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7D245915-6243-D842-8105-ADE7F786E645}"/>
              </a:ext>
            </a:extLst>
          </p:cNvPr>
          <p:cNvSpPr txBox="1"/>
          <p:nvPr/>
        </p:nvSpPr>
        <p:spPr>
          <a:xfrm>
            <a:off x="1557892" y="1308132"/>
            <a:ext cx="606256" cy="20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731" dirty="0">
                <a:solidFill>
                  <a:prstClr val="black"/>
                </a:solidFill>
                <a:latin typeface="Calibri" panose="020F0502020204030204"/>
              </a:rPr>
              <a:t>Dump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AC3DED-22C5-4874-A545-C54D102B1212}"/>
              </a:ext>
            </a:extLst>
          </p:cNvPr>
          <p:cNvSpPr txBox="1"/>
          <p:nvPr/>
        </p:nvSpPr>
        <p:spPr>
          <a:xfrm>
            <a:off x="2284924" y="1748466"/>
            <a:ext cx="712054" cy="19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640" dirty="0">
                <a:solidFill>
                  <a:prstClr val="black"/>
                </a:solidFill>
                <a:latin typeface="Calibri" panose="020F0502020204030204"/>
              </a:rPr>
              <a:t>max. 1E-3 mbar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539EA21-53A9-42E1-80AB-3A1237919D39}"/>
              </a:ext>
            </a:extLst>
          </p:cNvPr>
          <p:cNvSpPr txBox="1"/>
          <p:nvPr/>
        </p:nvSpPr>
        <p:spPr>
          <a:xfrm>
            <a:off x="3843681" y="1729614"/>
            <a:ext cx="551754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~1E-5 mbar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A2DCA08-FBE4-4BE4-A32B-45F2088A98AC}"/>
              </a:ext>
            </a:extLst>
          </p:cNvPr>
          <p:cNvSpPr txBox="1"/>
          <p:nvPr/>
        </p:nvSpPr>
        <p:spPr>
          <a:xfrm>
            <a:off x="4451974" y="1771500"/>
            <a:ext cx="551754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~1E-7 mbar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30F6415-E807-4799-857E-7BB12386C6D9}"/>
              </a:ext>
            </a:extLst>
          </p:cNvPr>
          <p:cNvSpPr txBox="1"/>
          <p:nvPr/>
        </p:nvSpPr>
        <p:spPr>
          <a:xfrm rot="16200000">
            <a:off x="5881322" y="1680365"/>
            <a:ext cx="551754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~1E-9 mbar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9D499B-A3E3-48C8-8E27-64A1643F78E2}"/>
              </a:ext>
            </a:extLst>
          </p:cNvPr>
          <p:cNvCxnSpPr/>
          <p:nvPr/>
        </p:nvCxnSpPr>
        <p:spPr>
          <a:xfrm>
            <a:off x="5426393" y="2207365"/>
            <a:ext cx="0" cy="6304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20CE592-918A-4DF1-BAAD-BFEFF10E91E1}"/>
              </a:ext>
            </a:extLst>
          </p:cNvPr>
          <p:cNvSpPr txBox="1"/>
          <p:nvPr/>
        </p:nvSpPr>
        <p:spPr>
          <a:xfrm rot="5400000">
            <a:off x="5199031" y="2452771"/>
            <a:ext cx="461986" cy="223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57213"/>
            <a:r>
              <a:rPr lang="en-US" sz="427">
                <a:solidFill>
                  <a:prstClr val="black"/>
                </a:solidFill>
                <a:latin typeface="Calibri" panose="020F0502020204030204"/>
              </a:rPr>
              <a:t>min. spacing</a:t>
            </a:r>
          </a:p>
          <a:p>
            <a:pPr algn="ctr" defTabSz="557213"/>
            <a:r>
              <a:rPr lang="en-US" sz="427">
                <a:solidFill>
                  <a:prstClr val="black"/>
                </a:solidFill>
                <a:latin typeface="Calibri" panose="020F0502020204030204"/>
              </a:rPr>
              <a:t>200mm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0F689CF5-D088-449D-BE64-C1754C525862}"/>
              </a:ext>
            </a:extLst>
          </p:cNvPr>
          <p:cNvSpPr txBox="1"/>
          <p:nvPr/>
        </p:nvSpPr>
        <p:spPr>
          <a:xfrm>
            <a:off x="3410569" y="2474817"/>
            <a:ext cx="404278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fr-CH" sz="610" dirty="0">
                <a:solidFill>
                  <a:prstClr val="black"/>
                </a:solidFill>
                <a:latin typeface="Calibri" panose="020F0502020204030204"/>
              </a:rPr>
              <a:t>DN100</a:t>
            </a:r>
            <a:endParaRPr lang="en-US" sz="61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89FA942B-5E0E-4FDE-9F78-D899D01BE7E5}"/>
              </a:ext>
            </a:extLst>
          </p:cNvPr>
          <p:cNvGrpSpPr/>
          <p:nvPr/>
        </p:nvGrpSpPr>
        <p:grpSpPr>
          <a:xfrm>
            <a:off x="5616082" y="3072594"/>
            <a:ext cx="335639" cy="97687"/>
            <a:chOff x="1342134" y="3630031"/>
            <a:chExt cx="227717" cy="336331"/>
          </a:xfrm>
        </p:grpSpPr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F2625266-8B4A-49F8-B1A3-44BC8FD1DECA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0A6F50EB-5EED-4C5C-8046-C3F59F34093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>
              <a:extLst>
                <a:ext uri="{FF2B5EF4-FFF2-40B4-BE49-F238E27FC236}">
                  <a16:creationId xmlns:a16="http://schemas.microsoft.com/office/drawing/2014/main" id="{88CA78E5-35AF-4503-BC38-D5DD9780ACD3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10CB0343-7920-48E4-ADB5-6447B98E67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FA2B6AC6-1BD5-4AD8-A552-FA12F2E58AFA}"/>
              </a:ext>
            </a:extLst>
          </p:cNvPr>
          <p:cNvSpPr txBox="1"/>
          <p:nvPr/>
        </p:nvSpPr>
        <p:spPr>
          <a:xfrm rot="16200000">
            <a:off x="3745262" y="729024"/>
            <a:ext cx="684803" cy="1862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Gauge: Penning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FC8CD3E5-D735-4829-AC40-EE5D34CEA4EC}"/>
              </a:ext>
            </a:extLst>
          </p:cNvPr>
          <p:cNvSpPr txBox="1"/>
          <p:nvPr/>
        </p:nvSpPr>
        <p:spPr>
          <a:xfrm rot="16200000">
            <a:off x="4435556" y="885822"/>
            <a:ext cx="1013419" cy="1862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Gauge: 2xPenning + Pirani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920804FE-11A6-457F-A9C8-D8E22571B354}"/>
              </a:ext>
            </a:extLst>
          </p:cNvPr>
          <p:cNvSpPr txBox="1"/>
          <p:nvPr/>
        </p:nvSpPr>
        <p:spPr>
          <a:xfrm rot="16200000">
            <a:off x="4951897" y="886885"/>
            <a:ext cx="1013419" cy="1862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Gauge: 2xPenning + Pirani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B4FD9AF6-8586-4D32-8F9C-6652CB8F5EAA}"/>
              </a:ext>
            </a:extLst>
          </p:cNvPr>
          <p:cNvSpPr txBox="1"/>
          <p:nvPr/>
        </p:nvSpPr>
        <p:spPr>
          <a:xfrm>
            <a:off x="6139189" y="3267672"/>
            <a:ext cx="939681" cy="1862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Gauge: Penning + Pirani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883C6EE-333A-4E05-A4F3-87DE5D01B229}"/>
              </a:ext>
            </a:extLst>
          </p:cNvPr>
          <p:cNvSpPr txBox="1"/>
          <p:nvPr/>
        </p:nvSpPr>
        <p:spPr>
          <a:xfrm>
            <a:off x="3315283" y="4068979"/>
            <a:ext cx="637675" cy="242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>
                <a:solidFill>
                  <a:prstClr val="black"/>
                </a:solidFill>
                <a:latin typeface="Calibri" panose="020F0502020204030204"/>
              </a:rPr>
              <a:t>Leak det. valve</a:t>
            </a:r>
          </a:p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>
                <a:solidFill>
                  <a:prstClr val="black"/>
                </a:solidFill>
                <a:latin typeface="Calibri" panose="020F0502020204030204"/>
              </a:rPr>
              <a:t>2 venting valves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6C5DF15-C434-41B3-8745-EEDECCCE2768}"/>
              </a:ext>
            </a:extLst>
          </p:cNvPr>
          <p:cNvSpPr txBox="1"/>
          <p:nvPr/>
        </p:nvSpPr>
        <p:spPr>
          <a:xfrm rot="16200000">
            <a:off x="2565614" y="851747"/>
            <a:ext cx="930063" cy="1862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Gauge: Piezoelectric (?)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85D66B27-93F9-4FC5-AC46-387DC77A108C}"/>
              </a:ext>
            </a:extLst>
          </p:cNvPr>
          <p:cNvSpPr txBox="1"/>
          <p:nvPr/>
        </p:nvSpPr>
        <p:spPr>
          <a:xfrm rot="16200000">
            <a:off x="6298352" y="893232"/>
            <a:ext cx="1013419" cy="1862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/>
            <a:r>
              <a:rPr lang="en-US" sz="610">
                <a:solidFill>
                  <a:prstClr val="black"/>
                </a:solidFill>
                <a:latin typeface="Calibri" panose="020F0502020204030204"/>
              </a:rPr>
              <a:t>Gauge: 2xPenning + Pirani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C97C915-3A7C-423F-96D9-D0F1EA41A7EF}"/>
              </a:ext>
            </a:extLst>
          </p:cNvPr>
          <p:cNvCxnSpPr>
            <a:cxnSpLocks/>
            <a:stCxn id="295" idx="1"/>
          </p:cNvCxnSpPr>
          <p:nvPr/>
        </p:nvCxnSpPr>
        <p:spPr>
          <a:xfrm>
            <a:off x="3030646" y="1373288"/>
            <a:ext cx="1" cy="52359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38AD0EB1-53DE-497C-BABF-9FB9D0DC8A8D}"/>
              </a:ext>
            </a:extLst>
          </p:cNvPr>
          <p:cNvCxnSpPr>
            <a:cxnSpLocks/>
          </p:cNvCxnSpPr>
          <p:nvPr/>
        </p:nvCxnSpPr>
        <p:spPr>
          <a:xfrm flipH="1">
            <a:off x="4091695" y="1135189"/>
            <a:ext cx="4354" cy="628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F7DE7352-133F-4945-B0B0-2A918B2F9953}"/>
              </a:ext>
            </a:extLst>
          </p:cNvPr>
          <p:cNvCxnSpPr>
            <a:cxnSpLocks/>
            <a:stCxn id="269" idx="1"/>
          </p:cNvCxnSpPr>
          <p:nvPr/>
        </p:nvCxnSpPr>
        <p:spPr>
          <a:xfrm>
            <a:off x="4942266" y="1448878"/>
            <a:ext cx="1" cy="46348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>
            <a:extLst>
              <a:ext uri="{FF2B5EF4-FFF2-40B4-BE49-F238E27FC236}">
                <a16:creationId xmlns:a16="http://schemas.microsoft.com/office/drawing/2014/main" id="{B9635AA5-454A-4179-A57A-572DD9AF258D}"/>
              </a:ext>
            </a:extLst>
          </p:cNvPr>
          <p:cNvCxnSpPr>
            <a:cxnSpLocks/>
            <a:stCxn id="281" idx="1"/>
          </p:cNvCxnSpPr>
          <p:nvPr/>
        </p:nvCxnSpPr>
        <p:spPr>
          <a:xfrm>
            <a:off x="5458606" y="1449941"/>
            <a:ext cx="1666" cy="45096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>
            <a:extLst>
              <a:ext uri="{FF2B5EF4-FFF2-40B4-BE49-F238E27FC236}">
                <a16:creationId xmlns:a16="http://schemas.microsoft.com/office/drawing/2014/main" id="{C1C7B3E0-2850-4781-A263-E87BC60CB343}"/>
              </a:ext>
            </a:extLst>
          </p:cNvPr>
          <p:cNvCxnSpPr>
            <a:cxnSpLocks/>
            <a:stCxn id="304" idx="1"/>
          </p:cNvCxnSpPr>
          <p:nvPr/>
        </p:nvCxnSpPr>
        <p:spPr>
          <a:xfrm flipH="1">
            <a:off x="6804118" y="1456289"/>
            <a:ext cx="944" cy="46277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183DC59E-5D05-44B2-87D5-B4D1881644BD}"/>
              </a:ext>
            </a:extLst>
          </p:cNvPr>
          <p:cNvCxnSpPr>
            <a:cxnSpLocks/>
          </p:cNvCxnSpPr>
          <p:nvPr/>
        </p:nvCxnSpPr>
        <p:spPr>
          <a:xfrm flipH="1">
            <a:off x="5973746" y="3348359"/>
            <a:ext cx="13575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95F1444D-2B7C-474C-861F-8AAA25F38A20}"/>
              </a:ext>
            </a:extLst>
          </p:cNvPr>
          <p:cNvCxnSpPr>
            <a:cxnSpLocks/>
          </p:cNvCxnSpPr>
          <p:nvPr/>
        </p:nvCxnSpPr>
        <p:spPr>
          <a:xfrm flipH="1" flipV="1">
            <a:off x="3496126" y="2612209"/>
            <a:ext cx="2" cy="3079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9F768215-D64B-486C-B497-6016B8F4B1C6}"/>
              </a:ext>
            </a:extLst>
          </p:cNvPr>
          <p:cNvCxnSpPr>
            <a:cxnSpLocks/>
          </p:cNvCxnSpPr>
          <p:nvPr/>
        </p:nvCxnSpPr>
        <p:spPr>
          <a:xfrm flipH="1" flipV="1">
            <a:off x="3703326" y="2612211"/>
            <a:ext cx="4964" cy="3024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5C68E77-2CAF-4D0B-963A-502DCCF3B862}"/>
              </a:ext>
            </a:extLst>
          </p:cNvPr>
          <p:cNvSpPr/>
          <p:nvPr/>
        </p:nvSpPr>
        <p:spPr>
          <a:xfrm>
            <a:off x="3956049" y="2921573"/>
            <a:ext cx="369890" cy="252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TMP</a:t>
            </a:r>
            <a:br>
              <a:rPr lang="en-US" sz="671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488">
                <a:solidFill>
                  <a:prstClr val="white"/>
                </a:solidFill>
                <a:latin typeface="Calibri" panose="020F0502020204030204"/>
              </a:rPr>
              <a:t>3</a:t>
            </a: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0</a:t>
            </a:r>
            <a:r>
              <a:rPr lang="en-US" sz="488">
                <a:solidFill>
                  <a:prstClr val="white"/>
                </a:solidFill>
                <a:latin typeface="Calibri" panose="020F0502020204030204"/>
              </a:rPr>
              <a:t>0l</a:t>
            </a: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/s</a:t>
            </a:r>
            <a:endParaRPr lang="en-US" sz="67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A4DE04E5-0B5A-49CF-ADB1-E83E17FAE3C7}"/>
              </a:ext>
            </a:extLst>
          </p:cNvPr>
          <p:cNvCxnSpPr>
            <a:cxnSpLocks/>
          </p:cNvCxnSpPr>
          <p:nvPr/>
        </p:nvCxnSpPr>
        <p:spPr>
          <a:xfrm flipV="1">
            <a:off x="4034609" y="2610331"/>
            <a:ext cx="0" cy="2290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1EFF4504-BD47-453E-819B-AD8828FDFA90}"/>
              </a:ext>
            </a:extLst>
          </p:cNvPr>
          <p:cNvCxnSpPr>
            <a:cxnSpLocks/>
          </p:cNvCxnSpPr>
          <p:nvPr/>
        </p:nvCxnSpPr>
        <p:spPr>
          <a:xfrm flipV="1">
            <a:off x="4241807" y="2612210"/>
            <a:ext cx="0" cy="2314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58A04298-691E-4EC4-9D14-1533FC798480}"/>
              </a:ext>
            </a:extLst>
          </p:cNvPr>
          <p:cNvCxnSpPr>
            <a:cxnSpLocks/>
          </p:cNvCxnSpPr>
          <p:nvPr/>
        </p:nvCxnSpPr>
        <p:spPr>
          <a:xfrm flipH="1">
            <a:off x="3956050" y="2839412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AEFF852D-D5CE-4786-A818-374548022EE5}"/>
              </a:ext>
            </a:extLst>
          </p:cNvPr>
          <p:cNvCxnSpPr>
            <a:cxnSpLocks/>
          </p:cNvCxnSpPr>
          <p:nvPr/>
        </p:nvCxnSpPr>
        <p:spPr>
          <a:xfrm flipV="1">
            <a:off x="3959774" y="2839414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7F616CE0-4E88-4631-9000-316A3E690DF2}"/>
              </a:ext>
            </a:extLst>
          </p:cNvPr>
          <p:cNvCxnSpPr>
            <a:cxnSpLocks/>
          </p:cNvCxnSpPr>
          <p:nvPr/>
        </p:nvCxnSpPr>
        <p:spPr>
          <a:xfrm flipH="1">
            <a:off x="4241809" y="2839412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8B92C4A7-5F3B-49FC-A1D7-3EE67C96C98A}"/>
              </a:ext>
            </a:extLst>
          </p:cNvPr>
          <p:cNvCxnSpPr>
            <a:cxnSpLocks/>
          </p:cNvCxnSpPr>
          <p:nvPr/>
        </p:nvCxnSpPr>
        <p:spPr>
          <a:xfrm flipV="1">
            <a:off x="4325931" y="2836376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Rectangle 338">
            <a:extLst>
              <a:ext uri="{FF2B5EF4-FFF2-40B4-BE49-F238E27FC236}">
                <a16:creationId xmlns:a16="http://schemas.microsoft.com/office/drawing/2014/main" id="{B90E9246-78B8-4F41-B88E-FCD27C8A3175}"/>
              </a:ext>
            </a:extLst>
          </p:cNvPr>
          <p:cNvSpPr/>
          <p:nvPr/>
        </p:nvSpPr>
        <p:spPr>
          <a:xfrm>
            <a:off x="4613239" y="2920125"/>
            <a:ext cx="369890" cy="252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TMP</a:t>
            </a:r>
            <a:br>
              <a:rPr lang="en-US" sz="671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488">
                <a:solidFill>
                  <a:prstClr val="white"/>
                </a:solidFill>
                <a:latin typeface="Calibri" panose="020F0502020204030204"/>
              </a:rPr>
              <a:t>3</a:t>
            </a: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0</a:t>
            </a:r>
            <a:r>
              <a:rPr lang="en-US" sz="488">
                <a:solidFill>
                  <a:prstClr val="white"/>
                </a:solidFill>
                <a:latin typeface="Calibri" panose="020F0502020204030204"/>
              </a:rPr>
              <a:t>0l</a:t>
            </a: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/s</a:t>
            </a:r>
            <a:endParaRPr lang="en-US" sz="67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3A565C1A-4545-4701-B017-EC3126C934CA}"/>
              </a:ext>
            </a:extLst>
          </p:cNvPr>
          <p:cNvCxnSpPr>
            <a:cxnSpLocks/>
          </p:cNvCxnSpPr>
          <p:nvPr/>
        </p:nvCxnSpPr>
        <p:spPr>
          <a:xfrm flipV="1">
            <a:off x="4691798" y="2612210"/>
            <a:ext cx="0" cy="22575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D17F1625-9462-430D-BD9F-6356D7DD4763}"/>
              </a:ext>
            </a:extLst>
          </p:cNvPr>
          <p:cNvCxnSpPr>
            <a:cxnSpLocks/>
          </p:cNvCxnSpPr>
          <p:nvPr/>
        </p:nvCxnSpPr>
        <p:spPr>
          <a:xfrm flipV="1">
            <a:off x="4898997" y="2618564"/>
            <a:ext cx="0" cy="2236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3EA1E440-4069-420B-B2EE-E13CBE4D4864}"/>
              </a:ext>
            </a:extLst>
          </p:cNvPr>
          <p:cNvCxnSpPr>
            <a:cxnSpLocks/>
          </p:cNvCxnSpPr>
          <p:nvPr/>
        </p:nvCxnSpPr>
        <p:spPr>
          <a:xfrm flipH="1">
            <a:off x="4613239" y="2837966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10A0D7BC-ECA5-4EF8-A6E2-C7FE3A003764}"/>
              </a:ext>
            </a:extLst>
          </p:cNvPr>
          <p:cNvCxnSpPr>
            <a:cxnSpLocks/>
          </p:cNvCxnSpPr>
          <p:nvPr/>
        </p:nvCxnSpPr>
        <p:spPr>
          <a:xfrm flipV="1">
            <a:off x="4616964" y="2837968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A4D4287D-0C71-4290-8266-9209CD10311F}"/>
              </a:ext>
            </a:extLst>
          </p:cNvPr>
          <p:cNvCxnSpPr>
            <a:cxnSpLocks/>
          </p:cNvCxnSpPr>
          <p:nvPr/>
        </p:nvCxnSpPr>
        <p:spPr>
          <a:xfrm flipH="1">
            <a:off x="4898998" y="2837966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33E918FB-E6F3-442B-A72B-E3792A291C74}"/>
              </a:ext>
            </a:extLst>
          </p:cNvPr>
          <p:cNvCxnSpPr>
            <a:cxnSpLocks/>
          </p:cNvCxnSpPr>
          <p:nvPr/>
        </p:nvCxnSpPr>
        <p:spPr>
          <a:xfrm flipV="1">
            <a:off x="4983121" y="2834929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C9829DBC-FA2D-4360-B72C-22D1AF68A6F6}"/>
              </a:ext>
            </a:extLst>
          </p:cNvPr>
          <p:cNvCxnSpPr>
            <a:cxnSpLocks/>
          </p:cNvCxnSpPr>
          <p:nvPr/>
        </p:nvCxnSpPr>
        <p:spPr>
          <a:xfrm flipH="1">
            <a:off x="4042869" y="3341272"/>
            <a:ext cx="1" cy="60207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9F78C2A2-37CF-43D2-BF64-B2147954C63A}"/>
              </a:ext>
            </a:extLst>
          </p:cNvPr>
          <p:cNvCxnSpPr>
            <a:cxnSpLocks/>
          </p:cNvCxnSpPr>
          <p:nvPr/>
        </p:nvCxnSpPr>
        <p:spPr>
          <a:xfrm flipH="1">
            <a:off x="4225773" y="3341272"/>
            <a:ext cx="1" cy="48777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03A4A97E-13DF-4417-AD02-D7D49D4AC3B9}"/>
              </a:ext>
            </a:extLst>
          </p:cNvPr>
          <p:cNvSpPr txBox="1"/>
          <p:nvPr/>
        </p:nvSpPr>
        <p:spPr>
          <a:xfrm>
            <a:off x="3837730" y="4066044"/>
            <a:ext cx="637675" cy="242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 dirty="0">
                <a:solidFill>
                  <a:prstClr val="black"/>
                </a:solidFill>
                <a:latin typeface="Calibri" panose="020F0502020204030204"/>
              </a:rPr>
              <a:t>Leak det. valve</a:t>
            </a:r>
          </a:p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 dirty="0">
                <a:solidFill>
                  <a:prstClr val="black"/>
                </a:solidFill>
                <a:latin typeface="Calibri" panose="020F0502020204030204"/>
              </a:rPr>
              <a:t>2 venting valves</a:t>
            </a:r>
          </a:p>
        </p:txBody>
      </p: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EA553EC5-E51C-4A35-86E2-4A83A4136FCB}"/>
              </a:ext>
            </a:extLst>
          </p:cNvPr>
          <p:cNvCxnSpPr>
            <a:cxnSpLocks/>
          </p:cNvCxnSpPr>
          <p:nvPr/>
        </p:nvCxnSpPr>
        <p:spPr>
          <a:xfrm flipH="1">
            <a:off x="4697668" y="3347903"/>
            <a:ext cx="2810" cy="3996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7F7A92C0-61E5-4288-A7AC-F3419025FA8B}"/>
              </a:ext>
            </a:extLst>
          </p:cNvPr>
          <p:cNvCxnSpPr>
            <a:cxnSpLocks/>
          </p:cNvCxnSpPr>
          <p:nvPr/>
        </p:nvCxnSpPr>
        <p:spPr>
          <a:xfrm>
            <a:off x="4879606" y="3344208"/>
            <a:ext cx="1" cy="4033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xtBox 369">
            <a:extLst>
              <a:ext uri="{FF2B5EF4-FFF2-40B4-BE49-F238E27FC236}">
                <a16:creationId xmlns:a16="http://schemas.microsoft.com/office/drawing/2014/main" id="{D5CE7850-AE6C-4079-86FF-937E72FE6000}"/>
              </a:ext>
            </a:extLst>
          </p:cNvPr>
          <p:cNvSpPr txBox="1"/>
          <p:nvPr/>
        </p:nvSpPr>
        <p:spPr>
          <a:xfrm>
            <a:off x="4495339" y="4072674"/>
            <a:ext cx="637675" cy="242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>
                <a:solidFill>
                  <a:prstClr val="black"/>
                </a:solidFill>
                <a:latin typeface="Calibri" panose="020F0502020204030204"/>
              </a:rPr>
              <a:t>Leak det. valve</a:t>
            </a:r>
          </a:p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>
                <a:solidFill>
                  <a:prstClr val="black"/>
                </a:solidFill>
                <a:latin typeface="Calibri" panose="020F0502020204030204"/>
              </a:rPr>
              <a:t>2 venting valves</a:t>
            </a: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7894379B-62B5-4426-9A12-27E4F21184E0}"/>
              </a:ext>
            </a:extLst>
          </p:cNvPr>
          <p:cNvSpPr/>
          <p:nvPr/>
        </p:nvSpPr>
        <p:spPr>
          <a:xfrm>
            <a:off x="4585739" y="3751457"/>
            <a:ext cx="474124" cy="3305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black"/>
                </a:solidFill>
                <a:latin typeface="Calibri" panose="020F0502020204030204"/>
              </a:rPr>
              <a:t>Primary</a:t>
            </a:r>
          </a:p>
        </p:txBody>
      </p: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F8E4BD95-0BD1-40C2-A5EA-1DA5701C0E3E}"/>
              </a:ext>
            </a:extLst>
          </p:cNvPr>
          <p:cNvCxnSpPr>
            <a:cxnSpLocks/>
          </p:cNvCxnSpPr>
          <p:nvPr/>
        </p:nvCxnSpPr>
        <p:spPr>
          <a:xfrm flipH="1">
            <a:off x="1929612" y="3510916"/>
            <a:ext cx="164111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08BF178C-8D77-4A10-9F69-AD2BF8D0C84E}"/>
              </a:ext>
            </a:extLst>
          </p:cNvPr>
          <p:cNvCxnSpPr>
            <a:cxnSpLocks/>
          </p:cNvCxnSpPr>
          <p:nvPr/>
        </p:nvCxnSpPr>
        <p:spPr>
          <a:xfrm flipH="1">
            <a:off x="1847042" y="3580822"/>
            <a:ext cx="17211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A70DD232-7EFF-4E3E-B153-A16D135345B0}"/>
              </a:ext>
            </a:extLst>
          </p:cNvPr>
          <p:cNvCxnSpPr>
            <a:cxnSpLocks/>
          </p:cNvCxnSpPr>
          <p:nvPr/>
        </p:nvCxnSpPr>
        <p:spPr>
          <a:xfrm>
            <a:off x="3568184" y="3580823"/>
            <a:ext cx="0" cy="1631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98178FFB-C335-4865-8DFA-CA918CE10966}"/>
              </a:ext>
            </a:extLst>
          </p:cNvPr>
          <p:cNvGrpSpPr/>
          <p:nvPr/>
        </p:nvGrpSpPr>
        <p:grpSpPr>
          <a:xfrm rot="5400000">
            <a:off x="5026995" y="2116179"/>
            <a:ext cx="382367" cy="101676"/>
            <a:chOff x="1342134" y="3630031"/>
            <a:chExt cx="227717" cy="336331"/>
          </a:xfrm>
        </p:grpSpPr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78620B42-2F55-4970-974A-A466E5A2913B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AB814AC5-860B-4E1F-9E68-70C1EAF9905E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727DB8CA-85BE-4FDE-8EE0-C47E3D6E057F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85EC1163-DBDC-4C71-BAE1-EBA284DCEE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D0FE7C7E-4E7D-4714-9029-83A91E5BE078}"/>
              </a:ext>
            </a:extLst>
          </p:cNvPr>
          <p:cNvCxnSpPr>
            <a:cxnSpLocks/>
          </p:cNvCxnSpPr>
          <p:nvPr/>
        </p:nvCxnSpPr>
        <p:spPr>
          <a:xfrm flipV="1">
            <a:off x="5084417" y="1756842"/>
            <a:ext cx="710" cy="2252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8B749723-1753-4463-A4B7-A7CF9A00216C}"/>
              </a:ext>
            </a:extLst>
          </p:cNvPr>
          <p:cNvCxnSpPr>
            <a:cxnSpLocks/>
          </p:cNvCxnSpPr>
          <p:nvPr/>
        </p:nvCxnSpPr>
        <p:spPr>
          <a:xfrm flipH="1">
            <a:off x="5082778" y="1982068"/>
            <a:ext cx="73829" cy="5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D13B61BF-CBA4-4DDC-AA34-4EF63C193CA2}"/>
              </a:ext>
            </a:extLst>
          </p:cNvPr>
          <p:cNvCxnSpPr>
            <a:cxnSpLocks/>
          </p:cNvCxnSpPr>
          <p:nvPr/>
        </p:nvCxnSpPr>
        <p:spPr>
          <a:xfrm flipH="1">
            <a:off x="5268472" y="1984057"/>
            <a:ext cx="73829" cy="5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82BD4A97-EF96-4825-BC0E-F9545B7F44B4}"/>
              </a:ext>
            </a:extLst>
          </p:cNvPr>
          <p:cNvCxnSpPr>
            <a:cxnSpLocks/>
          </p:cNvCxnSpPr>
          <p:nvPr/>
        </p:nvCxnSpPr>
        <p:spPr>
          <a:xfrm flipV="1">
            <a:off x="5075989" y="2358202"/>
            <a:ext cx="0" cy="250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41554B32-2366-42EC-9268-547FC27935A6}"/>
              </a:ext>
            </a:extLst>
          </p:cNvPr>
          <p:cNvCxnSpPr>
            <a:cxnSpLocks/>
          </p:cNvCxnSpPr>
          <p:nvPr/>
        </p:nvCxnSpPr>
        <p:spPr>
          <a:xfrm flipH="1">
            <a:off x="5082778" y="2356735"/>
            <a:ext cx="73829" cy="5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57DF7AA0-5F20-41FE-A386-DA2EC785A6D5}"/>
              </a:ext>
            </a:extLst>
          </p:cNvPr>
          <p:cNvCxnSpPr>
            <a:cxnSpLocks/>
          </p:cNvCxnSpPr>
          <p:nvPr/>
        </p:nvCxnSpPr>
        <p:spPr>
          <a:xfrm flipH="1">
            <a:off x="5268472" y="2357282"/>
            <a:ext cx="6657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79096379-0CD9-4C30-99DB-8D9FF7E7AF71}"/>
              </a:ext>
            </a:extLst>
          </p:cNvPr>
          <p:cNvCxnSpPr>
            <a:cxnSpLocks/>
          </p:cNvCxnSpPr>
          <p:nvPr/>
        </p:nvCxnSpPr>
        <p:spPr>
          <a:xfrm flipH="1">
            <a:off x="6259880" y="2358763"/>
            <a:ext cx="0" cy="48599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B16C55F3-5E09-4415-8D1E-79F2CA6926D3}"/>
              </a:ext>
            </a:extLst>
          </p:cNvPr>
          <p:cNvCxnSpPr>
            <a:cxnSpLocks/>
          </p:cNvCxnSpPr>
          <p:nvPr/>
        </p:nvCxnSpPr>
        <p:spPr>
          <a:xfrm flipH="1" flipV="1">
            <a:off x="6251411" y="1526031"/>
            <a:ext cx="0" cy="449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4351C64F-69A4-41A3-A0CA-E6AD3DA25733}"/>
              </a:ext>
            </a:extLst>
          </p:cNvPr>
          <p:cNvGrpSpPr/>
          <p:nvPr/>
        </p:nvGrpSpPr>
        <p:grpSpPr>
          <a:xfrm rot="16200000" flipH="1">
            <a:off x="6186764" y="2113841"/>
            <a:ext cx="382367" cy="101676"/>
            <a:chOff x="1342134" y="3630031"/>
            <a:chExt cx="227717" cy="336331"/>
          </a:xfrm>
        </p:grpSpPr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EE30F6CD-1E4B-4D71-9BA8-9178DCFEE7B2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0FDA6623-1290-4408-985B-141FC5CFEDB1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E9A52CE7-8F72-45E1-9B95-8137FB4BF87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1B55E8AD-7070-4C37-8729-9C751913D9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4" name="Straight Connector 393">
            <a:extLst>
              <a:ext uri="{FF2B5EF4-FFF2-40B4-BE49-F238E27FC236}">
                <a16:creationId xmlns:a16="http://schemas.microsoft.com/office/drawing/2014/main" id="{FD3498EA-341B-413A-9C73-8C3ADE228C1A}"/>
              </a:ext>
            </a:extLst>
          </p:cNvPr>
          <p:cNvCxnSpPr>
            <a:cxnSpLocks/>
          </p:cNvCxnSpPr>
          <p:nvPr/>
        </p:nvCxnSpPr>
        <p:spPr>
          <a:xfrm flipH="1" flipV="1">
            <a:off x="6511710" y="1763502"/>
            <a:ext cx="1" cy="2162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>
            <a:extLst>
              <a:ext uri="{FF2B5EF4-FFF2-40B4-BE49-F238E27FC236}">
                <a16:creationId xmlns:a16="http://schemas.microsoft.com/office/drawing/2014/main" id="{D84CFFCA-E263-426C-8F99-85B022C47F64}"/>
              </a:ext>
            </a:extLst>
          </p:cNvPr>
          <p:cNvCxnSpPr>
            <a:cxnSpLocks/>
          </p:cNvCxnSpPr>
          <p:nvPr/>
        </p:nvCxnSpPr>
        <p:spPr>
          <a:xfrm>
            <a:off x="6439519" y="1979728"/>
            <a:ext cx="73829" cy="5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>
            <a:extLst>
              <a:ext uri="{FF2B5EF4-FFF2-40B4-BE49-F238E27FC236}">
                <a16:creationId xmlns:a16="http://schemas.microsoft.com/office/drawing/2014/main" id="{DC52F47E-4DEE-4840-9A5E-B07F7C8BA1EA}"/>
              </a:ext>
            </a:extLst>
          </p:cNvPr>
          <p:cNvCxnSpPr>
            <a:cxnSpLocks/>
          </p:cNvCxnSpPr>
          <p:nvPr/>
        </p:nvCxnSpPr>
        <p:spPr>
          <a:xfrm>
            <a:off x="6253825" y="1981717"/>
            <a:ext cx="73829" cy="5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>
            <a:extLst>
              <a:ext uri="{FF2B5EF4-FFF2-40B4-BE49-F238E27FC236}">
                <a16:creationId xmlns:a16="http://schemas.microsoft.com/office/drawing/2014/main" id="{CE62699E-303D-4F94-9B6B-7DAFEA48E0EF}"/>
              </a:ext>
            </a:extLst>
          </p:cNvPr>
          <p:cNvCxnSpPr>
            <a:cxnSpLocks/>
          </p:cNvCxnSpPr>
          <p:nvPr/>
        </p:nvCxnSpPr>
        <p:spPr>
          <a:xfrm>
            <a:off x="6439519" y="2354396"/>
            <a:ext cx="73829" cy="5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>
            <a:extLst>
              <a:ext uri="{FF2B5EF4-FFF2-40B4-BE49-F238E27FC236}">
                <a16:creationId xmlns:a16="http://schemas.microsoft.com/office/drawing/2014/main" id="{232797E6-D951-40CF-84F6-BC3A6F1AC385}"/>
              </a:ext>
            </a:extLst>
          </p:cNvPr>
          <p:cNvCxnSpPr>
            <a:cxnSpLocks/>
          </p:cNvCxnSpPr>
          <p:nvPr/>
        </p:nvCxnSpPr>
        <p:spPr>
          <a:xfrm>
            <a:off x="6261083" y="2354944"/>
            <a:ext cx="6657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>
            <a:extLst>
              <a:ext uri="{FF2B5EF4-FFF2-40B4-BE49-F238E27FC236}">
                <a16:creationId xmlns:a16="http://schemas.microsoft.com/office/drawing/2014/main" id="{81B3BBE9-8FC3-4B9A-912E-2D023FA0D7A5}"/>
              </a:ext>
            </a:extLst>
          </p:cNvPr>
          <p:cNvCxnSpPr>
            <a:cxnSpLocks/>
          </p:cNvCxnSpPr>
          <p:nvPr/>
        </p:nvCxnSpPr>
        <p:spPr>
          <a:xfrm flipH="1">
            <a:off x="7655615" y="2627158"/>
            <a:ext cx="2083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2036B94D-237E-45B1-A7B0-A67F264F9D22}"/>
              </a:ext>
            </a:extLst>
          </p:cNvPr>
          <p:cNvGrpSpPr/>
          <p:nvPr/>
        </p:nvGrpSpPr>
        <p:grpSpPr>
          <a:xfrm>
            <a:off x="7385641" y="3238537"/>
            <a:ext cx="335639" cy="97687"/>
            <a:chOff x="1342134" y="3630031"/>
            <a:chExt cx="227717" cy="336331"/>
          </a:xfrm>
        </p:grpSpPr>
        <p:cxnSp>
          <p:nvCxnSpPr>
            <p:cNvPr id="405" name="Straight Connector 404">
              <a:extLst>
                <a:ext uri="{FF2B5EF4-FFF2-40B4-BE49-F238E27FC236}">
                  <a16:creationId xmlns:a16="http://schemas.microsoft.com/office/drawing/2014/main" id="{C053195E-FD42-4837-A4E4-14B61A21B5F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>
              <a:extLst>
                <a:ext uri="{FF2B5EF4-FFF2-40B4-BE49-F238E27FC236}">
                  <a16:creationId xmlns:a16="http://schemas.microsoft.com/office/drawing/2014/main" id="{4862A1EC-34BA-4699-B4EC-57E405FE2D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Straight Connector 406">
              <a:extLst>
                <a:ext uri="{FF2B5EF4-FFF2-40B4-BE49-F238E27FC236}">
                  <a16:creationId xmlns:a16="http://schemas.microsoft.com/office/drawing/2014/main" id="{FDEC20C5-AE50-4BF4-8860-4E0ADEAE684E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>
              <a:extLst>
                <a:ext uri="{FF2B5EF4-FFF2-40B4-BE49-F238E27FC236}">
                  <a16:creationId xmlns:a16="http://schemas.microsoft.com/office/drawing/2014/main" id="{883A663A-74F2-4AA4-B5D0-5A94F417B3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9" name="Straight Connector 408">
            <a:extLst>
              <a:ext uri="{FF2B5EF4-FFF2-40B4-BE49-F238E27FC236}">
                <a16:creationId xmlns:a16="http://schemas.microsoft.com/office/drawing/2014/main" id="{8DE6345A-4460-4BB0-B24A-6A22FACD4CC4}"/>
              </a:ext>
            </a:extLst>
          </p:cNvPr>
          <p:cNvCxnSpPr>
            <a:cxnSpLocks/>
          </p:cNvCxnSpPr>
          <p:nvPr/>
        </p:nvCxnSpPr>
        <p:spPr>
          <a:xfrm>
            <a:off x="7478158" y="3165032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CC2BCA20-D691-4DD6-91E8-A088620908B6}"/>
              </a:ext>
            </a:extLst>
          </p:cNvPr>
          <p:cNvCxnSpPr>
            <a:cxnSpLocks/>
          </p:cNvCxnSpPr>
          <p:nvPr/>
        </p:nvCxnSpPr>
        <p:spPr>
          <a:xfrm>
            <a:off x="7642561" y="3165032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Rectangle 410">
            <a:extLst>
              <a:ext uri="{FF2B5EF4-FFF2-40B4-BE49-F238E27FC236}">
                <a16:creationId xmlns:a16="http://schemas.microsoft.com/office/drawing/2014/main" id="{9C6E0957-407D-4876-867C-05C86E1B4803}"/>
              </a:ext>
            </a:extLst>
          </p:cNvPr>
          <p:cNvSpPr/>
          <p:nvPr/>
        </p:nvSpPr>
        <p:spPr>
          <a:xfrm>
            <a:off x="7378913" y="2917728"/>
            <a:ext cx="369890" cy="252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TMP</a:t>
            </a:r>
            <a:br>
              <a:rPr lang="en-US" sz="671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300l/s</a:t>
            </a:r>
            <a:endParaRPr lang="en-US" sz="67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6D3C2AC7-9CCF-4C2A-8BD8-A6B4DF84660E}"/>
              </a:ext>
            </a:extLst>
          </p:cNvPr>
          <p:cNvCxnSpPr>
            <a:cxnSpLocks/>
          </p:cNvCxnSpPr>
          <p:nvPr/>
        </p:nvCxnSpPr>
        <p:spPr>
          <a:xfrm flipV="1">
            <a:off x="7457473" y="2618564"/>
            <a:ext cx="0" cy="2170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3DEDED29-AF92-4AA0-8B4B-972D2D7623D5}"/>
              </a:ext>
            </a:extLst>
          </p:cNvPr>
          <p:cNvCxnSpPr>
            <a:cxnSpLocks/>
          </p:cNvCxnSpPr>
          <p:nvPr/>
        </p:nvCxnSpPr>
        <p:spPr>
          <a:xfrm flipV="1">
            <a:off x="7664672" y="2626669"/>
            <a:ext cx="0" cy="21310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6EC1950A-8663-407D-AD9D-F5FA6D747787}"/>
              </a:ext>
            </a:extLst>
          </p:cNvPr>
          <p:cNvCxnSpPr>
            <a:cxnSpLocks/>
          </p:cNvCxnSpPr>
          <p:nvPr/>
        </p:nvCxnSpPr>
        <p:spPr>
          <a:xfrm flipH="1">
            <a:off x="7378915" y="2835569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84A09161-ABFC-4EB4-8AF4-E29470AD76EF}"/>
              </a:ext>
            </a:extLst>
          </p:cNvPr>
          <p:cNvCxnSpPr>
            <a:cxnSpLocks/>
          </p:cNvCxnSpPr>
          <p:nvPr/>
        </p:nvCxnSpPr>
        <p:spPr>
          <a:xfrm flipV="1">
            <a:off x="7382638" y="2835570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72A2E501-A103-4E09-B86C-C02C99A3DA50}"/>
              </a:ext>
            </a:extLst>
          </p:cNvPr>
          <p:cNvCxnSpPr>
            <a:cxnSpLocks/>
          </p:cNvCxnSpPr>
          <p:nvPr/>
        </p:nvCxnSpPr>
        <p:spPr>
          <a:xfrm flipH="1">
            <a:off x="7664673" y="2835569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72CEFB4F-27A7-42E2-93BD-9D8C32A31695}"/>
              </a:ext>
            </a:extLst>
          </p:cNvPr>
          <p:cNvCxnSpPr>
            <a:cxnSpLocks/>
          </p:cNvCxnSpPr>
          <p:nvPr/>
        </p:nvCxnSpPr>
        <p:spPr>
          <a:xfrm flipV="1">
            <a:off x="7748795" y="2832532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72EED746-4B70-4487-874F-C1830A5A596E}"/>
              </a:ext>
            </a:extLst>
          </p:cNvPr>
          <p:cNvCxnSpPr>
            <a:cxnSpLocks/>
          </p:cNvCxnSpPr>
          <p:nvPr/>
        </p:nvCxnSpPr>
        <p:spPr>
          <a:xfrm flipH="1">
            <a:off x="7482900" y="3345505"/>
            <a:ext cx="1" cy="48354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AF3A5C1F-FD43-462E-A796-1101602538E8}"/>
              </a:ext>
            </a:extLst>
          </p:cNvPr>
          <p:cNvCxnSpPr>
            <a:cxnSpLocks/>
          </p:cNvCxnSpPr>
          <p:nvPr/>
        </p:nvCxnSpPr>
        <p:spPr>
          <a:xfrm>
            <a:off x="7645281" y="3341810"/>
            <a:ext cx="0" cy="5625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>
            <a:extLst>
              <a:ext uri="{FF2B5EF4-FFF2-40B4-BE49-F238E27FC236}">
                <a16:creationId xmlns:a16="http://schemas.microsoft.com/office/drawing/2014/main" id="{3A2BD0B2-43F4-428C-B29D-54E1DEB977F2}"/>
              </a:ext>
            </a:extLst>
          </p:cNvPr>
          <p:cNvSpPr txBox="1"/>
          <p:nvPr/>
        </p:nvSpPr>
        <p:spPr>
          <a:xfrm>
            <a:off x="7261013" y="4070276"/>
            <a:ext cx="637675" cy="242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>
                <a:solidFill>
                  <a:prstClr val="black"/>
                </a:solidFill>
                <a:latin typeface="Calibri" panose="020F0502020204030204"/>
              </a:rPr>
              <a:t>Leak det. valve</a:t>
            </a:r>
          </a:p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>
                <a:solidFill>
                  <a:prstClr val="black"/>
                </a:solidFill>
                <a:latin typeface="Calibri" panose="020F0502020204030204"/>
              </a:rPr>
              <a:t>2 venting valves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9E9A77C9-9DE2-471C-AF74-43645DC75D1E}"/>
              </a:ext>
            </a:extLst>
          </p:cNvPr>
          <p:cNvSpPr txBox="1"/>
          <p:nvPr/>
        </p:nvSpPr>
        <p:spPr>
          <a:xfrm>
            <a:off x="7397749" y="2466479"/>
            <a:ext cx="404278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610" dirty="0">
                <a:solidFill>
                  <a:prstClr val="black"/>
                </a:solidFill>
                <a:latin typeface="Calibri" panose="020F0502020204030204"/>
              </a:rPr>
              <a:t>DN100</a:t>
            </a:r>
          </a:p>
        </p:txBody>
      </p: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E5F460F2-FFEA-44D0-8334-9C4E97801A7D}"/>
              </a:ext>
            </a:extLst>
          </p:cNvPr>
          <p:cNvCxnSpPr>
            <a:cxnSpLocks/>
          </p:cNvCxnSpPr>
          <p:nvPr/>
        </p:nvCxnSpPr>
        <p:spPr>
          <a:xfrm flipH="1" flipV="1">
            <a:off x="6513347" y="2369992"/>
            <a:ext cx="9821" cy="2386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1B7B56B2-C505-4471-AD47-380B122BCA99}"/>
              </a:ext>
            </a:extLst>
          </p:cNvPr>
          <p:cNvGrpSpPr/>
          <p:nvPr/>
        </p:nvGrpSpPr>
        <p:grpSpPr>
          <a:xfrm>
            <a:off x="5602028" y="3584535"/>
            <a:ext cx="335639" cy="97687"/>
            <a:chOff x="1342134" y="3630031"/>
            <a:chExt cx="227717" cy="336331"/>
          </a:xfrm>
        </p:grpSpPr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8B74877C-3C4B-4221-97D4-F8480CDD833F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E961A894-C76F-4B70-BCA6-08E67E20398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64D633F7-F627-4BC6-818B-50D45DA792A3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0D133E79-6840-4DB5-9357-5D0FD976A8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1" name="Straight Connector 430">
            <a:extLst>
              <a:ext uri="{FF2B5EF4-FFF2-40B4-BE49-F238E27FC236}">
                <a16:creationId xmlns:a16="http://schemas.microsoft.com/office/drawing/2014/main" id="{4C33099F-0465-4068-9C4E-3B56728DAF54}"/>
              </a:ext>
            </a:extLst>
          </p:cNvPr>
          <p:cNvCxnSpPr>
            <a:cxnSpLocks/>
          </p:cNvCxnSpPr>
          <p:nvPr/>
        </p:nvCxnSpPr>
        <p:spPr>
          <a:xfrm>
            <a:off x="5694543" y="3511030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>
            <a:extLst>
              <a:ext uri="{FF2B5EF4-FFF2-40B4-BE49-F238E27FC236}">
                <a16:creationId xmlns:a16="http://schemas.microsoft.com/office/drawing/2014/main" id="{1F703C11-D0DD-431E-8ABC-F79BB422BC23}"/>
              </a:ext>
            </a:extLst>
          </p:cNvPr>
          <p:cNvCxnSpPr>
            <a:cxnSpLocks/>
          </p:cNvCxnSpPr>
          <p:nvPr/>
        </p:nvCxnSpPr>
        <p:spPr>
          <a:xfrm>
            <a:off x="5858948" y="3511030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Rectangle 432">
            <a:extLst>
              <a:ext uri="{FF2B5EF4-FFF2-40B4-BE49-F238E27FC236}">
                <a16:creationId xmlns:a16="http://schemas.microsoft.com/office/drawing/2014/main" id="{ADD55BCE-E2B5-4F26-BB78-8AD2E9BC144D}"/>
              </a:ext>
            </a:extLst>
          </p:cNvPr>
          <p:cNvSpPr/>
          <p:nvPr/>
        </p:nvSpPr>
        <p:spPr>
          <a:xfrm>
            <a:off x="5595300" y="3263726"/>
            <a:ext cx="369890" cy="252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TMP</a:t>
            </a:r>
            <a:br>
              <a:rPr lang="en-US" sz="671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300l/s</a:t>
            </a:r>
            <a:endParaRPr lang="en-US" sz="67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34" name="Straight Connector 433">
            <a:extLst>
              <a:ext uri="{FF2B5EF4-FFF2-40B4-BE49-F238E27FC236}">
                <a16:creationId xmlns:a16="http://schemas.microsoft.com/office/drawing/2014/main" id="{13CD2A71-3B1C-4DA3-89BD-6F88C55EF7A7}"/>
              </a:ext>
            </a:extLst>
          </p:cNvPr>
          <p:cNvCxnSpPr>
            <a:cxnSpLocks/>
          </p:cNvCxnSpPr>
          <p:nvPr/>
        </p:nvCxnSpPr>
        <p:spPr>
          <a:xfrm flipV="1">
            <a:off x="5685089" y="2839723"/>
            <a:ext cx="0" cy="22575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>
            <a:extLst>
              <a:ext uri="{FF2B5EF4-FFF2-40B4-BE49-F238E27FC236}">
                <a16:creationId xmlns:a16="http://schemas.microsoft.com/office/drawing/2014/main" id="{A253B820-3651-4CD4-9B39-A0DF68C31312}"/>
              </a:ext>
            </a:extLst>
          </p:cNvPr>
          <p:cNvCxnSpPr>
            <a:cxnSpLocks/>
          </p:cNvCxnSpPr>
          <p:nvPr/>
        </p:nvCxnSpPr>
        <p:spPr>
          <a:xfrm flipV="1">
            <a:off x="5892289" y="2846078"/>
            <a:ext cx="0" cy="2236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>
            <a:extLst>
              <a:ext uri="{FF2B5EF4-FFF2-40B4-BE49-F238E27FC236}">
                <a16:creationId xmlns:a16="http://schemas.microsoft.com/office/drawing/2014/main" id="{CD4AA8EC-F7C7-4843-A2B3-BDC1C3450BDD}"/>
              </a:ext>
            </a:extLst>
          </p:cNvPr>
          <p:cNvCxnSpPr>
            <a:cxnSpLocks/>
          </p:cNvCxnSpPr>
          <p:nvPr/>
        </p:nvCxnSpPr>
        <p:spPr>
          <a:xfrm flipH="1">
            <a:off x="5595301" y="3181566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>
            <a:extLst>
              <a:ext uri="{FF2B5EF4-FFF2-40B4-BE49-F238E27FC236}">
                <a16:creationId xmlns:a16="http://schemas.microsoft.com/office/drawing/2014/main" id="{651AC1FD-7C5E-4C63-9833-F15592DF1D5C}"/>
              </a:ext>
            </a:extLst>
          </p:cNvPr>
          <p:cNvCxnSpPr>
            <a:cxnSpLocks/>
          </p:cNvCxnSpPr>
          <p:nvPr/>
        </p:nvCxnSpPr>
        <p:spPr>
          <a:xfrm flipV="1">
            <a:off x="5599025" y="3181568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>
            <a:extLst>
              <a:ext uri="{FF2B5EF4-FFF2-40B4-BE49-F238E27FC236}">
                <a16:creationId xmlns:a16="http://schemas.microsoft.com/office/drawing/2014/main" id="{F6E00D79-D86C-4A03-931C-F57DDDE8025E}"/>
              </a:ext>
            </a:extLst>
          </p:cNvPr>
          <p:cNvCxnSpPr>
            <a:cxnSpLocks/>
          </p:cNvCxnSpPr>
          <p:nvPr/>
        </p:nvCxnSpPr>
        <p:spPr>
          <a:xfrm flipH="1">
            <a:off x="5881059" y="3181566"/>
            <a:ext cx="78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>
            <a:extLst>
              <a:ext uri="{FF2B5EF4-FFF2-40B4-BE49-F238E27FC236}">
                <a16:creationId xmlns:a16="http://schemas.microsoft.com/office/drawing/2014/main" id="{0C7B7F70-07D3-4429-9286-3AB31E8593AF}"/>
              </a:ext>
            </a:extLst>
          </p:cNvPr>
          <p:cNvCxnSpPr>
            <a:cxnSpLocks/>
          </p:cNvCxnSpPr>
          <p:nvPr/>
        </p:nvCxnSpPr>
        <p:spPr>
          <a:xfrm flipV="1">
            <a:off x="5965182" y="3178530"/>
            <a:ext cx="0" cy="821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" name="TextBox 439">
            <a:extLst>
              <a:ext uri="{FF2B5EF4-FFF2-40B4-BE49-F238E27FC236}">
                <a16:creationId xmlns:a16="http://schemas.microsoft.com/office/drawing/2014/main" id="{34B451E8-34CF-4351-8379-C54D17D5B5BD}"/>
              </a:ext>
            </a:extLst>
          </p:cNvPr>
          <p:cNvSpPr txBox="1"/>
          <p:nvPr/>
        </p:nvSpPr>
        <p:spPr>
          <a:xfrm>
            <a:off x="5614603" y="3161134"/>
            <a:ext cx="431528" cy="148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366">
                <a:solidFill>
                  <a:prstClr val="black"/>
                </a:solidFill>
                <a:latin typeface="Calibri" panose="020F0502020204030204"/>
              </a:rPr>
              <a:t>63/100 adpt.</a:t>
            </a:r>
          </a:p>
        </p:txBody>
      </p:sp>
      <p:cxnSp>
        <p:nvCxnSpPr>
          <p:cNvPr id="441" name="Straight Connector 440">
            <a:extLst>
              <a:ext uri="{FF2B5EF4-FFF2-40B4-BE49-F238E27FC236}">
                <a16:creationId xmlns:a16="http://schemas.microsoft.com/office/drawing/2014/main" id="{90CEED09-8EBF-4402-B9A8-182523684C00}"/>
              </a:ext>
            </a:extLst>
          </p:cNvPr>
          <p:cNvCxnSpPr>
            <a:cxnSpLocks/>
          </p:cNvCxnSpPr>
          <p:nvPr/>
        </p:nvCxnSpPr>
        <p:spPr>
          <a:xfrm>
            <a:off x="5691122" y="3687808"/>
            <a:ext cx="0" cy="2249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>
            <a:extLst>
              <a:ext uri="{FF2B5EF4-FFF2-40B4-BE49-F238E27FC236}">
                <a16:creationId xmlns:a16="http://schemas.microsoft.com/office/drawing/2014/main" id="{DC6D366E-176F-4586-B840-83C80F7135F0}"/>
              </a:ext>
            </a:extLst>
          </p:cNvPr>
          <p:cNvCxnSpPr>
            <a:cxnSpLocks/>
          </p:cNvCxnSpPr>
          <p:nvPr/>
        </p:nvCxnSpPr>
        <p:spPr>
          <a:xfrm>
            <a:off x="5858948" y="3679380"/>
            <a:ext cx="0" cy="14967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TextBox 442">
            <a:extLst>
              <a:ext uri="{FF2B5EF4-FFF2-40B4-BE49-F238E27FC236}">
                <a16:creationId xmlns:a16="http://schemas.microsoft.com/office/drawing/2014/main" id="{6ED6D43C-FC04-488F-BFE2-4994184FDD8A}"/>
              </a:ext>
            </a:extLst>
          </p:cNvPr>
          <p:cNvSpPr txBox="1"/>
          <p:nvPr/>
        </p:nvSpPr>
        <p:spPr>
          <a:xfrm>
            <a:off x="5495460" y="4074841"/>
            <a:ext cx="637675" cy="242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 dirty="0">
                <a:solidFill>
                  <a:prstClr val="black"/>
                </a:solidFill>
                <a:latin typeface="Calibri" panose="020F0502020204030204"/>
              </a:rPr>
              <a:t>Leak det. valve</a:t>
            </a:r>
          </a:p>
          <a:p>
            <a:pPr marL="43874" indent="-43874" defTabSz="557213">
              <a:buFont typeface="Arial" panose="020B0604020202020204" pitchFamily="34" charset="0"/>
              <a:buChar char="•"/>
            </a:pPr>
            <a:r>
              <a:rPr lang="en-US" sz="488" dirty="0">
                <a:solidFill>
                  <a:prstClr val="black"/>
                </a:solidFill>
                <a:latin typeface="Calibri" panose="020F0502020204030204"/>
              </a:rPr>
              <a:t>2 venting valves</a:t>
            </a:r>
          </a:p>
        </p:txBody>
      </p:sp>
      <p:sp>
        <p:nvSpPr>
          <p:cNvPr id="445" name="TextBox 444">
            <a:extLst>
              <a:ext uri="{FF2B5EF4-FFF2-40B4-BE49-F238E27FC236}">
                <a16:creationId xmlns:a16="http://schemas.microsoft.com/office/drawing/2014/main" id="{B4B57D25-BB97-43B4-B421-30A135D93161}"/>
              </a:ext>
            </a:extLst>
          </p:cNvPr>
          <p:cNvSpPr txBox="1"/>
          <p:nvPr/>
        </p:nvSpPr>
        <p:spPr>
          <a:xfrm>
            <a:off x="5629802" y="2712934"/>
            <a:ext cx="404278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610" dirty="0">
                <a:solidFill>
                  <a:prstClr val="black"/>
                </a:solidFill>
                <a:latin typeface="Calibri" panose="020F0502020204030204"/>
              </a:rPr>
              <a:t>DN100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330A9DE-54B6-4377-8A97-22CAD4E4DE93}"/>
              </a:ext>
            </a:extLst>
          </p:cNvPr>
          <p:cNvSpPr txBox="1"/>
          <p:nvPr/>
        </p:nvSpPr>
        <p:spPr>
          <a:xfrm>
            <a:off x="5059863" y="2347843"/>
            <a:ext cx="292068" cy="148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57213"/>
            <a:r>
              <a:rPr lang="en-US" sz="366">
                <a:solidFill>
                  <a:prstClr val="black"/>
                </a:solidFill>
                <a:latin typeface="Calibri" panose="020F0502020204030204"/>
              </a:rPr>
              <a:t>DN63</a:t>
            </a: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20E2B9DB-4B39-434D-B873-834356532CB0}"/>
              </a:ext>
            </a:extLst>
          </p:cNvPr>
          <p:cNvSpPr txBox="1"/>
          <p:nvPr/>
        </p:nvSpPr>
        <p:spPr>
          <a:xfrm>
            <a:off x="6230165" y="2345006"/>
            <a:ext cx="292068" cy="148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57213"/>
            <a:r>
              <a:rPr lang="en-US" sz="366">
                <a:solidFill>
                  <a:prstClr val="black"/>
                </a:solidFill>
                <a:latin typeface="Calibri" panose="020F0502020204030204"/>
              </a:rPr>
              <a:t>DN63</a:t>
            </a:r>
          </a:p>
        </p:txBody>
      </p: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20F7C234-9EBB-40F7-BB31-D29F1AB71BD5}"/>
              </a:ext>
            </a:extLst>
          </p:cNvPr>
          <p:cNvCxnSpPr>
            <a:cxnSpLocks/>
          </p:cNvCxnSpPr>
          <p:nvPr/>
        </p:nvCxnSpPr>
        <p:spPr>
          <a:xfrm>
            <a:off x="6523168" y="2287964"/>
            <a:ext cx="0" cy="6514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>
            <a:extLst>
              <a:ext uri="{FF2B5EF4-FFF2-40B4-BE49-F238E27FC236}">
                <a16:creationId xmlns:a16="http://schemas.microsoft.com/office/drawing/2014/main" id="{C06C940B-CA0D-4B67-A0AF-4E11D91F6A4B}"/>
              </a:ext>
            </a:extLst>
          </p:cNvPr>
          <p:cNvSpPr txBox="1"/>
          <p:nvPr/>
        </p:nvSpPr>
        <p:spPr>
          <a:xfrm rot="16200000">
            <a:off x="6205614" y="2096251"/>
            <a:ext cx="692818" cy="158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en-US" sz="427">
                <a:solidFill>
                  <a:srgbClr val="70AD47"/>
                </a:solidFill>
                <a:latin typeface="Calibri" panose="020F0502020204030204"/>
              </a:rPr>
              <a:t>Backscattering reducer</a:t>
            </a:r>
            <a:endParaRPr lang="en-US" sz="427" dirty="0">
              <a:solidFill>
                <a:srgbClr val="70AD47"/>
              </a:solidFill>
              <a:latin typeface="Calibri" panose="020F0502020204030204"/>
            </a:endParaRPr>
          </a:p>
        </p:txBody>
      </p: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55C6B58D-71A7-47CD-A426-3E8FB7CE70C2}"/>
              </a:ext>
            </a:extLst>
          </p:cNvPr>
          <p:cNvCxnSpPr>
            <a:cxnSpLocks/>
          </p:cNvCxnSpPr>
          <p:nvPr/>
        </p:nvCxnSpPr>
        <p:spPr>
          <a:xfrm>
            <a:off x="6511183" y="1984606"/>
            <a:ext cx="0" cy="6514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>
            <a:extLst>
              <a:ext uri="{FF2B5EF4-FFF2-40B4-BE49-F238E27FC236}">
                <a16:creationId xmlns:a16="http://schemas.microsoft.com/office/drawing/2014/main" id="{7C9815DE-FEE8-4B6A-8274-2FEAC7BA5E8A}"/>
              </a:ext>
            </a:extLst>
          </p:cNvPr>
          <p:cNvSpPr txBox="1"/>
          <p:nvPr/>
        </p:nvSpPr>
        <p:spPr>
          <a:xfrm rot="16200000">
            <a:off x="6354193" y="2094408"/>
            <a:ext cx="306495" cy="148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57213"/>
            <a:r>
              <a:rPr lang="en-US" sz="366">
                <a:solidFill>
                  <a:prstClr val="black"/>
                </a:solidFill>
                <a:latin typeface="Calibri" panose="020F0502020204030204"/>
              </a:rPr>
              <a:t>32mm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309ECC-B0B4-D04F-938B-79B86B4F6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57213"/>
            <a:fld id="{897E98B2-2761-49D1-87A0-0A4EF922D41E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557213"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A5C68E77-2CAF-4D0B-963A-502DCCF3B862}"/>
              </a:ext>
            </a:extLst>
          </p:cNvPr>
          <p:cNvSpPr/>
          <p:nvPr/>
        </p:nvSpPr>
        <p:spPr>
          <a:xfrm>
            <a:off x="3430130" y="2925977"/>
            <a:ext cx="369890" cy="252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TMP</a:t>
            </a:r>
            <a:br>
              <a:rPr lang="en-US" sz="671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488" dirty="0">
                <a:solidFill>
                  <a:prstClr val="white"/>
                </a:solidFill>
                <a:latin typeface="Calibri" panose="020F0502020204030204"/>
              </a:rPr>
              <a:t>700l/s</a:t>
            </a:r>
            <a:endParaRPr lang="en-US" sz="67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75E06F10-3E88-D64F-ABC5-768CC1090138}"/>
              </a:ext>
            </a:extLst>
          </p:cNvPr>
          <p:cNvCxnSpPr>
            <a:cxnSpLocks/>
          </p:cNvCxnSpPr>
          <p:nvPr/>
        </p:nvCxnSpPr>
        <p:spPr>
          <a:xfrm flipH="1">
            <a:off x="6518257" y="2618564"/>
            <a:ext cx="9392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5858948" y="3829050"/>
            <a:ext cx="60026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5682539" y="3912773"/>
            <a:ext cx="775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6886598" y="3830320"/>
            <a:ext cx="60026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6879836" y="3912773"/>
            <a:ext cx="775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Rectangle 2"/>
          <p:cNvSpPr txBox="1">
            <a:spLocks noChangeArrowheads="1"/>
          </p:cNvSpPr>
          <p:nvPr/>
        </p:nvSpPr>
        <p:spPr>
          <a:xfrm>
            <a:off x="-388783" y="-93771"/>
            <a:ext cx="6115050" cy="51435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57213">
              <a:defRPr/>
            </a:pPr>
            <a:br>
              <a:rPr lang="en-GB" sz="2681" dirty="0">
                <a:solidFill>
                  <a:srgbClr val="FF0000"/>
                </a:solidFill>
                <a:latin typeface="Calibri Light" panose="020F0302020204030204"/>
              </a:rPr>
            </a:br>
            <a:r>
              <a:rPr lang="en-GB" sz="2681" dirty="0">
                <a:solidFill>
                  <a:srgbClr val="FF0000"/>
                </a:solidFill>
                <a:latin typeface="Calibri Light" panose="020F0302020204030204"/>
              </a:rPr>
              <a:t>BGC demonstrator (V3) Vacuum Layout</a:t>
            </a:r>
            <a:endParaRPr lang="en-US" sz="2681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4042869" y="3943350"/>
            <a:ext cx="531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4221863" y="3829050"/>
            <a:ext cx="36387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0F689CF5-D088-449D-BE64-C1754C525862}"/>
              </a:ext>
            </a:extLst>
          </p:cNvPr>
          <p:cNvSpPr txBox="1"/>
          <p:nvPr/>
        </p:nvSpPr>
        <p:spPr>
          <a:xfrm>
            <a:off x="3980275" y="2489415"/>
            <a:ext cx="404278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fr-CH" sz="610" dirty="0">
                <a:solidFill>
                  <a:prstClr val="black"/>
                </a:solidFill>
                <a:latin typeface="Calibri" panose="020F0502020204030204"/>
              </a:rPr>
              <a:t>DN100</a:t>
            </a:r>
            <a:endParaRPr lang="en-US" sz="61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0F689CF5-D088-449D-BE64-C1754C525862}"/>
              </a:ext>
            </a:extLst>
          </p:cNvPr>
          <p:cNvSpPr txBox="1"/>
          <p:nvPr/>
        </p:nvSpPr>
        <p:spPr>
          <a:xfrm>
            <a:off x="4611160" y="2512653"/>
            <a:ext cx="404278" cy="186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57213"/>
            <a:r>
              <a:rPr lang="fr-CH" sz="610" dirty="0">
                <a:solidFill>
                  <a:prstClr val="black"/>
                </a:solidFill>
                <a:latin typeface="Calibri" panose="020F0502020204030204"/>
              </a:rPr>
              <a:t>DN100</a:t>
            </a:r>
            <a:endParaRPr lang="en-US" sz="61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ADD55BCE-E2B5-4F26-BB78-8AD2E9BC144D}"/>
              </a:ext>
            </a:extLst>
          </p:cNvPr>
          <p:cNvSpPr/>
          <p:nvPr/>
        </p:nvSpPr>
        <p:spPr>
          <a:xfrm>
            <a:off x="6358219" y="2857444"/>
            <a:ext cx="886461" cy="3167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Note: No diagnostic chamber and pump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ADD55BCE-E2B5-4F26-BB78-8AD2E9BC144D}"/>
              </a:ext>
            </a:extLst>
          </p:cNvPr>
          <p:cNvSpPr/>
          <p:nvPr/>
        </p:nvSpPr>
        <p:spPr>
          <a:xfrm>
            <a:off x="1216375" y="3720775"/>
            <a:ext cx="1283972" cy="3167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white"/>
                </a:solidFill>
                <a:latin typeface="Calibri" panose="020F0502020204030204"/>
              </a:rPr>
              <a:t>Note: Pumps are suggestions</a:t>
            </a: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F65B0B77-1866-2347-9EB0-DD3A22399C15}"/>
              </a:ext>
            </a:extLst>
          </p:cNvPr>
          <p:cNvGrpSpPr/>
          <p:nvPr/>
        </p:nvGrpSpPr>
        <p:grpSpPr>
          <a:xfrm>
            <a:off x="3437159" y="3246945"/>
            <a:ext cx="335639" cy="97687"/>
            <a:chOff x="1342134" y="3630031"/>
            <a:chExt cx="227717" cy="336331"/>
          </a:xfrm>
        </p:grpSpPr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F8D855C4-8BE3-2E4A-9F1F-4E116312E03B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1ED88686-ECF1-0D4C-B83C-3BED0A3321B0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91A442A6-9930-D34A-8C7C-AE820ED830F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B914A974-441A-4C4B-97BC-9E89F6406A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B09FBBC1-1505-8D41-AB3A-70A5F165DA84}"/>
              </a:ext>
            </a:extLst>
          </p:cNvPr>
          <p:cNvCxnSpPr>
            <a:cxnSpLocks/>
          </p:cNvCxnSpPr>
          <p:nvPr/>
        </p:nvCxnSpPr>
        <p:spPr>
          <a:xfrm>
            <a:off x="3656841" y="3182995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B09FBBC1-1505-8D41-AB3A-70A5F165DA84}"/>
              </a:ext>
            </a:extLst>
          </p:cNvPr>
          <p:cNvCxnSpPr>
            <a:cxnSpLocks/>
          </p:cNvCxnSpPr>
          <p:nvPr/>
        </p:nvCxnSpPr>
        <p:spPr>
          <a:xfrm>
            <a:off x="3568184" y="3176985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>
            <a:extLst>
              <a:ext uri="{FF2B5EF4-FFF2-40B4-BE49-F238E27FC236}">
                <a16:creationId xmlns:a16="http://schemas.microsoft.com/office/drawing/2014/main" id="{B09FBBC1-1505-8D41-AB3A-70A5F165DA84}"/>
              </a:ext>
            </a:extLst>
          </p:cNvPr>
          <p:cNvCxnSpPr>
            <a:cxnSpLocks/>
          </p:cNvCxnSpPr>
          <p:nvPr/>
        </p:nvCxnSpPr>
        <p:spPr>
          <a:xfrm>
            <a:off x="3771141" y="3297295"/>
            <a:ext cx="0" cy="667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Rectangle 443">
            <a:extLst>
              <a:ext uri="{FF2B5EF4-FFF2-40B4-BE49-F238E27FC236}">
                <a16:creationId xmlns:a16="http://schemas.microsoft.com/office/drawing/2014/main" id="{C3DA8E6C-8645-41B7-B749-61C61F66393A}"/>
              </a:ext>
            </a:extLst>
          </p:cNvPr>
          <p:cNvSpPr/>
          <p:nvPr/>
        </p:nvSpPr>
        <p:spPr>
          <a:xfrm>
            <a:off x="6458318" y="3739766"/>
            <a:ext cx="486332" cy="3305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7213"/>
            <a:r>
              <a:rPr lang="en-US" sz="671" dirty="0">
                <a:solidFill>
                  <a:prstClr val="black"/>
                </a:solidFill>
                <a:latin typeface="Calibri" panose="020F0502020204030204"/>
              </a:rPr>
              <a:t>Primary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265B60-338D-4748-9AEC-3739EB6CA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11/6/2019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016661-B676-574E-90BD-63972E46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BGC tests on the HEL test stand</a:t>
            </a:r>
          </a:p>
        </p:txBody>
      </p:sp>
    </p:spTree>
    <p:extLst>
      <p:ext uri="{BB962C8B-B14F-4D97-AF65-F5344CB8AC3E}">
        <p14:creationId xmlns:p14="http://schemas.microsoft.com/office/powerpoint/2010/main" val="84101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BGC experimental roadmap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BGC tests on the HEL test stand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12000" y="2418442"/>
            <a:ext cx="151172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2418442"/>
            <a:ext cx="15117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456" y="2418442"/>
            <a:ext cx="151172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58912" y="2418442"/>
            <a:ext cx="151172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7184" y="2418442"/>
            <a:ext cx="15117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8793" y="1196090"/>
            <a:ext cx="1069031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Install the v3 </a:t>
            </a:r>
            <a:r>
              <a:rPr lang="en-US" sz="1200" u="sng" dirty="0"/>
              <a:t>Phase 1 </a:t>
            </a:r>
            <a:r>
              <a:rPr lang="en-US" sz="1200" dirty="0"/>
              <a:t>in the LHC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12000" y="2782829"/>
            <a:ext cx="338393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Long shutdown 2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2787774"/>
            <a:ext cx="57338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YETS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6443768" y="2787774"/>
            <a:ext cx="57338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YETS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7977640" y="2787774"/>
            <a:ext cx="57338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LS3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1087670"/>
            <a:ext cx="1069031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Complete v3 instrument </a:t>
            </a:r>
            <a:r>
              <a:rPr lang="en-US" sz="1200" u="sng" dirty="0"/>
              <a:t>Phase 2 </a:t>
            </a:r>
            <a:r>
              <a:rPr lang="en-US" sz="1200" dirty="0"/>
              <a:t>in the LHC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505426" y="1918667"/>
            <a:ext cx="2594966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v3 commissioning &amp; experimental </a:t>
            </a:r>
            <a:r>
              <a:rPr lang="en-US" sz="1200" dirty="0" err="1"/>
              <a:t>programme</a:t>
            </a:r>
            <a:r>
              <a:rPr lang="en-US" sz="1200" dirty="0"/>
              <a:t> in the LHC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879592" y="3814368"/>
            <a:ext cx="1614636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Modify optics (and gas injection?) for a new background gas measurement</a:t>
            </a:r>
            <a:endParaRPr lang="en-GB" sz="1200" dirty="0"/>
          </a:p>
        </p:txBody>
      </p:sp>
      <p:cxnSp>
        <p:nvCxnSpPr>
          <p:cNvPr id="19" name="Straight Arrow Connector 18"/>
          <p:cNvCxnSpPr>
            <a:stCxn id="10" idx="2"/>
          </p:cNvCxnSpPr>
          <p:nvPr/>
        </p:nvCxnSpPr>
        <p:spPr>
          <a:xfrm>
            <a:off x="2453309" y="1842421"/>
            <a:ext cx="102467" cy="5760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7" idx="0"/>
          </p:cNvCxnSpPr>
          <p:nvPr/>
        </p:nvCxnSpPr>
        <p:spPr>
          <a:xfrm flipV="1">
            <a:off x="3686910" y="3029050"/>
            <a:ext cx="0" cy="7853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2"/>
          </p:cNvCxnSpPr>
          <p:nvPr/>
        </p:nvCxnSpPr>
        <p:spPr>
          <a:xfrm>
            <a:off x="5106516" y="1918667"/>
            <a:ext cx="40668" cy="4997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23928" y="3046139"/>
            <a:ext cx="1008112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Background gas test </a:t>
            </a:r>
            <a:r>
              <a:rPr lang="en-US" sz="1200" dirty="0" err="1"/>
              <a:t>programme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076533" y="2100559"/>
            <a:ext cx="1894101" cy="2769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38000">
                <a:schemeClr val="accent1">
                  <a:shade val="67500"/>
                  <a:satMod val="115000"/>
                  <a:lumMod val="0"/>
                  <a:lumOff val="100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v3 test in HEL stand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9124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  <p:bldP spid="17" grpId="0" animBg="1"/>
      <p:bldP spid="25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EDBC79-0631-B84F-AB1D-7B7921CEA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7B7691-7ADA-454E-8789-8BE8F73E2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45B7965-0F38-8847-B52A-7019066F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experimental goals on HEL test-stand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488834-FC5E-D546-A4AA-9FB532160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Validating the e- image for the instrument</a:t>
            </a:r>
          </a:p>
          <a:p>
            <a:pPr lvl="1"/>
            <a:r>
              <a:rPr lang="en-US" dirty="0"/>
              <a:t>Validating extrapolations from the Cockcroft test </a:t>
            </a:r>
            <a:r>
              <a:rPr lang="en-US" dirty="0" err="1"/>
              <a:t>programme</a:t>
            </a:r>
            <a:r>
              <a:rPr lang="en-US" dirty="0"/>
              <a:t> for higher intensity and signal/noise</a:t>
            </a:r>
          </a:p>
          <a:p>
            <a:pPr lvl="1"/>
            <a:r>
              <a:rPr lang="en-US" dirty="0"/>
              <a:t>Studying/mitigating photon noise background from the HEL e-gun</a:t>
            </a:r>
          </a:p>
          <a:p>
            <a:r>
              <a:rPr lang="en-US" dirty="0"/>
              <a:t>Interactions with solenoid field</a:t>
            </a:r>
          </a:p>
          <a:p>
            <a:pPr lvl="1"/>
            <a:r>
              <a:rPr lang="en-US" dirty="0"/>
              <a:t>Exploring signal distortions from solenoid field (for N2 and </a:t>
            </a:r>
            <a:r>
              <a:rPr lang="en-US" dirty="0" err="1"/>
              <a:t>Ar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Potential electron trapping and remedies (clearing electrode)</a:t>
            </a:r>
          </a:p>
          <a:p>
            <a:r>
              <a:rPr lang="en-US" dirty="0"/>
              <a:t>Validation of the full experimental and vacuum set-up at CERN before LHC installation</a:t>
            </a:r>
          </a:p>
          <a:p>
            <a:pPr lvl="1"/>
            <a:r>
              <a:rPr lang="en-US" dirty="0"/>
              <a:t>Operation with the full vacuum control system</a:t>
            </a:r>
          </a:p>
          <a:p>
            <a:pPr lvl="1"/>
            <a:r>
              <a:rPr lang="en-US" dirty="0"/>
              <a:t>Injection of background gas (Ne, N2, </a:t>
            </a:r>
            <a:r>
              <a:rPr lang="en-US" dirty="0" err="1"/>
              <a:t>Ar</a:t>
            </a:r>
            <a:r>
              <a:rPr lang="en-US" dirty="0"/>
              <a:t>) allows for benchmarking with CI results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ideal HEL test stand will duplicate the final HEL operating conditions as closely as possible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99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Ray VENESS - BGC Collaboration meeting, 13-14 June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665"/>
            <a:ext cx="6989035" cy="5121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54149" y="4876006"/>
            <a:ext cx="2808312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Slide courtesy </a:t>
            </a:r>
            <a:r>
              <a:rPr lang="en-US" sz="1200" dirty="0" err="1">
                <a:solidFill>
                  <a:schemeClr val="bg1"/>
                </a:solidFill>
              </a:rPr>
              <a:t>S.Udrea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73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8A3C0E-F471-7D40-8616-880C6377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tests on the HEL test stand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50507C-8FB8-0C49-BCE7-68EE4E1F8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8DE118-48B0-F24C-9657-F0FB09E2A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 test stand constraints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FD3EF7-8CC1-A840-BACD-1B306888A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5 A intensity, but initially limited to 2x10e-4 duty cycle (limited by collector/YAG screen)</a:t>
            </a:r>
          </a:p>
          <a:p>
            <a:pPr lvl="1"/>
            <a:r>
              <a:rPr lang="en-US" dirty="0"/>
              <a:t>Camera (and even gas) can be gated, so signal/noise will be an improvement on the CI test stand</a:t>
            </a:r>
          </a:p>
          <a:p>
            <a:pPr lvl="1"/>
            <a:r>
              <a:rPr lang="en-US" dirty="0"/>
              <a:t>However, integrated intensity is 1 mA cf. 0.65 mA at CI, so data integration times will not significantly improve</a:t>
            </a:r>
          </a:p>
          <a:p>
            <a:pPr lvl="1"/>
            <a:r>
              <a:rPr lang="en-US" dirty="0"/>
              <a:t>Would like to push duty </a:t>
            </a:r>
            <a:r>
              <a:rPr lang="en-US" dirty="0" err="1"/>
              <a:t>cacle</a:t>
            </a:r>
            <a:r>
              <a:rPr lang="en-US" dirty="0"/>
              <a:t> as close as possible to HL operating conditions</a:t>
            </a:r>
          </a:p>
          <a:p>
            <a:r>
              <a:rPr lang="en-US" dirty="0"/>
              <a:t>Geometry of gun and solenoids is different from the final design</a:t>
            </a:r>
          </a:p>
          <a:p>
            <a:pPr lvl="1"/>
            <a:r>
              <a:rPr lang="en-US" dirty="0"/>
              <a:t>Can make some tests for photon background and mitigation (masking/blackening of surfaces)</a:t>
            </a:r>
          </a:p>
          <a:p>
            <a:pPr lvl="1"/>
            <a:r>
              <a:rPr lang="en-US" dirty="0"/>
              <a:t>Would be interesting to move the HEL to a distance from the gun that is close to the final design</a:t>
            </a:r>
          </a:p>
          <a:p>
            <a:pPr lvl="1"/>
            <a:r>
              <a:rPr lang="en-US" dirty="0"/>
              <a:t>We could make preliminary tests for electron trapping, but would need simulations too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900547"/>
      </p:ext>
    </p:extLst>
  </p:cSld>
  <p:clrMapOvr>
    <a:masterClrMapping/>
  </p:clrMapOvr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5783</TotalTime>
  <Words>1131</Words>
  <Application>Microsoft Macintosh PowerPoint</Application>
  <PresentationFormat>On-screen Show (16:9)</PresentationFormat>
  <Paragraphs>207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Wingdings</vt:lpstr>
      <vt:lpstr>HL-LHC theme</vt:lpstr>
      <vt:lpstr>Office Theme</vt:lpstr>
      <vt:lpstr> BGC Tests on HEL Test Stand</vt:lpstr>
      <vt:lpstr>Contents</vt:lpstr>
      <vt:lpstr>Introduction and Status</vt:lpstr>
      <vt:lpstr>BGC demonstrator v3 design </vt:lpstr>
      <vt:lpstr>PowerPoint Presentation</vt:lpstr>
      <vt:lpstr>BGC experimental roadmap</vt:lpstr>
      <vt:lpstr>Summary of experimental goals on HEL test-stand</vt:lpstr>
      <vt:lpstr>PowerPoint Presentation</vt:lpstr>
      <vt:lpstr>HEL test stand constraints</vt:lpstr>
      <vt:lpstr>BGC On HEL test design (Preliminary!)</vt:lpstr>
      <vt:lpstr>HEL Test specific</vt:lpstr>
      <vt:lpstr>Summary</vt:lpstr>
      <vt:lpstr>Backup slides</vt:lpstr>
      <vt:lpstr>BGC HEL study inner beam line </vt:lpstr>
      <vt:lpstr>BGC Laboratory Design use at Cockcroft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Microsoft Office User</cp:lastModifiedBy>
  <cp:revision>152</cp:revision>
  <dcterms:created xsi:type="dcterms:W3CDTF">2016-02-12T09:02:01Z</dcterms:created>
  <dcterms:modified xsi:type="dcterms:W3CDTF">2019-07-01T08:09:44Z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