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4">
  <p:sldMasterIdLst>
    <p:sldMasterId id="2147483660" r:id="rId1"/>
  </p:sldMasterIdLst>
  <p:notesMasterIdLst>
    <p:notesMasterId r:id="rId11"/>
  </p:notesMasterIdLst>
  <p:sldIdLst>
    <p:sldId id="256" r:id="rId2"/>
    <p:sldId id="266" r:id="rId3"/>
    <p:sldId id="264" r:id="rId4"/>
    <p:sldId id="265" r:id="rId5"/>
    <p:sldId id="273" r:id="rId6"/>
    <p:sldId id="270" r:id="rId7"/>
    <p:sldId id="269" r:id="rId8"/>
    <p:sldId id="258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CC66"/>
    <a:srgbClr val="76A6F2"/>
    <a:srgbClr val="BBD3F8"/>
    <a:srgbClr val="FCD4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18" autoAdjust="0"/>
    <p:restoredTop sz="94660"/>
  </p:normalViewPr>
  <p:slideViewPr>
    <p:cSldViewPr snapToGrid="0" snapToObjects="1">
      <p:cViewPr varScale="1">
        <p:scale>
          <a:sx n="131" d="100"/>
          <a:sy n="131" d="100"/>
        </p:scale>
        <p:origin x="852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2DE199-534C-4F94-AE1D-6461FD30FA89}" type="datetimeFigureOut">
              <a:rPr lang="en-GB" smtClean="0"/>
              <a:t>01/07/2019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2F8C89-73E5-467B-B00E-CF6B3780E1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5895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01/07/2019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Gobbi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01/07/2019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Gobbi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01/07/2019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Gobbi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01/07/2019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Gobbi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smtClean="0"/>
              <a:t>01/07/2019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smtClean="0"/>
              <a:t>G. Gobbi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</p:sldLayoutIdLst>
  <p:timing>
    <p:tnLst>
      <p:par>
        <p:cTn id="1" dur="indefinite" restart="never" nodeType="tmRoot"/>
      </p:par>
    </p:tnLst>
  </p:timing>
  <p:hf sldNum="0" hdr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1208108"/>
            <a:ext cx="8265984" cy="1826363"/>
          </a:xfrm>
        </p:spPr>
        <p:txBody>
          <a:bodyPr/>
          <a:lstStyle/>
          <a:p>
            <a:r>
              <a:rPr lang="en-US" dirty="0" smtClean="0"/>
              <a:t>HEL </a:t>
            </a:r>
            <a:r>
              <a:rPr lang="en-US" dirty="0" smtClean="0"/>
              <a:t>collector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800" y="3346665"/>
            <a:ext cx="8265984" cy="1642302"/>
          </a:xfrm>
        </p:spPr>
        <p:txBody>
          <a:bodyPr>
            <a:noAutofit/>
          </a:bodyPr>
          <a:lstStyle/>
          <a:p>
            <a:r>
              <a:rPr lang="en-US" dirty="0" smtClean="0"/>
              <a:t>Giorgia Gobbi, Antti Kolehmainen, Diego Perini</a:t>
            </a:r>
          </a:p>
          <a:p>
            <a:pPr>
              <a:lnSpc>
                <a:spcPct val="100000"/>
              </a:lnSpc>
            </a:pPr>
            <a:endParaRPr lang="en-US" sz="1200" dirty="0" smtClean="0"/>
          </a:p>
          <a:p>
            <a:pPr>
              <a:lnSpc>
                <a:spcPct val="100000"/>
              </a:lnSpc>
            </a:pPr>
            <a:endParaRPr lang="en-US" sz="1200" dirty="0" smtClean="0"/>
          </a:p>
          <a:p>
            <a:pPr>
              <a:lnSpc>
                <a:spcPct val="100000"/>
              </a:lnSpc>
            </a:pPr>
            <a:endParaRPr lang="en-US" sz="1200" dirty="0" smtClean="0"/>
          </a:p>
          <a:p>
            <a:pPr algn="r"/>
            <a:r>
              <a:rPr lang="en-US" dirty="0" smtClean="0"/>
              <a:t>01/07/2019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Specifications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01/07/2019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Gobbi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269928" y="1040943"/>
            <a:ext cx="4640721" cy="5236721"/>
          </a:xfrm>
        </p:spPr>
        <p:txBody>
          <a:bodyPr>
            <a:noAutofit/>
          </a:bodyPr>
          <a:lstStyle/>
          <a:p>
            <a:pPr algn="just"/>
            <a:r>
              <a:rPr lang="en-US" sz="1800" dirty="0">
                <a:solidFill>
                  <a:schemeClr val="tx1"/>
                </a:solidFill>
              </a:rPr>
              <a:t>Collector: used to collect electron cloud and dissipate its energy</a:t>
            </a:r>
          </a:p>
          <a:p>
            <a:pPr algn="just"/>
            <a:r>
              <a:rPr lang="en-US" sz="1800" dirty="0">
                <a:solidFill>
                  <a:schemeClr val="tx1"/>
                </a:solidFill>
              </a:rPr>
              <a:t>Material: </a:t>
            </a:r>
            <a:r>
              <a:rPr lang="en-US" sz="1800" dirty="0" smtClean="0"/>
              <a:t>CuCr1Zr </a:t>
            </a:r>
            <a:endParaRPr lang="en-US" sz="1800" dirty="0" smtClean="0"/>
          </a:p>
          <a:p>
            <a:pPr algn="just"/>
            <a:r>
              <a:rPr lang="en-US" sz="1800" dirty="0" smtClean="0">
                <a:solidFill>
                  <a:schemeClr val="tx1"/>
                </a:solidFill>
              </a:rPr>
              <a:t>Dimensions</a:t>
            </a:r>
            <a:r>
              <a:rPr lang="en-US" sz="1800" dirty="0">
                <a:solidFill>
                  <a:schemeClr val="tx1"/>
                </a:solidFill>
              </a:rPr>
              <a:t>: 340xØ350 </a:t>
            </a:r>
            <a:r>
              <a:rPr lang="en-US" sz="1800" dirty="0" smtClean="0">
                <a:solidFill>
                  <a:schemeClr val="tx1"/>
                </a:solidFill>
              </a:rPr>
              <a:t>mm</a:t>
            </a:r>
          </a:p>
          <a:p>
            <a:pPr algn="just"/>
            <a:r>
              <a:rPr lang="en-US" sz="1800" dirty="0">
                <a:solidFill>
                  <a:schemeClr val="tx1"/>
                </a:solidFill>
              </a:rPr>
              <a:t>Active cooling via circulating water</a:t>
            </a:r>
          </a:p>
          <a:p>
            <a:pPr algn="just"/>
            <a:r>
              <a:rPr lang="en-US" sz="1800" dirty="0" smtClean="0">
                <a:solidFill>
                  <a:schemeClr val="tx1"/>
                </a:solidFill>
              </a:rPr>
              <a:t>Power </a:t>
            </a:r>
            <a:r>
              <a:rPr lang="en-US" sz="1800" dirty="0">
                <a:solidFill>
                  <a:schemeClr val="tx1"/>
                </a:solidFill>
              </a:rPr>
              <a:t>to absorb: </a:t>
            </a:r>
            <a:r>
              <a:rPr lang="en-US" sz="1800" b="1" dirty="0" smtClean="0">
                <a:solidFill>
                  <a:schemeClr val="tx1"/>
                </a:solidFill>
              </a:rPr>
              <a:t>75 </a:t>
            </a:r>
            <a:r>
              <a:rPr lang="en-US" sz="1800" b="1" dirty="0">
                <a:solidFill>
                  <a:schemeClr val="tx1"/>
                </a:solidFill>
              </a:rPr>
              <a:t>kW maximum value </a:t>
            </a:r>
            <a:endParaRPr lang="en-US" sz="1800" b="1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en-US" sz="18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       </a:t>
            </a:r>
            <a:r>
              <a:rPr lang="en-US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en-US" sz="1600" b="1" dirty="0">
                <a:solidFill>
                  <a:schemeClr val="tx1"/>
                </a:solidFill>
                <a:sym typeface="Wingdings" panose="05000000000000000000" pitchFamily="2" charset="2"/>
              </a:rPr>
              <a:t>Magnetic</a:t>
            </a:r>
            <a:r>
              <a:rPr lang="en-US" sz="1600" b="1" dirty="0">
                <a:solidFill>
                  <a:schemeClr val="tx1"/>
                </a:solidFill>
              </a:rPr>
              <a:t> shield </a:t>
            </a:r>
          </a:p>
          <a:p>
            <a:pPr marL="457200" lvl="1" indent="0" algn="just">
              <a:buNone/>
            </a:pPr>
            <a: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en-US" sz="1600" b="1" dirty="0">
                <a:solidFill>
                  <a:schemeClr val="tx1"/>
                </a:solidFill>
              </a:rPr>
              <a:t>Electrical </a:t>
            </a:r>
            <a:r>
              <a:rPr lang="en-US" sz="1600" b="1" dirty="0" smtClean="0">
                <a:solidFill>
                  <a:schemeClr val="tx1"/>
                </a:solidFill>
              </a:rPr>
              <a:t>insulation</a:t>
            </a:r>
          </a:p>
          <a:p>
            <a:pPr marL="0" indent="0" algn="just">
              <a:buNone/>
            </a:pPr>
            <a:endParaRPr lang="en-US" sz="1400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en-US" sz="1800" dirty="0" smtClean="0">
                <a:solidFill>
                  <a:schemeClr val="tx1"/>
                </a:solidFill>
              </a:rPr>
              <a:t>Restrictions</a:t>
            </a:r>
            <a:r>
              <a:rPr lang="en-US" sz="1800" dirty="0">
                <a:solidFill>
                  <a:schemeClr val="tx1"/>
                </a:solidFill>
              </a:rPr>
              <a:t>:</a:t>
            </a:r>
          </a:p>
          <a:p>
            <a:pPr marL="342900" lvl="1" indent="-342900" algn="just">
              <a:buClr>
                <a:schemeClr val="tx1"/>
              </a:buClr>
            </a:pPr>
            <a:r>
              <a:rPr lang="en-US" sz="1800" dirty="0">
                <a:solidFill>
                  <a:schemeClr val="tx1"/>
                </a:solidFill>
              </a:rPr>
              <a:t>Cu max temperature </a:t>
            </a:r>
            <a:r>
              <a:rPr lang="en-US" sz="1800" b="1" dirty="0">
                <a:solidFill>
                  <a:schemeClr val="tx1"/>
                </a:solidFill>
              </a:rPr>
              <a:t>&lt; 90°C </a:t>
            </a:r>
            <a:r>
              <a:rPr lang="en-US" sz="1800" dirty="0">
                <a:solidFill>
                  <a:schemeClr val="tx1"/>
                </a:solidFill>
              </a:rPr>
              <a:t>for UHV compatibility</a:t>
            </a:r>
          </a:p>
          <a:p>
            <a:pPr marL="342900" lvl="1" indent="-342900" algn="just">
              <a:buClr>
                <a:schemeClr val="tx1"/>
              </a:buClr>
            </a:pPr>
            <a:r>
              <a:rPr lang="en-US" sz="1800" dirty="0" smtClean="0">
                <a:solidFill>
                  <a:schemeClr val="tx1"/>
                </a:solidFill>
              </a:rPr>
              <a:t>Initial flow </a:t>
            </a:r>
            <a:r>
              <a:rPr lang="en-US" sz="1800" dirty="0">
                <a:solidFill>
                  <a:schemeClr val="tx1"/>
                </a:solidFill>
              </a:rPr>
              <a:t>speed </a:t>
            </a:r>
            <a:r>
              <a:rPr lang="en-US" sz="1800" dirty="0" smtClean="0">
                <a:solidFill>
                  <a:schemeClr val="tx1"/>
                </a:solidFill>
              </a:rPr>
              <a:t>max </a:t>
            </a:r>
            <a:r>
              <a:rPr lang="en-US" sz="1800" dirty="0" smtClean="0">
                <a:solidFill>
                  <a:schemeClr val="tx1"/>
                </a:solidFill>
              </a:rPr>
              <a:t>1.0 </a:t>
            </a:r>
            <a:r>
              <a:rPr lang="en-US" sz="1800" dirty="0">
                <a:solidFill>
                  <a:schemeClr val="tx1"/>
                </a:solidFill>
              </a:rPr>
              <a:t>m/s</a:t>
            </a:r>
          </a:p>
          <a:p>
            <a:pPr marL="342900" lvl="1" indent="-342900" algn="just">
              <a:buClr>
                <a:schemeClr val="tx1"/>
              </a:buClr>
            </a:pPr>
            <a:r>
              <a:rPr lang="en-US" sz="1800" dirty="0">
                <a:solidFill>
                  <a:schemeClr val="tx1"/>
                </a:solidFill>
              </a:rPr>
              <a:t>Size limitations</a:t>
            </a:r>
          </a:p>
          <a:p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5974913" y="6000665"/>
            <a:ext cx="24705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Cooling </a:t>
            </a:r>
            <a:r>
              <a:rPr lang="en-US" sz="1200" dirty="0" smtClean="0"/>
              <a:t>circuits - </a:t>
            </a:r>
            <a:r>
              <a:rPr lang="en-US" sz="1200" dirty="0"/>
              <a:t>Lapland Design </a:t>
            </a:r>
            <a:endParaRPr lang="en-GB" sz="1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0174" y="4034578"/>
            <a:ext cx="1810379" cy="184798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6814" y="3964187"/>
            <a:ext cx="1556062" cy="2075813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5054804" y="698770"/>
            <a:ext cx="3741994" cy="2904544"/>
            <a:chOff x="5224631" y="591413"/>
            <a:chExt cx="3459423" cy="2886291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/>
            <a:srcRect l="3371" t="9786" r="29166"/>
            <a:stretch/>
          </p:blipFill>
          <p:spPr>
            <a:xfrm>
              <a:off x="5224631" y="591413"/>
              <a:ext cx="3459423" cy="2886291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5962309" y="788435"/>
              <a:ext cx="17556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tx2"/>
                  </a:solidFill>
                </a:rPr>
                <a:t>electrical insulation</a:t>
              </a:r>
              <a:endParaRPr lang="en-GB" sz="1400" dirty="0">
                <a:solidFill>
                  <a:schemeClr val="tx2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258234" y="1198580"/>
              <a:ext cx="143335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tx2"/>
                  </a:solidFill>
                </a:rPr>
                <a:t>magnetic shield</a:t>
              </a:r>
              <a:endParaRPr lang="en-GB" sz="1400" dirty="0">
                <a:solidFill>
                  <a:schemeClr val="tx2"/>
                </a:solidFill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6462284" y="1465370"/>
              <a:ext cx="195691" cy="360977"/>
            </a:xfrm>
            <a:prstGeom prst="line">
              <a:avLst/>
            </a:prstGeom>
            <a:ln w="12700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7067086" y="1067437"/>
              <a:ext cx="460255" cy="758910"/>
            </a:xfrm>
            <a:prstGeom prst="line">
              <a:avLst/>
            </a:prstGeom>
            <a:ln w="12700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6996121" y="2552351"/>
              <a:ext cx="195691" cy="360977"/>
            </a:xfrm>
            <a:prstGeom prst="line">
              <a:avLst/>
            </a:prstGeom>
            <a:ln w="12700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6810663" y="2867655"/>
              <a:ext cx="143335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tx2"/>
                  </a:solidFill>
                </a:rPr>
                <a:t>c</a:t>
              </a:r>
              <a:r>
                <a:rPr lang="en-US" sz="1400" dirty="0" smtClean="0">
                  <a:solidFill>
                    <a:schemeClr val="tx2"/>
                  </a:solidFill>
                </a:rPr>
                <a:t>ooling circuit</a:t>
              </a:r>
              <a:endParaRPr lang="en-GB" sz="1400" dirty="0">
                <a:solidFill>
                  <a:schemeClr val="tx2"/>
                </a:solidFill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5556040" y="3629862"/>
            <a:ext cx="30220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dirty="0" smtClean="0"/>
              <a:t>33 channels in parallel Ø = 10 mm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848932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CuCr1Zr - Results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01/07/2019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Gobbi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46"/>
          <a:stretch/>
        </p:blipFill>
        <p:spPr>
          <a:xfrm>
            <a:off x="6183371" y="3013496"/>
            <a:ext cx="2688030" cy="324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31"/>
          <a:stretch/>
        </p:blipFill>
        <p:spPr>
          <a:xfrm>
            <a:off x="3321796" y="2975495"/>
            <a:ext cx="2497662" cy="324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32"/>
          <a:stretch/>
        </p:blipFill>
        <p:spPr>
          <a:xfrm>
            <a:off x="361019" y="2975495"/>
            <a:ext cx="2527570" cy="324000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361019" y="1039084"/>
            <a:ext cx="749972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Load: 50 kW</a:t>
            </a:r>
          </a:p>
          <a:p>
            <a:r>
              <a:rPr lang="en-US" b="1" dirty="0" smtClean="0"/>
              <a:t>V</a:t>
            </a:r>
            <a:r>
              <a:rPr lang="en-US" b="1" baseline="-25000" dirty="0" smtClean="0"/>
              <a:t>in</a:t>
            </a:r>
            <a:r>
              <a:rPr lang="en-US" b="1" dirty="0" smtClean="0"/>
              <a:t> </a:t>
            </a:r>
            <a:r>
              <a:rPr lang="en-US" b="1" dirty="0"/>
              <a:t>water = 1.0 </a:t>
            </a:r>
            <a:r>
              <a:rPr lang="en-US" b="1" dirty="0" smtClean="0"/>
              <a:t>m/s</a:t>
            </a:r>
          </a:p>
          <a:p>
            <a:r>
              <a:rPr lang="en-US" dirty="0"/>
              <a:t>Material: CuCr1Zr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b="1" dirty="0" err="1">
                <a:solidFill>
                  <a:srgbClr val="00B050"/>
                </a:solidFill>
              </a:rPr>
              <a:t>T</a:t>
            </a:r>
            <a:r>
              <a:rPr lang="en-US" b="1" baseline="-25000" dirty="0" err="1">
                <a:solidFill>
                  <a:srgbClr val="00B050"/>
                </a:solidFill>
              </a:rPr>
              <a:t>softening</a:t>
            </a:r>
            <a:r>
              <a:rPr lang="en-US" b="1" baseline="-25000" dirty="0">
                <a:solidFill>
                  <a:srgbClr val="00B050"/>
                </a:solidFill>
              </a:rPr>
              <a:t> </a:t>
            </a:r>
            <a:r>
              <a:rPr lang="en-US" b="1" dirty="0">
                <a:solidFill>
                  <a:srgbClr val="00B050"/>
                </a:solidFill>
              </a:rPr>
              <a:t>= 450 - 500 ºC 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61019" y="2397310"/>
            <a:ext cx="193430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T</a:t>
            </a:r>
            <a:r>
              <a:rPr lang="en-US" baseline="-25000" dirty="0" err="1">
                <a:solidFill>
                  <a:schemeClr val="bg1"/>
                </a:solidFill>
              </a:rPr>
              <a:t>max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Cu = 63 ºC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411099" y="2397310"/>
            <a:ext cx="193430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l-GR" dirty="0">
                <a:solidFill>
                  <a:schemeClr val="bg1"/>
                </a:solidFill>
              </a:rPr>
              <a:t>Δ</a:t>
            </a:r>
            <a:r>
              <a:rPr lang="en-US" dirty="0">
                <a:solidFill>
                  <a:schemeClr val="bg1"/>
                </a:solidFill>
              </a:rPr>
              <a:t>T water = </a:t>
            </a:r>
            <a:r>
              <a:rPr lang="en-US" dirty="0" smtClean="0">
                <a:solidFill>
                  <a:schemeClr val="bg1"/>
                </a:solidFill>
              </a:rPr>
              <a:t>16 </a:t>
            </a:r>
            <a:r>
              <a:rPr lang="en-US" dirty="0">
                <a:solidFill>
                  <a:schemeClr val="bg1"/>
                </a:solidFill>
              </a:rPr>
              <a:t>ºC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522707" y="2397310"/>
            <a:ext cx="22133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v</a:t>
            </a:r>
            <a:r>
              <a:rPr lang="en-US" baseline="-25000" dirty="0" err="1">
                <a:solidFill>
                  <a:schemeClr val="bg1"/>
                </a:solidFill>
              </a:rPr>
              <a:t>max</a:t>
            </a:r>
            <a:r>
              <a:rPr lang="en-US" baseline="-25000" dirty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water = </a:t>
            </a:r>
            <a:r>
              <a:rPr lang="en-US" dirty="0" smtClean="0">
                <a:solidFill>
                  <a:schemeClr val="bg1"/>
                </a:solidFill>
              </a:rPr>
              <a:t>2.7 </a:t>
            </a:r>
            <a:r>
              <a:rPr lang="en-US" dirty="0">
                <a:solidFill>
                  <a:schemeClr val="bg1"/>
                </a:solidFill>
              </a:rPr>
              <a:t>m/s</a:t>
            </a:r>
          </a:p>
        </p:txBody>
      </p:sp>
    </p:spTree>
    <p:extLst>
      <p:ext uri="{BB962C8B-B14F-4D97-AF65-F5344CB8AC3E}">
        <p14:creationId xmlns:p14="http://schemas.microsoft.com/office/powerpoint/2010/main" val="3483175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CuCr1Zr - Results (1.5*Load) 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01/07/2019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Gobbi 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31"/>
          <a:stretch/>
        </p:blipFill>
        <p:spPr>
          <a:xfrm>
            <a:off x="253218" y="2849926"/>
            <a:ext cx="2599180" cy="3276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41"/>
          <a:stretch/>
        </p:blipFill>
        <p:spPr>
          <a:xfrm>
            <a:off x="6068219" y="2849926"/>
            <a:ext cx="2669806" cy="3276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62"/>
          <a:stretch/>
        </p:blipFill>
        <p:spPr>
          <a:xfrm>
            <a:off x="3135576" y="2849926"/>
            <a:ext cx="2689967" cy="3276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61019" y="2397310"/>
            <a:ext cx="193430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T</a:t>
            </a:r>
            <a:r>
              <a:rPr lang="en-US" baseline="-25000" dirty="0" err="1">
                <a:solidFill>
                  <a:schemeClr val="bg1"/>
                </a:solidFill>
              </a:rPr>
              <a:t>max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Cu = 83 ºC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11099" y="2397310"/>
            <a:ext cx="193430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l-GR" dirty="0">
                <a:solidFill>
                  <a:schemeClr val="bg1"/>
                </a:solidFill>
              </a:rPr>
              <a:t>Δ</a:t>
            </a:r>
            <a:r>
              <a:rPr lang="en-US" dirty="0">
                <a:solidFill>
                  <a:schemeClr val="bg1"/>
                </a:solidFill>
              </a:rPr>
              <a:t>T water = </a:t>
            </a:r>
            <a:r>
              <a:rPr lang="en-US" dirty="0" smtClean="0">
                <a:solidFill>
                  <a:schemeClr val="bg1"/>
                </a:solidFill>
              </a:rPr>
              <a:t>24 </a:t>
            </a:r>
            <a:r>
              <a:rPr lang="en-US" dirty="0">
                <a:solidFill>
                  <a:schemeClr val="bg1"/>
                </a:solidFill>
              </a:rPr>
              <a:t>ºC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522707" y="2397310"/>
            <a:ext cx="22133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v</a:t>
            </a:r>
            <a:r>
              <a:rPr lang="en-US" baseline="-25000" dirty="0" err="1">
                <a:solidFill>
                  <a:schemeClr val="bg1"/>
                </a:solidFill>
              </a:rPr>
              <a:t>max</a:t>
            </a:r>
            <a:r>
              <a:rPr lang="en-US" baseline="-25000" dirty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water = </a:t>
            </a:r>
            <a:r>
              <a:rPr lang="en-US" dirty="0" smtClean="0">
                <a:solidFill>
                  <a:schemeClr val="bg1"/>
                </a:solidFill>
              </a:rPr>
              <a:t>2.7 </a:t>
            </a:r>
            <a:r>
              <a:rPr lang="en-US" dirty="0">
                <a:solidFill>
                  <a:schemeClr val="bg1"/>
                </a:solidFill>
              </a:rPr>
              <a:t>m/s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91799" y="1048013"/>
            <a:ext cx="749972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Load: </a:t>
            </a:r>
            <a:r>
              <a:rPr lang="en-US" dirty="0" smtClean="0">
                <a:solidFill>
                  <a:srgbClr val="C00000"/>
                </a:solidFill>
              </a:rPr>
              <a:t>75 kW</a:t>
            </a:r>
          </a:p>
          <a:p>
            <a:r>
              <a:rPr lang="en-US" b="1" dirty="0" smtClean="0"/>
              <a:t>V</a:t>
            </a:r>
            <a:r>
              <a:rPr lang="en-US" b="1" baseline="-25000" dirty="0" smtClean="0"/>
              <a:t>in</a:t>
            </a:r>
            <a:r>
              <a:rPr lang="en-US" b="1" dirty="0" smtClean="0"/>
              <a:t> </a:t>
            </a:r>
            <a:r>
              <a:rPr lang="en-US" b="1" dirty="0"/>
              <a:t>water = 1.0 </a:t>
            </a:r>
            <a:r>
              <a:rPr lang="en-US" b="1" dirty="0" smtClean="0"/>
              <a:t>m/s</a:t>
            </a:r>
          </a:p>
          <a:p>
            <a:r>
              <a:rPr lang="en-US" dirty="0"/>
              <a:t>Material: </a:t>
            </a:r>
            <a:r>
              <a:rPr lang="en-US" dirty="0" smtClean="0"/>
              <a:t>CuCr1Zr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b="1" dirty="0" err="1">
                <a:solidFill>
                  <a:srgbClr val="00B050"/>
                </a:solidFill>
              </a:rPr>
              <a:t>T</a:t>
            </a:r>
            <a:r>
              <a:rPr lang="en-US" b="1" baseline="-25000" dirty="0" err="1">
                <a:solidFill>
                  <a:srgbClr val="00B050"/>
                </a:solidFill>
              </a:rPr>
              <a:t>softening</a:t>
            </a:r>
            <a:r>
              <a:rPr lang="en-US" b="1" baseline="-25000" dirty="0">
                <a:solidFill>
                  <a:srgbClr val="00B050"/>
                </a:solidFill>
              </a:rPr>
              <a:t> </a:t>
            </a:r>
            <a:r>
              <a:rPr lang="en-US" b="1" dirty="0">
                <a:solidFill>
                  <a:srgbClr val="00B050"/>
                </a:solidFill>
              </a:rPr>
              <a:t>= 450 - 500 ºC 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9313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811771" y="1536362"/>
            <a:ext cx="3459423" cy="2886291"/>
            <a:chOff x="5224631" y="591413"/>
            <a:chExt cx="3459423" cy="2886291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 rotWithShape="1">
            <a:blip r:embed="rId2"/>
            <a:srcRect l="3371" t="9786" r="29166"/>
            <a:stretch/>
          </p:blipFill>
          <p:spPr>
            <a:xfrm>
              <a:off x="5224631" y="591413"/>
              <a:ext cx="3459423" cy="2886291"/>
            </a:xfrm>
            <a:prstGeom prst="rect">
              <a:avLst/>
            </a:prstGeom>
          </p:spPr>
        </p:pic>
        <p:sp>
          <p:nvSpPr>
            <p:cNvPr id="30" name="TextBox 29"/>
            <p:cNvSpPr txBox="1"/>
            <p:nvPr/>
          </p:nvSpPr>
          <p:spPr>
            <a:xfrm>
              <a:off x="5962309" y="788435"/>
              <a:ext cx="17556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tx2"/>
                  </a:solidFill>
                </a:rPr>
                <a:t>electrical insulation</a:t>
              </a:r>
              <a:endParaRPr lang="en-GB" sz="1400" dirty="0">
                <a:solidFill>
                  <a:schemeClr val="tx2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258234" y="1198580"/>
              <a:ext cx="143335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tx2"/>
                  </a:solidFill>
                </a:rPr>
                <a:t>magnetic shield</a:t>
              </a:r>
              <a:endParaRPr lang="en-GB" sz="1400" dirty="0">
                <a:solidFill>
                  <a:schemeClr val="tx2"/>
                </a:solidFill>
              </a:endParaRPr>
            </a:p>
          </p:txBody>
        </p:sp>
        <p:cxnSp>
          <p:nvCxnSpPr>
            <p:cNvPr id="32" name="Straight Connector 31"/>
            <p:cNvCxnSpPr/>
            <p:nvPr/>
          </p:nvCxnSpPr>
          <p:spPr>
            <a:xfrm>
              <a:off x="6462284" y="1465370"/>
              <a:ext cx="195691" cy="360977"/>
            </a:xfrm>
            <a:prstGeom prst="line">
              <a:avLst/>
            </a:prstGeom>
            <a:ln w="12700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7067086" y="1067437"/>
              <a:ext cx="460255" cy="758910"/>
            </a:xfrm>
            <a:prstGeom prst="line">
              <a:avLst/>
            </a:prstGeom>
            <a:ln w="12700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6996121" y="2552351"/>
              <a:ext cx="195691" cy="360977"/>
            </a:xfrm>
            <a:prstGeom prst="line">
              <a:avLst/>
            </a:prstGeom>
            <a:ln w="12700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6810663" y="2867655"/>
              <a:ext cx="143335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tx2"/>
                  </a:solidFill>
                </a:rPr>
                <a:t>c</a:t>
              </a:r>
              <a:r>
                <a:rPr lang="en-US" sz="1400" dirty="0" smtClean="0">
                  <a:solidFill>
                    <a:schemeClr val="tx2"/>
                  </a:solidFill>
                </a:rPr>
                <a:t>ooling circuit</a:t>
              </a:r>
              <a:endParaRPr lang="en-GB" sz="1400" dirty="0">
                <a:solidFill>
                  <a:schemeClr val="tx2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Manufacturing and plan 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01/07/2019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Gobbi 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 rot="19824479">
            <a:off x="5104276" y="1837922"/>
            <a:ext cx="1216045" cy="1295272"/>
          </a:xfrm>
          <a:prstGeom prst="rect">
            <a:avLst/>
          </a:prstGeom>
          <a:noFill/>
          <a:ln w="762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6236388" y="2047956"/>
            <a:ext cx="400177" cy="0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733286" y="1483900"/>
            <a:ext cx="2295535" cy="1815882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/>
              <a:t>To be defined </a:t>
            </a:r>
            <a:r>
              <a:rPr lang="en-US" sz="1600" dirty="0" smtClean="0"/>
              <a:t>based </a:t>
            </a:r>
            <a:r>
              <a:rPr lang="en-US" sz="1600" dirty="0" smtClean="0"/>
              <a:t>on BINP beam dynamics simulations. It should include: </a:t>
            </a:r>
          </a:p>
          <a:p>
            <a:pPr marL="285750" indent="-285750">
              <a:buFontTx/>
              <a:buChar char="-"/>
            </a:pPr>
            <a:r>
              <a:rPr lang="en-US" sz="1600" dirty="0" smtClean="0"/>
              <a:t>Electrodes</a:t>
            </a:r>
          </a:p>
          <a:p>
            <a:pPr marL="285750" indent="-285750">
              <a:buFontTx/>
              <a:buChar char="-"/>
            </a:pPr>
            <a:r>
              <a:rPr lang="en-US" sz="1600" dirty="0" smtClean="0"/>
              <a:t>Resistive coil / permanent magnet</a:t>
            </a:r>
          </a:p>
        </p:txBody>
      </p:sp>
      <p:sp>
        <p:nvSpPr>
          <p:cNvPr id="15" name="Rectangle 14"/>
          <p:cNvSpPr/>
          <p:nvPr/>
        </p:nvSpPr>
        <p:spPr>
          <a:xfrm rot="19824479">
            <a:off x="3739215" y="2557986"/>
            <a:ext cx="1417376" cy="1289977"/>
          </a:xfrm>
          <a:prstGeom prst="rect">
            <a:avLst/>
          </a:prstGeom>
          <a:noFill/>
          <a:ln w="76200">
            <a:solidFill>
              <a:schemeClr val="tx1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75" t="15477" r="29296"/>
          <a:stretch/>
        </p:blipFill>
        <p:spPr>
          <a:xfrm>
            <a:off x="477838" y="1536362"/>
            <a:ext cx="1694136" cy="282024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965606" y="1546630"/>
            <a:ext cx="567772" cy="103278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447035" y="1010131"/>
            <a:ext cx="16366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Flange SS brazed on CuCr1Zr</a:t>
            </a:r>
            <a:endParaRPr lang="en-GB" sz="1400" dirty="0"/>
          </a:p>
        </p:txBody>
      </p:sp>
      <p:sp>
        <p:nvSpPr>
          <p:cNvPr id="20" name="Rectangle 19"/>
          <p:cNvSpPr/>
          <p:nvPr/>
        </p:nvSpPr>
        <p:spPr>
          <a:xfrm rot="3606146">
            <a:off x="4572843" y="2850976"/>
            <a:ext cx="800349" cy="88899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2295326" y="3019959"/>
            <a:ext cx="1156700" cy="0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058589" y="4823100"/>
            <a:ext cx="5245034" cy="646331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ym typeface="Wingdings" panose="05000000000000000000" pitchFamily="2" charset="2"/>
              </a:rPr>
              <a:t>Drawings  2 months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Pieces manufactured  5 months</a:t>
            </a:r>
            <a:endParaRPr lang="en-GB" dirty="0" smtClean="0">
              <a:sym typeface="Wingdings" panose="05000000000000000000" pitchFamily="2" charset="2"/>
            </a:endParaRPr>
          </a:p>
        </p:txBody>
      </p:sp>
      <p:sp>
        <p:nvSpPr>
          <p:cNvPr id="26" name="Right Arrow 25"/>
          <p:cNvSpPr/>
          <p:nvPr/>
        </p:nvSpPr>
        <p:spPr>
          <a:xfrm>
            <a:off x="1244334" y="5685865"/>
            <a:ext cx="446227" cy="248717"/>
          </a:xfrm>
          <a:prstGeom prst="rightArrow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1826599" y="5625558"/>
            <a:ext cx="61155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Inputs from BINP and BE/BI needed as soon as possible</a:t>
            </a:r>
            <a:endParaRPr lang="en-GB" dirty="0" smtClean="0">
              <a:sym typeface="Wingdings" panose="05000000000000000000" pitchFamily="2" charset="2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756432" y="1861333"/>
            <a:ext cx="0" cy="186623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5400000">
            <a:off x="1934566" y="3868203"/>
            <a:ext cx="0" cy="279002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533378" y="1589403"/>
            <a:ext cx="13204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Drill channels</a:t>
            </a: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756432" y="3484484"/>
            <a:ext cx="1021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Drill channels</a:t>
            </a: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485232" y="4024878"/>
            <a:ext cx="19417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Close with mechanical joint</a:t>
            </a: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895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01/07/2019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Gobbi </a:t>
            </a:r>
            <a:endParaRPr lang="en-US" dirty="0"/>
          </a:p>
        </p:txBody>
      </p:sp>
      <p:sp>
        <p:nvSpPr>
          <p:cNvPr id="8" name="Content Placeholder 4"/>
          <p:cNvSpPr>
            <a:spLocks noGrp="1"/>
          </p:cNvSpPr>
          <p:nvPr>
            <p:ph sz="quarter" idx="13"/>
          </p:nvPr>
        </p:nvSpPr>
        <p:spPr>
          <a:xfrm>
            <a:off x="333297" y="1259999"/>
            <a:ext cx="8474659" cy="4036206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sz="1800" dirty="0" smtClean="0"/>
              <a:t>Collector simulations performed starting from previous outcome of particle trajectory </a:t>
            </a:r>
          </a:p>
          <a:p>
            <a:pPr algn="just">
              <a:lnSpc>
                <a:spcPct val="150000"/>
              </a:lnSpc>
            </a:pPr>
            <a:r>
              <a:rPr lang="en-US" sz="1800" dirty="0" smtClean="0"/>
              <a:t>Recommend to use </a:t>
            </a:r>
            <a:r>
              <a:rPr lang="en-US" sz="1800" b="1" dirty="0" smtClean="0"/>
              <a:t>CuCr1Zr</a:t>
            </a:r>
            <a:r>
              <a:rPr lang="en-US" sz="1800" dirty="0" smtClean="0"/>
              <a:t> for higher softening temperature</a:t>
            </a:r>
          </a:p>
          <a:p>
            <a:pPr algn="just">
              <a:lnSpc>
                <a:spcPct val="150000"/>
              </a:lnSpc>
            </a:pPr>
            <a:r>
              <a:rPr lang="en-US" sz="1800" dirty="0" smtClean="0"/>
              <a:t>With </a:t>
            </a:r>
            <a:r>
              <a:rPr lang="en-US" sz="1800" b="1" dirty="0" smtClean="0"/>
              <a:t>50 </a:t>
            </a:r>
            <a:r>
              <a:rPr lang="en-US" sz="1800" b="1" dirty="0" smtClean="0"/>
              <a:t>kW </a:t>
            </a:r>
            <a:r>
              <a:rPr lang="en-US" sz="1800" dirty="0" smtClean="0"/>
              <a:t>and an </a:t>
            </a:r>
            <a:r>
              <a:rPr lang="en-US" sz="1800" dirty="0" smtClean="0"/>
              <a:t>initial water velocity of </a:t>
            </a:r>
            <a:r>
              <a:rPr lang="en-US" sz="1800" b="1" dirty="0" smtClean="0"/>
              <a:t>1 m/s </a:t>
            </a:r>
            <a:r>
              <a:rPr lang="en-US" sz="1800" b="1" dirty="0" smtClean="0"/>
              <a:t>collector presents no issues</a:t>
            </a:r>
            <a:endParaRPr lang="en-US" sz="1800" b="1" dirty="0" smtClean="0"/>
          </a:p>
          <a:p>
            <a:pPr algn="just">
              <a:lnSpc>
                <a:spcPct val="150000"/>
              </a:lnSpc>
            </a:pPr>
            <a:r>
              <a:rPr lang="en-US" sz="1800" dirty="0" smtClean="0"/>
              <a:t>Tested </a:t>
            </a:r>
            <a:r>
              <a:rPr lang="en-US" sz="1800" dirty="0" smtClean="0"/>
              <a:t>also at </a:t>
            </a:r>
            <a:r>
              <a:rPr lang="en-US" sz="1800" b="1" dirty="0" smtClean="0"/>
              <a:t>75</a:t>
            </a:r>
            <a:r>
              <a:rPr lang="en-US" sz="1800" dirty="0" smtClean="0"/>
              <a:t> </a:t>
            </a:r>
            <a:r>
              <a:rPr lang="en-US" sz="1800" b="1" dirty="0"/>
              <a:t>kW </a:t>
            </a:r>
            <a:r>
              <a:rPr lang="en-US" sz="1800" dirty="0" smtClean="0"/>
              <a:t>and </a:t>
            </a:r>
            <a:r>
              <a:rPr lang="en-US" sz="1800" b="1" dirty="0" smtClean="0"/>
              <a:t>no issues </a:t>
            </a:r>
            <a:r>
              <a:rPr lang="en-US" sz="1800" dirty="0" smtClean="0"/>
              <a:t>from a </a:t>
            </a:r>
            <a:r>
              <a:rPr lang="en-US" sz="1800" b="1" dirty="0" smtClean="0"/>
              <a:t>structural point </a:t>
            </a:r>
            <a:r>
              <a:rPr lang="en-US" sz="1800" dirty="0" smtClean="0"/>
              <a:t>of view were detected </a:t>
            </a:r>
            <a:r>
              <a:rPr lang="en-US" sz="1800" dirty="0" smtClean="0">
                <a:sym typeface="Wingdings" panose="05000000000000000000" pitchFamily="2" charset="2"/>
              </a:rPr>
              <a:t></a:t>
            </a:r>
            <a:r>
              <a:rPr lang="en-US" sz="1800" b="1" dirty="0" smtClean="0">
                <a:sym typeface="Wingdings" panose="05000000000000000000" pitchFamily="2" charset="2"/>
              </a:rPr>
              <a:t>T</a:t>
            </a:r>
            <a:r>
              <a:rPr lang="en-US" sz="1800" dirty="0" smtClean="0">
                <a:sym typeface="Wingdings" panose="05000000000000000000" pitchFamily="2" charset="2"/>
              </a:rPr>
              <a:t> </a:t>
            </a:r>
            <a:r>
              <a:rPr lang="en-US" sz="1800" b="1" dirty="0" smtClean="0">
                <a:sym typeface="Wingdings" panose="05000000000000000000" pitchFamily="2" charset="2"/>
              </a:rPr>
              <a:t>to be checked </a:t>
            </a:r>
            <a:r>
              <a:rPr lang="en-US" sz="1800" dirty="0" smtClean="0">
                <a:sym typeface="Wingdings" panose="05000000000000000000" pitchFamily="2" charset="2"/>
              </a:rPr>
              <a:t>with vacuum colleagues</a:t>
            </a:r>
            <a:endParaRPr lang="en-US" sz="1800" dirty="0" smtClean="0"/>
          </a:p>
          <a:p>
            <a:pPr algn="just">
              <a:lnSpc>
                <a:spcPct val="150000"/>
              </a:lnSpc>
            </a:pPr>
            <a:r>
              <a:rPr lang="en-US" sz="1800" dirty="0" smtClean="0"/>
              <a:t>Manufacturing </a:t>
            </a:r>
            <a:r>
              <a:rPr lang="en-US" sz="1800" dirty="0"/>
              <a:t>feasibility checked with the EN-MME </a:t>
            </a:r>
            <a:r>
              <a:rPr lang="en-US" sz="1800" dirty="0" smtClean="0"/>
              <a:t>workshop</a:t>
            </a:r>
          </a:p>
          <a:p>
            <a:pPr algn="just">
              <a:lnSpc>
                <a:spcPct val="150000"/>
              </a:lnSpc>
            </a:pPr>
            <a:r>
              <a:rPr lang="en-US" sz="1800" b="1" dirty="0" smtClean="0"/>
              <a:t>Waiting from inputs to start with the manufacturing</a:t>
            </a:r>
            <a:endParaRPr lang="en-US" sz="1800" b="1" dirty="0"/>
          </a:p>
          <a:p>
            <a:pPr algn="just">
              <a:lnSpc>
                <a:spcPct val="150000"/>
              </a:lnSpc>
            </a:pPr>
            <a:endParaRPr lang="en-US" sz="1800" dirty="0" smtClean="0"/>
          </a:p>
        </p:txBody>
      </p:sp>
      <p:sp>
        <p:nvSpPr>
          <p:cNvPr id="9" name="Content Placeholder 4"/>
          <p:cNvSpPr txBox="1">
            <a:spLocks/>
          </p:cNvSpPr>
          <p:nvPr/>
        </p:nvSpPr>
        <p:spPr>
          <a:xfrm>
            <a:off x="360911" y="4464176"/>
            <a:ext cx="8474659" cy="1585494"/>
          </a:xfrm>
          <a:prstGeom prst="rect">
            <a:avLst/>
          </a:prstGeom>
        </p:spPr>
        <p:txBody>
          <a:bodyPr vert="horz">
            <a:no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endParaRPr lang="en-US" sz="1800" dirty="0" smtClean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141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Thanks for your attention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111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Copper – Results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01/07/2019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Gobbi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92"/>
          <a:stretch/>
        </p:blipFill>
        <p:spPr>
          <a:xfrm>
            <a:off x="248432" y="2901376"/>
            <a:ext cx="2648829" cy="3096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64"/>
          <a:stretch/>
        </p:blipFill>
        <p:spPr>
          <a:xfrm>
            <a:off x="3171948" y="2901376"/>
            <a:ext cx="2622411" cy="3096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78"/>
          <a:stretch/>
        </p:blipFill>
        <p:spPr>
          <a:xfrm>
            <a:off x="6331647" y="2867244"/>
            <a:ext cx="2635615" cy="3096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05514" y="949333"/>
            <a:ext cx="749972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COMSOL: Coupling </a:t>
            </a:r>
            <a:r>
              <a:rPr lang="en-US" dirty="0"/>
              <a:t>heat transfer – turbulent </a:t>
            </a:r>
            <a:r>
              <a:rPr lang="en-US" dirty="0" smtClean="0"/>
              <a:t>flow analysis</a:t>
            </a:r>
          </a:p>
          <a:p>
            <a:r>
              <a:rPr lang="en-US" dirty="0" smtClean="0"/>
              <a:t>Load: 50 kW</a:t>
            </a:r>
          </a:p>
          <a:p>
            <a:r>
              <a:rPr lang="en-US" dirty="0" smtClean="0"/>
              <a:t>Material: Copper</a:t>
            </a:r>
          </a:p>
          <a:p>
            <a:r>
              <a:rPr lang="en-US" b="1" dirty="0"/>
              <a:t>V</a:t>
            </a:r>
            <a:r>
              <a:rPr lang="en-US" b="1" baseline="-25000" dirty="0"/>
              <a:t>in</a:t>
            </a:r>
            <a:r>
              <a:rPr lang="en-US" b="1" dirty="0"/>
              <a:t> water = 1.5 </a:t>
            </a:r>
            <a:r>
              <a:rPr lang="en-US" b="1" dirty="0" smtClean="0"/>
              <a:t>m/s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61019" y="2397310"/>
            <a:ext cx="193430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T</a:t>
            </a:r>
            <a:r>
              <a:rPr lang="en-US" baseline="-25000" dirty="0" err="1">
                <a:solidFill>
                  <a:schemeClr val="bg1"/>
                </a:solidFill>
              </a:rPr>
              <a:t>max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Cu = </a:t>
            </a:r>
            <a:r>
              <a:rPr lang="en-US" dirty="0">
                <a:solidFill>
                  <a:schemeClr val="bg1"/>
                </a:solidFill>
              </a:rPr>
              <a:t>52 </a:t>
            </a:r>
            <a:r>
              <a:rPr lang="en-US" dirty="0" smtClean="0">
                <a:solidFill>
                  <a:schemeClr val="bg1"/>
                </a:solidFill>
              </a:rPr>
              <a:t>ºC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11099" y="2397310"/>
            <a:ext cx="193430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l-GR" dirty="0">
                <a:solidFill>
                  <a:schemeClr val="bg1"/>
                </a:solidFill>
              </a:rPr>
              <a:t>Δ</a:t>
            </a:r>
            <a:r>
              <a:rPr lang="en-US" dirty="0">
                <a:solidFill>
                  <a:schemeClr val="bg1"/>
                </a:solidFill>
              </a:rPr>
              <a:t>T water = 12 ºC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522707" y="2397310"/>
            <a:ext cx="205654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v</a:t>
            </a:r>
            <a:r>
              <a:rPr lang="en-US" baseline="-25000" dirty="0" err="1">
                <a:solidFill>
                  <a:schemeClr val="bg1"/>
                </a:solidFill>
              </a:rPr>
              <a:t>max</a:t>
            </a:r>
            <a:r>
              <a:rPr lang="en-US" baseline="-25000" dirty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water = 4 m/s</a:t>
            </a:r>
          </a:p>
        </p:txBody>
      </p:sp>
    </p:spTree>
    <p:extLst>
      <p:ext uri="{BB962C8B-B14F-4D97-AF65-F5344CB8AC3E}">
        <p14:creationId xmlns:p14="http://schemas.microsoft.com/office/powerpoint/2010/main" val="2540657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Copper - Results (1.5*Load) 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01/07/2019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Gobbi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96"/>
          <a:stretch/>
        </p:blipFill>
        <p:spPr>
          <a:xfrm>
            <a:off x="457200" y="2837956"/>
            <a:ext cx="2426635" cy="324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76"/>
          <a:stretch/>
        </p:blipFill>
        <p:spPr>
          <a:xfrm>
            <a:off x="6348423" y="2837956"/>
            <a:ext cx="2433555" cy="324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8"/>
          <a:stretch/>
        </p:blipFill>
        <p:spPr>
          <a:xfrm>
            <a:off x="3510424" y="2837956"/>
            <a:ext cx="2354064" cy="3240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61019" y="2397310"/>
            <a:ext cx="193430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T</a:t>
            </a:r>
            <a:r>
              <a:rPr lang="en-US" baseline="-25000" dirty="0" err="1">
                <a:solidFill>
                  <a:schemeClr val="bg1"/>
                </a:solidFill>
              </a:rPr>
              <a:t>max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Cu = 75 ºC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11099" y="2397310"/>
            <a:ext cx="193430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l-GR" dirty="0">
                <a:solidFill>
                  <a:schemeClr val="bg1"/>
                </a:solidFill>
              </a:rPr>
              <a:t>Δ</a:t>
            </a:r>
            <a:r>
              <a:rPr lang="en-US" dirty="0">
                <a:solidFill>
                  <a:schemeClr val="bg1"/>
                </a:solidFill>
              </a:rPr>
              <a:t>T water = </a:t>
            </a:r>
            <a:r>
              <a:rPr lang="en-US" dirty="0" smtClean="0">
                <a:solidFill>
                  <a:schemeClr val="bg1"/>
                </a:solidFill>
              </a:rPr>
              <a:t>23 </a:t>
            </a:r>
            <a:r>
              <a:rPr lang="en-US" dirty="0">
                <a:solidFill>
                  <a:schemeClr val="bg1"/>
                </a:solidFill>
              </a:rPr>
              <a:t>ºC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522707" y="2397310"/>
            <a:ext cx="22133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v</a:t>
            </a:r>
            <a:r>
              <a:rPr lang="en-US" baseline="-25000" dirty="0" err="1">
                <a:solidFill>
                  <a:schemeClr val="bg1"/>
                </a:solidFill>
              </a:rPr>
              <a:t>max</a:t>
            </a:r>
            <a:r>
              <a:rPr lang="en-US" baseline="-25000" dirty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water = </a:t>
            </a:r>
            <a:r>
              <a:rPr lang="en-US" dirty="0" smtClean="0">
                <a:solidFill>
                  <a:schemeClr val="bg1"/>
                </a:solidFill>
              </a:rPr>
              <a:t>2.7 </a:t>
            </a:r>
            <a:r>
              <a:rPr lang="en-US" dirty="0">
                <a:solidFill>
                  <a:schemeClr val="bg1"/>
                </a:solidFill>
              </a:rPr>
              <a:t>m/s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61019" y="950127"/>
            <a:ext cx="749972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COMSOL: Coupling </a:t>
            </a:r>
            <a:r>
              <a:rPr lang="en-US" dirty="0"/>
              <a:t>heat transfer – turbulent </a:t>
            </a:r>
            <a:r>
              <a:rPr lang="en-US" dirty="0" smtClean="0"/>
              <a:t>flow analysis</a:t>
            </a:r>
          </a:p>
          <a:p>
            <a:r>
              <a:rPr lang="en-US" dirty="0" smtClean="0"/>
              <a:t>Load: </a:t>
            </a:r>
            <a:r>
              <a:rPr lang="en-US" dirty="0" smtClean="0">
                <a:solidFill>
                  <a:srgbClr val="C00000"/>
                </a:solidFill>
              </a:rPr>
              <a:t>75 kW</a:t>
            </a:r>
          </a:p>
          <a:p>
            <a:r>
              <a:rPr lang="en-US" dirty="0" smtClean="0"/>
              <a:t>Material: Copper</a:t>
            </a:r>
          </a:p>
          <a:p>
            <a:r>
              <a:rPr lang="en-US" b="1" dirty="0"/>
              <a:t>V</a:t>
            </a:r>
            <a:r>
              <a:rPr lang="en-US" b="1" baseline="-25000" dirty="0"/>
              <a:t>in</a:t>
            </a:r>
            <a:r>
              <a:rPr lang="en-US" b="1" dirty="0"/>
              <a:t> water = 1.0 </a:t>
            </a:r>
            <a:r>
              <a:rPr lang="en-US" b="1" dirty="0" smtClean="0"/>
              <a:t>m/s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00079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16970</TotalTime>
  <Words>415</Words>
  <Application>Microsoft Office PowerPoint</Application>
  <PresentationFormat>On-screen Show (4:3)</PresentationFormat>
  <Paragraphs>90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Ubuntu</vt:lpstr>
      <vt:lpstr>Ubuntu Light</vt:lpstr>
      <vt:lpstr>Wingdings</vt:lpstr>
      <vt:lpstr>CERN_ENdept_Presentation_ArialFont copy</vt:lpstr>
      <vt:lpstr>HEL collector</vt:lpstr>
      <vt:lpstr>Specifications</vt:lpstr>
      <vt:lpstr>CuCr1Zr - Results</vt:lpstr>
      <vt:lpstr>CuCr1Zr - Results (1.5*Load) </vt:lpstr>
      <vt:lpstr>Manufacturing and plan </vt:lpstr>
      <vt:lpstr>Conclusions</vt:lpstr>
      <vt:lpstr>PowerPoint Presentation</vt:lpstr>
      <vt:lpstr>Copper – Results</vt:lpstr>
      <vt:lpstr>Copper - Results (1.5*Load)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Giorgia Gobbi</dc:creator>
  <cp:lastModifiedBy>Giorgia Gobbi</cp:lastModifiedBy>
  <cp:revision>253</cp:revision>
  <dcterms:created xsi:type="dcterms:W3CDTF">2018-01-30T13:05:11Z</dcterms:created>
  <dcterms:modified xsi:type="dcterms:W3CDTF">2019-07-01T06:45:02Z</dcterms:modified>
</cp:coreProperties>
</file>