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Default Extension="tiff" ContentType="image/tiff"/>
  <Override PartName="/ppt/slides/slide7.xml" ContentType="application/vnd.openxmlformats-officedocument.presentationml.slide+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60" r:id="rId3"/>
    <p:sldId id="261" r:id="rId4"/>
    <p:sldId id="262" r:id="rId5"/>
    <p:sldId id="263" r:id="rId6"/>
    <p:sldId id="264" r:id="rId7"/>
    <p:sldId id="265"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2" d="100"/>
          <a:sy n="72" d="100"/>
        </p:scale>
        <p:origin x="-396"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5.tiff"/><Relationship Id="rId5" Type="http://schemas.openxmlformats.org/officeDocument/2006/relationships/image" Target="../media/image4.tiff"/><Relationship Id="rId10" Type="http://schemas.openxmlformats.org/officeDocument/2006/relationships/image" Target="../media/image9.png"/><Relationship Id="rId4" Type="http://schemas.openxmlformats.org/officeDocument/2006/relationships/image" Target="../media/image3.jpeg"/><Relationship Id="rId9" Type="http://schemas.openxmlformats.org/officeDocument/2006/relationships/image" Target="../media/image8.jpe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0.jpeg"/><Relationship Id="rId1" Type="http://schemas.openxmlformats.org/officeDocument/2006/relationships/slideMaster" Target="../slideMasters/slideMaster1.xml"/><Relationship Id="rId4" Type="http://schemas.openxmlformats.org/officeDocument/2006/relationships/image" Target="../media/image8.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5" name="Picture 14" descr="stacks_banner.jpg"/>
          <p:cNvPicPr>
            <a:picLocks noChangeAspect="1"/>
          </p:cNvPicPr>
          <p:nvPr userDrawn="1"/>
        </p:nvPicPr>
        <p:blipFill>
          <a:blip r:embed="rId2" cstate="screen"/>
          <a:srcRect/>
          <a:stretch>
            <a:fillRect/>
          </a:stretch>
        </p:blipFill>
        <p:spPr>
          <a:xfrm>
            <a:off x="7467600" y="4343400"/>
            <a:ext cx="1676400" cy="914400"/>
          </a:xfrm>
          <a:prstGeom prst="rect">
            <a:avLst/>
          </a:prstGeom>
        </p:spPr>
      </p:pic>
      <p:pic>
        <p:nvPicPr>
          <p:cNvPr id="9" name="Picture 8" descr="accelerator.jpg"/>
          <p:cNvPicPr>
            <a:picLocks noChangeAspect="1"/>
          </p:cNvPicPr>
          <p:nvPr userDrawn="1"/>
        </p:nvPicPr>
        <p:blipFill>
          <a:blip r:embed="rId3" cstate="screen"/>
          <a:srcRect/>
          <a:stretch>
            <a:fillRect/>
          </a:stretch>
        </p:blipFill>
        <p:spPr>
          <a:xfrm>
            <a:off x="1447800" y="4343400"/>
            <a:ext cx="1524000" cy="914400"/>
          </a:xfrm>
          <a:prstGeom prst="rect">
            <a:avLst/>
          </a:prstGeom>
        </p:spPr>
      </p:pic>
      <p:sp>
        <p:nvSpPr>
          <p:cNvPr id="2" name="Title 1"/>
          <p:cNvSpPr>
            <a:spLocks noGrp="1"/>
          </p:cNvSpPr>
          <p:nvPr>
            <p:ph type="ctrTitle" hasCustomPrompt="1"/>
          </p:nvPr>
        </p:nvSpPr>
        <p:spPr>
          <a:xfrm>
            <a:off x="776630" y="1066800"/>
            <a:ext cx="5928970" cy="1470025"/>
          </a:xfrm>
        </p:spPr>
        <p:txBody>
          <a:bodyPr/>
          <a:lstStyle>
            <a:lvl1pPr algn="l">
              <a:defRPr>
                <a:solidFill>
                  <a:schemeClr val="bg1"/>
                </a:solidFill>
              </a:defRPr>
            </a:lvl1pPr>
          </a:lstStyle>
          <a:p>
            <a:r>
              <a:rPr lang="en-US" dirty="0" smtClean="0"/>
              <a:t>Principle Title</a:t>
            </a:r>
            <a:endParaRPr lang="en-US" dirty="0"/>
          </a:p>
        </p:txBody>
      </p:sp>
      <p:sp>
        <p:nvSpPr>
          <p:cNvPr id="3" name="Subtitle 2"/>
          <p:cNvSpPr>
            <a:spLocks noGrp="1"/>
          </p:cNvSpPr>
          <p:nvPr>
            <p:ph type="subTitle" idx="1" hasCustomPrompt="1"/>
          </p:nvPr>
        </p:nvSpPr>
        <p:spPr>
          <a:xfrm>
            <a:off x="1745285" y="2590800"/>
            <a:ext cx="2895600" cy="609600"/>
          </a:xfrm>
        </p:spPr>
        <p:txBody>
          <a:bodyPr>
            <a:normAutofit/>
          </a:bodyPr>
          <a:lstStyle>
            <a:lvl1pPr marL="0" indent="0" algn="l">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Author</a:t>
            </a:r>
            <a:endParaRPr lang="en-US" dirty="0"/>
          </a:p>
        </p:txBody>
      </p:sp>
      <p:pic>
        <p:nvPicPr>
          <p:cNvPr id="8" name="Picture 7" descr="HiggsInCMS.jpg"/>
          <p:cNvPicPr>
            <a:picLocks noChangeAspect="1"/>
          </p:cNvPicPr>
          <p:nvPr userDrawn="1"/>
        </p:nvPicPr>
        <p:blipFill>
          <a:blip r:embed="rId4" cstate="screen"/>
          <a:srcRect/>
          <a:stretch>
            <a:fillRect/>
          </a:stretch>
        </p:blipFill>
        <p:spPr>
          <a:xfrm>
            <a:off x="0" y="4343400"/>
            <a:ext cx="1463040" cy="924025"/>
          </a:xfrm>
          <a:prstGeom prst="rect">
            <a:avLst/>
          </a:prstGeom>
        </p:spPr>
      </p:pic>
      <p:pic>
        <p:nvPicPr>
          <p:cNvPr id="10" name="Picture 9" descr="01 nyte - globe encounters.tif"/>
          <p:cNvPicPr>
            <a:picLocks noChangeAspect="1"/>
          </p:cNvPicPr>
          <p:nvPr userDrawn="1"/>
        </p:nvPicPr>
        <p:blipFill>
          <a:blip r:embed="rId5" cstate="screen"/>
          <a:srcRect/>
          <a:stretch>
            <a:fillRect/>
          </a:stretch>
        </p:blipFill>
        <p:spPr>
          <a:xfrm>
            <a:off x="2920595" y="3773425"/>
            <a:ext cx="1463040" cy="1627890"/>
          </a:xfrm>
          <a:prstGeom prst="rect">
            <a:avLst/>
          </a:prstGeom>
        </p:spPr>
      </p:pic>
      <p:pic>
        <p:nvPicPr>
          <p:cNvPr id="11" name="Picture 10" descr="0804041_30.tif"/>
          <p:cNvPicPr>
            <a:picLocks noChangeAspect="1"/>
          </p:cNvPicPr>
          <p:nvPr userDrawn="1"/>
        </p:nvPicPr>
        <p:blipFill>
          <a:blip r:embed="rId6" cstate="screen"/>
          <a:srcRect/>
          <a:stretch>
            <a:fillRect/>
          </a:stretch>
        </p:blipFill>
        <p:spPr>
          <a:xfrm>
            <a:off x="4556760" y="4343400"/>
            <a:ext cx="1463040" cy="914400"/>
          </a:xfrm>
          <a:prstGeom prst="rect">
            <a:avLst/>
          </a:prstGeom>
        </p:spPr>
      </p:pic>
      <p:pic>
        <p:nvPicPr>
          <p:cNvPr id="12" name="Picture 11" descr="blueinstall.jpg"/>
          <p:cNvPicPr>
            <a:picLocks noChangeAspect="1"/>
          </p:cNvPicPr>
          <p:nvPr userDrawn="1"/>
        </p:nvPicPr>
        <p:blipFill>
          <a:blip r:embed="rId7" cstate="screen"/>
          <a:srcRect/>
          <a:stretch>
            <a:fillRect/>
          </a:stretch>
        </p:blipFill>
        <p:spPr>
          <a:xfrm>
            <a:off x="6019800" y="4343400"/>
            <a:ext cx="1463040" cy="914400"/>
          </a:xfrm>
          <a:prstGeom prst="rect">
            <a:avLst/>
          </a:prstGeom>
        </p:spPr>
      </p:pic>
      <p:grpSp>
        <p:nvGrpSpPr>
          <p:cNvPr id="4" name="Group 19"/>
          <p:cNvGrpSpPr/>
          <p:nvPr userDrawn="1"/>
        </p:nvGrpSpPr>
        <p:grpSpPr>
          <a:xfrm>
            <a:off x="76200" y="6270345"/>
            <a:ext cx="2057400" cy="548640"/>
            <a:chOff x="76200" y="6270345"/>
            <a:chExt cx="2057400" cy="548640"/>
          </a:xfrm>
        </p:grpSpPr>
        <p:pic>
          <p:nvPicPr>
            <p:cNvPr id="17" name="Picture 16" descr="WLCG-TextOnly_black.jpg"/>
            <p:cNvPicPr>
              <a:picLocks noChangeAspect="1"/>
            </p:cNvPicPr>
            <p:nvPr userDrawn="1"/>
          </p:nvPicPr>
          <p:blipFill>
            <a:blip r:embed="rId8" cstate="screen">
              <a:clrChange>
                <a:clrFrom>
                  <a:srgbClr val="000000"/>
                </a:clrFrom>
                <a:clrTo>
                  <a:srgbClr val="000000">
                    <a:alpha val="0"/>
                  </a:srgbClr>
                </a:clrTo>
              </a:clrChange>
            </a:blip>
            <a:srcRect l="2464" t="16667" r="4985" b="16667"/>
            <a:stretch>
              <a:fillRect/>
            </a:stretch>
          </p:blipFill>
          <p:spPr>
            <a:xfrm>
              <a:off x="381000" y="6270345"/>
              <a:ext cx="1752600" cy="548640"/>
            </a:xfrm>
            <a:prstGeom prst="rect">
              <a:avLst/>
            </a:prstGeom>
          </p:spPr>
        </p:pic>
        <p:pic>
          <p:nvPicPr>
            <p:cNvPr id="16" name="Picture 15" descr="WLCG-logo.jpg"/>
            <p:cNvPicPr>
              <a:picLocks noChangeAspect="1"/>
            </p:cNvPicPr>
            <p:nvPr userDrawn="1"/>
          </p:nvPicPr>
          <p:blipFill>
            <a:blip r:embed="rId9" cstate="screen"/>
            <a:stretch>
              <a:fillRect/>
            </a:stretch>
          </p:blipFill>
          <p:spPr>
            <a:xfrm>
              <a:off x="76200" y="6324600"/>
              <a:ext cx="457200" cy="457200"/>
            </a:xfrm>
            <a:prstGeom prst="rect">
              <a:avLst/>
            </a:prstGeom>
          </p:spPr>
        </p:pic>
      </p:grpSp>
      <p:sp>
        <p:nvSpPr>
          <p:cNvPr id="24" name="Text Placeholder 23"/>
          <p:cNvSpPr>
            <a:spLocks noGrp="1"/>
          </p:cNvSpPr>
          <p:nvPr>
            <p:ph type="body" sz="quarter" idx="13" hasCustomPrompt="1"/>
          </p:nvPr>
        </p:nvSpPr>
        <p:spPr>
          <a:xfrm>
            <a:off x="6705600" y="228600"/>
            <a:ext cx="2438400" cy="457200"/>
          </a:xfrm>
        </p:spPr>
        <p:txBody>
          <a:bodyPr/>
          <a:lstStyle>
            <a:lvl1pPr algn="r">
              <a:buNone/>
              <a:defRPr baseline="0">
                <a:solidFill>
                  <a:schemeClr val="bg1">
                    <a:lumMod val="50000"/>
                  </a:schemeClr>
                </a:solidFill>
              </a:defRPr>
            </a:lvl1pPr>
            <a:lvl2pPr>
              <a:buNone/>
              <a:defRPr/>
            </a:lvl2pPr>
          </a:lstStyle>
          <a:p>
            <a:pPr lvl="0"/>
            <a:r>
              <a:rPr lang="en-US" dirty="0" smtClean="0"/>
              <a:t>WLCG Group</a:t>
            </a:r>
            <a:endParaRPr lang="en-US" dirty="0"/>
          </a:p>
        </p:txBody>
      </p:sp>
      <p:sp>
        <p:nvSpPr>
          <p:cNvPr id="28" name="Text Placeholder 27"/>
          <p:cNvSpPr>
            <a:spLocks noGrp="1"/>
          </p:cNvSpPr>
          <p:nvPr>
            <p:ph type="body" sz="quarter" idx="15" hasCustomPrompt="1"/>
          </p:nvPr>
        </p:nvSpPr>
        <p:spPr>
          <a:xfrm>
            <a:off x="1752600" y="3200400"/>
            <a:ext cx="3124200" cy="533400"/>
          </a:xfrm>
        </p:spPr>
        <p:txBody>
          <a:bodyPr>
            <a:normAutofit/>
          </a:bodyPr>
          <a:lstStyle>
            <a:lvl1pPr>
              <a:buNone/>
              <a:defRPr sz="2400">
                <a:solidFill>
                  <a:schemeClr val="bg1">
                    <a:lumMod val="50000"/>
                  </a:schemeClr>
                </a:solidFill>
              </a:defRPr>
            </a:lvl1pPr>
            <a:lvl5pPr>
              <a:buNone/>
              <a:defRPr>
                <a:solidFill>
                  <a:schemeClr val="bg1">
                    <a:lumMod val="50000"/>
                  </a:schemeClr>
                </a:solidFill>
              </a:defRPr>
            </a:lvl5pPr>
          </a:lstStyle>
          <a:p>
            <a:pPr lvl="0"/>
            <a:r>
              <a:rPr lang="en-US" dirty="0" smtClean="0"/>
              <a:t>Date/other info</a:t>
            </a:r>
            <a:endParaRPr lang="en-US" dirty="0"/>
          </a:p>
        </p:txBody>
      </p:sp>
      <p:pic>
        <p:nvPicPr>
          <p:cNvPr id="19" name="Picture 18" descr="CERN_logo_400x400.gif"/>
          <p:cNvPicPr>
            <a:picLocks noChangeAspect="1"/>
          </p:cNvPicPr>
          <p:nvPr userDrawn="1"/>
        </p:nvPicPr>
        <p:blipFill>
          <a:blip r:embed="rId10" cstate="screen"/>
          <a:stretch>
            <a:fillRect/>
          </a:stretch>
        </p:blipFill>
        <p:spPr>
          <a:xfrm>
            <a:off x="8610600" y="6324600"/>
            <a:ext cx="457200" cy="457200"/>
          </a:xfrm>
          <a:prstGeom prst="rect">
            <a:avLst/>
          </a:prstGeom>
        </p:spPr>
      </p:pic>
      <p:sp>
        <p:nvSpPr>
          <p:cNvPr id="23" name="Date Placeholder 22"/>
          <p:cNvSpPr>
            <a:spLocks noGrp="1"/>
          </p:cNvSpPr>
          <p:nvPr>
            <p:ph type="dt" sz="half" idx="16"/>
          </p:nvPr>
        </p:nvSpPr>
        <p:spPr/>
        <p:txBody>
          <a:bodyPr/>
          <a:lstStyle/>
          <a:p>
            <a:endParaRPr lang="en-US">
              <a:solidFill>
                <a:prstClr val="black">
                  <a:tint val="75000"/>
                </a:prstClr>
              </a:solidFill>
            </a:endParaRPr>
          </a:p>
        </p:txBody>
      </p:sp>
      <p:sp>
        <p:nvSpPr>
          <p:cNvPr id="25" name="Slide Number Placeholder 24"/>
          <p:cNvSpPr>
            <a:spLocks noGrp="1"/>
          </p:cNvSpPr>
          <p:nvPr>
            <p:ph type="sldNum" sz="quarter" idx="17"/>
          </p:nvPr>
        </p:nvSpPr>
        <p:spPr/>
        <p:txBody>
          <a:bodyPr/>
          <a:lstStyle/>
          <a:p>
            <a:fld id="{BDA23336-5C51-4AB1-BEE6-DB5BC4505B23}" type="slidenum">
              <a:rPr lang="en-US" smtClean="0">
                <a:solidFill>
                  <a:prstClr val="black">
                    <a:tint val="75000"/>
                  </a:prstClr>
                </a:solidFill>
              </a:rPr>
              <a:pPr/>
              <a:t>‹#›</a:t>
            </a:fld>
            <a:endParaRPr lang="en-US">
              <a:solidFill>
                <a:prstClr val="black">
                  <a:tint val="75000"/>
                </a:prstClr>
              </a:solidFill>
            </a:endParaRPr>
          </a:p>
        </p:txBody>
      </p:sp>
      <p:sp>
        <p:nvSpPr>
          <p:cNvPr id="26" name="Footer Placeholder 25"/>
          <p:cNvSpPr>
            <a:spLocks noGrp="1"/>
          </p:cNvSpPr>
          <p:nvPr>
            <p:ph type="ftr" sz="quarter" idx="18"/>
          </p:nvPr>
        </p:nvSpPr>
        <p:spPr/>
        <p:txBody>
          <a:bodyPr/>
          <a:lstStyle/>
          <a:p>
            <a:r>
              <a:rPr lang="en-US" smtClean="0">
                <a:solidFill>
                  <a:prstClr val="black">
                    <a:tint val="75000"/>
                  </a:prstClr>
                </a:solidFill>
              </a:rPr>
              <a:t>Ian.Bird@cern.ch</a:t>
            </a:r>
            <a:endParaRPr lang="en-US" dirty="0">
              <a:solidFill>
                <a:prstClr val="black">
                  <a:tint val="75000"/>
                </a:prstClr>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1_Title and Content">
    <p:bg>
      <p:bgRef idx="1001">
        <a:schemeClr val="bg1"/>
      </p:bgRef>
    </p:bg>
    <p:spTree>
      <p:nvGrpSpPr>
        <p:cNvPr id="1" name=""/>
        <p:cNvGrpSpPr/>
        <p:nvPr/>
      </p:nvGrpSpPr>
      <p:grpSpPr>
        <a:xfrm>
          <a:off x="0" y="0"/>
          <a:ext cx="0" cy="0"/>
          <a:chOff x="0" y="0"/>
          <a:chExt cx="0" cy="0"/>
        </a:xfrm>
      </p:grpSpPr>
      <p:sp>
        <p:nvSpPr>
          <p:cNvPr id="13" name="Rectangle 12"/>
          <p:cNvSpPr/>
          <p:nvPr userDrawn="1"/>
        </p:nvSpPr>
        <p:spPr>
          <a:xfrm>
            <a:off x="0" y="0"/>
            <a:ext cx="9144000" cy="990600"/>
          </a:xfrm>
          <a:prstGeom prst="rect">
            <a:avLst/>
          </a:prstGeom>
          <a:blipFill dpi="0" rotWithShape="1">
            <a:blip r:embed="rId2" cstate="screen">
              <a:alphaModFix amt="26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 name="Rectangle 10"/>
          <p:cNvSpPr/>
          <p:nvPr userDrawn="1"/>
        </p:nvSpPr>
        <p:spPr>
          <a:xfrm>
            <a:off x="0" y="6248400"/>
            <a:ext cx="9144000" cy="6096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title"/>
          </p:nvPr>
        </p:nvSpPr>
        <p:spPr>
          <a:xfrm>
            <a:off x="457200" y="-76200"/>
            <a:ext cx="8229600" cy="1143000"/>
          </a:xfrm>
        </p:spPr>
        <p:txBody>
          <a:bodyPr/>
          <a:lstStyle>
            <a:lvl1pPr>
              <a:defRPr b="1">
                <a:solidFill>
                  <a:schemeClr val="tx1"/>
                </a:solidFill>
                <a:latin typeface="Candara" pitchFamily="34" charset="0"/>
              </a:defRPr>
            </a:lvl1pPr>
          </a:lstStyle>
          <a:p>
            <a:r>
              <a:rPr lang="en-US" smtClean="0"/>
              <a:t>Click to edit Master title style</a:t>
            </a:r>
            <a:endParaRPr lang="en-US" dirty="0"/>
          </a:p>
        </p:txBody>
      </p:sp>
      <p:sp>
        <p:nvSpPr>
          <p:cNvPr id="3" name="Content Placeholder 2"/>
          <p:cNvSpPr>
            <a:spLocks noGrp="1"/>
          </p:cNvSpPr>
          <p:nvPr>
            <p:ph idx="1"/>
          </p:nvPr>
        </p:nvSpPr>
        <p:spPr>
          <a:xfrm>
            <a:off x="457200" y="1219200"/>
            <a:ext cx="8229600" cy="4906963"/>
          </a:xfrm>
          <a:ln>
            <a:noFill/>
          </a:ln>
        </p:spPr>
        <p:txBody>
          <a:bodyPr/>
          <a:lstStyle>
            <a:lvl1pPr>
              <a:defRPr>
                <a:solidFill>
                  <a:srgbClr val="003399"/>
                </a:solidFill>
              </a:defRPr>
            </a:lvl1pPr>
            <a:lvl2pPr>
              <a:defRPr>
                <a:solidFill>
                  <a:schemeClr val="accent5">
                    <a:lumMod val="75000"/>
                  </a:schemeClr>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11"/>
          </p:nvPr>
        </p:nvSpPr>
        <p:spPr/>
        <p:txBody>
          <a:bodyPr/>
          <a:lstStyle>
            <a:lvl1pPr>
              <a:defRPr>
                <a:solidFill>
                  <a:schemeClr val="bg1">
                    <a:lumMod val="65000"/>
                  </a:schemeClr>
                </a:solidFill>
              </a:defRPr>
            </a:lvl1pPr>
          </a:lstStyle>
          <a:p>
            <a:r>
              <a:rPr lang="en-US" smtClean="0">
                <a:solidFill>
                  <a:prstClr val="white">
                    <a:lumMod val="65000"/>
                  </a:prstClr>
                </a:solidFill>
              </a:rPr>
              <a:t>Ian.Bird@cern.ch</a:t>
            </a:r>
            <a:endParaRPr lang="en-US" dirty="0">
              <a:solidFill>
                <a:prstClr val="white">
                  <a:lumMod val="65000"/>
                </a:prstClr>
              </a:solidFill>
            </a:endParaRPr>
          </a:p>
        </p:txBody>
      </p:sp>
      <p:grpSp>
        <p:nvGrpSpPr>
          <p:cNvPr id="4" name="Group 6"/>
          <p:cNvGrpSpPr/>
          <p:nvPr userDrawn="1"/>
        </p:nvGrpSpPr>
        <p:grpSpPr>
          <a:xfrm>
            <a:off x="76200" y="6270345"/>
            <a:ext cx="2057400" cy="548640"/>
            <a:chOff x="76200" y="6270345"/>
            <a:chExt cx="2057400" cy="548640"/>
          </a:xfrm>
        </p:grpSpPr>
        <p:pic>
          <p:nvPicPr>
            <p:cNvPr id="8" name="Picture 7" descr="WLCG-TextOnly_black.jpg"/>
            <p:cNvPicPr>
              <a:picLocks noChangeAspect="1"/>
            </p:cNvPicPr>
            <p:nvPr userDrawn="1"/>
          </p:nvPicPr>
          <p:blipFill>
            <a:blip r:embed="rId3" cstate="screen">
              <a:clrChange>
                <a:clrFrom>
                  <a:srgbClr val="000000"/>
                </a:clrFrom>
                <a:clrTo>
                  <a:srgbClr val="000000">
                    <a:alpha val="0"/>
                  </a:srgbClr>
                </a:clrTo>
              </a:clrChange>
            </a:blip>
            <a:srcRect l="2464" t="16667" r="4985" b="16667"/>
            <a:stretch>
              <a:fillRect/>
            </a:stretch>
          </p:blipFill>
          <p:spPr>
            <a:xfrm>
              <a:off x="381000" y="6270345"/>
              <a:ext cx="1752600" cy="548640"/>
            </a:xfrm>
            <a:prstGeom prst="rect">
              <a:avLst/>
            </a:prstGeom>
          </p:spPr>
        </p:pic>
        <p:pic>
          <p:nvPicPr>
            <p:cNvPr id="9" name="Picture 8" descr="WLCG-logo.jpg"/>
            <p:cNvPicPr>
              <a:picLocks noChangeAspect="1"/>
            </p:cNvPicPr>
            <p:nvPr userDrawn="1"/>
          </p:nvPicPr>
          <p:blipFill>
            <a:blip r:embed="rId4" cstate="screen"/>
            <a:stretch>
              <a:fillRect/>
            </a:stretch>
          </p:blipFill>
          <p:spPr>
            <a:xfrm>
              <a:off x="76200" y="6324600"/>
              <a:ext cx="457200" cy="457200"/>
            </a:xfrm>
            <a:prstGeom prst="rect">
              <a:avLst/>
            </a:prstGeom>
          </p:spPr>
        </p:pic>
      </p:grpSp>
      <p:sp>
        <p:nvSpPr>
          <p:cNvPr id="12" name="Slide Number Placeholder 24"/>
          <p:cNvSpPr>
            <a:spLocks noGrp="1"/>
          </p:cNvSpPr>
          <p:nvPr>
            <p:ph type="sldNum" sz="quarter" idx="17"/>
          </p:nvPr>
        </p:nvSpPr>
        <p:spPr>
          <a:xfrm>
            <a:off x="6553200" y="6356350"/>
            <a:ext cx="2133600" cy="365125"/>
          </a:xfrm>
        </p:spPr>
        <p:txBody>
          <a:bodyPr/>
          <a:lstStyle/>
          <a:p>
            <a:fld id="{BDA23336-5C51-4AB1-BEE6-DB5BC4505B23}" type="slidenum">
              <a:rPr lang="en-US" smtClean="0">
                <a:solidFill>
                  <a:prstClr val="black">
                    <a:tint val="75000"/>
                  </a:prstClr>
                </a:solidFill>
              </a:rPr>
              <a:pPr/>
              <a:t>‹#›</a:t>
            </a:fld>
            <a:endParaRPr lang="en-US">
              <a:solidFill>
                <a:prstClr val="black">
                  <a:tint val="75000"/>
                </a:prstClr>
              </a:solidFill>
            </a:endParaRPr>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solidFill>
                  <a:prstClr val="black">
                    <a:tint val="75000"/>
                  </a:prstClr>
                </a:solidFill>
              </a:rPr>
              <a:t>Ian.Bird@cern.ch</a:t>
            </a:r>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A23336-5C51-4AB1-BEE6-DB5BC4505B23}" type="slidenum">
              <a:rPr lang="en-US" smtClean="0">
                <a:solidFill>
                  <a:prstClr val="black">
                    <a:tint val="75000"/>
                  </a:prstClr>
                </a:solidFill>
              </a:rPr>
              <a:pPr/>
              <a:t>‹#›</a:t>
            </a:fld>
            <a:endParaRPr 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548680"/>
            <a:ext cx="5928970" cy="1470025"/>
          </a:xfrm>
        </p:spPr>
        <p:txBody>
          <a:bodyPr>
            <a:normAutofit/>
          </a:bodyPr>
          <a:lstStyle/>
          <a:p>
            <a:r>
              <a:rPr lang="en-US" dirty="0" smtClean="0"/>
              <a:t>Summary of Data Management Jamboree</a:t>
            </a:r>
            <a:endParaRPr lang="en-US" dirty="0"/>
          </a:p>
        </p:txBody>
      </p:sp>
      <p:sp>
        <p:nvSpPr>
          <p:cNvPr id="3" name="Subtitle 2"/>
          <p:cNvSpPr>
            <a:spLocks noGrp="1"/>
          </p:cNvSpPr>
          <p:nvPr>
            <p:ph type="subTitle" idx="1"/>
          </p:nvPr>
        </p:nvSpPr>
        <p:spPr>
          <a:xfrm>
            <a:off x="1403648" y="1844824"/>
            <a:ext cx="2895600" cy="609600"/>
          </a:xfrm>
        </p:spPr>
        <p:txBody>
          <a:bodyPr/>
          <a:lstStyle/>
          <a:p>
            <a:r>
              <a:rPr lang="en-US" dirty="0" smtClean="0"/>
              <a:t>Ian Bird</a:t>
            </a:r>
            <a:endParaRPr lang="en-US" dirty="0"/>
          </a:p>
        </p:txBody>
      </p:sp>
      <p:sp>
        <p:nvSpPr>
          <p:cNvPr id="6" name="Text Placeholder 5"/>
          <p:cNvSpPr>
            <a:spLocks noGrp="1"/>
          </p:cNvSpPr>
          <p:nvPr>
            <p:ph type="body" sz="quarter" idx="15"/>
          </p:nvPr>
        </p:nvSpPr>
        <p:spPr>
          <a:xfrm>
            <a:off x="1475656" y="2420888"/>
            <a:ext cx="4800600" cy="1066800"/>
          </a:xfrm>
        </p:spPr>
        <p:txBody>
          <a:bodyPr>
            <a:noAutofit/>
          </a:bodyPr>
          <a:lstStyle/>
          <a:p>
            <a:r>
              <a:rPr lang="en-US" sz="2800" dirty="0" smtClean="0"/>
              <a:t>WLCG Workshop</a:t>
            </a:r>
          </a:p>
          <a:p>
            <a:r>
              <a:rPr lang="en-US" sz="2800" dirty="0" smtClean="0"/>
              <a:t>Imperial College</a:t>
            </a:r>
            <a:endParaRPr lang="en-US" sz="2800" dirty="0" smtClean="0"/>
          </a:p>
          <a:p>
            <a:r>
              <a:rPr lang="en-US" sz="1800" dirty="0" smtClean="0"/>
              <a:t>7</a:t>
            </a:r>
            <a:r>
              <a:rPr lang="en-US" sz="1800" baseline="30000" dirty="0" smtClean="0"/>
              <a:t>th</a:t>
            </a:r>
            <a:r>
              <a:rPr lang="en-US" sz="1800" dirty="0" smtClean="0"/>
              <a:t> July 2010</a:t>
            </a:r>
            <a:endParaRPr lang="en-US" sz="18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Summary – 1 </a:t>
            </a:r>
            <a:endParaRPr lang="en-GB" dirty="0"/>
          </a:p>
        </p:txBody>
      </p:sp>
      <p:sp>
        <p:nvSpPr>
          <p:cNvPr id="3" name="Content Placeholder 2"/>
          <p:cNvSpPr>
            <a:spLocks noGrp="1"/>
          </p:cNvSpPr>
          <p:nvPr>
            <p:ph idx="1"/>
          </p:nvPr>
        </p:nvSpPr>
        <p:spPr/>
        <p:txBody>
          <a:bodyPr>
            <a:normAutofit fontScale="55000" lnSpcReduction="20000"/>
          </a:bodyPr>
          <a:lstStyle/>
          <a:p>
            <a:r>
              <a:rPr lang="en-GB" b="1" dirty="0" smtClean="0"/>
              <a:t>General points</a:t>
            </a:r>
          </a:p>
          <a:p>
            <a:pPr lvl="1"/>
            <a:r>
              <a:rPr lang="en-GB" dirty="0" smtClean="0"/>
              <a:t>Today use of available resources, particularly network bandwidth and disk storage is probably not optimal, and reasonable step can be taken to make the existing resources more effective.</a:t>
            </a:r>
          </a:p>
          <a:p>
            <a:pPr lvl="1"/>
            <a:r>
              <a:rPr lang="en-GB" dirty="0" smtClean="0"/>
              <a:t>Using the network to access data when it is not available locally is a reasonable mechanism to improve the efficiency of data access (e.g. 95% of files may be available at a site, the other 5% can be retrieved or accessed remotely, presumably with local caches too).</a:t>
            </a:r>
          </a:p>
          <a:p>
            <a:r>
              <a:rPr lang="en-GB" b="1" dirty="0" smtClean="0"/>
              <a:t>Storage</a:t>
            </a:r>
          </a:p>
          <a:p>
            <a:pPr lvl="1"/>
            <a:r>
              <a:rPr lang="en-GB" dirty="0" smtClean="0"/>
              <a:t>It was clear that traditional HEP use of tape (write once, read very often) is no longer supportable.  It clearly cannot support the almost random access patterns typical in all but organised production scenarios, and there is a distinct mismatch in performance between tape and the consumers.</a:t>
            </a:r>
          </a:p>
          <a:p>
            <a:pPr lvl="1"/>
            <a:r>
              <a:rPr lang="en-GB" dirty="0" smtClean="0"/>
              <a:t>The (tape) archives should be separate from the caching layers, and treated as a true archive where data is written and rarely read.  The exception is when entire datasets may be brought online by a production manager, or when data has been lost from disk and needs to be recovered.</a:t>
            </a:r>
          </a:p>
          <a:p>
            <a:pPr lvl="1"/>
            <a:r>
              <a:rPr lang="en-GB" dirty="0" smtClean="0"/>
              <a:t>This should simplify the interfaces to both the archive layer and the caches.  The interface to the archive can be based on a simple subset of SRM, to enable explicit move of data between archive and cache (essentially including bulk operations).</a:t>
            </a:r>
          </a:p>
          <a:p>
            <a:pPr lvl="1"/>
            <a:r>
              <a:rPr lang="en-GB" dirty="0" smtClean="0"/>
              <a:t>This will also allow the use of industrial solutions for managing the archives, and puts the use of the large tape systems into the operational mode for which they were designed (as opposed to the way in which HEP traditionally uses them).</a:t>
            </a:r>
          </a:p>
          <a:p>
            <a:pPr lvl="1"/>
            <a:r>
              <a:rPr lang="en-GB" dirty="0" smtClean="0"/>
              <a:t>This also removes the direct connection between cache and archive, avoiding that general users can trigger random tape access.</a:t>
            </a:r>
            <a:endParaRPr lang="en-GB" dirty="0"/>
          </a:p>
        </p:txBody>
      </p:sp>
      <p:sp>
        <p:nvSpPr>
          <p:cNvPr id="4" name="Footer Placeholder 3"/>
          <p:cNvSpPr>
            <a:spLocks noGrp="1"/>
          </p:cNvSpPr>
          <p:nvPr>
            <p:ph type="ftr" sz="quarter" idx="11"/>
          </p:nvPr>
        </p:nvSpPr>
        <p:spPr/>
        <p:txBody>
          <a:bodyPr/>
          <a:lstStyle/>
          <a:p>
            <a:r>
              <a:rPr lang="en-US" smtClean="0">
                <a:solidFill>
                  <a:prstClr val="white">
                    <a:lumMod val="65000"/>
                  </a:prstClr>
                </a:solidFill>
              </a:rPr>
              <a:t>Ian.Bird@cern.ch</a:t>
            </a:r>
            <a:endParaRPr lang="en-US" dirty="0">
              <a:solidFill>
                <a:prstClr val="white">
                  <a:lumMod val="65000"/>
                </a:prstClr>
              </a:solidFill>
            </a:endParaRPr>
          </a:p>
        </p:txBody>
      </p:sp>
      <p:sp>
        <p:nvSpPr>
          <p:cNvPr id="5" name="Slide Number Placeholder 4"/>
          <p:cNvSpPr>
            <a:spLocks noGrp="1"/>
          </p:cNvSpPr>
          <p:nvPr>
            <p:ph type="sldNum" sz="quarter" idx="17"/>
          </p:nvPr>
        </p:nvSpPr>
        <p:spPr/>
        <p:txBody>
          <a:bodyPr/>
          <a:lstStyle/>
          <a:p>
            <a:fld id="{BDA23336-5C51-4AB1-BEE6-DB5BC4505B23}" type="slidenum">
              <a:rPr lang="en-US" smtClean="0">
                <a:solidFill>
                  <a:prstClr val="black">
                    <a:tint val="75000"/>
                  </a:prstClr>
                </a:solidFill>
              </a:rPr>
              <a:pPr/>
              <a:t>2</a:t>
            </a:fld>
            <a:endParaRPr lang="en-US">
              <a:solidFill>
                <a:prstClr val="black">
                  <a:tint val="75000"/>
                </a:prstClr>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Summary – 2 </a:t>
            </a:r>
            <a:endParaRPr lang="en-GB" dirty="0"/>
          </a:p>
        </p:txBody>
      </p:sp>
      <p:sp>
        <p:nvSpPr>
          <p:cNvPr id="3" name="Content Placeholder 2"/>
          <p:cNvSpPr>
            <a:spLocks noGrp="1"/>
          </p:cNvSpPr>
          <p:nvPr>
            <p:ph idx="1"/>
          </p:nvPr>
        </p:nvSpPr>
        <p:spPr>
          <a:xfrm>
            <a:off x="395536" y="908720"/>
            <a:ext cx="8435280" cy="5544616"/>
          </a:xfrm>
        </p:spPr>
        <p:txBody>
          <a:bodyPr>
            <a:normAutofit fontScale="62500" lnSpcReduction="20000"/>
          </a:bodyPr>
          <a:lstStyle/>
          <a:p>
            <a:r>
              <a:rPr lang="en-GB" b="1" dirty="0" smtClean="0"/>
              <a:t>Data Access Layer</a:t>
            </a:r>
          </a:p>
          <a:p>
            <a:pPr lvl="1"/>
            <a:r>
              <a:rPr lang="en-GB" dirty="0" smtClean="0"/>
              <a:t>Improving the efficiency of user access to data, particularly for analysis, was one of the major drivers behind this workshop.</a:t>
            </a:r>
          </a:p>
          <a:p>
            <a:pPr lvl="1"/>
            <a:r>
              <a:rPr lang="en-GB" dirty="0" smtClean="0"/>
              <a:t>It should no longer be assumed that a job will find all the files that it needs at a site.  Missing data should be accessed remotely or fetched and cached locally.  Which is the better mechanism should be investigated.</a:t>
            </a:r>
          </a:p>
          <a:p>
            <a:pPr lvl="1"/>
            <a:r>
              <a:rPr lang="en-GB" dirty="0" smtClean="0"/>
              <a:t>It cannot be assumed that a catalogue is completely up to date, and hence it is important that missing data be fetched on demand.</a:t>
            </a:r>
          </a:p>
          <a:p>
            <a:pPr lvl="1"/>
            <a:r>
              <a:rPr lang="en-GB" dirty="0" smtClean="0"/>
              <a:t>Effective caching mechanisms can reduce or optimise existing usage of disk space.  Several caching mechanisms and ideas were discussed.  Particularly interesting are proxy caches where a proxy at a site manages the interaction between requestors and remote access.</a:t>
            </a:r>
          </a:p>
          <a:p>
            <a:pPr lvl="2"/>
            <a:r>
              <a:rPr lang="en-GB" dirty="0" smtClean="0"/>
              <a:t>It is important that the caching tools and caching algorithms be treated separately.  A variety of algorithms may be required in different circumstances and should be supported by the tools.</a:t>
            </a:r>
          </a:p>
          <a:p>
            <a:pPr lvl="1"/>
            <a:r>
              <a:rPr lang="en-GB" dirty="0" smtClean="0"/>
              <a:t>A combination of organised pre-placement of data and caching may be one option.</a:t>
            </a:r>
          </a:p>
          <a:p>
            <a:pPr lvl="1"/>
            <a:r>
              <a:rPr lang="en-GB" dirty="0" smtClean="0"/>
              <a:t>Alternatively it could be that no pre-placement is needed and that data popularity will define what gets into the caches. </a:t>
            </a:r>
          </a:p>
          <a:p>
            <a:pPr lvl="1"/>
            <a:r>
              <a:rPr lang="en-GB" dirty="0" smtClean="0"/>
              <a:t>The desired model of data access by the application is that of the file system.  I.e. the job should be able to open, read, etc. and not have to concern itself with the underlying mechanisms.  Complexities such as SRM should not be visible to the user.</a:t>
            </a:r>
            <a:endParaRPr lang="en-GB" dirty="0"/>
          </a:p>
        </p:txBody>
      </p:sp>
      <p:sp>
        <p:nvSpPr>
          <p:cNvPr id="4" name="Footer Placeholder 3"/>
          <p:cNvSpPr>
            <a:spLocks noGrp="1"/>
          </p:cNvSpPr>
          <p:nvPr>
            <p:ph type="ftr" sz="quarter" idx="11"/>
          </p:nvPr>
        </p:nvSpPr>
        <p:spPr/>
        <p:txBody>
          <a:bodyPr/>
          <a:lstStyle/>
          <a:p>
            <a:r>
              <a:rPr lang="en-US" smtClean="0">
                <a:solidFill>
                  <a:prstClr val="white">
                    <a:lumMod val="65000"/>
                  </a:prstClr>
                </a:solidFill>
              </a:rPr>
              <a:t>Ian.Bird@cern.ch</a:t>
            </a:r>
            <a:endParaRPr lang="en-US" dirty="0">
              <a:solidFill>
                <a:prstClr val="white">
                  <a:lumMod val="65000"/>
                </a:prstClr>
              </a:solidFill>
            </a:endParaRPr>
          </a:p>
        </p:txBody>
      </p:sp>
      <p:sp>
        <p:nvSpPr>
          <p:cNvPr id="5" name="Slide Number Placeholder 4"/>
          <p:cNvSpPr>
            <a:spLocks noGrp="1"/>
          </p:cNvSpPr>
          <p:nvPr>
            <p:ph type="sldNum" sz="quarter" idx="17"/>
          </p:nvPr>
        </p:nvSpPr>
        <p:spPr/>
        <p:txBody>
          <a:bodyPr/>
          <a:lstStyle/>
          <a:p>
            <a:fld id="{BDA23336-5C51-4AB1-BEE6-DB5BC4505B23}" type="slidenum">
              <a:rPr lang="en-US" smtClean="0">
                <a:solidFill>
                  <a:prstClr val="black">
                    <a:tint val="75000"/>
                  </a:prstClr>
                </a:solidFill>
              </a:rPr>
              <a:pPr/>
              <a:t>3</a:t>
            </a:fld>
            <a:endParaRPr lang="en-US">
              <a:solidFill>
                <a:prstClr val="black">
                  <a:tint val="75000"/>
                </a:prstClr>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Summary – 3 </a:t>
            </a:r>
            <a:endParaRPr lang="en-GB" dirty="0"/>
          </a:p>
        </p:txBody>
      </p:sp>
      <p:sp>
        <p:nvSpPr>
          <p:cNvPr id="3" name="Content Placeholder 2"/>
          <p:cNvSpPr>
            <a:spLocks noGrp="1"/>
          </p:cNvSpPr>
          <p:nvPr>
            <p:ph idx="1"/>
          </p:nvPr>
        </p:nvSpPr>
        <p:spPr/>
        <p:txBody>
          <a:bodyPr>
            <a:normAutofit fontScale="62500" lnSpcReduction="20000"/>
          </a:bodyPr>
          <a:lstStyle/>
          <a:p>
            <a:r>
              <a:rPr lang="en-GB" b="1" dirty="0" smtClean="0"/>
              <a:t>Data Transfer</a:t>
            </a:r>
          </a:p>
          <a:p>
            <a:pPr lvl="1"/>
            <a:r>
              <a:rPr lang="en-GB" dirty="0" smtClean="0"/>
              <a:t>There are several data transfer use cases that must be supported:</a:t>
            </a:r>
          </a:p>
          <a:p>
            <a:pPr lvl="1"/>
            <a:r>
              <a:rPr lang="en-GB" dirty="0" smtClean="0"/>
              <a:t>A reliable way to move data from a job to an archive, asynchronously.  A job can finish and give its output file to a service and be sure that the data will be delivered somewhere and catalogued. (The tools perhaps should separate the two operations – i.e. catalogue updates should not be in the transfer tool).</a:t>
            </a:r>
          </a:p>
          <a:p>
            <a:pPr lvl="1"/>
            <a:r>
              <a:rPr lang="en-GB" dirty="0" smtClean="0"/>
              <a:t>A mechanism to support organised data placement.</a:t>
            </a:r>
          </a:p>
          <a:p>
            <a:pPr lvl="1"/>
            <a:r>
              <a:rPr lang="en-GB" dirty="0" smtClean="0"/>
              <a:t>A mechanism to support data transfer into caches.</a:t>
            </a:r>
          </a:p>
          <a:p>
            <a:pPr lvl="1"/>
            <a:r>
              <a:rPr lang="en-GB" dirty="0" smtClean="0"/>
              <a:t>Support for remote access to data not at a site, or to trigger a transfer of data to a local cache.</a:t>
            </a:r>
          </a:p>
          <a:p>
            <a:r>
              <a:rPr lang="en-GB" dirty="0" smtClean="0"/>
              <a:t>Several specific requirements on improving FTS were made, which should also apply to any other transfer mechanism:</a:t>
            </a:r>
          </a:p>
          <a:p>
            <a:pPr lvl="1"/>
            <a:r>
              <a:rPr lang="en-GB" dirty="0" smtClean="0"/>
              <a:t>Well defined recovery from failure.</a:t>
            </a:r>
          </a:p>
          <a:p>
            <a:pPr lvl="1"/>
            <a:r>
              <a:rPr lang="en-GB" dirty="0" smtClean="0"/>
              <a:t>Ability to do partial transfers, or to transfer partial files, particularly to recover from failure</a:t>
            </a:r>
          </a:p>
          <a:p>
            <a:pPr lvl="1"/>
            <a:r>
              <a:rPr lang="en-GB" dirty="0" smtClean="0"/>
              <a:t>Ability to manipulate chunks of data (many files, datasets) as a single entity</a:t>
            </a:r>
            <a:endParaRPr lang="en-GB" dirty="0"/>
          </a:p>
        </p:txBody>
      </p:sp>
      <p:sp>
        <p:nvSpPr>
          <p:cNvPr id="4" name="Footer Placeholder 3"/>
          <p:cNvSpPr>
            <a:spLocks noGrp="1"/>
          </p:cNvSpPr>
          <p:nvPr>
            <p:ph type="ftr" sz="quarter" idx="11"/>
          </p:nvPr>
        </p:nvSpPr>
        <p:spPr/>
        <p:txBody>
          <a:bodyPr/>
          <a:lstStyle/>
          <a:p>
            <a:r>
              <a:rPr lang="en-US" smtClean="0">
                <a:solidFill>
                  <a:prstClr val="white">
                    <a:lumMod val="65000"/>
                  </a:prstClr>
                </a:solidFill>
              </a:rPr>
              <a:t>Ian.Bird@cern.ch</a:t>
            </a:r>
            <a:endParaRPr lang="en-US" dirty="0">
              <a:solidFill>
                <a:prstClr val="white">
                  <a:lumMod val="65000"/>
                </a:prstClr>
              </a:solidFill>
            </a:endParaRPr>
          </a:p>
        </p:txBody>
      </p:sp>
      <p:sp>
        <p:nvSpPr>
          <p:cNvPr id="5" name="Slide Number Placeholder 4"/>
          <p:cNvSpPr>
            <a:spLocks noGrp="1"/>
          </p:cNvSpPr>
          <p:nvPr>
            <p:ph type="sldNum" sz="quarter" idx="17"/>
          </p:nvPr>
        </p:nvSpPr>
        <p:spPr/>
        <p:txBody>
          <a:bodyPr/>
          <a:lstStyle/>
          <a:p>
            <a:fld id="{BDA23336-5C51-4AB1-BEE6-DB5BC4505B23}" type="slidenum">
              <a:rPr lang="en-US" smtClean="0">
                <a:solidFill>
                  <a:prstClr val="black">
                    <a:tint val="75000"/>
                  </a:prstClr>
                </a:solidFill>
              </a:rPr>
              <a:pPr/>
              <a:t>4</a:t>
            </a:fld>
            <a:endParaRPr lang="en-US">
              <a:solidFill>
                <a:prstClr val="black">
                  <a:tint val="75000"/>
                </a:prstClr>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Summary – 4 </a:t>
            </a:r>
            <a:endParaRPr lang="en-GB" dirty="0"/>
          </a:p>
        </p:txBody>
      </p:sp>
      <p:sp>
        <p:nvSpPr>
          <p:cNvPr id="3" name="Content Placeholder 2"/>
          <p:cNvSpPr>
            <a:spLocks noGrp="1"/>
          </p:cNvSpPr>
          <p:nvPr>
            <p:ph idx="1"/>
          </p:nvPr>
        </p:nvSpPr>
        <p:spPr/>
        <p:txBody>
          <a:bodyPr>
            <a:normAutofit fontScale="70000" lnSpcReduction="20000"/>
          </a:bodyPr>
          <a:lstStyle/>
          <a:p>
            <a:r>
              <a:rPr lang="en-GB" b="1" dirty="0" smtClean="0"/>
              <a:t>Namespaces, Catalogues, Authorization, etc.</a:t>
            </a:r>
          </a:p>
          <a:p>
            <a:pPr lvl="1"/>
            <a:r>
              <a:rPr lang="en-GB" dirty="0" smtClean="0"/>
              <a:t>The need is for dynamic catalogues that reflect the changing contents of storage, and must be synchronized with the storage systems (asynchronously)</a:t>
            </a:r>
          </a:p>
          <a:p>
            <a:pPr lvl="1"/>
            <a:r>
              <a:rPr lang="en-GB" dirty="0" smtClean="0"/>
              <a:t>The experiment computing models must recognise that this information may not be 100% accurate.  Again back to the need to recover from this by remotely accessing (or bringing from remote sites) the missing files.</a:t>
            </a:r>
          </a:p>
          <a:p>
            <a:pPr lvl="1"/>
            <a:r>
              <a:rPr lang="en-GB" dirty="0" smtClean="0"/>
              <a:t>Technologies for achieving the catalogue synchronisation could be based on something like LFC together with a Message Bus, or perhaps the “catalogue” could be actually a dynamic information system (e.g. Message Bus, Distributed Hash Table, Bloom Filter, etc.).</a:t>
            </a:r>
          </a:p>
          <a:p>
            <a:pPr lvl="1"/>
            <a:r>
              <a:rPr lang="en-GB" dirty="0" smtClean="0"/>
              <a:t>There is a need for a global namespace, based on both LFNs and GUIDs depending on usage.</a:t>
            </a:r>
          </a:p>
          <a:p>
            <a:pPr lvl="1"/>
            <a:r>
              <a:rPr lang="en-GB" dirty="0" smtClean="0"/>
              <a:t>ACLs should be implemented once (e.g. in Catalogue) but back doors into storage systems must not be allowed.</a:t>
            </a:r>
          </a:p>
          <a:p>
            <a:pPr lvl="1"/>
            <a:r>
              <a:rPr lang="en-GB" dirty="0" smtClean="0"/>
              <a:t>The Alien FC was proposed as a general solution for a central catalogue, with many other features.</a:t>
            </a:r>
            <a:endParaRPr lang="en-GB" dirty="0"/>
          </a:p>
        </p:txBody>
      </p:sp>
      <p:sp>
        <p:nvSpPr>
          <p:cNvPr id="4" name="Footer Placeholder 3"/>
          <p:cNvSpPr>
            <a:spLocks noGrp="1"/>
          </p:cNvSpPr>
          <p:nvPr>
            <p:ph type="ftr" sz="quarter" idx="11"/>
          </p:nvPr>
        </p:nvSpPr>
        <p:spPr/>
        <p:txBody>
          <a:bodyPr/>
          <a:lstStyle/>
          <a:p>
            <a:r>
              <a:rPr lang="en-US" smtClean="0">
                <a:solidFill>
                  <a:prstClr val="white">
                    <a:lumMod val="65000"/>
                  </a:prstClr>
                </a:solidFill>
              </a:rPr>
              <a:t>Ian.Bird@cern.ch</a:t>
            </a:r>
            <a:endParaRPr lang="en-US" dirty="0">
              <a:solidFill>
                <a:prstClr val="white">
                  <a:lumMod val="65000"/>
                </a:prstClr>
              </a:solidFill>
            </a:endParaRPr>
          </a:p>
        </p:txBody>
      </p:sp>
      <p:sp>
        <p:nvSpPr>
          <p:cNvPr id="5" name="Slide Number Placeholder 4"/>
          <p:cNvSpPr>
            <a:spLocks noGrp="1"/>
          </p:cNvSpPr>
          <p:nvPr>
            <p:ph type="sldNum" sz="quarter" idx="17"/>
          </p:nvPr>
        </p:nvSpPr>
        <p:spPr/>
        <p:txBody>
          <a:bodyPr/>
          <a:lstStyle/>
          <a:p>
            <a:fld id="{BDA23336-5C51-4AB1-BEE6-DB5BC4505B23}" type="slidenum">
              <a:rPr lang="en-US" smtClean="0">
                <a:solidFill>
                  <a:prstClr val="black">
                    <a:tint val="75000"/>
                  </a:prstClr>
                </a:solidFill>
              </a:rPr>
              <a:pPr/>
              <a:t>5</a:t>
            </a:fld>
            <a:endParaRPr lang="en-US">
              <a:solidFill>
                <a:prstClr val="black">
                  <a:tint val="75000"/>
                </a:prstClr>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Summary – 5 </a:t>
            </a:r>
            <a:endParaRPr lang="en-GB" dirty="0"/>
          </a:p>
        </p:txBody>
      </p:sp>
      <p:sp>
        <p:nvSpPr>
          <p:cNvPr id="3" name="Content Placeholder 2"/>
          <p:cNvSpPr>
            <a:spLocks noGrp="1"/>
          </p:cNvSpPr>
          <p:nvPr>
            <p:ph idx="1"/>
          </p:nvPr>
        </p:nvSpPr>
        <p:spPr/>
        <p:txBody>
          <a:bodyPr/>
          <a:lstStyle/>
          <a:p>
            <a:r>
              <a:rPr lang="en-GB" sz="2400" b="1" dirty="0" smtClean="0"/>
              <a:t>Global Home Directory facility</a:t>
            </a:r>
          </a:p>
          <a:p>
            <a:pPr lvl="1"/>
            <a:r>
              <a:rPr lang="en-GB" sz="2000" dirty="0" smtClean="0"/>
              <a:t>Such a facility seems to be required.  The Alien FC has this as an integral part.  Other solutions could be based on commercial or </a:t>
            </a:r>
            <a:r>
              <a:rPr lang="en-GB" sz="2000" dirty="0" err="1" smtClean="0"/>
              <a:t>opensource</a:t>
            </a:r>
            <a:r>
              <a:rPr lang="en-GB" sz="2000" dirty="0" smtClean="0"/>
              <a:t> technology (drop boxes, Amazon S3, etc.).</a:t>
            </a:r>
          </a:p>
          <a:p>
            <a:pPr lvl="1"/>
            <a:endParaRPr lang="en-GB" sz="2000" dirty="0" smtClean="0"/>
          </a:p>
          <a:p>
            <a:r>
              <a:rPr lang="en-GB" sz="2400" dirty="0" smtClean="0"/>
              <a:t>Demonstrators:</a:t>
            </a:r>
          </a:p>
          <a:p>
            <a:pPr lvl="1"/>
            <a:r>
              <a:rPr lang="en-GB" sz="2000" dirty="0" smtClean="0"/>
              <a:t>To be fleshed out and plans presented at WLCG workshop next week</a:t>
            </a:r>
          </a:p>
          <a:p>
            <a:endParaRPr lang="en-GB" dirty="0"/>
          </a:p>
        </p:txBody>
      </p:sp>
      <p:sp>
        <p:nvSpPr>
          <p:cNvPr id="4" name="Footer Placeholder 3"/>
          <p:cNvSpPr>
            <a:spLocks noGrp="1"/>
          </p:cNvSpPr>
          <p:nvPr>
            <p:ph type="ftr" sz="quarter" idx="11"/>
          </p:nvPr>
        </p:nvSpPr>
        <p:spPr/>
        <p:txBody>
          <a:bodyPr/>
          <a:lstStyle/>
          <a:p>
            <a:r>
              <a:rPr lang="en-US" smtClean="0">
                <a:solidFill>
                  <a:prstClr val="white">
                    <a:lumMod val="65000"/>
                  </a:prstClr>
                </a:solidFill>
              </a:rPr>
              <a:t>Ian.Bird@cern.ch</a:t>
            </a:r>
            <a:endParaRPr lang="en-US" dirty="0">
              <a:solidFill>
                <a:prstClr val="white">
                  <a:lumMod val="65000"/>
                </a:prstClr>
              </a:solidFill>
            </a:endParaRPr>
          </a:p>
        </p:txBody>
      </p:sp>
      <p:sp>
        <p:nvSpPr>
          <p:cNvPr id="5" name="Slide Number Placeholder 4"/>
          <p:cNvSpPr>
            <a:spLocks noGrp="1"/>
          </p:cNvSpPr>
          <p:nvPr>
            <p:ph type="sldNum" sz="quarter" idx="17"/>
          </p:nvPr>
        </p:nvSpPr>
        <p:spPr/>
        <p:txBody>
          <a:bodyPr/>
          <a:lstStyle/>
          <a:p>
            <a:fld id="{BDA23336-5C51-4AB1-BEE6-DB5BC4505B23}" type="slidenum">
              <a:rPr lang="en-US" smtClean="0">
                <a:solidFill>
                  <a:prstClr val="black">
                    <a:tint val="75000"/>
                  </a:prstClr>
                </a:solidFill>
              </a:rPr>
              <a:pPr/>
              <a:t>6</a:t>
            </a:fld>
            <a:endParaRPr lang="en-US">
              <a:solidFill>
                <a:prstClr val="black">
                  <a:tint val="75000"/>
                </a:prstClr>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Demonstrators proposed</a:t>
            </a:r>
            <a:endParaRPr lang="en-GB" dirty="0"/>
          </a:p>
        </p:txBody>
      </p:sp>
      <p:sp>
        <p:nvSpPr>
          <p:cNvPr id="3" name="Content Placeholder 2"/>
          <p:cNvSpPr>
            <a:spLocks noGrp="1"/>
          </p:cNvSpPr>
          <p:nvPr>
            <p:ph idx="1"/>
          </p:nvPr>
        </p:nvSpPr>
        <p:spPr>
          <a:xfrm>
            <a:off x="395536" y="1052736"/>
            <a:ext cx="8352928" cy="5306144"/>
          </a:xfrm>
        </p:spPr>
        <p:txBody>
          <a:bodyPr>
            <a:normAutofit fontScale="47500" lnSpcReduction="20000"/>
          </a:bodyPr>
          <a:lstStyle/>
          <a:p>
            <a:pPr lvl="0"/>
            <a:r>
              <a:rPr lang="en-GB" dirty="0" smtClean="0"/>
              <a:t>Brian Bockelman: </a:t>
            </a:r>
            <a:r>
              <a:rPr lang="en-GB" dirty="0" err="1" smtClean="0"/>
              <a:t>xrootd</a:t>
            </a:r>
            <a:r>
              <a:rPr lang="en-GB" dirty="0" smtClean="0"/>
              <a:t>-enable </a:t>
            </a:r>
            <a:r>
              <a:rPr lang="en-GB" dirty="0" err="1" smtClean="0"/>
              <a:t>filesystems</a:t>
            </a:r>
            <a:r>
              <a:rPr lang="en-GB" dirty="0" smtClean="0"/>
              <a:t> (HDFS, </a:t>
            </a:r>
            <a:r>
              <a:rPr lang="en-GB" dirty="0" err="1" smtClean="0"/>
              <a:t>Posix</a:t>
            </a:r>
            <a:r>
              <a:rPr lang="en-GB" dirty="0" smtClean="0"/>
              <a:t>, </a:t>
            </a:r>
            <a:r>
              <a:rPr lang="en-GB" dirty="0" err="1" smtClean="0"/>
              <a:t>dcache</a:t>
            </a:r>
            <a:r>
              <a:rPr lang="en-GB" dirty="0" smtClean="0"/>
              <a:t> + others) at some volunteer sites.  Global re-director at 1 location, allow the system to cache as needed for Tier 3 use.</a:t>
            </a:r>
          </a:p>
          <a:p>
            <a:pPr lvl="0"/>
            <a:r>
              <a:rPr lang="en-GB" dirty="0" smtClean="0"/>
              <a:t>Massimo Lamanna: very similar proposal with same use cases for ATLAS.  Also include job brokering.  Potential to collaborate with 1)?</a:t>
            </a:r>
          </a:p>
          <a:p>
            <a:pPr lvl="0"/>
            <a:r>
              <a:rPr lang="en-GB" dirty="0" smtClean="0"/>
              <a:t>Graeme Stewart: Panda Dynamic Data Placement.</a:t>
            </a:r>
          </a:p>
          <a:p>
            <a:pPr lvl="0"/>
            <a:r>
              <a:rPr lang="en-GB" dirty="0" smtClean="0"/>
              <a:t>(name?): </a:t>
            </a:r>
            <a:r>
              <a:rPr lang="en-GB" dirty="0" err="1" smtClean="0"/>
              <a:t>LHCb</a:t>
            </a:r>
            <a:r>
              <a:rPr lang="en-GB" dirty="0" smtClean="0"/>
              <a:t>/Dirac – very similar ideas to 3).</a:t>
            </a:r>
          </a:p>
          <a:p>
            <a:pPr lvl="0"/>
            <a:r>
              <a:rPr lang="en-GB" dirty="0" smtClean="0"/>
              <a:t>Gerd Behrman: ARC caching technology: propose to improve the front-end to be able to work without the ARC Control Tower, also to decouple the caching tool from the CE.</a:t>
            </a:r>
          </a:p>
          <a:p>
            <a:pPr lvl="0"/>
            <a:r>
              <a:rPr lang="en-GB" dirty="0" smtClean="0"/>
              <a:t>Jean-Philippe Baud: Catalogue synchronisation with storage using the Active MQ message broker.  a) add files, catalogue them and propagate to other catalogues; b) remove entries when files are lost if a disk fails; c) remove a dataset from a central catalogue and propagate to other catalogues.</a:t>
            </a:r>
          </a:p>
          <a:p>
            <a:pPr lvl="0"/>
            <a:r>
              <a:rPr lang="en-GB" dirty="0" smtClean="0"/>
              <a:t>Simon </a:t>
            </a:r>
            <a:r>
              <a:rPr lang="en-GB" dirty="0" err="1" smtClean="0"/>
              <a:t>Metson</a:t>
            </a:r>
            <a:r>
              <a:rPr lang="en-GB" dirty="0" smtClean="0"/>
              <a:t>: DAS for CMS.  Aim to have a demo in the summer.</a:t>
            </a:r>
          </a:p>
          <a:p>
            <a:pPr lvl="0"/>
            <a:r>
              <a:rPr lang="en-GB" dirty="0" smtClean="0"/>
              <a:t>Oscar </a:t>
            </a:r>
            <a:r>
              <a:rPr lang="en-GB" dirty="0" err="1" smtClean="0"/>
              <a:t>Koeroo</a:t>
            </a:r>
            <a:r>
              <a:rPr lang="en-GB" dirty="0" smtClean="0"/>
              <a:t>: Demonstrate that Cassandra (from Apache) can provide a complete cataloguing and messaging system.</a:t>
            </a:r>
          </a:p>
          <a:p>
            <a:pPr lvl="0"/>
            <a:r>
              <a:rPr lang="en-GB" dirty="0" smtClean="0"/>
              <a:t>Pablo Saiz: Based on Alien FC – comparison of functionality, and demonstration of use in another experiment.</a:t>
            </a:r>
          </a:p>
          <a:p>
            <a:pPr lvl="0"/>
            <a:r>
              <a:rPr lang="en-GB" dirty="0" smtClean="0"/>
              <a:t>Jeff Templon: Demonstrate the Coral Content Delivery Network – essentially as-is.  Proposed metrics for success.</a:t>
            </a:r>
          </a:p>
          <a:p>
            <a:pPr lvl="0"/>
            <a:r>
              <a:rPr lang="en-GB" dirty="0" smtClean="0"/>
              <a:t>Peter Elmer: wants to show workflow management mapping to the available hardware (relevant to use of multi-core hardware).</a:t>
            </a:r>
          </a:p>
          <a:p>
            <a:pPr lvl="0"/>
            <a:r>
              <a:rPr lang="en-GB" dirty="0" smtClean="0"/>
              <a:t>Dirk Duellmann/Rene Brun: prototype proxy-cache based on </a:t>
            </a:r>
            <a:r>
              <a:rPr lang="en-GB" dirty="0" err="1" smtClean="0"/>
              <a:t>xrootd</a:t>
            </a:r>
            <a:r>
              <a:rPr lang="en-GB" dirty="0" smtClean="0"/>
              <a:t>.  Can be used now to test several things.</a:t>
            </a:r>
          </a:p>
          <a:p>
            <a:pPr lvl="0"/>
            <a:r>
              <a:rPr lang="en-GB" dirty="0" smtClean="0"/>
              <a:t>Jean-Philippe </a:t>
            </a:r>
            <a:r>
              <a:rPr lang="en-GB" dirty="0" err="1" smtClean="0"/>
              <a:t>Baud+Gerd</a:t>
            </a:r>
            <a:r>
              <a:rPr lang="en-GB" dirty="0" smtClean="0"/>
              <a:t> Behrman + Andrei Maslennikov + DESY: use of NFS4.1 as access protocol.</a:t>
            </a:r>
          </a:p>
          <a:p>
            <a:r>
              <a:rPr lang="en-GB" dirty="0" smtClean="0"/>
              <a:t>Jens Jensen + (other name?): simple ideas to immediately speed up use of SRM and to quickly improve the </a:t>
            </a:r>
            <a:r>
              <a:rPr lang="en-GB" dirty="0" err="1" smtClean="0"/>
              <a:t>lcg</a:t>
            </a:r>
            <a:r>
              <a:rPr lang="en-GB" dirty="0" smtClean="0"/>
              <a:t>-cp utility</a:t>
            </a:r>
            <a:endParaRPr lang="en-GB" dirty="0"/>
          </a:p>
        </p:txBody>
      </p:sp>
      <p:sp>
        <p:nvSpPr>
          <p:cNvPr id="4" name="Footer Placeholder 3"/>
          <p:cNvSpPr>
            <a:spLocks noGrp="1"/>
          </p:cNvSpPr>
          <p:nvPr>
            <p:ph type="ftr" sz="quarter" idx="11"/>
          </p:nvPr>
        </p:nvSpPr>
        <p:spPr/>
        <p:txBody>
          <a:bodyPr/>
          <a:lstStyle/>
          <a:p>
            <a:r>
              <a:rPr lang="en-US" smtClean="0">
                <a:solidFill>
                  <a:prstClr val="white">
                    <a:lumMod val="65000"/>
                  </a:prstClr>
                </a:solidFill>
              </a:rPr>
              <a:t>Ian.Bird@cern.ch</a:t>
            </a:r>
            <a:endParaRPr lang="en-US" dirty="0">
              <a:solidFill>
                <a:prstClr val="white">
                  <a:lumMod val="65000"/>
                </a:prstClr>
              </a:solidFill>
            </a:endParaRPr>
          </a:p>
        </p:txBody>
      </p:sp>
      <p:sp>
        <p:nvSpPr>
          <p:cNvPr id="5" name="Slide Number Placeholder 4"/>
          <p:cNvSpPr>
            <a:spLocks noGrp="1"/>
          </p:cNvSpPr>
          <p:nvPr>
            <p:ph type="sldNum" sz="quarter" idx="17"/>
          </p:nvPr>
        </p:nvSpPr>
        <p:spPr/>
        <p:txBody>
          <a:bodyPr/>
          <a:lstStyle/>
          <a:p>
            <a:fld id="{BDA23336-5C51-4AB1-BEE6-DB5BC4505B23}" type="slidenum">
              <a:rPr lang="en-US" smtClean="0">
                <a:solidFill>
                  <a:prstClr val="black">
                    <a:tint val="75000"/>
                  </a:prstClr>
                </a:solidFill>
              </a:rPr>
              <a:pPr/>
              <a:t>7</a:t>
            </a:fld>
            <a:endParaRPr lang="en-US">
              <a:solidFill>
                <a:prstClr val="black">
                  <a:tint val="75000"/>
                </a:prstClr>
              </a:solidFill>
            </a:endParaRPr>
          </a:p>
        </p:txBody>
      </p:sp>
    </p:spTree>
  </p:cSld>
  <p:clrMapOvr>
    <a:masterClrMapping/>
  </p:clrMapOvr>
</p:sld>
</file>

<file path=ppt/theme/theme1.xml><?xml version="1.0" encoding="utf-8"?>
<a:theme xmlns:a="http://schemas.openxmlformats.org/drawingml/2006/main" name="WLCG-new">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TotalTime>
  <Words>1334</Words>
  <Application>Microsoft Office PowerPoint</Application>
  <PresentationFormat>On-screen Show (4:3)</PresentationFormat>
  <Paragraphs>77</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WLCG-new</vt:lpstr>
      <vt:lpstr>Summary of Data Management Jamboree</vt:lpstr>
      <vt:lpstr>Summary – 1 </vt:lpstr>
      <vt:lpstr>Summary – 2 </vt:lpstr>
      <vt:lpstr>Summary – 3 </vt:lpstr>
      <vt:lpstr>Summary – 4 </vt:lpstr>
      <vt:lpstr>Summary – 5 </vt:lpstr>
      <vt:lpstr>Demonstrators proposed</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DAaM summary</dc:title>
  <dc:creator>Ian Bird</dc:creator>
  <cp:lastModifiedBy>Ian Bird</cp:lastModifiedBy>
  <cp:revision>3</cp:revision>
  <dcterms:created xsi:type="dcterms:W3CDTF">2010-06-28T19:25:10Z</dcterms:created>
  <dcterms:modified xsi:type="dcterms:W3CDTF">2010-07-01T13:34:46Z</dcterms:modified>
</cp:coreProperties>
</file>