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fntdata" ContentType="application/x-fontdata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1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58000" cy="9144000"/>
  <p:embeddedFontLst>
    <p:embeddedFont>
      <p:font typeface="Helvetica"/>
      <p:regular r:id="rId13"/>
      <p:bold r:id="rId14"/>
      <p:italic r:id="rId15"/>
      <p:boldItalic r:id="rId16"/>
    </p:embeddedFont>
    <p:embeddedFont>
      <p:font typeface="Times"/>
      <p:regular r:id="rId17"/>
      <p:bold r:id="rId18"/>
      <p:italic r:id="rId19"/>
      <p:boldItalic r:id="rId20"/>
    </p:embeddedFont>
    <p:embeddedFont>
      <p:font typeface="VDub"/>
      <p:regular r:id="rId21"/>
    </p:embeddedFont>
  </p:embeddedFontLst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40"/>
    <a:srgbClr val="0000FF"/>
    <a:srgbClr val="004080"/>
    <a:srgbClr val="FF0000"/>
    <a:srgbClr val="EAEEF3"/>
    <a:srgbClr val="4196D1"/>
    <a:srgbClr val="DBEBE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7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0" Type="http://schemas.openxmlformats.org/officeDocument/2006/relationships/slide" Target="slides/slide8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9" Type="http://schemas.openxmlformats.org/officeDocument/2006/relationships/slide" Target="slides/slide7.xml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14" Type="http://schemas.openxmlformats.org/officeDocument/2006/relationships/font" Target="fonts/font2.fntdata"/><Relationship Id="rId23" Type="http://schemas.openxmlformats.org/officeDocument/2006/relationships/presProps" Target="presProps.xml"/><Relationship Id="rId4" Type="http://schemas.openxmlformats.org/officeDocument/2006/relationships/slide" Target="slides/slide2.xml"/><Relationship Id="rId26" Type="http://schemas.openxmlformats.org/officeDocument/2006/relationships/tableStyles" Target="tableStyles.xml"/><Relationship Id="rId11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16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19" Type="http://schemas.openxmlformats.org/officeDocument/2006/relationships/font" Target="fonts/font7.fntdata"/><Relationship Id="rId20" Type="http://schemas.openxmlformats.org/officeDocument/2006/relationships/font" Target="fonts/font8.fntdata"/><Relationship Id="rId22" Type="http://schemas.openxmlformats.org/officeDocument/2006/relationships/printerSettings" Target="printerSettings/printerSettings1.bin"/><Relationship Id="rId21" Type="http://schemas.openxmlformats.org/officeDocument/2006/relationships/font" Target="fonts/font9.fntdata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jpeg"/><Relationship Id="rId4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2" Type="http://schemas.openxmlformats.org/officeDocument/2006/relationships/image" Target="../media/image11.jpeg"/><Relationship Id="rId2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139407" y="-1791494"/>
            <a:ext cx="1439862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773238"/>
            <a:ext cx="52609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25" name="Picture 5" descr="DIRAC-logo-motto-transp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00213"/>
            <a:ext cx="4125913" cy="1533525"/>
          </a:xfrm>
          <a:prstGeom prst="rect">
            <a:avLst/>
          </a:prstGeom>
          <a:noFill/>
        </p:spPr>
      </p:pic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4374357" y="-2817019"/>
            <a:ext cx="1439862" cy="745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defTabSz="912813"/>
            <a:endParaRPr lang="en-US"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s-ES"/>
              <a:t>Click to edit Master subtitle style</a:t>
            </a:r>
          </a:p>
        </p:txBody>
      </p:sp>
      <p:grpSp>
        <p:nvGrpSpPr>
          <p:cNvPr id="73" name="Group 72"/>
          <p:cNvGrpSpPr>
            <a:grpSpLocks noChangeAspect="1"/>
          </p:cNvGrpSpPr>
          <p:nvPr/>
        </p:nvGrpSpPr>
        <p:grpSpPr>
          <a:xfrm>
            <a:off x="119835" y="4582856"/>
            <a:ext cx="714864" cy="1641094"/>
            <a:chOff x="0" y="27174825"/>
            <a:chExt cx="5106168" cy="11722100"/>
          </a:xfrm>
        </p:grpSpPr>
        <p:pic>
          <p:nvPicPr>
            <p:cNvPr id="74" name="Picture 73" descr="UB_logo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218" y="32267231"/>
              <a:ext cx="5060950" cy="1733844"/>
            </a:xfrm>
            <a:prstGeom prst="rect">
              <a:avLst/>
            </a:prstGeom>
            <a:noFill/>
          </p:spPr>
        </p:pic>
        <p:pic>
          <p:nvPicPr>
            <p:cNvPr id="75" name="Picture 74" descr="RAL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36395025"/>
              <a:ext cx="5080928" cy="917575"/>
            </a:xfrm>
            <a:prstGeom prst="rect">
              <a:avLst/>
            </a:prstGeom>
            <a:noFill/>
          </p:spPr>
        </p:pic>
        <p:pic>
          <p:nvPicPr>
            <p:cNvPr id="76" name="Picture 75" descr="CERN_logo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667001" y="29841825"/>
              <a:ext cx="2285999" cy="2286000"/>
            </a:xfrm>
            <a:prstGeom prst="rect">
              <a:avLst/>
            </a:prstGeom>
            <a:noFill/>
          </p:spPr>
        </p:pic>
        <p:pic>
          <p:nvPicPr>
            <p:cNvPr id="77" name="Picture 76" descr="CNAFlogo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58749" y="37538026"/>
              <a:ext cx="2079653" cy="1322388"/>
            </a:xfrm>
            <a:prstGeom prst="rect">
              <a:avLst/>
            </a:prstGeom>
            <a:noFill/>
          </p:spPr>
        </p:pic>
        <p:pic>
          <p:nvPicPr>
            <p:cNvPr id="78" name="Picture 77" descr="CPPM_logo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295400" y="27174825"/>
              <a:ext cx="2144712" cy="2514600"/>
            </a:xfrm>
            <a:prstGeom prst="rect">
              <a:avLst/>
            </a:prstGeom>
            <a:noFill/>
          </p:spPr>
        </p:pic>
        <p:pic>
          <p:nvPicPr>
            <p:cNvPr id="79" name="Picture 78" descr="logo_ux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514600" y="37515556"/>
              <a:ext cx="2133600" cy="1381369"/>
            </a:xfrm>
            <a:prstGeom prst="rect">
              <a:avLst/>
            </a:prstGeom>
            <a:noFill/>
          </p:spPr>
        </p:pic>
        <p:pic>
          <p:nvPicPr>
            <p:cNvPr id="80" name="Picture 79" descr="logo_UCD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81000" y="34116433"/>
              <a:ext cx="1447800" cy="2110446"/>
            </a:xfrm>
            <a:prstGeom prst="rect">
              <a:avLst/>
            </a:prstGeom>
          </p:spPr>
        </p:pic>
        <p:pic>
          <p:nvPicPr>
            <p:cNvPr id="81" name="Picture 80" descr="logo-pi-bunt.jp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90801" y="34116433"/>
              <a:ext cx="2133600" cy="2126192"/>
            </a:xfrm>
            <a:prstGeom prst="rect">
              <a:avLst/>
            </a:prstGeom>
          </p:spPr>
        </p:pic>
        <p:pic>
          <p:nvPicPr>
            <p:cNvPr id="82" name="Picture 81" descr="IHEP.pn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90115" y="29879539"/>
              <a:ext cx="2235055" cy="220980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Click to edit Master text styles</a:t>
            </a:r>
          </a:p>
          <a:p>
            <a:pPr lvl="1"/>
            <a:r>
              <a:rPr lang="es-ES" dirty="0"/>
              <a:t>Second level</a:t>
            </a:r>
          </a:p>
          <a:p>
            <a:pPr lvl="2"/>
            <a:r>
              <a:rPr lang="es-ES" dirty="0"/>
              <a:t>Third level</a:t>
            </a:r>
          </a:p>
          <a:p>
            <a:pPr lvl="3"/>
            <a:r>
              <a:rPr lang="es-ES" dirty="0"/>
              <a:t>Fourth level</a:t>
            </a:r>
          </a:p>
          <a:p>
            <a:pPr lvl="4"/>
            <a:r>
              <a:rPr lang="es-ES" dirty="0"/>
              <a:t>Fifth level</a:t>
            </a:r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dirty="0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613525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PhC</a:t>
            </a:r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AFC94-ABAF-7849-A713-86CAA8F7123D}" type="datetimeFigureOut">
              <a:rPr lang="en-US" smtClean="0"/>
              <a:pPr/>
              <a:t>7/8/10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4E721-2FE0-4E4F-AE7E-26D704340A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191001" y="2004808"/>
            <a:ext cx="4876800" cy="941796"/>
          </a:xfrm>
        </p:spPr>
        <p:txBody>
          <a:bodyPr/>
          <a:lstStyle/>
          <a:p>
            <a:r>
              <a:rPr lang="en-US" dirty="0" smtClean="0"/>
              <a:t>LHCb and LHC running conditions</a:t>
            </a: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5287963" cy="1055687"/>
          </a:xfrm>
        </p:spPr>
        <p:txBody>
          <a:bodyPr/>
          <a:lstStyle/>
          <a:p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8A482-9D5A-FE4F-8708-E595EA2A31C6}" type="slidenum">
              <a:rPr lang="es-ES"/>
              <a:pPr/>
              <a:t>2</a:t>
            </a:fld>
            <a:endParaRPr lang="es-E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LHC beam conditions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Normal conditions</a:t>
            </a:r>
          </a:p>
          <a:p>
            <a:pPr lvl="1"/>
            <a:r>
              <a:rPr lang="en-US" dirty="0" smtClean="0"/>
              <a:t>Nominal bunch intensity (&lt; 10</a:t>
            </a:r>
            <a:r>
              <a:rPr lang="en-US" baseline="30000" dirty="0" smtClean="0"/>
              <a:t>11</a:t>
            </a:r>
            <a:r>
              <a:rPr lang="en-US" dirty="0" smtClean="0"/>
              <a:t> protons)</a:t>
            </a:r>
          </a:p>
          <a:p>
            <a:pPr lvl="1"/>
            <a:r>
              <a:rPr lang="en-US" dirty="0" smtClean="0"/>
              <a:t>~2800 colliding bunches</a:t>
            </a:r>
          </a:p>
          <a:p>
            <a:pPr lvl="1"/>
            <a:r>
              <a:rPr lang="en-US" dirty="0" smtClean="0"/>
              <a:t>Luminosity 2.10</a:t>
            </a:r>
            <a:r>
              <a:rPr lang="en-US" baseline="30000" dirty="0" smtClean="0"/>
              <a:t>32</a:t>
            </a:r>
            <a:r>
              <a:rPr lang="en-US" dirty="0" smtClean="0"/>
              <a:t> (obtained by detuning the beam in </a:t>
            </a:r>
            <a:r>
              <a:rPr lang="en-US" dirty="0" smtClean="0"/>
              <a:t>LHCb, 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30000" dirty="0" smtClean="0"/>
              <a:t>*</a:t>
            </a:r>
            <a:r>
              <a:rPr lang="en-US" dirty="0" smtClean="0"/>
              <a:t> = 10 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/>
            <a:r>
              <a:rPr lang="en-US" dirty="0" smtClean="0"/>
              <a:t>Average number of collisions per crossing ~ 0.7</a:t>
            </a:r>
          </a:p>
          <a:p>
            <a:r>
              <a:rPr lang="en-US" dirty="0" smtClean="0"/>
              <a:t>Current conditions</a:t>
            </a:r>
          </a:p>
          <a:p>
            <a:pPr lvl="1"/>
            <a:r>
              <a:rPr lang="en-US" dirty="0" smtClean="0"/>
              <a:t>Nominal bunch intensity (++)</a:t>
            </a:r>
          </a:p>
          <a:p>
            <a:pPr lvl="1"/>
            <a:r>
              <a:rPr lang="en-US" dirty="0" smtClean="0"/>
              <a:t>4 and more colliding bunches</a:t>
            </a:r>
          </a:p>
          <a:p>
            <a:pPr lvl="1"/>
            <a:r>
              <a:rPr lang="en-US" dirty="0" smtClean="0"/>
              <a:t>Luminosity very low (&lt; 10</a:t>
            </a:r>
            <a:r>
              <a:rPr lang="en-US" baseline="30000" dirty="0" smtClean="0"/>
              <a:t>30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… </a:t>
            </a:r>
            <a:r>
              <a:rPr lang="en-US" u="sng" dirty="0" smtClean="0"/>
              <a:t>but</a:t>
            </a:r>
            <a:r>
              <a:rPr lang="en-US" dirty="0" smtClean="0"/>
              <a:t> higher luminosity per bunch (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β</a:t>
            </a:r>
            <a:r>
              <a:rPr lang="en-US" baseline="30000" dirty="0" smtClean="0"/>
              <a:t>*</a:t>
            </a:r>
            <a:r>
              <a:rPr lang="en-US" dirty="0" smtClean="0"/>
              <a:t> </a:t>
            </a:r>
            <a:r>
              <a:rPr lang="en-US" dirty="0" smtClean="0"/>
              <a:t>= 3.5 </a:t>
            </a:r>
            <a:r>
              <a:rPr lang="en-US" dirty="0" err="1" smtClean="0"/>
              <a:t>m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Consequences</a:t>
            </a:r>
          </a:p>
          <a:p>
            <a:pPr lvl="1"/>
            <a:r>
              <a:rPr lang="en-US" dirty="0" smtClean="0"/>
              <a:t>Conditions per crossing “worse” than nominal</a:t>
            </a:r>
          </a:p>
          <a:p>
            <a:pPr lvl="1"/>
            <a:r>
              <a:rPr lang="en-US" dirty="0" smtClean="0"/>
              <a:t>Larger number of collisions per crossing (1.3 to 2.3!!)</a:t>
            </a:r>
          </a:p>
          <a:p>
            <a:pPr lvl="1"/>
            <a:r>
              <a:rPr lang="en-US" dirty="0" smtClean="0"/>
              <a:t>Larger events</a:t>
            </a:r>
          </a:p>
          <a:p>
            <a:pPr lvl="1"/>
            <a:r>
              <a:rPr lang="en-US" dirty="0" smtClean="0"/>
              <a:t>Exponential dependence of reconstruction software</a:t>
            </a:r>
          </a:p>
          <a:p>
            <a:pPr lvl="1"/>
            <a:r>
              <a:rPr lang="en-US" dirty="0" smtClean="0"/>
              <a:t>Exponential dependence of selection software (stripping)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LHCb beam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Events size ~ 60-70 </a:t>
            </a:r>
            <a:r>
              <a:rPr lang="en-US" dirty="0" err="1" smtClean="0"/>
              <a:t>kB</a:t>
            </a:r>
            <a:r>
              <a:rPr lang="en-US" dirty="0" smtClean="0"/>
              <a:t> instead of 35 </a:t>
            </a:r>
            <a:r>
              <a:rPr lang="en-US" dirty="0" err="1" smtClean="0"/>
              <a:t>kB</a:t>
            </a:r>
            <a:endParaRPr lang="en-US" dirty="0" smtClean="0"/>
          </a:p>
          <a:p>
            <a:r>
              <a:rPr lang="en-US" dirty="0" smtClean="0"/>
              <a:t>Trigger rate nominal (in order to maximize event rates)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kevents/s</a:t>
            </a:r>
            <a:endParaRPr lang="en-US" dirty="0" smtClean="0"/>
          </a:p>
          <a:p>
            <a:pPr lvl="1"/>
            <a:r>
              <a:rPr lang="en-US" dirty="0" smtClean="0"/>
              <a:t>120 to 140 MB/</a:t>
            </a:r>
            <a:r>
              <a:rPr lang="en-US" dirty="0" err="1" smtClean="0"/>
              <a:t>s</a:t>
            </a:r>
            <a:r>
              <a:rPr lang="en-US" dirty="0" smtClean="0"/>
              <a:t> (instead of 70 MB/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</a:p>
          <a:p>
            <a:r>
              <a:rPr lang="en-US" dirty="0" smtClean="0"/>
              <a:t>Reconstruction time increase</a:t>
            </a:r>
          </a:p>
          <a:p>
            <a:pPr lvl="1"/>
            <a:r>
              <a:rPr lang="en-US" dirty="0" smtClean="0"/>
              <a:t>~25 HS06.s (nominal 12 HS06.s)</a:t>
            </a:r>
          </a:p>
          <a:p>
            <a:r>
              <a:rPr lang="en-US" dirty="0" smtClean="0"/>
              <a:t>Unacceptable stripping time</a:t>
            </a:r>
          </a:p>
          <a:p>
            <a:pPr lvl="1"/>
            <a:r>
              <a:rPr lang="en-US" dirty="0" smtClean="0"/>
              <a:t>~80 HS06.s (nominal 1 HS06.s)!!!</a:t>
            </a:r>
          </a:p>
          <a:p>
            <a:pPr lvl="1"/>
            <a:r>
              <a:rPr lang="en-US" dirty="0" smtClean="0"/>
              <a:t>Reduced now to ~10 HS06.s</a:t>
            </a:r>
          </a:p>
          <a:p>
            <a:r>
              <a:rPr lang="en-US" dirty="0" smtClean="0"/>
              <a:t>Consequence</a:t>
            </a:r>
          </a:p>
          <a:p>
            <a:pPr lvl="1"/>
            <a:r>
              <a:rPr lang="en-US" dirty="0" smtClean="0"/>
              <a:t>Limit file size (currently 2 GB, can go down probably to 1 GB)</a:t>
            </a:r>
          </a:p>
          <a:p>
            <a:pPr lvl="2"/>
            <a:r>
              <a:rPr lang="en-US" dirty="0" smtClean="0"/>
              <a:t>Nominal is 3 GB</a:t>
            </a:r>
          </a:p>
          <a:p>
            <a:pPr lvl="1"/>
            <a:r>
              <a:rPr lang="en-US" dirty="0" smtClean="0"/>
              <a:t>Reconstruction + stripping jobs take longer than anticipated</a:t>
            </a:r>
          </a:p>
          <a:p>
            <a:pPr lvl="2"/>
            <a:r>
              <a:rPr lang="en-US" dirty="0" smtClean="0"/>
              <a:t>40 </a:t>
            </a:r>
            <a:r>
              <a:rPr lang="en-US" dirty="0" err="1" smtClean="0"/>
              <a:t>kevts</a:t>
            </a:r>
            <a:r>
              <a:rPr lang="en-US" dirty="0" smtClean="0"/>
              <a:t> * 35 HS06.s = 1.4 10</a:t>
            </a:r>
            <a:r>
              <a:rPr lang="en-US" baseline="30000" dirty="0" smtClean="0"/>
              <a:t>6</a:t>
            </a:r>
            <a:r>
              <a:rPr lang="en-US" dirty="0" smtClean="0"/>
              <a:t> HS06.s</a:t>
            </a:r>
          </a:p>
          <a:p>
            <a:pPr lvl="2"/>
            <a:r>
              <a:rPr lang="en-US" dirty="0" smtClean="0"/>
              <a:t>Requested queue length: 1800 HS06.mn = 1.08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baseline="30000" dirty="0" smtClean="0"/>
              <a:t>HS06.s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and reprocessing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far, 5 successful full (re)-</a:t>
            </a:r>
            <a:r>
              <a:rPr lang="en-US" dirty="0" err="1" smtClean="0"/>
              <a:t>processings</a:t>
            </a:r>
            <a:endParaRPr lang="en-US" dirty="0" smtClean="0"/>
          </a:p>
          <a:p>
            <a:pPr lvl="1"/>
            <a:r>
              <a:rPr lang="en-US" dirty="0" smtClean="0"/>
              <a:t>New production launched on the whole dataset</a:t>
            </a:r>
          </a:p>
          <a:p>
            <a:pPr lvl="1"/>
            <a:r>
              <a:rPr lang="en-US" dirty="0" smtClean="0"/>
              <a:t>Only 3 are kept on disk, one to be scrapped soon</a:t>
            </a:r>
          </a:p>
          <a:p>
            <a:r>
              <a:rPr lang="en-US" dirty="0" smtClean="0"/>
              <a:t>Processing #6 was a failure </a:t>
            </a:r>
          </a:p>
          <a:p>
            <a:pPr lvl="1"/>
            <a:r>
              <a:rPr lang="en-US" dirty="0" smtClean="0"/>
              <a:t>Jobs would have taken more than 7 days wall-clock time to complete!</a:t>
            </a:r>
          </a:p>
          <a:p>
            <a:pPr lvl="2"/>
            <a:r>
              <a:rPr lang="en-US" dirty="0" smtClean="0"/>
              <a:t>Due to much higher pile-up</a:t>
            </a:r>
          </a:p>
          <a:p>
            <a:r>
              <a:rPr lang="en-US" dirty="0" smtClean="0"/>
              <a:t>Processing #7 launched yesterday afternoon</a:t>
            </a:r>
          </a:p>
          <a:p>
            <a:pPr lvl="1"/>
            <a:r>
              <a:rPr lang="en-US" dirty="0" smtClean="0"/>
              <a:t>Only most recent data (as of June 25</a:t>
            </a:r>
            <a:r>
              <a:rPr lang="en-US" baseline="30000" dirty="0" smtClean="0"/>
              <a:t>th</a:t>
            </a:r>
            <a:r>
              <a:rPr lang="en-US" dirty="0" smtClean="0"/>
              <a:t> with high pile-up)</a:t>
            </a:r>
          </a:p>
          <a:p>
            <a:pPr lvl="1"/>
            <a:r>
              <a:rPr lang="en-US" dirty="0" smtClean="0"/>
              <a:t>Expect reduction of 5 on processing time</a:t>
            </a:r>
          </a:p>
          <a:p>
            <a:pPr lvl="2"/>
            <a:r>
              <a:rPr lang="en-US" dirty="0" smtClean="0"/>
              <a:t>Removed stripping lines</a:t>
            </a:r>
          </a:p>
          <a:p>
            <a:r>
              <a:rPr lang="en-US" dirty="0" smtClean="0"/>
              <a:t>Medium term actions</a:t>
            </a:r>
          </a:p>
          <a:p>
            <a:pPr lvl="1"/>
            <a:r>
              <a:rPr lang="en-US" dirty="0" smtClean="0"/>
              <a:t>Reconstruction being worked on for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r>
              <a:rPr lang="en-US" dirty="0" smtClean="0"/>
              <a:t>Careful scrutiny of stripping code </a:t>
            </a:r>
          </a:p>
          <a:p>
            <a:pPr lvl="2"/>
            <a:r>
              <a:rPr lang="en-US" dirty="0" smtClean="0"/>
              <a:t>Factor ~100 to gain from last week’s situation!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418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Production jobs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8993"/>
            <a:ext cx="4832408" cy="3624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038" y="998824"/>
            <a:ext cx="4064000" cy="30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038" y="3973829"/>
            <a:ext cx="3849040" cy="2886780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533400" y="2925129"/>
            <a:ext cx="3886199" cy="513681"/>
          </a:xfrm>
          <a:prstGeom prst="wedgeRectCallout">
            <a:avLst>
              <a:gd name="adj1" fmla="val -16541"/>
              <a:gd name="adj2" fmla="val 25239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7 sites used for reconstruction jobs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371574" y="1327010"/>
            <a:ext cx="3738409" cy="436788"/>
          </a:xfrm>
          <a:prstGeom prst="wedgeRectCallout">
            <a:avLst>
              <a:gd name="adj1" fmla="val 89845"/>
              <a:gd name="adj2" fmla="val 19044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 smtClean="0"/>
              <a:t>R</a:t>
            </a:r>
            <a:r>
              <a:rPr lang="en-US" sz="2000" dirty="0" smtClean="0"/>
              <a:t>e</a:t>
            </a:r>
            <a:r>
              <a:rPr lang="en-US" sz="2000" dirty="0"/>
              <a:t>-processing</a:t>
            </a:r>
            <a:r>
              <a:rPr lang="en-US" sz="2000" dirty="0" smtClean="0"/>
              <a:t> #4 took </a:t>
            </a:r>
            <a:r>
              <a:rPr lang="en-US" sz="2000" dirty="0"/>
              <a:t>3 ½ days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57201" y="5864526"/>
            <a:ext cx="3738408" cy="993474"/>
          </a:xfrm>
          <a:prstGeom prst="wedgeRectCallout">
            <a:avLst>
              <a:gd name="adj1" fmla="val 99795"/>
              <a:gd name="adj2" fmla="val -84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109 sites used in total</a:t>
            </a:r>
          </a:p>
          <a:p>
            <a:pPr marL="285750" indent="-285750">
              <a:spcBef>
                <a:spcPct val="20000"/>
              </a:spcBef>
              <a:buFont typeface="Arial"/>
              <a:buChar char="–"/>
              <a:defRPr/>
            </a:pPr>
            <a:r>
              <a:rPr lang="en-US" sz="1600" dirty="0">
                <a:solidFill>
                  <a:schemeClr val="tx1"/>
                </a:solidFill>
              </a:rPr>
              <a:t>Now stopped running simulation at Tier1s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Latest (re-)</a:t>
            </a:r>
            <a:r>
              <a:rPr lang="en-US" dirty="0" err="1" smtClean="0"/>
              <a:t>processings</a:t>
            </a:r>
            <a:endParaRPr lang="en-US" dirty="0"/>
          </a:p>
        </p:txBody>
      </p:sp>
      <p:pic>
        <p:nvPicPr>
          <p:cNvPr id="3" name="Picture 2" descr="Reco04-Stripping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4419600" cy="3314700"/>
          </a:xfrm>
          <a:prstGeom prst="rect">
            <a:avLst/>
          </a:prstGeom>
        </p:spPr>
      </p:pic>
      <p:pic>
        <p:nvPicPr>
          <p:cNvPr id="4" name="Picture 3" descr="Reco04-Stripping06-Fai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257550"/>
            <a:ext cx="4800600" cy="3600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1295400"/>
            <a:ext cx="4419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Took a bit longer as CNAF was not usable from the start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181600"/>
            <a:ext cx="44196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Jobs never completed…</a:t>
            </a:r>
          </a:p>
          <a:p>
            <a:r>
              <a:rPr lang="en-US" dirty="0" smtClean="0">
                <a:latin typeface="Comic Sans MS"/>
                <a:cs typeface="Comic Sans MS"/>
              </a:rPr>
              <a:t>Terminated by CPU time limit</a:t>
            </a:r>
          </a:p>
          <a:p>
            <a:r>
              <a:rPr lang="en-US" dirty="0" smtClean="0">
                <a:latin typeface="Comic Sans MS"/>
                <a:cs typeface="Comic Sans MS"/>
              </a:rPr>
              <a:t>Production stopped</a:t>
            </a:r>
            <a:endParaRPr lang="en-US" dirty="0">
              <a:latin typeface="Comic Sans MS"/>
              <a:cs typeface="Comic Sans M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124200" y="2133600"/>
            <a:ext cx="21336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31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Distributed computing at Tier1s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506" y="3552962"/>
            <a:ext cx="4440494" cy="33303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05" y="1182090"/>
            <a:ext cx="4683177" cy="3512383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1505" y="3852608"/>
            <a:ext cx="4572002" cy="2759588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17" name="Rectangular Callout 16"/>
          <p:cNvSpPr/>
          <p:nvPr/>
        </p:nvSpPr>
        <p:spPr>
          <a:xfrm>
            <a:off x="457200" y="4694474"/>
            <a:ext cx="3724137" cy="1098707"/>
          </a:xfrm>
          <a:prstGeom prst="wedgeRectCallout">
            <a:avLst>
              <a:gd name="adj1" fmla="val 110656"/>
              <a:gd name="adj2" fmla="val 482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/>
              <a:t>Resources used by user jobs comparable to (re-)processing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5590577" y="1726539"/>
            <a:ext cx="3328658" cy="1170052"/>
          </a:xfrm>
          <a:prstGeom prst="wedgeRectCallout">
            <a:avLst>
              <a:gd name="adj1" fmla="val -77986"/>
              <a:gd name="adj2" fmla="val -63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/>
              <a:t>183 users have been running analysis jobs on the Grid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carefully (re-)processing #7</a:t>
            </a:r>
          </a:p>
          <a:p>
            <a:pPr lvl="1"/>
            <a:r>
              <a:rPr lang="en-US" dirty="0" smtClean="0"/>
              <a:t>#6 was aborted</a:t>
            </a:r>
          </a:p>
          <a:p>
            <a:pPr lvl="1"/>
            <a:r>
              <a:rPr lang="en-US" dirty="0" smtClean="0"/>
              <a:t>If successful, continue processing new data with this workflow</a:t>
            </a:r>
          </a:p>
          <a:p>
            <a:r>
              <a:rPr lang="en-US" dirty="0" smtClean="0"/>
              <a:t>Software </a:t>
            </a:r>
            <a:r>
              <a:rPr lang="en-US" dirty="0" err="1" smtClean="0"/>
              <a:t>optimisation</a:t>
            </a:r>
            <a:r>
              <a:rPr lang="en-US" dirty="0" smtClean="0"/>
              <a:t> necessary</a:t>
            </a:r>
          </a:p>
          <a:p>
            <a:pPr lvl="1"/>
            <a:r>
              <a:rPr lang="en-US" dirty="0" smtClean="0"/>
              <a:t>Adapt to beam condition</a:t>
            </a:r>
          </a:p>
          <a:p>
            <a:pPr lvl="1"/>
            <a:r>
              <a:rPr lang="en-US" dirty="0" smtClean="0"/>
              <a:t>Recent conditions are better (LHC had a wrong </a:t>
            </a:r>
            <a:r>
              <a:rPr lang="en-US" dirty="0" err="1" smtClean="0"/>
              <a:t>emittance</a:t>
            </a:r>
            <a:r>
              <a:rPr lang="en-US" dirty="0" smtClean="0"/>
              <a:t> measurement)</a:t>
            </a:r>
          </a:p>
          <a:p>
            <a:r>
              <a:rPr lang="en-US" dirty="0" smtClean="0"/>
              <a:t>Possible consequences</a:t>
            </a:r>
          </a:p>
          <a:p>
            <a:pPr lvl="1"/>
            <a:r>
              <a:rPr lang="en-US" dirty="0" smtClean="0"/>
              <a:t>Longer queues requested to sites</a:t>
            </a:r>
          </a:p>
          <a:p>
            <a:pPr lvl="2"/>
            <a:r>
              <a:rPr lang="en-US" dirty="0" smtClean="0"/>
              <a:t>Currently 18,000 HS06.minutes</a:t>
            </a:r>
          </a:p>
          <a:p>
            <a:pPr lvl="2"/>
            <a:r>
              <a:rPr lang="en-US" dirty="0" smtClean="0"/>
              <a:t>Would like to go to 3 GB files if possible</a:t>
            </a:r>
          </a:p>
          <a:p>
            <a:pPr lvl="2"/>
            <a:r>
              <a:rPr lang="en-US" dirty="0" smtClean="0"/>
              <a:t>Twice longer queues?</a:t>
            </a:r>
          </a:p>
          <a:p>
            <a:pPr lvl="1"/>
            <a:r>
              <a:rPr lang="en-US" dirty="0" smtClean="0"/>
              <a:t>Possible changes in resource requirements / Computing model</a:t>
            </a:r>
          </a:p>
          <a:p>
            <a:pPr lvl="1"/>
            <a:r>
              <a:rPr lang="en-US" dirty="0" smtClean="0"/>
              <a:t>CPU </a:t>
            </a:r>
            <a:r>
              <a:rPr lang="en-US" dirty="0" err="1" smtClean="0"/>
              <a:t>normalised</a:t>
            </a:r>
            <a:r>
              <a:rPr lang="en-US" dirty="0" smtClean="0"/>
              <a:t> estimation essential (see Ricardo’s talk)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DIRAC.potx</Template>
  <TotalTime>582</TotalTime>
  <Words>552</Words>
  <Application>Microsoft Macintosh PowerPoint</Application>
  <PresentationFormat>On-screen Show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</vt:lpstr>
      <vt:lpstr>Times</vt:lpstr>
      <vt:lpstr>VDub</vt:lpstr>
      <vt:lpstr>DIRAC</vt:lpstr>
      <vt:lpstr>Office Theme</vt:lpstr>
      <vt:lpstr>LHCb and LHC running conditions</vt:lpstr>
      <vt:lpstr>LHC beam conditions</vt:lpstr>
      <vt:lpstr>Consequences of LHCb beam conditions</vt:lpstr>
      <vt:lpstr>Processing and reprocessing</vt:lpstr>
      <vt:lpstr>Production jobs</vt:lpstr>
      <vt:lpstr>Latest (re-)processings</vt:lpstr>
      <vt:lpstr>Distributed computing at Tier1s</vt:lpstr>
      <vt:lpstr>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and LHC running conditions</dc:title>
  <dc:creator>Philippe Charpentier</dc:creator>
  <cp:lastModifiedBy>Philippe Charpentier</cp:lastModifiedBy>
  <cp:revision>3</cp:revision>
  <dcterms:created xsi:type="dcterms:W3CDTF">2010-07-07T22:08:35Z</dcterms:created>
  <dcterms:modified xsi:type="dcterms:W3CDTF">2010-07-08T07:50:42Z</dcterms:modified>
</cp:coreProperties>
</file>