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7"/>
  </p:notesMasterIdLst>
  <p:sldIdLst>
    <p:sldId id="256" r:id="rId2"/>
    <p:sldId id="271" r:id="rId3"/>
    <p:sldId id="272" r:id="rId4"/>
    <p:sldId id="275" r:id="rId5"/>
    <p:sldId id="273" r:id="rId6"/>
    <p:sldId id="278" r:id="rId7"/>
    <p:sldId id="276" r:id="rId8"/>
    <p:sldId id="277" r:id="rId9"/>
    <p:sldId id="283" r:id="rId10"/>
    <p:sldId id="281" r:id="rId11"/>
    <p:sldId id="280" r:id="rId12"/>
    <p:sldId id="279" r:id="rId13"/>
    <p:sldId id="284" r:id="rId14"/>
    <p:sldId id="274" r:id="rId15"/>
    <p:sldId id="285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9E"/>
    <a:srgbClr val="004F9E"/>
    <a:srgbClr val="CC3300"/>
    <a:srgbClr val="3861AA"/>
    <a:srgbClr val="3E282B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4028" autoAdjust="0"/>
  </p:normalViewPr>
  <p:slideViewPr>
    <p:cSldViewPr>
      <p:cViewPr varScale="1">
        <p:scale>
          <a:sx n="62" d="100"/>
          <a:sy n="62" d="100"/>
        </p:scale>
        <p:origin x="-34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A1719-FB09-4828-A5C6-1AE6F3F22978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21EE6-C087-4C56-AA0F-FA1B07D12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21EE6-C087-4C56-AA0F-FA1B07D12C2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170CC576-9532-4E1F-A532-B05785708B1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37478D94-FB28-4CB1-8C79-8D21E0512A95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DCE13240-88E6-404B-B17B-E2C43FC3A9F7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C3BAADFE-26D4-4E04-9F85-4E26F6F3627F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65BE098A-428E-4BE8-A751-2D2A526379A6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A5BA878B-DA36-466B-8C77-0F65E33F2ED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pPr eaLnBrk="0" hangingPunct="0">
              <a:defRPr/>
            </a:pPr>
            <a:r>
              <a:rPr lang="en-US" kern="0" smtClean="0">
                <a:latin typeface="+mj-lt"/>
                <a:ea typeface="+mj-ea"/>
                <a:cs typeface="+mj-cs"/>
              </a:rPr>
              <a:t>Click to edit Master title style</a:t>
            </a: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CED1B3E5-F831-4FD6-A857-7BB07B05BC6B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11" descr="468557_82458359_plasma.jpg"/>
          <p:cNvPicPr>
            <a:picLocks noChangeAspect="1"/>
          </p:cNvPicPr>
          <p:nvPr userDrawn="1"/>
        </p:nvPicPr>
        <p:blipFill>
          <a:blip r:embed="rId10" cstate="print"/>
          <a:srcRect l="60654" t="11020" r="25140" b="76941"/>
          <a:stretch>
            <a:fillRect/>
          </a:stretch>
        </p:blipFill>
        <p:spPr bwMode="auto">
          <a:xfrm>
            <a:off x="0" y="0"/>
            <a:ext cx="12192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C93C7195-D4EB-4ED5-84C9-C6A227D8A1A7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82550"/>
            <a:ext cx="1371600" cy="58578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bg1"/>
                </a:solidFill>
              </a:rPr>
              <a:t>Experiment</a:t>
            </a:r>
          </a:p>
          <a:p>
            <a:pPr>
              <a:defRPr/>
            </a:pPr>
            <a:r>
              <a:rPr lang="en-US" sz="1600" dirty="0">
                <a:solidFill>
                  <a:schemeClr val="bg1"/>
                </a:solidFill>
              </a:rPr>
              <a:t>Support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6" r:id="rId7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tiny.cc/panda-hammercloud" TargetMode="External"/><Relationship Id="rId2" Type="http://schemas.openxmlformats.org/officeDocument/2006/relationships/hyperlink" Target="http://tiny.cc/panda-gangarobo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hammercloud.cern.ch/atlas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133600"/>
            <a:ext cx="8305800" cy="1447800"/>
          </a:xfrm>
        </p:spPr>
        <p:txBody>
          <a:bodyPr/>
          <a:lstStyle/>
          <a:p>
            <a:pPr algn="ctr" eaLnBrk="1" hangingPunct="1"/>
            <a:r>
              <a:rPr lang="en-US" sz="4800" dirty="0" smtClean="0">
                <a:solidFill>
                  <a:srgbClr val="00529E"/>
                </a:solidFill>
                <a:latin typeface="Futura Md BT" pitchFamily="34" charset="0"/>
              </a:rPr>
              <a:t>ANALYSIS FUNCTIONAL AND STRESS TESTING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22098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>
                <a:latin typeface="+mj-lt"/>
              </a:rPr>
              <a:t>Dan van </a:t>
            </a:r>
            <a:r>
              <a:rPr lang="en-US" dirty="0" err="1" smtClean="0">
                <a:latin typeface="+mj-lt"/>
              </a:rPr>
              <a:t>der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Ster</a:t>
            </a:r>
            <a:r>
              <a:rPr lang="en-US" dirty="0" smtClean="0">
                <a:latin typeface="+mj-lt"/>
              </a:rPr>
              <a:t>, CERN IT-ES-DAS</a:t>
            </a:r>
          </a:p>
          <a:p>
            <a:pPr eaLnBrk="1" hangingPunct="1"/>
            <a:endParaRPr lang="en-US" dirty="0" smtClean="0">
              <a:latin typeface="+mj-lt"/>
            </a:endParaRPr>
          </a:p>
          <a:p>
            <a:pPr eaLnBrk="1" hangingPunct="1"/>
            <a:r>
              <a:rPr lang="en-US" sz="2400" dirty="0" smtClean="0">
                <a:latin typeface="+mj-lt"/>
              </a:rPr>
              <a:t>for the </a:t>
            </a:r>
            <a:r>
              <a:rPr lang="en-US" sz="2400" dirty="0" smtClean="0"/>
              <a:t>HC team: Johannes </a:t>
            </a:r>
            <a:r>
              <a:rPr lang="en-US" sz="2400" dirty="0" err="1" smtClean="0"/>
              <a:t>Elmsheuser</a:t>
            </a:r>
            <a:r>
              <a:rPr lang="en-US" sz="2400" dirty="0" smtClean="0"/>
              <a:t>, Federica </a:t>
            </a:r>
            <a:r>
              <a:rPr lang="en-US" sz="2400" dirty="0" err="1" smtClean="0"/>
              <a:t>Legger</a:t>
            </a:r>
            <a:r>
              <a:rPr lang="en-US" sz="2400" dirty="0" smtClean="0"/>
              <a:t>, Mario </a:t>
            </a:r>
            <a:r>
              <a:rPr lang="en-US" sz="2400" dirty="0" err="1" smtClean="0"/>
              <a:t>Úbeda</a:t>
            </a:r>
            <a:r>
              <a:rPr lang="en-US" sz="2400" dirty="0" smtClean="0"/>
              <a:t> </a:t>
            </a:r>
            <a:r>
              <a:rPr lang="en-US" sz="2400" dirty="0" err="1" smtClean="0"/>
              <a:t>García</a:t>
            </a:r>
            <a:endParaRPr lang="en-US" sz="2400" dirty="0" smtClean="0">
              <a:latin typeface="+mj-lt"/>
            </a:endParaRPr>
          </a:p>
          <a:p>
            <a:pPr eaLnBrk="1" hangingPunct="1"/>
            <a:endParaRPr lang="en-US" dirty="0" smtClean="0">
              <a:latin typeface="+mj-lt"/>
            </a:endParaRPr>
          </a:p>
          <a:p>
            <a:pPr eaLnBrk="1" hangingPunct="1"/>
            <a:r>
              <a:rPr lang="en-US" sz="2400" dirty="0" smtClean="0">
                <a:latin typeface="+mj-lt"/>
              </a:rPr>
              <a:t>WLCG Workshop, 8 July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HC in SAM / HC Email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4267200" cy="609600"/>
          </a:xfrm>
        </p:spPr>
        <p:txBody>
          <a:bodyPr/>
          <a:lstStyle/>
          <a:p>
            <a:r>
              <a:rPr lang="en-US" sz="2000" dirty="0" smtClean="0"/>
              <a:t>http://dashb-sam-atlas.cern.ch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37478D94-FB28-4CB1-8C79-8D21E0512A95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5" name="Picture 4" descr="4062_250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9701" y="1600200"/>
            <a:ext cx="2906499" cy="57912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rot="16200000" flipH="1">
            <a:off x="1943100" y="3886200"/>
            <a:ext cx="5334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724400" y="1066800"/>
            <a:ext cx="4267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buClr>
                <a:srgbClr val="3861AA"/>
              </a:buClr>
              <a:buFontTx/>
              <a:buChar char="•"/>
            </a:pPr>
            <a:r>
              <a:rPr lang="en-US" sz="2000" kern="0" dirty="0" smtClean="0">
                <a:latin typeface="+mn-lt"/>
              </a:rPr>
              <a:t>Email robot report (currently sent to DAST)</a:t>
            </a:r>
          </a:p>
          <a:p>
            <a:pPr marL="342900" lvl="0" indent="-342900" eaLnBrk="0" hangingPunct="0">
              <a:spcBef>
                <a:spcPct val="20000"/>
              </a:spcBef>
              <a:buClr>
                <a:srgbClr val="3861AA"/>
              </a:buClr>
              <a:buFontTx/>
              <a:buChar char="•"/>
            </a:pPr>
            <a:endParaRPr lang="en-US" sz="2000" kern="0" dirty="0" smtClean="0"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3861AA"/>
              </a:buClr>
              <a:buFontTx/>
              <a:buChar char="•"/>
            </a:pPr>
            <a:endParaRPr lang="en-US" sz="2000" kern="0" dirty="0" smtClean="0"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3861AA"/>
              </a:buClr>
              <a:buFontTx/>
              <a:buChar char="•"/>
            </a:pPr>
            <a:endParaRPr lang="en-US" sz="2000" kern="0" dirty="0" smtClean="0"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3861AA"/>
              </a:buClr>
              <a:buFontTx/>
              <a:buChar char="•"/>
            </a:pPr>
            <a:endParaRPr lang="en-US" sz="2000" kern="0" dirty="0" smtClean="0"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3861AA"/>
              </a:buClr>
              <a:buFontTx/>
              <a:buChar char="•"/>
            </a:pPr>
            <a:endParaRPr lang="en-US" sz="2000" kern="0" dirty="0" smtClean="0"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3861AA"/>
              </a:buClr>
              <a:buFontTx/>
              <a:buChar char="•"/>
            </a:pPr>
            <a:endParaRPr lang="en-US" sz="2000" kern="0" dirty="0" smtClean="0"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3861AA"/>
              </a:buClr>
              <a:buFontTx/>
              <a:buChar char="•"/>
            </a:pPr>
            <a:endParaRPr lang="en-US" sz="2000" kern="0" dirty="0" smtClean="0"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3861AA"/>
              </a:buClr>
              <a:buFontTx/>
              <a:buChar char="•"/>
            </a:pPr>
            <a:endParaRPr lang="en-US" sz="2000" kern="0" dirty="0" smtClean="0"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3861AA"/>
              </a:buClr>
              <a:buFontTx/>
              <a:buChar char="•"/>
            </a:pPr>
            <a:endParaRPr lang="en-US" sz="2000" kern="0" dirty="0" smtClean="0"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3861AA"/>
              </a:buClr>
              <a:buFontTx/>
              <a:buChar char="•"/>
            </a:pPr>
            <a:endParaRPr lang="en-US" sz="2000" kern="0" dirty="0" smtClean="0"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3861AA"/>
              </a:buClr>
              <a:buFontTx/>
              <a:buChar char="•"/>
            </a:pPr>
            <a:r>
              <a:rPr lang="en-US" sz="2000" kern="0" dirty="0" smtClean="0">
                <a:latin typeface="+mn-lt"/>
              </a:rPr>
              <a:t>And available on the web: http://gangarobot.cern.ch/blacklist_hammercloud.html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screenshot_00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2081213"/>
            <a:ext cx="5539524" cy="3024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 in Panda Monitor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Panda </a:t>
            </a:r>
            <a:r>
              <a:rPr lang="en-US" dirty="0" err="1" smtClean="0"/>
              <a:t>processingTypes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Functional tests use </a:t>
            </a:r>
            <a:r>
              <a:rPr lang="en-US" dirty="0" err="1" smtClean="0"/>
              <a:t>processingType</a:t>
            </a:r>
            <a:r>
              <a:rPr lang="en-US" dirty="0" smtClean="0"/>
              <a:t>=</a:t>
            </a:r>
            <a:r>
              <a:rPr lang="en-US" dirty="0" err="1" smtClean="0"/>
              <a:t>gangarobot</a:t>
            </a:r>
            <a:endParaRPr lang="en-US" dirty="0" smtClean="0"/>
          </a:p>
          <a:p>
            <a:pPr lvl="1"/>
            <a:r>
              <a:rPr lang="en-US" dirty="0" smtClean="0"/>
              <a:t>Stress tests use </a:t>
            </a:r>
            <a:r>
              <a:rPr lang="en-US" dirty="0" err="1" smtClean="0"/>
              <a:t>processingType</a:t>
            </a:r>
            <a:r>
              <a:rPr lang="en-US" dirty="0" smtClean="0"/>
              <a:t>=</a:t>
            </a:r>
            <a:r>
              <a:rPr lang="en-US" dirty="0" err="1" smtClean="0"/>
              <a:t>hammercloud</a:t>
            </a:r>
            <a:endParaRPr lang="en-US" dirty="0" smtClean="0"/>
          </a:p>
          <a:p>
            <a:r>
              <a:rPr lang="en-US" dirty="0" smtClean="0"/>
              <a:t>Browse the HC results in the Panda monitor:</a:t>
            </a:r>
          </a:p>
          <a:p>
            <a:pPr lvl="1"/>
            <a:r>
              <a:rPr lang="en-US" dirty="0" smtClean="0">
                <a:hlinkClick r:id="rId2"/>
              </a:rPr>
              <a:t>http://tiny.cc/panda-gangarobot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http://tiny.cc/panda-hammercloud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Presentation title - </a:t>
            </a:r>
            <a:fld id="{37478D94-FB28-4CB1-8C79-8D21E0512A95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11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5" name="Picture 4" descr="forD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3997023"/>
            <a:ext cx="8458200" cy="57219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 Ops – Stress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number of test templates are ready for site or cloud </a:t>
            </a:r>
            <a:r>
              <a:rPr lang="en-US" dirty="0" err="1" smtClean="0"/>
              <a:t>admins</a:t>
            </a:r>
            <a:r>
              <a:rPr lang="en-US" dirty="0" smtClean="0"/>
              <a:t> to schedule on-demand…</a:t>
            </a:r>
          </a:p>
          <a:p>
            <a:pPr lvl="1"/>
            <a:r>
              <a:rPr lang="en-US" dirty="0" smtClean="0"/>
              <a:t>An HC account is needed. Contact us if you want one.</a:t>
            </a:r>
          </a:p>
          <a:p>
            <a:endParaRPr lang="en-US" dirty="0" smtClean="0"/>
          </a:p>
          <a:p>
            <a:r>
              <a:rPr lang="en-US" dirty="0" smtClean="0"/>
              <a:t>On Panda or LCG using any data access method (</a:t>
            </a:r>
            <a:r>
              <a:rPr lang="it-IT" dirty="0" smtClean="0"/>
              <a:t>including Panda FileStager or direct access):</a:t>
            </a:r>
            <a:endParaRPr lang="en-US" dirty="0" smtClean="0"/>
          </a:p>
          <a:p>
            <a:pPr lvl="1"/>
            <a:r>
              <a:rPr lang="it-IT" dirty="0" smtClean="0"/>
              <a:t>Muon Analysis, Athena 15.6.6, mc09*merge.AOD*.e*r12*</a:t>
            </a:r>
          </a:p>
          <a:p>
            <a:pPr lvl="1"/>
            <a:r>
              <a:rPr lang="en-US" dirty="0" smtClean="0"/>
              <a:t>D3PDMaker, Athena 15.6.10.6, data10_7TeV*physics_*AOD*, Frontier/Squid</a:t>
            </a:r>
          </a:p>
          <a:p>
            <a:endParaRPr lang="en-US" dirty="0" smtClean="0"/>
          </a:p>
          <a:p>
            <a:r>
              <a:rPr lang="en-US" dirty="0" smtClean="0"/>
              <a:t>Panda Tier 3 Test:</a:t>
            </a:r>
          </a:p>
          <a:p>
            <a:pPr lvl="1"/>
            <a:r>
              <a:rPr lang="en-US" dirty="0" err="1" smtClean="0"/>
              <a:t>Muon</a:t>
            </a:r>
            <a:r>
              <a:rPr lang="en-US" dirty="0" smtClean="0"/>
              <a:t> Analysis, Athena 15.6.6 – you mail us a list of PFNs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37478D94-FB28-4CB1-8C79-8D21E0512A95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Stress Test</a:t>
            </a:r>
            <a:endParaRPr lang="en-US" dirty="0"/>
          </a:p>
        </p:txBody>
      </p:sp>
      <p:pic>
        <p:nvPicPr>
          <p:cNvPr id="5" name="Content Placeholder 4" descr="screenshot_00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0737" y="1066800"/>
            <a:ext cx="7898726" cy="5334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37478D94-FB28-4CB1-8C79-8D21E0512A95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13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Fix the frontier/squid test… ~25% of the jobs are currently crashing</a:t>
            </a:r>
          </a:p>
          <a:p>
            <a:pPr lvl="1"/>
            <a:r>
              <a:rPr lang="en-US" dirty="0" smtClean="0"/>
              <a:t>Is correlated in a non-obvious way to the </a:t>
            </a:r>
            <a:r>
              <a:rPr lang="en-US" dirty="0" err="1" smtClean="0"/>
              <a:t>dESD</a:t>
            </a:r>
            <a:r>
              <a:rPr lang="en-US" dirty="0" smtClean="0"/>
              <a:t> dataset used – </a:t>
            </a:r>
            <a:r>
              <a:rPr lang="en-US" dirty="0" smtClean="0"/>
              <a:t>currently replicating a known working dataset to all DE sites </a:t>
            </a:r>
            <a:r>
              <a:rPr lang="en-US" smtClean="0"/>
              <a:t>(globally later)</a:t>
            </a:r>
            <a:endParaRPr lang="en-US" dirty="0" smtClean="0"/>
          </a:p>
          <a:p>
            <a:r>
              <a:rPr lang="en-US" dirty="0" smtClean="0"/>
              <a:t>Integrate with Site Status Board – this is the long-discussed ADC “Analysis Functional Test”</a:t>
            </a:r>
          </a:p>
          <a:p>
            <a:pPr lvl="1"/>
            <a:r>
              <a:rPr lang="en-US" dirty="0" smtClean="0"/>
              <a:t>SSB implements the policy for site “exclusion”</a:t>
            </a:r>
          </a:p>
          <a:p>
            <a:pPr lvl="1"/>
            <a:r>
              <a:rPr lang="en-US" dirty="0" smtClean="0"/>
              <a:t>Will provide better communication to sites in case of exclusion</a:t>
            </a:r>
          </a:p>
          <a:p>
            <a:r>
              <a:rPr lang="en-US" dirty="0" smtClean="0"/>
              <a:t>Auto-approval for some test requests</a:t>
            </a:r>
          </a:p>
          <a:p>
            <a:pPr lvl="1"/>
            <a:r>
              <a:rPr lang="en-US" dirty="0" smtClean="0"/>
              <a:t>Manual approval isn’t needed if the test is simply an instance of one of the approved Templates</a:t>
            </a:r>
          </a:p>
          <a:p>
            <a:r>
              <a:rPr lang="en-US" dirty="0" smtClean="0"/>
              <a:t>Site Ranking Tool</a:t>
            </a:r>
          </a:p>
          <a:p>
            <a:pPr lvl="1"/>
            <a:r>
              <a:rPr lang="en-US" dirty="0" smtClean="0"/>
              <a:t>Provides a score (per test template) to make comparisons</a:t>
            </a:r>
          </a:p>
          <a:p>
            <a:r>
              <a:rPr lang="en-US" dirty="0" smtClean="0"/>
              <a:t>Robot Web display to present results separated by Test Type (template)</a:t>
            </a:r>
          </a:p>
          <a:p>
            <a:pPr lvl="1"/>
            <a:r>
              <a:rPr lang="en-US" dirty="0" err="1" smtClean="0"/>
              <a:t>E.g</a:t>
            </a:r>
            <a:r>
              <a:rPr lang="en-US" dirty="0" smtClean="0"/>
              <a:t> see only the Frontier/Squid test results.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37478D94-FB28-4CB1-8C79-8D21E0512A95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HammerCloud</a:t>
            </a:r>
            <a:r>
              <a:rPr lang="en-US" dirty="0" smtClean="0"/>
              <a:t> has taken over responsibilities for all central DA tests: functional and stress testing</a:t>
            </a:r>
          </a:p>
          <a:p>
            <a:r>
              <a:rPr lang="en-US" dirty="0" smtClean="0"/>
              <a:t>New “template” model makes the usage more user friendly</a:t>
            </a:r>
          </a:p>
          <a:p>
            <a:pPr lvl="1"/>
            <a:r>
              <a:rPr lang="en-US" dirty="0" smtClean="0"/>
              <a:t>Not much room for error – enables automatic test approval</a:t>
            </a:r>
          </a:p>
          <a:p>
            <a:r>
              <a:rPr lang="en-US" dirty="0" smtClean="0"/>
              <a:t>Test results are available in a variety of places:</a:t>
            </a:r>
          </a:p>
          <a:p>
            <a:pPr lvl="1"/>
            <a:r>
              <a:rPr lang="en-US" dirty="0" smtClean="0"/>
              <a:t>HC web, Email reports, SAM Dashboard, Panda Monitor, (SSB coming soon)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Acknowledgements to the HC team: Johannes </a:t>
            </a:r>
            <a:r>
              <a:rPr lang="en-US" dirty="0" err="1" smtClean="0"/>
              <a:t>Elmsheuser</a:t>
            </a:r>
            <a:r>
              <a:rPr lang="en-US" dirty="0" smtClean="0"/>
              <a:t>, Federica </a:t>
            </a:r>
            <a:r>
              <a:rPr lang="en-US" dirty="0" err="1" smtClean="0"/>
              <a:t>Legger</a:t>
            </a:r>
            <a:r>
              <a:rPr lang="en-US" dirty="0" smtClean="0"/>
              <a:t>, Mario </a:t>
            </a:r>
            <a:r>
              <a:rPr lang="en-US" dirty="0" err="1" smtClean="0"/>
              <a:t>Úbeda</a:t>
            </a:r>
            <a:r>
              <a:rPr lang="en-US" dirty="0" smtClean="0"/>
              <a:t> </a:t>
            </a:r>
            <a:r>
              <a:rPr lang="en-US" dirty="0" err="1" smtClean="0"/>
              <a:t>García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37478D94-FB28-4CB1-8C79-8D21E0512A95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15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 – what should we test in Distributed Analysis?</a:t>
            </a:r>
          </a:p>
          <a:p>
            <a:endParaRPr lang="en-US" dirty="0" smtClean="0"/>
          </a:p>
          <a:p>
            <a:r>
              <a:rPr lang="en-US" dirty="0" err="1" smtClean="0"/>
              <a:t>HammerCloud</a:t>
            </a:r>
            <a:r>
              <a:rPr lang="en-US" dirty="0" smtClean="0"/>
              <a:t> and </a:t>
            </a:r>
            <a:r>
              <a:rPr lang="en-US" dirty="0" err="1" smtClean="0"/>
              <a:t>GangaRobot</a:t>
            </a:r>
            <a:r>
              <a:rPr lang="en-US" dirty="0" smtClean="0"/>
              <a:t> – Tools for stress and functional testing</a:t>
            </a:r>
          </a:p>
          <a:p>
            <a:endParaRPr lang="en-US" dirty="0" smtClean="0"/>
          </a:p>
          <a:p>
            <a:r>
              <a:rPr lang="en-US" dirty="0" smtClean="0"/>
              <a:t>Recent Developments – </a:t>
            </a:r>
            <a:r>
              <a:rPr lang="en-US" dirty="0" err="1" smtClean="0"/>
              <a:t>HammerCloud</a:t>
            </a:r>
            <a:r>
              <a:rPr lang="en-US" dirty="0" smtClean="0"/>
              <a:t> v3 deployment</a:t>
            </a:r>
          </a:p>
          <a:p>
            <a:endParaRPr lang="en-US" dirty="0" smtClean="0"/>
          </a:p>
          <a:p>
            <a:r>
              <a:rPr lang="en-US" dirty="0" smtClean="0"/>
              <a:t>Next Steps – the AFT, integration with SSB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37478D94-FB28-4CB1-8C79-8D21E0512A95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 Testing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4F9E"/>
                </a:solidFill>
              </a:rPr>
              <a:t>Functional Testing:</a:t>
            </a:r>
          </a:p>
          <a:p>
            <a:pPr lvl="1"/>
            <a:r>
              <a:rPr lang="en-US" dirty="0" smtClean="0"/>
              <a:t>Test the basic infrastructure</a:t>
            </a:r>
          </a:p>
          <a:p>
            <a:pPr lvl="2"/>
            <a:r>
              <a:rPr lang="en-US" dirty="0" smtClean="0"/>
              <a:t>SAM…</a:t>
            </a:r>
            <a:r>
              <a:rPr lang="en-US" dirty="0" err="1" smtClean="0"/>
              <a:t>Nagios</a:t>
            </a:r>
            <a:r>
              <a:rPr lang="en-US" dirty="0" smtClean="0"/>
              <a:t>. Not covered in this talk.</a:t>
            </a:r>
          </a:p>
          <a:p>
            <a:pPr lvl="1"/>
            <a:r>
              <a:rPr lang="en-US" dirty="0" smtClean="0"/>
              <a:t>Basic test of the complete analysis workflow</a:t>
            </a:r>
          </a:p>
          <a:p>
            <a:pPr lvl="2"/>
            <a:r>
              <a:rPr lang="en-US" dirty="0" smtClean="0"/>
              <a:t>Client…Workload Mgmt...Site…Worker Node…Storage</a:t>
            </a:r>
          </a:p>
          <a:p>
            <a:pPr lvl="1"/>
            <a:r>
              <a:rPr lang="en-US" dirty="0" smtClean="0"/>
              <a:t>“Special” workflows:</a:t>
            </a:r>
          </a:p>
          <a:p>
            <a:pPr lvl="2"/>
            <a:r>
              <a:rPr lang="en-US" dirty="0" smtClean="0"/>
              <a:t>Complete chain test with Frontier/Squid access</a:t>
            </a:r>
          </a:p>
          <a:p>
            <a:pPr lvl="2"/>
            <a:r>
              <a:rPr lang="en-US" dirty="0" smtClean="0"/>
              <a:t>Tier 3 analysis</a:t>
            </a:r>
          </a:p>
          <a:p>
            <a:r>
              <a:rPr lang="en-US" b="1" dirty="0" smtClean="0">
                <a:solidFill>
                  <a:srgbClr val="00529E"/>
                </a:solidFill>
              </a:rPr>
              <a:t>Stress Testing:</a:t>
            </a:r>
          </a:p>
          <a:p>
            <a:pPr lvl="1"/>
            <a:r>
              <a:rPr lang="en-US" dirty="0" smtClean="0"/>
              <a:t>On-demand test to help commission/tune/benchmark the analysis sites.</a:t>
            </a:r>
          </a:p>
          <a:p>
            <a:pPr lvl="1"/>
            <a:r>
              <a:rPr lang="en-US" dirty="0" smtClean="0"/>
              <a:t>Standardized tests – end-to-end test with real analyses of “real” 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37478D94-FB28-4CB1-8C79-8D21E0512A95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to </a:t>
            </a:r>
            <a:r>
              <a:rPr lang="en-US" dirty="0" err="1" smtClean="0"/>
              <a:t>HammerCloud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err="1" smtClean="0">
                <a:solidFill>
                  <a:srgbClr val="00529E"/>
                </a:solidFill>
              </a:rPr>
              <a:t>HammerCloud</a:t>
            </a:r>
            <a:r>
              <a:rPr lang="en-US" dirty="0" smtClean="0"/>
              <a:t> (HC) is a Distributed Analysis testing system serving these two use-cases:</a:t>
            </a:r>
          </a:p>
          <a:p>
            <a:pPr lvl="1"/>
            <a:r>
              <a:rPr lang="en-US" b="1" dirty="0" smtClean="0">
                <a:solidFill>
                  <a:srgbClr val="00529E"/>
                </a:solidFill>
              </a:rPr>
              <a:t>Robot-like Functional Testing</a:t>
            </a:r>
            <a:r>
              <a:rPr lang="en-US" dirty="0" smtClean="0"/>
              <a:t>: frequent “ping” jobs to all sites to perform end-to-end DA testing</a:t>
            </a:r>
          </a:p>
          <a:p>
            <a:pPr lvl="1"/>
            <a:r>
              <a:rPr lang="en-US" b="1" dirty="0" smtClean="0">
                <a:solidFill>
                  <a:srgbClr val="00529E"/>
                </a:solidFill>
              </a:rPr>
              <a:t>DA Stress Testing</a:t>
            </a:r>
            <a:r>
              <a:rPr lang="en-US" dirty="0" smtClean="0"/>
              <a:t>: on-demand (large-scale) stress tests using real analysis jobs to test one or many sites simultaneously to:</a:t>
            </a:r>
          </a:p>
          <a:p>
            <a:pPr lvl="2"/>
            <a:r>
              <a:rPr lang="en-US" dirty="0" smtClean="0"/>
              <a:t>Help commission new sites</a:t>
            </a:r>
          </a:p>
          <a:p>
            <a:pPr lvl="2"/>
            <a:r>
              <a:rPr lang="en-US" dirty="0" smtClean="0"/>
              <a:t>Evaluate changes to site infrastructure</a:t>
            </a:r>
          </a:p>
          <a:p>
            <a:pPr lvl="2"/>
            <a:r>
              <a:rPr lang="en-US" dirty="0" smtClean="0"/>
              <a:t>Evaluate SW changes</a:t>
            </a:r>
          </a:p>
          <a:p>
            <a:pPr lvl="2"/>
            <a:r>
              <a:rPr lang="en-US" dirty="0" smtClean="0"/>
              <a:t>Compare site performances…</a:t>
            </a:r>
          </a:p>
          <a:p>
            <a:r>
              <a:rPr lang="en-US" dirty="0" smtClean="0"/>
              <a:t>ATLAS has already made a big investment in HC stress testing:</a:t>
            </a:r>
          </a:p>
          <a:p>
            <a:pPr lvl="1"/>
            <a:r>
              <a:rPr lang="en-US" dirty="0" smtClean="0"/>
              <a:t>~210,000 CPU-</a:t>
            </a:r>
            <a:r>
              <a:rPr lang="en-US" dirty="0" err="1" smtClean="0"/>
              <a:t>wallclock</a:t>
            </a:r>
            <a:r>
              <a:rPr lang="en-US" dirty="0" smtClean="0"/>
              <a:t> days (that’s 576 CPU-years)</a:t>
            </a:r>
          </a:p>
          <a:p>
            <a:pPr lvl="1"/>
            <a:r>
              <a:rPr lang="en-US" dirty="0" smtClean="0"/>
              <a:t>But this is only a few percent of </a:t>
            </a:r>
            <a:r>
              <a:rPr lang="en-US" dirty="0" smtClean="0"/>
              <a:t>the global </a:t>
            </a:r>
            <a:r>
              <a:rPr lang="en-US" dirty="0" smtClean="0"/>
              <a:t>DA resources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37478D94-FB28-4CB1-8C79-8D21E0512A95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352800"/>
            <a:ext cx="21431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HammerCloud</a:t>
            </a:r>
            <a:r>
              <a:rPr lang="en-US" dirty="0" smtClean="0"/>
              <a:t> Web UI</a:t>
            </a:r>
            <a:endParaRPr lang="en-US" dirty="0"/>
          </a:p>
        </p:txBody>
      </p:sp>
      <p:pic>
        <p:nvPicPr>
          <p:cNvPr id="5" name="Content Placeholder 4" descr="screenshot_00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17009" y="1066800"/>
            <a:ext cx="6755392" cy="501424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37478D94-FB28-4CB1-8C79-8D21E0512A95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28600" y="6096000"/>
            <a:ext cx="8763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hlinkClick r:id="rId3"/>
              </a:rPr>
              <a:t>http://hammercloud.cern.ch/atlas/</a:t>
            </a:r>
            <a:endParaRPr lang="en-US" sz="24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pic>
        <p:nvPicPr>
          <p:cNvPr id="5" name="Content Placeholder 4" descr="CopyofHCDetai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29200" y="1019175"/>
            <a:ext cx="3867150" cy="530542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37478D94-FB28-4CB1-8C79-8D21E0512A95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28600" y="1066800"/>
            <a:ext cx="4572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HC UI is implemented as a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Django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web app: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buFont typeface="Arial" charset="0"/>
              <a:buChar char="–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View test results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buFont typeface="Arial" charset="0"/>
              <a:buChar char="–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View cloud/site evolution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buFont typeface="Arial" charset="0"/>
              <a:buChar char="–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DB Admin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buFont typeface="Arial" charset="0"/>
              <a:buChar char="–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lang="en-US" sz="2800" kern="0" dirty="0" smtClean="0">
                <a:latin typeface="+mn-lt"/>
              </a:rPr>
              <a:t>r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esults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800" kern="0" dirty="0" smtClean="0">
                <a:latin typeface="+mn-lt"/>
              </a:rPr>
              <a:t>are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maintained in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MySQL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buFontTx/>
              <a:buChar char="•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HC Logic (job submission, monitoring, resubmission) implemented on top of the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Ganga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Grid Programming Interface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(GPI)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HammerCloud</a:t>
            </a:r>
            <a:r>
              <a:rPr lang="en-US" dirty="0" smtClean="0"/>
              <a:t> v3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HammerCloud</a:t>
            </a:r>
            <a:r>
              <a:rPr lang="en-US" dirty="0" smtClean="0"/>
              <a:t> v3 was recently deployed</a:t>
            </a:r>
          </a:p>
          <a:p>
            <a:r>
              <a:rPr lang="en-US" dirty="0" smtClean="0"/>
              <a:t>What’s new?</a:t>
            </a:r>
          </a:p>
          <a:p>
            <a:pPr lvl="1"/>
            <a:r>
              <a:rPr lang="en-US" dirty="0" smtClean="0">
                <a:solidFill>
                  <a:srgbClr val="00529E"/>
                </a:solidFill>
              </a:rPr>
              <a:t>Test Templates </a:t>
            </a:r>
            <a:r>
              <a:rPr lang="en-US" dirty="0" smtClean="0"/>
              <a:t>– standardized tests are </a:t>
            </a:r>
            <a:r>
              <a:rPr lang="en-US" dirty="0" err="1" smtClean="0"/>
              <a:t>templated</a:t>
            </a:r>
            <a:r>
              <a:rPr lang="en-US" dirty="0" smtClean="0"/>
              <a:t>. Templates are instantiated as a Test</a:t>
            </a:r>
          </a:p>
          <a:p>
            <a:pPr lvl="1"/>
            <a:r>
              <a:rPr lang="en-US" dirty="0" smtClean="0">
                <a:solidFill>
                  <a:srgbClr val="00529E"/>
                </a:solidFill>
              </a:rPr>
              <a:t>Functional Testing </a:t>
            </a:r>
            <a:r>
              <a:rPr lang="en-US" dirty="0" smtClean="0"/>
              <a:t>– automatic instantiation of “functional” Templates at a defined frequency (these are the </a:t>
            </a:r>
            <a:r>
              <a:rPr lang="en-US" dirty="0" err="1" smtClean="0"/>
              <a:t>GangaRobot</a:t>
            </a:r>
            <a:r>
              <a:rPr lang="en-US" dirty="0" smtClean="0"/>
              <a:t> tests)</a:t>
            </a:r>
          </a:p>
          <a:p>
            <a:pPr lvl="1"/>
            <a:r>
              <a:rPr lang="en-US" dirty="0" smtClean="0">
                <a:solidFill>
                  <a:srgbClr val="00529E"/>
                </a:solidFill>
              </a:rPr>
              <a:t>Robot Report </a:t>
            </a:r>
            <a:r>
              <a:rPr lang="en-US" dirty="0" smtClean="0"/>
              <a:t>– graphical display of site efficiencies for the functional tests</a:t>
            </a:r>
          </a:p>
          <a:p>
            <a:pPr lvl="1"/>
            <a:r>
              <a:rPr lang="en-US" dirty="0" smtClean="0">
                <a:solidFill>
                  <a:srgbClr val="00529E"/>
                </a:solidFill>
              </a:rPr>
              <a:t>Behind the scenes refactoring </a:t>
            </a:r>
            <a:r>
              <a:rPr lang="en-US" dirty="0" smtClean="0"/>
              <a:t>– move to SL5, RPMs, generalizing the code for non-Athena/non-ATLAS tests</a:t>
            </a:r>
          </a:p>
          <a:p>
            <a:pPr lvl="1"/>
            <a:r>
              <a:rPr lang="en-US" dirty="0" smtClean="0"/>
              <a:t>Plus many small interface changes…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37478D94-FB28-4CB1-8C79-8D21E0512A95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HC Ops – Functional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Currently active Functional Tests:</a:t>
            </a:r>
          </a:p>
          <a:p>
            <a:endParaRPr lang="en-US" dirty="0" smtClean="0"/>
          </a:p>
          <a:p>
            <a:r>
              <a:rPr lang="en-US" dirty="0" err="1" smtClean="0"/>
              <a:t>UserAnalysis</a:t>
            </a:r>
            <a:r>
              <a:rPr lang="en-US" dirty="0" smtClean="0"/>
              <a:t>, Athena 15.6.9 with mc0*.</a:t>
            </a:r>
            <a:r>
              <a:rPr lang="en-US" dirty="0" err="1" smtClean="0"/>
              <a:t>merge.AOD.e</a:t>
            </a:r>
            <a:r>
              <a:rPr lang="en-US" dirty="0" smtClean="0"/>
              <a:t>*_r* on Panda and LCG</a:t>
            </a:r>
          </a:p>
          <a:p>
            <a:pPr lvl="1"/>
            <a:r>
              <a:rPr lang="en-US" dirty="0" smtClean="0"/>
              <a:t>Data access: Panda “</a:t>
            </a:r>
            <a:r>
              <a:rPr lang="en-US" dirty="0" err="1" smtClean="0"/>
              <a:t>schedconfig</a:t>
            </a:r>
            <a:r>
              <a:rPr lang="en-US" dirty="0" smtClean="0"/>
              <a:t>”, local direct, </a:t>
            </a:r>
            <a:r>
              <a:rPr lang="en-US" dirty="0" err="1" smtClean="0"/>
              <a:t>FileStager</a:t>
            </a:r>
            <a:endParaRPr lang="en-US" dirty="0" smtClean="0"/>
          </a:p>
          <a:p>
            <a:pPr lvl="1"/>
            <a:r>
              <a:rPr lang="en-US" dirty="0" smtClean="0"/>
              <a:t>4 tests in total</a:t>
            </a:r>
          </a:p>
          <a:p>
            <a:r>
              <a:rPr lang="en-US" dirty="0" smtClean="0"/>
              <a:t>D3PDMaker, Athena 15.6.10.6 (Frontier/Squid test) on Panda and LCG</a:t>
            </a:r>
          </a:p>
          <a:p>
            <a:pPr lvl="1"/>
            <a:r>
              <a:rPr lang="en-US" dirty="0" smtClean="0"/>
              <a:t>Data access: Panda “</a:t>
            </a:r>
            <a:r>
              <a:rPr lang="en-US" dirty="0" err="1" smtClean="0"/>
              <a:t>schedconfig</a:t>
            </a:r>
            <a:r>
              <a:rPr lang="en-US" dirty="0" smtClean="0"/>
              <a:t>”, local direct</a:t>
            </a:r>
          </a:p>
          <a:p>
            <a:pPr lvl="1"/>
            <a:r>
              <a:rPr lang="en-US" dirty="0" smtClean="0"/>
              <a:t>2 tests in total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Each tests is set to keep 1 job running at all sites continuously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37478D94-FB28-4CB1-8C79-8D21E0512A95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8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 Robot Report</a:t>
            </a:r>
            <a:endParaRPr lang="en-US" dirty="0"/>
          </a:p>
        </p:txBody>
      </p:sp>
      <p:pic>
        <p:nvPicPr>
          <p:cNvPr id="5" name="Content Placeholder 4" descr="screenshot_00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0245" y="1066800"/>
            <a:ext cx="7379710" cy="5334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3861AA"/>
                </a:solidFill>
              </a:rPr>
              <a:t>Analysis and Functional and Stress Testing – Dan van </a:t>
            </a:r>
            <a:r>
              <a:rPr lang="en-US" dirty="0" err="1" smtClean="0">
                <a:solidFill>
                  <a:srgbClr val="3861AA"/>
                </a:solidFill>
              </a:rPr>
              <a:t>der</a:t>
            </a:r>
            <a:r>
              <a:rPr lang="en-US" dirty="0" smtClean="0">
                <a:solidFill>
                  <a:srgbClr val="3861AA"/>
                </a:solidFill>
              </a:rPr>
              <a:t> </a:t>
            </a:r>
            <a:r>
              <a:rPr lang="en-US" dirty="0" err="1" smtClean="0">
                <a:solidFill>
                  <a:srgbClr val="3861AA"/>
                </a:solidFill>
              </a:rPr>
              <a:t>Ster</a:t>
            </a:r>
            <a:r>
              <a:rPr lang="en-US" dirty="0" smtClean="0">
                <a:solidFill>
                  <a:srgbClr val="3861AA"/>
                </a:solidFill>
              </a:rPr>
              <a:t> – </a:t>
            </a:r>
            <a:fld id="{37478D94-FB28-4CB1-8C79-8D21E0512A95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Futura Md BT"/>
        <a:ea typeface=""/>
        <a:cs typeface=""/>
      </a:majorFont>
      <a:minorFont>
        <a:latin typeface="Futura Md B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1192</TotalTime>
  <Words>1012</Words>
  <Application>Microsoft Office PowerPoint</Application>
  <PresentationFormat>On-screen Show (4:3)</PresentationFormat>
  <Paragraphs>135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Custom Design</vt:lpstr>
      <vt:lpstr>ANALYSIS FUNCTIONAL AND STRESS TESTING</vt:lpstr>
      <vt:lpstr>Outline</vt:lpstr>
      <vt:lpstr>DA Testing Goals</vt:lpstr>
      <vt:lpstr>Intro to HammerCloud</vt:lpstr>
      <vt:lpstr>HammerCloud Web UI</vt:lpstr>
      <vt:lpstr>Implementation</vt:lpstr>
      <vt:lpstr>HammerCloud v3</vt:lpstr>
      <vt:lpstr>HC Ops – Functional Tests</vt:lpstr>
      <vt:lpstr>HC Robot Report</vt:lpstr>
      <vt:lpstr>HC in SAM / HC Email Report</vt:lpstr>
      <vt:lpstr>HC in Panda Monitor</vt:lpstr>
      <vt:lpstr>HC Ops – Stress Tests</vt:lpstr>
      <vt:lpstr>Example Stress Test</vt:lpstr>
      <vt:lpstr>Next Steps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Corporate Edition</cp:lastModifiedBy>
  <cp:revision>160</cp:revision>
  <dcterms:created xsi:type="dcterms:W3CDTF">2006-05-15T08:51:15Z</dcterms:created>
  <dcterms:modified xsi:type="dcterms:W3CDTF">2010-07-07T15:04:49Z</dcterms:modified>
</cp:coreProperties>
</file>