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1"/>
  </p:notesMasterIdLst>
  <p:sldIdLst>
    <p:sldId id="257" r:id="rId2"/>
    <p:sldId id="295" r:id="rId3"/>
    <p:sldId id="298" r:id="rId4"/>
    <p:sldId id="271" r:id="rId5"/>
    <p:sldId id="270" r:id="rId6"/>
    <p:sldId id="269" r:id="rId7"/>
    <p:sldId id="274" r:id="rId8"/>
    <p:sldId id="272" r:id="rId9"/>
    <p:sldId id="280" r:id="rId10"/>
    <p:sldId id="275" r:id="rId11"/>
    <p:sldId id="297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58" r:id="rId22"/>
    <p:sldId id="263" r:id="rId23"/>
    <p:sldId id="264" r:id="rId24"/>
    <p:sldId id="259" r:id="rId25"/>
    <p:sldId id="260" r:id="rId26"/>
    <p:sldId id="261" r:id="rId27"/>
    <p:sldId id="262" r:id="rId28"/>
    <p:sldId id="296" r:id="rId29"/>
    <p:sldId id="29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3707" autoAdjust="0"/>
    <p:restoredTop sz="94660"/>
  </p:normalViewPr>
  <p:slideViewPr>
    <p:cSldViewPr snapToObjects="1" showGuides="1">
      <p:cViewPr>
        <p:scale>
          <a:sx n="75" d="100"/>
          <a:sy n="75" d="100"/>
        </p:scale>
        <p:origin x="-121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043DF-E2D4-1E43-9785-6647CD88AAA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C429-853F-8F43-B6B0-1933496AAB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DD39424-A229-FF4B-9F5C-5FAFA09F1774}" type="slidenum">
              <a:rPr lang="en-US" sz="1200">
                <a:latin typeface="Times" charset="0"/>
              </a:rPr>
              <a:pPr algn="r" eaLnBrk="0" hangingPunct="0"/>
              <a:t>2</a:t>
            </a:fld>
            <a:endParaRPr lang="en-US" sz="1200">
              <a:latin typeface="Times" charset="0"/>
            </a:endParaRPr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76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EB21AB-D7DA-7F44-A41C-8DDB10065A2E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17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DC429-853F-8F43-B6B0-1933496AABC6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FEC12-7E64-E143-A7FF-844CC5930B66}" type="datetimeFigureOut">
              <a:rPr lang="en-US" smtClean="0"/>
              <a:pPr/>
              <a:t>7/8/10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29D27-625F-1646-8006-CEFABC77BB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22262" y="228600"/>
            <a:ext cx="84994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556000" y="6581775"/>
            <a:ext cx="2262158" cy="461665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  <a:latin typeface="Helvetica" pitchFamily="-65" charset="0"/>
                <a:ea typeface="ＭＳ Ｐゴシック" pitchFamily="-65" charset="-128"/>
                <a:cs typeface="ＭＳ Ｐゴシック" pitchFamily="-65" charset="-128"/>
              </a:rPr>
              <a:t>WLCG/8 July </a:t>
            </a:r>
            <a:r>
              <a:rPr lang="en-US" sz="1200" dirty="0" smtClean="0">
                <a:solidFill>
                  <a:srgbClr val="000000"/>
                </a:solidFill>
                <a:latin typeface="Helvetica" pitchFamily="-65" charset="0"/>
                <a:ea typeface="ＭＳ Ｐゴシック" pitchFamily="-65" charset="-128"/>
                <a:cs typeface="ＭＳ Ｐゴシック" pitchFamily="-65" charset="-128"/>
              </a:rPr>
              <a:t>2010/MCSawley</a:t>
            </a:r>
          </a:p>
          <a:p>
            <a:pPr>
              <a:defRPr/>
            </a:pPr>
            <a:endParaRPr lang="en-US" sz="1200" dirty="0">
              <a:solidFill>
                <a:srgbClr val="000000"/>
              </a:solidFill>
              <a:latin typeface="Helvetica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058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WAN area transfers and networking: a predictive </a:t>
            </a:r>
            <a:r>
              <a:rPr lang="en-GB" dirty="0" smtClean="0"/>
              <a:t>model for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WLCG Workshop, July 7-9, 2010</a:t>
            </a:r>
          </a:p>
          <a:p>
            <a:r>
              <a:rPr lang="en-GB" sz="2000" dirty="0" smtClean="0"/>
              <a:t>Marie-Christine Sawley, ETH Zurich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DDA3-CDE6-B74D-9AD5-521843FBE7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58723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152400"/>
            <a:ext cx="84994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4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8725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8726" name="Rectangle 4"/>
          <p:cNvSpPr>
            <a:spLocks/>
          </p:cNvSpPr>
          <p:nvPr/>
        </p:nvSpPr>
        <p:spPr bwMode="auto">
          <a:xfrm>
            <a:off x="3556000" y="6581775"/>
            <a:ext cx="1260475" cy="27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/>
            <a:r>
              <a:rPr lang="en-US" sz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June 11/Ian Fisk</a:t>
            </a:r>
          </a:p>
        </p:txBody>
      </p:sp>
      <p:sp>
        <p:nvSpPr>
          <p:cNvPr id="158727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/>
              <a:t>Tier-1 to Tier-2</a:t>
            </a:r>
          </a:p>
        </p:txBody>
      </p:sp>
      <p:sp>
        <p:nvSpPr>
          <p:cNvPr id="158728" name="Rectangle 6"/>
          <p:cNvSpPr>
            <a:spLocks noChangeArrowheads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 rIns="132080"/>
          <a:lstStyle/>
          <a:p>
            <a:pPr eaLnBrk="1" hangingPunct="1"/>
            <a:r>
              <a:rPr lang="en-US" sz="2400" dirty="0" smtClean="0"/>
              <a:t>CMS </a:t>
            </a:r>
            <a:r>
              <a:rPr lang="en-US" sz="2400" dirty="0"/>
              <a:t>is very close to completing commissioning the full mesh of Tier-1 to Tier-2 transfers at a low rate</a:t>
            </a:r>
          </a:p>
          <a:p>
            <a:pPr marL="782638" lvl="1" eaLnBrk="1" hangingPunct="1"/>
            <a:r>
              <a:rPr lang="en-US" sz="2400" dirty="0"/>
              <a:t>Working on demonstrating more links at 100MB/s</a:t>
            </a:r>
          </a:p>
          <a:p>
            <a:pPr marL="782638" lvl="1" eaLnBrk="1" hangingPunct="1"/>
            <a:r>
              <a:rPr lang="en-US" dirty="0"/>
              <a:t>Daily average exceeding 1GB/s</a:t>
            </a:r>
          </a:p>
        </p:txBody>
      </p:sp>
      <p:pic>
        <p:nvPicPr>
          <p:cNvPr id="158729" name="Picture 7"/>
          <p:cNvPicPr>
            <a:picLocks noChangeAspect="1" noChangeArrowheads="1"/>
          </p:cNvPicPr>
          <p:nvPr/>
        </p:nvPicPr>
        <p:blipFill>
          <a:blip r:embed="rId3"/>
          <a:srcRect l="2000" t="2463" r="3632" b="31773"/>
          <a:stretch>
            <a:fillRect/>
          </a:stretch>
        </p:blipFill>
        <p:spPr bwMode="auto">
          <a:xfrm>
            <a:off x="558800" y="3441700"/>
            <a:ext cx="7785100" cy="339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2010-2011 Conditions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95275" y="1006475"/>
          <a:ext cx="8599488" cy="5013325"/>
        </p:xfrm>
        <a:graphic>
          <a:graphicData uri="http://schemas.openxmlformats.org/drawingml/2006/table">
            <a:tbl>
              <a:tblPr/>
              <a:tblGrid>
                <a:gridCol w="4505325"/>
                <a:gridCol w="1600200"/>
                <a:gridCol w="249396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CONSTANTS</a:t>
                      </a:r>
                    </a:p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elvetic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Trigger rate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Hz</a:t>
                      </a: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RAW Size</a:t>
                      </a:r>
                    </a:p>
                  </a:txBody>
                  <a:tcPr marL="12700" marR="12700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.500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MB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SimRAW</a:t>
                      </a:r>
                    </a:p>
                  </a:txBody>
                  <a:tcPr marL="12700" marR="12700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MB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RECO size</a:t>
                      </a:r>
                    </a:p>
                  </a:txBody>
                  <a:tcPr marL="12700" marR="12700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.500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MB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AOD size</a:t>
                      </a:r>
                    </a:p>
                  </a:txBody>
                  <a:tcPr marL="12700" marR="12700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.200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MB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Total number of events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2360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MEvents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Overlap between PD</a:t>
                      </a:r>
                    </a:p>
                  </a:txBody>
                  <a:tcPr marL="12700" marR="12700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40, then 20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%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127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Helvetica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Total number of simulated events</a:t>
                      </a:r>
                    </a:p>
                  </a:txBody>
                  <a:tcPr marL="0" marR="0" marT="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Helvetica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2076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Helvetica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MEvents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Verdana" charset="0"/>
                        <a:cs typeface="Verdana" charset="0"/>
                        <a:sym typeface="Verdana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Total size of RAW 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1474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TB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Total size RECO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1474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TB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Total Primary AOD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472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TB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3271" marR="13271" marT="12700" marB="0" anchor="b" horzOverflow="overflow">
                    <a:lnL>
                      <a:noFill/>
                    </a:lnL>
                    <a:lnR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E2E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523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total sample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9990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2733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</a:t>
            </a:r>
          </a:p>
          <a:p>
            <a:pPr algn="r"/>
            <a:r>
              <a:rPr lang="en-US" sz="1400" i="1">
                <a:latin typeface="Helvetica" charset="0"/>
              </a:rPr>
              <a:t>-from affliliated T2s for the whole AOD sample </a:t>
            </a:r>
          </a:p>
          <a:p>
            <a:pPr algn="r"/>
            <a:r>
              <a:rPr lang="en-US" sz="1400" i="1">
                <a:latin typeface="Helvetica" charset="0"/>
              </a:rPr>
              <a:t>(re-RECO)</a:t>
            </a:r>
          </a:p>
          <a:p>
            <a:pPr algn="r"/>
            <a:r>
              <a:rPr lang="en-US" sz="1400" i="1">
                <a:latin typeface="Helvetica" charset="0"/>
              </a:rPr>
              <a:t>-from all Tiers 2 for custodial AOD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Number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69997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001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25538" y="2690813"/>
            <a:ext cx="1465262" cy="95408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defTabSz="952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400" i="1" dirty="0">
                <a:latin typeface="+mn-lt"/>
                <a:ea typeface="+mn-ea"/>
                <a:cs typeface="+mn-cs"/>
              </a:rPr>
              <a:t>Custodial </a:t>
            </a:r>
          </a:p>
          <a:p>
            <a:pPr marL="88900" indent="222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>
                <a:latin typeface="+mn-lt"/>
                <a:ea typeface="+mn-ea"/>
                <a:cs typeface="+mn-cs"/>
              </a:rPr>
              <a:t>Data  </a:t>
            </a:r>
          </a:p>
          <a:p>
            <a:pPr marL="88900" indent="222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>
                <a:latin typeface="+mn-lt"/>
                <a:ea typeface="+mn-ea"/>
                <a:cs typeface="+mn-cs"/>
              </a:rPr>
              <a:t>(prop. to the relative size)</a:t>
            </a:r>
          </a:p>
        </p:txBody>
      </p:sp>
      <p:sp>
        <p:nvSpPr>
          <p:cNvPr id="170003" name="TextBox 19"/>
          <p:cNvSpPr txBox="1">
            <a:spLocks noChangeArrowheads="1"/>
          </p:cNvSpPr>
          <p:nvPr/>
        </p:nvSpPr>
        <p:spPr bwMode="auto">
          <a:xfrm>
            <a:off x="2111375" y="41910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N% Users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Affiliated  Tier2s</a:t>
              </a:r>
            </a:p>
          </p:txBody>
        </p:sp>
      </p:grpSp>
      <p:sp>
        <p:nvSpPr>
          <p:cNvPr id="170006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Generic Tier1</a:t>
            </a:r>
          </a:p>
        </p:txBody>
      </p:sp>
      <p:sp>
        <p:nvSpPr>
          <p:cNvPr id="170007" name="TextBox 35"/>
          <p:cNvSpPr txBox="1">
            <a:spLocks noChangeArrowheads="1"/>
          </p:cNvSpPr>
          <p:nvPr/>
        </p:nvSpPr>
        <p:spPr bwMode="auto">
          <a:xfrm>
            <a:off x="4440238" y="44450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endParaRPr lang="en-US" sz="1400" i="1">
              <a:latin typeface="Helvetica" charset="0"/>
            </a:endParaRP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0008" name="TextBox 40"/>
          <p:cNvSpPr txBox="1">
            <a:spLocks noChangeArrowheads="1"/>
          </p:cNvSpPr>
          <p:nvPr/>
        </p:nvSpPr>
        <p:spPr bwMode="auto">
          <a:xfrm>
            <a:off x="2057400" y="44450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endParaRPr lang="en-US" sz="1400" i="1">
              <a:latin typeface="Helvetica" charset="0"/>
            </a:endParaRPr>
          </a:p>
          <a:p>
            <a:endParaRPr lang="en-US" sz="1400">
              <a:latin typeface="Helvetica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010" name="TextBox 48"/>
          <p:cNvSpPr txBox="1">
            <a:spLocks noChangeArrowheads="1"/>
          </p:cNvSpPr>
          <p:nvPr/>
        </p:nvSpPr>
        <p:spPr bwMode="auto">
          <a:xfrm>
            <a:off x="4419600" y="4191000"/>
            <a:ext cx="1260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cxnSp>
        <p:nvCxnSpPr>
          <p:cNvPr id="170011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0012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63" name="TextBox 62"/>
          <p:cNvSpPr txBox="1"/>
          <p:nvPr/>
        </p:nvSpPr>
        <p:spPr>
          <a:xfrm>
            <a:off x="3276600" y="1219200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The results</a:t>
            </a:r>
          </a:p>
        </p:txBody>
      </p:sp>
      <p:sp>
        <p:nvSpPr>
          <p:cNvPr id="171011" name="Content Placeholder 4"/>
          <p:cNvSpPr>
            <a:spLocks noGrp="1"/>
          </p:cNvSpPr>
          <p:nvPr>
            <p:ph idx="1"/>
          </p:nvPr>
        </p:nvSpPr>
        <p:spPr>
          <a:xfrm>
            <a:off x="295275" y="1155700"/>
            <a:ext cx="8597900" cy="57785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1 slide per regional Tier1</a:t>
            </a:r>
          </a:p>
          <a:p>
            <a:pPr eaLnBrk="1" hangingPunct="1"/>
            <a:r>
              <a:rPr lang="en-US" sz="2400" u="sng" dirty="0" smtClean="0"/>
              <a:t>Pledged </a:t>
            </a:r>
            <a:r>
              <a:rPr lang="en-US" sz="2400" dirty="0" smtClean="0"/>
              <a:t>Cores are for 2010</a:t>
            </a:r>
          </a:p>
          <a:p>
            <a:pPr eaLnBrk="1" hangingPunct="1"/>
            <a:r>
              <a:rPr lang="en-US" sz="2400" dirty="0" smtClean="0"/>
              <a:t>Remember: this are really raw values</a:t>
            </a:r>
          </a:p>
          <a:p>
            <a:pPr eaLnBrk="1" hangingPunct="1"/>
            <a:r>
              <a:rPr lang="en-US" sz="2400" dirty="0" smtClean="0"/>
              <a:t>Links:</a:t>
            </a:r>
          </a:p>
          <a:p>
            <a:pPr lvl="1" eaLnBrk="1" hangingPunct="1"/>
            <a:r>
              <a:rPr lang="en-US" sz="2000" dirty="0" smtClean="0"/>
              <a:t>Solid line: sustained bandwidth (</a:t>
            </a:r>
            <a:r>
              <a:rPr lang="en-US" sz="2000" dirty="0" smtClean="0">
                <a:solidFill>
                  <a:srgbClr val="FF0000"/>
                </a:solidFill>
              </a:rPr>
              <a:t>data taking and re-processing periods ONLY</a:t>
            </a:r>
            <a:r>
              <a:rPr lang="en-US" sz="2000" dirty="0" smtClean="0"/>
              <a:t>)</a:t>
            </a:r>
          </a:p>
          <a:p>
            <a:pPr lvl="1" eaLnBrk="1" hangingPunct="1"/>
            <a:r>
              <a:rPr lang="en-US" sz="2000" dirty="0" smtClean="0"/>
              <a:t>Broken line: peak bandwidth (</a:t>
            </a:r>
            <a:r>
              <a:rPr lang="en-US" sz="2000" dirty="0" smtClean="0">
                <a:solidFill>
                  <a:srgbClr val="FF0000"/>
                </a:solidFill>
              </a:rPr>
              <a:t>may happen at any time: numbers shown is the total if it all happens at the same time</a:t>
            </a:r>
            <a:r>
              <a:rPr lang="en-US" sz="2000" dirty="0" smtClean="0"/>
              <a:t> )</a:t>
            </a:r>
          </a:p>
          <a:p>
            <a:pPr eaLnBrk="1" hangingPunct="1"/>
            <a:r>
              <a:rPr lang="en-US" sz="2400" dirty="0" smtClean="0"/>
              <a:t>For each Tier 1, the fraction of served users for analysis is a combination based on </a:t>
            </a:r>
          </a:p>
          <a:p>
            <a:pPr lvl="1" eaLnBrk="1" hangingPunct="1"/>
            <a:r>
              <a:rPr lang="en-US" sz="2000" dirty="0" smtClean="0"/>
              <a:t>Relative size T2s for analyzing the share of 1srt AOD at considered Tier1, number of users based on the number of supported physics groups</a:t>
            </a:r>
          </a:p>
          <a:p>
            <a:pPr lvl="1" eaLnBrk="1" hangingPunct="1"/>
            <a:r>
              <a:rPr lang="en-US" sz="2000" dirty="0" smtClean="0"/>
              <a:t>Relative size of T1 for analyzing the full AOD</a:t>
            </a:r>
          </a:p>
          <a:p>
            <a:pPr lvl="1" eaLnBrk="1" hangingPunct="1">
              <a:buFontTx/>
              <a:buNone/>
            </a:pPr>
            <a:endParaRPr lang="en-US" sz="2000" dirty="0" smtClean="0"/>
          </a:p>
          <a:p>
            <a:pPr lvl="1" eaLnBrk="1" hangingPunct="1"/>
            <a:endParaRPr lang="en-US" sz="2000" dirty="0" smtClean="0"/>
          </a:p>
          <a:p>
            <a:pPr lvl="1" eaLnBrk="1" hangingPunct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2037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 70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IN2P33</a:t>
            </a:r>
          </a:p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9</a:t>
            </a: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.06 </a:t>
            </a:r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2044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048" name="TextBox 36"/>
          <p:cNvSpPr txBox="1">
            <a:spLocks noChangeArrowheads="1"/>
          </p:cNvSpPr>
          <p:nvPr/>
        </p:nvSpPr>
        <p:spPr bwMode="auto">
          <a:xfrm>
            <a:off x="5638800" y="1905000"/>
            <a:ext cx="7366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7 Gb/s</a:t>
            </a:r>
          </a:p>
        </p:txBody>
      </p:sp>
      <p:sp>
        <p:nvSpPr>
          <p:cNvPr id="172049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700TB</a:t>
            </a:r>
          </a:p>
        </p:txBody>
      </p:sp>
      <p:sp>
        <p:nvSpPr>
          <p:cNvPr id="172050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0.20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330613" cy="677109"/>
            <a:chOff x="914400" y="1591270"/>
            <a:chExt cx="1330613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983024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0.40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330613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. Data taking</a:t>
              </a:r>
            </a:p>
          </p:txBody>
        </p:sp>
      </p:grpSp>
      <p:sp>
        <p:nvSpPr>
          <p:cNvPr id="172052" name="TextBox 19"/>
          <p:cNvSpPr txBox="1">
            <a:spLocks noChangeArrowheads="1"/>
          </p:cNvSpPr>
          <p:nvPr/>
        </p:nvSpPr>
        <p:spPr bwMode="auto">
          <a:xfrm>
            <a:off x="2111375" y="41910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2053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2.5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  <a:ea typeface="ＭＳ Ｐゴシック" pitchFamily="-65" charset="-128"/>
                <a:cs typeface="ＭＳ Ｐゴシック" pitchFamily="-65" charset="-128"/>
              </a:rPr>
              <a:t>13% Users </a:t>
            </a:r>
          </a:p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6 Tier2s</a:t>
              </a:r>
            </a:p>
          </p:txBody>
        </p:sp>
      </p:grpSp>
      <p:sp>
        <p:nvSpPr>
          <p:cNvPr id="172056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FRANCE IN2P3</a:t>
            </a:r>
          </a:p>
        </p:txBody>
      </p:sp>
      <p:sp>
        <p:nvSpPr>
          <p:cNvPr id="172057" name="TextBox 35"/>
          <p:cNvSpPr txBox="1">
            <a:spLocks noChangeArrowheads="1"/>
          </p:cNvSpPr>
          <p:nvPr/>
        </p:nvSpPr>
        <p:spPr bwMode="auto">
          <a:xfrm>
            <a:off x="4440238" y="44450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520TB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2058" name="TextBox 40"/>
          <p:cNvSpPr txBox="1">
            <a:spLocks noChangeArrowheads="1"/>
          </p:cNvSpPr>
          <p:nvPr/>
        </p:nvSpPr>
        <p:spPr bwMode="auto">
          <a:xfrm>
            <a:off x="2057400" y="44450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370 TB</a:t>
            </a:r>
          </a:p>
          <a:p>
            <a:endParaRPr lang="en-US" sz="1400">
              <a:latin typeface="Helvetica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060" name="TextBox 48"/>
          <p:cNvSpPr txBox="1">
            <a:spLocks noChangeArrowheads="1"/>
          </p:cNvSpPr>
          <p:nvPr/>
        </p:nvSpPr>
        <p:spPr bwMode="auto">
          <a:xfrm>
            <a:off x="4419600" y="4191000"/>
            <a:ext cx="1260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2061" name="TextBox 50"/>
          <p:cNvSpPr txBox="1">
            <a:spLocks noChangeArrowheads="1"/>
          </p:cNvSpPr>
          <p:nvPr/>
        </p:nvSpPr>
        <p:spPr bwMode="auto">
          <a:xfrm>
            <a:off x="3930650" y="4949825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3.5 Gb/s</a:t>
            </a:r>
          </a:p>
        </p:txBody>
      </p:sp>
      <p:sp>
        <p:nvSpPr>
          <p:cNvPr id="172062" name="TextBox 49"/>
          <p:cNvSpPr txBox="1">
            <a:spLocks noChangeArrowheads="1"/>
          </p:cNvSpPr>
          <p:nvPr/>
        </p:nvSpPr>
        <p:spPr bwMode="auto">
          <a:xfrm>
            <a:off x="3197225" y="1143000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45 MB/sec</a:t>
            </a:r>
          </a:p>
        </p:txBody>
      </p:sp>
      <p:sp>
        <p:nvSpPr>
          <p:cNvPr id="172063" name="TextBox 52"/>
          <p:cNvSpPr txBox="1">
            <a:spLocks noChangeArrowheads="1"/>
          </p:cNvSpPr>
          <p:nvPr/>
        </p:nvSpPr>
        <p:spPr bwMode="auto">
          <a:xfrm>
            <a:off x="4187825" y="1825625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20 MB/sec</a:t>
            </a:r>
          </a:p>
        </p:txBody>
      </p:sp>
      <p:sp>
        <p:nvSpPr>
          <p:cNvPr id="172064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300TB)</a:t>
            </a:r>
          </a:p>
        </p:txBody>
      </p:sp>
      <p:sp>
        <p:nvSpPr>
          <p:cNvPr id="172065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826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50 MB/sec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2067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2068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9" name="Rectangle 48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3061" name="TextBox 31"/>
          <p:cNvSpPr txBox="1">
            <a:spLocks noChangeArrowheads="1"/>
          </p:cNvSpPr>
          <p:nvPr/>
        </p:nvSpPr>
        <p:spPr bwMode="auto">
          <a:xfrm>
            <a:off x="6477000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 36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FZK</a:t>
            </a:r>
          </a:p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10.05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3067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071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9826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3.5   Gb/s</a:t>
            </a:r>
          </a:p>
        </p:txBody>
      </p:sp>
      <p:sp>
        <p:nvSpPr>
          <p:cNvPr id="173072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580 TB</a:t>
            </a:r>
          </a:p>
        </p:txBody>
      </p:sp>
      <p:sp>
        <p:nvSpPr>
          <p:cNvPr id="173073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0.15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88998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0.3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3075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3076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9413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2.3 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8%</a:t>
            </a: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Users 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3 Tier2s</a:t>
              </a:r>
            </a:p>
          </p:txBody>
        </p:sp>
      </p:grpSp>
      <p:sp>
        <p:nvSpPr>
          <p:cNvPr id="173079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GERMANY FZK</a:t>
            </a:r>
          </a:p>
        </p:txBody>
      </p:sp>
      <p:sp>
        <p:nvSpPr>
          <p:cNvPr id="173080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522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3081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367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3082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3083" name="TextBox 50"/>
          <p:cNvSpPr txBox="1">
            <a:spLocks noChangeArrowheads="1"/>
          </p:cNvSpPr>
          <p:nvPr/>
        </p:nvSpPr>
        <p:spPr bwMode="auto">
          <a:xfrm>
            <a:off x="3930650" y="4949825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3.6 Gb/s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197225" y="1143000"/>
            <a:ext cx="1069975" cy="307975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8000"/>
                </a:solidFill>
                <a:latin typeface="Helvetica" charset="0"/>
              </a:rPr>
              <a:t>40 MB/sec</a:t>
            </a:r>
          </a:p>
        </p:txBody>
      </p:sp>
      <p:sp>
        <p:nvSpPr>
          <p:cNvPr id="173085" name="TextBox 54"/>
          <p:cNvSpPr txBox="1">
            <a:spLocks noChangeArrowheads="1"/>
          </p:cNvSpPr>
          <p:nvPr/>
        </p:nvSpPr>
        <p:spPr bwMode="auto">
          <a:xfrm>
            <a:off x="4035425" y="1825625"/>
            <a:ext cx="10699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20 MB/sec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088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280TB)</a:t>
            </a:r>
          </a:p>
        </p:txBody>
      </p:sp>
      <p:sp>
        <p:nvSpPr>
          <p:cNvPr id="173089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40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3091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3092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8" name="Rectangle 47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085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Daily export for data analysis: 40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CNAF</a:t>
            </a:r>
          </a:p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12. 5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4091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095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8905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3.6 Gb/s</a:t>
            </a:r>
          </a:p>
        </p:txBody>
      </p:sp>
      <p:sp>
        <p:nvSpPr>
          <p:cNvPr id="174096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440TB</a:t>
            </a:r>
          </a:p>
        </p:txBody>
      </p:sp>
      <p:sp>
        <p:nvSpPr>
          <p:cNvPr id="174097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0.12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88998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0.4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4099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4100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633413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2.8</a:t>
            </a:r>
          </a:p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10 % Users 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4 Tier2s</a:t>
              </a:r>
            </a:p>
          </p:txBody>
        </p:sp>
      </p:grpSp>
      <p:sp>
        <p:nvSpPr>
          <p:cNvPr id="174103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ITALY CNAF</a:t>
            </a:r>
          </a:p>
        </p:txBody>
      </p:sp>
      <p:sp>
        <p:nvSpPr>
          <p:cNvPr id="174104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514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4105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415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4106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4107" name="TextBox 50"/>
          <p:cNvSpPr txBox="1">
            <a:spLocks noChangeArrowheads="1"/>
          </p:cNvSpPr>
          <p:nvPr/>
        </p:nvSpPr>
        <p:spPr bwMode="auto">
          <a:xfrm>
            <a:off x="3930650" y="4949825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3.5 Gb/s</a:t>
            </a:r>
          </a:p>
        </p:txBody>
      </p:sp>
      <p:sp>
        <p:nvSpPr>
          <p:cNvPr id="174108" name="TextBox 52"/>
          <p:cNvSpPr txBox="1">
            <a:spLocks noChangeArrowheads="1"/>
          </p:cNvSpPr>
          <p:nvPr/>
        </p:nvSpPr>
        <p:spPr bwMode="auto">
          <a:xfrm>
            <a:off x="3273425" y="1143000"/>
            <a:ext cx="10826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50 MB/sec</a:t>
            </a:r>
          </a:p>
        </p:txBody>
      </p:sp>
      <p:sp>
        <p:nvSpPr>
          <p:cNvPr id="174109" name="TextBox 54"/>
          <p:cNvSpPr txBox="1">
            <a:spLocks noChangeArrowheads="1"/>
          </p:cNvSpPr>
          <p:nvPr/>
        </p:nvSpPr>
        <p:spPr bwMode="auto">
          <a:xfrm>
            <a:off x="4035425" y="1825625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20 MB/sec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112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</a:t>
            </a:r>
          </a:p>
          <a:p>
            <a:r>
              <a:rPr lang="en-US" sz="1400" i="1">
                <a:latin typeface="Helvetica" charset="0"/>
              </a:rPr>
              <a:t>345TB)</a:t>
            </a:r>
          </a:p>
        </p:txBody>
      </p:sp>
      <p:sp>
        <p:nvSpPr>
          <p:cNvPr id="174113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826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50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4115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4116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8" name="Rectangle 47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5109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Daily export for data analysis: 32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PIC</a:t>
            </a:r>
          </a:p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5.46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5116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120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9413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3.0  Gb/s</a:t>
            </a:r>
          </a:p>
        </p:txBody>
      </p:sp>
      <p:sp>
        <p:nvSpPr>
          <p:cNvPr id="175121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420 TB</a:t>
            </a:r>
          </a:p>
        </p:txBody>
      </p:sp>
      <p:sp>
        <p:nvSpPr>
          <p:cNvPr id="175122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0.08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88998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0.2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5124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5125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1.2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8 %</a:t>
            </a: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Users </a:t>
            </a:r>
          </a:p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3 Tier2s</a:t>
              </a:r>
            </a:p>
          </p:txBody>
        </p:sp>
      </p:grpSp>
      <p:sp>
        <p:nvSpPr>
          <p:cNvPr id="175128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SPAIN PIC</a:t>
            </a:r>
          </a:p>
        </p:txBody>
      </p:sp>
      <p:sp>
        <p:nvSpPr>
          <p:cNvPr id="175129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553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5130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181 TB</a:t>
            </a:r>
          </a:p>
          <a:p>
            <a:endParaRPr lang="en-US" sz="1400">
              <a:latin typeface="Helvetica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132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5133" name="TextBox 50"/>
          <p:cNvSpPr txBox="1">
            <a:spLocks noChangeArrowheads="1"/>
          </p:cNvSpPr>
          <p:nvPr/>
        </p:nvSpPr>
        <p:spPr bwMode="auto">
          <a:xfrm>
            <a:off x="3930650" y="4949825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3.7 Gb/s</a:t>
            </a:r>
          </a:p>
        </p:txBody>
      </p:sp>
      <p:sp>
        <p:nvSpPr>
          <p:cNvPr id="175134" name="TextBox 52"/>
          <p:cNvSpPr txBox="1">
            <a:spLocks noChangeArrowheads="1"/>
          </p:cNvSpPr>
          <p:nvPr/>
        </p:nvSpPr>
        <p:spPr bwMode="auto">
          <a:xfrm>
            <a:off x="3197225" y="1143000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20 MB/sec</a:t>
            </a:r>
          </a:p>
        </p:txBody>
      </p:sp>
      <p:sp>
        <p:nvSpPr>
          <p:cNvPr id="175135" name="TextBox 54"/>
          <p:cNvSpPr txBox="1">
            <a:spLocks noChangeArrowheads="1"/>
          </p:cNvSpPr>
          <p:nvPr/>
        </p:nvSpPr>
        <p:spPr bwMode="auto">
          <a:xfrm>
            <a:off x="3959225" y="1825625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10 MB/sec</a:t>
            </a:r>
          </a:p>
        </p:txBody>
      </p:sp>
      <p:sp>
        <p:nvSpPr>
          <p:cNvPr id="175136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151TB)</a:t>
            </a:r>
          </a:p>
        </p:txBody>
      </p:sp>
      <p:sp>
        <p:nvSpPr>
          <p:cNvPr id="175137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5139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5140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9" name="Rectangle 48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7157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 5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TAIWAN</a:t>
            </a:r>
          </a:p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14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7163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167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9413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0.4  Gb/s</a:t>
            </a:r>
          </a:p>
        </p:txBody>
      </p:sp>
      <p:sp>
        <p:nvSpPr>
          <p:cNvPr id="177168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250 TB</a:t>
            </a:r>
          </a:p>
        </p:txBody>
      </p:sp>
      <p:sp>
        <p:nvSpPr>
          <p:cNvPr id="177169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0.08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88998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0.4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7171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7172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3.10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5 %</a:t>
            </a: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Users </a:t>
            </a:r>
          </a:p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 3 Tier2s</a:t>
              </a:r>
            </a:p>
          </p:txBody>
        </p:sp>
      </p:grpSp>
      <p:sp>
        <p:nvSpPr>
          <p:cNvPr id="177175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TAIWAN ASGC</a:t>
            </a:r>
          </a:p>
        </p:txBody>
      </p:sp>
      <p:sp>
        <p:nvSpPr>
          <p:cNvPr id="177176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506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7177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464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7178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7179" name="TextBox 50"/>
          <p:cNvSpPr txBox="1">
            <a:spLocks noChangeArrowheads="1"/>
          </p:cNvSpPr>
          <p:nvPr/>
        </p:nvSpPr>
        <p:spPr bwMode="auto">
          <a:xfrm>
            <a:off x="4125913" y="4953000"/>
            <a:ext cx="10334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3.40  Gb/s</a:t>
            </a:r>
          </a:p>
        </p:txBody>
      </p:sp>
      <p:sp>
        <p:nvSpPr>
          <p:cNvPr id="177180" name="TextBox 52"/>
          <p:cNvSpPr txBox="1">
            <a:spLocks noChangeArrowheads="1"/>
          </p:cNvSpPr>
          <p:nvPr/>
        </p:nvSpPr>
        <p:spPr bwMode="auto">
          <a:xfrm>
            <a:off x="3197225" y="1143000"/>
            <a:ext cx="10826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50 MB/sec</a:t>
            </a:r>
          </a:p>
        </p:txBody>
      </p:sp>
      <p:sp>
        <p:nvSpPr>
          <p:cNvPr id="177181" name="TextBox 54"/>
          <p:cNvSpPr txBox="1">
            <a:spLocks noChangeArrowheads="1"/>
          </p:cNvSpPr>
          <p:nvPr/>
        </p:nvSpPr>
        <p:spPr bwMode="auto">
          <a:xfrm>
            <a:off x="4111625" y="1825625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25 MB/sec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184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</a:t>
            </a:r>
          </a:p>
          <a:p>
            <a:r>
              <a:rPr lang="en-US" sz="1400" i="1">
                <a:latin typeface="Helvetica" charset="0"/>
              </a:rPr>
              <a:t>400 TB)</a:t>
            </a:r>
          </a:p>
        </p:txBody>
      </p:sp>
      <p:sp>
        <p:nvSpPr>
          <p:cNvPr id="177185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826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50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7187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7188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8" name="Rectangle 47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8181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 39 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RAL</a:t>
            </a:r>
          </a:p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8.04 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8187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191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9413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3.7  Gb/s</a:t>
            </a:r>
          </a:p>
        </p:txBody>
      </p:sp>
      <p:sp>
        <p:nvSpPr>
          <p:cNvPr id="178192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1897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700 TB</a:t>
            </a:r>
          </a:p>
        </p:txBody>
      </p:sp>
      <p:sp>
        <p:nvSpPr>
          <p:cNvPr id="178193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0.2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983024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0.25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8195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8196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1.8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15% Users </a:t>
            </a:r>
          </a:p>
          <a:p>
            <a:pPr algn="ctr">
              <a:defRPr/>
            </a:pPr>
            <a:endParaRPr lang="en-US" altLang="ja-JP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4 Tier2s</a:t>
              </a:r>
            </a:p>
          </p:txBody>
        </p:sp>
      </p:grpSp>
      <p:sp>
        <p:nvSpPr>
          <p:cNvPr id="178199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UK RAL</a:t>
            </a:r>
          </a:p>
        </p:txBody>
      </p:sp>
      <p:sp>
        <p:nvSpPr>
          <p:cNvPr id="178200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530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8201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267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8202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8203" name="TextBox 50"/>
          <p:cNvSpPr txBox="1">
            <a:spLocks noChangeArrowheads="1"/>
          </p:cNvSpPr>
          <p:nvPr/>
        </p:nvSpPr>
        <p:spPr bwMode="auto">
          <a:xfrm>
            <a:off x="3930650" y="4949825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3.6 Gb/s</a:t>
            </a:r>
          </a:p>
        </p:txBody>
      </p:sp>
      <p:sp>
        <p:nvSpPr>
          <p:cNvPr id="178204" name="TextBox 52"/>
          <p:cNvSpPr txBox="1">
            <a:spLocks noChangeArrowheads="1"/>
          </p:cNvSpPr>
          <p:nvPr/>
        </p:nvSpPr>
        <p:spPr bwMode="auto">
          <a:xfrm>
            <a:off x="3197225" y="1143000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30 MB/sec</a:t>
            </a:r>
          </a:p>
        </p:txBody>
      </p:sp>
      <p:sp>
        <p:nvSpPr>
          <p:cNvPr id="178205" name="TextBox 54"/>
          <p:cNvSpPr txBox="1">
            <a:spLocks noChangeArrowheads="1"/>
          </p:cNvSpPr>
          <p:nvPr/>
        </p:nvSpPr>
        <p:spPr bwMode="auto">
          <a:xfrm>
            <a:off x="4095750" y="1825625"/>
            <a:ext cx="11207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 20 MB/sec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208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225TB)</a:t>
            </a:r>
          </a:p>
        </p:txBody>
      </p:sp>
      <p:sp>
        <p:nvSpPr>
          <p:cNvPr id="178209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30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CMS Data </a:t>
            </a:r>
            <a:r>
              <a:rPr lang="en-US" sz="3600" dirty="0"/>
              <a:t>Flow in the Computing Grid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7313" y="1295400"/>
            <a:ext cx="8434387" cy="5105400"/>
            <a:chOff x="161" y="497"/>
            <a:chExt cx="5755" cy="3216"/>
          </a:xfrm>
        </p:grpSpPr>
        <p:sp>
          <p:nvSpPr>
            <p:cNvPr id="38919" name="Line 4"/>
            <p:cNvSpPr>
              <a:spLocks noChangeShapeType="1"/>
            </p:cNvSpPr>
            <p:nvPr/>
          </p:nvSpPr>
          <p:spPr bwMode="auto">
            <a:xfrm rot="10800000">
              <a:off x="3213" y="1325"/>
              <a:ext cx="643" cy="767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20" name="Line 5"/>
            <p:cNvSpPr>
              <a:spLocks noChangeShapeType="1"/>
            </p:cNvSpPr>
            <p:nvPr/>
          </p:nvSpPr>
          <p:spPr bwMode="auto">
            <a:xfrm rot="10800000" flipH="1">
              <a:off x="2883" y="1395"/>
              <a:ext cx="345" cy="810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21" name="Line 6"/>
            <p:cNvSpPr>
              <a:spLocks noChangeShapeType="1"/>
            </p:cNvSpPr>
            <p:nvPr/>
          </p:nvSpPr>
          <p:spPr bwMode="auto">
            <a:xfrm rot="10800000">
              <a:off x="3487" y="1148"/>
              <a:ext cx="599" cy="52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22" name="Line 7"/>
            <p:cNvSpPr>
              <a:spLocks noChangeShapeType="1"/>
            </p:cNvSpPr>
            <p:nvPr/>
          </p:nvSpPr>
          <p:spPr bwMode="auto">
            <a:xfrm flipH="1">
              <a:off x="3471" y="1065"/>
              <a:ext cx="653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7304" name="Oval 8"/>
            <p:cNvSpPr>
              <a:spLocks/>
            </p:cNvSpPr>
            <p:nvPr/>
          </p:nvSpPr>
          <p:spPr bwMode="auto">
            <a:xfrm>
              <a:off x="1987" y="799"/>
              <a:ext cx="1535" cy="669"/>
            </a:xfrm>
            <a:prstGeom prst="ellipse">
              <a:avLst/>
            </a:prstGeom>
            <a:solidFill>
              <a:srgbClr val="FFDD6E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3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TIER-0</a:t>
              </a:r>
            </a:p>
          </p:txBody>
        </p:sp>
        <p:sp>
          <p:nvSpPr>
            <p:cNvPr id="1847305" name="Oval 9"/>
            <p:cNvSpPr>
              <a:spLocks/>
            </p:cNvSpPr>
            <p:nvPr/>
          </p:nvSpPr>
          <p:spPr bwMode="auto">
            <a:xfrm>
              <a:off x="3461" y="2154"/>
              <a:ext cx="896" cy="524"/>
            </a:xfrm>
            <a:prstGeom prst="ellipse">
              <a:avLst/>
            </a:prstGeom>
            <a:solidFill>
              <a:srgbClr val="9F91B9"/>
            </a:solidFill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TIER-1</a:t>
              </a:r>
              <a:endParaRPr lang="en-US" sz="300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7306" name="Oval 10"/>
            <p:cNvSpPr>
              <a:spLocks/>
            </p:cNvSpPr>
            <p:nvPr/>
          </p:nvSpPr>
          <p:spPr bwMode="auto">
            <a:xfrm>
              <a:off x="2057" y="2228"/>
              <a:ext cx="897" cy="523"/>
            </a:xfrm>
            <a:prstGeom prst="ellipse">
              <a:avLst/>
            </a:prstGeom>
            <a:solidFill>
              <a:srgbClr val="9F91B9"/>
            </a:solidFill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TIER-1</a:t>
              </a:r>
              <a:endParaRPr lang="en-US" sz="300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7307" name="Oval 11"/>
            <p:cNvSpPr>
              <a:spLocks/>
            </p:cNvSpPr>
            <p:nvPr/>
          </p:nvSpPr>
          <p:spPr bwMode="auto">
            <a:xfrm>
              <a:off x="4119" y="979"/>
              <a:ext cx="686" cy="439"/>
            </a:xfrm>
            <a:prstGeom prst="ellipse">
              <a:avLst/>
            </a:prstGeom>
            <a:solidFill>
              <a:srgbClr val="9F91B9"/>
            </a:solidFill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6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CAF</a:t>
              </a:r>
            </a:p>
          </p:txBody>
        </p:sp>
        <p:sp>
          <p:nvSpPr>
            <p:cNvPr id="1847308" name="Oval 12"/>
            <p:cNvSpPr>
              <a:spLocks/>
            </p:cNvSpPr>
            <p:nvPr/>
          </p:nvSpPr>
          <p:spPr bwMode="auto">
            <a:xfrm>
              <a:off x="2099" y="3189"/>
              <a:ext cx="895" cy="524"/>
            </a:xfrm>
            <a:prstGeom prst="ellipse">
              <a:avLst/>
            </a:prstGeom>
            <a:solidFill>
              <a:srgbClr val="BAFF5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TIER-2</a:t>
              </a:r>
              <a:endParaRPr lang="en-US" sz="300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7309" name="Oval 13"/>
            <p:cNvSpPr>
              <a:spLocks/>
            </p:cNvSpPr>
            <p:nvPr/>
          </p:nvSpPr>
          <p:spPr bwMode="auto">
            <a:xfrm>
              <a:off x="2555" y="3189"/>
              <a:ext cx="894" cy="524"/>
            </a:xfrm>
            <a:prstGeom prst="ellipse">
              <a:avLst/>
            </a:prstGeom>
            <a:solidFill>
              <a:srgbClr val="BAFF5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TIER-2</a:t>
              </a:r>
              <a:endParaRPr lang="en-US" sz="300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7310" name="Oval 14"/>
            <p:cNvSpPr>
              <a:spLocks/>
            </p:cNvSpPr>
            <p:nvPr/>
          </p:nvSpPr>
          <p:spPr bwMode="auto">
            <a:xfrm>
              <a:off x="3011" y="3189"/>
              <a:ext cx="894" cy="524"/>
            </a:xfrm>
            <a:prstGeom prst="ellipse">
              <a:avLst/>
            </a:prstGeom>
            <a:solidFill>
              <a:srgbClr val="BAFF5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TIER-2</a:t>
              </a:r>
              <a:endParaRPr lang="en-US" sz="300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7311" name="Oval 15"/>
            <p:cNvSpPr>
              <a:spLocks/>
            </p:cNvSpPr>
            <p:nvPr/>
          </p:nvSpPr>
          <p:spPr bwMode="auto">
            <a:xfrm>
              <a:off x="3466" y="3189"/>
              <a:ext cx="895" cy="524"/>
            </a:xfrm>
            <a:prstGeom prst="ellipse">
              <a:avLst/>
            </a:prstGeom>
            <a:solidFill>
              <a:srgbClr val="BAFF5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TIER-2</a:t>
              </a:r>
              <a:endParaRPr lang="en-US" sz="3000" dirty="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38931" name="Line 16"/>
            <p:cNvSpPr>
              <a:spLocks noChangeShapeType="1"/>
            </p:cNvSpPr>
            <p:nvPr/>
          </p:nvSpPr>
          <p:spPr bwMode="auto">
            <a:xfrm rot="10800000" flipH="1">
              <a:off x="2384" y="2788"/>
              <a:ext cx="125" cy="413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32" name="Line 17"/>
            <p:cNvSpPr>
              <a:spLocks noChangeShapeType="1"/>
            </p:cNvSpPr>
            <p:nvPr/>
          </p:nvSpPr>
          <p:spPr bwMode="auto">
            <a:xfrm flipH="1">
              <a:off x="4001" y="2675"/>
              <a:ext cx="7" cy="5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33" name="Line 18"/>
            <p:cNvSpPr>
              <a:spLocks noChangeShapeType="1"/>
            </p:cNvSpPr>
            <p:nvPr/>
          </p:nvSpPr>
          <p:spPr bwMode="auto">
            <a:xfrm flipV="1">
              <a:off x="2958" y="2450"/>
              <a:ext cx="476" cy="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34" name="Rectangle 19"/>
            <p:cNvSpPr>
              <a:spLocks/>
            </p:cNvSpPr>
            <p:nvPr/>
          </p:nvSpPr>
          <p:spPr bwMode="auto">
            <a:xfrm>
              <a:off x="1608" y="497"/>
              <a:ext cx="2487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</a:pPr>
              <a:r>
                <a:rPr lang="en-US" sz="300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Prompt Reconstruction</a:t>
              </a:r>
            </a:p>
          </p:txBody>
        </p:sp>
        <p:sp>
          <p:nvSpPr>
            <p:cNvPr id="38935" name="Rectangle 20"/>
            <p:cNvSpPr>
              <a:spLocks/>
            </p:cNvSpPr>
            <p:nvPr/>
          </p:nvSpPr>
          <p:spPr bwMode="auto">
            <a:xfrm>
              <a:off x="4157" y="2203"/>
              <a:ext cx="1759" cy="3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</a:pPr>
              <a:r>
                <a:rPr lang="en-US" sz="1600">
                  <a:latin typeface="Verdana" charset="0"/>
                  <a:ea typeface="Gill Sans" charset="0"/>
                  <a:cs typeface="Gill Sans" charset="0"/>
                  <a:sym typeface="Gill Sans" charset="0"/>
                </a:rPr>
                <a:t>Re-Reconstruction</a:t>
              </a:r>
            </a:p>
            <a:p>
              <a:pPr defTabSz="642938">
                <a:tabLst>
                  <a:tab pos="749300" algn="l"/>
                </a:tabLst>
              </a:pPr>
              <a:r>
                <a:rPr lang="en-US" sz="1600">
                  <a:latin typeface="Verdana" charset="0"/>
                  <a:ea typeface="Gill Sans" charset="0"/>
                  <a:cs typeface="Gill Sans" charset="0"/>
                  <a:sym typeface="Gill Sans" charset="0"/>
                </a:rPr>
                <a:t>Skims</a:t>
              </a:r>
            </a:p>
          </p:txBody>
        </p:sp>
        <p:sp>
          <p:nvSpPr>
            <p:cNvPr id="36888" name="Rectangle 21"/>
            <p:cNvSpPr>
              <a:spLocks/>
            </p:cNvSpPr>
            <p:nvPr/>
          </p:nvSpPr>
          <p:spPr bwMode="auto">
            <a:xfrm>
              <a:off x="1132" y="3316"/>
              <a:ext cx="846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18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Simulation</a:t>
              </a:r>
            </a:p>
            <a:p>
              <a:pPr defTabSz="642938">
                <a:tabLst>
                  <a:tab pos="749300" algn="l"/>
                </a:tabLst>
                <a:defRPr/>
              </a:pPr>
              <a:r>
                <a:rPr lang="en-US" sz="18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Analysis</a:t>
              </a:r>
            </a:p>
          </p:txBody>
        </p:sp>
        <p:sp>
          <p:nvSpPr>
            <p:cNvPr id="36889" name="Rectangle 22"/>
            <p:cNvSpPr>
              <a:spLocks/>
            </p:cNvSpPr>
            <p:nvPr/>
          </p:nvSpPr>
          <p:spPr bwMode="auto">
            <a:xfrm>
              <a:off x="4585" y="1187"/>
              <a:ext cx="1131" cy="4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r" defTabSz="642938">
                <a:tabLst>
                  <a:tab pos="749300" algn="l"/>
                </a:tabLst>
                <a:defRPr/>
              </a:pPr>
              <a:r>
                <a:rPr lang="en-US" sz="16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Calibration</a:t>
              </a:r>
              <a:br>
                <a:rPr lang="en-US" sz="1600" dirty="0">
                  <a:latin typeface="+mn-lt"/>
                  <a:ea typeface="Gill Sans" charset="0"/>
                  <a:cs typeface="Gill Sans" charset="0"/>
                  <a:sym typeface="Gill Sans" charset="0"/>
                </a:rPr>
              </a:br>
              <a:r>
                <a:rPr lang="en-US" sz="16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Express-Stream </a:t>
              </a:r>
              <a:br>
                <a:rPr lang="en-US" sz="1600" dirty="0">
                  <a:latin typeface="+mn-lt"/>
                  <a:ea typeface="Gill Sans" charset="0"/>
                  <a:cs typeface="Gill Sans" charset="0"/>
                  <a:sym typeface="Gill Sans" charset="0"/>
                </a:rPr>
              </a:br>
              <a:r>
                <a:rPr lang="en-US" sz="16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Analysis</a:t>
              </a:r>
            </a:p>
          </p:txBody>
        </p:sp>
        <p:sp>
          <p:nvSpPr>
            <p:cNvPr id="36890" name="Rectangle 23"/>
            <p:cNvSpPr>
              <a:spLocks/>
            </p:cNvSpPr>
            <p:nvPr/>
          </p:nvSpPr>
          <p:spPr bwMode="auto">
            <a:xfrm>
              <a:off x="3031" y="1747"/>
              <a:ext cx="691" cy="1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1800" dirty="0">
                  <a:solidFill>
                    <a:srgbClr val="FF6600"/>
                  </a:solidFill>
                  <a:latin typeface="+mn-lt"/>
                  <a:ea typeface="Gill Sans" charset="0"/>
                  <a:cs typeface="Gill Sans" charset="0"/>
                  <a:sym typeface="Gill Sans" charset="0"/>
                </a:rPr>
                <a:t>600MB/s</a:t>
              </a:r>
            </a:p>
          </p:txBody>
        </p:sp>
        <p:sp>
          <p:nvSpPr>
            <p:cNvPr id="36891" name="Rectangle 24"/>
            <p:cNvSpPr>
              <a:spLocks/>
            </p:cNvSpPr>
            <p:nvPr/>
          </p:nvSpPr>
          <p:spPr bwMode="auto">
            <a:xfrm>
              <a:off x="2701" y="2705"/>
              <a:ext cx="967" cy="1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1800" dirty="0">
                  <a:solidFill>
                    <a:srgbClr val="FF6600"/>
                  </a:solidFill>
                  <a:latin typeface="+mn-lt"/>
                  <a:ea typeface="Gill Sans" charset="0"/>
                  <a:cs typeface="Gill Sans" charset="0"/>
                  <a:sym typeface="Gill Sans" charset="0"/>
                </a:rPr>
                <a:t>50-500MB/s</a:t>
              </a:r>
            </a:p>
          </p:txBody>
        </p:sp>
        <p:sp>
          <p:nvSpPr>
            <p:cNvPr id="36892" name="Rectangle 25"/>
            <p:cNvSpPr>
              <a:spLocks/>
            </p:cNvSpPr>
            <p:nvPr/>
          </p:nvSpPr>
          <p:spPr bwMode="auto">
            <a:xfrm>
              <a:off x="3993" y="2883"/>
              <a:ext cx="679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 dirty="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~</a:t>
              </a:r>
              <a:r>
                <a:rPr lang="en-US" sz="18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20MB</a:t>
              </a:r>
              <a:r>
                <a:rPr lang="en-US" sz="2200" dirty="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/s</a:t>
              </a:r>
            </a:p>
          </p:txBody>
        </p:sp>
        <p:sp>
          <p:nvSpPr>
            <p:cNvPr id="38941" name="Line 26"/>
            <p:cNvSpPr>
              <a:spLocks noChangeShapeType="1"/>
            </p:cNvSpPr>
            <p:nvPr/>
          </p:nvSpPr>
          <p:spPr bwMode="auto">
            <a:xfrm flipH="1">
              <a:off x="1084" y="1136"/>
              <a:ext cx="891" cy="264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7323" name="Oval 27"/>
            <p:cNvSpPr>
              <a:spLocks/>
            </p:cNvSpPr>
            <p:nvPr/>
          </p:nvSpPr>
          <p:spPr bwMode="auto">
            <a:xfrm>
              <a:off x="765" y="2228"/>
              <a:ext cx="896" cy="523"/>
            </a:xfrm>
            <a:prstGeom prst="ellipse">
              <a:avLst/>
            </a:prstGeom>
            <a:solidFill>
              <a:srgbClr val="9F91B9"/>
            </a:solidFill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22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TIER-1</a:t>
              </a:r>
              <a:endParaRPr lang="en-US" sz="3000" dirty="0">
                <a:effectLst>
                  <a:outerShdw blurRad="38100" dist="38100" dir="2700000" algn="tl">
                    <a:srgbClr val="FFFFFF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38943" name="Line 28"/>
            <p:cNvSpPr>
              <a:spLocks noChangeShapeType="1"/>
            </p:cNvSpPr>
            <p:nvPr/>
          </p:nvSpPr>
          <p:spPr bwMode="auto">
            <a:xfrm flipV="1">
              <a:off x="1658" y="2483"/>
              <a:ext cx="389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44" name="Line 29"/>
            <p:cNvSpPr>
              <a:spLocks noChangeShapeType="1"/>
            </p:cNvSpPr>
            <p:nvPr/>
          </p:nvSpPr>
          <p:spPr bwMode="auto">
            <a:xfrm rot="10800000" flipH="1">
              <a:off x="3847" y="2704"/>
              <a:ext cx="7" cy="452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45" name="Line 30"/>
            <p:cNvSpPr>
              <a:spLocks noChangeShapeType="1"/>
            </p:cNvSpPr>
            <p:nvPr/>
          </p:nvSpPr>
          <p:spPr bwMode="auto">
            <a:xfrm rot="10800000">
              <a:off x="2653" y="2768"/>
              <a:ext cx="181" cy="428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46" name="Line 31"/>
            <p:cNvSpPr>
              <a:spLocks noChangeShapeType="1"/>
            </p:cNvSpPr>
            <p:nvPr/>
          </p:nvSpPr>
          <p:spPr bwMode="auto">
            <a:xfrm rot="10800000" flipH="1">
              <a:off x="3606" y="2679"/>
              <a:ext cx="136" cy="484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439" y="1240"/>
              <a:ext cx="570" cy="462"/>
              <a:chOff x="163" y="801"/>
              <a:chExt cx="570" cy="462"/>
            </a:xfrm>
          </p:grpSpPr>
          <p:sp>
            <p:nvSpPr>
              <p:cNvPr id="38951" name="Rectangle 33"/>
              <p:cNvSpPr>
                <a:spLocks/>
              </p:cNvSpPr>
              <p:nvPr/>
            </p:nvSpPr>
            <p:spPr bwMode="auto">
              <a:xfrm>
                <a:off x="170" y="857"/>
                <a:ext cx="562" cy="347"/>
              </a:xfrm>
              <a:prstGeom prst="rect">
                <a:avLst/>
              </a:prstGeom>
              <a:solidFill>
                <a:srgbClr val="00FF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000">
                  <a:latin typeface="Helvetica" charset="0"/>
                </a:endParaRPr>
              </a:p>
            </p:txBody>
          </p:sp>
          <p:sp>
            <p:nvSpPr>
              <p:cNvPr id="38952" name="Oval 34"/>
              <p:cNvSpPr>
                <a:spLocks/>
              </p:cNvSpPr>
              <p:nvPr/>
            </p:nvSpPr>
            <p:spPr bwMode="auto">
              <a:xfrm>
                <a:off x="170" y="801"/>
                <a:ext cx="557" cy="118"/>
              </a:xfrm>
              <a:prstGeom prst="ellipse">
                <a:avLst/>
              </a:prstGeom>
              <a:solidFill>
                <a:srgbClr val="00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000">
                  <a:latin typeface="Helvetica" charset="0"/>
                </a:endParaRPr>
              </a:p>
            </p:txBody>
          </p:sp>
          <p:sp>
            <p:nvSpPr>
              <p:cNvPr id="38953" name="Oval 35"/>
              <p:cNvSpPr>
                <a:spLocks/>
              </p:cNvSpPr>
              <p:nvPr/>
            </p:nvSpPr>
            <p:spPr bwMode="auto">
              <a:xfrm>
                <a:off x="173" y="1145"/>
                <a:ext cx="557" cy="118"/>
              </a:xfrm>
              <a:prstGeom prst="ellipse">
                <a:avLst/>
              </a:prstGeom>
              <a:solidFill>
                <a:srgbClr val="00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000">
                  <a:latin typeface="Helvetica" charset="0"/>
                </a:endParaRPr>
              </a:p>
            </p:txBody>
          </p:sp>
          <p:sp>
            <p:nvSpPr>
              <p:cNvPr id="38954" name="Rectangle 36"/>
              <p:cNvSpPr>
                <a:spLocks/>
              </p:cNvSpPr>
              <p:nvPr/>
            </p:nvSpPr>
            <p:spPr bwMode="auto">
              <a:xfrm>
                <a:off x="163" y="973"/>
                <a:ext cx="570" cy="16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642938">
                  <a:tabLst>
                    <a:tab pos="749300" algn="l"/>
                  </a:tabLst>
                </a:pPr>
                <a:r>
                  <a:rPr lang="en-US" sz="1700">
                    <a:latin typeface="Gill Sans" charset="0"/>
                    <a:ea typeface="Gill Sans" charset="0"/>
                    <a:cs typeface="Gill Sans" charset="0"/>
                    <a:sym typeface="Gill Sans" charset="0"/>
                  </a:rPr>
                  <a:t>CASTOR</a:t>
                </a:r>
              </a:p>
            </p:txBody>
          </p:sp>
          <p:sp>
            <p:nvSpPr>
              <p:cNvPr id="38955" name="Rectangle 37"/>
              <p:cNvSpPr>
                <a:spLocks noChangeArrowheads="1"/>
              </p:cNvSpPr>
              <p:nvPr/>
            </p:nvSpPr>
            <p:spPr bwMode="auto">
              <a:xfrm>
                <a:off x="179" y="1109"/>
                <a:ext cx="544" cy="88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000">
                  <a:latin typeface="Helvetica" charset="0"/>
                </a:endParaRPr>
              </a:p>
            </p:txBody>
          </p:sp>
        </p:grpSp>
        <p:pic>
          <p:nvPicPr>
            <p:cNvPr id="38948" name="Picture 3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1" y="553"/>
              <a:ext cx="989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49" name="Line 39"/>
            <p:cNvSpPr>
              <a:spLocks noChangeShapeType="1"/>
            </p:cNvSpPr>
            <p:nvPr/>
          </p:nvSpPr>
          <p:spPr bwMode="auto">
            <a:xfrm flipH="1" flipV="1">
              <a:off x="1185" y="950"/>
              <a:ext cx="776" cy="81"/>
            </a:xfrm>
            <a:prstGeom prst="line">
              <a:avLst/>
            </a:prstGeom>
            <a:noFill/>
            <a:ln w="76200">
              <a:solidFill>
                <a:srgbClr val="3366FF"/>
              </a:solidFill>
              <a:prstDash val="sysDot"/>
              <a:round/>
              <a:headEnd type="stealth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02" name="Rectangle 40"/>
            <p:cNvSpPr>
              <a:spLocks/>
            </p:cNvSpPr>
            <p:nvPr/>
          </p:nvSpPr>
          <p:spPr bwMode="auto">
            <a:xfrm>
              <a:off x="1401" y="1985"/>
              <a:ext cx="949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642938">
                <a:tabLst>
                  <a:tab pos="749300" algn="l"/>
                </a:tabLst>
                <a:defRPr/>
              </a:pPr>
              <a:r>
                <a:rPr lang="en-US" sz="18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50-500MB</a:t>
              </a:r>
              <a:r>
                <a:rPr lang="en-US" sz="2200" dirty="0"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/</a:t>
              </a:r>
              <a:r>
                <a:rPr lang="en-US" sz="1800" dirty="0">
                  <a:latin typeface="+mn-lt"/>
                  <a:ea typeface="Gill Sans" charset="0"/>
                  <a:cs typeface="Gill Sans" charset="0"/>
                  <a:sym typeface="Gill Sans" charset="0"/>
                </a:rPr>
                <a:t>s</a:t>
              </a:r>
              <a:endParaRPr lang="en-US" sz="2200" dirty="0"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8FD49-8ED5-BE4A-9AB4-492928013BCE}" type="slidenum">
              <a:rPr lang="de-CH" smtClean="0"/>
              <a:pPr>
                <a:defRPr/>
              </a:pPr>
              <a:t>2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524250" y="53895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676650" y="5541963"/>
            <a:ext cx="1103313" cy="741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829050" y="5694363"/>
            <a:ext cx="1103313" cy="741362"/>
          </a:xfrm>
          <a:prstGeom prst="rect">
            <a:avLst/>
          </a:prstGeom>
          <a:solidFill>
            <a:srgbClr val="7F7F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9205" name="TextBox 31"/>
          <p:cNvSpPr txBox="1">
            <a:spLocks noChangeArrowheads="1"/>
          </p:cNvSpPr>
          <p:nvPr/>
        </p:nvSpPr>
        <p:spPr bwMode="auto">
          <a:xfrm>
            <a:off x="6467475" y="1676400"/>
            <a:ext cx="21145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>
                <a:latin typeface="Helvetica" charset="0"/>
              </a:rPr>
              <a:t>6</a:t>
            </a:r>
            <a:r>
              <a:rPr lang="en-US" sz="1400" i="1">
                <a:latin typeface="Helvetica" charset="0"/>
              </a:rPr>
              <a:t>. Daily export for data analysis: 120 TB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5146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FNAL</a:t>
            </a:r>
            <a:endParaRPr lang="en-US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44.4 </a:t>
            </a:r>
            <a:r>
              <a: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kSP06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276600"/>
            <a:ext cx="2057400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86400" y="1485900"/>
            <a:ext cx="1484313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86400" y="4038600"/>
            <a:ext cx="1908175" cy="501650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dashDot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0" y="2819400"/>
            <a:ext cx="914400" cy="957263"/>
          </a:xfrm>
          <a:prstGeom prst="ellipse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TO</a:t>
            </a:r>
          </a:p>
        </p:txBody>
      </p:sp>
      <p:sp>
        <p:nvSpPr>
          <p:cNvPr id="179211" name="TextBox 18"/>
          <p:cNvSpPr txBox="1">
            <a:spLocks noChangeArrowheads="1"/>
          </p:cNvSpPr>
          <p:nvPr/>
        </p:nvSpPr>
        <p:spPr bwMode="auto">
          <a:xfrm>
            <a:off x="3762375" y="56943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 charset="0"/>
              </a:rPr>
              <a:t>Tier1s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3381375" y="457200"/>
            <a:ext cx="1524000" cy="533400"/>
          </a:xfrm>
          <a:prstGeom prst="parallelogram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rPr>
              <a:t>Tape system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3141662" y="4725988"/>
            <a:ext cx="1241425" cy="12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16338" y="4714875"/>
            <a:ext cx="1350962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215" name="TextBox 36"/>
          <p:cNvSpPr txBox="1">
            <a:spLocks noChangeArrowheads="1"/>
          </p:cNvSpPr>
          <p:nvPr/>
        </p:nvSpPr>
        <p:spPr bwMode="auto">
          <a:xfrm>
            <a:off x="5662613" y="1905000"/>
            <a:ext cx="8778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Helvetica" charset="0"/>
              </a:rPr>
              <a:t>11  Gb/s</a:t>
            </a:r>
          </a:p>
        </p:txBody>
      </p:sp>
      <p:sp>
        <p:nvSpPr>
          <p:cNvPr id="179216" name="TextBox 16"/>
          <p:cNvSpPr txBox="1">
            <a:spLocks noChangeArrowheads="1"/>
          </p:cNvSpPr>
          <p:nvPr/>
        </p:nvSpPr>
        <p:spPr bwMode="auto">
          <a:xfrm>
            <a:off x="6843713" y="4111625"/>
            <a:ext cx="207168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>
                <a:latin typeface="Helvetica" charset="0"/>
              </a:rPr>
              <a:t>5</a:t>
            </a:r>
            <a:r>
              <a:rPr lang="en-US" sz="1400" i="1">
                <a:latin typeface="Helvetica" charset="0"/>
              </a:rPr>
              <a:t>. MC PROD: 1274 TB</a:t>
            </a:r>
          </a:p>
        </p:txBody>
      </p:sp>
      <p:sp>
        <p:nvSpPr>
          <p:cNvPr id="179217" name="TextBox 37"/>
          <p:cNvSpPr txBox="1">
            <a:spLocks noChangeArrowheads="1"/>
          </p:cNvSpPr>
          <p:nvPr/>
        </p:nvSpPr>
        <p:spPr bwMode="auto">
          <a:xfrm>
            <a:off x="5715000" y="3962400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8000"/>
                </a:solidFill>
                <a:latin typeface="Helvetica" charset="0"/>
              </a:rPr>
              <a:t>0.34 Gb/s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271741" y="2690336"/>
            <a:ext cx="1425879" cy="677109"/>
            <a:chOff x="914400" y="1591270"/>
            <a:chExt cx="1425879" cy="677109"/>
          </a:xfrm>
          <a:solidFill>
            <a:schemeClr val="bg1"/>
          </a:solidFill>
        </p:grpSpPr>
        <p:sp>
          <p:nvSpPr>
            <p:cNvPr id="27" name="TextBox 26"/>
            <p:cNvSpPr txBox="1"/>
            <p:nvPr/>
          </p:nvSpPr>
          <p:spPr>
            <a:xfrm>
              <a:off x="970155" y="1960602"/>
              <a:ext cx="983024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1.30 </a:t>
              </a:r>
              <a:r>
                <a:rPr lang="en-US" sz="1400" b="1" dirty="0" err="1">
                  <a:solidFill>
                    <a:srgbClr val="008000"/>
                  </a:solidFill>
                  <a:latin typeface="+mn-lt"/>
                  <a:ea typeface="+mn-ea"/>
                  <a:cs typeface="+mn-cs"/>
                </a:rPr>
                <a:t>Gb/s</a:t>
              </a:r>
              <a:endParaRPr lang="en-US" sz="1400" b="1" dirty="0">
                <a:solidFill>
                  <a:srgbClr val="00800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4400" y="1591270"/>
              <a:ext cx="1425879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  <a:ea typeface="+mn-ea"/>
                  <a:cs typeface="+mn-cs"/>
                </a:rPr>
                <a:t>1</a:t>
              </a:r>
              <a:r>
                <a:rPr lang="en-US" sz="1600" i="1" dirty="0">
                  <a:latin typeface="+mn-lt"/>
                  <a:ea typeface="+mn-ea"/>
                  <a:cs typeface="+mn-cs"/>
                </a:rPr>
                <a:t>. Data </a:t>
              </a:r>
              <a:r>
                <a:rPr lang="en-US" sz="1400" i="1" dirty="0">
                  <a:latin typeface="+mn-lt"/>
                  <a:ea typeface="+mn-ea"/>
                  <a:cs typeface="+mn-cs"/>
                </a:rPr>
                <a:t>taking</a:t>
              </a:r>
            </a:p>
          </p:txBody>
        </p:sp>
      </p:grpSp>
      <p:sp>
        <p:nvSpPr>
          <p:cNvPr id="179219" name="TextBox 19"/>
          <p:cNvSpPr txBox="1">
            <a:spLocks noChangeArrowheads="1"/>
          </p:cNvSpPr>
          <p:nvPr/>
        </p:nvSpPr>
        <p:spPr bwMode="auto">
          <a:xfrm>
            <a:off x="2111375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9220" name="TextBox 51"/>
          <p:cNvSpPr txBox="1">
            <a:spLocks noChangeArrowheads="1"/>
          </p:cNvSpPr>
          <p:nvPr/>
        </p:nvSpPr>
        <p:spPr bwMode="auto">
          <a:xfrm>
            <a:off x="3371850" y="4191000"/>
            <a:ext cx="89058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10  Gb/s</a:t>
            </a:r>
          </a:p>
        </p:txBody>
      </p:sp>
      <p:sp>
        <p:nvSpPr>
          <p:cNvPr id="56" name="Cloud 55"/>
          <p:cNvSpPr/>
          <p:nvPr/>
        </p:nvSpPr>
        <p:spPr>
          <a:xfrm>
            <a:off x="6843713" y="762000"/>
            <a:ext cx="1897062" cy="914400"/>
          </a:xfrm>
          <a:prstGeom prst="cloud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n-US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24 % Users </a:t>
            </a:r>
            <a:endParaRPr lang="en-US" altLang="ja-JP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242175" y="4540250"/>
            <a:ext cx="1498600" cy="1044575"/>
            <a:chOff x="5987850" y="5455105"/>
            <a:chExt cx="1497657" cy="1045407"/>
          </a:xfrm>
        </p:grpSpPr>
        <p:sp>
          <p:nvSpPr>
            <p:cNvPr id="42" name="Rectangle 41"/>
            <p:cNvSpPr/>
            <p:nvPr/>
          </p:nvSpPr>
          <p:spPr>
            <a:xfrm>
              <a:off x="5987850" y="5455105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140154" y="5607626"/>
              <a:ext cx="1102619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82889" y="5760148"/>
              <a:ext cx="1102618" cy="7403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9 Tier2s</a:t>
              </a:r>
            </a:p>
          </p:txBody>
        </p:sp>
      </p:grpSp>
      <p:sp>
        <p:nvSpPr>
          <p:cNvPr id="179223" name="Title 3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/>
            <a:r>
              <a:rPr lang="en-US" smtClean="0"/>
              <a:t>USA FNAL</a:t>
            </a:r>
          </a:p>
        </p:txBody>
      </p:sp>
      <p:sp>
        <p:nvSpPr>
          <p:cNvPr id="179224" name="TextBox 35"/>
          <p:cNvSpPr txBox="1">
            <a:spLocks noChangeArrowheads="1"/>
          </p:cNvSpPr>
          <p:nvPr/>
        </p:nvSpPr>
        <p:spPr bwMode="auto">
          <a:xfrm>
            <a:off x="4440238" y="4495800"/>
            <a:ext cx="8207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Imports</a:t>
            </a:r>
          </a:p>
          <a:p>
            <a:r>
              <a:rPr lang="en-US" sz="1400" i="1">
                <a:latin typeface="Helvetica" charset="0"/>
              </a:rPr>
              <a:t>340 TB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9225" name="TextBox 40"/>
          <p:cNvSpPr txBox="1">
            <a:spLocks noChangeArrowheads="1"/>
          </p:cNvSpPr>
          <p:nvPr/>
        </p:nvSpPr>
        <p:spPr bwMode="auto">
          <a:xfrm>
            <a:off x="2057400" y="4495800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Helvetica" charset="0"/>
              </a:rPr>
              <a:t> Exports</a:t>
            </a:r>
          </a:p>
          <a:p>
            <a:r>
              <a:rPr lang="en-US" sz="1400" i="1">
                <a:latin typeface="Helvetica" charset="0"/>
              </a:rPr>
              <a:t>1.5 PB</a:t>
            </a:r>
          </a:p>
          <a:p>
            <a:endParaRPr lang="en-US" sz="1400">
              <a:latin typeface="Helvetica" charset="0"/>
            </a:endParaRPr>
          </a:p>
        </p:txBody>
      </p:sp>
      <p:sp>
        <p:nvSpPr>
          <p:cNvPr id="179226" name="TextBox 48"/>
          <p:cNvSpPr txBox="1">
            <a:spLocks noChangeArrowheads="1"/>
          </p:cNvSpPr>
          <p:nvPr/>
        </p:nvSpPr>
        <p:spPr bwMode="auto">
          <a:xfrm>
            <a:off x="4419600" y="4267200"/>
            <a:ext cx="12604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4. </a:t>
            </a:r>
            <a:r>
              <a:rPr lang="en-US" sz="1400" i="1">
                <a:latin typeface="Helvetica" charset="0"/>
              </a:rPr>
              <a:t>AOD Sync</a:t>
            </a:r>
          </a:p>
        </p:txBody>
      </p:sp>
      <p:sp>
        <p:nvSpPr>
          <p:cNvPr id="179227" name="TextBox 50"/>
          <p:cNvSpPr txBox="1">
            <a:spLocks noChangeArrowheads="1"/>
          </p:cNvSpPr>
          <p:nvPr/>
        </p:nvSpPr>
        <p:spPr bwMode="auto">
          <a:xfrm>
            <a:off x="3987800" y="4949825"/>
            <a:ext cx="9826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2.3   Gb/s</a:t>
            </a:r>
          </a:p>
        </p:txBody>
      </p:sp>
      <p:sp>
        <p:nvSpPr>
          <p:cNvPr id="179228" name="TextBox 52"/>
          <p:cNvSpPr txBox="1">
            <a:spLocks noChangeArrowheads="1"/>
          </p:cNvSpPr>
          <p:nvPr/>
        </p:nvSpPr>
        <p:spPr bwMode="auto">
          <a:xfrm>
            <a:off x="3197225" y="1143000"/>
            <a:ext cx="1162050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Helvetica" charset="0"/>
              </a:rPr>
              <a:t>165 MB/sec</a:t>
            </a:r>
          </a:p>
        </p:txBody>
      </p:sp>
      <p:sp>
        <p:nvSpPr>
          <p:cNvPr id="179229" name="TextBox 54"/>
          <p:cNvSpPr txBox="1">
            <a:spLocks noChangeArrowheads="1"/>
          </p:cNvSpPr>
          <p:nvPr/>
        </p:nvSpPr>
        <p:spPr bwMode="auto">
          <a:xfrm>
            <a:off x="4095750" y="1825625"/>
            <a:ext cx="1069975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80 MB/sec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2971800" y="1752600"/>
            <a:ext cx="1525588" cy="1588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V="1">
            <a:off x="3732213" y="1752600"/>
            <a:ext cx="1525588" cy="15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232" name="TextBox 30"/>
          <p:cNvSpPr txBox="1">
            <a:spLocks noChangeArrowheads="1"/>
          </p:cNvSpPr>
          <p:nvPr/>
        </p:nvSpPr>
        <p:spPr bwMode="auto">
          <a:xfrm>
            <a:off x="1381125" y="914400"/>
            <a:ext cx="1590675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i="1">
                <a:latin typeface="Helvetica" charset="0"/>
              </a:rPr>
              <a:t>2</a:t>
            </a:r>
            <a:r>
              <a:rPr lang="en-US" sz="1400" i="1">
                <a:latin typeface="Helvetica" charset="0"/>
              </a:rPr>
              <a:t>. Data taking: (total sample 1230 TB)</a:t>
            </a:r>
          </a:p>
        </p:txBody>
      </p:sp>
      <p:sp>
        <p:nvSpPr>
          <p:cNvPr id="179233" name="TextBox 52"/>
          <p:cNvSpPr txBox="1">
            <a:spLocks noChangeArrowheads="1"/>
          </p:cNvSpPr>
          <p:nvPr/>
        </p:nvSpPr>
        <p:spPr bwMode="auto">
          <a:xfrm>
            <a:off x="1676400" y="1671638"/>
            <a:ext cx="1162050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Helvetica" charset="0"/>
              </a:rPr>
              <a:t>160 MB/sec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6600" y="1444625"/>
            <a:ext cx="2244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ＭＳ Ｐゴシック" pitchFamily="-107" charset="-128"/>
                <a:cs typeface="ＭＳ Ｐゴシック" pitchFamily="-107" charset="-128"/>
              </a:rPr>
              <a:t>3. During re-reprocessing</a:t>
            </a:r>
          </a:p>
        </p:txBody>
      </p:sp>
      <p:cxnSp>
        <p:nvCxnSpPr>
          <p:cNvPr id="179235" name="Elbow Connector 36"/>
          <p:cNvCxnSpPr>
            <a:cxnSpLocks noChangeShapeType="1"/>
          </p:cNvCxnSpPr>
          <p:nvPr/>
        </p:nvCxnSpPr>
        <p:spPr bwMode="auto">
          <a:xfrm rot="5400000" flipH="1" flipV="1">
            <a:off x="2171700" y="1639888"/>
            <a:ext cx="1751013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9236" name="Straight Arrow Connector 53"/>
          <p:cNvCxnSpPr>
            <a:cxnSpLocks noChangeShapeType="1"/>
          </p:cNvCxnSpPr>
          <p:nvPr/>
        </p:nvCxnSpPr>
        <p:spPr bwMode="auto">
          <a:xfrm flipV="1">
            <a:off x="3030538" y="763588"/>
            <a:ext cx="398462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8" name="Rectangle 47"/>
          <p:cNvSpPr/>
          <p:nvPr/>
        </p:nvSpPr>
        <p:spPr bwMode="auto">
          <a:xfrm>
            <a:off x="2973388" y="2516188"/>
            <a:ext cx="303212" cy="15224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endParaRPr lang="en-US" sz="3200" b="1">
              <a:solidFill>
                <a:srgbClr val="00547E"/>
              </a:solidFill>
              <a:latin typeface="Helvetica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</a:t>
            </a:r>
            <a:r>
              <a:rPr lang="en-GB" sz="3600" dirty="0" err="1" smtClean="0"/>
              <a:t>ata</a:t>
            </a:r>
            <a:r>
              <a:rPr lang="en-GB" sz="3600" dirty="0" smtClean="0"/>
              <a:t> rate intake by Tier2 estimate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119187"/>
            <a:ext cx="8599488" cy="54340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</a:t>
            </a:r>
            <a:r>
              <a:rPr lang="en-GB" dirty="0" err="1" smtClean="0"/>
              <a:t>ata</a:t>
            </a:r>
            <a:r>
              <a:rPr lang="en-GB" dirty="0" smtClean="0"/>
              <a:t> import simulated taking the parameters of the 2010-11 run</a:t>
            </a:r>
          </a:p>
          <a:p>
            <a:r>
              <a:rPr lang="en-US" dirty="0" smtClean="0"/>
              <a:t>T</a:t>
            </a:r>
            <a:r>
              <a:rPr lang="fr-CH" dirty="0" smtClean="0"/>
              <a:t>he </a:t>
            </a:r>
            <a:r>
              <a:rPr lang="en-GB" dirty="0" smtClean="0"/>
              <a:t>association with Physics groups is taken into consideration</a:t>
            </a:r>
          </a:p>
          <a:p>
            <a:r>
              <a:rPr lang="fr-CH" dirty="0" smtClean="0"/>
              <a:t>The global processing capacity of Tier1s </a:t>
            </a:r>
            <a:r>
              <a:rPr lang="en-GB" dirty="0" smtClean="0"/>
              <a:t>and the relative  disk space of each Tier2 are taken into consideration</a:t>
            </a:r>
          </a:p>
          <a:p>
            <a:r>
              <a:rPr lang="en-US" dirty="0" smtClean="0"/>
              <a:t>E</a:t>
            </a:r>
            <a:r>
              <a:rPr lang="en-GB" dirty="0" err="1" smtClean="0"/>
              <a:t>xpected</a:t>
            </a:r>
            <a:r>
              <a:rPr lang="en-GB" dirty="0" smtClean="0"/>
              <a:t> rate if all PG work at the same time, on a single day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Sustained </a:t>
            </a:r>
            <a:r>
              <a:rPr lang="en-US" dirty="0" smtClean="0"/>
              <a:t>rate on a </a:t>
            </a:r>
            <a:r>
              <a:rPr lang="en-US" b="1" dirty="0" smtClean="0">
                <a:solidFill>
                  <a:srgbClr val="FF0000"/>
                </a:solidFill>
              </a:rPr>
              <a:t>peak </a:t>
            </a:r>
            <a:r>
              <a:rPr lang="en-US" dirty="0" smtClean="0"/>
              <a:t>day (any better definition?)</a:t>
            </a:r>
            <a:endParaRPr lang="en-GB" dirty="0" smtClean="0"/>
          </a:p>
          <a:p>
            <a:r>
              <a:rPr lang="en-US" dirty="0" smtClean="0"/>
              <a:t>Purpose</a:t>
            </a:r>
            <a:endParaRPr lang="en-GB" dirty="0" smtClean="0"/>
          </a:p>
          <a:p>
            <a:pPr lvl="1"/>
            <a:r>
              <a:rPr lang="en-US" dirty="0" smtClean="0"/>
              <a:t>Inform sites about usage/load, planning</a:t>
            </a:r>
          </a:p>
          <a:p>
            <a:pPr lvl="1"/>
            <a:r>
              <a:rPr lang="en-US" dirty="0" smtClean="0"/>
              <a:t>Helping </a:t>
            </a:r>
            <a:r>
              <a:rPr lang="en-GB" dirty="0" smtClean="0"/>
              <a:t>sites which may run into imbalance, such as</a:t>
            </a:r>
          </a:p>
          <a:p>
            <a:pPr lvl="2"/>
            <a:r>
              <a:rPr lang="en-GB" dirty="0" smtClean="0"/>
              <a:t>WAN likely to be a limitation, especially if site is serving &gt;1 VO</a:t>
            </a:r>
          </a:p>
          <a:p>
            <a:pPr lvl="2"/>
            <a:r>
              <a:rPr lang="en-US" dirty="0" smtClean="0"/>
              <a:t>Imbalance between number of PG and the amount of local  resources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Autofit/>
          </a:bodyPr>
          <a:lstStyle/>
          <a:p>
            <a:r>
              <a:rPr lang="fr-CH" sz="3200" dirty="0" smtClean="0"/>
              <a:t>Data rate intake by Tier-2</a:t>
            </a:r>
            <a:r>
              <a:rPr lang="en-US" sz="3200" dirty="0" smtClean="0">
                <a:sym typeface="Wingdings"/>
              </a:rPr>
              <a:t/>
            </a:r>
            <a:br>
              <a:rPr lang="en-US" sz="3200" dirty="0" smtClean="0">
                <a:sym typeface="Wingdings"/>
              </a:rPr>
            </a:br>
            <a:r>
              <a:rPr lang="en-GB" sz="3200" dirty="0" smtClean="0"/>
              <a:t>Preliminary comparison </a:t>
            </a:r>
            <a:r>
              <a:rPr lang="en-GB" sz="3200" dirty="0" smtClean="0"/>
              <a:t>with measured</a:t>
            </a:r>
            <a:r>
              <a:rPr lang="en-GB" sz="3200" dirty="0" smtClean="0"/>
              <a:t> rate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</a:t>
            </a:r>
            <a:r>
              <a:rPr lang="en-GB" dirty="0" err="1" smtClean="0"/>
              <a:t>ata</a:t>
            </a:r>
            <a:r>
              <a:rPr lang="en-GB" dirty="0" smtClean="0"/>
              <a:t> from Data Ops </a:t>
            </a:r>
          </a:p>
          <a:p>
            <a:pPr lvl="1"/>
            <a:r>
              <a:rPr lang="en-GB" dirty="0" smtClean="0"/>
              <a:t>T1 to T2, best rate from sample of measures over a few hours, between November and March (200 files -2GB each-  sent between T1 and T2)</a:t>
            </a:r>
          </a:p>
          <a:p>
            <a:r>
              <a:rPr lang="en-GB" dirty="0" smtClean="0"/>
              <a:t>For 27 sites,  the simulation gives a number below the measured data rate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satisfactory</a:t>
            </a:r>
          </a:p>
          <a:p>
            <a:r>
              <a:rPr lang="en-US" dirty="0" smtClean="0">
                <a:sym typeface="Wingdings"/>
              </a:rPr>
              <a:t>For 9 sites, there are no valuable data yet to be compared</a:t>
            </a:r>
          </a:p>
          <a:p>
            <a:r>
              <a:rPr lang="en-US" b="1" dirty="0" smtClean="0">
                <a:solidFill>
                  <a:srgbClr val="FF6600"/>
                </a:solidFill>
                <a:sym typeface="Wingdings"/>
              </a:rPr>
              <a:t>For 7 sites</a:t>
            </a:r>
            <a:r>
              <a:rPr lang="en-US" dirty="0" smtClean="0">
                <a:sym typeface="Wingdings"/>
              </a:rPr>
              <a:t>, 1 (or more) link is above simulated data rate, however the average is below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monitor and try to understand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For 4 sites</a:t>
            </a:r>
            <a:r>
              <a:rPr lang="en-US" dirty="0" smtClean="0">
                <a:sym typeface="Wingdings"/>
              </a:rPr>
              <a:t>, all measured links were below simulated data </a:t>
            </a:r>
            <a:r>
              <a:rPr lang="en-US" dirty="0" err="1" smtClean="0">
                <a:sym typeface="Wingdings"/>
              </a:rPr>
              <a:t>rate</a:t>
            </a:r>
            <a:r>
              <a:rPr lang="en-US" dirty="0" smtClean="0">
                <a:sym typeface="Wingdings"/>
              </a:rPr>
              <a:t> go deeper</a:t>
            </a:r>
          </a:p>
          <a:p>
            <a:endParaRPr lang="en-US" dirty="0" smtClean="0">
              <a:sym typeface="Wingdings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Possible reasons for</a:t>
            </a:r>
            <a:br>
              <a:rPr lang="en-GB" sz="3600" dirty="0" smtClean="0"/>
            </a:br>
            <a:r>
              <a:rPr lang="en-GB" sz="3600" dirty="0" smtClean="0"/>
              <a:t>significant deviation between results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Simulation may be inaccurate for that particular site</a:t>
            </a:r>
          </a:p>
          <a:p>
            <a:pPr lvl="1"/>
            <a:r>
              <a:rPr lang="fr-CH" dirty="0" smtClean="0"/>
              <a:t>Model keeps being refined</a:t>
            </a:r>
          </a:p>
          <a:p>
            <a:r>
              <a:rPr lang="en-GB" dirty="0" smtClean="0"/>
              <a:t>New measurements keep coming</a:t>
            </a:r>
          </a:p>
          <a:p>
            <a:r>
              <a:rPr lang="en-GB" dirty="0" smtClean="0"/>
              <a:t>Real limitations may come from</a:t>
            </a:r>
          </a:p>
          <a:p>
            <a:pPr lvl="1"/>
            <a:r>
              <a:rPr lang="en-GB" dirty="0" smtClean="0"/>
              <a:t> WAN</a:t>
            </a:r>
          </a:p>
          <a:p>
            <a:pPr lvl="1"/>
            <a:r>
              <a:rPr lang="en-GB" dirty="0" smtClean="0"/>
              <a:t>A few parameters to tune at the Tier-2</a:t>
            </a:r>
          </a:p>
          <a:p>
            <a:pPr lvl="1"/>
            <a:r>
              <a:rPr lang="en-US" dirty="0" smtClean="0"/>
              <a:t>…..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Still very much Work in Progress, do not jump on conclusions before </a:t>
            </a:r>
            <a:r>
              <a:rPr lang="en-GB" b="1" smtClean="0">
                <a:solidFill>
                  <a:srgbClr val="FF0000"/>
                </a:solidFill>
              </a:rPr>
              <a:t>further analysis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rate intake for T2s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52499" y="914400"/>
          <a:ext cx="7239001" cy="546736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950907"/>
                <a:gridCol w="1360607"/>
                <a:gridCol w="678509"/>
                <a:gridCol w="708163"/>
                <a:gridCol w="1022902"/>
                <a:gridCol w="841512"/>
                <a:gridCol w="1676401"/>
              </a:tblGrid>
              <a:tr h="523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Country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latin typeface="Lucida Grande"/>
                          <a:cs typeface="Lucida Grande"/>
                        </a:rPr>
                        <a:t>Tier 2s</a:t>
                      </a:r>
                      <a:endParaRPr lang="en-US" sz="1000" b="1" i="0" u="none" strike="noStrike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data rate Incoming &lt;-- T1</a:t>
                      </a:r>
                      <a:r>
                        <a:rPr lang="en-US" sz="1000" u="none" strike="noStrike" dirty="0" smtClean="0">
                          <a:latin typeface="Lucida Grande"/>
                          <a:cs typeface="Lucida Grande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000" u="none" strike="noStrike" dirty="0" smtClean="0">
                          <a:latin typeface="Lucida Grande"/>
                          <a:cs typeface="Lucida Grande"/>
                        </a:rPr>
                        <a:t>(MB/</a:t>
                      </a:r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Number PG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Installed WAN (</a:t>
                      </a:r>
                      <a:r>
                        <a:rPr lang="en-US" sz="1000" u="none" strike="noStrike" dirty="0" err="1">
                          <a:latin typeface="Lucida Grande"/>
                          <a:cs typeface="Lucida Grande"/>
                        </a:rPr>
                        <a:t>Gb</a:t>
                      </a:r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/sec)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Measured</a:t>
                      </a:r>
                      <a:r>
                        <a:rPr lang="en-US" sz="1000" b="1" i="0" u="none" strike="noStrike" baseline="0" dirty="0" smtClean="0">
                          <a:latin typeface="Lucida Grande"/>
                          <a:cs typeface="Lucida Grande"/>
                        </a:rPr>
                        <a:t> rate</a:t>
                      </a:r>
                    </a:p>
                    <a:p>
                      <a:pPr algn="ctr" fontAlgn="b"/>
                      <a:r>
                        <a:rPr lang="en-US" sz="1000" b="1" i="0" u="none" strike="noStrike" baseline="0" dirty="0" smtClean="0">
                          <a:latin typeface="Lucida Grande"/>
                          <a:cs typeface="Lucida Grande"/>
                        </a:rPr>
                        <a:t>(average)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remark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Austria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T2-AT-Vienna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Verdana"/>
                        </a:rPr>
                        <a:t>54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Belgium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T2-BE-IIHE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Verdana"/>
                        </a:rPr>
                        <a:t>80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Belgium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T2-BE-UCL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6600"/>
                          </a:solidFill>
                          <a:latin typeface="Verdana"/>
                        </a:rPr>
                        <a:t>47</a:t>
                      </a:r>
                      <a:endParaRPr lang="en-US" sz="1000" b="1" i="0" u="none" strike="noStrike" dirty="0">
                        <a:solidFill>
                          <a:srgbClr val="FF66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Brazil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T2-BR-UERJ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Verdana"/>
                        </a:rPr>
                        <a:t>40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Brazil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T2-BR-SPRACE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30 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44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T2-CN-Beijing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Estonia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T2-EE-Estonia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47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Finland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T2-FI-HIP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?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104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France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T2-FR-IPHC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89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France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T2-FR-GRIF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Verdana"/>
                        </a:rPr>
                        <a:t>56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France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T2-FR-IN2P3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130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noFill/>
                  </a:tcPr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T2-DE-Desy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111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T2-DE-RWTH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111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 smtClean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Hungary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T2-HU-Budapest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58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rate intake for T2s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838200"/>
          <a:ext cx="7924799" cy="58134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189641"/>
                <a:gridCol w="1337033"/>
                <a:gridCol w="902326"/>
                <a:gridCol w="685800"/>
                <a:gridCol w="914400"/>
                <a:gridCol w="762000"/>
                <a:gridCol w="2133599"/>
              </a:tblGrid>
              <a:tr h="523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Country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latin typeface="Lucida Grande"/>
                          <a:cs typeface="Lucida Grande"/>
                        </a:rPr>
                        <a:t>Tier 2s</a:t>
                      </a:r>
                      <a:endParaRPr lang="en-US" sz="1000" b="1" i="0" u="none" strike="noStrike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data rate Incoming &lt;-- T1</a:t>
                      </a:r>
                      <a:r>
                        <a:rPr lang="en-US" sz="1000" u="none" strike="noStrike" dirty="0" smtClean="0">
                          <a:latin typeface="Lucida Grande"/>
                          <a:cs typeface="Lucida Grande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000" u="none" strike="noStrike" dirty="0" smtClean="0">
                          <a:latin typeface="Lucida Grande"/>
                          <a:cs typeface="Lucida Grande"/>
                        </a:rPr>
                        <a:t>(MB/</a:t>
                      </a:r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Number PG</a:t>
                      </a:r>
                    </a:p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Installed WAN (</a:t>
                      </a:r>
                      <a:r>
                        <a:rPr lang="en-US" sz="1000" u="none" strike="noStrike" dirty="0" err="1">
                          <a:latin typeface="Lucida Grande"/>
                          <a:cs typeface="Lucida Grande"/>
                        </a:rPr>
                        <a:t>Gb</a:t>
                      </a:r>
                      <a:r>
                        <a:rPr lang="en-US" sz="1000" u="none" strike="noStrike" dirty="0">
                          <a:latin typeface="Lucida Grande"/>
                          <a:cs typeface="Lucida Grande"/>
                        </a:rPr>
                        <a:t>/sec)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remark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latin typeface="Lucida Grande"/>
                          <a:cs typeface="Lucida Grande"/>
                        </a:rPr>
                        <a:t>India</a:t>
                      </a:r>
                      <a:endParaRPr lang="en-US" sz="1000" b="0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latin typeface="Lucida Grande"/>
                          <a:cs typeface="Lucida Grande"/>
                        </a:rPr>
                        <a:t>T2-IN-TIFR</a:t>
                      </a:r>
                      <a:endParaRPr lang="en-US" sz="1000" b="0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Lucida Grande"/>
                          <a:cs typeface="Lucida Grande"/>
                        </a:rPr>
                        <a:t>1</a:t>
                      </a:r>
                      <a:endParaRPr lang="en-US" sz="1000" b="0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Lucida Grande"/>
                          <a:cs typeface="Lucida Grande"/>
                        </a:rPr>
                        <a:t>1</a:t>
                      </a:r>
                      <a:endParaRPr lang="en-US" sz="1000" b="0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Lucida Grande"/>
                          <a:cs typeface="Lucida Grande"/>
                        </a:rPr>
                        <a:t>90</a:t>
                      </a:r>
                      <a:endParaRPr lang="en-US" sz="1000" b="0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T2-IT-Bari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6600"/>
                          </a:solidFill>
                          <a:latin typeface="Verdana"/>
                        </a:rPr>
                        <a:t>30</a:t>
                      </a:r>
                      <a:endParaRPr lang="en-US" sz="1000" b="1" i="0" u="none" strike="noStrike" dirty="0">
                        <a:solidFill>
                          <a:srgbClr val="FF66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T2-IT-Legnaro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120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T2-IT-PISA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6600"/>
                          </a:solidFill>
                          <a:latin typeface="Verdana"/>
                        </a:rPr>
                        <a:t>54</a:t>
                      </a:r>
                      <a:endParaRPr lang="en-US" sz="1000" b="1" i="0" u="none" strike="noStrike" dirty="0">
                        <a:solidFill>
                          <a:srgbClr val="FF66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T2-IT-Roma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72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Korea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T2-KR-KNU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66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Pakistan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T2-PK-NCP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0.07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>
                    <a:noFill/>
                  </a:tcPr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Poland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T2-PL-Warsaw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5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2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Portugal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T2-PR-LIP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1.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60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Portugal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T2-PR-NGC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?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T2-RU-IHEP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1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>
                          <a:latin typeface="Verdana"/>
                        </a:rPr>
                        <a:t>0.10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>
                          <a:latin typeface="Verdana"/>
                        </a:rPr>
                        <a:t>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T2_RU_INR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1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 smtClean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?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T2-RU-ITEP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 smtClean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T2-RU-JINR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T2-RU-PNPI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0.15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41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rate import for T2s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238240"/>
          <a:ext cx="7772401" cy="4400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180618"/>
                <a:gridCol w="1180618"/>
                <a:gridCol w="839164"/>
                <a:gridCol w="838200"/>
                <a:gridCol w="914400"/>
                <a:gridCol w="762000"/>
                <a:gridCol w="2057401"/>
              </a:tblGrid>
              <a:tr h="523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Country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latin typeface="Lucida Grande"/>
                          <a:cs typeface="Lucida Grande"/>
                        </a:rPr>
                        <a:t>Tier 2s</a:t>
                      </a:r>
                      <a:endParaRPr lang="en-US" sz="1000" b="1" i="0" u="none" strike="noStrike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data rate Incoming &lt;-- T1 </a:t>
                      </a:r>
                      <a:r>
                        <a:rPr lang="en-US" sz="1000" b="1" u="none" strike="noStrike" dirty="0" smtClean="0">
                          <a:latin typeface="Lucida Grande"/>
                          <a:cs typeface="Lucida Grande"/>
                        </a:rPr>
                        <a:t>(MB/</a:t>
                      </a:r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Number PG</a:t>
                      </a:r>
                    </a:p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Installed WAN (</a:t>
                      </a:r>
                      <a:r>
                        <a:rPr lang="en-US" sz="1000" b="1" u="none" strike="noStrike" dirty="0" err="1">
                          <a:latin typeface="Lucida Grande"/>
                          <a:cs typeface="Lucida Grande"/>
                        </a:rPr>
                        <a:t>Gb</a:t>
                      </a:r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/sec)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remark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T2-RU-RRC_KI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>
                    <a:noFill/>
                  </a:tcPr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Russia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T2-RU-SINP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Spain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T2-ES-CIEMAT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6600"/>
                          </a:solidFill>
                          <a:latin typeface="Verdana"/>
                        </a:rPr>
                        <a:t>80</a:t>
                      </a:r>
                      <a:endParaRPr lang="en-US" sz="1000" b="1" i="0" u="none" strike="noStrike" dirty="0">
                        <a:solidFill>
                          <a:srgbClr val="FF66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Spain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T2-ES-IFCA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80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Switzerland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T2-CH-CSCS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Taiwan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T2-TW-TAIWAN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3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10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>
                          <a:latin typeface="Verdana"/>
                        </a:rPr>
                        <a:t>77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Turkey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latin typeface="Verdana"/>
                        </a:rPr>
                        <a:t>T2-TR-METU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 smtClean="0">
                          <a:latin typeface="Verdana"/>
                        </a:rPr>
                        <a:t>1</a:t>
                      </a:r>
                      <a:endParaRPr lang="en-US" sz="1000" b="0" i="1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1" u="none" strike="noStrike" dirty="0">
                          <a:latin typeface="Verdana"/>
                        </a:rPr>
                        <a:t>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UK-IC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FF6600"/>
                          </a:solidFill>
                          <a:latin typeface="Verdana"/>
                        </a:rPr>
                        <a:t>74</a:t>
                      </a:r>
                      <a:endParaRPr lang="en-US" sz="1000" b="1" i="0" u="none" strike="noStrike" dirty="0">
                        <a:solidFill>
                          <a:srgbClr val="FF66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UK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T2-UK-Brunel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50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1.5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76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T2-UK-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Southgrid RAL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40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76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UKRAINE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T2-UA-KIPT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2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0.06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u="none" strike="noStrike" dirty="0" smtClean="0">
                          <a:latin typeface="Verdana"/>
                        </a:rPr>
                        <a:t>Model yields insignificant rate as disk space is  very modest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rate import for T2s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1" y="1308109"/>
          <a:ext cx="5638798" cy="304483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85799"/>
                <a:gridCol w="1371600"/>
                <a:gridCol w="844925"/>
                <a:gridCol w="912158"/>
                <a:gridCol w="912158"/>
                <a:gridCol w="912158"/>
              </a:tblGrid>
              <a:tr h="523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Country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latin typeface="Lucida Grande"/>
                          <a:cs typeface="Lucida Grande"/>
                        </a:rPr>
                        <a:t>Tier 2s</a:t>
                      </a:r>
                      <a:endParaRPr lang="en-US" sz="1000" b="1" i="0" u="none" strike="noStrike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data rate Incoming &lt;-- T1 </a:t>
                      </a:r>
                      <a:r>
                        <a:rPr lang="en-US" sz="1000" b="1" u="none" strike="noStrike" dirty="0" smtClean="0">
                          <a:latin typeface="Lucida Grande"/>
                          <a:cs typeface="Lucida Grande"/>
                        </a:rPr>
                        <a:t>(MB/</a:t>
                      </a:r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latin typeface="Lucida Grande"/>
                          <a:cs typeface="Lucida Grande"/>
                        </a:rPr>
                        <a:t>Number PG</a:t>
                      </a:r>
                    </a:p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Installed WAN (</a:t>
                      </a:r>
                      <a:r>
                        <a:rPr lang="en-US" sz="1000" b="1" u="none" strike="noStrike" dirty="0" err="1">
                          <a:latin typeface="Lucida Grande"/>
                          <a:cs typeface="Lucida Grande"/>
                        </a:rPr>
                        <a:t>Gb</a:t>
                      </a:r>
                      <a:r>
                        <a:rPr lang="en-US" sz="1000" b="1" u="none" strike="noStrike" dirty="0">
                          <a:latin typeface="Lucida Grande"/>
                          <a:cs typeface="Lucida Grande"/>
                        </a:rPr>
                        <a:t>/sec)</a:t>
                      </a:r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Lucida Grande"/>
                        <a:cs typeface="Lucida Grande"/>
                      </a:endParaRP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T2_US_Caltech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107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T2_US_Florida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latin typeface="Verdana"/>
                        </a:rPr>
                        <a:t>56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T2_US_MIT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97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T2_US_Nebraska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FF6600"/>
                          </a:solidFill>
                          <a:latin typeface="Verdana"/>
                        </a:rPr>
                        <a:t>82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T2_US_Purdue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111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T2_US_UCSD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137</a:t>
                      </a:r>
                    </a:p>
                  </a:txBody>
                  <a:tcPr marL="12700" marR="12700" marT="12700" marB="0" anchor="b"/>
                </a:tc>
              </a:tr>
              <a:tr h="346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T2_US_Wisconsin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latin typeface="Verdana"/>
                        </a:rPr>
                        <a:t>100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3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smtClean="0">
                          <a:latin typeface="Verdana"/>
                        </a:rPr>
                        <a:t>10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168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FEAF8C-6FF1-F744-8F4D-5CFDBD37217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168963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152400"/>
            <a:ext cx="84994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4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8965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8967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/>
              <a:t>Outlook</a:t>
            </a:r>
          </a:p>
        </p:txBody>
      </p:sp>
      <p:sp>
        <p:nvSpPr>
          <p:cNvPr id="168968" name="Rectangle 6"/>
          <p:cNvSpPr>
            <a:spLocks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 rIns="132080">
            <a:normAutofit fontScale="77500" lnSpcReduction="20000"/>
          </a:bodyPr>
          <a:lstStyle/>
          <a:p>
            <a:pPr eaLnBrk="1" hangingPunct="1"/>
            <a:r>
              <a:rPr lang="en-US" dirty="0" smtClean="0"/>
              <a:t>Development of the model is on going</a:t>
            </a:r>
          </a:p>
          <a:p>
            <a:pPr eaLnBrk="1" hangingPunct="1"/>
            <a:r>
              <a:rPr lang="en-US" dirty="0" smtClean="0"/>
              <a:t>Taking regularly into account real activities</a:t>
            </a:r>
          </a:p>
          <a:p>
            <a:pPr lvl="1"/>
            <a:r>
              <a:rPr lang="en-US" dirty="0" smtClean="0"/>
              <a:t>CERN </a:t>
            </a:r>
            <a:r>
              <a:rPr lang="en-US" dirty="0"/>
              <a:t>to Tier-1s is driven by the detector and the accelerator </a:t>
            </a:r>
            <a:endParaRPr lang="en-US" dirty="0" smtClean="0"/>
          </a:p>
          <a:p>
            <a:pPr lvl="1"/>
            <a:r>
              <a:rPr lang="en-US" dirty="0" smtClean="0"/>
              <a:t>Tier</a:t>
            </a:r>
            <a:r>
              <a:rPr lang="en-US" dirty="0"/>
              <a:t>-1 to Tier-1 is driven by need to replicate samples and to recover from </a:t>
            </a:r>
            <a:r>
              <a:rPr lang="en-US" dirty="0" smtClean="0"/>
              <a:t>problems. See </a:t>
            </a:r>
            <a:r>
              <a:rPr lang="en-US" dirty="0"/>
              <a:t>reasonable bursts that will grow with the datasets.  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Tier-1 to Tier-2 is driven by activity and physics choices</a:t>
            </a:r>
          </a:p>
          <a:p>
            <a:pPr marL="782638" lvl="1" eaLnBrk="1" hangingPunct="1"/>
            <a:r>
              <a:rPr lang="en-US" dirty="0"/>
              <a:t>Large bursts already.   Scale as activity level and integrated </a:t>
            </a:r>
            <a:r>
              <a:rPr lang="en-US" dirty="0" err="1"/>
              <a:t>lumi</a:t>
            </a:r>
            <a:endParaRPr lang="en-US" dirty="0"/>
          </a:p>
          <a:p>
            <a:pPr lvl="1"/>
            <a:r>
              <a:rPr lang="en-US" dirty="0"/>
              <a:t>Tier-2 to Tier-2 is ramping up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Keeping the dialog with the sites and the specialists to enrich the model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905506"/>
            <a:ext cx="79812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Acknowledgements</a:t>
            </a:r>
          </a:p>
          <a:p>
            <a:r>
              <a:rPr lang="en-GB" sz="3200" dirty="0" smtClean="0"/>
              <a:t>Ian Fisk, </a:t>
            </a:r>
            <a:r>
              <a:rPr lang="en-GB" sz="3200" dirty="0" smtClean="0"/>
              <a:t>D</a:t>
            </a:r>
            <a:r>
              <a:rPr lang="en-GB" sz="3200" dirty="0" smtClean="0"/>
              <a:t>aniele </a:t>
            </a:r>
            <a:r>
              <a:rPr lang="en-GB" sz="3200" dirty="0" err="1" smtClean="0"/>
              <a:t>Bonacorsi</a:t>
            </a:r>
            <a:r>
              <a:rPr lang="en-GB" sz="3200" dirty="0" smtClean="0"/>
              <a:t>, </a:t>
            </a:r>
            <a:r>
              <a:rPr lang="en-GB" sz="3200" dirty="0" err="1" smtClean="0"/>
              <a:t>Josep</a:t>
            </a:r>
            <a:r>
              <a:rPr lang="en-GB" sz="3200" dirty="0" smtClean="0"/>
              <a:t> </a:t>
            </a:r>
            <a:r>
              <a:rPr lang="en-GB" sz="3200" dirty="0" err="1" smtClean="0"/>
              <a:t>Flix</a:t>
            </a:r>
            <a:r>
              <a:rPr lang="en-GB" sz="3200" dirty="0" smtClean="0"/>
              <a:t>, </a:t>
            </a:r>
          </a:p>
          <a:p>
            <a:r>
              <a:rPr lang="en-GB" sz="3200" dirty="0" smtClean="0"/>
              <a:t>Markus </a:t>
            </a:r>
            <a:r>
              <a:rPr lang="en-GB" sz="3200" dirty="0" err="1" smtClean="0"/>
              <a:t>Klute</a:t>
            </a:r>
            <a:r>
              <a:rPr lang="en-GB" sz="3200" dirty="0" smtClean="0"/>
              <a:t>, </a:t>
            </a:r>
            <a:r>
              <a:rPr lang="en-GB" sz="3200" dirty="0" err="1" smtClean="0"/>
              <a:t>Oli</a:t>
            </a:r>
            <a:r>
              <a:rPr lang="en-GB" sz="3200" dirty="0" smtClean="0"/>
              <a:t> </a:t>
            </a:r>
            <a:r>
              <a:rPr lang="en-GB" sz="3200" dirty="0" err="1" smtClean="0"/>
              <a:t>Gutsche</a:t>
            </a:r>
            <a:r>
              <a:rPr lang="en-GB" sz="3200" dirty="0" smtClean="0"/>
              <a:t>, Matthias </a:t>
            </a:r>
            <a:r>
              <a:rPr lang="en-GB" sz="3200" dirty="0" err="1" smtClean="0"/>
              <a:t>Kasemann</a:t>
            </a:r>
            <a:endParaRPr lang="en-GB" sz="3200" dirty="0" smtClean="0"/>
          </a:p>
          <a:p>
            <a:endParaRPr lang="en-GB" sz="3200" dirty="0" smtClean="0"/>
          </a:p>
          <a:p>
            <a:r>
              <a:rPr lang="en-GB" sz="3200" b="1" dirty="0" smtClean="0"/>
              <a:t>Question or feedback?</a:t>
            </a:r>
          </a:p>
          <a:p>
            <a:r>
              <a:rPr lang="en-GB" sz="3200" dirty="0" err="1" smtClean="0"/>
              <a:t>sawley@cern.ch</a:t>
            </a:r>
            <a:endParaRPr lang="en-GB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24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Purpose of the predictive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model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Need to </a:t>
            </a:r>
          </a:p>
          <a:p>
            <a:pPr lvl="1"/>
            <a:r>
              <a:rPr lang="en-US" dirty="0" smtClean="0"/>
              <a:t>R</a:t>
            </a:r>
            <a:r>
              <a:rPr lang="en-GB" dirty="0" err="1" smtClean="0"/>
              <a:t>e</a:t>
            </a:r>
            <a:r>
              <a:rPr lang="en-GB" dirty="0" smtClean="0"/>
              <a:t>-examine the computing model according to conditions, and adapt whenever needed</a:t>
            </a:r>
            <a:endParaRPr lang="en-US" dirty="0" smtClean="0"/>
          </a:p>
          <a:p>
            <a:pPr lvl="1"/>
            <a:r>
              <a:rPr lang="en-US" dirty="0" smtClean="0"/>
              <a:t>K</a:t>
            </a:r>
            <a:r>
              <a:rPr lang="en-GB" dirty="0" err="1" smtClean="0"/>
              <a:t>eep</a:t>
            </a:r>
            <a:r>
              <a:rPr lang="en-GB" dirty="0" smtClean="0"/>
              <a:t> track of the deployment of the resources at different Tiers</a:t>
            </a:r>
          </a:p>
          <a:p>
            <a:pPr lvl="1">
              <a:buNone/>
            </a:pPr>
            <a:endParaRPr lang="en-GB" dirty="0" smtClean="0"/>
          </a:p>
          <a:p>
            <a:r>
              <a:rPr lang="en-US" dirty="0" smtClean="0"/>
              <a:t>D</a:t>
            </a:r>
            <a:r>
              <a:rPr lang="en-GB" dirty="0" err="1" smtClean="0"/>
              <a:t>evelop</a:t>
            </a:r>
            <a:r>
              <a:rPr lang="en-GB" dirty="0" smtClean="0"/>
              <a:t> a tool </a:t>
            </a:r>
            <a:r>
              <a:rPr lang="en-GB" dirty="0" err="1" smtClean="0"/>
              <a:t>wh</a:t>
            </a:r>
            <a:r>
              <a:rPr lang="en-US" dirty="0" err="1" smtClean="0"/>
              <a:t>ic</a:t>
            </a:r>
            <a:r>
              <a:rPr lang="en-GB" dirty="0" err="1" smtClean="0"/>
              <a:t>h</a:t>
            </a:r>
            <a:r>
              <a:rPr lang="en-GB" dirty="0" smtClean="0"/>
              <a:t> would yield reliable information for the ramping up for the ye</a:t>
            </a:r>
            <a:r>
              <a:rPr lang="en-US" dirty="0" err="1" smtClean="0"/>
              <a:t>ar</a:t>
            </a:r>
            <a:r>
              <a:rPr lang="en-GB" dirty="0" err="1" smtClean="0"/>
              <a:t>s</a:t>
            </a:r>
            <a:r>
              <a:rPr lang="en-GB" dirty="0" smtClean="0"/>
              <a:t> to come</a:t>
            </a:r>
          </a:p>
          <a:p>
            <a:pPr lvl="1"/>
            <a:r>
              <a:rPr lang="en-US" dirty="0" smtClean="0"/>
              <a:t>T</a:t>
            </a:r>
            <a:r>
              <a:rPr lang="en-GB" dirty="0" err="1" smtClean="0"/>
              <a:t>ool</a:t>
            </a:r>
            <a:r>
              <a:rPr lang="en-GB" dirty="0" smtClean="0"/>
              <a:t> has no value without dialog nor comparison with the measured rates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C5C982-4F70-A94F-A54C-168CEDE738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54628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4629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 rIns="132046"/>
          <a:lstStyle/>
          <a:p>
            <a:pPr indent="0" eaLnBrk="1" hangingPunct="1">
              <a:defRPr/>
            </a:pPr>
            <a:r>
              <a:rPr lang="en-US" sz="29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Exporting </a:t>
            </a:r>
            <a:r>
              <a:rPr lang="en-US" sz="29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custodial data: methodology</a:t>
            </a:r>
          </a:p>
        </p:txBody>
      </p:sp>
      <p:sp>
        <p:nvSpPr>
          <p:cNvPr id="154632" name="Rectangle 6"/>
          <p:cNvSpPr>
            <a:spLocks noChangeArrowheads="1"/>
          </p:cNvSpPr>
          <p:nvPr>
            <p:ph type="body" idx="1"/>
          </p:nvPr>
        </p:nvSpPr>
        <p:spPr>
          <a:xfrm>
            <a:off x="117475" y="1155700"/>
            <a:ext cx="8597900" cy="5778500"/>
          </a:xfrm>
        </p:spPr>
        <p:txBody>
          <a:bodyPr rIns="132080">
            <a:noAutofit/>
          </a:bodyPr>
          <a:lstStyle/>
          <a:p>
            <a:pPr eaLnBrk="1" hangingPunct="1">
              <a:buClr>
                <a:srgbClr val="3333CC"/>
              </a:buClr>
            </a:pPr>
            <a:r>
              <a:rPr lang="en-US" sz="2400" dirty="0"/>
              <a:t>T0—&gt; T1s : exporting FEVT</a:t>
            </a:r>
          </a:p>
          <a:p>
            <a:pPr marL="782638" lvl="1" eaLnBrk="1" hangingPunct="1">
              <a:buClr>
                <a:srgbClr val="3333CC"/>
              </a:buClr>
            </a:pPr>
            <a:r>
              <a:rPr lang="en-US" sz="2000" dirty="0"/>
              <a:t>BW=(RAW+RECO) </a:t>
            </a:r>
            <a:r>
              <a:rPr lang="en-US" sz="2000" dirty="0" err="1"/>
              <a:t>x</a:t>
            </a:r>
            <a:r>
              <a:rPr lang="en-US" sz="2000" dirty="0"/>
              <a:t> Trigger frequency </a:t>
            </a:r>
            <a:r>
              <a:rPr lang="en-US" sz="2000" dirty="0" err="1"/>
              <a:t>x</a:t>
            </a:r>
            <a:r>
              <a:rPr lang="en-US" sz="2000" dirty="0"/>
              <a:t> (1+overlap factor). For the chosen parameters, this yields:</a:t>
            </a:r>
          </a:p>
          <a:p>
            <a:pPr marL="782638" lvl="1" eaLnBrk="1" hangingPunct="1">
              <a:buFont typeface="Helvetica" charset="0"/>
              <a:buNone/>
            </a:pPr>
            <a:r>
              <a:rPr lang="en-US" sz="2000" dirty="0"/>
              <a:t>BW=</a:t>
            </a:r>
            <a:r>
              <a:rPr lang="en-US" sz="2000" dirty="0" smtClean="0"/>
              <a:t> 2 </a:t>
            </a:r>
            <a:r>
              <a:rPr lang="en-US" sz="2000" dirty="0"/>
              <a:t>MB </a:t>
            </a:r>
            <a:r>
              <a:rPr lang="en-US" sz="2000" dirty="0" err="1"/>
              <a:t>x</a:t>
            </a:r>
            <a:r>
              <a:rPr lang="en-US" sz="2000" dirty="0"/>
              <a:t> 300Hz </a:t>
            </a:r>
            <a:r>
              <a:rPr lang="en-US" sz="2000" dirty="0" err="1"/>
              <a:t>x</a:t>
            </a:r>
            <a:r>
              <a:rPr lang="en-US" sz="2000" dirty="0"/>
              <a:t> 1.4 =</a:t>
            </a:r>
            <a:r>
              <a:rPr lang="en-US" sz="2000" dirty="0" smtClean="0"/>
              <a:t> 840 </a:t>
            </a:r>
            <a:r>
              <a:rPr lang="en-US" sz="2000" dirty="0"/>
              <a:t>MB/sec, or</a:t>
            </a:r>
            <a:r>
              <a:rPr lang="en-US" sz="2000" dirty="0" smtClean="0"/>
              <a:t> 6.75 </a:t>
            </a:r>
            <a:r>
              <a:rPr lang="en-US" sz="2000" dirty="0" err="1"/>
              <a:t>Gb</a:t>
            </a:r>
            <a:r>
              <a:rPr lang="en-US" sz="2000" dirty="0"/>
              <a:t>/sec.</a:t>
            </a:r>
          </a:p>
          <a:p>
            <a:pPr marL="782638" lvl="1" eaLnBrk="1" hangingPunct="1">
              <a:buClr>
                <a:srgbClr val="3333CC"/>
              </a:buClr>
            </a:pPr>
            <a:endParaRPr lang="en-US" sz="2000" dirty="0"/>
          </a:p>
          <a:p>
            <a:pPr eaLnBrk="1" hangingPunct="1">
              <a:buClr>
                <a:srgbClr val="3333CC"/>
              </a:buClr>
            </a:pPr>
            <a:r>
              <a:rPr lang="en-US" sz="2400" dirty="0"/>
              <a:t>Each T1 receives a share according to its relative size in CPUs</a:t>
            </a:r>
          </a:p>
          <a:p>
            <a:pPr eaLnBrk="1" hangingPunct="1">
              <a:buClr>
                <a:srgbClr val="3333CC"/>
              </a:buClr>
            </a:pPr>
            <a:endParaRPr lang="en-US" sz="2400" dirty="0"/>
          </a:p>
          <a:p>
            <a:pPr eaLnBrk="1" hangingPunct="1">
              <a:buClr>
                <a:srgbClr val="3333CC"/>
              </a:buClr>
            </a:pPr>
            <a:r>
              <a:rPr lang="en-US" sz="2400" dirty="0"/>
              <a:t>Proportional to the trigger rate, event size and Tier-1</a:t>
            </a:r>
            <a:r>
              <a:rPr lang="en-US" sz="2400" dirty="0" smtClean="0"/>
              <a:t> relative size </a:t>
            </a:r>
            <a:endParaRPr lang="en-US" sz="2400" dirty="0"/>
          </a:p>
          <a:p>
            <a:pPr eaLnBrk="1" hangingPunct="1">
              <a:buClr>
                <a:srgbClr val="3333CC"/>
              </a:buClr>
            </a:pPr>
            <a:endParaRPr lang="en-US" sz="2400" dirty="0"/>
          </a:p>
          <a:p>
            <a:pPr eaLnBrk="1" hangingPunct="1">
              <a:buClr>
                <a:srgbClr val="3333CC"/>
              </a:buClr>
            </a:pPr>
            <a:r>
              <a:rPr lang="en-US" sz="2400" dirty="0">
                <a:solidFill>
                  <a:schemeClr val="tx1"/>
                </a:solidFill>
              </a:rPr>
              <a:t>In 2010</a:t>
            </a:r>
            <a:r>
              <a:rPr lang="en-US" sz="2400" dirty="0" smtClean="0">
                <a:solidFill>
                  <a:schemeClr val="tx1"/>
                </a:solidFill>
              </a:rPr>
              <a:t> we </a:t>
            </a:r>
            <a:r>
              <a:rPr lang="en-US" sz="2400" dirty="0">
                <a:solidFill>
                  <a:schemeClr val="tx1"/>
                </a:solidFill>
              </a:rPr>
              <a:t>will continue to send more than 1 copy of the data, but the event size is smaller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7CF40-C8FB-674F-B3BD-2BE0540FA53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53604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3605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3607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 dirty="0"/>
              <a:t>CERN to Tier-</a:t>
            </a:r>
            <a:r>
              <a:rPr lang="en-US" dirty="0" smtClean="0"/>
              <a:t>1 in 2010</a:t>
            </a:r>
            <a:endParaRPr lang="en-US" dirty="0"/>
          </a:p>
        </p:txBody>
      </p:sp>
      <p:sp>
        <p:nvSpPr>
          <p:cNvPr id="153608" name="Rectangle 6"/>
          <p:cNvSpPr>
            <a:spLocks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 rIns="132080">
            <a:normAutofit fontScale="77500" lnSpcReduction="20000"/>
          </a:bodyPr>
          <a:lstStyle/>
          <a:p>
            <a:pPr eaLnBrk="1" hangingPunct="1"/>
            <a:r>
              <a:rPr lang="en-US" dirty="0"/>
              <a:t>Rate is defined by the accelerator, the detector and the data distribution policy</a:t>
            </a:r>
          </a:p>
          <a:p>
            <a:pPr marL="782638" lvl="1" eaLnBrk="1" hangingPunct="1"/>
            <a:r>
              <a:rPr lang="en-US" dirty="0" err="1"/>
              <a:t>Livetime</a:t>
            </a:r>
            <a:r>
              <a:rPr lang="en-US" dirty="0"/>
              <a:t> of the machine is lower than we expect for the future</a:t>
            </a:r>
            <a:r>
              <a:rPr lang="en-US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1182688" lvl="2" eaLnBrk="1" hangingPunct="1"/>
            <a:r>
              <a:rPr lang="en-US" dirty="0">
                <a:solidFill>
                  <a:srgbClr val="3332CB"/>
                </a:solidFill>
              </a:rPr>
              <a:t>System is specified to recover between fills</a:t>
            </a:r>
          </a:p>
          <a:p>
            <a:pPr marL="782638" lvl="1" eaLnBrk="1" hangingPunct="1"/>
            <a:r>
              <a:rPr lang="en-US" dirty="0"/>
              <a:t>Data is over subscribed</a:t>
            </a:r>
            <a:r>
              <a:rPr lang="en-US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1182688" lvl="2" eaLnBrk="1" hangingPunct="1"/>
            <a:r>
              <a:rPr lang="en-US" dirty="0">
                <a:solidFill>
                  <a:srgbClr val="3332CB"/>
                </a:solidFill>
              </a:rPr>
              <a:t>Will continue as resources allow</a:t>
            </a:r>
          </a:p>
          <a:p>
            <a:pPr marL="782638" lvl="1" eaLnBrk="1" hangingPunct="1"/>
            <a:r>
              <a:rPr lang="en-US" dirty="0"/>
              <a:t>RAW event size is smaller than our estimates</a:t>
            </a:r>
            <a:r>
              <a:rPr lang="en-US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782638" lvl="1" eaLnBrk="1" hangingPunct="1"/>
            <a:r>
              <a:rPr lang="en-US" dirty="0">
                <a:solidFill>
                  <a:srgbClr val="3332CB"/>
                </a:solidFill>
              </a:rPr>
              <a:t>Event rate is defined by the physics </a:t>
            </a:r>
            <a:r>
              <a:rPr lang="en-US" dirty="0" smtClean="0">
                <a:solidFill>
                  <a:srgbClr val="3332CB"/>
                </a:solidFill>
              </a:rPr>
              <a:t>program</a:t>
            </a:r>
          </a:p>
          <a:p>
            <a:pPr marL="782638" lvl="1" eaLnBrk="1" hangingPunct="1">
              <a:buNone/>
            </a:pPr>
            <a:r>
              <a:rPr lang="en-US" dirty="0" smtClean="0">
                <a:solidFill>
                  <a:srgbClr val="3332CB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dirty="0">
                <a:solidFill>
                  <a:schemeClr val="tx1"/>
                </a:solidFill>
              </a:rPr>
              <a:t>We expect the average rate from CERN to Tier-1s will increase,</a:t>
            </a:r>
            <a:r>
              <a:rPr lang="en-US" dirty="0" smtClean="0">
                <a:solidFill>
                  <a:schemeClr val="tx1"/>
                </a:solidFill>
              </a:rPr>
              <a:t> but we would like to track the changes so that planning matches </a:t>
            </a:r>
            <a:r>
              <a:rPr lang="en-US" dirty="0" smtClean="0"/>
              <a:t>measured rates</a:t>
            </a:r>
            <a:endParaRPr lang="en-US" dirty="0" smtClean="0">
              <a:solidFill>
                <a:schemeClr val="tx1"/>
              </a:solidFill>
            </a:endParaRPr>
          </a:p>
          <a:p>
            <a:pPr marL="782638" lvl="1" eaLnBrk="1" hangingPunct="1"/>
            <a:r>
              <a:rPr lang="en-US" dirty="0" smtClean="0">
                <a:solidFill>
                  <a:schemeClr val="tx1"/>
                </a:solidFill>
              </a:rPr>
              <a:t>Dimension according to expected bursts or peaks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C09EFC-48E9-6547-AD13-D08FDF76AAF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52580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2581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2583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/>
              <a:t>Tier-0 to Tier-1</a:t>
            </a:r>
          </a:p>
        </p:txBody>
      </p:sp>
      <p:sp>
        <p:nvSpPr>
          <p:cNvPr id="152584" name="Rectangle 6"/>
          <p:cNvSpPr>
            <a:spLocks noChangeArrowheads="1"/>
          </p:cNvSpPr>
          <p:nvPr>
            <p:ph type="body" idx="1"/>
          </p:nvPr>
        </p:nvSpPr>
        <p:spPr>
          <a:xfrm>
            <a:off x="295275" y="930275"/>
            <a:ext cx="3581400" cy="2921000"/>
          </a:xfrm>
        </p:spPr>
        <p:txBody>
          <a:bodyPr rIns="132080">
            <a:normAutofit/>
          </a:bodyPr>
          <a:lstStyle/>
          <a:p>
            <a:pPr eaLnBrk="1" hangingPunct="1"/>
            <a:r>
              <a:rPr lang="en-US" sz="2800" dirty="0"/>
              <a:t>CERN to Tier-1 Average since beginning of 2010 run</a:t>
            </a:r>
          </a:p>
        </p:txBody>
      </p:sp>
      <p:sp>
        <p:nvSpPr>
          <p:cNvPr id="152587" name="Line 9"/>
          <p:cNvSpPr>
            <a:spLocks noChangeShapeType="1"/>
          </p:cNvSpPr>
          <p:nvPr/>
        </p:nvSpPr>
        <p:spPr bwMode="auto">
          <a:xfrm rot="10800000" flipH="1">
            <a:off x="2478088" y="3111500"/>
            <a:ext cx="474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2588" name="Rectangle 10"/>
          <p:cNvSpPr>
            <a:spLocks/>
          </p:cNvSpPr>
          <p:nvPr/>
        </p:nvSpPr>
        <p:spPr bwMode="auto">
          <a:xfrm>
            <a:off x="7551737" y="2755900"/>
            <a:ext cx="1357313" cy="44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ea typeface="Arial" charset="0"/>
                <a:cs typeface="Arial" charset="0"/>
              </a:rPr>
              <a:t>600MB/s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425700"/>
            <a:ext cx="5627688" cy="3517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15" name="Line 9"/>
          <p:cNvSpPr>
            <a:spLocks noChangeShapeType="1"/>
          </p:cNvSpPr>
          <p:nvPr/>
        </p:nvSpPr>
        <p:spPr bwMode="auto">
          <a:xfrm rot="10800000" flipH="1">
            <a:off x="2478088" y="3111500"/>
            <a:ext cx="4745037" cy="0"/>
          </a:xfrm>
          <a:prstGeom prst="line">
            <a:avLst/>
          </a:prstGeom>
          <a:noFill/>
          <a:ln w="9525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1572C6-1A50-3443-8F3C-B63D1101D81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57699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152400"/>
            <a:ext cx="84994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0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701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7703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 dirty="0"/>
              <a:t>Tier-1 to Tier-</a:t>
            </a:r>
            <a:r>
              <a:rPr lang="en-US" dirty="0" smtClean="0"/>
              <a:t>1 in 2010</a:t>
            </a:r>
            <a:endParaRPr lang="en-US" dirty="0"/>
          </a:p>
        </p:txBody>
      </p:sp>
      <p:sp>
        <p:nvSpPr>
          <p:cNvPr id="157704" name="Rectangle 6"/>
          <p:cNvSpPr>
            <a:spLocks noChangeArrowheads="1"/>
          </p:cNvSpPr>
          <p:nvPr>
            <p:ph type="body" idx="1"/>
          </p:nvPr>
        </p:nvSpPr>
        <p:spPr/>
        <p:txBody>
          <a:bodyPr rIns="132080">
            <a:normAutofit fontScale="85000" lnSpcReduction="20000"/>
          </a:bodyPr>
          <a:lstStyle/>
          <a:p>
            <a:pPr eaLnBrk="1" hangingPunct="1"/>
            <a:r>
              <a:rPr lang="en-US" dirty="0"/>
              <a:t>The CMS plan currently is ~ 3.5 copies of the AOD</a:t>
            </a:r>
          </a:p>
          <a:p>
            <a:pPr marL="782638" lvl="1" eaLnBrk="1" hangingPunct="1"/>
            <a:r>
              <a:rPr lang="en-US" dirty="0"/>
              <a:t>After an refresh of the full sample of a year’s running this is 1.6PB of disk to update</a:t>
            </a:r>
          </a:p>
          <a:p>
            <a:pPr marL="782638" lvl="1" eaLnBrk="1" hangingPunct="1"/>
            <a:r>
              <a:rPr lang="en-US" dirty="0"/>
              <a:t>Using 10Gb/s that takes 20 days.</a:t>
            </a:r>
          </a:p>
          <a:p>
            <a:pPr marL="782638" lvl="1" eaLnBrk="1" hangingPunct="1"/>
            <a:r>
              <a:rPr lang="en-US" dirty="0"/>
              <a:t>Achieving 30Gb/s is a week</a:t>
            </a:r>
          </a:p>
          <a:p>
            <a:pPr marL="1182688" lvl="2" eaLnBrk="1" hangingPunct="1"/>
            <a:r>
              <a:rPr lang="en-US" dirty="0"/>
              <a:t>The Computing TDR had 2 weeks</a:t>
            </a:r>
          </a:p>
          <a:p>
            <a:pPr marL="1182688" lvl="2" eaLnBrk="1" hangingPunct="1"/>
            <a:r>
              <a:rPr lang="en-US" dirty="0"/>
              <a:t>In 2010 we will also be replicating large samples of RECO</a:t>
            </a:r>
          </a:p>
          <a:p>
            <a:pPr eaLnBrk="1" hangingPunct="1"/>
            <a:r>
              <a:rPr lang="en-US" dirty="0"/>
              <a:t>Recovering from a data loss event at a Tier-1 is more challenging because the data might be coming from</a:t>
            </a:r>
            <a:r>
              <a:rPr lang="en-US" dirty="0" smtClean="0"/>
              <a:t> 1 place only</a:t>
            </a:r>
          </a:p>
          <a:p>
            <a:pPr marL="782638" lvl="1" eaLnBrk="1" hangingPunct="1"/>
            <a:r>
              <a:rPr lang="en-US" dirty="0"/>
              <a:t>Could also take longer with the normal risk of double failure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5BE150-5A22-F642-8518-3F11239A9B1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55652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5653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5655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 dirty="0" smtClean="0"/>
              <a:t>Tier-1 </a:t>
            </a:r>
            <a:r>
              <a:rPr lang="en-US" dirty="0"/>
              <a:t>to </a:t>
            </a:r>
            <a:r>
              <a:rPr lang="en-US" dirty="0" smtClean="0"/>
              <a:t>Tier-1</a:t>
            </a:r>
            <a:endParaRPr lang="en-US" dirty="0"/>
          </a:p>
        </p:txBody>
      </p:sp>
      <p:sp>
        <p:nvSpPr>
          <p:cNvPr id="155656" name="Rectangle 6"/>
          <p:cNvSpPr>
            <a:spLocks noChangeArrowheads="1"/>
          </p:cNvSpPr>
          <p:nvPr>
            <p:ph type="body" idx="1"/>
          </p:nvPr>
        </p:nvSpPr>
        <p:spPr>
          <a:xfrm>
            <a:off x="0" y="930275"/>
            <a:ext cx="9143999" cy="1371600"/>
          </a:xfrm>
        </p:spPr>
        <p:txBody>
          <a:bodyPr rIns="132080">
            <a:normAutofit/>
          </a:bodyPr>
          <a:lstStyle/>
          <a:p>
            <a:pPr eaLnBrk="1" hangingPunct="1"/>
            <a:r>
              <a:rPr lang="en-US" sz="2800" dirty="0" smtClean="0"/>
              <a:t>T</a:t>
            </a:r>
            <a:r>
              <a:rPr lang="en-US" sz="2800" dirty="0" smtClean="0"/>
              <a:t>ransfers </a:t>
            </a:r>
            <a:r>
              <a:rPr lang="en-US" sz="2800" dirty="0"/>
              <a:t>are used to replicate raw, </a:t>
            </a:r>
            <a:r>
              <a:rPr lang="en-US" sz="2800" dirty="0" err="1"/>
              <a:t>reco</a:t>
            </a:r>
            <a:r>
              <a:rPr lang="en-US" sz="2800" dirty="0"/>
              <a:t> and AOD data, recover from losses and failures at Tier-1 sites</a:t>
            </a:r>
          </a:p>
        </p:txBody>
      </p:sp>
      <p:pic>
        <p:nvPicPr>
          <p:cNvPr id="15565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4100" y="2095500"/>
            <a:ext cx="7294563" cy="4559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EAF38F-C768-4C4A-8DC4-4B3F2F331D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63843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152400"/>
            <a:ext cx="84994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4" name="Line 2"/>
          <p:cNvSpPr>
            <a:spLocks noChangeShapeType="1"/>
          </p:cNvSpPr>
          <p:nvPr/>
        </p:nvSpPr>
        <p:spPr bwMode="auto">
          <a:xfrm>
            <a:off x="409575" y="762000"/>
            <a:ext cx="829945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3845" name="Line 3"/>
          <p:cNvSpPr>
            <a:spLocks noChangeShapeType="1"/>
          </p:cNvSpPr>
          <p:nvPr/>
        </p:nvSpPr>
        <p:spPr bwMode="auto">
          <a:xfrm>
            <a:off x="422275" y="6629400"/>
            <a:ext cx="8297863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3847" name="Rectangle 5"/>
          <p:cNvSpPr>
            <a:spLocks noChangeArrowheads="1"/>
          </p:cNvSpPr>
          <p:nvPr>
            <p:ph type="title"/>
          </p:nvPr>
        </p:nvSpPr>
        <p:spPr/>
        <p:txBody>
          <a:bodyPr rIns="132046">
            <a:normAutofit fontScale="90000"/>
          </a:bodyPr>
          <a:lstStyle/>
          <a:p>
            <a:pPr indent="0" eaLnBrk="1" hangingPunct="1"/>
            <a:r>
              <a:rPr lang="en-US"/>
              <a:t>Tier-1 to Tier-2</a:t>
            </a:r>
          </a:p>
        </p:txBody>
      </p:sp>
      <p:sp>
        <p:nvSpPr>
          <p:cNvPr id="163848" name="Rectangle 6"/>
          <p:cNvSpPr>
            <a:spLocks noChangeArrowheads="1"/>
          </p:cNvSpPr>
          <p:nvPr>
            <p:ph type="body" idx="1"/>
          </p:nvPr>
        </p:nvSpPr>
        <p:spPr/>
        <p:txBody>
          <a:bodyPr rIns="132080">
            <a:normAutofit fontScale="85000" lnSpcReduction="10000"/>
          </a:bodyPr>
          <a:lstStyle/>
          <a:p>
            <a:pPr eaLnBrk="1" hangingPunct="1"/>
            <a:r>
              <a:rPr lang="en-US"/>
              <a:t>Data from Tier-1 to Tier-2 is driven by event selection efficiency, frequency of reprocessing, level of activity</a:t>
            </a:r>
          </a:p>
          <a:p>
            <a:pPr marL="782638" lvl="1" eaLnBrk="1" hangingPunct="1"/>
            <a:r>
              <a:rPr lang="en-US"/>
              <a:t>All of these are harder to predict, but translate into physics potential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The connections between data production sites and analysis tiers needs to allow prompt replication</a:t>
            </a:r>
          </a:p>
          <a:p>
            <a:pPr marL="782638" lvl="1" eaLnBrk="1" hangingPunct="1"/>
            <a:r>
              <a:rPr lang="en-US"/>
              <a:t>CMS is currently replicating 35TB of data that took 36 hours to produce to 3 sites (~100TB) </a:t>
            </a:r>
          </a:p>
          <a:p>
            <a:pPr marL="782638" lvl="1" eaLnBrk="1" hangingPunct="1"/>
            <a:r>
              <a:rPr lang="en-US"/>
              <a:t>These bursts are not atypical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2680</Words>
  <Application>Microsoft Macintosh PowerPoint</Application>
  <PresentationFormat>On-screen Show (4:3)</PresentationFormat>
  <Paragraphs>713</Paragraphs>
  <Slides>29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WAN area transfers and networking: a predictive model for CMS</vt:lpstr>
      <vt:lpstr>CMS Data Flow in the Computing Grid</vt:lpstr>
      <vt:lpstr>Slide 3</vt:lpstr>
      <vt:lpstr>Exporting custodial data: methodology</vt:lpstr>
      <vt:lpstr>CERN to Tier-1 in 2010</vt:lpstr>
      <vt:lpstr>Tier-0 to Tier-1</vt:lpstr>
      <vt:lpstr>Tier-1 to Tier-1 in 2010</vt:lpstr>
      <vt:lpstr>Tier-1 to Tier-1</vt:lpstr>
      <vt:lpstr>Tier-1 to Tier-2</vt:lpstr>
      <vt:lpstr>Tier-1 to Tier-2</vt:lpstr>
      <vt:lpstr>2010-2011 Conditions</vt:lpstr>
      <vt:lpstr>Generic Tier1</vt:lpstr>
      <vt:lpstr>The results</vt:lpstr>
      <vt:lpstr>FRANCE IN2P3</vt:lpstr>
      <vt:lpstr>GERMANY FZK</vt:lpstr>
      <vt:lpstr>ITALY CNAF</vt:lpstr>
      <vt:lpstr>SPAIN PIC</vt:lpstr>
      <vt:lpstr>TAIWAN ASGC</vt:lpstr>
      <vt:lpstr>UK RAL</vt:lpstr>
      <vt:lpstr>USA FNAL</vt:lpstr>
      <vt:lpstr>Data rate intake by Tier2 estimate</vt:lpstr>
      <vt:lpstr>Data rate intake by Tier-2 Preliminary comparison with measured rate</vt:lpstr>
      <vt:lpstr>Possible reasons for significant deviation between results</vt:lpstr>
      <vt:lpstr>Data rate intake for T2s</vt:lpstr>
      <vt:lpstr>Data rate intake for T2s</vt:lpstr>
      <vt:lpstr>Data rate import for T2s</vt:lpstr>
      <vt:lpstr>Data rate import for T2s</vt:lpstr>
      <vt:lpstr>Outlook</vt:lpstr>
      <vt:lpstr>Thank you</vt:lpstr>
    </vt:vector>
  </TitlesOfParts>
  <Company>ETH Zurich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Tier 2 bandwidth estimates</dc:title>
  <dc:creator>Marie-Christine Sawley</dc:creator>
  <cp:lastModifiedBy>Marie-Christine Sawley</cp:lastModifiedBy>
  <cp:revision>75</cp:revision>
  <cp:lastPrinted>2010-07-08T09:21:22Z</cp:lastPrinted>
  <dcterms:created xsi:type="dcterms:W3CDTF">2010-07-07T22:36:46Z</dcterms:created>
  <dcterms:modified xsi:type="dcterms:W3CDTF">2010-07-08T09:37:25Z</dcterms:modified>
</cp:coreProperties>
</file>