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3" r:id="rId2"/>
    <p:sldId id="262" r:id="rId3"/>
    <p:sldId id="278" r:id="rId4"/>
    <p:sldId id="301" r:id="rId5"/>
    <p:sldId id="280" r:id="rId6"/>
    <p:sldId id="282" r:id="rId7"/>
    <p:sldId id="302" r:id="rId8"/>
    <p:sldId id="303" r:id="rId9"/>
    <p:sldId id="304" r:id="rId10"/>
    <p:sldId id="281" r:id="rId11"/>
    <p:sldId id="283" r:id="rId12"/>
    <p:sldId id="305" r:id="rId13"/>
    <p:sldId id="284" r:id="rId14"/>
    <p:sldId id="306" r:id="rId15"/>
    <p:sldId id="300" r:id="rId16"/>
    <p:sldId id="266" r:id="rId17"/>
    <p:sldId id="299" r:id="rId18"/>
  </p:sldIdLst>
  <p:sldSz cx="9144000" cy="6858000" type="screen4x3"/>
  <p:notesSz cx="6811963" cy="994251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6D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2" d="100"/>
          <a:sy n="102" d="100"/>
        </p:scale>
        <p:origin x="1794" y="10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04/07/2019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04/07/2019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167806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26421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94549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358157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983700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67407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2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4.wdp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5.png"/><Relationship Id="rId7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2819400"/>
            <a:ext cx="7848872" cy="1800000"/>
          </a:xfrm>
        </p:spPr>
        <p:txBody>
          <a:bodyPr/>
          <a:lstStyle/>
          <a:p>
            <a:pPr algn="ctr"/>
            <a:r>
              <a:rPr lang="en-GB" sz="3000" dirty="0" smtClean="0"/>
              <a:t>New generation of energy extraction systems for HL-LHC</a:t>
            </a:r>
            <a:endParaRPr lang="en-GB" sz="3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07704" y="5681550"/>
            <a:ext cx="5256584" cy="265225"/>
          </a:xfrm>
        </p:spPr>
        <p:txBody>
          <a:bodyPr>
            <a:normAutofit/>
          </a:bodyPr>
          <a:lstStyle/>
          <a:p>
            <a:pPr algn="ctr"/>
            <a:r>
              <a:rPr lang="en-GB" sz="1600" dirty="0" smtClean="0">
                <a:solidFill>
                  <a:schemeClr val="accent5">
                    <a:alpha val="37000"/>
                  </a:schemeClr>
                </a:solidFill>
              </a:rPr>
              <a:t>Bozhidar Panev TE-MPE-EE</a:t>
            </a:r>
            <a:endParaRPr lang="en-GB" sz="1600" dirty="0">
              <a:solidFill>
                <a:schemeClr val="accent5">
                  <a:alpha val="37000"/>
                </a:schemeClr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3979912" y="6032227"/>
            <a:ext cx="1112168" cy="266154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alpha val="36000"/>
                  </a:schemeClr>
                </a:solidFill>
              </a:rPr>
              <a:t>04/07/2019</a:t>
            </a:r>
            <a:endParaRPr lang="en-GB" dirty="0">
              <a:solidFill>
                <a:schemeClr val="bg2">
                  <a:alpha val="36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08920"/>
            <a:ext cx="7920000" cy="720000"/>
          </a:xfrm>
        </p:spPr>
        <p:txBody>
          <a:bodyPr/>
          <a:lstStyle/>
          <a:p>
            <a:r>
              <a:rPr lang="en-GB" dirty="0" smtClean="0"/>
              <a:t>EE systems with vacuum switches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12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074800" cy="558276"/>
          </a:xfrm>
        </p:spPr>
        <p:txBody>
          <a:bodyPr/>
          <a:lstStyle/>
          <a:p>
            <a:r>
              <a:rPr lang="en-GB" dirty="0" smtClean="0"/>
              <a:t>EE system based on vacuum switches (1)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6444208" y="6505436"/>
            <a:ext cx="2066474" cy="210913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2"/>
          <p:cNvSpPr txBox="1">
            <a:spLocks/>
          </p:cNvSpPr>
          <p:nvPr/>
        </p:nvSpPr>
        <p:spPr>
          <a:xfrm>
            <a:off x="647436" y="1086104"/>
            <a:ext cx="7898682" cy="205235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Collaboration project between MPE-CERN and KAE-Lodz, Poland started in </a:t>
            </a:r>
            <a:r>
              <a:rPr lang="en-GB" sz="2200" dirty="0" smtClean="0"/>
              <a:t>2017</a:t>
            </a:r>
          </a:p>
          <a:p>
            <a:r>
              <a:rPr lang="en-GB" sz="2200" dirty="0" smtClean="0"/>
              <a:t>Project included: Design and manufacturing of one EE system for 2kA and two EE systems for 600A</a:t>
            </a:r>
          </a:p>
          <a:p>
            <a:r>
              <a:rPr lang="en-GB" sz="2200" dirty="0" smtClean="0"/>
              <a:t>In 2018</a:t>
            </a:r>
            <a:r>
              <a:rPr lang="en-GB" sz="2200" dirty="0"/>
              <a:t>: </a:t>
            </a:r>
            <a:r>
              <a:rPr lang="en-US" sz="2200" dirty="0" smtClean="0"/>
              <a:t>the prototypes were delivered and fully tested</a:t>
            </a:r>
            <a:endParaRPr lang="en-GB" sz="2200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1466" y="3484205"/>
            <a:ext cx="1215439" cy="236142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386" y="3484205"/>
            <a:ext cx="1218564" cy="238501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5211466" y="5845629"/>
            <a:ext cx="2465484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Vacuum interrupter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3395" y="3509436"/>
            <a:ext cx="2782784" cy="204370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1408308" y="5553138"/>
            <a:ext cx="2807871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Two vacuum switches</a:t>
            </a:r>
          </a:p>
          <a:p>
            <a:pPr algn="ctr"/>
            <a:r>
              <a:rPr lang="en-GB" dirty="0"/>
              <a:t>b</a:t>
            </a:r>
            <a:r>
              <a:rPr lang="en-GB" dirty="0" smtClean="0"/>
              <a:t>uilt in a sliding cassettes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210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074800" cy="558276"/>
          </a:xfrm>
        </p:spPr>
        <p:txBody>
          <a:bodyPr/>
          <a:lstStyle/>
          <a:p>
            <a:r>
              <a:rPr lang="en-GB" dirty="0" smtClean="0"/>
              <a:t>EE system based on vacuum switches (2)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6444208" y="6505436"/>
            <a:ext cx="2066474" cy="210913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0" name="Espace réservé du contenu 2"/>
          <p:cNvSpPr txBox="1">
            <a:spLocks/>
          </p:cNvSpPr>
          <p:nvPr/>
        </p:nvSpPr>
        <p:spPr>
          <a:xfrm>
            <a:off x="1081527" y="4113430"/>
            <a:ext cx="3614825" cy="176384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en-GB" sz="2200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153657" y="908720"/>
            <a:ext cx="4782207" cy="247151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200" dirty="0"/>
              <a:t>Two independently operating vacuum switches </a:t>
            </a:r>
            <a:r>
              <a:rPr lang="en-GB" sz="2200" dirty="0" smtClean="0"/>
              <a:t>are connected </a:t>
            </a:r>
            <a:r>
              <a:rPr lang="en-GB" sz="2200" dirty="0"/>
              <a:t>in series and triggered simultaneously</a:t>
            </a:r>
          </a:p>
          <a:p>
            <a:r>
              <a:rPr lang="en-GB" sz="2200" dirty="0"/>
              <a:t>Integration of the </a:t>
            </a:r>
            <a:r>
              <a:rPr lang="en-GB" sz="2200" dirty="0" smtClean="0"/>
              <a:t>EE systems is in </a:t>
            </a:r>
            <a:r>
              <a:rPr lang="en-GB" sz="2200" dirty="0"/>
              <a:t>the standard euro-rack (600x900x2000</a:t>
            </a:r>
            <a:r>
              <a:rPr lang="en-GB" sz="2200" dirty="0" smtClean="0"/>
              <a:t>)</a:t>
            </a:r>
          </a:p>
          <a:p>
            <a:endParaRPr lang="en-GB" sz="2200" dirty="0" smtClean="0"/>
          </a:p>
        </p:txBody>
      </p:sp>
      <p:pic>
        <p:nvPicPr>
          <p:cNvPr id="14" name="Content Placeholder 9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5863" y="1065651"/>
            <a:ext cx="1933282" cy="4667250"/>
          </a:xfr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6736" y="1062640"/>
            <a:ext cx="1779939" cy="4667250"/>
          </a:xfrm>
          <a:prstGeom prst="rect">
            <a:avLst/>
          </a:prstGeom>
        </p:spPr>
      </p:pic>
      <p:sp>
        <p:nvSpPr>
          <p:cNvPr id="19" name="Content Placeholder 7"/>
          <p:cNvSpPr txBox="1">
            <a:spLocks/>
          </p:cNvSpPr>
          <p:nvPr/>
        </p:nvSpPr>
        <p:spPr>
          <a:xfrm>
            <a:off x="5018952" y="5771770"/>
            <a:ext cx="1933282" cy="370581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2kA EE system</a:t>
            </a:r>
            <a:endParaRPr lang="en-GB" sz="1800" u="sng" dirty="0"/>
          </a:p>
          <a:p>
            <a:pPr lvl="2">
              <a:buFont typeface="Courier New" panose="02070309020205020404" pitchFamily="49" charset="0"/>
              <a:buChar char="o"/>
            </a:pPr>
            <a:endParaRPr lang="en-GB" sz="1800" dirty="0" smtClean="0"/>
          </a:p>
          <a:p>
            <a:pPr marL="749808" lvl="2" indent="0">
              <a:buNone/>
            </a:pPr>
            <a:r>
              <a:rPr lang="en-GB" sz="1800" dirty="0"/>
              <a:t>	</a:t>
            </a:r>
            <a:endParaRPr lang="en-GB" sz="1800" dirty="0" smtClean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0" name="Content Placeholder 7"/>
          <p:cNvSpPr txBox="1">
            <a:spLocks/>
          </p:cNvSpPr>
          <p:nvPr/>
        </p:nvSpPr>
        <p:spPr>
          <a:xfrm>
            <a:off x="7029686" y="5777586"/>
            <a:ext cx="2114314" cy="364765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800" dirty="0" smtClean="0"/>
              <a:t>2 system for 600A</a:t>
            </a:r>
            <a:endParaRPr lang="en-GB" sz="1800" u="sng" dirty="0"/>
          </a:p>
          <a:p>
            <a:pPr lvl="2">
              <a:buFont typeface="Courier New" panose="02070309020205020404" pitchFamily="49" charset="0"/>
              <a:buChar char="o"/>
            </a:pPr>
            <a:endParaRPr lang="en-GB" sz="1800" dirty="0" smtClean="0"/>
          </a:p>
          <a:p>
            <a:pPr marL="749808" lvl="2" indent="0">
              <a:buNone/>
            </a:pPr>
            <a:r>
              <a:rPr lang="en-GB" sz="1800" dirty="0"/>
              <a:t>	</a:t>
            </a:r>
            <a:endParaRPr lang="en-GB" sz="1800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r="12201"/>
          <a:stretch/>
        </p:blipFill>
        <p:spPr>
          <a:xfrm rot="5400000">
            <a:off x="373868" y="3266100"/>
            <a:ext cx="2287013" cy="25930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26" name="Rounded Rectangular Callout 25"/>
          <p:cNvSpPr/>
          <p:nvPr/>
        </p:nvSpPr>
        <p:spPr>
          <a:xfrm>
            <a:off x="153657" y="5752810"/>
            <a:ext cx="2211950" cy="332309"/>
          </a:xfrm>
          <a:prstGeom prst="wedgeRoundRectCallout">
            <a:avLst>
              <a:gd name="adj1" fmla="val -14001"/>
              <a:gd name="adj2" fmla="val -430847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Vacuum interrupter</a:t>
            </a:r>
            <a:endParaRPr lang="en-GB" dirty="0"/>
          </a:p>
        </p:txBody>
      </p:sp>
      <p:sp>
        <p:nvSpPr>
          <p:cNvPr id="27" name="Rounded Rectangular Callout 26"/>
          <p:cNvSpPr/>
          <p:nvPr/>
        </p:nvSpPr>
        <p:spPr>
          <a:xfrm>
            <a:off x="2939390" y="3450495"/>
            <a:ext cx="1789677" cy="559011"/>
          </a:xfrm>
          <a:prstGeom prst="wedgeRoundRectCallout">
            <a:avLst>
              <a:gd name="adj1" fmla="val -60485"/>
              <a:gd name="adj2" fmla="val 10529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Auxiliary circuits</a:t>
            </a:r>
            <a:endParaRPr lang="en-GB" dirty="0"/>
          </a:p>
        </p:txBody>
      </p:sp>
      <p:sp>
        <p:nvSpPr>
          <p:cNvPr id="28" name="Rounded Rectangle 27"/>
          <p:cNvSpPr/>
          <p:nvPr/>
        </p:nvSpPr>
        <p:spPr>
          <a:xfrm>
            <a:off x="1259632" y="3905582"/>
            <a:ext cx="1473073" cy="1780287"/>
          </a:xfrm>
          <a:prstGeom prst="roundRect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849030" y="4562611"/>
            <a:ext cx="2051688" cy="1633426"/>
            <a:chOff x="1987235" y="3517407"/>
            <a:chExt cx="2051688" cy="1298253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87235" y="3517407"/>
              <a:ext cx="2043812" cy="931580"/>
            </a:xfrm>
            <a:prstGeom prst="rect">
              <a:avLst/>
            </a:prstGeom>
            <a:effectLst>
              <a:glow rad="63500">
                <a:schemeClr val="accent1">
                  <a:satMod val="175000"/>
                  <a:alpha val="40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1" name="TextBox 30"/>
            <p:cNvSpPr txBox="1"/>
            <p:nvPr/>
          </p:nvSpPr>
          <p:spPr>
            <a:xfrm>
              <a:off x="2184867" y="4446328"/>
              <a:ext cx="18540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/>
                <a:t>Dump Resistor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68762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91581"/>
            <a:ext cx="7920000" cy="720000"/>
          </a:xfrm>
        </p:spPr>
        <p:txBody>
          <a:bodyPr/>
          <a:lstStyle/>
          <a:p>
            <a:r>
              <a:rPr lang="en-GB" dirty="0"/>
              <a:t>Performance of vacuum switches based EE systems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85154" y="6309320"/>
            <a:ext cx="2018488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41" t="18113" r="636"/>
          <a:stretch/>
        </p:blipFill>
        <p:spPr>
          <a:xfrm>
            <a:off x="7168646" y="2569436"/>
            <a:ext cx="1846102" cy="348144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151764" y="864386"/>
            <a:ext cx="1846102" cy="1708160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2kA system installed and commissioned in SM18 for protection of MCBXFB – 15.03.19</a:t>
            </a:r>
            <a:endParaRPr lang="en-GB" sz="1350" dirty="0"/>
          </a:p>
        </p:txBody>
      </p:sp>
      <p:sp>
        <p:nvSpPr>
          <p:cNvPr id="9" name="TextBox 8"/>
          <p:cNvSpPr txBox="1"/>
          <p:nvPr/>
        </p:nvSpPr>
        <p:spPr>
          <a:xfrm>
            <a:off x="3864159" y="2194142"/>
            <a:ext cx="3296046" cy="124649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00" dirty="0"/>
              <a:t>EE operation during a training quench of MCBXFB at 1.5kA (15.03.2019) SM18</a:t>
            </a:r>
          </a:p>
          <a:p>
            <a:r>
              <a:rPr lang="en-US" sz="1500" dirty="0"/>
              <a:t>Circuit current transferred to resistor for ≈1.8ms </a:t>
            </a:r>
            <a:endParaRPr lang="en-GB" sz="135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425" t="35849" r="16835" b="30440"/>
          <a:stretch/>
        </p:blipFill>
        <p:spPr>
          <a:xfrm>
            <a:off x="3864159" y="3422166"/>
            <a:ext cx="3296046" cy="2628716"/>
          </a:xfrm>
          <a:prstGeom prst="rect">
            <a:avLst/>
          </a:prstGeom>
        </p:spPr>
      </p:pic>
      <p:sp>
        <p:nvSpPr>
          <p:cNvPr id="13" name="Espace réservé du contenu 2"/>
          <p:cNvSpPr txBox="1">
            <a:spLocks/>
          </p:cNvSpPr>
          <p:nvPr/>
        </p:nvSpPr>
        <p:spPr>
          <a:xfrm>
            <a:off x="367577" y="1065487"/>
            <a:ext cx="6784187" cy="1128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2kA vacuum switches based EE system in real operation</a:t>
            </a:r>
            <a:endParaRPr lang="en-GB" sz="2400" dirty="0"/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384459" y="2599239"/>
            <a:ext cx="3479700" cy="274702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Eight systems (pre-series order) delivered last month</a:t>
            </a:r>
          </a:p>
          <a:p>
            <a:pPr lvl="1"/>
            <a:r>
              <a:rPr lang="en-US" sz="2000" dirty="0" smtClean="0"/>
              <a:t>4 systems for 2kA</a:t>
            </a:r>
          </a:p>
          <a:p>
            <a:pPr lvl="1"/>
            <a:r>
              <a:rPr lang="en-US" sz="2000" dirty="0" smtClean="0"/>
              <a:t>4 systems for 600A</a:t>
            </a:r>
          </a:p>
          <a:p>
            <a:pPr lvl="1"/>
            <a:r>
              <a:rPr lang="en-US" sz="2000" dirty="0" smtClean="0"/>
              <a:t>Acceptance tests currently ongoing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13904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074800" cy="498337"/>
          </a:xfrm>
        </p:spPr>
        <p:txBody>
          <a:bodyPr/>
          <a:lstStyle/>
          <a:p>
            <a:r>
              <a:rPr lang="en-GB" dirty="0" smtClean="0"/>
              <a:t>Pros and cons (IGBT vs Vacuum switches)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82784"/>
              </p:ext>
            </p:extLst>
          </p:nvPr>
        </p:nvGraphicFramePr>
        <p:xfrm>
          <a:off x="395536" y="1196752"/>
          <a:ext cx="8424936" cy="4906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6234">
                  <a:extLst>
                    <a:ext uri="{9D8B030D-6E8A-4147-A177-3AD203B41FA5}">
                      <a16:colId xmlns:a16="http://schemas.microsoft.com/office/drawing/2014/main" val="2664978649"/>
                    </a:ext>
                  </a:extLst>
                </a:gridCol>
                <a:gridCol w="3195665">
                  <a:extLst>
                    <a:ext uri="{9D8B030D-6E8A-4147-A177-3AD203B41FA5}">
                      <a16:colId xmlns:a16="http://schemas.microsoft.com/office/drawing/2014/main" val="2769071431"/>
                    </a:ext>
                  </a:extLst>
                </a:gridCol>
                <a:gridCol w="3123037">
                  <a:extLst>
                    <a:ext uri="{9D8B030D-6E8A-4147-A177-3AD203B41FA5}">
                      <a16:colId xmlns:a16="http://schemas.microsoft.com/office/drawing/2014/main" val="67427490"/>
                    </a:ext>
                  </a:extLst>
                </a:gridCol>
              </a:tblGrid>
              <a:tr h="414604">
                <a:tc>
                  <a:txBody>
                    <a:bodyPr/>
                    <a:lstStyle/>
                    <a:p>
                      <a:r>
                        <a:rPr lang="en-US" dirty="0" smtClean="0"/>
                        <a:t>Parameters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IGBT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Vacuum switches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1885151"/>
                  </a:ext>
                </a:extLst>
              </a:tr>
              <a:tr h="449492">
                <a:tc>
                  <a:txBody>
                    <a:bodyPr/>
                    <a:lstStyle/>
                    <a:p>
                      <a:r>
                        <a:rPr lang="en-US" dirty="0" smtClean="0"/>
                        <a:t>Lifetime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service</a:t>
                      </a:r>
                      <a:r>
                        <a:rPr lang="en-US" baseline="0" dirty="0" smtClean="0"/>
                        <a:t> life (20 years)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long service life (20 years)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992975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/>
                        <a:t>Maintenance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Twice for the whole lifetime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6264234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Water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ooling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Yes (active water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cooling)</a:t>
                      </a:r>
                    </a:p>
                    <a:p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Water supply infrastructure is needed (20l/min per system)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 (natural convection)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6761754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Continuous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p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ower losses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</a:rPr>
                        <a:t> at 2kA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~ 5000W (2kA EE system)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~ 400W (2kA EE system)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0605876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/>
                        <a:t>Opening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less than 1ms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less than 2ms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3090917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/>
                        <a:t>Redundancy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 (triggerable fuse)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Yes (all levels)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105198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Zero-crossing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Nonlinear behavior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no issue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750314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complexity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More complex electronics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7361930"/>
                  </a:ext>
                </a:extLst>
              </a:tr>
              <a:tr h="414604">
                <a:tc>
                  <a:txBody>
                    <a:bodyPr/>
                    <a:lstStyle/>
                    <a:p>
                      <a:r>
                        <a:rPr lang="en-US" dirty="0" smtClean="0"/>
                        <a:t>Cost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 20% more expensive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8225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90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972008"/>
            <a:ext cx="8568952" cy="4977272"/>
          </a:xfrm>
        </p:spPr>
        <p:txBody>
          <a:bodyPr/>
          <a:lstStyle/>
          <a:p>
            <a:r>
              <a:rPr lang="en-GB" sz="2400" dirty="0" smtClean="0"/>
              <a:t>For </a:t>
            </a:r>
            <a:r>
              <a:rPr lang="en-GB" sz="2400" dirty="0"/>
              <a:t>tunnel </a:t>
            </a:r>
            <a:r>
              <a:rPr lang="en-GB" sz="2400" dirty="0" smtClean="0"/>
              <a:t>installation in HL-LHC: </a:t>
            </a:r>
            <a:r>
              <a:rPr lang="en-GB" sz="2400" dirty="0"/>
              <a:t>Vacuum switches based EE 	systems</a:t>
            </a:r>
          </a:p>
          <a:p>
            <a:r>
              <a:rPr lang="en-GB" sz="2400" dirty="0"/>
              <a:t>For Superconducting test stations: IGBT based EE 	systems</a:t>
            </a:r>
          </a:p>
          <a:p>
            <a:r>
              <a:rPr lang="en-US" sz="2400" dirty="0" smtClean="0"/>
              <a:t>A “pilot” installation in LHC of 4 vacuum switches based EE systems for 600A is planned during LS2</a:t>
            </a:r>
          </a:p>
          <a:p>
            <a:r>
              <a:rPr lang="en-US" sz="2400" dirty="0" smtClean="0"/>
              <a:t>Apart from HL-LHC circuits, the vacuum switches based EE systems will replace in future the existing 600A corrector magnet EE facilities in LHC (EE systems strategy presented on TE-TM in </a:t>
            </a:r>
            <a:r>
              <a:rPr lang="en-US" sz="2400" dirty="0"/>
              <a:t>A</a:t>
            </a:r>
            <a:r>
              <a:rPr lang="en-US" sz="2400" dirty="0" smtClean="0"/>
              <a:t>pril) </a:t>
            </a:r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98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 You!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6DA6CD-7842-47CE-98B3-8ED2F1AE763C}" type="slidenum">
              <a:rPr lang="en-GB" smtClean="0"/>
              <a:t>17</a:t>
            </a:fld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022465" y="82955"/>
            <a:ext cx="7847215" cy="706727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Additional slide (1)</a:t>
            </a:r>
            <a:endParaRPr lang="en-GB" sz="32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4178" cy="634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619252"/>
            <a:ext cx="2900777" cy="2862526"/>
          </a:xfrm>
          <a:prstGeom prst="rect">
            <a:avLst/>
          </a:prstGeom>
        </p:spPr>
      </p:pic>
      <p:pic>
        <p:nvPicPr>
          <p:cNvPr id="22" name="Content Placeholder 4"/>
          <p:cNvPicPr>
            <a:picLocks noGrp="1"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81"/>
          <a:stretch/>
        </p:blipFill>
        <p:spPr>
          <a:xfrm>
            <a:off x="3131840" y="2060848"/>
            <a:ext cx="5914960" cy="4032448"/>
          </a:xfrm>
          <a:prstGeom prst="rect">
            <a:avLst/>
          </a:prstGeom>
        </p:spPr>
      </p:pic>
      <p:sp>
        <p:nvSpPr>
          <p:cNvPr id="23" name="Espace réservé du contenu 2"/>
          <p:cNvSpPr>
            <a:spLocks noGrp="1"/>
          </p:cNvSpPr>
          <p:nvPr>
            <p:ph idx="1"/>
          </p:nvPr>
        </p:nvSpPr>
        <p:spPr>
          <a:xfrm>
            <a:off x="374081" y="850816"/>
            <a:ext cx="8374383" cy="1066016"/>
          </a:xfrm>
        </p:spPr>
        <p:txBody>
          <a:bodyPr>
            <a:normAutofit/>
          </a:bodyPr>
          <a:lstStyle/>
          <a:p>
            <a:r>
              <a:rPr lang="en-GB" sz="2200" dirty="0" smtClean="0"/>
              <a:t>Principle of operation and performance at 2kA vacuum switches based EE system</a:t>
            </a:r>
          </a:p>
          <a:p>
            <a:pPr lvl="1"/>
            <a:r>
              <a:rPr lang="en-GB" sz="1800" dirty="0" smtClean="0"/>
              <a:t>The main current is transferred to the dump resistor in less than 2ms</a:t>
            </a:r>
          </a:p>
          <a:p>
            <a:pPr lvl="1"/>
            <a:endParaRPr lang="en-GB" sz="1800" dirty="0"/>
          </a:p>
          <a:p>
            <a:endParaRPr lang="en-GB" sz="2400" dirty="0" smtClean="0"/>
          </a:p>
        </p:txBody>
      </p:sp>
      <p:sp>
        <p:nvSpPr>
          <p:cNvPr id="2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485154" y="6309320"/>
            <a:ext cx="2018488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452320" y="5301208"/>
            <a:ext cx="1296144" cy="0"/>
          </a:xfrm>
          <a:prstGeom prst="straightConnector1">
            <a:avLst/>
          </a:prstGeom>
          <a:ln w="9525">
            <a:solidFill>
              <a:srgbClr val="00206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Espace réservé du contenu 2"/>
          <p:cNvSpPr txBox="1">
            <a:spLocks/>
          </p:cNvSpPr>
          <p:nvPr/>
        </p:nvSpPr>
        <p:spPr>
          <a:xfrm>
            <a:off x="7570657" y="4655980"/>
            <a:ext cx="1296143" cy="52847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 smtClean="0"/>
              <a:t>Exponential decay</a:t>
            </a:r>
          </a:p>
        </p:txBody>
      </p:sp>
    </p:spTree>
    <p:extLst>
      <p:ext uri="{BB962C8B-B14F-4D97-AF65-F5344CB8AC3E}">
        <p14:creationId xmlns:p14="http://schemas.microsoft.com/office/powerpoint/2010/main" val="40092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</a:p>
          <a:p>
            <a:pPr lvl="1"/>
            <a:r>
              <a:rPr lang="en-GB" dirty="0" smtClean="0"/>
              <a:t>HL-LHC circuits that will need EE systems </a:t>
            </a:r>
          </a:p>
          <a:p>
            <a:r>
              <a:rPr lang="en-GB" dirty="0" smtClean="0"/>
              <a:t>Details from the development phase and performance</a:t>
            </a:r>
          </a:p>
          <a:p>
            <a:pPr lvl="1"/>
            <a:r>
              <a:rPr lang="en-GB" dirty="0" smtClean="0"/>
              <a:t>Semiconductors based EE systems</a:t>
            </a:r>
            <a:endParaRPr lang="en-GB" dirty="0"/>
          </a:p>
          <a:p>
            <a:pPr lvl="1"/>
            <a:r>
              <a:rPr lang="en-GB" dirty="0" smtClean="0"/>
              <a:t>Vacuum switches based EE systems</a:t>
            </a:r>
          </a:p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584704"/>
          </a:xfrm>
        </p:spPr>
        <p:txBody>
          <a:bodyPr/>
          <a:lstStyle/>
          <a:p>
            <a:r>
              <a:rPr lang="en-GB" dirty="0" smtClean="0"/>
              <a:t>General information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415696"/>
              </p:ext>
            </p:extLst>
          </p:nvPr>
        </p:nvGraphicFramePr>
        <p:xfrm>
          <a:off x="477796" y="1255882"/>
          <a:ext cx="8150975" cy="2575520"/>
        </p:xfrm>
        <a:graphic>
          <a:graphicData uri="http://schemas.openxmlformats.org/drawingml/2006/table">
            <a:tbl>
              <a:tblPr/>
              <a:tblGrid>
                <a:gridCol w="256408">
                  <a:extLst>
                    <a:ext uri="{9D8B030D-6E8A-4147-A177-3AD203B41FA5}">
                      <a16:colId xmlns:a16="http://schemas.microsoft.com/office/drawing/2014/main" val="782278967"/>
                    </a:ext>
                  </a:extLst>
                </a:gridCol>
                <a:gridCol w="2325628">
                  <a:extLst>
                    <a:ext uri="{9D8B030D-6E8A-4147-A177-3AD203B41FA5}">
                      <a16:colId xmlns:a16="http://schemas.microsoft.com/office/drawing/2014/main" val="342590262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75101588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661781775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08553345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47302756"/>
                    </a:ext>
                  </a:extLst>
                </a:gridCol>
                <a:gridCol w="1824523">
                  <a:extLst>
                    <a:ext uri="{9D8B030D-6E8A-4147-A177-3AD203B41FA5}">
                      <a16:colId xmlns:a16="http://schemas.microsoft.com/office/drawing/2014/main" val="2831324831"/>
                    </a:ext>
                  </a:extLst>
                </a:gridCol>
              </a:tblGrid>
              <a:tr h="542735">
                <a:tc>
                  <a:txBody>
                    <a:bodyPr/>
                    <a:lstStyle/>
                    <a:p>
                      <a:pPr algn="ctr" fontAlgn="b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Circuits for HiLumi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Magnet</a:t>
                      </a: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Type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 Ultimate </a:t>
                      </a:r>
                    </a:p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(kA)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Number of circuits </a:t>
                      </a:r>
                      <a:endParaRPr lang="en-GB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per </a:t>
                      </a:r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IP side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Quench </a:t>
                      </a:r>
                      <a:endParaRPr lang="en-GB" sz="1600" b="1" i="0" u="none" strike="noStrike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Heaters</a:t>
                      </a:r>
                      <a:endParaRPr lang="en-GB" sz="16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6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EE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3593929"/>
                  </a:ext>
                </a:extLst>
              </a:tr>
              <a:tr h="36363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IT</a:t>
                      </a:r>
                      <a:endParaRPr lang="en-GB" sz="14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Orbit correctors </a:t>
                      </a:r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CP - vertical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1.73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 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6721005"/>
                  </a:ext>
                </a:extLst>
              </a:tr>
              <a:tr h="3636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Orbit correctors CP  - horizontal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1.59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 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5410804"/>
                  </a:ext>
                </a:extLst>
              </a:tr>
              <a:tr h="36363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Superferric, order 2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MQSXF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5807898"/>
                  </a:ext>
                </a:extLst>
              </a:tr>
              <a:tr h="36363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</a:rPr>
                        <a:t>D2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Orbit correctors D2 </a:t>
                      </a:r>
                    </a:p>
                  </a:txBody>
                  <a:tcPr marL="6482" marR="6482" marT="6482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MCBRD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0.54</a:t>
                      </a:r>
                      <a:endParaRPr lang="en-GB" sz="18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Baseline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482" marR="6482" marT="6482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849711"/>
                  </a:ext>
                </a:extLst>
              </a:tr>
            </a:tbl>
          </a:graphicData>
        </a:graphic>
      </p:graphicFrame>
      <p:sp>
        <p:nvSpPr>
          <p:cNvPr id="16" name="Espace réservé du contenu 2"/>
          <p:cNvSpPr txBox="1">
            <a:spLocks/>
          </p:cNvSpPr>
          <p:nvPr/>
        </p:nvSpPr>
        <p:spPr>
          <a:xfrm>
            <a:off x="467544" y="764704"/>
            <a:ext cx="7920000" cy="44921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HiLumi circuits per IP side that need EE systems</a:t>
            </a:r>
            <a:endParaRPr lang="en-GB" sz="2400" dirty="0"/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467544" y="3933056"/>
            <a:ext cx="7920000" cy="208823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In total: 28 EE systems (7 per IP side)</a:t>
            </a:r>
          </a:p>
          <a:p>
            <a:endParaRPr lang="en-GB" sz="2400" dirty="0"/>
          </a:p>
          <a:p>
            <a:r>
              <a:rPr lang="en-GB" sz="2400" dirty="0" smtClean="0"/>
              <a:t>EE team strategy:</a:t>
            </a:r>
          </a:p>
          <a:p>
            <a:pPr lvl="1"/>
            <a:r>
              <a:rPr lang="en-GB" sz="2000" dirty="0" smtClean="0"/>
              <a:t>2kA EE systems – for MCBXFA</a:t>
            </a:r>
          </a:p>
          <a:p>
            <a:pPr lvl="1"/>
            <a:r>
              <a:rPr lang="en-GB" sz="2000" dirty="0" smtClean="0"/>
              <a:t>600A EE systems – for MQSXF and MCBRD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452320" y="3817635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MCF table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593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18974"/>
            <a:ext cx="7920000" cy="645730"/>
          </a:xfrm>
        </p:spPr>
        <p:txBody>
          <a:bodyPr/>
          <a:lstStyle/>
          <a:p>
            <a:r>
              <a:rPr lang="en-GB" dirty="0" smtClean="0"/>
              <a:t>Switching technology selection criteria for</a:t>
            </a:r>
            <a:br>
              <a:rPr lang="en-GB" dirty="0" smtClean="0"/>
            </a:br>
            <a:r>
              <a:rPr lang="en-GB" dirty="0" smtClean="0"/>
              <a:t> HL-LHC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6" name="Espace réservé du contenu 2"/>
          <p:cNvSpPr txBox="1">
            <a:spLocks/>
          </p:cNvSpPr>
          <p:nvPr/>
        </p:nvSpPr>
        <p:spPr>
          <a:xfrm>
            <a:off x="467544" y="836712"/>
            <a:ext cx="7920000" cy="403244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Opening time: HL-LHC circuits require fast EE systems</a:t>
            </a:r>
          </a:p>
          <a:p>
            <a:pPr lvl="1"/>
            <a:r>
              <a:rPr lang="en-GB" sz="2000" dirty="0" smtClean="0"/>
              <a:t>LHC </a:t>
            </a:r>
            <a:r>
              <a:rPr lang="en-GB" sz="2000" dirty="0" smtClean="0">
                <a:sym typeface="Wingdings" panose="05000000000000000000" pitchFamily="2" charset="2"/>
              </a:rPr>
              <a:t> (10-20)ms</a:t>
            </a:r>
          </a:p>
          <a:p>
            <a:pPr lvl="1"/>
            <a:r>
              <a:rPr lang="en-GB" sz="2000" dirty="0" smtClean="0">
                <a:sym typeface="Wingdings" panose="05000000000000000000" pitchFamily="2" charset="2"/>
              </a:rPr>
              <a:t>HL-LHC corrector circuits  few milliseconds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Maintenance free EE systems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Electromechanical circuit breakers currently </a:t>
            </a:r>
            <a:r>
              <a:rPr lang="en-US" sz="2000" smtClean="0">
                <a:sym typeface="Wingdings" panose="05000000000000000000" pitchFamily="2" charset="2"/>
              </a:rPr>
              <a:t>in operation require </a:t>
            </a:r>
            <a:r>
              <a:rPr lang="en-US" sz="2000" dirty="0" smtClean="0">
                <a:sym typeface="Wingdings" panose="05000000000000000000" pitchFamily="2" charset="2"/>
              </a:rPr>
              <a:t>a regular maintenance once per year</a:t>
            </a:r>
          </a:p>
          <a:p>
            <a:r>
              <a:rPr lang="en-US" sz="2400" dirty="0" smtClean="0"/>
              <a:t>Long service life </a:t>
            </a:r>
            <a:r>
              <a:rPr lang="en-US" sz="2400" dirty="0" smtClean="0">
                <a:sym typeface="Wingdings" panose="05000000000000000000" pitchFamily="2" charset="2"/>
              </a:rPr>
              <a:t></a:t>
            </a:r>
            <a:r>
              <a:rPr lang="en-US" sz="2400" dirty="0" smtClean="0"/>
              <a:t> at least 20 years of operation</a:t>
            </a:r>
          </a:p>
          <a:p>
            <a:pPr lvl="1"/>
            <a:r>
              <a:rPr lang="en-US" sz="2000" dirty="0" smtClean="0"/>
              <a:t>At least 10000 openings at nominal current guaranteed</a:t>
            </a:r>
          </a:p>
          <a:p>
            <a:r>
              <a:rPr lang="en-US" sz="2400" dirty="0" smtClean="0"/>
              <a:t>High reliability</a:t>
            </a:r>
          </a:p>
          <a:p>
            <a:r>
              <a:rPr lang="en-US" sz="2400" dirty="0" smtClean="0"/>
              <a:t>Design complexity</a:t>
            </a:r>
          </a:p>
          <a:p>
            <a:r>
              <a:rPr lang="en-US" sz="2400" dirty="0" smtClean="0"/>
              <a:t>Cost</a:t>
            </a:r>
            <a:endParaRPr lang="en-GB" sz="2000" dirty="0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467544" y="4871502"/>
            <a:ext cx="7920000" cy="135884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Development projects:</a:t>
            </a:r>
            <a:endParaRPr lang="en-GB" sz="2400" dirty="0" smtClean="0"/>
          </a:p>
          <a:p>
            <a:pPr lvl="1"/>
            <a:r>
              <a:rPr lang="en-GB" sz="2000" dirty="0" smtClean="0"/>
              <a:t>Semiconductor based EE systems</a:t>
            </a:r>
          </a:p>
          <a:p>
            <a:pPr lvl="1"/>
            <a:r>
              <a:rPr lang="en-US" sz="2000" dirty="0" smtClean="0"/>
              <a:t>Vacuum switches based EE systems</a:t>
            </a:r>
            <a:endParaRPr lang="en-GB" sz="20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1507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2708920"/>
            <a:ext cx="7920000" cy="720000"/>
          </a:xfrm>
        </p:spPr>
        <p:txBody>
          <a:bodyPr/>
          <a:lstStyle/>
          <a:p>
            <a:r>
              <a:rPr lang="en-GB" dirty="0" smtClean="0"/>
              <a:t>EE systems based on semiconductors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4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2kA IGBT based EE systems (1)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1887643"/>
            <a:ext cx="8424936" cy="1476290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Design and development started in 2017</a:t>
            </a:r>
          </a:p>
          <a:p>
            <a:pPr lvl="1"/>
            <a:r>
              <a:rPr lang="en-GB" sz="2000" dirty="0" smtClean="0"/>
              <a:t>Modular approach is applied in the design</a:t>
            </a:r>
          </a:p>
          <a:p>
            <a:pPr lvl="1"/>
            <a:r>
              <a:rPr lang="en-GB" sz="2200" dirty="0"/>
              <a:t>Single module commutates </a:t>
            </a:r>
            <a:r>
              <a:rPr lang="en-GB" sz="2200" dirty="0" smtClean="0"/>
              <a:t>bidirectionally</a:t>
            </a:r>
            <a:r>
              <a:rPr lang="en-GB" sz="2200" dirty="0"/>
              <a:t> </a:t>
            </a:r>
            <a:r>
              <a:rPr lang="en-GB" sz="2200" dirty="0" smtClean="0"/>
              <a:t>1kA</a:t>
            </a:r>
          </a:p>
          <a:p>
            <a:pPr lvl="1"/>
            <a:r>
              <a:rPr lang="en-GB" sz="2200" dirty="0" smtClean="0"/>
              <a:t>Two modules connected in parallel for 2kA operation</a:t>
            </a:r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000"/>
                    </a14:imgEffect>
                    <a14:imgEffect>
                      <a14:brightnessContrast bright="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2405" t="15385"/>
          <a:stretch/>
        </p:blipFill>
        <p:spPr>
          <a:xfrm rot="5400000">
            <a:off x="330519" y="3589771"/>
            <a:ext cx="1426177" cy="18722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Espace réservé du contenu 2"/>
          <p:cNvSpPr txBox="1">
            <a:spLocks/>
          </p:cNvSpPr>
          <p:nvPr/>
        </p:nvSpPr>
        <p:spPr>
          <a:xfrm>
            <a:off x="323528" y="1052736"/>
            <a:ext cx="8820472" cy="83490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The IGBT (</a:t>
            </a:r>
            <a:r>
              <a:rPr lang="en-GB" sz="2400" b="1" dirty="0" smtClean="0"/>
              <a:t>I</a:t>
            </a:r>
            <a:r>
              <a:rPr lang="en-GB" sz="2400" dirty="0" smtClean="0"/>
              <a:t>ntegrated </a:t>
            </a:r>
            <a:r>
              <a:rPr lang="en-GB" sz="2400" b="1" dirty="0" smtClean="0"/>
              <a:t>G</a:t>
            </a:r>
            <a:r>
              <a:rPr lang="en-GB" sz="2400" dirty="0" smtClean="0"/>
              <a:t>ate </a:t>
            </a:r>
            <a:r>
              <a:rPr lang="en-GB" sz="2400" b="1" dirty="0" smtClean="0"/>
              <a:t>B</a:t>
            </a:r>
            <a:r>
              <a:rPr lang="en-GB" sz="2400" dirty="0" smtClean="0"/>
              <a:t>ipolar </a:t>
            </a:r>
            <a:r>
              <a:rPr lang="en-GB" sz="2400" b="1" dirty="0" smtClean="0"/>
              <a:t>T</a:t>
            </a:r>
            <a:r>
              <a:rPr lang="en-GB" sz="2400" dirty="0" smtClean="0"/>
              <a:t>ransistor) is used as a solid state switch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5473" y="5256930"/>
            <a:ext cx="843500" cy="430887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200" dirty="0" smtClean="0"/>
              <a:t>IGBT</a:t>
            </a:r>
            <a:endParaRPr lang="en-GB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730" y="3789949"/>
            <a:ext cx="2438286" cy="15378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52" t="39719" r="13161" b="2988"/>
          <a:stretch/>
        </p:blipFill>
        <p:spPr>
          <a:xfrm>
            <a:off x="7267879" y="3277978"/>
            <a:ext cx="1774818" cy="267866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264902" y="5706462"/>
            <a:ext cx="1774818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2 modules</a:t>
            </a:r>
          </a:p>
          <a:p>
            <a:pPr algn="ctr"/>
            <a:r>
              <a:rPr lang="en-US" sz="2000" dirty="0" smtClean="0"/>
              <a:t>In parallel</a:t>
            </a:r>
            <a:endParaRPr lang="en-GB" sz="2000" dirty="0"/>
          </a:p>
        </p:txBody>
      </p:sp>
      <p:pic>
        <p:nvPicPr>
          <p:cNvPr id="17" name="Picture 16" descr="C:\Users\rins_\Dropbox\HU\JAAR 4\Afstuderen\#5. Afstudeerverslag\pictures\1kA_IN_6U_ATOS_ATLAS_STP_MPE_V2_3-Temp0000.pn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47" r="16205"/>
          <a:stretch/>
        </p:blipFill>
        <p:spPr bwMode="auto">
          <a:xfrm>
            <a:off x="4830801" y="3459903"/>
            <a:ext cx="2352040" cy="24007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3263240" y="5333874"/>
            <a:ext cx="2836033" cy="707886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/>
              <a:t>1kA module</a:t>
            </a:r>
          </a:p>
          <a:p>
            <a:pPr algn="ctr"/>
            <a:r>
              <a:rPr lang="en-GB" sz="2000" dirty="0" smtClean="0"/>
              <a:t>housed in a 6U chassis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9333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2kA IGBT based EE systems (2)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23528" y="974350"/>
            <a:ext cx="8424936" cy="2389583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Details from the design:</a:t>
            </a:r>
          </a:p>
          <a:p>
            <a:pPr lvl="1"/>
            <a:r>
              <a:rPr lang="en-US" sz="2200" dirty="0"/>
              <a:t>Dump resistor 300m</a:t>
            </a:r>
            <a:r>
              <a:rPr lang="el-GR" sz="2200" dirty="0"/>
              <a:t>Ω</a:t>
            </a:r>
            <a:r>
              <a:rPr lang="en-US" sz="2200" dirty="0"/>
              <a:t> (2 x 600m</a:t>
            </a:r>
            <a:r>
              <a:rPr lang="el-GR" sz="2200" dirty="0"/>
              <a:t>Ω</a:t>
            </a:r>
            <a:r>
              <a:rPr lang="en-US" sz="2200" dirty="0"/>
              <a:t> in parallel)</a:t>
            </a:r>
          </a:p>
          <a:p>
            <a:pPr lvl="1"/>
            <a:r>
              <a:rPr lang="en-US" sz="2200" dirty="0"/>
              <a:t>Bipolar operation of each 1kA module</a:t>
            </a:r>
          </a:p>
          <a:p>
            <a:pPr lvl="1"/>
            <a:r>
              <a:rPr lang="en-US" sz="2200" dirty="0"/>
              <a:t>~2.5V voltage drop (still significant)</a:t>
            </a:r>
          </a:p>
          <a:p>
            <a:pPr lvl="1"/>
            <a:r>
              <a:rPr lang="en-US" sz="2200" dirty="0"/>
              <a:t>Redundancy achieved through 2kA triggerable fuse</a:t>
            </a:r>
          </a:p>
          <a:p>
            <a:pPr lvl="2"/>
            <a:r>
              <a:rPr lang="en-US" sz="1900" dirty="0"/>
              <a:t>250us reaction</a:t>
            </a:r>
          </a:p>
          <a:p>
            <a:pPr lvl="2"/>
            <a:r>
              <a:rPr lang="en-US" sz="1900" dirty="0"/>
              <a:t>Low ohmic losses (200uOhms)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548" b="91993" l="3498" r="89666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6994">
            <a:off x="648405" y="3073849"/>
            <a:ext cx="1811305" cy="3164744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350289" y="3416639"/>
            <a:ext cx="2159538" cy="2754570"/>
            <a:chOff x="-592839" y="2472282"/>
            <a:chExt cx="3710353" cy="4485358"/>
          </a:xfrm>
        </p:grpSpPr>
        <p:cxnSp>
          <p:nvCxnSpPr>
            <p:cNvPr id="23" name="Straight Arrow Connector 22"/>
            <p:cNvCxnSpPr/>
            <p:nvPr/>
          </p:nvCxnSpPr>
          <p:spPr>
            <a:xfrm>
              <a:off x="57674" y="2472282"/>
              <a:ext cx="16941" cy="3427693"/>
            </a:xfrm>
            <a:prstGeom prst="straightConnector1">
              <a:avLst/>
            </a:prstGeom>
            <a:ln w="28575"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156378" y="6222449"/>
              <a:ext cx="1419110" cy="453357"/>
            </a:xfrm>
            <a:prstGeom prst="straightConnector1">
              <a:avLst/>
            </a:prstGeom>
            <a:ln w="28575"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793318" y="6293602"/>
              <a:ext cx="899896" cy="384992"/>
            </a:xfrm>
            <a:prstGeom prst="straightConnector1">
              <a:avLst/>
            </a:prstGeom>
            <a:ln w="28575">
              <a:solidFill>
                <a:srgbClr val="92D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 rot="16200000">
              <a:off x="-1087618" y="3895290"/>
              <a:ext cx="1571235" cy="5816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dirty="0" smtClean="0">
                  <a:solidFill>
                    <a:srgbClr val="92D050"/>
                  </a:solidFill>
                </a:rPr>
                <a:t>180 cm</a:t>
              </a:r>
              <a:endParaRPr lang="en-GB" sz="1600" b="1" dirty="0">
                <a:solidFill>
                  <a:srgbClr val="92D05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 rot="1102724">
              <a:off x="199456" y="6396353"/>
              <a:ext cx="1405768" cy="551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dirty="0" smtClean="0">
                  <a:solidFill>
                    <a:srgbClr val="92D050"/>
                  </a:solidFill>
                </a:rPr>
                <a:t>90 cm</a:t>
              </a:r>
              <a:endParaRPr lang="en-GB" sz="1600" b="1" dirty="0">
                <a:solidFill>
                  <a:srgbClr val="92D050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 rot="20138071">
              <a:off x="1787104" y="6406361"/>
              <a:ext cx="1330410" cy="551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l-PL" sz="1600" b="1" dirty="0" smtClean="0">
                  <a:solidFill>
                    <a:srgbClr val="92D050"/>
                  </a:solidFill>
                </a:rPr>
                <a:t>60 cm</a:t>
              </a:r>
              <a:endParaRPr lang="en-GB" sz="1600" b="1" dirty="0">
                <a:solidFill>
                  <a:srgbClr val="92D050"/>
                </a:solidFill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506" y="2779615"/>
            <a:ext cx="1900694" cy="2304256"/>
          </a:xfrm>
          <a:prstGeom prst="rect">
            <a:avLst/>
          </a:prstGeom>
        </p:spPr>
      </p:pic>
      <p:sp>
        <p:nvSpPr>
          <p:cNvPr id="31" name="Espace réservé du contenu 2"/>
          <p:cNvSpPr txBox="1">
            <a:spLocks/>
          </p:cNvSpPr>
          <p:nvPr/>
        </p:nvSpPr>
        <p:spPr>
          <a:xfrm>
            <a:off x="7107725" y="5093422"/>
            <a:ext cx="1562256" cy="350489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t</a:t>
            </a:r>
            <a:r>
              <a:rPr lang="en-GB" sz="1800" dirty="0" smtClean="0"/>
              <a:t>riggerable fuse</a:t>
            </a:r>
            <a:endParaRPr lang="en-GB" sz="1800" dirty="0"/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1846" y="3817799"/>
            <a:ext cx="2192266" cy="147028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3" name="TextBox 32"/>
          <p:cNvSpPr txBox="1"/>
          <p:nvPr/>
        </p:nvSpPr>
        <p:spPr>
          <a:xfrm>
            <a:off x="3473312" y="5288088"/>
            <a:ext cx="2249334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Back up protection</a:t>
            </a:r>
          </a:p>
          <a:p>
            <a:pPr algn="ctr"/>
            <a:r>
              <a:rPr lang="en-US" dirty="0"/>
              <a:t>w</a:t>
            </a:r>
            <a:r>
              <a:rPr lang="en-US" dirty="0" smtClean="0"/>
              <a:t>ith triggerable fuse</a:t>
            </a:r>
            <a:endParaRPr lang="en-GB" dirty="0"/>
          </a:p>
        </p:txBody>
      </p:sp>
      <p:sp>
        <p:nvSpPr>
          <p:cNvPr id="34" name="TextBox 33"/>
          <p:cNvSpPr txBox="1"/>
          <p:nvPr/>
        </p:nvSpPr>
        <p:spPr>
          <a:xfrm>
            <a:off x="7151951" y="5535760"/>
            <a:ext cx="1505540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1kA module</a:t>
            </a:r>
          </a:p>
          <a:p>
            <a:pPr algn="ctr"/>
            <a:r>
              <a:rPr lang="en-US" dirty="0" smtClean="0"/>
              <a:t>configuration</a:t>
            </a:r>
            <a:endParaRPr lang="en-GB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03" b="8222"/>
          <a:stretch/>
        </p:blipFill>
        <p:spPr>
          <a:xfrm>
            <a:off x="7086600" y="836712"/>
            <a:ext cx="1915050" cy="142358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36" name="TextBox 35"/>
          <p:cNvSpPr txBox="1"/>
          <p:nvPr/>
        </p:nvSpPr>
        <p:spPr>
          <a:xfrm>
            <a:off x="7175938" y="2260292"/>
            <a:ext cx="1736374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Dump resistors</a:t>
            </a:r>
            <a:endParaRPr lang="en-GB" dirty="0"/>
          </a:p>
        </p:txBody>
      </p:sp>
      <p:sp>
        <p:nvSpPr>
          <p:cNvPr id="37" name="Rectangle 36"/>
          <p:cNvSpPr/>
          <p:nvPr/>
        </p:nvSpPr>
        <p:spPr>
          <a:xfrm>
            <a:off x="7010514" y="5085184"/>
            <a:ext cx="1674062" cy="36004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2999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 electronics IGBT based EE system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24" name="Espace réservé du contenu 2"/>
          <p:cNvSpPr>
            <a:spLocks noGrp="1"/>
          </p:cNvSpPr>
          <p:nvPr>
            <p:ph idx="1"/>
          </p:nvPr>
        </p:nvSpPr>
        <p:spPr>
          <a:xfrm>
            <a:off x="0" y="881402"/>
            <a:ext cx="8530002" cy="2461876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Some details of the control electronics</a:t>
            </a:r>
          </a:p>
          <a:p>
            <a:pPr lvl="1"/>
            <a:r>
              <a:rPr lang="en-GB" sz="2000" dirty="0" smtClean="0"/>
              <a:t>sbRIO controller </a:t>
            </a:r>
          </a:p>
          <a:p>
            <a:pPr lvl="1"/>
            <a:r>
              <a:rPr lang="en-GB" sz="2000" dirty="0" smtClean="0"/>
              <a:t>Two FPA boards</a:t>
            </a:r>
          </a:p>
          <a:p>
            <a:pPr lvl="1"/>
            <a:r>
              <a:rPr lang="en-GB" sz="2000" dirty="0" smtClean="0"/>
              <a:t>Hardware interlock board</a:t>
            </a:r>
          </a:p>
          <a:p>
            <a:pPr lvl="1"/>
            <a:r>
              <a:rPr lang="en-GB" sz="2000" dirty="0" smtClean="0"/>
              <a:t>Power supply board</a:t>
            </a:r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4336872" y="1865950"/>
            <a:ext cx="2679404" cy="1477328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NI – sbRIO controller</a:t>
            </a:r>
          </a:p>
          <a:p>
            <a:pPr algn="ctr"/>
            <a:r>
              <a:rPr lang="en-GB" dirty="0" smtClean="0"/>
              <a:t>(single-board)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28 digital I/O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16 analogue inputs</a:t>
            </a:r>
          </a:p>
          <a:p>
            <a:pPr marL="285750" indent="-285750">
              <a:buFontTx/>
              <a:buChar char="-"/>
            </a:pPr>
            <a:r>
              <a:rPr lang="en-GB" dirty="0" smtClean="0"/>
              <a:t>etc.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277370" y="5446965"/>
            <a:ext cx="3211135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3U control chassis</a:t>
            </a:r>
          </a:p>
          <a:p>
            <a:pPr algn="ctr"/>
            <a:r>
              <a:rPr lang="en-GB" dirty="0"/>
              <a:t>h</a:t>
            </a:r>
            <a:r>
              <a:rPr lang="en-GB" dirty="0" smtClean="0"/>
              <a:t>oused the electronic boards 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0389" y="1960441"/>
            <a:ext cx="2122527" cy="1288346"/>
          </a:xfrm>
          <a:prstGeom prst="rect">
            <a:avLst/>
          </a:prstGeom>
          <a:effectLst/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335" y="3889079"/>
            <a:ext cx="2078810" cy="155910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2" name="Picture 4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5" t="22891" r="15875" b="21110"/>
          <a:stretch/>
        </p:blipFill>
        <p:spPr>
          <a:xfrm>
            <a:off x="3769231" y="3889420"/>
            <a:ext cx="2466805" cy="156314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50" t="9800" r="9889" b="12200"/>
          <a:stretch/>
        </p:blipFill>
        <p:spPr>
          <a:xfrm>
            <a:off x="6236036" y="3883944"/>
            <a:ext cx="2440420" cy="156862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44" name="TextBox 43"/>
          <p:cNvSpPr txBox="1"/>
          <p:nvPr/>
        </p:nvSpPr>
        <p:spPr>
          <a:xfrm>
            <a:off x="4342106" y="5452567"/>
            <a:ext cx="4103407" cy="369332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FPA and PSU boards</a:t>
            </a:r>
          </a:p>
        </p:txBody>
      </p:sp>
    </p:spTree>
    <p:extLst>
      <p:ext uri="{BB962C8B-B14F-4D97-AF65-F5344CB8AC3E}">
        <p14:creationId xmlns:p14="http://schemas.microsoft.com/office/powerpoint/2010/main" val="6462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2kA IGBT based EE systems for HL-LHC (3)</a:t>
            </a:r>
            <a:endParaRPr lang="en-GB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13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Bozhidar Panev TE-MPE-EE</a:t>
            </a:r>
            <a:endParaRPr lang="en-GB" noProof="0" dirty="0"/>
          </a:p>
        </p:txBody>
      </p:sp>
      <p:sp>
        <p:nvSpPr>
          <p:cNvPr id="24" name="Espace réservé du contenu 2"/>
          <p:cNvSpPr>
            <a:spLocks noGrp="1"/>
          </p:cNvSpPr>
          <p:nvPr>
            <p:ph idx="1"/>
          </p:nvPr>
        </p:nvSpPr>
        <p:spPr>
          <a:xfrm>
            <a:off x="0" y="881402"/>
            <a:ext cx="8530002" cy="2461876"/>
          </a:xfrm>
        </p:spPr>
        <p:txBody>
          <a:bodyPr>
            <a:normAutofit fontScale="92500"/>
          </a:bodyPr>
          <a:lstStyle/>
          <a:p>
            <a:r>
              <a:rPr lang="pl-PL" sz="2400" b="1" dirty="0"/>
              <a:t>Semiconductor based (IGBT) </a:t>
            </a:r>
            <a:r>
              <a:rPr lang="pl-PL" sz="2400" dirty="0"/>
              <a:t>bipolar, compact and complete </a:t>
            </a:r>
            <a:r>
              <a:rPr lang="en-US" sz="2400" dirty="0"/>
              <a:t>EE </a:t>
            </a:r>
            <a:r>
              <a:rPr lang="pl-PL" sz="2400" dirty="0"/>
              <a:t>system to be used with the Hi-Lumi corrector magnets (MCBXFA &amp; MCBXFB) at the vertical test bench in SM18</a:t>
            </a:r>
            <a:endParaRPr lang="en-US" sz="2400" dirty="0"/>
          </a:p>
          <a:p>
            <a:r>
              <a:rPr lang="en-US" sz="2400" dirty="0"/>
              <a:t>Two systems (final version) fully tested were </a:t>
            </a:r>
            <a:r>
              <a:rPr lang="en-US" sz="2400" dirty="0" smtClean="0"/>
              <a:t>sent </a:t>
            </a:r>
            <a:r>
              <a:rPr lang="en-US" sz="2400" dirty="0"/>
              <a:t>for installation in SM18</a:t>
            </a:r>
          </a:p>
          <a:p>
            <a:r>
              <a:rPr lang="en-US" sz="2400" dirty="0"/>
              <a:t>Two more systems ordered in the industry – expected in Sep19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6695" y="3516548"/>
            <a:ext cx="1737359" cy="231647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1040" y="3536867"/>
            <a:ext cx="1722120" cy="229616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6" name="TextBox 15"/>
          <p:cNvSpPr txBox="1"/>
          <p:nvPr/>
        </p:nvSpPr>
        <p:spPr>
          <a:xfrm>
            <a:off x="4350025" y="5842551"/>
            <a:ext cx="2044149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System under </a:t>
            </a:r>
            <a:r>
              <a:rPr lang="en-US" dirty="0" smtClean="0"/>
              <a:t>test</a:t>
            </a:r>
          </a:p>
          <a:p>
            <a:pPr algn="ctr"/>
            <a:r>
              <a:rPr lang="en-US" dirty="0"/>
              <a:t>i</a:t>
            </a:r>
            <a:r>
              <a:rPr lang="en-US" dirty="0" smtClean="0"/>
              <a:t>n MPE lab.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293436" y="5845091"/>
            <a:ext cx="1043877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In SM18</a:t>
            </a:r>
            <a:endParaRPr lang="en-GB" dirty="0"/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501720" y="5912052"/>
            <a:ext cx="3382576" cy="299831"/>
          </a:xfrm>
          <a:prstGeom prst="rect">
            <a:avLst/>
          </a:prstGeom>
          <a:solidFill>
            <a:srgbClr val="92D050"/>
          </a:solidFill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800" dirty="0" smtClean="0"/>
              <a:t>Performance at 2kA – U_DUMP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971" y="3140968"/>
            <a:ext cx="3684075" cy="2759124"/>
          </a:xfrm>
          <a:prstGeom prst="rect">
            <a:avLst/>
          </a:prstGeom>
        </p:spPr>
      </p:pic>
      <p:sp>
        <p:nvSpPr>
          <p:cNvPr id="20" name="TextBox 16"/>
          <p:cNvSpPr txBox="1"/>
          <p:nvPr/>
        </p:nvSpPr>
        <p:spPr>
          <a:xfrm>
            <a:off x="1979142" y="4081355"/>
            <a:ext cx="864096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730 </a:t>
            </a:r>
            <a:r>
              <a:rPr lang="el-GR" sz="1600" dirty="0" smtClean="0"/>
              <a:t>μ</a:t>
            </a:r>
            <a:r>
              <a:rPr lang="en-US" sz="1600" dirty="0" smtClean="0"/>
              <a:t>s</a:t>
            </a:r>
            <a:endParaRPr lang="en-GB" sz="1600" dirty="0"/>
          </a:p>
        </p:txBody>
      </p:sp>
      <p:cxnSp>
        <p:nvCxnSpPr>
          <p:cNvPr id="21" name="Straight Connector 20"/>
          <p:cNvCxnSpPr/>
          <p:nvPr/>
        </p:nvCxnSpPr>
        <p:spPr>
          <a:xfrm flipV="1">
            <a:off x="3486568" y="3251509"/>
            <a:ext cx="0" cy="23368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1124368" y="3251509"/>
            <a:ext cx="0" cy="2336800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124368" y="4419909"/>
            <a:ext cx="23622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5008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30824</TotalTime>
  <Words>883</Words>
  <Application>Microsoft Office PowerPoint</Application>
  <PresentationFormat>On-screen Show (4:3)</PresentationFormat>
  <Paragraphs>225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Courier New</vt:lpstr>
      <vt:lpstr>Wingdings</vt:lpstr>
      <vt:lpstr>Thème Office</vt:lpstr>
      <vt:lpstr>New generation of energy extraction systems for HL-LHC</vt:lpstr>
      <vt:lpstr>OUTLINE</vt:lpstr>
      <vt:lpstr>General information</vt:lpstr>
      <vt:lpstr>Switching technology selection criteria for  HL-LHC</vt:lpstr>
      <vt:lpstr>EE systems based on semiconductors</vt:lpstr>
      <vt:lpstr>2kA IGBT based EE systems (1)</vt:lpstr>
      <vt:lpstr>2kA IGBT based EE systems (2)</vt:lpstr>
      <vt:lpstr>Control electronics IGBT based EE system</vt:lpstr>
      <vt:lpstr>2kA IGBT based EE systems for HL-LHC (3)</vt:lpstr>
      <vt:lpstr>EE systems with vacuum switches</vt:lpstr>
      <vt:lpstr>EE system based on vacuum switches (1)</vt:lpstr>
      <vt:lpstr>EE system based on vacuum switches (2)</vt:lpstr>
      <vt:lpstr>Performance of vacuum switches based EE systems</vt:lpstr>
      <vt:lpstr>Pros and cons (IGBT vs Vacuum switches)</vt:lpstr>
      <vt:lpstr>Summary</vt:lpstr>
      <vt:lpstr>Thank You!</vt:lpstr>
      <vt:lpstr>Additional slide (1)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Bozhidar Ivanov Panev</cp:lastModifiedBy>
  <cp:revision>705</cp:revision>
  <cp:lastPrinted>2018-10-08T12:59:15Z</cp:lastPrinted>
  <dcterms:created xsi:type="dcterms:W3CDTF">2016-02-12T10:02:27Z</dcterms:created>
  <dcterms:modified xsi:type="dcterms:W3CDTF">2019-07-04T07:12:25Z</dcterms:modified>
</cp:coreProperties>
</file>