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df" ContentType="image/unknown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96" r:id="rId2"/>
    <p:sldId id="527" r:id="rId3"/>
    <p:sldId id="533" r:id="rId4"/>
    <p:sldId id="534" r:id="rId5"/>
    <p:sldId id="532" r:id="rId6"/>
    <p:sldId id="555" r:id="rId7"/>
    <p:sldId id="556" r:id="rId8"/>
    <p:sldId id="557" r:id="rId9"/>
    <p:sldId id="558" r:id="rId10"/>
    <p:sldId id="535" r:id="rId11"/>
    <p:sldId id="536" r:id="rId12"/>
    <p:sldId id="537" r:id="rId13"/>
    <p:sldId id="538" r:id="rId14"/>
    <p:sldId id="543" r:id="rId15"/>
    <p:sldId id="544" r:id="rId16"/>
    <p:sldId id="545" r:id="rId17"/>
    <p:sldId id="546" r:id="rId18"/>
    <p:sldId id="547" r:id="rId19"/>
    <p:sldId id="548" r:id="rId20"/>
    <p:sldId id="549" r:id="rId21"/>
    <p:sldId id="550" r:id="rId22"/>
    <p:sldId id="551" r:id="rId23"/>
    <p:sldId id="552" r:id="rId24"/>
    <p:sldId id="553" r:id="rId25"/>
    <p:sldId id="554" r:id="rId26"/>
    <p:sldId id="541" r:id="rId27"/>
    <p:sldId id="542" r:id="rId28"/>
    <p:sldId id="559" r:id="rId29"/>
    <p:sldId id="560" r:id="rId30"/>
    <p:sldId id="561" r:id="rId31"/>
    <p:sldId id="562" r:id="rId32"/>
    <p:sldId id="563" r:id="rId33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9B4FEE8-ABF7-4468-A42F-8CB7924B0FB5}">
          <p14:sldIdLst>
            <p14:sldId id="396"/>
            <p14:sldId id="527"/>
            <p14:sldId id="533"/>
            <p14:sldId id="534"/>
            <p14:sldId id="532"/>
            <p14:sldId id="555"/>
            <p14:sldId id="556"/>
            <p14:sldId id="557"/>
            <p14:sldId id="558"/>
            <p14:sldId id="535"/>
            <p14:sldId id="536"/>
            <p14:sldId id="537"/>
            <p14:sldId id="538"/>
            <p14:sldId id="543"/>
            <p14:sldId id="544"/>
            <p14:sldId id="545"/>
            <p14:sldId id="546"/>
            <p14:sldId id="547"/>
            <p14:sldId id="548"/>
            <p14:sldId id="549"/>
            <p14:sldId id="550"/>
            <p14:sldId id="551"/>
            <p14:sldId id="552"/>
            <p14:sldId id="553"/>
            <p14:sldId id="554"/>
            <p14:sldId id="541"/>
            <p14:sldId id="542"/>
            <p14:sldId id="559"/>
            <p14:sldId id="560"/>
            <p14:sldId id="561"/>
            <p14:sldId id="562"/>
            <p14:sldId id="5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CC66"/>
    <a:srgbClr val="00CCFF"/>
    <a:srgbClr val="FF9900"/>
    <a:srgbClr val="0033CC"/>
    <a:srgbClr val="FF0000"/>
    <a:srgbClr val="66FF33"/>
    <a:srgbClr val="006600"/>
    <a:srgbClr val="008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24" autoAdjust="0"/>
    <p:restoredTop sz="94912" autoAdjust="0"/>
  </p:normalViewPr>
  <p:slideViewPr>
    <p:cSldViewPr>
      <p:cViewPr>
        <p:scale>
          <a:sx n="100" d="100"/>
          <a:sy n="100" d="100"/>
        </p:scale>
        <p:origin x="1644" y="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5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400"/>
    </p:cViewPr>
  </p:sorterViewPr>
  <p:notesViewPr>
    <p:cSldViewPr>
      <p:cViewPr varScale="1">
        <p:scale>
          <a:sx n="79" d="100"/>
          <a:sy n="79" d="100"/>
        </p:scale>
        <p:origin x="4038" y="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185FC-0C35-446C-9371-12BE02A913DA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0479E-E15D-4D8C-832C-A6444437EFD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0364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7437D-CDD7-439A-88DB-FD1BDD6102FB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BC975-FB6C-4596-ABA8-127B863EF8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96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4326917" y="300960"/>
            <a:ext cx="4198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2800" b="1" dirty="0">
                <a:solidFill>
                  <a:schemeClr val="bg1"/>
                </a:solidFill>
              </a:rPr>
              <a:t>Intelligent Systems Design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1043608" y="4005064"/>
            <a:ext cx="7128792" cy="720080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030619" y="2887403"/>
            <a:ext cx="5113213" cy="43204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051050" y="5445820"/>
            <a:ext cx="5113338" cy="503460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20" name="Abgerundetes Rechteck 19"/>
          <p:cNvSpPr/>
          <p:nvPr userDrawn="1"/>
        </p:nvSpPr>
        <p:spPr>
          <a:xfrm>
            <a:off x="539552" y="1700808"/>
            <a:ext cx="8064896" cy="3168352"/>
          </a:xfrm>
          <a:prstGeom prst="roundRect">
            <a:avLst/>
          </a:prstGeom>
          <a:noFill/>
          <a:ln w="603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5"/>
          </p:nvPr>
        </p:nvSpPr>
        <p:spPr>
          <a:xfrm>
            <a:off x="3023728" y="6309320"/>
            <a:ext cx="3204456" cy="3600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cxnSp>
        <p:nvCxnSpPr>
          <p:cNvPr id="24" name="Gerade Verbindung 23"/>
          <p:cNvCxnSpPr/>
          <p:nvPr userDrawn="1"/>
        </p:nvCxnSpPr>
        <p:spPr>
          <a:xfrm>
            <a:off x="539552" y="3717032"/>
            <a:ext cx="8064896" cy="0"/>
          </a:xfrm>
          <a:prstGeom prst="line">
            <a:avLst/>
          </a:prstGeom>
          <a:ln w="317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6"/>
          </p:nvPr>
        </p:nvSpPr>
        <p:spPr>
          <a:xfrm>
            <a:off x="863339" y="2061791"/>
            <a:ext cx="7417321" cy="7191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675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CD0D0-D807-452A-AA44-08B39D83BAFE}" type="datetime1">
              <a:rPr lang="de-DE" smtClean="0"/>
              <a:t>25.07.2019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13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1346-50E2-4975-A8B1-3D3FF6A32244}" type="datetime1">
              <a:rPr lang="de-DE" smtClean="0"/>
              <a:t>25.07.2019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34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0" y="6537156"/>
            <a:ext cx="9144000" cy="324000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00" y="188640"/>
            <a:ext cx="7308304" cy="782115"/>
          </a:xfrm>
        </p:spPr>
        <p:txBody>
          <a:bodyPr>
            <a:normAutofit/>
          </a:bodyPr>
          <a:lstStyle>
            <a:lvl1pPr algn="ctr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966506"/>
            <a:ext cx="9144000" cy="548683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517EA4-9EB1-4543-BB5F-9DA5976B6F0E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Folie </a:t>
            </a:r>
            <a:fld id="{40626A7F-4343-4E4D-B14D-5E7A03778B2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167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AFFD-57BE-4E33-AC54-0446ACDE26C2}" type="datetime1">
              <a:rPr lang="de-DE" smtClean="0"/>
              <a:t>25.07.2019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698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611D-A11E-4337-9083-844BE94782B9}" type="datetime1">
              <a:rPr lang="de-DE" smtClean="0"/>
              <a:t>25.07.2019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58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047FB-7EF7-47E6-8953-2E112811A566}" type="datetime1">
              <a:rPr lang="de-DE" smtClean="0"/>
              <a:t>25.07.2019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09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A940-097D-4669-A5DB-E7A6460FCB3C}" type="datetime1">
              <a:rPr lang="de-DE" smtClean="0"/>
              <a:t>25.07.2019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05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B3B8-1604-48D0-A0F9-CC2355CFEAD1}" type="datetime1">
              <a:rPr lang="de-DE" smtClean="0"/>
              <a:t>25.07.2019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86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60F7A-0925-430A-921F-9F6FB20B60AC}" type="datetime1">
              <a:rPr lang="de-DE" smtClean="0"/>
              <a:t>25.07.2019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04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49C4-7CF4-46F8-B28C-61319D61532B}" type="datetime1">
              <a:rPr lang="de-DE" smtClean="0"/>
              <a:t>25.07.2019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33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91410" y="188640"/>
            <a:ext cx="6695390" cy="782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endParaRPr lang="de-DE" sz="1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109F1-A12A-4E2E-A1A2-0B65FADE2FF9}" type="datetime1">
              <a:rPr lang="de-DE" smtClean="0"/>
              <a:t>25.07.2019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6A7F-4343-4E4D-B14D-5E7A03778B25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11" name="Picture 13" descr="fh_logo_neu_orange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80" y="332656"/>
            <a:ext cx="1584176" cy="5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5"/>
          <p:cNvSpPr>
            <a:spLocks noChangeArrowheads="1"/>
          </p:cNvSpPr>
          <p:nvPr userDrawn="1"/>
        </p:nvSpPr>
        <p:spPr bwMode="auto">
          <a:xfrm>
            <a:off x="0" y="175492"/>
            <a:ext cx="1800202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32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9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d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1224136"/>
          </a:xfrm>
        </p:spPr>
        <p:txBody>
          <a:bodyPr>
            <a:noAutofit/>
          </a:bodyPr>
          <a:lstStyle/>
          <a:p>
            <a:r>
              <a:rPr lang="de-DE" sz="3600" dirty="0"/>
              <a:t>RD53B </a:t>
            </a:r>
            <a:r>
              <a:rPr lang="de-DE" sz="3600" dirty="0" err="1"/>
              <a:t>Testchip</a:t>
            </a:r>
            <a:r>
              <a:rPr lang="de-DE" sz="3600" dirty="0"/>
              <a:t> C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body" sz="quarter" idx="12"/>
          </p:nvPr>
        </p:nvSpPr>
        <p:spPr>
          <a:xfrm>
            <a:off x="899592" y="3933056"/>
            <a:ext cx="7488832" cy="648072"/>
          </a:xfrm>
        </p:spPr>
        <p:txBody>
          <a:bodyPr>
            <a:normAutofit/>
          </a:bodyPr>
          <a:lstStyle/>
          <a:p>
            <a:r>
              <a:rPr lang="en-US"/>
              <a:t>Simulation Results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1331640" y="5445820"/>
            <a:ext cx="6336704" cy="503460"/>
          </a:xfrm>
        </p:spPr>
        <p:txBody>
          <a:bodyPr>
            <a:normAutofit/>
          </a:bodyPr>
          <a:lstStyle/>
          <a:p>
            <a:r>
              <a:rPr lang="de-DE" dirty="0"/>
              <a:t>24.07.19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971600" y="5949280"/>
            <a:ext cx="7200800" cy="648072"/>
          </a:xfrm>
        </p:spPr>
        <p:txBody>
          <a:bodyPr>
            <a:noAutofit/>
          </a:bodyPr>
          <a:lstStyle/>
          <a:p>
            <a:r>
              <a:rPr lang="en-US" sz="1800" dirty="0"/>
              <a:t>Florian Winkler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835696" y="260648"/>
            <a:ext cx="7272808" cy="603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405007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Load </a:t>
            </a:r>
            <a:r>
              <a:rPr lang="de-DE" dirty="0" err="1"/>
              <a:t>Transients</a:t>
            </a:r>
            <a:r>
              <a:rPr lang="de-DE" dirty="0"/>
              <a:t> 1.1A  0-500mA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4875D-EC97-49B1-80CA-8CC95D540A15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4BA4093C-476F-4675-9FB2-E7B6EB6F88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1074565"/>
              </p:ext>
            </p:extLst>
          </p:nvPr>
        </p:nvGraphicFramePr>
        <p:xfrm>
          <a:off x="971600" y="956771"/>
          <a:ext cx="7115175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600" y="956771"/>
                        <a:ext cx="7115175" cy="45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57ECD607-1396-4546-872D-831C71C6F3C9}"/>
              </a:ext>
            </a:extLst>
          </p:cNvPr>
          <p:cNvSpPr txBox="1"/>
          <p:nvPr/>
        </p:nvSpPr>
        <p:spPr>
          <a:xfrm>
            <a:off x="1074440" y="5563492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Ymax</a:t>
            </a:r>
            <a:r>
              <a:rPr lang="de-DE" dirty="0"/>
              <a:t>: 31.6 mV ( -20 °C , </a:t>
            </a:r>
            <a:r>
              <a:rPr lang="de-DE" dirty="0" err="1"/>
              <a:t>ss</a:t>
            </a:r>
            <a:r>
              <a:rPr lang="de-DE" dirty="0"/>
              <a:t>-Corner)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Ymin</a:t>
            </a:r>
            <a:r>
              <a:rPr lang="de-DE" dirty="0"/>
              <a:t>: 27.53 mV (-20 °C </a:t>
            </a:r>
            <a:r>
              <a:rPr lang="de-DE" dirty="0" err="1"/>
              <a:t>ss</a:t>
            </a:r>
            <a:r>
              <a:rPr lang="de-DE" dirty="0"/>
              <a:t>-Corner)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variation</a:t>
            </a:r>
            <a:r>
              <a:rPr lang="de-DE" dirty="0"/>
              <a:t> in </a:t>
            </a:r>
            <a:r>
              <a:rPr lang="de-DE" dirty="0" err="1"/>
              <a:t>Vout</a:t>
            </a:r>
            <a:r>
              <a:rPr lang="de-DE" dirty="0"/>
              <a:t> : 51,48 mV</a:t>
            </a:r>
          </a:p>
        </p:txBody>
      </p:sp>
    </p:spTree>
    <p:extLst>
      <p:ext uri="{BB962C8B-B14F-4D97-AF65-F5344CB8AC3E}">
        <p14:creationId xmlns:p14="http://schemas.microsoft.com/office/powerpoint/2010/main" val="596196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Load </a:t>
            </a:r>
            <a:r>
              <a:rPr lang="de-DE" dirty="0" err="1"/>
              <a:t>Transients</a:t>
            </a:r>
            <a:r>
              <a:rPr lang="de-DE" dirty="0"/>
              <a:t> 2A  0-500mA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7581-3A9A-4E0A-8C6F-F36FB25B4F92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11</a:t>
            </a:fld>
            <a:endParaRPr lang="de-DE" dirty="0"/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ED2C92A5-8112-42F2-9142-1C07C70089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374326"/>
              </p:ext>
            </p:extLst>
          </p:nvPr>
        </p:nvGraphicFramePr>
        <p:xfrm>
          <a:off x="1068450" y="970755"/>
          <a:ext cx="7115175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8450" y="970755"/>
                        <a:ext cx="7115175" cy="45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6A837916-209A-494B-BB89-BDF5A33D9C36}"/>
              </a:ext>
            </a:extLst>
          </p:cNvPr>
          <p:cNvSpPr txBox="1"/>
          <p:nvPr/>
        </p:nvSpPr>
        <p:spPr>
          <a:xfrm>
            <a:off x="1187624" y="5591844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Ymax</a:t>
            </a:r>
            <a:r>
              <a:rPr lang="de-DE" dirty="0"/>
              <a:t>: 30.62 mV ( -20 °C , </a:t>
            </a:r>
            <a:r>
              <a:rPr lang="de-DE" dirty="0" err="1"/>
              <a:t>ss</a:t>
            </a:r>
            <a:r>
              <a:rPr lang="de-DE" dirty="0"/>
              <a:t>-Corner)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Ymin</a:t>
            </a:r>
            <a:r>
              <a:rPr lang="de-DE" dirty="0"/>
              <a:t>: 28.19 mV (-20 °C </a:t>
            </a:r>
            <a:r>
              <a:rPr lang="de-DE" dirty="0" err="1"/>
              <a:t>ss</a:t>
            </a:r>
            <a:r>
              <a:rPr lang="de-DE" dirty="0"/>
              <a:t>-Corner)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variation</a:t>
            </a:r>
            <a:r>
              <a:rPr lang="de-DE" dirty="0"/>
              <a:t> in </a:t>
            </a:r>
            <a:r>
              <a:rPr lang="de-DE" dirty="0" err="1"/>
              <a:t>Vout</a:t>
            </a:r>
            <a:r>
              <a:rPr lang="de-DE" dirty="0"/>
              <a:t>: 47.31 mV</a:t>
            </a:r>
          </a:p>
        </p:txBody>
      </p:sp>
    </p:spTree>
    <p:extLst>
      <p:ext uri="{BB962C8B-B14F-4D97-AF65-F5344CB8AC3E}">
        <p14:creationId xmlns:p14="http://schemas.microsoft.com/office/powerpoint/2010/main" val="2905329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Load </a:t>
            </a:r>
            <a:r>
              <a:rPr lang="de-DE" dirty="0" err="1"/>
              <a:t>Transients</a:t>
            </a:r>
            <a:r>
              <a:rPr lang="de-DE" dirty="0"/>
              <a:t> 1.1A  250-750mA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06A11-2D23-4BA6-90C8-7567D666DAA8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12</a:t>
            </a:fld>
            <a:endParaRPr lang="de-DE" dirty="0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AF8700FA-EEE2-44C7-BBD5-2E7EE97704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7915957"/>
              </p:ext>
            </p:extLst>
          </p:nvPr>
        </p:nvGraphicFramePr>
        <p:xfrm>
          <a:off x="1331640" y="970755"/>
          <a:ext cx="7115175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1640" y="970755"/>
                        <a:ext cx="7115175" cy="45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B26B26DA-6293-4B0F-8FDA-C98BEBF38A33}"/>
              </a:ext>
            </a:extLst>
          </p:cNvPr>
          <p:cNvSpPr txBox="1"/>
          <p:nvPr/>
        </p:nvSpPr>
        <p:spPr>
          <a:xfrm>
            <a:off x="1187624" y="5701785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Ymax</a:t>
            </a:r>
            <a:r>
              <a:rPr lang="de-DE" dirty="0"/>
              <a:t>: 36.36 mV ( -40 °C , </a:t>
            </a:r>
            <a:r>
              <a:rPr lang="de-DE" dirty="0" err="1"/>
              <a:t>ss</a:t>
            </a:r>
            <a:r>
              <a:rPr lang="de-DE" dirty="0"/>
              <a:t>-Corner)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Ymin</a:t>
            </a:r>
            <a:r>
              <a:rPr lang="de-DE" dirty="0"/>
              <a:t>: 29.56 mV (-40 °C </a:t>
            </a:r>
            <a:r>
              <a:rPr lang="de-DE" dirty="0" err="1"/>
              <a:t>ss</a:t>
            </a:r>
            <a:r>
              <a:rPr lang="de-DE" dirty="0"/>
              <a:t>-Corner)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Temperature</a:t>
            </a:r>
            <a:r>
              <a:rPr lang="de-DE" dirty="0"/>
              <a:t> Variation in </a:t>
            </a:r>
            <a:r>
              <a:rPr lang="de-DE" dirty="0" err="1"/>
              <a:t>Vout</a:t>
            </a:r>
            <a:r>
              <a:rPr lang="de-DE" dirty="0"/>
              <a:t>: 51.51 mV</a:t>
            </a:r>
          </a:p>
        </p:txBody>
      </p:sp>
    </p:spTree>
    <p:extLst>
      <p:ext uri="{BB962C8B-B14F-4D97-AF65-F5344CB8AC3E}">
        <p14:creationId xmlns:p14="http://schemas.microsoft.com/office/powerpoint/2010/main" val="3557316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Load </a:t>
            </a:r>
            <a:r>
              <a:rPr lang="de-DE" dirty="0" err="1"/>
              <a:t>Transients</a:t>
            </a:r>
            <a:r>
              <a:rPr lang="de-DE" dirty="0"/>
              <a:t> 2A  250-750mA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359-8B3D-4DE1-9F92-797320B54CD1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13</a:t>
            </a:fld>
            <a:endParaRPr lang="de-DE" dirty="0"/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FC0F715E-E16C-4C3F-9869-48F50CE76A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036271"/>
              </p:ext>
            </p:extLst>
          </p:nvPr>
        </p:nvGraphicFramePr>
        <p:xfrm>
          <a:off x="1331640" y="970755"/>
          <a:ext cx="7115175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1640" y="970755"/>
                        <a:ext cx="7115175" cy="45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FC8C4314-0016-4925-A717-979965E4E07B}"/>
              </a:ext>
            </a:extLst>
          </p:cNvPr>
          <p:cNvSpPr txBox="1"/>
          <p:nvPr/>
        </p:nvSpPr>
        <p:spPr>
          <a:xfrm>
            <a:off x="1216819" y="5597400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Ymax</a:t>
            </a:r>
            <a:r>
              <a:rPr lang="de-DE" dirty="0"/>
              <a:t>: 31.16 mV ( -20 °C , </a:t>
            </a:r>
            <a:r>
              <a:rPr lang="de-DE" dirty="0" err="1"/>
              <a:t>ss</a:t>
            </a:r>
            <a:r>
              <a:rPr lang="de-DE" dirty="0"/>
              <a:t>-Corner)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Ymin</a:t>
            </a:r>
            <a:r>
              <a:rPr lang="de-DE" dirty="0"/>
              <a:t>: 28.45 mV (-20 °C </a:t>
            </a:r>
            <a:r>
              <a:rPr lang="de-DE" dirty="0" err="1"/>
              <a:t>ss</a:t>
            </a:r>
            <a:r>
              <a:rPr lang="de-DE" dirty="0"/>
              <a:t>-Corner)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Temperature</a:t>
            </a:r>
            <a:r>
              <a:rPr lang="de-DE" dirty="0"/>
              <a:t> Variation in </a:t>
            </a:r>
            <a:r>
              <a:rPr lang="de-DE" dirty="0" err="1"/>
              <a:t>Vout</a:t>
            </a:r>
            <a:r>
              <a:rPr lang="de-DE" dirty="0"/>
              <a:t>: 47.31 mV</a:t>
            </a:r>
          </a:p>
        </p:txBody>
      </p:sp>
    </p:spTree>
    <p:extLst>
      <p:ext uri="{BB962C8B-B14F-4D97-AF65-F5344CB8AC3E}">
        <p14:creationId xmlns:p14="http://schemas.microsoft.com/office/powerpoint/2010/main" val="3204474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100n 1A Vin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1C0D6-724B-45D3-8C00-8B671CAC3B97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12" name="Objekt 11">
            <a:extLst>
              <a:ext uri="{FF2B5EF4-FFF2-40B4-BE49-F238E27FC236}">
                <a16:creationId xmlns:a16="http://schemas.microsoft.com/office/drawing/2014/main" id="{1D4B49DD-A894-4044-BC59-0E78D19763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40533"/>
              </p:ext>
            </p:extLst>
          </p:nvPr>
        </p:nvGraphicFramePr>
        <p:xfrm>
          <a:off x="179512" y="1032593"/>
          <a:ext cx="8500377" cy="5462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1032593"/>
                        <a:ext cx="8500377" cy="54620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653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100n 2A Vin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83AF-7D89-45BD-B7FA-91D8F1635C12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FBC514FD-DBB6-4E22-9EAB-8A4941EDD1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6675006"/>
              </p:ext>
            </p:extLst>
          </p:nvPr>
        </p:nvGraphicFramePr>
        <p:xfrm>
          <a:off x="498376" y="1032593"/>
          <a:ext cx="8091930" cy="5199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8376" y="1032593"/>
                        <a:ext cx="8091930" cy="51996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91861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100n 1A </a:t>
            </a:r>
            <a:r>
              <a:rPr lang="de-DE" dirty="0" err="1"/>
              <a:t>Vout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DD806-FF91-49C1-8D72-9232D1075F00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72C76975-B4FF-4663-8C62-D5332EBE26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2672671"/>
              </p:ext>
            </p:extLst>
          </p:nvPr>
        </p:nvGraphicFramePr>
        <p:xfrm>
          <a:off x="1331640" y="1143000"/>
          <a:ext cx="7115175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1640" y="1143000"/>
                        <a:ext cx="7115175" cy="457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4765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100n 2A </a:t>
            </a:r>
            <a:r>
              <a:rPr lang="de-DE" dirty="0" err="1"/>
              <a:t>Vout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E6ACB-A5A8-4BDC-876B-63A4B3F784E9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BD99C3AE-5FA5-4DEE-A89D-60CF8BAE18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371509"/>
              </p:ext>
            </p:extLst>
          </p:nvPr>
        </p:nvGraphicFramePr>
        <p:xfrm>
          <a:off x="230311" y="998424"/>
          <a:ext cx="8446145" cy="5427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0311" y="998424"/>
                        <a:ext cx="8446145" cy="5427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8791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1m 1A Vin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0EBB8-4B34-4F55-A095-2F34B02D3A72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C532E248-E871-4A83-ADCB-10AB1F718F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778768"/>
              </p:ext>
            </p:extLst>
          </p:nvPr>
        </p:nvGraphicFramePr>
        <p:xfrm>
          <a:off x="251520" y="1032593"/>
          <a:ext cx="8496944" cy="5459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1032593"/>
                        <a:ext cx="8496944" cy="5459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960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1m 2A Vin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4F3F-211D-428C-B314-966400ACC1A3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794E05B4-0CA3-46EE-BFF0-28A3F8F346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6631337"/>
              </p:ext>
            </p:extLst>
          </p:nvPr>
        </p:nvGraphicFramePr>
        <p:xfrm>
          <a:off x="160908" y="981498"/>
          <a:ext cx="8515548" cy="547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0908" y="981498"/>
                        <a:ext cx="8515548" cy="5471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1927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00" y="184391"/>
            <a:ext cx="7308304" cy="782115"/>
          </a:xfrm>
        </p:spPr>
        <p:txBody>
          <a:bodyPr/>
          <a:lstStyle/>
          <a:p>
            <a:r>
              <a:rPr lang="de-DE" dirty="0" err="1"/>
              <a:t>iRefSet</a:t>
            </a:r>
            <a:r>
              <a:rPr lang="de-DE" dirty="0"/>
              <a:t> </a:t>
            </a:r>
            <a:r>
              <a:rPr lang="de-DE" dirty="0" err="1"/>
              <a:t>Trimming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E0CA-DA31-45BC-9CDC-FF9B8DC944C5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27507"/>
            <a:ext cx="4032448" cy="259113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097960"/>
            <a:ext cx="3942613" cy="253340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9" y="3795832"/>
            <a:ext cx="3991300" cy="256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6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1m 1A </a:t>
            </a:r>
            <a:r>
              <a:rPr lang="de-DE" dirty="0" err="1"/>
              <a:t>Vout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CA514-C089-4C90-B5D7-A3EE9E491840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8794406A-64A6-49B7-851E-C6034570A5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652494"/>
              </p:ext>
            </p:extLst>
          </p:nvPr>
        </p:nvGraphicFramePr>
        <p:xfrm>
          <a:off x="25152" y="975757"/>
          <a:ext cx="8651304" cy="5559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" y="975757"/>
                        <a:ext cx="8651304" cy="55590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29309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1m 2A </a:t>
            </a:r>
            <a:r>
              <a:rPr lang="de-DE" dirty="0" err="1"/>
              <a:t>Vout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5D418-2448-4A85-B2BA-2F26C724E135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59891469-830D-4591-98B7-0AA3D739AB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6766638"/>
              </p:ext>
            </p:extLst>
          </p:nvPr>
        </p:nvGraphicFramePr>
        <p:xfrm>
          <a:off x="25152" y="996841"/>
          <a:ext cx="8579296" cy="5512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" y="996841"/>
                        <a:ext cx="8579296" cy="5512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56368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100m 1A Vin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5D9E7-6840-4188-AAA9-1A097B1DD588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CF9D42C3-8FFC-4B6E-870D-2581518703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8149268"/>
              </p:ext>
            </p:extLst>
          </p:nvPr>
        </p:nvGraphicFramePr>
        <p:xfrm>
          <a:off x="41920" y="1037678"/>
          <a:ext cx="8490520" cy="5455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920" y="1037678"/>
                        <a:ext cx="8490520" cy="54557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45891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100m 2A Vin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89FE-A35C-4D5C-8178-9713B40B59A1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671CC761-DE07-420F-A2FD-2063A3952F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02464"/>
              </p:ext>
            </p:extLst>
          </p:nvPr>
        </p:nvGraphicFramePr>
        <p:xfrm>
          <a:off x="0" y="966505"/>
          <a:ext cx="8604448" cy="552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966505"/>
                        <a:ext cx="8604448" cy="5528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3969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100m 1A </a:t>
            </a:r>
            <a:r>
              <a:rPr lang="de-DE" dirty="0" err="1"/>
              <a:t>Vout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BB676-63EB-4804-AAFA-603CCB998F1E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725E0DB7-03EF-4647-97B1-413C51F53C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9411516"/>
              </p:ext>
            </p:extLst>
          </p:nvPr>
        </p:nvGraphicFramePr>
        <p:xfrm>
          <a:off x="33164" y="1021406"/>
          <a:ext cx="8571284" cy="5507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164" y="1021406"/>
                        <a:ext cx="8571284" cy="5507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28115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4D0199-7C26-4DCF-A082-8FD882A9D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Start Up 100m 2A </a:t>
            </a:r>
            <a:r>
              <a:rPr lang="de-DE" dirty="0" err="1"/>
              <a:t>Vout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AB24-D56A-487F-BFAD-D852BCF79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479C-4090-44B3-B7EA-E9A51269C291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CA3058-7FFC-4BE7-8E37-0E803EB3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013AB-C2B9-4494-99FE-FBB48471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540FEFF3-3C9B-41DF-870D-C92DC546D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C4A10F62-D483-499E-A771-BB2395496C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656735"/>
              </p:ext>
            </p:extLst>
          </p:nvPr>
        </p:nvGraphicFramePr>
        <p:xfrm>
          <a:off x="25152" y="1000909"/>
          <a:ext cx="8579296" cy="5512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" y="1000909"/>
                        <a:ext cx="8579296" cy="5512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7522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699C9B-3CA4-42F7-B15A-E941F3E41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Rext Sweep 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67BD2066-82BF-4D4A-979B-A33A8C0938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963934"/>
            <a:ext cx="8538209" cy="54864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32F637-51AB-45FB-8D63-84A167007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762D2-D9AE-445C-BCD7-16C9E29C9F07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845493-4B5D-45EA-A822-D7B7A1B86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1C8BE1-81D0-498D-B270-2DDB7EC7A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36E5344-92AD-4D44-822C-0FD65C948770}"/>
              </a:ext>
            </a:extLst>
          </p:cNvPr>
          <p:cNvSpPr txBox="1"/>
          <p:nvPr/>
        </p:nvSpPr>
        <p:spPr>
          <a:xfrm>
            <a:off x="2718048" y="1412776"/>
            <a:ext cx="273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Corners: ff, </a:t>
            </a:r>
            <a:r>
              <a:rPr lang="de-DE" dirty="0" err="1"/>
              <a:t>fs</a:t>
            </a:r>
            <a:r>
              <a:rPr lang="de-DE" dirty="0"/>
              <a:t>, sf, </a:t>
            </a:r>
            <a:r>
              <a:rPr lang="de-DE" dirty="0" err="1"/>
              <a:t>ss</a:t>
            </a:r>
            <a:r>
              <a:rPr lang="de-DE" dirty="0"/>
              <a:t>, </a:t>
            </a:r>
            <a:r>
              <a:rPr lang="de-DE" dirty="0" err="1"/>
              <a:t>tt</a:t>
            </a:r>
            <a:endParaRPr lang="de-DE" dirty="0"/>
          </a:p>
          <a:p>
            <a:r>
              <a:rPr lang="de-DE" dirty="0" err="1"/>
              <a:t>Temps</a:t>
            </a:r>
            <a:r>
              <a:rPr lang="de-DE" dirty="0"/>
              <a:t>: -40, -20, 27, 60</a:t>
            </a:r>
          </a:p>
          <a:p>
            <a:r>
              <a:rPr lang="de-DE" dirty="0" err="1"/>
              <a:t>Rload</a:t>
            </a:r>
            <a:r>
              <a:rPr lang="de-DE" dirty="0"/>
              <a:t>: 1.2G, 240, 12, 1.2</a:t>
            </a:r>
          </a:p>
          <a:p>
            <a:endParaRPr lang="de-DE" dirty="0"/>
          </a:p>
          <a:p>
            <a:r>
              <a:rPr lang="de-DE" dirty="0"/>
              <a:t>Rext: Sweep </a:t>
            </a:r>
            <a:r>
              <a:rPr lang="de-DE" dirty="0" err="1"/>
              <a:t>from</a:t>
            </a:r>
            <a:r>
              <a:rPr lang="de-DE" dirty="0"/>
              <a:t> 450 </a:t>
            </a:r>
            <a:r>
              <a:rPr lang="de-DE" dirty="0" err="1"/>
              <a:t>to</a:t>
            </a:r>
            <a:r>
              <a:rPr lang="de-DE" dirty="0"/>
              <a:t> 900 in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50</a:t>
            </a:r>
          </a:p>
        </p:txBody>
      </p:sp>
    </p:spTree>
    <p:extLst>
      <p:ext uri="{BB962C8B-B14F-4D97-AF65-F5344CB8AC3E}">
        <p14:creationId xmlns:p14="http://schemas.microsoft.com/office/powerpoint/2010/main" val="15447851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B440F2-3FD5-4F85-BC38-6CEA984EE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Power </a:t>
            </a:r>
            <a:r>
              <a:rPr lang="de-DE" dirty="0" err="1"/>
              <a:t>Cycles</a:t>
            </a:r>
            <a:r>
              <a:rPr lang="de-DE" dirty="0"/>
              <a:t> -40 °C 1m </a:t>
            </a:r>
            <a:r>
              <a:rPr lang="de-DE" dirty="0" err="1"/>
              <a:t>rise</a:t>
            </a:r>
            <a:r>
              <a:rPr lang="de-DE" dirty="0"/>
              <a:t>/fall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11FA61-432D-401B-B25F-A5AD674AF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6A785-C0FC-4471-AAD6-AC7FF8722E27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948D1E-A467-4D8D-9FAD-8249515EE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97F918-4A64-4A48-853F-141DA4253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1AFE8EBF-B9EE-4395-A495-E4D237C0A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Oscillating</a:t>
            </a:r>
            <a:r>
              <a:rPr lang="de-DE" dirty="0"/>
              <a:t> Corners</a:t>
            </a:r>
          </a:p>
          <a:p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0F55804-5692-49C9-A471-7A35882A6E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1412776"/>
            <a:ext cx="8899474" cy="447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9615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B440F2-3FD5-4F85-BC38-6CEA984EE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Power </a:t>
            </a:r>
            <a:r>
              <a:rPr lang="de-DE" dirty="0" err="1"/>
              <a:t>Cycles</a:t>
            </a:r>
            <a:r>
              <a:rPr lang="de-DE" dirty="0"/>
              <a:t> -40 °C 1m </a:t>
            </a:r>
            <a:r>
              <a:rPr lang="de-DE" dirty="0" err="1"/>
              <a:t>rise</a:t>
            </a:r>
            <a:r>
              <a:rPr lang="de-DE" dirty="0"/>
              <a:t>/fall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11FA61-432D-401B-B25F-A5AD674AF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1BBD-99EB-45A7-832D-F50A5EA630AD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948D1E-A467-4D8D-9FAD-8249515EE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97F918-4A64-4A48-853F-141DA4253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1AFE8EBF-B9EE-4395-A495-E4D237C0A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Stable Corners</a:t>
            </a:r>
          </a:p>
          <a:p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5864E41-D85D-4012-A2E4-7224CD185A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" y="1409032"/>
            <a:ext cx="9144000" cy="46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4782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B440F2-3FD5-4F85-BC38-6CEA984EE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Power </a:t>
            </a:r>
            <a:r>
              <a:rPr lang="de-DE" dirty="0" err="1"/>
              <a:t>Cycles</a:t>
            </a:r>
            <a:r>
              <a:rPr lang="de-DE" dirty="0"/>
              <a:t> -40 °C 10m </a:t>
            </a:r>
            <a:r>
              <a:rPr lang="de-DE" dirty="0" err="1"/>
              <a:t>rise</a:t>
            </a:r>
            <a:r>
              <a:rPr lang="de-DE" dirty="0"/>
              <a:t>/fall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11FA61-432D-401B-B25F-A5AD674AF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B2C9-C8E7-43A6-A2D7-11DC33F68EE1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948D1E-A467-4D8D-9FAD-8249515EE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97F918-4A64-4A48-853F-141DA4253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1AFE8EBF-B9EE-4395-A495-E4D237C0A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Oscillating</a:t>
            </a:r>
            <a:r>
              <a:rPr lang="de-DE" dirty="0"/>
              <a:t> Corners</a:t>
            </a:r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0BC32B1-0DD2-49B3-8325-A09D9D7BE2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" y="1408342"/>
            <a:ext cx="9144000" cy="46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675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00" y="184391"/>
            <a:ext cx="7308304" cy="782115"/>
          </a:xfrm>
        </p:spPr>
        <p:txBody>
          <a:bodyPr/>
          <a:lstStyle/>
          <a:p>
            <a:r>
              <a:rPr lang="de-DE" dirty="0" err="1"/>
              <a:t>iRefSet</a:t>
            </a:r>
            <a:r>
              <a:rPr lang="de-DE" dirty="0"/>
              <a:t> </a:t>
            </a:r>
            <a:r>
              <a:rPr lang="de-DE" dirty="0" err="1"/>
              <a:t>Trimming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3FF9C-39E2-4FDF-8847-191803C1478A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479" y="1038704"/>
            <a:ext cx="4032448" cy="259113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847693"/>
            <a:ext cx="3959135" cy="2544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396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B440F2-3FD5-4F85-BC38-6CEA984EE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Power </a:t>
            </a:r>
            <a:r>
              <a:rPr lang="de-DE" dirty="0" err="1"/>
              <a:t>Cycles</a:t>
            </a:r>
            <a:r>
              <a:rPr lang="de-DE" dirty="0"/>
              <a:t> -40 °C 10m </a:t>
            </a:r>
            <a:r>
              <a:rPr lang="de-DE" dirty="0" err="1"/>
              <a:t>rise</a:t>
            </a:r>
            <a:r>
              <a:rPr lang="de-DE" dirty="0"/>
              <a:t>/fall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11FA61-432D-401B-B25F-A5AD674AF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92AF-4AAE-482C-BBB3-A7A6531AE7CD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948D1E-A467-4D8D-9FAD-8249515EE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97F918-4A64-4A48-853F-141DA4253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1AFE8EBF-B9EE-4395-A495-E4D237C0A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Stable Corners</a:t>
            </a:r>
          </a:p>
          <a:p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7737082-F4CE-4688-911E-50B867B9CE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3" y="1412552"/>
            <a:ext cx="9144000" cy="46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2461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B440F2-3FD5-4F85-BC38-6CEA984EE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Power </a:t>
            </a:r>
            <a:r>
              <a:rPr lang="de-DE" dirty="0" err="1"/>
              <a:t>Cycles</a:t>
            </a:r>
            <a:r>
              <a:rPr lang="de-DE" dirty="0"/>
              <a:t> -40 °C 100m </a:t>
            </a:r>
            <a:r>
              <a:rPr lang="de-DE" dirty="0" err="1"/>
              <a:t>rise</a:t>
            </a:r>
            <a:r>
              <a:rPr lang="de-DE" dirty="0"/>
              <a:t>/fall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11FA61-432D-401B-B25F-A5AD674AF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99608-74C9-4CF3-9BD5-0D3145388A1D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948D1E-A467-4D8D-9FAD-8249515EE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97F918-4A64-4A48-853F-141DA4253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1AFE8EBF-B9EE-4395-A495-E4D237C0A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Oscillating</a:t>
            </a:r>
            <a:r>
              <a:rPr lang="de-DE" dirty="0"/>
              <a:t> Corners </a:t>
            </a:r>
            <a:r>
              <a:rPr lang="de-DE" dirty="0" err="1"/>
              <a:t>occur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ipower</a:t>
            </a:r>
            <a:r>
              <a:rPr lang="de-DE" dirty="0"/>
              <a:t> </a:t>
            </a:r>
            <a:r>
              <a:rPr lang="de-DE" dirty="0" err="1"/>
              <a:t>drops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 1A</a:t>
            </a:r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9564ABB-0E48-4EE2-9DC3-33ACD55C0C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3" y="1484784"/>
            <a:ext cx="9144000" cy="46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420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B440F2-3FD5-4F85-BC38-6CEA984EE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Power </a:t>
            </a:r>
            <a:r>
              <a:rPr lang="de-DE" dirty="0" err="1"/>
              <a:t>Cycles</a:t>
            </a:r>
            <a:r>
              <a:rPr lang="de-DE" dirty="0"/>
              <a:t> -40 °C 100m </a:t>
            </a:r>
            <a:r>
              <a:rPr lang="de-DE" dirty="0" err="1"/>
              <a:t>rise</a:t>
            </a:r>
            <a:r>
              <a:rPr lang="de-DE" dirty="0"/>
              <a:t>/fall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11FA61-432D-401B-B25F-A5AD674AF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DBB9F-8325-4255-BD67-A14CA8E53F54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948D1E-A467-4D8D-9FAD-8249515EE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97F918-4A64-4A48-853F-141DA4253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1AFE8EBF-B9EE-4395-A495-E4D237C0A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Stable Corners</a:t>
            </a:r>
          </a:p>
          <a:p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AE6326F-8802-4B18-A8D0-E2208EB20C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1484784"/>
            <a:ext cx="9144000" cy="46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90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B175B8-4222-4D1E-AC41-41B748731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Load Regulation </a:t>
            </a:r>
            <a:r>
              <a:rPr lang="de-DE" dirty="0" err="1"/>
              <a:t>ipower</a:t>
            </a:r>
            <a:r>
              <a:rPr lang="de-DE" dirty="0"/>
              <a:t> 1.05A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EB553A93-E1B2-42ED-9905-15BA9FAD28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0" y="3233738"/>
            <a:ext cx="952500" cy="9525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94658A-415C-49FE-8717-B726F80C8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87E7-0327-48EB-94D1-68AF4625040B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E33852-2EE7-4CA4-9B93-69DA97421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A27A30-24AE-4074-B7D2-97D9301F4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76EBC08-69B6-41CB-9BCE-97409320A4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84" y="1054870"/>
            <a:ext cx="8532440" cy="429329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67BE3A84-259F-4109-A77C-F0AF9A8FEB5E}"/>
              </a:ext>
            </a:extLst>
          </p:cNvPr>
          <p:cNvSpPr txBox="1"/>
          <p:nvPr/>
        </p:nvSpPr>
        <p:spPr>
          <a:xfrm>
            <a:off x="1187624" y="5474469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Lowest</a:t>
            </a:r>
            <a:r>
              <a:rPr lang="de-DE" dirty="0"/>
              <a:t> </a:t>
            </a:r>
            <a:r>
              <a:rPr lang="de-DE" dirty="0" err="1"/>
              <a:t>LoadReg</a:t>
            </a:r>
            <a:r>
              <a:rPr lang="de-DE" dirty="0"/>
              <a:t>: 29.74 µV ( -40 °C , </a:t>
            </a:r>
            <a:r>
              <a:rPr lang="de-DE" dirty="0" err="1"/>
              <a:t>tt</a:t>
            </a:r>
            <a:r>
              <a:rPr lang="de-DE" dirty="0"/>
              <a:t>-Corner)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LoadReg</a:t>
            </a:r>
            <a:r>
              <a:rPr lang="de-DE" dirty="0"/>
              <a:t>: 420.8 µV (60 °C. ff-Corner)</a:t>
            </a:r>
          </a:p>
        </p:txBody>
      </p:sp>
    </p:spTree>
    <p:extLst>
      <p:ext uri="{BB962C8B-B14F-4D97-AF65-F5344CB8AC3E}">
        <p14:creationId xmlns:p14="http://schemas.microsoft.com/office/powerpoint/2010/main" val="874667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Load Regulation </a:t>
            </a:r>
            <a:r>
              <a:rPr lang="de-DE" dirty="0" err="1"/>
              <a:t>ipower</a:t>
            </a:r>
            <a:r>
              <a:rPr lang="de-DE" dirty="0"/>
              <a:t> 2A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1BA74-E897-4C48-8E20-AEBE0C80AC90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D3680CA-9314-457B-831E-5E62F59E92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8111"/>
            <a:ext cx="9144000" cy="460177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BC44EC7-B938-445C-A239-67BE2B8AB424}"/>
              </a:ext>
            </a:extLst>
          </p:cNvPr>
          <p:cNvSpPr txBox="1"/>
          <p:nvPr/>
        </p:nvSpPr>
        <p:spPr>
          <a:xfrm>
            <a:off x="1187624" y="5701785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Lowest</a:t>
            </a:r>
            <a:r>
              <a:rPr lang="de-DE" dirty="0"/>
              <a:t> </a:t>
            </a:r>
            <a:r>
              <a:rPr lang="de-DE" dirty="0" err="1"/>
              <a:t>LoadReg</a:t>
            </a:r>
            <a:r>
              <a:rPr lang="de-DE" dirty="0"/>
              <a:t>: 12.74 µV ( -40 °C , </a:t>
            </a:r>
            <a:r>
              <a:rPr lang="de-DE" dirty="0" err="1"/>
              <a:t>ss</a:t>
            </a:r>
            <a:r>
              <a:rPr lang="de-DE" dirty="0"/>
              <a:t>-Corner)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LoadReg</a:t>
            </a:r>
            <a:r>
              <a:rPr lang="de-DE" dirty="0"/>
              <a:t>: 27.19 µV (60 °C </a:t>
            </a:r>
            <a:r>
              <a:rPr lang="de-DE" dirty="0" err="1"/>
              <a:t>fs</a:t>
            </a:r>
            <a:r>
              <a:rPr lang="de-DE" dirty="0"/>
              <a:t>-Corner)</a:t>
            </a:r>
          </a:p>
        </p:txBody>
      </p:sp>
    </p:spTree>
    <p:extLst>
      <p:ext uri="{BB962C8B-B14F-4D97-AF65-F5344CB8AC3E}">
        <p14:creationId xmlns:p14="http://schemas.microsoft.com/office/powerpoint/2010/main" val="2194172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50962-1C2C-4005-84AB-EA1113F25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Temperature</a:t>
            </a:r>
            <a:r>
              <a:rPr lang="de-DE" dirty="0"/>
              <a:t> Vin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3232DF-7985-45CE-9CB9-6CD4231DF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888DA3-145A-4B37-A3A6-C78B0D53C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4492-AC6A-44D1-9FF9-402FD660656A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9F88BF-2A97-45BF-83B2-D7F796990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851A24-1BE7-42BC-BAD3-048A687C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45529932-D5A3-4F65-8CA2-B1C3B6DF8C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257988"/>
              </p:ext>
            </p:extLst>
          </p:nvPr>
        </p:nvGraphicFramePr>
        <p:xfrm>
          <a:off x="287524" y="977890"/>
          <a:ext cx="8568952" cy="5506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7524" y="977890"/>
                        <a:ext cx="8568952" cy="55061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D940249B-CB8E-41CF-A613-BDEA7C8E6444}"/>
              </a:ext>
            </a:extLst>
          </p:cNvPr>
          <p:cNvSpPr txBox="1"/>
          <p:nvPr/>
        </p:nvSpPr>
        <p:spPr>
          <a:xfrm>
            <a:off x="432048" y="2971257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Yellow: ff</a:t>
            </a:r>
          </a:p>
          <a:p>
            <a:r>
              <a:rPr lang="de-DE" dirty="0"/>
              <a:t>Green: </a:t>
            </a:r>
            <a:r>
              <a:rPr lang="de-DE" dirty="0" err="1"/>
              <a:t>fs</a:t>
            </a:r>
            <a:endParaRPr lang="de-DE" dirty="0"/>
          </a:p>
          <a:p>
            <a:r>
              <a:rPr lang="de-DE" dirty="0"/>
              <a:t>Purple: </a:t>
            </a:r>
            <a:r>
              <a:rPr lang="de-DE" dirty="0" err="1"/>
              <a:t>tt</a:t>
            </a:r>
            <a:endParaRPr lang="de-DE" dirty="0"/>
          </a:p>
          <a:p>
            <a:r>
              <a:rPr lang="de-DE" dirty="0"/>
              <a:t>Cyan: sf</a:t>
            </a:r>
          </a:p>
          <a:p>
            <a:r>
              <a:rPr lang="de-DE" dirty="0"/>
              <a:t>Blue: </a:t>
            </a:r>
            <a:r>
              <a:rPr lang="de-DE" dirty="0" err="1"/>
              <a:t>ss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46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50962-1C2C-4005-84AB-EA1113F25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Vout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3232DF-7985-45CE-9CB9-6CD4231DF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888DA3-145A-4B37-A3A6-C78B0D53C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8589-5C92-415F-AA21-0DDD86E0B4C3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9F88BF-2A97-45BF-83B2-D7F796990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851A24-1BE7-42BC-BAD3-048A687C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570A327E-0399-4D98-A450-CF3352948C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6315809"/>
              </p:ext>
            </p:extLst>
          </p:nvPr>
        </p:nvGraphicFramePr>
        <p:xfrm>
          <a:off x="35496" y="966506"/>
          <a:ext cx="8758353" cy="5627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496" y="966506"/>
                        <a:ext cx="8758353" cy="56278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>
            <a:extLst>
              <a:ext uri="{FF2B5EF4-FFF2-40B4-BE49-F238E27FC236}">
                <a16:creationId xmlns:a16="http://schemas.microsoft.com/office/drawing/2014/main" id="{5785C3C0-C9C2-46B7-B044-03574F85171F}"/>
              </a:ext>
            </a:extLst>
          </p:cNvPr>
          <p:cNvSpPr txBox="1"/>
          <p:nvPr/>
        </p:nvSpPr>
        <p:spPr>
          <a:xfrm>
            <a:off x="339907" y="2924944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Yellow: ff</a:t>
            </a:r>
          </a:p>
          <a:p>
            <a:r>
              <a:rPr lang="de-DE" dirty="0"/>
              <a:t>Green: </a:t>
            </a:r>
            <a:r>
              <a:rPr lang="de-DE" dirty="0" err="1"/>
              <a:t>fs</a:t>
            </a:r>
            <a:endParaRPr lang="de-DE" dirty="0"/>
          </a:p>
          <a:p>
            <a:r>
              <a:rPr lang="de-DE" dirty="0"/>
              <a:t>Purple: </a:t>
            </a:r>
            <a:r>
              <a:rPr lang="de-DE" dirty="0" err="1"/>
              <a:t>tt</a:t>
            </a:r>
            <a:endParaRPr lang="de-DE" dirty="0"/>
          </a:p>
          <a:p>
            <a:r>
              <a:rPr lang="de-DE" dirty="0"/>
              <a:t>Cyan: sf</a:t>
            </a:r>
          </a:p>
          <a:p>
            <a:r>
              <a:rPr lang="de-DE" dirty="0"/>
              <a:t>Blue: </a:t>
            </a:r>
            <a:r>
              <a:rPr lang="de-DE" dirty="0" err="1"/>
              <a:t>ss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2080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50962-1C2C-4005-84AB-EA1113F25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Vref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3232DF-7985-45CE-9CB9-6CD4231DF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888DA3-145A-4B37-A3A6-C78B0D53C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FF5F2-3403-44C7-9957-AFA305C9C1BB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9F88BF-2A97-45BF-83B2-D7F796990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851A24-1BE7-42BC-BAD3-048A687C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2188A081-911B-46FA-9BA6-310CD014EA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198359"/>
              </p:ext>
            </p:extLst>
          </p:nvPr>
        </p:nvGraphicFramePr>
        <p:xfrm>
          <a:off x="318356" y="966506"/>
          <a:ext cx="8507288" cy="5466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8356" y="966506"/>
                        <a:ext cx="8507288" cy="5466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>
            <a:extLst>
              <a:ext uri="{FF2B5EF4-FFF2-40B4-BE49-F238E27FC236}">
                <a16:creationId xmlns:a16="http://schemas.microsoft.com/office/drawing/2014/main" id="{DDB67057-A894-4712-BD82-C459D4802DF0}"/>
              </a:ext>
            </a:extLst>
          </p:cNvPr>
          <p:cNvSpPr txBox="1"/>
          <p:nvPr/>
        </p:nvSpPr>
        <p:spPr>
          <a:xfrm>
            <a:off x="432048" y="2961107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Yellow: ff</a:t>
            </a:r>
          </a:p>
          <a:p>
            <a:r>
              <a:rPr lang="de-DE" dirty="0"/>
              <a:t>Green: </a:t>
            </a:r>
            <a:r>
              <a:rPr lang="de-DE" dirty="0" err="1"/>
              <a:t>fs</a:t>
            </a:r>
            <a:endParaRPr lang="de-DE" dirty="0"/>
          </a:p>
          <a:p>
            <a:r>
              <a:rPr lang="de-DE" dirty="0"/>
              <a:t>Purple: </a:t>
            </a:r>
            <a:r>
              <a:rPr lang="de-DE" dirty="0" err="1"/>
              <a:t>tt</a:t>
            </a:r>
            <a:endParaRPr lang="de-DE" dirty="0"/>
          </a:p>
          <a:p>
            <a:r>
              <a:rPr lang="de-DE" dirty="0"/>
              <a:t>Cyan: sf</a:t>
            </a:r>
          </a:p>
          <a:p>
            <a:r>
              <a:rPr lang="de-DE" dirty="0"/>
              <a:t>Blue: </a:t>
            </a:r>
            <a:r>
              <a:rPr lang="de-DE" dirty="0" err="1"/>
              <a:t>ss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5141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50962-1C2C-4005-84AB-EA1113F25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Vofs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3232DF-7985-45CE-9CB9-6CD4231DF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888DA3-145A-4B37-A3A6-C78B0D53C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4F93-671F-45F8-8673-6DDEAADC3B17}" type="datetime1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9F88BF-2A97-45BF-83B2-D7F796990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Simulation Results Testchip C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851A24-1BE7-42BC-BAD3-048A687CE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D7D900A0-02AA-4847-BBD7-256E87BB19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2646806"/>
              </p:ext>
            </p:extLst>
          </p:nvPr>
        </p:nvGraphicFramePr>
        <p:xfrm>
          <a:off x="313184" y="1107723"/>
          <a:ext cx="8363272" cy="5373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Acrobat Document" r:id="rId3" imgW="7115100" imgH="4571847" progId="AcroExch.Document.DC">
                  <p:embed/>
                </p:oleObj>
              </mc:Choice>
              <mc:Fallback>
                <p:oleObj name="Acrobat Document" r:id="rId3" imgW="7115100" imgH="457184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3184" y="1107723"/>
                        <a:ext cx="8363272" cy="5373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>
            <a:extLst>
              <a:ext uri="{FF2B5EF4-FFF2-40B4-BE49-F238E27FC236}">
                <a16:creationId xmlns:a16="http://schemas.microsoft.com/office/drawing/2014/main" id="{F4BBA61C-DFC3-40F4-A156-4E541B25E984}"/>
              </a:ext>
            </a:extLst>
          </p:cNvPr>
          <p:cNvSpPr txBox="1"/>
          <p:nvPr/>
        </p:nvSpPr>
        <p:spPr>
          <a:xfrm>
            <a:off x="755576" y="2971257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Yellow: ff</a:t>
            </a:r>
          </a:p>
          <a:p>
            <a:r>
              <a:rPr lang="de-DE" dirty="0"/>
              <a:t>Green: </a:t>
            </a:r>
            <a:r>
              <a:rPr lang="de-DE" dirty="0" err="1"/>
              <a:t>fs</a:t>
            </a:r>
            <a:endParaRPr lang="de-DE" dirty="0"/>
          </a:p>
          <a:p>
            <a:r>
              <a:rPr lang="de-DE" dirty="0"/>
              <a:t>Purple: </a:t>
            </a:r>
            <a:r>
              <a:rPr lang="de-DE" dirty="0" err="1"/>
              <a:t>tt</a:t>
            </a:r>
            <a:endParaRPr lang="de-DE" dirty="0"/>
          </a:p>
          <a:p>
            <a:r>
              <a:rPr lang="de-DE" dirty="0"/>
              <a:t>Cyan: sf</a:t>
            </a:r>
          </a:p>
          <a:p>
            <a:r>
              <a:rPr lang="de-DE" dirty="0"/>
              <a:t>Blue: </a:t>
            </a:r>
            <a:r>
              <a:rPr lang="de-DE" dirty="0" err="1"/>
              <a:t>ss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510967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668</Words>
  <Application>Microsoft Office PowerPoint</Application>
  <PresentationFormat>Bildschirmpräsentation (4:3)</PresentationFormat>
  <Paragraphs>175</Paragraphs>
  <Slides>32</Slides>
  <Notes>0</Notes>
  <HiddenSlides>5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6" baseType="lpstr">
      <vt:lpstr>Arial</vt:lpstr>
      <vt:lpstr>Calibri</vt:lpstr>
      <vt:lpstr>Larissa</vt:lpstr>
      <vt:lpstr>Acrobat Document</vt:lpstr>
      <vt:lpstr>RD53B Testchip C</vt:lpstr>
      <vt:lpstr>iRefSet Trimming</vt:lpstr>
      <vt:lpstr>iRefSet Trimming</vt:lpstr>
      <vt:lpstr>Load Regulation ipower 1.05A</vt:lpstr>
      <vt:lpstr>Load Regulation ipower 2A</vt:lpstr>
      <vt:lpstr>Temperature Vin</vt:lpstr>
      <vt:lpstr>Temperature Vout</vt:lpstr>
      <vt:lpstr>Temperature Vref</vt:lpstr>
      <vt:lpstr>Temperature Vofs</vt:lpstr>
      <vt:lpstr>Load Transients 1.1A  0-500mA</vt:lpstr>
      <vt:lpstr>Load Transients 2A  0-500mA</vt:lpstr>
      <vt:lpstr>Load Transients 1.1A  250-750mA</vt:lpstr>
      <vt:lpstr>Load Transients 2A  250-750mA</vt:lpstr>
      <vt:lpstr>Start Up 100n 1A Vin</vt:lpstr>
      <vt:lpstr>Start Up 100n 2A Vin</vt:lpstr>
      <vt:lpstr>Start Up 100n 1A Vout</vt:lpstr>
      <vt:lpstr>Start Up 100n 2A Vout</vt:lpstr>
      <vt:lpstr>Start Up 1m 1A Vin</vt:lpstr>
      <vt:lpstr>Start Up 1m 2A Vin</vt:lpstr>
      <vt:lpstr>Start Up 1m 1A Vout</vt:lpstr>
      <vt:lpstr>Start Up 1m 2A Vout</vt:lpstr>
      <vt:lpstr>Start Up 100m 1A Vin</vt:lpstr>
      <vt:lpstr>Start Up 100m 2A Vin</vt:lpstr>
      <vt:lpstr>Start Up 100m 1A Vout</vt:lpstr>
      <vt:lpstr>Start Up 100m 2A Vout</vt:lpstr>
      <vt:lpstr>Rext Sweep </vt:lpstr>
      <vt:lpstr>Power Cycles -40 °C 1m rise/fall</vt:lpstr>
      <vt:lpstr>Power Cycles -40 °C 1m rise/fall</vt:lpstr>
      <vt:lpstr>Power Cycles -40 °C 10m rise/fall</vt:lpstr>
      <vt:lpstr>Power Cycles -40 °C 10m rise/fall</vt:lpstr>
      <vt:lpstr>Power Cycles -40 °C 100m rise/fall</vt:lpstr>
      <vt:lpstr>Power Cycles -40 °C 100m rise/fall</vt:lpstr>
    </vt:vector>
  </TitlesOfParts>
  <Company>Hochschule Hamm-Lippstadt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Prof. Dr. Karagounis, Michael</dc:creator>
  <cp:lastModifiedBy>Florian Winkler</cp:lastModifiedBy>
  <cp:revision>1378</cp:revision>
  <cp:lastPrinted>2013-04-30T07:19:28Z</cp:lastPrinted>
  <dcterms:created xsi:type="dcterms:W3CDTF">2013-04-05T10:41:38Z</dcterms:created>
  <dcterms:modified xsi:type="dcterms:W3CDTF">2019-07-25T21:09:42Z</dcterms:modified>
</cp:coreProperties>
</file>