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sldIdLst>
    <p:sldId id="260" r:id="rId2"/>
    <p:sldId id="336" r:id="rId3"/>
    <p:sldId id="402" r:id="rId4"/>
    <p:sldId id="406" r:id="rId5"/>
    <p:sldId id="370" r:id="rId6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dro Bettencourt Moniz Cabral" initials="PBMC" lastIdx="1" clrIdx="0">
    <p:extLst>
      <p:ext uri="{19B8F6BF-5375-455C-9EA6-DF929625EA0E}">
        <p15:presenceInfo xmlns:p15="http://schemas.microsoft.com/office/powerpoint/2012/main" userId="S-1-5-21-1526224874-1540688658-1361462980-60843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00"/>
    <a:srgbClr val="FFBABA"/>
    <a:srgbClr val="FFFFFF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41" autoAdjust="0"/>
    <p:restoredTop sz="90984" autoAdjust="0"/>
  </p:normalViewPr>
  <p:slideViewPr>
    <p:cSldViewPr snapToGrid="0" snapToObjects="1">
      <p:cViewPr varScale="1">
        <p:scale>
          <a:sx n="130" d="100"/>
          <a:sy n="130" d="100"/>
        </p:scale>
        <p:origin x="1014" y="12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B8E37E-A384-4A7D-806B-5A5009D55A06}" type="datetimeFigureOut">
              <a:rPr lang="en-US"/>
              <a:pPr>
                <a:defRPr/>
              </a:pPr>
              <a:t>20-Jun-19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B604EA-35D6-4009-AD3E-83D9ABCD10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9674996-854E-4909-A79F-3ACA55DD8373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 smtClean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B604EA-35D6-4009-AD3E-83D9ABCD10D7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7931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B604EA-35D6-4009-AD3E-83D9ABCD10D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358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B604EA-35D6-4009-AD3E-83D9ABCD10D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844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384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CLIC CEIS Working Group Meeting 25.08.17 - A. Mejica / M. Nonis 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160A6-1142-48DE-AD90-06568F69D8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773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CLIC CEIS Working Group Meeting 25.08.17 - A. Mejica / M. Nonis 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17A25-8AA5-4B16-96F8-C404B9078E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64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CLIC CEIS Working Group Meeting 25.08.17 - A. Mejica / M. Nonis 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1F211-12FB-474C-80F6-70F9BFE9A8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581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 smtClean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CLIC CEIS Working Group Meeting 25.08.17 - A. Mejica / M. Nonis 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BCE68-A6F6-4074-9E23-43D1196A7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356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GB"/>
              <a:t>CLIC CEIS Working Group Meeting 25.08.17 - A. Mejica / M. Nonis 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CAEAD-E20C-41C1-81C7-E87F9C2E0E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634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CLIC CEIS Working Group Meeting 25.08.17 - A. Mejica / M. Nonis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20762-76A8-41E1-9A0E-AAEF81E225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3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1582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941621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/>
              <a:t>CLIC CEIS Working Group Meeting 25.08.17 - A. Mejica / M. Nonis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70348234-E4A4-41A7-9A21-D1612E2E2E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smtClean="0"/>
              <a:t>Slide text first level</a:t>
            </a:r>
          </a:p>
          <a:p>
            <a:pPr lvl="1"/>
            <a:r>
              <a:rPr lang="fr-CH" altLang="en-US" smtClean="0"/>
              <a:t>Slide text second level</a:t>
            </a:r>
          </a:p>
          <a:p>
            <a:pPr lvl="2"/>
            <a:r>
              <a:rPr lang="fr-CH" altLang="en-US" smtClean="0"/>
              <a:t>Slide text third level</a:t>
            </a:r>
          </a:p>
          <a:p>
            <a:pPr lvl="3"/>
            <a:r>
              <a:rPr lang="fr-CH" altLang="en-US" smtClean="0"/>
              <a:t>Slide text fourth level</a:t>
            </a:r>
          </a:p>
          <a:p>
            <a:pPr lvl="4"/>
            <a:r>
              <a:rPr lang="fr-CH" altLang="en-US" smtClean="0"/>
              <a:t>Slide text fifth level</a:t>
            </a:r>
            <a:endParaRPr lang="en-US" altLang="en-US" smtClean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 smtClean="0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17" r:id="rId7"/>
    <p:sldLayoutId id="2147483724" r:id="rId8"/>
    <p:sldLayoutId id="2147483725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271755" y="3276168"/>
            <a:ext cx="6334761" cy="53641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 smtClean="0">
                <a:solidFill>
                  <a:schemeClr val="tx1"/>
                </a:solidFill>
              </a:rPr>
              <a:t>CLIC at 100 Hz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0" y="4162425"/>
            <a:ext cx="2601913" cy="1066800"/>
          </a:xfrm>
        </p:spPr>
        <p:txBody>
          <a:bodyPr>
            <a:normAutofit/>
          </a:bodyPr>
          <a:lstStyle/>
          <a:p>
            <a:pPr algn="r" eaLnBrk="1" hangingPunct="1">
              <a:defRPr/>
            </a:pPr>
            <a:r>
              <a:rPr lang="fr-CH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Pedro Cabral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</a:endParaRP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7604760" y="6384858"/>
            <a:ext cx="109315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s-ES" altLang="fr-FR" sz="1500" smtClean="0"/>
              <a:t>21/06/2019</a:t>
            </a:r>
            <a:endParaRPr lang="en-GB" altLang="fr-FR" sz="1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4959" y="960170"/>
            <a:ext cx="2841536" cy="18966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131" y="964012"/>
            <a:ext cx="2529467" cy="18966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55" y="960171"/>
            <a:ext cx="2848254" cy="19004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3400" dirty="0" smtClean="0"/>
              <a:t>Table of contents</a:t>
            </a:r>
          </a:p>
        </p:txBody>
      </p:sp>
      <p:sp>
        <p:nvSpPr>
          <p:cNvPr id="15363" name="Content Placeholder 4"/>
          <p:cNvSpPr>
            <a:spLocks noGrp="1"/>
          </p:cNvSpPr>
          <p:nvPr>
            <p:ph sz="quarter" idx="13"/>
          </p:nvPr>
        </p:nvSpPr>
        <p:spPr>
          <a:xfrm>
            <a:off x="462392" y="1168184"/>
            <a:ext cx="2371060" cy="1617505"/>
          </a:xfrm>
        </p:spPr>
        <p:txBody>
          <a:bodyPr/>
          <a:lstStyle/>
          <a:p>
            <a:pPr eaLnBrk="1" hangingPunct="1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</a:pPr>
            <a:endParaRPr lang="en-GB" altLang="en-US" sz="2400" dirty="0"/>
          </a:p>
          <a:p>
            <a:pPr eaLnBrk="1" hangingPunct="1">
              <a:spcBef>
                <a:spcPct val="20000"/>
              </a:spcBef>
              <a:buClrTx/>
              <a:buSzTx/>
              <a:buFont typeface="Arial" panose="020B0604020202020204" pitchFamily="34" charset="0"/>
              <a:buNone/>
            </a:pPr>
            <a:endParaRPr lang="fr-CH" alt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163" y="-60562"/>
            <a:ext cx="1152637" cy="115263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54025" y="1435659"/>
            <a:ext cx="8229600" cy="2696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ct val="20000"/>
              </a:spcBef>
              <a:buClrTx/>
              <a:buSzTx/>
            </a:pPr>
            <a:endParaRPr lang="en-GB" altLang="fr-FR" dirty="0" smtClean="0"/>
          </a:p>
          <a:p>
            <a:pPr marL="457200" indent="-4572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GB" altLang="fr-FR" dirty="0" smtClean="0"/>
              <a:t>Cooling and Ventilation for the 50 Hz CLIC</a:t>
            </a:r>
            <a:endParaRPr lang="en-GB" altLang="fr-FR" dirty="0"/>
          </a:p>
          <a:p>
            <a:pPr marL="457200" indent="-4572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endParaRPr lang="en-GB" altLang="fr-FR" dirty="0" smtClean="0"/>
          </a:p>
          <a:p>
            <a:pPr marL="457200" indent="-4572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GB" altLang="fr-FR" dirty="0" smtClean="0"/>
              <a:t>100 Hz Operation</a:t>
            </a:r>
          </a:p>
          <a:p>
            <a:pPr marL="457200" indent="-4572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endParaRPr lang="en-GB" altLang="fr-FR" dirty="0"/>
          </a:p>
          <a:p>
            <a:pPr marL="457200" indent="-4572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GB" altLang="fr-FR" dirty="0" smtClean="0"/>
              <a:t>Conclusions</a:t>
            </a:r>
          </a:p>
          <a:p>
            <a:pPr marL="457200" indent="-4572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endParaRPr lang="en-GB" altLang="fr-FR" dirty="0"/>
          </a:p>
          <a:p>
            <a:pPr marL="457200" indent="-4572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endParaRPr lang="en-GB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08018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163" y="-60562"/>
            <a:ext cx="1152637" cy="1152637"/>
          </a:xfrm>
          <a:prstGeom prst="rect">
            <a:avLst/>
          </a:prstGeom>
        </p:spPr>
      </p:pic>
      <p:sp>
        <p:nvSpPr>
          <p:cNvPr id="24" name="Title 3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pPr eaLnBrk="1" hangingPunct="1"/>
            <a:r>
              <a:rPr lang="en-US" altLang="en-US" sz="3400" dirty="0" smtClean="0"/>
              <a:t>Cooling and Ventilation – 50 Hz</a:t>
            </a:r>
            <a:endParaRPr lang="en-US" altLang="en-US" sz="3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57200" y="1420053"/>
            <a:ext cx="8229600" cy="291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GB" altLang="fr-FR" dirty="0" smtClean="0"/>
              <a:t>Th</a:t>
            </a:r>
            <a:r>
              <a:rPr lang="en-GB" altLang="fr-FR" dirty="0" smtClean="0"/>
              <a:t>e basic design was done throughout 2018, as well as a cost estimate</a:t>
            </a:r>
          </a:p>
          <a:p>
            <a:pPr marL="342900" indent="-3429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endParaRPr lang="en-GB" altLang="fr-FR" dirty="0"/>
          </a:p>
          <a:p>
            <a:pPr marL="342900" indent="-3429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GB" altLang="fr-FR" dirty="0" smtClean="0"/>
              <a:t>Design is documented in the PiP, early presentations and long report that will soon be available in EDMS</a:t>
            </a:r>
          </a:p>
          <a:p>
            <a:pPr marL="342900" indent="-3429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endParaRPr lang="en-GB" altLang="fr-FR" dirty="0"/>
          </a:p>
          <a:p>
            <a:pPr marL="342900" indent="-3429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GB" altLang="fr-FR" dirty="0" smtClean="0"/>
              <a:t>Total required cooling power at the cooling towers is approximately 160 MW for the two beam machine</a:t>
            </a:r>
          </a:p>
          <a:p>
            <a:pPr marL="342900" indent="-342900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endParaRPr lang="en-GB" altLang="fr-FR" dirty="0"/>
          </a:p>
          <a:p>
            <a:pPr marL="342900" indent="-342900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The total C&amp;V cost is approximately 470 MCHF for the </a:t>
            </a:r>
            <a:r>
              <a:rPr lang="en-GB" altLang="fr-FR" dirty="0"/>
              <a:t>two beam </a:t>
            </a:r>
            <a:r>
              <a:rPr lang="en-GB" altLang="fr-FR" dirty="0" smtClean="0"/>
              <a:t>machine</a:t>
            </a:r>
            <a:endParaRPr lang="en-GB" altLang="fr-FR" dirty="0"/>
          </a:p>
        </p:txBody>
      </p:sp>
    </p:spTree>
    <p:extLst>
      <p:ext uri="{BB962C8B-B14F-4D97-AF65-F5344CB8AC3E}">
        <p14:creationId xmlns:p14="http://schemas.microsoft.com/office/powerpoint/2010/main" val="69808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163" y="-60562"/>
            <a:ext cx="1152637" cy="1152637"/>
          </a:xfrm>
          <a:prstGeom prst="rect">
            <a:avLst/>
          </a:prstGeom>
        </p:spPr>
      </p:pic>
      <p:sp>
        <p:nvSpPr>
          <p:cNvPr id="24" name="Title 3"/>
          <p:cNvSpPr>
            <a:spLocks noGrp="1"/>
          </p:cNvSpPr>
          <p:nvPr>
            <p:ph type="title"/>
          </p:nvPr>
        </p:nvSpPr>
        <p:spPr>
          <a:xfrm>
            <a:off x="457200" y="233363"/>
            <a:ext cx="8226425" cy="811212"/>
          </a:xfrm>
        </p:spPr>
        <p:txBody>
          <a:bodyPr/>
          <a:lstStyle/>
          <a:p>
            <a:pPr eaLnBrk="1" hangingPunct="1"/>
            <a:r>
              <a:rPr lang="en-US" altLang="en-US" sz="3400" dirty="0" smtClean="0"/>
              <a:t>100 Hz Operation</a:t>
            </a:r>
            <a:endParaRPr lang="en-US" altLang="en-US" sz="3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457200" y="1420053"/>
            <a:ext cx="8229600" cy="419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GB" altLang="fr-FR" dirty="0" smtClean="0"/>
              <a:t>The operation at 100 Hz i</a:t>
            </a:r>
            <a:r>
              <a:rPr lang="en-GB" altLang="fr-FR" dirty="0" smtClean="0"/>
              <a:t>ncreases greatly </a:t>
            </a:r>
            <a:r>
              <a:rPr lang="en-GB" altLang="fr-FR" dirty="0" smtClean="0"/>
              <a:t>the heat loads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Extra 22 MW </a:t>
            </a:r>
            <a:r>
              <a:rPr lang="en-GB" altLang="fr-FR" dirty="0" smtClean="0"/>
              <a:t>for the drive beam injector complex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Extra 11 MW for the main tunnel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…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endParaRPr lang="en-GB" altLang="fr-FR" dirty="0"/>
          </a:p>
          <a:p>
            <a:pPr marL="342900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A list of heat loads and fraction air/water is required for a proper CV study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Are the extra heat loads completely transferred to the water cooling systems?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endParaRPr lang="en-GB" altLang="fr-FR" dirty="0" smtClean="0"/>
          </a:p>
          <a:p>
            <a:pPr marL="342900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 Will CLIC run at 100 Hz all the time or is it going to be run at 50 HZ as well?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Combined operational modes might be technically challenging – design is to be done for the highest load. Oversized equipment and infrastructure during 50 Hz run.</a:t>
            </a:r>
            <a:endParaRPr lang="en-GB" altLang="fr-FR" dirty="0" smtClean="0"/>
          </a:p>
        </p:txBody>
      </p:sp>
    </p:spTree>
    <p:extLst>
      <p:ext uri="{BB962C8B-B14F-4D97-AF65-F5344CB8AC3E}">
        <p14:creationId xmlns:p14="http://schemas.microsoft.com/office/powerpoint/2010/main" val="110143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400" dirty="0" smtClean="0"/>
              <a:t>Conclusions</a:t>
            </a:r>
            <a:endParaRPr lang="en-US" sz="34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420053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r>
              <a:rPr lang="en-GB" altLang="fr-FR" dirty="0" smtClean="0"/>
              <a:t>The complete list of heat loads including the fraction that is emitted to air and water is required for the 100 Hz operation, even if they are only rough estimates</a:t>
            </a:r>
            <a:endParaRPr lang="en-GB" altLang="fr-FR" dirty="0" smtClean="0"/>
          </a:p>
          <a:p>
            <a:pPr marL="342900" indent="-342900" algn="just" eaLnBrk="1" hangingPunct="1">
              <a:spcBef>
                <a:spcPct val="20000"/>
              </a:spcBef>
              <a:buClrTx/>
              <a:buSzTx/>
              <a:buFont typeface="Wingdings" panose="05000000000000000000" pitchFamily="2" charset="2"/>
              <a:buChar char="v"/>
            </a:pPr>
            <a:endParaRPr lang="en-GB" altLang="fr-FR" dirty="0"/>
          </a:p>
          <a:p>
            <a:pPr marL="342900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A clearer picture of the work expected is required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Cost estimate required?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Impact on the current design? Level of Detail?</a:t>
            </a:r>
          </a:p>
          <a:p>
            <a:pPr marL="1257300" lvl="2" indent="-342900" algn="just" eaLnBrk="1" hangingPunct="1">
              <a:spcBef>
                <a:spcPct val="20000"/>
              </a:spcBef>
              <a:buFont typeface="Wingdings" panose="05000000000000000000" pitchFamily="2" charset="2"/>
              <a:buChar char="v"/>
            </a:pPr>
            <a:r>
              <a:rPr lang="en-GB" altLang="fr-FR" dirty="0" smtClean="0"/>
              <a:t>Final purpose?</a:t>
            </a:r>
            <a:endParaRPr lang="en-GB" altLang="fr-FR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163" y="-60562"/>
            <a:ext cx="1152637" cy="1152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5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20137</TotalTime>
  <Words>261</Words>
  <Application>Microsoft Office PowerPoint</Application>
  <PresentationFormat>On-screen Show (4:3)</PresentationFormat>
  <Paragraphs>40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Corbel</vt:lpstr>
      <vt:lpstr>Ubuntu</vt:lpstr>
      <vt:lpstr>Ubuntu Light</vt:lpstr>
      <vt:lpstr>Wingdings</vt:lpstr>
      <vt:lpstr>CERN_ENdept_Presentation_ArialFont copy</vt:lpstr>
      <vt:lpstr>CLIC at 100 Hz</vt:lpstr>
      <vt:lpstr>Table of contents</vt:lpstr>
      <vt:lpstr>Cooling and Ventilation – 50 Hz</vt:lpstr>
      <vt:lpstr>100 Hz Operation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Pedro Bettencourt Moniz Cabral</cp:lastModifiedBy>
  <cp:revision>1175</cp:revision>
  <cp:lastPrinted>2016-04-13T11:38:26Z</cp:lastPrinted>
  <dcterms:created xsi:type="dcterms:W3CDTF">2016-04-11T07:30:05Z</dcterms:created>
  <dcterms:modified xsi:type="dcterms:W3CDTF">2019-06-20T12:50:52Z</dcterms:modified>
</cp:coreProperties>
</file>