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media/image6.jpg" ContentType="image/jpeg"/>
  <Override PartName="/ppt/media/image7.jpg" ContentType="image/jpeg"/>
  <Override PartName="/ppt/media/image8.jpg" ContentType="image/jpeg"/>
  <Override PartName="/ppt/media/image9.jpg" ContentType="image/jpeg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media/image16.jpg" ContentType="image/jpeg"/>
  <Override PartName="/ppt/media/image17.jpg" ContentType="image/jpeg"/>
  <Override PartName="/ppt/media/image18.jpg" ContentType="image/jpeg"/>
  <Override PartName="/ppt/media/image19.jpg" ContentType="image/jpeg"/>
  <Override PartName="/ppt/media/image20.jpg" ContentType="image/jpeg"/>
  <Override PartName="/ppt/media/image21.jpg" ContentType="image/jpeg"/>
  <Override PartName="/ppt/media/image22.jpg" ContentType="image/jpeg"/>
  <Override PartName="/ppt/media/image23.jpg" ContentType="image/jpeg"/>
  <Override PartName="/ppt/media/image24.jpg" ContentType="image/jpeg"/>
  <Override PartName="/ppt/media/image2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73" r:id="rId6"/>
    <p:sldId id="260" r:id="rId7"/>
    <p:sldId id="261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67" r:id="rId17"/>
    <p:sldId id="275" r:id="rId18"/>
    <p:sldId id="277" r:id="rId19"/>
    <p:sldId id="268" r:id="rId20"/>
    <p:sldId id="274" r:id="rId21"/>
    <p:sldId id="278" r:id="rId22"/>
    <p:sldId id="285" r:id="rId23"/>
    <p:sldId id="280" r:id="rId24"/>
    <p:sldId id="281" r:id="rId25"/>
    <p:sldId id="282" r:id="rId26"/>
    <p:sldId id="283" r:id="rId27"/>
    <p:sldId id="28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294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4" r:id="rId64"/>
    <p:sldId id="322" r:id="rId65"/>
    <p:sldId id="323" r:id="rId66"/>
    <p:sldId id="325" r:id="rId67"/>
    <p:sldId id="326" r:id="rId68"/>
    <p:sldId id="327" r:id="rId69"/>
    <p:sldId id="329" r:id="rId70"/>
    <p:sldId id="330" r:id="rId71"/>
    <p:sldId id="331" r:id="rId72"/>
    <p:sldId id="332" r:id="rId73"/>
    <p:sldId id="333" r:id="rId74"/>
    <p:sldId id="334" r:id="rId75"/>
    <p:sldId id="335" r:id="rId76"/>
    <p:sldId id="336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279" r:id="rId90"/>
    <p:sldId id="328" r:id="rId9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692766E-F4AA-D045-845A-7B4181B041E8}">
          <p14:sldIdLst>
            <p14:sldId id="256"/>
            <p14:sldId id="257"/>
            <p14:sldId id="259"/>
          </p14:sldIdLst>
        </p14:section>
        <p14:section name="Prospects for Advanced Accelerator Technologies" id="{888FF71A-BFCC-ED49-9470-0A7D2B3CE268}">
          <p14:sldIdLst>
            <p14:sldId id="258"/>
            <p14:sldId id="273"/>
            <p14:sldId id="260"/>
            <p14:sldId id="261"/>
            <p14:sldId id="263"/>
            <p14:sldId id="264"/>
            <p14:sldId id="265"/>
            <p14:sldId id="266"/>
            <p14:sldId id="269"/>
            <p14:sldId id="270"/>
          </p14:sldIdLst>
        </p14:section>
        <p14:section name="Bunch Radiation based on Dielectric objects" id="{342FAD0C-776F-9149-BDF1-6BCE0B9154B3}">
          <p14:sldIdLst>
            <p14:sldId id="271"/>
            <p14:sldId id="272"/>
            <p14:sldId id="267"/>
            <p14:sldId id="275"/>
            <p14:sldId id="277"/>
            <p14:sldId id="268"/>
            <p14:sldId id="274"/>
            <p14:sldId id="278"/>
          </p14:sldIdLst>
        </p14:section>
        <p14:section name="Muon Campus" id="{82C18333-1654-D54E-975E-DC868512A2EE}">
          <p14:sldIdLst>
            <p14:sldId id="285"/>
            <p14:sldId id="280"/>
            <p14:sldId id="281"/>
            <p14:sldId id="282"/>
            <p14:sldId id="283"/>
            <p14:sldId id="284"/>
          </p14:sldIdLst>
        </p14:section>
        <p14:section name="ECR Ion Sources" id="{9A8607C4-D7E9-014F-A250-13D3B3D261F0}">
          <p14:sldIdLst>
            <p14:sldId id="295"/>
            <p14:sldId id="296"/>
            <p14:sldId id="297"/>
            <p14:sldId id="298"/>
            <p14:sldId id="299"/>
            <p14:sldId id="300"/>
            <p14:sldId id="301"/>
          </p14:sldIdLst>
        </p14:section>
        <p14:section name="Robot Car" id="{344A766B-5A76-7640-884F-140643165CBC}">
          <p14:sldIdLst>
            <p14:sldId id="294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  <p14:section name="Vertical Phase Space Beam Position and Emittance Monitor for Synchrotron Radiation" id="{FF37BEC9-8CFD-4957-8407-DFC459BFB264}">
          <p14:sldIdLst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</p14:sldIdLst>
        </p14:section>
        <p14:section name="3D printed BPM" id="{6F2D41F3-FBC7-41A4-B94C-16A573A56DB6}">
          <p14:sldIdLst>
            <p14:sldId id="315"/>
            <p14:sldId id="316"/>
            <p14:sldId id="317"/>
            <p14:sldId id="318"/>
            <p14:sldId id="319"/>
            <p14:sldId id="320"/>
            <p14:sldId id="324"/>
            <p14:sldId id="322"/>
            <p14:sldId id="323"/>
            <p14:sldId id="325"/>
            <p14:sldId id="326"/>
            <p14:sldId id="327"/>
          </p14:sldIdLst>
        </p14:section>
        <p14:section name="Machine Learning" id="{FCA4D743-F668-4568-9694-D0B9DD8DEAD3}">
          <p14:sldIdLst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</p14:sldIdLst>
        </p14:section>
        <p14:section name="References" id="{0CE879EF-B6D8-9C42-BA87-F06B0FA19FA3}">
          <p14:sldIdLst>
            <p14:sldId id="279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EF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44" autoAdjust="0"/>
    <p:restoredTop sz="94630"/>
  </p:normalViewPr>
  <p:slideViewPr>
    <p:cSldViewPr snapToGrid="0" snapToObjects="1">
      <p:cViewPr varScale="1">
        <p:scale>
          <a:sx n="94" d="100"/>
          <a:sy n="94" d="100"/>
        </p:scale>
        <p:origin x="15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0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4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7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3540" y="454152"/>
            <a:ext cx="11424919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2532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1148" y="6858"/>
            <a:ext cx="1817370" cy="4503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364984"/>
            <a:ext cx="1664103" cy="4777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524750" y="134112"/>
            <a:ext cx="4667250" cy="3817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360914" y="6436612"/>
            <a:ext cx="1786889" cy="4008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93660" y="1760982"/>
            <a:ext cx="304800" cy="24002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350899" y="2380488"/>
            <a:ext cx="266700" cy="2133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085840" y="1760982"/>
            <a:ext cx="304800" cy="24002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543040" y="2392679"/>
            <a:ext cx="266700" cy="2133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757677" y="4885944"/>
            <a:ext cx="6259195" cy="890269"/>
          </a:xfrm>
          <a:custGeom>
            <a:avLst/>
            <a:gdLst/>
            <a:ahLst/>
            <a:cxnLst/>
            <a:rect l="l" t="t" r="r" b="b"/>
            <a:pathLst>
              <a:path w="6259195" h="890270">
                <a:moveTo>
                  <a:pt x="0" y="890015"/>
                </a:moveTo>
                <a:lnTo>
                  <a:pt x="6259068" y="890015"/>
                </a:lnTo>
                <a:lnTo>
                  <a:pt x="6259068" y="0"/>
                </a:lnTo>
                <a:lnTo>
                  <a:pt x="0" y="0"/>
                </a:lnTo>
                <a:lnTo>
                  <a:pt x="0" y="890015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58585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4317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747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9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41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0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0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5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9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1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ED8AE-9A44-B647-80BF-6FB1D7EDDA59}" type="datetimeFigureOut">
              <a:rPr lang="en-US" smtClean="0"/>
              <a:t>9/20/2019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C5116-7FED-2B40-B7D6-4A05C92583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jpg"/><Relationship Id="rId7" Type="http://schemas.openxmlformats.org/officeDocument/2006/relationships/image" Target="../media/image65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g"/><Relationship Id="rId9" Type="http://schemas.openxmlformats.org/officeDocument/2006/relationships/image" Target="../media/image6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hyperlink" Target="https://en.wikipedia.org/wiki/Long_short-term_memory" TargetMode="Externa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daBoos" TargetMode="External"/><Relationship Id="rId5" Type="http://schemas.openxmlformats.org/officeDocument/2006/relationships/hyperlink" Target="https://ru.wikipedia.org/wiki/Random_forest" TargetMode="External"/><Relationship Id="rId4" Type="http://schemas.openxmlformats.org/officeDocument/2006/relationships/hyperlink" Target="https://ru.wikipedia.org/wiki/%D0%9C%D0%B5%D1%82%D0%BE%D0%B4_%D0%BE%D0%BF%D0%BE%D1%80%D0%BD%D1%8B%D1%85_%D0%B2%D0%B5%D0%BA%D1%82%D0%BE%D1%80%D0%BE%D0%B2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22126/" TargetMode="External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8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1.jpe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4" y="306076"/>
            <a:ext cx="8281754" cy="6551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8355" y="716894"/>
            <a:ext cx="8024619" cy="146181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Highlights presented by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de-CH" sz="2000" b="1" dirty="0">
                <a:solidFill>
                  <a:srgbClr val="7030A0"/>
                </a:solidFill>
              </a:rPr>
              <a:t>Michele BERGAMASCHI – Robert KIEFFER – Sergey SADOVICH – Benedikt WÜRKNER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40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65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0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37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84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53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2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92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121396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06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89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3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72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04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5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144"/>
            <a:ext cx="6079435" cy="1325563"/>
          </a:xfrm>
        </p:spPr>
        <p:txBody>
          <a:bodyPr/>
          <a:lstStyle/>
          <a:p>
            <a:r>
              <a:rPr lang="en-US"/>
              <a:t>Scientific Program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30" y="2287058"/>
            <a:ext cx="9158505" cy="4570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5347" y="1174130"/>
            <a:ext cx="114863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scientific program of all IPAC’s are proposed by a Scientific Program Committee (SPC), in collaboration with the International </a:t>
            </a:r>
            <a:r>
              <a:rPr lang="en-US" dirty="0" err="1"/>
              <a:t>Organising</a:t>
            </a:r>
            <a:r>
              <a:rPr lang="en-US" dirty="0"/>
              <a:t> Committee (OC) with significant input from a Scientific Advisory Board (SAB).</a:t>
            </a:r>
          </a:p>
          <a:p>
            <a:r>
              <a:rPr lang="en-US" dirty="0"/>
              <a:t>The scientific program has: 30-minute invited oral presentations, 20-minute contributed oral presentations, and</a:t>
            </a:r>
          </a:p>
          <a:p>
            <a:r>
              <a:rPr lang="en-US" dirty="0"/>
              <a:t>poster sessions.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0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66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95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04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F6EBE5-E9E2-7A4D-A3F3-33D1CC17B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525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199C604-3B23-F94E-AC54-42C6FB228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30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281AF9-16AB-4642-86E7-87CBAC9D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19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CBC7DE-49CE-3A48-B0DC-8D49823DA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35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8C5D0D-8BD0-8742-AF29-3C027FC39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9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F47FDE-DAC7-0846-8803-6FCF7FB3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447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8000" cy="1190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38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2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6"/>
            <a:ext cx="10515600" cy="1325563"/>
          </a:xfrm>
        </p:spPr>
        <p:txBody>
          <a:bodyPr/>
          <a:lstStyle/>
          <a:p>
            <a:r>
              <a:rPr lang="en-US" dirty="0"/>
              <a:t>Overview of the selected talks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217"/>
            <a:ext cx="10515600" cy="4851746"/>
          </a:xfrm>
        </p:spPr>
        <p:txBody>
          <a:bodyPr/>
          <a:lstStyle/>
          <a:p>
            <a:r>
              <a:rPr lang="en-US" dirty="0"/>
              <a:t>Oral talk by Massimo </a:t>
            </a:r>
            <a:r>
              <a:rPr lang="en-US" dirty="0" err="1"/>
              <a:t>Ferrario</a:t>
            </a:r>
            <a:r>
              <a:rPr lang="en-US" dirty="0"/>
              <a:t> about new accelerating technologies.</a:t>
            </a:r>
          </a:p>
          <a:p>
            <a:r>
              <a:rPr lang="en-US" dirty="0"/>
              <a:t>Oral talk by </a:t>
            </a:r>
            <a:r>
              <a:rPr lang="en-US" dirty="0" smtClean="0"/>
              <a:t>Andrey </a:t>
            </a:r>
            <a:r>
              <a:rPr lang="en-US" dirty="0" err="1" smtClean="0"/>
              <a:t>Tyukhtin</a:t>
            </a:r>
            <a:r>
              <a:rPr lang="en-US" dirty="0" smtClean="0"/>
              <a:t> </a:t>
            </a:r>
            <a:r>
              <a:rPr lang="en-US" dirty="0"/>
              <a:t>about </a:t>
            </a:r>
            <a:r>
              <a:rPr lang="en-US" dirty="0" err="1"/>
              <a:t>polarisation</a:t>
            </a:r>
            <a:r>
              <a:rPr lang="en-US" dirty="0"/>
              <a:t> radiation emitted by Dielectric object and their application in beam instrumentation. </a:t>
            </a:r>
          </a:p>
          <a:p>
            <a:r>
              <a:rPr lang="en-US" dirty="0"/>
              <a:t>Oral talk by </a:t>
            </a:r>
            <a:r>
              <a:rPr lang="en-US" dirty="0" err="1"/>
              <a:t>Diktys</a:t>
            </a:r>
            <a:r>
              <a:rPr lang="en-US" dirty="0"/>
              <a:t> </a:t>
            </a:r>
            <a:r>
              <a:rPr lang="en-US" dirty="0" err="1"/>
              <a:t>Stratakis</a:t>
            </a:r>
            <a:r>
              <a:rPr lang="en-US" dirty="0"/>
              <a:t> about the </a:t>
            </a:r>
            <a:r>
              <a:rPr lang="en-US" dirty="0" err="1"/>
              <a:t>Myon</a:t>
            </a:r>
            <a:r>
              <a:rPr lang="en-US" dirty="0"/>
              <a:t> Campus at </a:t>
            </a:r>
            <a:r>
              <a:rPr lang="en-US" dirty="0" err="1"/>
              <a:t>Fermilab</a:t>
            </a:r>
            <a:endParaRPr lang="en-US" dirty="0"/>
          </a:p>
          <a:p>
            <a:r>
              <a:rPr lang="en-US" dirty="0"/>
              <a:t>Oral talk by Daniela Leitner about High Performance ECR Sources</a:t>
            </a:r>
          </a:p>
          <a:p>
            <a:r>
              <a:rPr lang="en-US" dirty="0"/>
              <a:t>Oral talk by Tsung-Yu Lee about a remote-controlled Robot-car for accelerator monitoring during </a:t>
            </a:r>
            <a:r>
              <a:rPr lang="en-US" dirty="0" smtClean="0"/>
              <a:t>operation</a:t>
            </a:r>
          </a:p>
          <a:p>
            <a:r>
              <a:rPr lang="en-US" dirty="0" smtClean="0"/>
              <a:t>Oral talk by </a:t>
            </a:r>
            <a:r>
              <a:rPr lang="en-US" dirty="0" err="1" smtClean="0"/>
              <a:t>Nazamin</a:t>
            </a:r>
            <a:r>
              <a:rPr lang="en-US" dirty="0" smtClean="0"/>
              <a:t> </a:t>
            </a:r>
            <a:r>
              <a:rPr lang="en-US" dirty="0" err="1" smtClean="0"/>
              <a:t>Samadi</a:t>
            </a:r>
            <a:r>
              <a:rPr lang="en-US" dirty="0" smtClean="0"/>
              <a:t> about a</a:t>
            </a:r>
            <a:r>
              <a:rPr lang="en-GB" dirty="0" smtClean="0"/>
              <a:t> </a:t>
            </a:r>
            <a:r>
              <a:rPr lang="en-GB" dirty="0"/>
              <a:t>Vertical Phase Space Beam Position and Emittance Monitor for Synchrotron </a:t>
            </a:r>
            <a:r>
              <a:rPr lang="en-GB" dirty="0" smtClean="0"/>
              <a:t>Radiation</a:t>
            </a:r>
          </a:p>
          <a:p>
            <a:r>
              <a:rPr lang="it-IT" dirty="0" err="1" smtClean="0"/>
              <a:t>Oral</a:t>
            </a:r>
            <a:r>
              <a:rPr lang="it-IT" dirty="0" smtClean="0"/>
              <a:t> talk by Nicola </a:t>
            </a:r>
            <a:r>
              <a:rPr lang="it-IT" dirty="0" err="1" smtClean="0"/>
              <a:t>Delerue</a:t>
            </a:r>
            <a:r>
              <a:rPr lang="it-IT" dirty="0" smtClean="0"/>
              <a:t> </a:t>
            </a:r>
            <a:r>
              <a:rPr lang="it-IT" dirty="0" err="1" smtClean="0"/>
              <a:t>about</a:t>
            </a:r>
            <a:r>
              <a:rPr lang="it-IT" dirty="0" smtClean="0"/>
              <a:t> a test of a 3D </a:t>
            </a:r>
            <a:r>
              <a:rPr lang="it-IT" dirty="0" err="1" smtClean="0"/>
              <a:t>printed</a:t>
            </a:r>
            <a:r>
              <a:rPr lang="it-IT" dirty="0" smtClean="0"/>
              <a:t> BPM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6176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7999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624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7999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3106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7999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730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7999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551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D313B-A5B0-2A41-8647-E64EC0A37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5627" y="-2523226"/>
            <a:ext cx="6857999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138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5DC4-CB6A-AD47-AC09-6C9EE6F9B3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Remote-Controlled Robot-Car in the TPS Tunnel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FE87AC-01C8-A64E-B8D6-6B02E954E2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T.Y. Lee, B.Y. Chen, T.W. Hsu, B.Y. Huang, C.H. </a:t>
            </a:r>
            <a:r>
              <a:rPr lang="en-US" dirty="0" err="1"/>
              <a:t>Kuo</a:t>
            </a:r>
            <a:r>
              <a:rPr lang="en-US" dirty="0"/>
              <a:t>, and W.Y. Lin</a:t>
            </a:r>
          </a:p>
        </p:txBody>
      </p:sp>
    </p:spTree>
    <p:extLst>
      <p:ext uri="{BB962C8B-B14F-4D97-AF65-F5344CB8AC3E}">
        <p14:creationId xmlns:p14="http://schemas.microsoft.com/office/powerpoint/2010/main" val="21784420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413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616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23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4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2054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663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494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495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088152-E85C-9C46-8851-1BB14FD65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63904" y="-2523226"/>
            <a:ext cx="6858000" cy="119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192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065782"/>
            <a:ext cx="6096000" cy="2118360"/>
          </a:xfrm>
          <a:custGeom>
            <a:avLst/>
            <a:gdLst/>
            <a:ahLst/>
            <a:cxnLst/>
            <a:rect l="l" t="t" r="r" b="b"/>
            <a:pathLst>
              <a:path w="6096000" h="2118360">
                <a:moveTo>
                  <a:pt x="0" y="2118360"/>
                </a:moveTo>
                <a:lnTo>
                  <a:pt x="6096000" y="2118360"/>
                </a:lnTo>
                <a:lnTo>
                  <a:pt x="6096000" y="0"/>
                </a:lnTo>
                <a:lnTo>
                  <a:pt x="0" y="0"/>
                </a:lnTo>
                <a:lnTo>
                  <a:pt x="0" y="2118360"/>
                </a:lnTo>
                <a:close/>
              </a:path>
            </a:pathLst>
          </a:custGeom>
          <a:solidFill>
            <a:srgbClr val="E4F0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2307081"/>
            <a:ext cx="5755640" cy="1580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400" b="1" spc="-170" dirty="0">
                <a:latin typeface="Trebuchet MS"/>
                <a:cs typeface="Trebuchet MS"/>
              </a:rPr>
              <a:t>Application </a:t>
            </a:r>
            <a:r>
              <a:rPr sz="3400" b="1" spc="-145" dirty="0">
                <a:latin typeface="Trebuchet MS"/>
                <a:cs typeface="Trebuchet MS"/>
              </a:rPr>
              <a:t>of </a:t>
            </a:r>
            <a:r>
              <a:rPr sz="3400" b="1" spc="-175" dirty="0">
                <a:latin typeface="Trebuchet MS"/>
                <a:cs typeface="Trebuchet MS"/>
              </a:rPr>
              <a:t>Phase </a:t>
            </a:r>
            <a:r>
              <a:rPr sz="3400" b="1" spc="-195" dirty="0">
                <a:latin typeface="Trebuchet MS"/>
                <a:cs typeface="Trebuchet MS"/>
              </a:rPr>
              <a:t>Space  </a:t>
            </a:r>
            <a:r>
              <a:rPr sz="3400" b="1" spc="-165" dirty="0">
                <a:latin typeface="Trebuchet MS"/>
                <a:cs typeface="Trebuchet MS"/>
              </a:rPr>
              <a:t>Beam </a:t>
            </a:r>
            <a:r>
              <a:rPr sz="3400" b="1" spc="-155" dirty="0">
                <a:latin typeface="Trebuchet MS"/>
                <a:cs typeface="Trebuchet MS"/>
              </a:rPr>
              <a:t>Position and </a:t>
            </a:r>
            <a:r>
              <a:rPr sz="3400" b="1" spc="-250" dirty="0">
                <a:latin typeface="Trebuchet MS"/>
                <a:cs typeface="Trebuchet MS"/>
              </a:rPr>
              <a:t>Size</a:t>
            </a:r>
            <a:r>
              <a:rPr sz="3400" b="1" spc="-670" dirty="0">
                <a:latin typeface="Trebuchet MS"/>
                <a:cs typeface="Trebuchet MS"/>
              </a:rPr>
              <a:t> </a:t>
            </a:r>
            <a:r>
              <a:rPr sz="3400" b="1" spc="-80" dirty="0">
                <a:latin typeface="Trebuchet MS"/>
                <a:cs typeface="Trebuchet MS"/>
              </a:rPr>
              <a:t>Monitor  </a:t>
            </a:r>
            <a:r>
              <a:rPr sz="3400" b="1" spc="-180" dirty="0">
                <a:latin typeface="Trebuchet MS"/>
                <a:cs typeface="Trebuchet MS"/>
              </a:rPr>
              <a:t>for </a:t>
            </a:r>
            <a:r>
              <a:rPr sz="3400" b="1" spc="-190" dirty="0">
                <a:latin typeface="Trebuchet MS"/>
                <a:cs typeface="Trebuchet MS"/>
              </a:rPr>
              <a:t>Synchrotron</a:t>
            </a:r>
            <a:r>
              <a:rPr sz="3400" b="1" spc="-380" dirty="0">
                <a:latin typeface="Trebuchet MS"/>
                <a:cs typeface="Trebuchet MS"/>
              </a:rPr>
              <a:t> </a:t>
            </a:r>
            <a:r>
              <a:rPr sz="3400" b="1" spc="-155" dirty="0">
                <a:latin typeface="Trebuchet MS"/>
                <a:cs typeface="Trebuchet MS"/>
              </a:rPr>
              <a:t>Radiation</a:t>
            </a:r>
            <a:endParaRPr sz="3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4164583"/>
            <a:ext cx="3517900" cy="1781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75740">
              <a:lnSpc>
                <a:spcPct val="120000"/>
              </a:lnSpc>
              <a:spcBef>
                <a:spcPts val="100"/>
              </a:spcBef>
            </a:pPr>
            <a:r>
              <a:rPr sz="2400" b="1" spc="-135" dirty="0">
                <a:latin typeface="Trebuchet MS"/>
                <a:cs typeface="Trebuchet MS"/>
              </a:rPr>
              <a:t>Nazanin</a:t>
            </a:r>
            <a:r>
              <a:rPr sz="2400" b="1" spc="-254" dirty="0">
                <a:latin typeface="Trebuchet MS"/>
                <a:cs typeface="Trebuchet MS"/>
              </a:rPr>
              <a:t> </a:t>
            </a:r>
            <a:r>
              <a:rPr sz="2400" b="1" spc="-110" dirty="0">
                <a:latin typeface="Trebuchet MS"/>
                <a:cs typeface="Trebuchet MS"/>
              </a:rPr>
              <a:t>Samadi  </a:t>
            </a:r>
            <a:r>
              <a:rPr sz="2400" b="1" spc="-105" dirty="0">
                <a:latin typeface="Trebuchet MS"/>
                <a:cs typeface="Trebuchet MS"/>
              </a:rPr>
              <a:t>PhD</a:t>
            </a:r>
            <a:r>
              <a:rPr sz="2400" b="1" spc="-210" dirty="0">
                <a:latin typeface="Trebuchet MS"/>
                <a:cs typeface="Trebuchet MS"/>
              </a:rPr>
              <a:t> </a:t>
            </a:r>
            <a:r>
              <a:rPr sz="2400" b="1" spc="-130" dirty="0">
                <a:latin typeface="Trebuchet MS"/>
                <a:cs typeface="Trebuchet MS"/>
              </a:rPr>
              <a:t>Candidate</a:t>
            </a:r>
            <a:endParaRPr sz="2400">
              <a:latin typeface="Trebuchet MS"/>
              <a:cs typeface="Trebuchet MS"/>
            </a:endParaRPr>
          </a:p>
          <a:p>
            <a:pPr marL="12700" marR="5080">
              <a:lnSpc>
                <a:spcPts val="3460"/>
              </a:lnSpc>
              <a:spcBef>
                <a:spcPts val="204"/>
              </a:spcBef>
            </a:pPr>
            <a:r>
              <a:rPr sz="2400" b="1" spc="-130" dirty="0">
                <a:latin typeface="Trebuchet MS"/>
                <a:cs typeface="Trebuchet MS"/>
              </a:rPr>
              <a:t>University </a:t>
            </a:r>
            <a:r>
              <a:rPr sz="2400" b="1" spc="-100" dirty="0">
                <a:latin typeface="Trebuchet MS"/>
                <a:cs typeface="Trebuchet MS"/>
              </a:rPr>
              <a:t>of</a:t>
            </a:r>
            <a:r>
              <a:rPr sz="2400" b="1" spc="-305" dirty="0">
                <a:latin typeface="Trebuchet MS"/>
                <a:cs typeface="Trebuchet MS"/>
              </a:rPr>
              <a:t> </a:t>
            </a:r>
            <a:r>
              <a:rPr sz="2400" b="1" spc="-125" dirty="0">
                <a:latin typeface="Trebuchet MS"/>
                <a:cs typeface="Trebuchet MS"/>
              </a:rPr>
              <a:t>Saskatchewan  </a:t>
            </a:r>
            <a:r>
              <a:rPr sz="2400" b="1" spc="-130" dirty="0">
                <a:latin typeface="Trebuchet MS"/>
                <a:cs typeface="Trebuchet MS"/>
              </a:rPr>
              <a:t>Canadian </a:t>
            </a:r>
            <a:r>
              <a:rPr sz="2400" b="1" spc="-155" dirty="0">
                <a:latin typeface="Trebuchet MS"/>
                <a:cs typeface="Trebuchet MS"/>
              </a:rPr>
              <a:t>Light</a:t>
            </a:r>
            <a:r>
              <a:rPr sz="2400" b="1" spc="-235" dirty="0">
                <a:latin typeface="Trebuchet MS"/>
                <a:cs typeface="Trebuchet MS"/>
              </a:rPr>
              <a:t> </a:t>
            </a:r>
            <a:r>
              <a:rPr sz="2400" b="1" spc="-145" dirty="0">
                <a:latin typeface="Trebuchet MS"/>
                <a:cs typeface="Trebuchet MS"/>
              </a:rPr>
              <a:t>Source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99809" y="1120901"/>
            <a:ext cx="6072378" cy="39791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730743" y="5668264"/>
            <a:ext cx="22733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latin typeface="Arial"/>
                <a:cs typeface="Arial"/>
              </a:rPr>
              <a:t>IPAC19, </a:t>
            </a:r>
            <a:r>
              <a:rPr sz="1800" b="1" spc="-5" dirty="0">
                <a:latin typeface="Arial"/>
                <a:cs typeface="Arial"/>
              </a:rPr>
              <a:t>24 </a:t>
            </a:r>
            <a:r>
              <a:rPr sz="1800" b="1" dirty="0">
                <a:latin typeface="Arial"/>
                <a:cs typeface="Arial"/>
              </a:rPr>
              <a:t>May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2019</a:t>
            </a:r>
            <a:endParaRPr sz="1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94240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454152"/>
            <a:ext cx="112572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Motivation: </a:t>
            </a:r>
            <a:r>
              <a:rPr spc="-290" dirty="0"/>
              <a:t>Source </a:t>
            </a:r>
            <a:r>
              <a:rPr spc="-70" dirty="0"/>
              <a:t>monitoring </a:t>
            </a:r>
            <a:r>
              <a:rPr spc="65" dirty="0"/>
              <a:t>&amp; </a:t>
            </a:r>
            <a:r>
              <a:rPr spc="-229" dirty="0"/>
              <a:t>Data</a:t>
            </a:r>
            <a:r>
              <a:rPr spc="-735" dirty="0"/>
              <a:t> </a:t>
            </a:r>
            <a:r>
              <a:rPr spc="-145" dirty="0"/>
              <a:t>Correction</a:t>
            </a:r>
          </a:p>
        </p:txBody>
      </p:sp>
      <p:sp>
        <p:nvSpPr>
          <p:cNvPr id="3" name="object 3"/>
          <p:cNvSpPr/>
          <p:nvPr/>
        </p:nvSpPr>
        <p:spPr>
          <a:xfrm>
            <a:off x="5739384" y="1724405"/>
            <a:ext cx="5891021" cy="48463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5117" y="1703451"/>
            <a:ext cx="241553" cy="1866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428740">
              <a:lnSpc>
                <a:spcPts val="1870"/>
              </a:lnSpc>
              <a:spcBef>
                <a:spcPts val="95"/>
              </a:spcBef>
            </a:pPr>
            <a:r>
              <a:rPr spc="-5" dirty="0"/>
              <a:t>What </a:t>
            </a:r>
            <a:r>
              <a:rPr spc="-10" dirty="0"/>
              <a:t>Happens </a:t>
            </a:r>
            <a:r>
              <a:rPr spc="-5" dirty="0"/>
              <a:t>When the </a:t>
            </a:r>
            <a:r>
              <a:rPr spc="-10" dirty="0"/>
              <a:t>Beam</a:t>
            </a:r>
            <a:r>
              <a:rPr spc="40" dirty="0"/>
              <a:t> </a:t>
            </a:r>
            <a:r>
              <a:rPr spc="-5" dirty="0"/>
              <a:t>Moves?</a:t>
            </a:r>
          </a:p>
          <a:p>
            <a:pPr marL="63500">
              <a:lnSpc>
                <a:spcPts val="2830"/>
              </a:lnSpc>
            </a:pPr>
            <a:r>
              <a:rPr sz="2800" spc="-135" dirty="0"/>
              <a:t>New </a:t>
            </a:r>
            <a:r>
              <a:rPr sz="2800" spc="-85" dirty="0"/>
              <a:t>generation </a:t>
            </a:r>
            <a:r>
              <a:rPr sz="2800" spc="-25" dirty="0"/>
              <a:t>light </a:t>
            </a:r>
            <a:r>
              <a:rPr sz="2800" spc="-165" dirty="0"/>
              <a:t>sources</a:t>
            </a:r>
            <a:r>
              <a:rPr sz="2800" spc="-365" dirty="0"/>
              <a:t> </a:t>
            </a:r>
            <a:r>
              <a:rPr sz="2800" spc="15" dirty="0"/>
              <a:t>with</a:t>
            </a:r>
            <a:endParaRPr sz="2800"/>
          </a:p>
          <a:p>
            <a:pPr marL="63500">
              <a:lnSpc>
                <a:spcPct val="100000"/>
              </a:lnSpc>
            </a:pPr>
            <a:r>
              <a:rPr sz="2800" spc="-120" dirty="0"/>
              <a:t>small</a:t>
            </a:r>
            <a:r>
              <a:rPr sz="2800" spc="-165" dirty="0"/>
              <a:t> </a:t>
            </a:r>
            <a:r>
              <a:rPr sz="2800" spc="-70" dirty="0"/>
              <a:t>emittance</a:t>
            </a:r>
            <a:endParaRPr sz="2800"/>
          </a:p>
          <a:p>
            <a:pPr marL="63500">
              <a:lnSpc>
                <a:spcPct val="100000"/>
              </a:lnSpc>
              <a:spcBef>
                <a:spcPts val="675"/>
              </a:spcBef>
            </a:pPr>
            <a:r>
              <a:rPr sz="2800" spc="-180" dirty="0"/>
              <a:t>MBA</a:t>
            </a:r>
            <a:r>
              <a:rPr sz="2800" spc="-145" dirty="0"/>
              <a:t> </a:t>
            </a:r>
            <a:r>
              <a:rPr sz="2800" spc="-100" dirty="0"/>
              <a:t>Lattice</a:t>
            </a:r>
            <a:endParaRPr sz="2800"/>
          </a:p>
        </p:txBody>
      </p:sp>
      <p:sp>
        <p:nvSpPr>
          <p:cNvPr id="6" name="object 6"/>
          <p:cNvSpPr/>
          <p:nvPr/>
        </p:nvSpPr>
        <p:spPr>
          <a:xfrm>
            <a:off x="405117" y="2642235"/>
            <a:ext cx="241553" cy="1866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135883" y="2984703"/>
            <a:ext cx="2450465" cy="810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8699"/>
              </a:lnSpc>
              <a:spcBef>
                <a:spcPts val="100"/>
              </a:spcBef>
            </a:pPr>
            <a:r>
              <a:rPr sz="2000" spc="-135" dirty="0">
                <a:latin typeface="Arial"/>
                <a:cs typeface="Arial"/>
              </a:rPr>
              <a:t>Ns: </a:t>
            </a:r>
            <a:r>
              <a:rPr sz="2000" spc="-120" dirty="0">
                <a:latin typeface="Arial"/>
                <a:cs typeface="Arial"/>
              </a:rPr>
              <a:t># </a:t>
            </a:r>
            <a:r>
              <a:rPr sz="2000" spc="-95" dirty="0">
                <a:latin typeface="Arial"/>
                <a:cs typeface="Arial"/>
              </a:rPr>
              <a:t>sectors </a:t>
            </a:r>
            <a:r>
              <a:rPr sz="2000" spc="-25" dirty="0">
                <a:latin typeface="Arial"/>
                <a:cs typeface="Arial"/>
              </a:rPr>
              <a:t>in the</a:t>
            </a:r>
            <a:r>
              <a:rPr sz="2000" spc="-175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ring  </a:t>
            </a:r>
            <a:r>
              <a:rPr sz="2000" spc="-80" dirty="0">
                <a:latin typeface="Arial"/>
                <a:cs typeface="Arial"/>
              </a:rPr>
              <a:t>Nd: </a:t>
            </a:r>
            <a:r>
              <a:rPr sz="2000" spc="-120" dirty="0">
                <a:latin typeface="Arial"/>
                <a:cs typeface="Arial"/>
              </a:rPr>
              <a:t>#</a:t>
            </a:r>
            <a:r>
              <a:rPr sz="2000" spc="-145" dirty="0">
                <a:latin typeface="Arial"/>
                <a:cs typeface="Arial"/>
              </a:rPr>
              <a:t> </a:t>
            </a:r>
            <a:r>
              <a:rPr sz="2000" spc="-55" dirty="0">
                <a:latin typeface="Arial"/>
                <a:cs typeface="Arial"/>
              </a:rPr>
              <a:t>dipoles/sector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39766" y="3549576"/>
            <a:ext cx="1009650" cy="0"/>
          </a:xfrm>
          <a:custGeom>
            <a:avLst/>
            <a:gdLst/>
            <a:ahLst/>
            <a:cxnLst/>
            <a:rect l="l" t="t" r="r" b="b"/>
            <a:pathLst>
              <a:path w="1009650">
                <a:moveTo>
                  <a:pt x="0" y="0"/>
                </a:moveTo>
                <a:lnTo>
                  <a:pt x="1009570" y="0"/>
                </a:lnTo>
              </a:path>
            </a:pathLst>
          </a:custGeom>
          <a:ln w="1436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481290" y="3004438"/>
            <a:ext cx="312420" cy="3752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450" i="1" spc="277" baseline="-25362" dirty="0">
                <a:latin typeface="Times New Roman"/>
                <a:cs typeface="Times New Roman"/>
              </a:rPr>
              <a:t>E</a:t>
            </a:r>
            <a:r>
              <a:rPr sz="1300" spc="10" dirty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0756" y="3545925"/>
            <a:ext cx="985519" cy="3752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86130" algn="l"/>
              </a:tabLst>
            </a:pPr>
            <a:r>
              <a:rPr sz="2300" spc="160" dirty="0">
                <a:latin typeface="Times New Roman"/>
                <a:cs typeface="Times New Roman"/>
              </a:rPr>
              <a:t>(</a:t>
            </a:r>
            <a:r>
              <a:rPr sz="2300" i="1" spc="-5" dirty="0">
                <a:latin typeface="Times New Roman"/>
                <a:cs typeface="Times New Roman"/>
              </a:rPr>
              <a:t>N</a:t>
            </a:r>
            <a:r>
              <a:rPr sz="2300" i="1" dirty="0">
                <a:latin typeface="Times New Roman"/>
                <a:cs typeface="Times New Roman"/>
              </a:rPr>
              <a:t> </a:t>
            </a:r>
            <a:r>
              <a:rPr sz="2300" i="1" spc="-235" dirty="0">
                <a:latin typeface="Times New Roman"/>
                <a:cs typeface="Times New Roman"/>
              </a:rPr>
              <a:t> </a:t>
            </a:r>
            <a:r>
              <a:rPr sz="2300" i="1" spc="-5" dirty="0">
                <a:latin typeface="Times New Roman"/>
                <a:cs typeface="Times New Roman"/>
              </a:rPr>
              <a:t>N</a:t>
            </a:r>
            <a:r>
              <a:rPr sz="2300" i="1" dirty="0">
                <a:latin typeface="Times New Roman"/>
                <a:cs typeface="Times New Roman"/>
              </a:rPr>
              <a:t>	</a:t>
            </a:r>
            <a:r>
              <a:rPr sz="2300" spc="30" dirty="0">
                <a:latin typeface="Times New Roman"/>
                <a:cs typeface="Times New Roman"/>
              </a:rPr>
              <a:t>)</a:t>
            </a:r>
            <a:r>
              <a:rPr sz="1950" spc="15" baseline="44871" dirty="0">
                <a:latin typeface="Times New Roman"/>
                <a:cs typeface="Times New Roman"/>
              </a:rPr>
              <a:t>3</a:t>
            </a:r>
            <a:endParaRPr sz="1950" baseline="44871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6486" y="3302626"/>
            <a:ext cx="456565" cy="3943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400" i="1" spc="-50" dirty="0">
                <a:latin typeface="Symbol"/>
                <a:cs typeface="Symbol"/>
              </a:rPr>
              <a:t></a:t>
            </a:r>
            <a:r>
              <a:rPr sz="2400" i="1" spc="60" dirty="0">
                <a:latin typeface="Times New Roman"/>
                <a:cs typeface="Times New Roman"/>
              </a:rPr>
              <a:t> </a:t>
            </a:r>
            <a:r>
              <a:rPr sz="2300" spc="-5" dirty="0">
                <a:latin typeface="Symbol"/>
                <a:cs typeface="Symbol"/>
              </a:rPr>
              <a:t>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0969" y="3743888"/>
            <a:ext cx="1441450" cy="66802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782320">
              <a:lnSpc>
                <a:spcPct val="100000"/>
              </a:lnSpc>
              <a:spcBef>
                <a:spcPts val="125"/>
              </a:spcBef>
              <a:tabLst>
                <a:tab pos="1090930" algn="l"/>
              </a:tabLst>
            </a:pPr>
            <a:r>
              <a:rPr sz="1300" i="1" spc="10" dirty="0">
                <a:latin typeface="Times New Roman"/>
                <a:cs typeface="Times New Roman"/>
              </a:rPr>
              <a:t>s	d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i="1" spc="-55" dirty="0">
                <a:latin typeface="Symbol"/>
                <a:cs typeface="Symbol"/>
              </a:rPr>
              <a:t></a:t>
            </a:r>
            <a:r>
              <a:rPr sz="2800" i="1" spc="-355" dirty="0">
                <a:latin typeface="Times New Roman"/>
                <a:cs typeface="Times New Roman"/>
              </a:rPr>
              <a:t> </a:t>
            </a:r>
            <a:r>
              <a:rPr sz="2325" i="1" baseline="-25089" dirty="0">
                <a:latin typeface="Times New Roman"/>
                <a:cs typeface="Times New Roman"/>
              </a:rPr>
              <a:t>y</a:t>
            </a:r>
            <a:r>
              <a:rPr sz="2325" i="1" spc="89" baseline="-25089" dirty="0">
                <a:latin typeface="Times New Roman"/>
                <a:cs typeface="Times New Roman"/>
              </a:rPr>
              <a:t> </a:t>
            </a:r>
            <a:r>
              <a:rPr sz="2650" spc="25" dirty="0">
                <a:latin typeface="Symbol"/>
                <a:cs typeface="Symbol"/>
              </a:rPr>
              <a:t></a:t>
            </a:r>
            <a:r>
              <a:rPr sz="2650" spc="-290" dirty="0">
                <a:latin typeface="Times New Roman"/>
                <a:cs typeface="Times New Roman"/>
              </a:rPr>
              <a:t> </a:t>
            </a:r>
            <a:r>
              <a:rPr sz="2800" i="1" spc="-70" dirty="0">
                <a:latin typeface="Symbol"/>
                <a:cs typeface="Symbol"/>
              </a:rPr>
              <a:t></a:t>
            </a:r>
            <a:r>
              <a:rPr sz="2800" i="1" spc="-280" dirty="0">
                <a:latin typeface="Times New Roman"/>
                <a:cs typeface="Times New Roman"/>
              </a:rPr>
              <a:t> </a:t>
            </a:r>
            <a:r>
              <a:rPr sz="2325" i="1" spc="-67" baseline="-25089" dirty="0">
                <a:latin typeface="Times New Roman"/>
                <a:cs typeface="Times New Roman"/>
              </a:rPr>
              <a:t>y</a:t>
            </a:r>
            <a:r>
              <a:rPr sz="2800" i="1" spc="-45" dirty="0">
                <a:latin typeface="Symbol"/>
                <a:cs typeface="Symbol"/>
              </a:rPr>
              <a:t></a:t>
            </a:r>
            <a:r>
              <a:rPr sz="2800" i="1" spc="-280" dirty="0">
                <a:latin typeface="Times New Roman"/>
                <a:cs typeface="Times New Roman"/>
              </a:rPr>
              <a:t> </a:t>
            </a:r>
            <a:r>
              <a:rPr sz="2325" i="1" spc="52" baseline="-37634" dirty="0">
                <a:latin typeface="Times New Roman"/>
                <a:cs typeface="Times New Roman"/>
              </a:rPr>
              <a:t>y</a:t>
            </a:r>
            <a:r>
              <a:rPr sz="1650" spc="52" baseline="-17676" dirty="0">
                <a:latin typeface="Times New Roman"/>
                <a:cs typeface="Times New Roman"/>
              </a:rPr>
              <a:t>'</a:t>
            </a:r>
            <a:endParaRPr sz="1650" baseline="-17676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96240" y="5142865"/>
            <a:ext cx="241554" cy="1866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53287" y="4959096"/>
            <a:ext cx="4530090" cy="1306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spc="-204" dirty="0">
                <a:solidFill>
                  <a:srgbClr val="FF0000"/>
                </a:solidFill>
                <a:latin typeface="Arial"/>
                <a:cs typeface="Arial"/>
              </a:rPr>
              <a:t>Beam </a:t>
            </a:r>
            <a:r>
              <a:rPr sz="2800" spc="-45" dirty="0">
                <a:solidFill>
                  <a:srgbClr val="FF0000"/>
                </a:solidFill>
                <a:latin typeface="Arial"/>
                <a:cs typeface="Arial"/>
              </a:rPr>
              <a:t>stability </a:t>
            </a:r>
            <a:r>
              <a:rPr sz="2800" spc="-130" dirty="0">
                <a:solidFill>
                  <a:srgbClr val="FF0000"/>
                </a:solidFill>
                <a:latin typeface="Arial"/>
                <a:cs typeface="Arial"/>
              </a:rPr>
              <a:t>and </a:t>
            </a:r>
            <a:r>
              <a:rPr sz="2800" spc="-140" dirty="0">
                <a:solidFill>
                  <a:srgbClr val="FF0000"/>
                </a:solidFill>
                <a:latin typeface="Arial"/>
                <a:cs typeface="Arial"/>
              </a:rPr>
              <a:t>source </a:t>
            </a:r>
            <a:r>
              <a:rPr sz="2800" spc="-190" dirty="0">
                <a:solidFill>
                  <a:srgbClr val="FF0000"/>
                </a:solidFill>
                <a:latin typeface="Arial"/>
                <a:cs typeface="Arial"/>
              </a:rPr>
              <a:t>size  </a:t>
            </a:r>
            <a:r>
              <a:rPr sz="2800" spc="-125" dirty="0">
                <a:solidFill>
                  <a:srgbClr val="FF0000"/>
                </a:solidFill>
                <a:latin typeface="Arial"/>
                <a:cs typeface="Arial"/>
              </a:rPr>
              <a:t>measurements </a:t>
            </a:r>
            <a:r>
              <a:rPr sz="2800" spc="-120" dirty="0">
                <a:solidFill>
                  <a:srgbClr val="FF0000"/>
                </a:solidFill>
                <a:latin typeface="Arial"/>
                <a:cs typeface="Arial"/>
              </a:rPr>
              <a:t>challenging</a:t>
            </a:r>
            <a:r>
              <a:rPr sz="2800" spc="-2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800" spc="-130" dirty="0">
                <a:solidFill>
                  <a:srgbClr val="FF0000"/>
                </a:solidFill>
                <a:latin typeface="Arial"/>
                <a:cs typeface="Arial"/>
              </a:rPr>
              <a:t>and  </a:t>
            </a:r>
            <a:r>
              <a:rPr sz="2800" spc="-30" dirty="0">
                <a:solidFill>
                  <a:srgbClr val="FF0000"/>
                </a:solidFill>
                <a:latin typeface="Arial"/>
                <a:cs typeface="Arial"/>
              </a:rPr>
              <a:t>important.</a:t>
            </a:r>
            <a:endParaRPr sz="28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658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6240" y="1535175"/>
            <a:ext cx="241554" cy="1866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3287" y="1351280"/>
            <a:ext cx="10490835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spc="-120" dirty="0">
                <a:latin typeface="Arial"/>
                <a:cs typeface="Arial"/>
              </a:rPr>
              <a:t>Double </a:t>
            </a:r>
            <a:r>
              <a:rPr sz="2800" spc="-145" dirty="0">
                <a:latin typeface="Arial"/>
                <a:cs typeface="Arial"/>
              </a:rPr>
              <a:t>Crystal </a:t>
            </a:r>
            <a:r>
              <a:rPr sz="2800" spc="-55" dirty="0">
                <a:latin typeface="Arial"/>
                <a:cs typeface="Arial"/>
              </a:rPr>
              <a:t>Monochromator </a:t>
            </a:r>
            <a:r>
              <a:rPr sz="2800" spc="-175" dirty="0">
                <a:latin typeface="Arial"/>
                <a:cs typeface="Arial"/>
              </a:rPr>
              <a:t>(DCM), Creates </a:t>
            </a:r>
            <a:r>
              <a:rPr sz="2800" spc="-220" dirty="0">
                <a:latin typeface="Arial"/>
                <a:cs typeface="Arial"/>
              </a:rPr>
              <a:t>a </a:t>
            </a:r>
            <a:r>
              <a:rPr sz="2800" spc="-95" dirty="0">
                <a:latin typeface="Arial"/>
                <a:cs typeface="Arial"/>
              </a:rPr>
              <a:t>nearly </a:t>
            </a:r>
            <a:r>
              <a:rPr sz="2800" spc="-80" dirty="0">
                <a:latin typeface="Arial"/>
                <a:cs typeface="Arial"/>
              </a:rPr>
              <a:t>monochromatic  </a:t>
            </a:r>
            <a:r>
              <a:rPr sz="2800" spc="-145" dirty="0">
                <a:latin typeface="Arial"/>
                <a:cs typeface="Arial"/>
              </a:rPr>
              <a:t>beam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454152"/>
            <a:ext cx="72288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190" dirty="0">
                <a:solidFill>
                  <a:srgbClr val="585858"/>
                </a:solidFill>
                <a:latin typeface="Arial"/>
                <a:cs typeface="Arial"/>
              </a:rPr>
              <a:t>Double </a:t>
            </a:r>
            <a:r>
              <a:rPr sz="4400" spc="-220" dirty="0">
                <a:solidFill>
                  <a:srgbClr val="585858"/>
                </a:solidFill>
                <a:latin typeface="Arial"/>
                <a:cs typeface="Arial"/>
              </a:rPr>
              <a:t>Crystal</a:t>
            </a:r>
            <a:r>
              <a:rPr sz="4400" spc="-27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4400" spc="-90" dirty="0">
                <a:solidFill>
                  <a:srgbClr val="585858"/>
                </a:solidFill>
                <a:latin typeface="Arial"/>
                <a:cs typeface="Arial"/>
              </a:rPr>
              <a:t>Monochromator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6800" y="5397246"/>
            <a:ext cx="10058400" cy="9243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294" y="2228088"/>
            <a:ext cx="10296906" cy="31158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7677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3287" y="1351280"/>
            <a:ext cx="1035875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235" dirty="0">
                <a:latin typeface="Arial"/>
                <a:cs typeface="Arial"/>
              </a:rPr>
              <a:t>Some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of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35" dirty="0">
                <a:latin typeface="Arial"/>
                <a:cs typeface="Arial"/>
              </a:rPr>
              <a:t>the</a:t>
            </a:r>
            <a:r>
              <a:rPr sz="2800" spc="-145" dirty="0">
                <a:latin typeface="Arial"/>
                <a:cs typeface="Arial"/>
              </a:rPr>
              <a:t> beam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140" dirty="0">
                <a:latin typeface="Arial"/>
                <a:cs typeface="Arial"/>
              </a:rPr>
              <a:t>above</a:t>
            </a:r>
            <a:r>
              <a:rPr sz="2800" spc="-160" dirty="0">
                <a:latin typeface="Arial"/>
                <a:cs typeface="Arial"/>
              </a:rPr>
              <a:t> </a:t>
            </a:r>
            <a:r>
              <a:rPr sz="2800" spc="-130" dirty="0">
                <a:latin typeface="Arial"/>
                <a:cs typeface="Arial"/>
              </a:rPr>
              <a:t>and</a:t>
            </a:r>
            <a:r>
              <a:rPr sz="2800" spc="-145" dirty="0">
                <a:latin typeface="Arial"/>
                <a:cs typeface="Arial"/>
              </a:rPr>
              <a:t> </a:t>
            </a:r>
            <a:r>
              <a:rPr sz="2800" spc="-165" dirty="0">
                <a:latin typeface="Arial"/>
                <a:cs typeface="Arial"/>
              </a:rPr>
              <a:t>some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of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the</a:t>
            </a:r>
            <a:r>
              <a:rPr sz="2800" spc="-145" dirty="0">
                <a:latin typeface="Arial"/>
                <a:cs typeface="Arial"/>
              </a:rPr>
              <a:t> beam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70" dirty="0">
                <a:latin typeface="Arial"/>
                <a:cs typeface="Arial"/>
              </a:rPr>
              <a:t>below</a:t>
            </a:r>
            <a:r>
              <a:rPr sz="2800" spc="-145" dirty="0">
                <a:latin typeface="Arial"/>
                <a:cs typeface="Arial"/>
              </a:rPr>
              <a:t> </a:t>
            </a:r>
            <a:r>
              <a:rPr sz="2800" spc="-35" dirty="0">
                <a:latin typeface="Arial"/>
                <a:cs typeface="Arial"/>
              </a:rPr>
              <a:t>the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165" dirty="0">
                <a:latin typeface="Arial"/>
                <a:cs typeface="Arial"/>
              </a:rPr>
              <a:t>edge </a:t>
            </a:r>
            <a:r>
              <a:rPr sz="2800" spc="-125" dirty="0">
                <a:latin typeface="Arial"/>
                <a:cs typeface="Arial"/>
              </a:rPr>
              <a:t>energy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6240" y="1535175"/>
            <a:ext cx="241554" cy="1866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83540" y="454152"/>
            <a:ext cx="61277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409" dirty="0">
                <a:solidFill>
                  <a:srgbClr val="585858"/>
                </a:solidFill>
                <a:latin typeface="Arial"/>
                <a:cs typeface="Arial"/>
              </a:rPr>
              <a:t>DCM </a:t>
            </a:r>
            <a:r>
              <a:rPr sz="4400" spc="-535" dirty="0">
                <a:solidFill>
                  <a:srgbClr val="585858"/>
                </a:solidFill>
                <a:latin typeface="Arial"/>
                <a:cs typeface="Arial"/>
              </a:rPr>
              <a:t>@ </a:t>
            </a:r>
            <a:r>
              <a:rPr sz="4400" spc="-300" dirty="0">
                <a:solidFill>
                  <a:srgbClr val="585858"/>
                </a:solidFill>
                <a:latin typeface="Arial"/>
                <a:cs typeface="Arial"/>
              </a:rPr>
              <a:t>K-edge</a:t>
            </a:r>
            <a:r>
              <a:rPr sz="4400" spc="-455" dirty="0">
                <a:solidFill>
                  <a:srgbClr val="585858"/>
                </a:solidFill>
                <a:latin typeface="Arial"/>
                <a:cs typeface="Arial"/>
              </a:rPr>
              <a:t> </a:t>
            </a:r>
            <a:r>
              <a:rPr sz="4400" spc="-120" dirty="0">
                <a:solidFill>
                  <a:srgbClr val="585858"/>
                </a:solidFill>
                <a:latin typeface="Arial"/>
                <a:cs typeface="Arial"/>
              </a:rPr>
              <a:t>Absorption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4513" y="5404103"/>
            <a:ext cx="10058400" cy="92430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8294" y="2228088"/>
            <a:ext cx="10296906" cy="31158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93476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454152"/>
            <a:ext cx="62839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What </a:t>
            </a:r>
            <a:r>
              <a:rPr spc="-50" dirty="0"/>
              <a:t>the </a:t>
            </a:r>
            <a:r>
              <a:rPr spc="-325" dirty="0"/>
              <a:t>Beam </a:t>
            </a:r>
            <a:r>
              <a:rPr spc="-310" dirty="0"/>
              <a:t>Looks</a:t>
            </a:r>
            <a:r>
              <a:rPr spc="-440" dirty="0"/>
              <a:t> </a:t>
            </a:r>
            <a:r>
              <a:rPr spc="-295" dirty="0"/>
              <a:t>Like?</a:t>
            </a:r>
          </a:p>
        </p:txBody>
      </p:sp>
      <p:sp>
        <p:nvSpPr>
          <p:cNvPr id="3" name="object 3"/>
          <p:cNvSpPr/>
          <p:nvPr/>
        </p:nvSpPr>
        <p:spPr>
          <a:xfrm>
            <a:off x="255270" y="2592323"/>
            <a:ext cx="11681460" cy="19164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34500" y="4559046"/>
            <a:ext cx="961644" cy="9235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931652" y="4559046"/>
            <a:ext cx="961644" cy="9235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54567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454152"/>
            <a:ext cx="910082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20" dirty="0"/>
              <a:t>What </a:t>
            </a:r>
            <a:r>
              <a:rPr spc="-280" dirty="0"/>
              <a:t>Happens </a:t>
            </a:r>
            <a:r>
              <a:rPr spc="-195" dirty="0"/>
              <a:t>When </a:t>
            </a:r>
            <a:r>
              <a:rPr spc="-50" dirty="0"/>
              <a:t>the </a:t>
            </a:r>
            <a:r>
              <a:rPr spc="-325" dirty="0"/>
              <a:t>Beam</a:t>
            </a:r>
            <a:r>
              <a:rPr spc="-495" dirty="0"/>
              <a:t> </a:t>
            </a:r>
            <a:r>
              <a:rPr spc="-235" dirty="0"/>
              <a:t>Moves?</a:t>
            </a:r>
          </a:p>
        </p:txBody>
      </p:sp>
      <p:sp>
        <p:nvSpPr>
          <p:cNvPr id="3" name="object 3"/>
          <p:cNvSpPr/>
          <p:nvPr/>
        </p:nvSpPr>
        <p:spPr>
          <a:xfrm>
            <a:off x="609600" y="1063752"/>
            <a:ext cx="10965942" cy="18463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9600" y="1063752"/>
            <a:ext cx="10965942" cy="29756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9600" y="1063752"/>
            <a:ext cx="10965942" cy="39532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9600" y="1063752"/>
            <a:ext cx="10965942" cy="52684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7593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20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454152"/>
            <a:ext cx="7919084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20" dirty="0"/>
              <a:t>The </a:t>
            </a:r>
            <a:r>
              <a:rPr spc="-215" dirty="0"/>
              <a:t>System-Extracting</a:t>
            </a:r>
            <a:r>
              <a:rPr spc="-140" dirty="0"/>
              <a:t> </a:t>
            </a:r>
            <a:r>
              <a:rPr spc="-60" dirty="0"/>
              <a:t>Information</a:t>
            </a:r>
          </a:p>
        </p:txBody>
      </p:sp>
      <p:sp>
        <p:nvSpPr>
          <p:cNvPr id="3" name="object 3"/>
          <p:cNvSpPr/>
          <p:nvPr/>
        </p:nvSpPr>
        <p:spPr>
          <a:xfrm>
            <a:off x="4166615" y="1252727"/>
            <a:ext cx="6566154" cy="16725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450580" y="1265682"/>
            <a:ext cx="1732026" cy="16634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31530" y="1246632"/>
            <a:ext cx="1770380" cy="1701800"/>
          </a:xfrm>
          <a:custGeom>
            <a:avLst/>
            <a:gdLst/>
            <a:ahLst/>
            <a:cxnLst/>
            <a:rect l="l" t="t" r="r" b="b"/>
            <a:pathLst>
              <a:path w="1770379" h="1701800">
                <a:moveTo>
                  <a:pt x="0" y="1701546"/>
                </a:moveTo>
                <a:lnTo>
                  <a:pt x="1770126" y="1701546"/>
                </a:lnTo>
                <a:lnTo>
                  <a:pt x="1770126" y="0"/>
                </a:lnTo>
                <a:lnTo>
                  <a:pt x="0" y="0"/>
                </a:lnTo>
                <a:lnTo>
                  <a:pt x="0" y="1701546"/>
                </a:lnTo>
                <a:close/>
              </a:path>
            </a:pathLst>
          </a:custGeom>
          <a:ln w="3810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88408" y="1265682"/>
            <a:ext cx="1716786" cy="16436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69358" y="1246632"/>
            <a:ext cx="1755139" cy="1682114"/>
          </a:xfrm>
          <a:custGeom>
            <a:avLst/>
            <a:gdLst/>
            <a:ahLst/>
            <a:cxnLst/>
            <a:rect l="l" t="t" r="r" b="b"/>
            <a:pathLst>
              <a:path w="1755140" h="1682114">
                <a:moveTo>
                  <a:pt x="0" y="1681734"/>
                </a:moveTo>
                <a:lnTo>
                  <a:pt x="1754886" y="1681734"/>
                </a:lnTo>
                <a:lnTo>
                  <a:pt x="1754886" y="0"/>
                </a:lnTo>
                <a:lnTo>
                  <a:pt x="0" y="0"/>
                </a:lnTo>
                <a:lnTo>
                  <a:pt x="0" y="1681734"/>
                </a:lnTo>
                <a:close/>
              </a:path>
            </a:pathLst>
          </a:custGeom>
          <a:ln w="38100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83436" y="4289297"/>
            <a:ext cx="1861185" cy="0"/>
          </a:xfrm>
          <a:custGeom>
            <a:avLst/>
            <a:gdLst/>
            <a:ahLst/>
            <a:cxnLst/>
            <a:rect l="l" t="t" r="r" b="b"/>
            <a:pathLst>
              <a:path w="1861185">
                <a:moveTo>
                  <a:pt x="0" y="0"/>
                </a:moveTo>
                <a:lnTo>
                  <a:pt x="1861185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32782" y="3698747"/>
            <a:ext cx="1611630" cy="1068070"/>
          </a:xfrm>
          <a:custGeom>
            <a:avLst/>
            <a:gdLst/>
            <a:ahLst/>
            <a:cxnLst/>
            <a:rect l="l" t="t" r="r" b="b"/>
            <a:pathLst>
              <a:path w="1611629" h="1068070">
                <a:moveTo>
                  <a:pt x="0" y="1056639"/>
                </a:moveTo>
                <a:lnTo>
                  <a:pt x="55181" y="1057119"/>
                </a:lnTo>
                <a:lnTo>
                  <a:pt x="113387" y="1058186"/>
                </a:lnTo>
                <a:lnTo>
                  <a:pt x="173709" y="1059668"/>
                </a:lnTo>
                <a:lnTo>
                  <a:pt x="235236" y="1061392"/>
                </a:lnTo>
                <a:lnTo>
                  <a:pt x="297057" y="1063182"/>
                </a:lnTo>
                <a:lnTo>
                  <a:pt x="358263" y="1064867"/>
                </a:lnTo>
                <a:lnTo>
                  <a:pt x="417944" y="1066272"/>
                </a:lnTo>
                <a:lnTo>
                  <a:pt x="475190" y="1067224"/>
                </a:lnTo>
                <a:lnTo>
                  <a:pt x="529090" y="1067548"/>
                </a:lnTo>
                <a:lnTo>
                  <a:pt x="578734" y="1067072"/>
                </a:lnTo>
                <a:lnTo>
                  <a:pt x="623212" y="1065622"/>
                </a:lnTo>
                <a:lnTo>
                  <a:pt x="661615" y="1063024"/>
                </a:lnTo>
                <a:lnTo>
                  <a:pt x="716551" y="1053690"/>
                </a:lnTo>
                <a:lnTo>
                  <a:pt x="756465" y="1006389"/>
                </a:lnTo>
                <a:lnTo>
                  <a:pt x="778652" y="935014"/>
                </a:lnTo>
                <a:lnTo>
                  <a:pt x="788800" y="889808"/>
                </a:lnTo>
                <a:lnTo>
                  <a:pt x="798415" y="839411"/>
                </a:lnTo>
                <a:lnTo>
                  <a:pt x="807572" y="784689"/>
                </a:lnTo>
                <a:lnTo>
                  <a:pt x="816344" y="726508"/>
                </a:lnTo>
                <a:lnTo>
                  <a:pt x="824804" y="665735"/>
                </a:lnTo>
                <a:lnTo>
                  <a:pt x="833026" y="603235"/>
                </a:lnTo>
                <a:lnTo>
                  <a:pt x="841083" y="539875"/>
                </a:lnTo>
                <a:lnTo>
                  <a:pt x="849050" y="476520"/>
                </a:lnTo>
                <a:lnTo>
                  <a:pt x="857000" y="414037"/>
                </a:lnTo>
                <a:lnTo>
                  <a:pt x="865006" y="353291"/>
                </a:lnTo>
                <a:lnTo>
                  <a:pt x="873141" y="295150"/>
                </a:lnTo>
                <a:lnTo>
                  <a:pt x="881481" y="240478"/>
                </a:lnTo>
                <a:lnTo>
                  <a:pt x="890097" y="190142"/>
                </a:lnTo>
                <a:lnTo>
                  <a:pt x="899065" y="145009"/>
                </a:lnTo>
                <a:lnTo>
                  <a:pt x="908456" y="105943"/>
                </a:lnTo>
                <a:lnTo>
                  <a:pt x="928807" y="49481"/>
                </a:lnTo>
                <a:lnTo>
                  <a:pt x="964220" y="21274"/>
                </a:lnTo>
                <a:lnTo>
                  <a:pt x="1021456" y="11951"/>
                </a:lnTo>
                <a:lnTo>
                  <a:pt x="1063583" y="8768"/>
                </a:lnTo>
                <a:lnTo>
                  <a:pt x="1112964" y="6389"/>
                </a:lnTo>
                <a:lnTo>
                  <a:pt x="1168288" y="4679"/>
                </a:lnTo>
                <a:lnTo>
                  <a:pt x="1228241" y="3501"/>
                </a:lnTo>
                <a:lnTo>
                  <a:pt x="1291510" y="2719"/>
                </a:lnTo>
                <a:lnTo>
                  <a:pt x="1356781" y="2198"/>
                </a:lnTo>
                <a:lnTo>
                  <a:pt x="1422742" y="1802"/>
                </a:lnTo>
                <a:lnTo>
                  <a:pt x="1488079" y="1394"/>
                </a:lnTo>
                <a:lnTo>
                  <a:pt x="1551479" y="838"/>
                </a:lnTo>
                <a:lnTo>
                  <a:pt x="1611630" y="0"/>
                </a:lnTo>
              </a:path>
            </a:pathLst>
          </a:custGeom>
          <a:ln w="3810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35829" y="4955285"/>
            <a:ext cx="1735455" cy="86995"/>
          </a:xfrm>
          <a:custGeom>
            <a:avLst/>
            <a:gdLst/>
            <a:ahLst/>
            <a:cxnLst/>
            <a:rect l="l" t="t" r="r" b="b"/>
            <a:pathLst>
              <a:path w="1735454" h="86995">
                <a:moveTo>
                  <a:pt x="1648587" y="0"/>
                </a:moveTo>
                <a:lnTo>
                  <a:pt x="1648587" y="86868"/>
                </a:lnTo>
                <a:lnTo>
                  <a:pt x="1706499" y="57912"/>
                </a:lnTo>
                <a:lnTo>
                  <a:pt x="1663064" y="57912"/>
                </a:lnTo>
                <a:lnTo>
                  <a:pt x="1663064" y="28956"/>
                </a:lnTo>
                <a:lnTo>
                  <a:pt x="1706499" y="28956"/>
                </a:lnTo>
                <a:lnTo>
                  <a:pt x="1648587" y="0"/>
                </a:lnTo>
                <a:close/>
              </a:path>
              <a:path w="1735454" h="86995">
                <a:moveTo>
                  <a:pt x="1648587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1648587" y="57912"/>
                </a:lnTo>
                <a:lnTo>
                  <a:pt x="1648587" y="28956"/>
                </a:lnTo>
                <a:close/>
              </a:path>
              <a:path w="1735454" h="86995">
                <a:moveTo>
                  <a:pt x="1706499" y="28956"/>
                </a:moveTo>
                <a:lnTo>
                  <a:pt x="1663064" y="28956"/>
                </a:lnTo>
                <a:lnTo>
                  <a:pt x="1663064" y="57912"/>
                </a:lnTo>
                <a:lnTo>
                  <a:pt x="1706499" y="57912"/>
                </a:lnTo>
                <a:lnTo>
                  <a:pt x="1735455" y="43434"/>
                </a:lnTo>
                <a:lnTo>
                  <a:pt x="1706499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89347" y="3263646"/>
            <a:ext cx="86995" cy="1735455"/>
          </a:xfrm>
          <a:custGeom>
            <a:avLst/>
            <a:gdLst/>
            <a:ahLst/>
            <a:cxnLst/>
            <a:rect l="l" t="t" r="r" b="b"/>
            <a:pathLst>
              <a:path w="86995" h="1735454">
                <a:moveTo>
                  <a:pt x="57911" y="72389"/>
                </a:moveTo>
                <a:lnTo>
                  <a:pt x="28955" y="72389"/>
                </a:lnTo>
                <a:lnTo>
                  <a:pt x="28955" y="1735454"/>
                </a:lnTo>
                <a:lnTo>
                  <a:pt x="57911" y="1735454"/>
                </a:lnTo>
                <a:lnTo>
                  <a:pt x="57911" y="72389"/>
                </a:lnTo>
                <a:close/>
              </a:path>
              <a:path w="86995" h="1735454">
                <a:moveTo>
                  <a:pt x="43433" y="0"/>
                </a:moveTo>
                <a:lnTo>
                  <a:pt x="0" y="86867"/>
                </a:lnTo>
                <a:lnTo>
                  <a:pt x="28955" y="86867"/>
                </a:lnTo>
                <a:lnTo>
                  <a:pt x="28955" y="72389"/>
                </a:lnTo>
                <a:lnTo>
                  <a:pt x="79628" y="72389"/>
                </a:lnTo>
                <a:lnTo>
                  <a:pt x="43433" y="0"/>
                </a:lnTo>
                <a:close/>
              </a:path>
              <a:path w="86995" h="1735454">
                <a:moveTo>
                  <a:pt x="79628" y="72389"/>
                </a:moveTo>
                <a:lnTo>
                  <a:pt x="57911" y="72389"/>
                </a:lnTo>
                <a:lnTo>
                  <a:pt x="57911" y="86867"/>
                </a:lnTo>
                <a:lnTo>
                  <a:pt x="86867" y="86867"/>
                </a:lnTo>
                <a:lnTo>
                  <a:pt x="79628" y="72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69690" y="3634994"/>
            <a:ext cx="499109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i="1" spc="-10" dirty="0">
                <a:latin typeface="Times New Roman"/>
                <a:cs typeface="Times New Roman"/>
              </a:rPr>
              <a:t>-ln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20667" y="4187190"/>
            <a:ext cx="619125" cy="0"/>
          </a:xfrm>
          <a:custGeom>
            <a:avLst/>
            <a:gdLst/>
            <a:ahLst/>
            <a:cxnLst/>
            <a:rect l="l" t="t" r="r" b="b"/>
            <a:pathLst>
              <a:path w="619125">
                <a:moveTo>
                  <a:pt x="0" y="0"/>
                </a:moveTo>
                <a:lnTo>
                  <a:pt x="618744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20667" y="4366259"/>
            <a:ext cx="619125" cy="0"/>
          </a:xfrm>
          <a:custGeom>
            <a:avLst/>
            <a:gdLst/>
            <a:ahLst/>
            <a:cxnLst/>
            <a:rect l="l" t="t" r="r" b="b"/>
            <a:pathLst>
              <a:path w="619125">
                <a:moveTo>
                  <a:pt x="0" y="0"/>
                </a:moveTo>
                <a:lnTo>
                  <a:pt x="618744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710171" y="4210050"/>
            <a:ext cx="619125" cy="0"/>
          </a:xfrm>
          <a:custGeom>
            <a:avLst/>
            <a:gdLst/>
            <a:ahLst/>
            <a:cxnLst/>
            <a:rect l="l" t="t" r="r" b="b"/>
            <a:pathLst>
              <a:path w="619125">
                <a:moveTo>
                  <a:pt x="0" y="0"/>
                </a:moveTo>
                <a:lnTo>
                  <a:pt x="618744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710171" y="4389120"/>
            <a:ext cx="619125" cy="0"/>
          </a:xfrm>
          <a:custGeom>
            <a:avLst/>
            <a:gdLst/>
            <a:ahLst/>
            <a:cxnLst/>
            <a:rect l="l" t="t" r="r" b="b"/>
            <a:pathLst>
              <a:path w="619125">
                <a:moveTo>
                  <a:pt x="0" y="0"/>
                </a:moveTo>
                <a:lnTo>
                  <a:pt x="618744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867906" y="3024377"/>
            <a:ext cx="2870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225" dirty="0">
                <a:latin typeface="DejaVu Sans"/>
                <a:cs typeface="DejaVu Sans"/>
              </a:rPr>
              <a:t>𝒅</a:t>
            </a:r>
            <a:endParaRPr sz="3200">
              <a:latin typeface="DejaVu Sans"/>
              <a:cs typeface="DejaVu San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751064" y="4955285"/>
            <a:ext cx="1735455" cy="86995"/>
          </a:xfrm>
          <a:custGeom>
            <a:avLst/>
            <a:gdLst/>
            <a:ahLst/>
            <a:cxnLst/>
            <a:rect l="l" t="t" r="r" b="b"/>
            <a:pathLst>
              <a:path w="1735454" h="86995">
                <a:moveTo>
                  <a:pt x="1648587" y="0"/>
                </a:moveTo>
                <a:lnTo>
                  <a:pt x="1648587" y="86868"/>
                </a:lnTo>
                <a:lnTo>
                  <a:pt x="1706499" y="57912"/>
                </a:lnTo>
                <a:lnTo>
                  <a:pt x="1663064" y="57912"/>
                </a:lnTo>
                <a:lnTo>
                  <a:pt x="1663064" y="28956"/>
                </a:lnTo>
                <a:lnTo>
                  <a:pt x="1706499" y="28956"/>
                </a:lnTo>
                <a:lnTo>
                  <a:pt x="1648587" y="0"/>
                </a:lnTo>
                <a:close/>
              </a:path>
              <a:path w="1735454" h="86995">
                <a:moveTo>
                  <a:pt x="1648587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1648587" y="57912"/>
                </a:lnTo>
                <a:lnTo>
                  <a:pt x="1648587" y="28956"/>
                </a:lnTo>
                <a:close/>
              </a:path>
              <a:path w="1735454" h="86995">
                <a:moveTo>
                  <a:pt x="1706499" y="28956"/>
                </a:moveTo>
                <a:lnTo>
                  <a:pt x="1663064" y="28956"/>
                </a:lnTo>
                <a:lnTo>
                  <a:pt x="1663064" y="57912"/>
                </a:lnTo>
                <a:lnTo>
                  <a:pt x="1706499" y="57912"/>
                </a:lnTo>
                <a:lnTo>
                  <a:pt x="1735455" y="43434"/>
                </a:lnTo>
                <a:lnTo>
                  <a:pt x="1706499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04581" y="3263646"/>
            <a:ext cx="86995" cy="1735455"/>
          </a:xfrm>
          <a:custGeom>
            <a:avLst/>
            <a:gdLst/>
            <a:ahLst/>
            <a:cxnLst/>
            <a:rect l="l" t="t" r="r" b="b"/>
            <a:pathLst>
              <a:path w="86995" h="1735454">
                <a:moveTo>
                  <a:pt x="57911" y="72389"/>
                </a:moveTo>
                <a:lnTo>
                  <a:pt x="28955" y="72389"/>
                </a:lnTo>
                <a:lnTo>
                  <a:pt x="28955" y="1735454"/>
                </a:lnTo>
                <a:lnTo>
                  <a:pt x="57911" y="1735454"/>
                </a:lnTo>
                <a:lnTo>
                  <a:pt x="57911" y="72389"/>
                </a:lnTo>
                <a:close/>
              </a:path>
              <a:path w="86995" h="1735454">
                <a:moveTo>
                  <a:pt x="43433" y="0"/>
                </a:moveTo>
                <a:lnTo>
                  <a:pt x="0" y="86867"/>
                </a:lnTo>
                <a:lnTo>
                  <a:pt x="28955" y="86867"/>
                </a:lnTo>
                <a:lnTo>
                  <a:pt x="28955" y="72389"/>
                </a:lnTo>
                <a:lnTo>
                  <a:pt x="79628" y="72389"/>
                </a:lnTo>
                <a:lnTo>
                  <a:pt x="43433" y="0"/>
                </a:lnTo>
                <a:close/>
              </a:path>
              <a:path w="86995" h="1735454">
                <a:moveTo>
                  <a:pt x="79628" y="72389"/>
                </a:moveTo>
                <a:lnTo>
                  <a:pt x="57911" y="72389"/>
                </a:lnTo>
                <a:lnTo>
                  <a:pt x="57911" y="86867"/>
                </a:lnTo>
                <a:lnTo>
                  <a:pt x="86867" y="86867"/>
                </a:lnTo>
                <a:lnTo>
                  <a:pt x="79628" y="72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48016" y="3705605"/>
            <a:ext cx="1607820" cy="1167765"/>
          </a:xfrm>
          <a:custGeom>
            <a:avLst/>
            <a:gdLst/>
            <a:ahLst/>
            <a:cxnLst/>
            <a:rect l="l" t="t" r="r" b="b"/>
            <a:pathLst>
              <a:path w="1607820" h="1167764">
                <a:moveTo>
                  <a:pt x="0" y="1155827"/>
                </a:moveTo>
                <a:lnTo>
                  <a:pt x="29361" y="1154387"/>
                </a:lnTo>
                <a:lnTo>
                  <a:pt x="68952" y="1154852"/>
                </a:lnTo>
                <a:lnTo>
                  <a:pt x="116806" y="1156680"/>
                </a:lnTo>
                <a:lnTo>
                  <a:pt x="170956" y="1159331"/>
                </a:lnTo>
                <a:lnTo>
                  <a:pt x="229434" y="1162264"/>
                </a:lnTo>
                <a:lnTo>
                  <a:pt x="290274" y="1164939"/>
                </a:lnTo>
                <a:lnTo>
                  <a:pt x="351508" y="1166814"/>
                </a:lnTo>
                <a:lnTo>
                  <a:pt x="411169" y="1167351"/>
                </a:lnTo>
                <a:lnTo>
                  <a:pt x="467290" y="1166006"/>
                </a:lnTo>
                <a:lnTo>
                  <a:pt x="517904" y="1162241"/>
                </a:lnTo>
                <a:lnTo>
                  <a:pt x="561043" y="1155514"/>
                </a:lnTo>
                <a:lnTo>
                  <a:pt x="620137" y="1125849"/>
                </a:lnTo>
                <a:lnTo>
                  <a:pt x="639374" y="1085294"/>
                </a:lnTo>
                <a:lnTo>
                  <a:pt x="653700" y="1031208"/>
                </a:lnTo>
                <a:lnTo>
                  <a:pt x="664365" y="971173"/>
                </a:lnTo>
                <a:lnTo>
                  <a:pt x="672616" y="912776"/>
                </a:lnTo>
                <a:lnTo>
                  <a:pt x="679704" y="863600"/>
                </a:lnTo>
                <a:lnTo>
                  <a:pt x="689486" y="806616"/>
                </a:lnTo>
                <a:lnTo>
                  <a:pt x="696726" y="761148"/>
                </a:lnTo>
                <a:lnTo>
                  <a:pt x="703240" y="716765"/>
                </a:lnTo>
                <a:lnTo>
                  <a:pt x="710846" y="663037"/>
                </a:lnTo>
                <a:lnTo>
                  <a:pt x="721360" y="589534"/>
                </a:lnTo>
                <a:lnTo>
                  <a:pt x="725445" y="555290"/>
                </a:lnTo>
                <a:lnTo>
                  <a:pt x="730702" y="511071"/>
                </a:lnTo>
                <a:lnTo>
                  <a:pt x="737010" y="459092"/>
                </a:lnTo>
                <a:lnTo>
                  <a:pt x="744247" y="401569"/>
                </a:lnTo>
                <a:lnTo>
                  <a:pt x="752290" y="340717"/>
                </a:lnTo>
                <a:lnTo>
                  <a:pt x="761020" y="278753"/>
                </a:lnTo>
                <a:lnTo>
                  <a:pt x="770312" y="217893"/>
                </a:lnTo>
                <a:lnTo>
                  <a:pt x="780047" y="160352"/>
                </a:lnTo>
                <a:lnTo>
                  <a:pt x="790102" y="108347"/>
                </a:lnTo>
                <a:lnTo>
                  <a:pt x="800355" y="64093"/>
                </a:lnTo>
                <a:lnTo>
                  <a:pt x="820970" y="7703"/>
                </a:lnTo>
                <a:lnTo>
                  <a:pt x="831088" y="0"/>
                </a:lnTo>
                <a:lnTo>
                  <a:pt x="841259" y="7082"/>
                </a:lnTo>
                <a:lnTo>
                  <a:pt x="861309" y="57338"/>
                </a:lnTo>
                <a:lnTo>
                  <a:pt x="871100" y="97178"/>
                </a:lnTo>
                <a:lnTo>
                  <a:pt x="880680" y="144602"/>
                </a:lnTo>
                <a:lnTo>
                  <a:pt x="890003" y="197944"/>
                </a:lnTo>
                <a:lnTo>
                  <a:pt x="899028" y="255537"/>
                </a:lnTo>
                <a:lnTo>
                  <a:pt x="907712" y="315715"/>
                </a:lnTo>
                <a:lnTo>
                  <a:pt x="916010" y="376810"/>
                </a:lnTo>
                <a:lnTo>
                  <a:pt x="923881" y="437156"/>
                </a:lnTo>
                <a:lnTo>
                  <a:pt x="931282" y="495085"/>
                </a:lnTo>
                <a:lnTo>
                  <a:pt x="938168" y="548931"/>
                </a:lnTo>
                <a:lnTo>
                  <a:pt x="944499" y="597027"/>
                </a:lnTo>
                <a:lnTo>
                  <a:pt x="954827" y="673824"/>
                </a:lnTo>
                <a:lnTo>
                  <a:pt x="962937" y="731437"/>
                </a:lnTo>
                <a:lnTo>
                  <a:pt x="969718" y="776560"/>
                </a:lnTo>
                <a:lnTo>
                  <a:pt x="976060" y="815885"/>
                </a:lnTo>
                <a:lnTo>
                  <a:pt x="982853" y="856107"/>
                </a:lnTo>
                <a:lnTo>
                  <a:pt x="992941" y="896583"/>
                </a:lnTo>
                <a:lnTo>
                  <a:pt x="1005319" y="944039"/>
                </a:lnTo>
                <a:lnTo>
                  <a:pt x="1020428" y="993653"/>
                </a:lnTo>
                <a:lnTo>
                  <a:pt x="1038707" y="1040601"/>
                </a:lnTo>
                <a:lnTo>
                  <a:pt x="1060596" y="1080060"/>
                </a:lnTo>
                <a:lnTo>
                  <a:pt x="1116965" y="1117219"/>
                </a:lnTo>
                <a:lnTo>
                  <a:pt x="1607820" y="1122426"/>
                </a:lnTo>
              </a:path>
            </a:pathLst>
          </a:custGeom>
          <a:ln w="38099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03832" y="4757165"/>
            <a:ext cx="1647189" cy="1416685"/>
          </a:xfrm>
          <a:custGeom>
            <a:avLst/>
            <a:gdLst/>
            <a:ahLst/>
            <a:cxnLst/>
            <a:rect l="l" t="t" r="r" b="b"/>
            <a:pathLst>
              <a:path w="1647189" h="1416685">
                <a:moveTo>
                  <a:pt x="0" y="1416443"/>
                </a:moveTo>
                <a:lnTo>
                  <a:pt x="50322" y="1414262"/>
                </a:lnTo>
                <a:lnTo>
                  <a:pt x="110918" y="1398881"/>
                </a:lnTo>
                <a:lnTo>
                  <a:pt x="178608" y="1359616"/>
                </a:lnTo>
                <a:lnTo>
                  <a:pt x="214120" y="1327689"/>
                </a:lnTo>
                <a:lnTo>
                  <a:pt x="250214" y="1285786"/>
                </a:lnTo>
                <a:lnTo>
                  <a:pt x="286492" y="1232571"/>
                </a:lnTo>
                <a:lnTo>
                  <a:pt x="322558" y="1166709"/>
                </a:lnTo>
                <a:lnTo>
                  <a:pt x="358013" y="1086866"/>
                </a:lnTo>
                <a:lnTo>
                  <a:pt x="378168" y="1033591"/>
                </a:lnTo>
                <a:lnTo>
                  <a:pt x="394025" y="989616"/>
                </a:lnTo>
                <a:lnTo>
                  <a:pt x="407411" y="950161"/>
                </a:lnTo>
                <a:lnTo>
                  <a:pt x="420156" y="910446"/>
                </a:lnTo>
                <a:lnTo>
                  <a:pt x="434087" y="865689"/>
                </a:lnTo>
                <a:lnTo>
                  <a:pt x="451032" y="811112"/>
                </a:lnTo>
                <a:lnTo>
                  <a:pt x="472820" y="741934"/>
                </a:lnTo>
                <a:lnTo>
                  <a:pt x="481141" y="710222"/>
                </a:lnTo>
                <a:lnTo>
                  <a:pt x="491390" y="670782"/>
                </a:lnTo>
                <a:lnTo>
                  <a:pt x="503419" y="624862"/>
                </a:lnTo>
                <a:lnTo>
                  <a:pt x="517079" y="573708"/>
                </a:lnTo>
                <a:lnTo>
                  <a:pt x="532221" y="518568"/>
                </a:lnTo>
                <a:lnTo>
                  <a:pt x="548696" y="460690"/>
                </a:lnTo>
                <a:lnTo>
                  <a:pt x="566356" y="401320"/>
                </a:lnTo>
                <a:lnTo>
                  <a:pt x="585051" y="341706"/>
                </a:lnTo>
                <a:lnTo>
                  <a:pt x="604633" y="283095"/>
                </a:lnTo>
                <a:lnTo>
                  <a:pt x="624952" y="226735"/>
                </a:lnTo>
                <a:lnTo>
                  <a:pt x="645860" y="173872"/>
                </a:lnTo>
                <a:lnTo>
                  <a:pt x="667208" y="125755"/>
                </a:lnTo>
                <a:lnTo>
                  <a:pt x="688847" y="83630"/>
                </a:lnTo>
                <a:lnTo>
                  <a:pt x="710628" y="48744"/>
                </a:lnTo>
                <a:lnTo>
                  <a:pt x="754021" y="5682"/>
                </a:lnTo>
                <a:lnTo>
                  <a:pt x="775335" y="0"/>
                </a:lnTo>
                <a:lnTo>
                  <a:pt x="795597" y="4776"/>
                </a:lnTo>
                <a:lnTo>
                  <a:pt x="835767" y="39223"/>
                </a:lnTo>
                <a:lnTo>
                  <a:pt x="875168" y="101596"/>
                </a:lnTo>
                <a:lnTo>
                  <a:pt x="894470" y="141280"/>
                </a:lnTo>
                <a:lnTo>
                  <a:pt x="913446" y="185576"/>
                </a:lnTo>
                <a:lnTo>
                  <a:pt x="932053" y="233694"/>
                </a:lnTo>
                <a:lnTo>
                  <a:pt x="950245" y="284845"/>
                </a:lnTo>
                <a:lnTo>
                  <a:pt x="967979" y="338238"/>
                </a:lnTo>
                <a:lnTo>
                  <a:pt x="985210" y="393083"/>
                </a:lnTo>
                <a:lnTo>
                  <a:pt x="1001893" y="448592"/>
                </a:lnTo>
                <a:lnTo>
                  <a:pt x="1017985" y="503973"/>
                </a:lnTo>
                <a:lnTo>
                  <a:pt x="1033440" y="558438"/>
                </a:lnTo>
                <a:lnTo>
                  <a:pt x="1048214" y="611196"/>
                </a:lnTo>
                <a:lnTo>
                  <a:pt x="1062263" y="661457"/>
                </a:lnTo>
                <a:lnTo>
                  <a:pt x="1075543" y="708432"/>
                </a:lnTo>
                <a:lnTo>
                  <a:pt x="1088009" y="751332"/>
                </a:lnTo>
                <a:lnTo>
                  <a:pt x="1109091" y="823200"/>
                </a:lnTo>
                <a:lnTo>
                  <a:pt x="1126674" y="881520"/>
                </a:lnTo>
                <a:lnTo>
                  <a:pt x="1141660" y="929364"/>
                </a:lnTo>
                <a:lnTo>
                  <a:pt x="1154950" y="969803"/>
                </a:lnTo>
                <a:lnTo>
                  <a:pt x="1167448" y="1005910"/>
                </a:lnTo>
                <a:lnTo>
                  <a:pt x="1193673" y="1077417"/>
                </a:lnTo>
                <a:lnTo>
                  <a:pt x="1214153" y="1116286"/>
                </a:lnTo>
                <a:lnTo>
                  <a:pt x="1236485" y="1161704"/>
                </a:lnTo>
                <a:lnTo>
                  <a:pt x="1260418" y="1210697"/>
                </a:lnTo>
                <a:lnTo>
                  <a:pt x="1285706" y="1260287"/>
                </a:lnTo>
                <a:lnTo>
                  <a:pt x="1312101" y="1307502"/>
                </a:lnTo>
                <a:lnTo>
                  <a:pt x="1339356" y="1349364"/>
                </a:lnTo>
                <a:lnTo>
                  <a:pt x="1367221" y="1382900"/>
                </a:lnTo>
                <a:lnTo>
                  <a:pt x="1423797" y="1413090"/>
                </a:lnTo>
                <a:lnTo>
                  <a:pt x="1646682" y="1412557"/>
                </a:lnTo>
              </a:path>
            </a:pathLst>
          </a:custGeom>
          <a:ln w="38100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09166" y="6156959"/>
            <a:ext cx="1735455" cy="86995"/>
          </a:xfrm>
          <a:custGeom>
            <a:avLst/>
            <a:gdLst/>
            <a:ahLst/>
            <a:cxnLst/>
            <a:rect l="l" t="t" r="r" b="b"/>
            <a:pathLst>
              <a:path w="1735454" h="86995">
                <a:moveTo>
                  <a:pt x="1648587" y="0"/>
                </a:moveTo>
                <a:lnTo>
                  <a:pt x="1648587" y="86867"/>
                </a:lnTo>
                <a:lnTo>
                  <a:pt x="1706499" y="57911"/>
                </a:lnTo>
                <a:lnTo>
                  <a:pt x="1663064" y="57911"/>
                </a:lnTo>
                <a:lnTo>
                  <a:pt x="1663064" y="28955"/>
                </a:lnTo>
                <a:lnTo>
                  <a:pt x="1706499" y="28955"/>
                </a:lnTo>
                <a:lnTo>
                  <a:pt x="1648587" y="0"/>
                </a:lnTo>
                <a:close/>
              </a:path>
              <a:path w="1735454" h="86995">
                <a:moveTo>
                  <a:pt x="1648587" y="28955"/>
                </a:moveTo>
                <a:lnTo>
                  <a:pt x="0" y="28955"/>
                </a:lnTo>
                <a:lnTo>
                  <a:pt x="0" y="57911"/>
                </a:lnTo>
                <a:lnTo>
                  <a:pt x="1648587" y="57911"/>
                </a:lnTo>
                <a:lnTo>
                  <a:pt x="1648587" y="28955"/>
                </a:lnTo>
                <a:close/>
              </a:path>
              <a:path w="1735454" h="86995">
                <a:moveTo>
                  <a:pt x="1706499" y="28955"/>
                </a:moveTo>
                <a:lnTo>
                  <a:pt x="1663064" y="28955"/>
                </a:lnTo>
                <a:lnTo>
                  <a:pt x="1663064" y="57911"/>
                </a:lnTo>
                <a:lnTo>
                  <a:pt x="1706499" y="57911"/>
                </a:lnTo>
                <a:lnTo>
                  <a:pt x="1735455" y="43433"/>
                </a:lnTo>
                <a:lnTo>
                  <a:pt x="1706499" y="289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62683" y="4465320"/>
            <a:ext cx="86995" cy="1735455"/>
          </a:xfrm>
          <a:custGeom>
            <a:avLst/>
            <a:gdLst/>
            <a:ahLst/>
            <a:cxnLst/>
            <a:rect l="l" t="t" r="r" b="b"/>
            <a:pathLst>
              <a:path w="86994" h="1735454">
                <a:moveTo>
                  <a:pt x="57912" y="72389"/>
                </a:moveTo>
                <a:lnTo>
                  <a:pt x="28956" y="72389"/>
                </a:lnTo>
                <a:lnTo>
                  <a:pt x="28956" y="1735429"/>
                </a:lnTo>
                <a:lnTo>
                  <a:pt x="57912" y="1735429"/>
                </a:lnTo>
                <a:lnTo>
                  <a:pt x="57912" y="72389"/>
                </a:lnTo>
                <a:close/>
              </a:path>
              <a:path w="86994" h="1735454">
                <a:moveTo>
                  <a:pt x="43434" y="0"/>
                </a:moveTo>
                <a:lnTo>
                  <a:pt x="0" y="86867"/>
                </a:lnTo>
                <a:lnTo>
                  <a:pt x="28956" y="86867"/>
                </a:lnTo>
                <a:lnTo>
                  <a:pt x="28956" y="72389"/>
                </a:lnTo>
                <a:lnTo>
                  <a:pt x="79628" y="72389"/>
                </a:lnTo>
                <a:lnTo>
                  <a:pt x="43434" y="0"/>
                </a:lnTo>
                <a:close/>
              </a:path>
              <a:path w="86994" h="1735454">
                <a:moveTo>
                  <a:pt x="79628" y="72389"/>
                </a:moveTo>
                <a:lnTo>
                  <a:pt x="57912" y="72389"/>
                </a:lnTo>
                <a:lnTo>
                  <a:pt x="57912" y="86867"/>
                </a:lnTo>
                <a:lnTo>
                  <a:pt x="86868" y="86867"/>
                </a:lnTo>
                <a:lnTo>
                  <a:pt x="79628" y="723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09166" y="2715005"/>
            <a:ext cx="1643380" cy="1416685"/>
          </a:xfrm>
          <a:custGeom>
            <a:avLst/>
            <a:gdLst/>
            <a:ahLst/>
            <a:cxnLst/>
            <a:rect l="l" t="t" r="r" b="b"/>
            <a:pathLst>
              <a:path w="1643379" h="1416685">
                <a:moveTo>
                  <a:pt x="776732" y="0"/>
                </a:moveTo>
                <a:lnTo>
                  <a:pt x="734549" y="20191"/>
                </a:lnTo>
                <a:lnTo>
                  <a:pt x="692541" y="75945"/>
                </a:lnTo>
                <a:lnTo>
                  <a:pt x="671859" y="114501"/>
                </a:lnTo>
                <a:lnTo>
                  <a:pt x="651528" y="158759"/>
                </a:lnTo>
                <a:lnTo>
                  <a:pt x="631653" y="207656"/>
                </a:lnTo>
                <a:lnTo>
                  <a:pt x="612335" y="260130"/>
                </a:lnTo>
                <a:lnTo>
                  <a:pt x="593677" y="315118"/>
                </a:lnTo>
                <a:lnTo>
                  <a:pt x="575782" y="371557"/>
                </a:lnTo>
                <a:lnTo>
                  <a:pt x="558754" y="428385"/>
                </a:lnTo>
                <a:lnTo>
                  <a:pt x="542694" y="484537"/>
                </a:lnTo>
                <a:lnTo>
                  <a:pt x="527706" y="538953"/>
                </a:lnTo>
                <a:lnTo>
                  <a:pt x="513892" y="590569"/>
                </a:lnTo>
                <a:lnTo>
                  <a:pt x="501356" y="638321"/>
                </a:lnTo>
                <a:lnTo>
                  <a:pt x="490200" y="681149"/>
                </a:lnTo>
                <a:lnTo>
                  <a:pt x="480527" y="717988"/>
                </a:lnTo>
                <a:lnTo>
                  <a:pt x="472440" y="747776"/>
                </a:lnTo>
                <a:lnTo>
                  <a:pt x="449721" y="816982"/>
                </a:lnTo>
                <a:lnTo>
                  <a:pt x="432529" y="871579"/>
                </a:lnTo>
                <a:lnTo>
                  <a:pt x="418772" y="916350"/>
                </a:lnTo>
                <a:lnTo>
                  <a:pt x="406357" y="956078"/>
                </a:lnTo>
                <a:lnTo>
                  <a:pt x="393190" y="995546"/>
                </a:lnTo>
                <a:lnTo>
                  <a:pt x="377181" y="1039537"/>
                </a:lnTo>
                <a:lnTo>
                  <a:pt x="356235" y="1092835"/>
                </a:lnTo>
                <a:lnTo>
                  <a:pt x="319467" y="1172501"/>
                </a:lnTo>
                <a:lnTo>
                  <a:pt x="283112" y="1237876"/>
                </a:lnTo>
                <a:lnTo>
                  <a:pt x="247325" y="1290374"/>
                </a:lnTo>
                <a:lnTo>
                  <a:pt x="212259" y="1331411"/>
                </a:lnTo>
                <a:lnTo>
                  <a:pt x="178070" y="1362399"/>
                </a:lnTo>
                <a:lnTo>
                  <a:pt x="144913" y="1384755"/>
                </a:lnTo>
                <a:lnTo>
                  <a:pt x="82308" y="1409228"/>
                </a:lnTo>
                <a:lnTo>
                  <a:pt x="25683" y="1416145"/>
                </a:lnTo>
                <a:lnTo>
                  <a:pt x="0" y="1416558"/>
                </a:lnTo>
                <a:lnTo>
                  <a:pt x="1642872" y="1412621"/>
                </a:lnTo>
                <a:lnTo>
                  <a:pt x="1564924" y="1408565"/>
                </a:lnTo>
                <a:lnTo>
                  <a:pt x="1518399" y="1403550"/>
                </a:lnTo>
                <a:lnTo>
                  <a:pt x="1468506" y="1396846"/>
                </a:lnTo>
                <a:lnTo>
                  <a:pt x="1416494" y="1388681"/>
                </a:lnTo>
                <a:lnTo>
                  <a:pt x="1363614" y="1379281"/>
                </a:lnTo>
                <a:lnTo>
                  <a:pt x="1311114" y="1368875"/>
                </a:lnTo>
                <a:lnTo>
                  <a:pt x="1260246" y="1357687"/>
                </a:lnTo>
                <a:lnTo>
                  <a:pt x="1212258" y="1345947"/>
                </a:lnTo>
                <a:lnTo>
                  <a:pt x="1168400" y="1333881"/>
                </a:lnTo>
                <a:lnTo>
                  <a:pt x="1120375" y="1317198"/>
                </a:lnTo>
                <a:lnTo>
                  <a:pt x="1078172" y="1298005"/>
                </a:lnTo>
                <a:lnTo>
                  <a:pt x="1039430" y="1277005"/>
                </a:lnTo>
                <a:lnTo>
                  <a:pt x="962896" y="1232401"/>
                </a:lnTo>
                <a:lnTo>
                  <a:pt x="920386" y="1210204"/>
                </a:lnTo>
                <a:lnTo>
                  <a:pt x="871902" y="1189017"/>
                </a:lnTo>
                <a:lnTo>
                  <a:pt x="815086" y="1169543"/>
                </a:lnTo>
                <a:lnTo>
                  <a:pt x="812282" y="1140042"/>
                </a:lnTo>
                <a:lnTo>
                  <a:pt x="807213" y="1069232"/>
                </a:lnTo>
                <a:lnTo>
                  <a:pt x="804924" y="1028520"/>
                </a:lnTo>
                <a:lnTo>
                  <a:pt x="802784" y="984671"/>
                </a:lnTo>
                <a:lnTo>
                  <a:pt x="800782" y="937982"/>
                </a:lnTo>
                <a:lnTo>
                  <a:pt x="798906" y="888754"/>
                </a:lnTo>
                <a:lnTo>
                  <a:pt x="797144" y="837285"/>
                </a:lnTo>
                <a:lnTo>
                  <a:pt x="795486" y="783876"/>
                </a:lnTo>
                <a:lnTo>
                  <a:pt x="793920" y="728825"/>
                </a:lnTo>
                <a:lnTo>
                  <a:pt x="792434" y="672432"/>
                </a:lnTo>
                <a:lnTo>
                  <a:pt x="791017" y="614997"/>
                </a:lnTo>
                <a:lnTo>
                  <a:pt x="789658" y="556817"/>
                </a:lnTo>
                <a:lnTo>
                  <a:pt x="788345" y="498194"/>
                </a:lnTo>
                <a:lnTo>
                  <a:pt x="783215" y="260130"/>
                </a:lnTo>
                <a:lnTo>
                  <a:pt x="782047" y="207656"/>
                </a:lnTo>
                <a:lnTo>
                  <a:pt x="780802" y="153895"/>
                </a:lnTo>
                <a:lnTo>
                  <a:pt x="779494" y="100546"/>
                </a:lnTo>
                <a:lnTo>
                  <a:pt x="778141" y="49148"/>
                </a:lnTo>
                <a:lnTo>
                  <a:pt x="776732" y="0"/>
                </a:lnTo>
                <a:close/>
              </a:path>
            </a:pathLst>
          </a:custGeom>
          <a:solidFill>
            <a:srgbClr val="797979">
              <a:alpha val="2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709166" y="2715005"/>
            <a:ext cx="1643380" cy="1416685"/>
          </a:xfrm>
          <a:custGeom>
            <a:avLst/>
            <a:gdLst/>
            <a:ahLst/>
            <a:cxnLst/>
            <a:rect l="l" t="t" r="r" b="b"/>
            <a:pathLst>
              <a:path w="1643379" h="1416685">
                <a:moveTo>
                  <a:pt x="0" y="1416558"/>
                </a:moveTo>
                <a:lnTo>
                  <a:pt x="53171" y="1414174"/>
                </a:lnTo>
                <a:lnTo>
                  <a:pt x="112940" y="1399893"/>
                </a:lnTo>
                <a:lnTo>
                  <a:pt x="178070" y="1362399"/>
                </a:lnTo>
                <a:lnTo>
                  <a:pt x="212259" y="1331411"/>
                </a:lnTo>
                <a:lnTo>
                  <a:pt x="247325" y="1290374"/>
                </a:lnTo>
                <a:lnTo>
                  <a:pt x="283112" y="1237876"/>
                </a:lnTo>
                <a:lnTo>
                  <a:pt x="319467" y="1172501"/>
                </a:lnTo>
                <a:lnTo>
                  <a:pt x="356235" y="1092835"/>
                </a:lnTo>
                <a:lnTo>
                  <a:pt x="377181" y="1039537"/>
                </a:lnTo>
                <a:lnTo>
                  <a:pt x="393190" y="995546"/>
                </a:lnTo>
                <a:lnTo>
                  <a:pt x="406357" y="956078"/>
                </a:lnTo>
                <a:lnTo>
                  <a:pt x="418772" y="916350"/>
                </a:lnTo>
                <a:lnTo>
                  <a:pt x="432529" y="871579"/>
                </a:lnTo>
                <a:lnTo>
                  <a:pt x="449721" y="816982"/>
                </a:lnTo>
                <a:lnTo>
                  <a:pt x="472440" y="747776"/>
                </a:lnTo>
                <a:lnTo>
                  <a:pt x="480527" y="717988"/>
                </a:lnTo>
                <a:lnTo>
                  <a:pt x="490200" y="681149"/>
                </a:lnTo>
                <a:lnTo>
                  <a:pt x="501356" y="638321"/>
                </a:lnTo>
                <a:lnTo>
                  <a:pt x="513892" y="590569"/>
                </a:lnTo>
                <a:lnTo>
                  <a:pt x="527706" y="538953"/>
                </a:lnTo>
                <a:lnTo>
                  <a:pt x="542694" y="484537"/>
                </a:lnTo>
                <a:lnTo>
                  <a:pt x="558754" y="428385"/>
                </a:lnTo>
                <a:lnTo>
                  <a:pt x="575782" y="371557"/>
                </a:lnTo>
                <a:lnTo>
                  <a:pt x="593677" y="315118"/>
                </a:lnTo>
                <a:lnTo>
                  <a:pt x="612335" y="260130"/>
                </a:lnTo>
                <a:lnTo>
                  <a:pt x="631653" y="207656"/>
                </a:lnTo>
                <a:lnTo>
                  <a:pt x="651528" y="158759"/>
                </a:lnTo>
                <a:lnTo>
                  <a:pt x="671859" y="114501"/>
                </a:lnTo>
                <a:lnTo>
                  <a:pt x="692541" y="75945"/>
                </a:lnTo>
                <a:lnTo>
                  <a:pt x="734549" y="20191"/>
                </a:lnTo>
                <a:lnTo>
                  <a:pt x="776732" y="0"/>
                </a:lnTo>
                <a:lnTo>
                  <a:pt x="778141" y="49148"/>
                </a:lnTo>
                <a:lnTo>
                  <a:pt x="779494" y="100546"/>
                </a:lnTo>
                <a:lnTo>
                  <a:pt x="780802" y="153895"/>
                </a:lnTo>
                <a:lnTo>
                  <a:pt x="782076" y="208896"/>
                </a:lnTo>
                <a:lnTo>
                  <a:pt x="783329" y="265249"/>
                </a:lnTo>
                <a:lnTo>
                  <a:pt x="784570" y="322654"/>
                </a:lnTo>
                <a:lnTo>
                  <a:pt x="785813" y="380813"/>
                </a:lnTo>
                <a:lnTo>
                  <a:pt x="787067" y="439426"/>
                </a:lnTo>
                <a:lnTo>
                  <a:pt x="788345" y="498194"/>
                </a:lnTo>
                <a:lnTo>
                  <a:pt x="789658" y="556817"/>
                </a:lnTo>
                <a:lnTo>
                  <a:pt x="791017" y="614997"/>
                </a:lnTo>
                <a:lnTo>
                  <a:pt x="792434" y="672432"/>
                </a:lnTo>
                <a:lnTo>
                  <a:pt x="793920" y="728825"/>
                </a:lnTo>
                <a:lnTo>
                  <a:pt x="795486" y="783876"/>
                </a:lnTo>
                <a:lnTo>
                  <a:pt x="797144" y="837285"/>
                </a:lnTo>
                <a:lnTo>
                  <a:pt x="798906" y="888754"/>
                </a:lnTo>
                <a:lnTo>
                  <a:pt x="800782" y="937982"/>
                </a:lnTo>
                <a:lnTo>
                  <a:pt x="802784" y="984671"/>
                </a:lnTo>
                <a:lnTo>
                  <a:pt x="804924" y="1028520"/>
                </a:lnTo>
                <a:lnTo>
                  <a:pt x="807213" y="1069232"/>
                </a:lnTo>
                <a:lnTo>
                  <a:pt x="812282" y="1140042"/>
                </a:lnTo>
                <a:lnTo>
                  <a:pt x="871902" y="1189017"/>
                </a:lnTo>
                <a:lnTo>
                  <a:pt x="920386" y="1210204"/>
                </a:lnTo>
                <a:lnTo>
                  <a:pt x="962896" y="1232401"/>
                </a:lnTo>
                <a:lnTo>
                  <a:pt x="1001791" y="1254902"/>
                </a:lnTo>
                <a:lnTo>
                  <a:pt x="1039430" y="1277005"/>
                </a:lnTo>
                <a:lnTo>
                  <a:pt x="1078172" y="1298005"/>
                </a:lnTo>
                <a:lnTo>
                  <a:pt x="1120375" y="1317198"/>
                </a:lnTo>
                <a:lnTo>
                  <a:pt x="1168400" y="1333881"/>
                </a:lnTo>
                <a:lnTo>
                  <a:pt x="1212258" y="1345947"/>
                </a:lnTo>
                <a:lnTo>
                  <a:pt x="1260246" y="1357687"/>
                </a:lnTo>
                <a:lnTo>
                  <a:pt x="1311114" y="1368875"/>
                </a:lnTo>
                <a:lnTo>
                  <a:pt x="1363614" y="1379281"/>
                </a:lnTo>
                <a:lnTo>
                  <a:pt x="1416494" y="1388681"/>
                </a:lnTo>
                <a:lnTo>
                  <a:pt x="1468506" y="1396846"/>
                </a:lnTo>
                <a:lnTo>
                  <a:pt x="1518399" y="1403550"/>
                </a:lnTo>
                <a:lnTo>
                  <a:pt x="1564924" y="1408565"/>
                </a:lnTo>
                <a:lnTo>
                  <a:pt x="1606831" y="1411664"/>
                </a:lnTo>
                <a:lnTo>
                  <a:pt x="1642872" y="1412621"/>
                </a:lnTo>
              </a:path>
            </a:pathLst>
          </a:custGeom>
          <a:ln w="38100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09166" y="4088129"/>
            <a:ext cx="1735455" cy="86995"/>
          </a:xfrm>
          <a:custGeom>
            <a:avLst/>
            <a:gdLst/>
            <a:ahLst/>
            <a:cxnLst/>
            <a:rect l="l" t="t" r="r" b="b"/>
            <a:pathLst>
              <a:path w="1735454" h="86995">
                <a:moveTo>
                  <a:pt x="1648587" y="0"/>
                </a:moveTo>
                <a:lnTo>
                  <a:pt x="1648587" y="86868"/>
                </a:lnTo>
                <a:lnTo>
                  <a:pt x="1706499" y="57912"/>
                </a:lnTo>
                <a:lnTo>
                  <a:pt x="1663064" y="57912"/>
                </a:lnTo>
                <a:lnTo>
                  <a:pt x="1663064" y="28956"/>
                </a:lnTo>
                <a:lnTo>
                  <a:pt x="1706499" y="28956"/>
                </a:lnTo>
                <a:lnTo>
                  <a:pt x="1648587" y="0"/>
                </a:lnTo>
                <a:close/>
              </a:path>
              <a:path w="1735454" h="86995">
                <a:moveTo>
                  <a:pt x="1648587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1648587" y="57912"/>
                </a:lnTo>
                <a:lnTo>
                  <a:pt x="1648587" y="28956"/>
                </a:lnTo>
                <a:close/>
              </a:path>
              <a:path w="1735454" h="86995">
                <a:moveTo>
                  <a:pt x="1706499" y="28956"/>
                </a:moveTo>
                <a:lnTo>
                  <a:pt x="1663064" y="28956"/>
                </a:lnTo>
                <a:lnTo>
                  <a:pt x="1663064" y="57912"/>
                </a:lnTo>
                <a:lnTo>
                  <a:pt x="1706499" y="57912"/>
                </a:lnTo>
                <a:lnTo>
                  <a:pt x="1735455" y="43434"/>
                </a:lnTo>
                <a:lnTo>
                  <a:pt x="1706499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662683" y="2395727"/>
            <a:ext cx="86995" cy="1735455"/>
          </a:xfrm>
          <a:custGeom>
            <a:avLst/>
            <a:gdLst/>
            <a:ahLst/>
            <a:cxnLst/>
            <a:rect l="l" t="t" r="r" b="b"/>
            <a:pathLst>
              <a:path w="86994" h="1735454">
                <a:moveTo>
                  <a:pt x="57912" y="72390"/>
                </a:moveTo>
                <a:lnTo>
                  <a:pt x="28956" y="72390"/>
                </a:lnTo>
                <a:lnTo>
                  <a:pt x="28956" y="1735455"/>
                </a:lnTo>
                <a:lnTo>
                  <a:pt x="57912" y="1735455"/>
                </a:lnTo>
                <a:lnTo>
                  <a:pt x="57912" y="72390"/>
                </a:lnTo>
                <a:close/>
              </a:path>
              <a:path w="86994" h="1735454">
                <a:moveTo>
                  <a:pt x="43434" y="0"/>
                </a:moveTo>
                <a:lnTo>
                  <a:pt x="0" y="86868"/>
                </a:lnTo>
                <a:lnTo>
                  <a:pt x="28956" y="86868"/>
                </a:lnTo>
                <a:lnTo>
                  <a:pt x="28956" y="72390"/>
                </a:lnTo>
                <a:lnTo>
                  <a:pt x="79629" y="72390"/>
                </a:lnTo>
                <a:lnTo>
                  <a:pt x="43434" y="0"/>
                </a:lnTo>
                <a:close/>
              </a:path>
              <a:path w="86994" h="1735454">
                <a:moveTo>
                  <a:pt x="79629" y="72390"/>
                </a:moveTo>
                <a:lnTo>
                  <a:pt x="57912" y="72390"/>
                </a:lnTo>
                <a:lnTo>
                  <a:pt x="57912" y="86868"/>
                </a:lnTo>
                <a:lnTo>
                  <a:pt x="86868" y="86868"/>
                </a:lnTo>
                <a:lnTo>
                  <a:pt x="79629" y="723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441448" y="4758690"/>
            <a:ext cx="86995" cy="1440180"/>
          </a:xfrm>
          <a:custGeom>
            <a:avLst/>
            <a:gdLst/>
            <a:ahLst/>
            <a:cxnLst/>
            <a:rect l="l" t="t" r="r" b="b"/>
            <a:pathLst>
              <a:path w="86994" h="1440179">
                <a:moveTo>
                  <a:pt x="57912" y="0"/>
                </a:moveTo>
                <a:lnTo>
                  <a:pt x="28956" y="0"/>
                </a:lnTo>
                <a:lnTo>
                  <a:pt x="28956" y="86868"/>
                </a:lnTo>
                <a:lnTo>
                  <a:pt x="57912" y="86868"/>
                </a:lnTo>
                <a:lnTo>
                  <a:pt x="57912" y="0"/>
                </a:lnTo>
                <a:close/>
              </a:path>
              <a:path w="86994" h="1440179">
                <a:moveTo>
                  <a:pt x="57912" y="115823"/>
                </a:moveTo>
                <a:lnTo>
                  <a:pt x="28956" y="115823"/>
                </a:lnTo>
                <a:lnTo>
                  <a:pt x="28956" y="202692"/>
                </a:lnTo>
                <a:lnTo>
                  <a:pt x="57912" y="202692"/>
                </a:lnTo>
                <a:lnTo>
                  <a:pt x="57912" y="115823"/>
                </a:lnTo>
                <a:close/>
              </a:path>
              <a:path w="86994" h="1440179">
                <a:moveTo>
                  <a:pt x="57912" y="231647"/>
                </a:moveTo>
                <a:lnTo>
                  <a:pt x="28956" y="231647"/>
                </a:lnTo>
                <a:lnTo>
                  <a:pt x="28956" y="318516"/>
                </a:lnTo>
                <a:lnTo>
                  <a:pt x="57912" y="318516"/>
                </a:lnTo>
                <a:lnTo>
                  <a:pt x="57912" y="231647"/>
                </a:lnTo>
                <a:close/>
              </a:path>
              <a:path w="86994" h="1440179">
                <a:moveTo>
                  <a:pt x="57912" y="347472"/>
                </a:moveTo>
                <a:lnTo>
                  <a:pt x="28956" y="347472"/>
                </a:lnTo>
                <a:lnTo>
                  <a:pt x="28956" y="434340"/>
                </a:lnTo>
                <a:lnTo>
                  <a:pt x="57912" y="434340"/>
                </a:lnTo>
                <a:lnTo>
                  <a:pt x="57912" y="347472"/>
                </a:lnTo>
                <a:close/>
              </a:path>
              <a:path w="86994" h="1440179">
                <a:moveTo>
                  <a:pt x="57912" y="463295"/>
                </a:moveTo>
                <a:lnTo>
                  <a:pt x="28956" y="463295"/>
                </a:lnTo>
                <a:lnTo>
                  <a:pt x="28956" y="550164"/>
                </a:lnTo>
                <a:lnTo>
                  <a:pt x="57912" y="550164"/>
                </a:lnTo>
                <a:lnTo>
                  <a:pt x="57912" y="463295"/>
                </a:lnTo>
                <a:close/>
              </a:path>
              <a:path w="86994" h="1440179">
                <a:moveTo>
                  <a:pt x="57912" y="579120"/>
                </a:moveTo>
                <a:lnTo>
                  <a:pt x="28956" y="579120"/>
                </a:lnTo>
                <a:lnTo>
                  <a:pt x="28956" y="665988"/>
                </a:lnTo>
                <a:lnTo>
                  <a:pt x="57912" y="665988"/>
                </a:lnTo>
                <a:lnTo>
                  <a:pt x="57912" y="579120"/>
                </a:lnTo>
                <a:close/>
              </a:path>
              <a:path w="86994" h="1440179">
                <a:moveTo>
                  <a:pt x="57912" y="694944"/>
                </a:moveTo>
                <a:lnTo>
                  <a:pt x="28956" y="694944"/>
                </a:lnTo>
                <a:lnTo>
                  <a:pt x="28956" y="781812"/>
                </a:lnTo>
                <a:lnTo>
                  <a:pt x="57912" y="781812"/>
                </a:lnTo>
                <a:lnTo>
                  <a:pt x="57912" y="694944"/>
                </a:lnTo>
                <a:close/>
              </a:path>
              <a:path w="86994" h="1440179">
                <a:moveTo>
                  <a:pt x="57912" y="810768"/>
                </a:moveTo>
                <a:lnTo>
                  <a:pt x="28956" y="810768"/>
                </a:lnTo>
                <a:lnTo>
                  <a:pt x="28956" y="897636"/>
                </a:lnTo>
                <a:lnTo>
                  <a:pt x="57912" y="897636"/>
                </a:lnTo>
                <a:lnTo>
                  <a:pt x="57912" y="810768"/>
                </a:lnTo>
                <a:close/>
              </a:path>
              <a:path w="86994" h="1440179">
                <a:moveTo>
                  <a:pt x="57912" y="926591"/>
                </a:moveTo>
                <a:lnTo>
                  <a:pt x="28956" y="926591"/>
                </a:lnTo>
                <a:lnTo>
                  <a:pt x="28956" y="1013460"/>
                </a:lnTo>
                <a:lnTo>
                  <a:pt x="57912" y="1013460"/>
                </a:lnTo>
                <a:lnTo>
                  <a:pt x="57912" y="926591"/>
                </a:lnTo>
                <a:close/>
              </a:path>
              <a:path w="86994" h="1440179">
                <a:moveTo>
                  <a:pt x="57912" y="1042416"/>
                </a:moveTo>
                <a:lnTo>
                  <a:pt x="28956" y="1042416"/>
                </a:lnTo>
                <a:lnTo>
                  <a:pt x="28956" y="1129284"/>
                </a:lnTo>
                <a:lnTo>
                  <a:pt x="57912" y="1129284"/>
                </a:lnTo>
                <a:lnTo>
                  <a:pt x="57912" y="1042416"/>
                </a:lnTo>
                <a:close/>
              </a:path>
              <a:path w="86994" h="1440179">
                <a:moveTo>
                  <a:pt x="57912" y="1158240"/>
                </a:moveTo>
                <a:lnTo>
                  <a:pt x="28956" y="1158240"/>
                </a:lnTo>
                <a:lnTo>
                  <a:pt x="28956" y="1245108"/>
                </a:lnTo>
                <a:lnTo>
                  <a:pt x="57912" y="1245108"/>
                </a:lnTo>
                <a:lnTo>
                  <a:pt x="57912" y="1158240"/>
                </a:lnTo>
                <a:close/>
              </a:path>
              <a:path w="86994" h="1440179">
                <a:moveTo>
                  <a:pt x="28956" y="1353134"/>
                </a:moveTo>
                <a:lnTo>
                  <a:pt x="0" y="1353134"/>
                </a:lnTo>
                <a:lnTo>
                  <a:pt x="43434" y="1440002"/>
                </a:lnTo>
                <a:lnTo>
                  <a:pt x="82969" y="1360932"/>
                </a:lnTo>
                <a:lnTo>
                  <a:pt x="28956" y="1360932"/>
                </a:lnTo>
                <a:lnTo>
                  <a:pt x="28956" y="1353134"/>
                </a:lnTo>
                <a:close/>
              </a:path>
              <a:path w="86994" h="1440179">
                <a:moveTo>
                  <a:pt x="57912" y="1274064"/>
                </a:moveTo>
                <a:lnTo>
                  <a:pt x="28956" y="1274064"/>
                </a:lnTo>
                <a:lnTo>
                  <a:pt x="28956" y="1360932"/>
                </a:lnTo>
                <a:lnTo>
                  <a:pt x="57912" y="1360932"/>
                </a:lnTo>
                <a:lnTo>
                  <a:pt x="57912" y="1274064"/>
                </a:lnTo>
                <a:close/>
              </a:path>
              <a:path w="86994" h="1440179">
                <a:moveTo>
                  <a:pt x="86868" y="1353134"/>
                </a:moveTo>
                <a:lnTo>
                  <a:pt x="57912" y="1353134"/>
                </a:lnTo>
                <a:lnTo>
                  <a:pt x="57912" y="1360932"/>
                </a:lnTo>
                <a:lnTo>
                  <a:pt x="82969" y="1360932"/>
                </a:lnTo>
                <a:lnTo>
                  <a:pt x="86868" y="1353134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163317" y="6289802"/>
            <a:ext cx="91630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spc="-419" baseline="10912" dirty="0">
                <a:solidFill>
                  <a:srgbClr val="6F2F9F"/>
                </a:solidFill>
                <a:latin typeface="DejaVu Sans"/>
                <a:cs typeface="DejaVu Sans"/>
              </a:rPr>
              <a:t>𝑦</a:t>
            </a:r>
            <a:r>
              <a:rPr sz="2050" spc="250" dirty="0">
                <a:solidFill>
                  <a:srgbClr val="6F2F9F"/>
                </a:solidFill>
                <a:latin typeface="DejaVu Sans"/>
                <a:cs typeface="DejaVu Sans"/>
              </a:rPr>
              <a:t>𝑏𝑒𝑎𝑚</a:t>
            </a:r>
            <a:endParaRPr sz="2050">
              <a:latin typeface="DejaVu Sans"/>
              <a:cs typeface="DejaVu San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484882" y="5227320"/>
            <a:ext cx="242950" cy="868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441448" y="6229350"/>
            <a:ext cx="86868" cy="21600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740151" y="5227320"/>
            <a:ext cx="746760" cy="86995"/>
          </a:xfrm>
          <a:custGeom>
            <a:avLst/>
            <a:gdLst/>
            <a:ahLst/>
            <a:cxnLst/>
            <a:rect l="l" t="t" r="r" b="b"/>
            <a:pathLst>
              <a:path w="746760" h="86995">
                <a:moveTo>
                  <a:pt x="659765" y="0"/>
                </a:moveTo>
                <a:lnTo>
                  <a:pt x="659765" y="86867"/>
                </a:lnTo>
                <a:lnTo>
                  <a:pt x="717677" y="57911"/>
                </a:lnTo>
                <a:lnTo>
                  <a:pt x="674243" y="57911"/>
                </a:lnTo>
                <a:lnTo>
                  <a:pt x="674243" y="28955"/>
                </a:lnTo>
                <a:lnTo>
                  <a:pt x="717677" y="28955"/>
                </a:lnTo>
                <a:lnTo>
                  <a:pt x="659765" y="0"/>
                </a:lnTo>
                <a:close/>
              </a:path>
              <a:path w="746760" h="86995">
                <a:moveTo>
                  <a:pt x="659765" y="28955"/>
                </a:moveTo>
                <a:lnTo>
                  <a:pt x="0" y="28955"/>
                </a:lnTo>
                <a:lnTo>
                  <a:pt x="0" y="57911"/>
                </a:lnTo>
                <a:lnTo>
                  <a:pt x="659765" y="57911"/>
                </a:lnTo>
                <a:lnTo>
                  <a:pt x="659765" y="28955"/>
                </a:lnTo>
                <a:close/>
              </a:path>
              <a:path w="746760" h="86995">
                <a:moveTo>
                  <a:pt x="717677" y="28955"/>
                </a:moveTo>
                <a:lnTo>
                  <a:pt x="674243" y="28955"/>
                </a:lnTo>
                <a:lnTo>
                  <a:pt x="674243" y="57911"/>
                </a:lnTo>
                <a:lnTo>
                  <a:pt x="717677" y="57911"/>
                </a:lnTo>
                <a:lnTo>
                  <a:pt x="746633" y="43433"/>
                </a:lnTo>
                <a:lnTo>
                  <a:pt x="717677" y="2895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3546094" y="5080253"/>
            <a:ext cx="91122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spc="-397" baseline="10912" dirty="0">
                <a:solidFill>
                  <a:srgbClr val="6F2F9F"/>
                </a:solidFill>
                <a:latin typeface="DejaVu Sans"/>
                <a:cs typeface="DejaVu Sans"/>
              </a:rPr>
              <a:t>𝜎</a:t>
            </a:r>
            <a:r>
              <a:rPr sz="2050" spc="250" dirty="0">
                <a:solidFill>
                  <a:srgbClr val="6F2F9F"/>
                </a:solidFill>
                <a:latin typeface="DejaVu Sans"/>
                <a:cs typeface="DejaVu Sans"/>
              </a:rPr>
              <a:t>𝑏𝑒𝑎𝑚</a:t>
            </a:r>
            <a:endParaRPr sz="2050">
              <a:latin typeface="DejaVu Sans"/>
              <a:cs typeface="DejaVu San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533638" y="3699509"/>
            <a:ext cx="86995" cy="1296035"/>
          </a:xfrm>
          <a:custGeom>
            <a:avLst/>
            <a:gdLst/>
            <a:ahLst/>
            <a:cxnLst/>
            <a:rect l="l" t="t" r="r" b="b"/>
            <a:pathLst>
              <a:path w="86995" h="1296035">
                <a:moveTo>
                  <a:pt x="57911" y="0"/>
                </a:moveTo>
                <a:lnTo>
                  <a:pt x="28955" y="0"/>
                </a:lnTo>
                <a:lnTo>
                  <a:pt x="28955" y="86868"/>
                </a:lnTo>
                <a:lnTo>
                  <a:pt x="57911" y="86868"/>
                </a:lnTo>
                <a:lnTo>
                  <a:pt x="57911" y="0"/>
                </a:lnTo>
                <a:close/>
              </a:path>
              <a:path w="86995" h="1296035">
                <a:moveTo>
                  <a:pt x="57911" y="115823"/>
                </a:moveTo>
                <a:lnTo>
                  <a:pt x="28955" y="115823"/>
                </a:lnTo>
                <a:lnTo>
                  <a:pt x="28955" y="202692"/>
                </a:lnTo>
                <a:lnTo>
                  <a:pt x="57911" y="202692"/>
                </a:lnTo>
                <a:lnTo>
                  <a:pt x="57911" y="115823"/>
                </a:lnTo>
                <a:close/>
              </a:path>
              <a:path w="86995" h="1296035">
                <a:moveTo>
                  <a:pt x="57911" y="231647"/>
                </a:moveTo>
                <a:lnTo>
                  <a:pt x="28955" y="231647"/>
                </a:lnTo>
                <a:lnTo>
                  <a:pt x="28955" y="318516"/>
                </a:lnTo>
                <a:lnTo>
                  <a:pt x="57911" y="318516"/>
                </a:lnTo>
                <a:lnTo>
                  <a:pt x="57911" y="231647"/>
                </a:lnTo>
                <a:close/>
              </a:path>
              <a:path w="86995" h="1296035">
                <a:moveTo>
                  <a:pt x="57911" y="347472"/>
                </a:moveTo>
                <a:lnTo>
                  <a:pt x="28955" y="347472"/>
                </a:lnTo>
                <a:lnTo>
                  <a:pt x="28955" y="434340"/>
                </a:lnTo>
                <a:lnTo>
                  <a:pt x="57911" y="434340"/>
                </a:lnTo>
                <a:lnTo>
                  <a:pt x="57911" y="347472"/>
                </a:lnTo>
                <a:close/>
              </a:path>
              <a:path w="86995" h="1296035">
                <a:moveTo>
                  <a:pt x="57911" y="463295"/>
                </a:moveTo>
                <a:lnTo>
                  <a:pt x="28955" y="463295"/>
                </a:lnTo>
                <a:lnTo>
                  <a:pt x="28955" y="550164"/>
                </a:lnTo>
                <a:lnTo>
                  <a:pt x="57911" y="550164"/>
                </a:lnTo>
                <a:lnTo>
                  <a:pt x="57911" y="463295"/>
                </a:lnTo>
                <a:close/>
              </a:path>
              <a:path w="86995" h="1296035">
                <a:moveTo>
                  <a:pt x="57911" y="579120"/>
                </a:moveTo>
                <a:lnTo>
                  <a:pt x="28955" y="579120"/>
                </a:lnTo>
                <a:lnTo>
                  <a:pt x="28955" y="665988"/>
                </a:lnTo>
                <a:lnTo>
                  <a:pt x="57911" y="665988"/>
                </a:lnTo>
                <a:lnTo>
                  <a:pt x="57911" y="579120"/>
                </a:lnTo>
                <a:close/>
              </a:path>
              <a:path w="86995" h="1296035">
                <a:moveTo>
                  <a:pt x="57911" y="694944"/>
                </a:moveTo>
                <a:lnTo>
                  <a:pt x="28955" y="694944"/>
                </a:lnTo>
                <a:lnTo>
                  <a:pt x="28955" y="781812"/>
                </a:lnTo>
                <a:lnTo>
                  <a:pt x="57911" y="781812"/>
                </a:lnTo>
                <a:lnTo>
                  <a:pt x="57911" y="694944"/>
                </a:lnTo>
                <a:close/>
              </a:path>
              <a:path w="86995" h="1296035">
                <a:moveTo>
                  <a:pt x="57911" y="810768"/>
                </a:moveTo>
                <a:lnTo>
                  <a:pt x="28955" y="810768"/>
                </a:lnTo>
                <a:lnTo>
                  <a:pt x="28955" y="897636"/>
                </a:lnTo>
                <a:lnTo>
                  <a:pt x="57911" y="897636"/>
                </a:lnTo>
                <a:lnTo>
                  <a:pt x="57911" y="810768"/>
                </a:lnTo>
                <a:close/>
              </a:path>
              <a:path w="86995" h="1296035">
                <a:moveTo>
                  <a:pt x="57911" y="926591"/>
                </a:moveTo>
                <a:lnTo>
                  <a:pt x="28955" y="926591"/>
                </a:lnTo>
                <a:lnTo>
                  <a:pt x="28955" y="1013460"/>
                </a:lnTo>
                <a:lnTo>
                  <a:pt x="57911" y="1013460"/>
                </a:lnTo>
                <a:lnTo>
                  <a:pt x="57911" y="926591"/>
                </a:lnTo>
                <a:close/>
              </a:path>
              <a:path w="86995" h="1296035">
                <a:moveTo>
                  <a:pt x="57911" y="1042416"/>
                </a:moveTo>
                <a:lnTo>
                  <a:pt x="28955" y="1042416"/>
                </a:lnTo>
                <a:lnTo>
                  <a:pt x="28955" y="1129284"/>
                </a:lnTo>
                <a:lnTo>
                  <a:pt x="57911" y="1129284"/>
                </a:lnTo>
                <a:lnTo>
                  <a:pt x="57911" y="1042416"/>
                </a:lnTo>
                <a:close/>
              </a:path>
              <a:path w="86995" h="1296035">
                <a:moveTo>
                  <a:pt x="28955" y="1209167"/>
                </a:moveTo>
                <a:lnTo>
                  <a:pt x="0" y="1209167"/>
                </a:lnTo>
                <a:lnTo>
                  <a:pt x="43433" y="1296035"/>
                </a:lnTo>
                <a:lnTo>
                  <a:pt x="79628" y="1223645"/>
                </a:lnTo>
                <a:lnTo>
                  <a:pt x="28955" y="1223645"/>
                </a:lnTo>
                <a:lnTo>
                  <a:pt x="28955" y="1209167"/>
                </a:lnTo>
                <a:close/>
              </a:path>
              <a:path w="86995" h="1296035">
                <a:moveTo>
                  <a:pt x="57911" y="1158240"/>
                </a:moveTo>
                <a:lnTo>
                  <a:pt x="28955" y="1158240"/>
                </a:lnTo>
                <a:lnTo>
                  <a:pt x="28955" y="1223645"/>
                </a:lnTo>
                <a:lnTo>
                  <a:pt x="57911" y="1223645"/>
                </a:lnTo>
                <a:lnTo>
                  <a:pt x="57911" y="1158240"/>
                </a:lnTo>
                <a:close/>
              </a:path>
              <a:path w="86995" h="1296035">
                <a:moveTo>
                  <a:pt x="86867" y="1209167"/>
                </a:moveTo>
                <a:lnTo>
                  <a:pt x="57911" y="1209167"/>
                </a:lnTo>
                <a:lnTo>
                  <a:pt x="57911" y="1223645"/>
                </a:lnTo>
                <a:lnTo>
                  <a:pt x="79628" y="1223645"/>
                </a:lnTo>
                <a:lnTo>
                  <a:pt x="86867" y="1209167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386571" y="5123688"/>
            <a:ext cx="83311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spc="-419" baseline="10912" dirty="0">
                <a:solidFill>
                  <a:srgbClr val="00AF50"/>
                </a:solidFill>
                <a:latin typeface="DejaVu Sans"/>
                <a:cs typeface="DejaVu Sans"/>
              </a:rPr>
              <a:t>𝑦</a:t>
            </a:r>
            <a:r>
              <a:rPr sz="2050" spc="-25" dirty="0">
                <a:solidFill>
                  <a:srgbClr val="00AF50"/>
                </a:solidFill>
                <a:latin typeface="DejaVu Sans"/>
                <a:cs typeface="DejaVu Sans"/>
              </a:rPr>
              <a:t>𝑒𝑑𝑔𝑒</a:t>
            </a:r>
            <a:endParaRPr sz="2050">
              <a:latin typeface="DejaVu Sans"/>
              <a:cs typeface="DejaVu Sans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8569452" y="4146803"/>
            <a:ext cx="144018" cy="868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33638" y="5006340"/>
            <a:ext cx="86867" cy="2160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755380" y="4146803"/>
            <a:ext cx="864235" cy="86995"/>
          </a:xfrm>
          <a:custGeom>
            <a:avLst/>
            <a:gdLst/>
            <a:ahLst/>
            <a:cxnLst/>
            <a:rect l="l" t="t" r="r" b="b"/>
            <a:pathLst>
              <a:path w="864234" h="86995">
                <a:moveTo>
                  <a:pt x="777113" y="0"/>
                </a:moveTo>
                <a:lnTo>
                  <a:pt x="777113" y="86868"/>
                </a:lnTo>
                <a:lnTo>
                  <a:pt x="835025" y="57912"/>
                </a:lnTo>
                <a:lnTo>
                  <a:pt x="791591" y="57912"/>
                </a:lnTo>
                <a:lnTo>
                  <a:pt x="791591" y="28956"/>
                </a:lnTo>
                <a:lnTo>
                  <a:pt x="835025" y="28956"/>
                </a:lnTo>
                <a:lnTo>
                  <a:pt x="777113" y="0"/>
                </a:lnTo>
                <a:close/>
              </a:path>
              <a:path w="864234" h="86995">
                <a:moveTo>
                  <a:pt x="777113" y="28956"/>
                </a:moveTo>
                <a:lnTo>
                  <a:pt x="0" y="28956"/>
                </a:lnTo>
                <a:lnTo>
                  <a:pt x="0" y="57912"/>
                </a:lnTo>
                <a:lnTo>
                  <a:pt x="777113" y="57912"/>
                </a:lnTo>
                <a:lnTo>
                  <a:pt x="777113" y="28956"/>
                </a:lnTo>
                <a:close/>
              </a:path>
              <a:path w="864234" h="86995">
                <a:moveTo>
                  <a:pt x="835025" y="28956"/>
                </a:moveTo>
                <a:lnTo>
                  <a:pt x="791591" y="28956"/>
                </a:lnTo>
                <a:lnTo>
                  <a:pt x="791591" y="57912"/>
                </a:lnTo>
                <a:lnTo>
                  <a:pt x="835025" y="57912"/>
                </a:lnTo>
                <a:lnTo>
                  <a:pt x="863981" y="43434"/>
                </a:lnTo>
                <a:lnTo>
                  <a:pt x="835025" y="28956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9663938" y="3892550"/>
            <a:ext cx="23367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70" dirty="0">
                <a:solidFill>
                  <a:srgbClr val="00AF50"/>
                </a:solidFill>
                <a:latin typeface="DejaVu Sans"/>
                <a:cs typeface="DejaVu Sans"/>
              </a:rPr>
              <a:t>𝜎</a:t>
            </a:r>
            <a:endParaRPr sz="2800">
              <a:latin typeface="DejaVu Sans"/>
              <a:cs typeface="DejaVu San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9847580" y="4060952"/>
            <a:ext cx="644525" cy="337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50" spc="-25" dirty="0">
                <a:solidFill>
                  <a:srgbClr val="00AF50"/>
                </a:solidFill>
                <a:latin typeface="DejaVu Sans"/>
                <a:cs typeface="DejaVu Sans"/>
              </a:rPr>
              <a:t>𝑒𝑑𝑔𝑒</a:t>
            </a:r>
            <a:endParaRPr sz="2050">
              <a:latin typeface="DejaVu Sans"/>
              <a:cs typeface="DejaVu Sans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0585" y="3048525"/>
            <a:ext cx="838273" cy="105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371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23285" y="5100066"/>
            <a:ext cx="196151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5400" spc="-15" baseline="11574" dirty="0">
                <a:latin typeface="DejaVu Sans"/>
                <a:cs typeface="DejaVu Sans"/>
              </a:rPr>
              <a:t>𝒚 </a:t>
            </a:r>
            <a:r>
              <a:rPr sz="5400" spc="-494" baseline="11574" dirty="0">
                <a:latin typeface="DejaVu Sans"/>
                <a:cs typeface="DejaVu Sans"/>
              </a:rPr>
              <a:t>=</a:t>
            </a:r>
            <a:r>
              <a:rPr sz="5400" spc="-547" baseline="11574" dirty="0">
                <a:latin typeface="DejaVu Sans"/>
                <a:cs typeface="DejaVu Sans"/>
              </a:rPr>
              <a:t> </a:t>
            </a:r>
            <a:r>
              <a:rPr sz="5400" spc="22" baseline="11574" dirty="0">
                <a:solidFill>
                  <a:srgbClr val="00AF50"/>
                </a:solidFill>
                <a:latin typeface="DejaVu Sans"/>
                <a:cs typeface="DejaVu Sans"/>
              </a:rPr>
              <a:t>𝒚</a:t>
            </a:r>
            <a:r>
              <a:rPr sz="2600" spc="15" dirty="0">
                <a:solidFill>
                  <a:srgbClr val="00AF50"/>
                </a:solidFill>
                <a:latin typeface="DejaVu Sans"/>
                <a:cs typeface="DejaVu Sans"/>
              </a:rPr>
              <a:t>𝒆𝒅𝒈𝒆</a:t>
            </a:r>
            <a:endParaRPr sz="2600" dirty="0">
              <a:latin typeface="DejaVu Sans"/>
              <a:cs typeface="DejaVu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788657" y="5346700"/>
            <a:ext cx="2075814" cy="0"/>
          </a:xfrm>
          <a:custGeom>
            <a:avLst/>
            <a:gdLst/>
            <a:ahLst/>
            <a:cxnLst/>
            <a:rect l="l" t="t" r="r" b="b"/>
            <a:pathLst>
              <a:path w="2075815">
                <a:moveTo>
                  <a:pt x="0" y="0"/>
                </a:moveTo>
                <a:lnTo>
                  <a:pt x="2075688" y="0"/>
                </a:lnTo>
              </a:path>
            </a:pathLst>
          </a:custGeom>
          <a:ln w="2971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189473" y="4953906"/>
            <a:ext cx="3674110" cy="8909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586865" algn="ctr">
              <a:lnSpc>
                <a:spcPts val="1985"/>
              </a:lnSpc>
              <a:spcBef>
                <a:spcPts val="125"/>
              </a:spcBef>
            </a:pPr>
            <a:r>
              <a:rPr sz="3900" spc="75" baseline="11752" dirty="0">
                <a:solidFill>
                  <a:srgbClr val="6F2F9F"/>
                </a:solidFill>
                <a:latin typeface="DejaVu Sans"/>
                <a:cs typeface="DejaVu Sans"/>
              </a:rPr>
              <a:t>𝒚</a:t>
            </a:r>
            <a:r>
              <a:rPr sz="2150" spc="50" dirty="0">
                <a:solidFill>
                  <a:srgbClr val="6F2F9F"/>
                </a:solidFill>
                <a:latin typeface="DejaVu Sans"/>
                <a:cs typeface="DejaVu Sans"/>
              </a:rPr>
              <a:t>𝒃𝒆𝒂𝒎</a:t>
            </a:r>
            <a:r>
              <a:rPr sz="3900" spc="75" baseline="11752" dirty="0">
                <a:latin typeface="DejaVu Sans"/>
                <a:cs typeface="DejaVu Sans"/>
              </a:rPr>
              <a:t>−</a:t>
            </a:r>
            <a:r>
              <a:rPr sz="3900" spc="75" baseline="11752" dirty="0">
                <a:solidFill>
                  <a:srgbClr val="00AF50"/>
                </a:solidFill>
                <a:latin typeface="DejaVu Sans"/>
                <a:cs typeface="DejaVu Sans"/>
              </a:rPr>
              <a:t>𝒚</a:t>
            </a:r>
            <a:r>
              <a:rPr sz="2150" spc="50" dirty="0">
                <a:solidFill>
                  <a:srgbClr val="00AF50"/>
                </a:solidFill>
                <a:latin typeface="DejaVu Sans"/>
                <a:cs typeface="DejaVu Sans"/>
              </a:rPr>
              <a:t>𝒆𝒅𝒈𝒆</a:t>
            </a:r>
            <a:endParaRPr sz="2150" dirty="0">
              <a:latin typeface="DejaVu Sans"/>
              <a:cs typeface="DejaVu Sans"/>
            </a:endParaRPr>
          </a:p>
          <a:p>
            <a:pPr>
              <a:lnSpc>
                <a:spcPts val="2430"/>
              </a:lnSpc>
              <a:tabLst>
                <a:tab pos="614045" algn="l"/>
              </a:tabLst>
            </a:pPr>
            <a:r>
              <a:rPr sz="3600" spc="-335" dirty="0">
                <a:latin typeface="DejaVu Sans"/>
                <a:cs typeface="DejaVu Sans"/>
              </a:rPr>
              <a:t>&amp;	</a:t>
            </a:r>
            <a:r>
              <a:rPr sz="3600" spc="45" dirty="0">
                <a:latin typeface="DejaVu Sans"/>
                <a:cs typeface="DejaVu Sans"/>
              </a:rPr>
              <a:t>𝒚′</a:t>
            </a:r>
            <a:r>
              <a:rPr sz="3600" spc="-160" dirty="0">
                <a:latin typeface="DejaVu Sans"/>
                <a:cs typeface="DejaVu Sans"/>
              </a:rPr>
              <a:t> </a:t>
            </a:r>
            <a:r>
              <a:rPr sz="3600" spc="-330" dirty="0">
                <a:latin typeface="DejaVu Sans"/>
                <a:cs typeface="DejaVu Sans"/>
              </a:rPr>
              <a:t>=</a:t>
            </a:r>
            <a:endParaRPr sz="3600" dirty="0">
              <a:latin typeface="DejaVu Sans"/>
              <a:cs typeface="DejaVu Sans"/>
            </a:endParaRPr>
          </a:p>
          <a:p>
            <a:pPr marR="903605" algn="r">
              <a:lnSpc>
                <a:spcPts val="2365"/>
              </a:lnSpc>
            </a:pPr>
            <a:r>
              <a:rPr sz="2600" spc="685" dirty="0">
                <a:latin typeface="DejaVu Sans"/>
                <a:cs typeface="DejaVu Sans"/>
              </a:rPr>
              <a:t>𝑫</a:t>
            </a:r>
            <a:endParaRPr sz="2600" dirty="0">
              <a:latin typeface="DejaVu Sans"/>
              <a:cs typeface="DejaVu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50057" y="3064001"/>
            <a:ext cx="6669785" cy="92430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755381" y="4285742"/>
            <a:ext cx="584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AF50"/>
                </a:solidFill>
                <a:latin typeface="Arial"/>
                <a:cs typeface="Arial"/>
              </a:rPr>
              <a:t>Edge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13378" y="4285742"/>
            <a:ext cx="6483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6F2F9F"/>
                </a:solidFill>
                <a:latin typeface="Arial"/>
                <a:cs typeface="Arial"/>
              </a:rPr>
              <a:t>Beam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140702" y="3058960"/>
            <a:ext cx="1893570" cy="9238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00316" y="2881122"/>
            <a:ext cx="1862327" cy="13479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00316" y="2881122"/>
            <a:ext cx="1862455" cy="1348105"/>
          </a:xfrm>
          <a:custGeom>
            <a:avLst/>
            <a:gdLst/>
            <a:ahLst/>
            <a:cxnLst/>
            <a:rect l="l" t="t" r="r" b="b"/>
            <a:pathLst>
              <a:path w="1862454" h="1348104">
                <a:moveTo>
                  <a:pt x="1862327" y="673988"/>
                </a:moveTo>
                <a:lnTo>
                  <a:pt x="1860747" y="634386"/>
                </a:lnTo>
                <a:lnTo>
                  <a:pt x="1856062" y="595387"/>
                </a:lnTo>
                <a:lnTo>
                  <a:pt x="1848362" y="557053"/>
                </a:lnTo>
                <a:lnTo>
                  <a:pt x="1837732" y="519448"/>
                </a:lnTo>
                <a:lnTo>
                  <a:pt x="1824262" y="482636"/>
                </a:lnTo>
                <a:lnTo>
                  <a:pt x="1808037" y="446679"/>
                </a:lnTo>
                <a:lnTo>
                  <a:pt x="1789146" y="411640"/>
                </a:lnTo>
                <a:lnTo>
                  <a:pt x="1767675" y="377584"/>
                </a:lnTo>
                <a:lnTo>
                  <a:pt x="1743713" y="344573"/>
                </a:lnTo>
                <a:lnTo>
                  <a:pt x="1717345" y="312670"/>
                </a:lnTo>
                <a:lnTo>
                  <a:pt x="1688661" y="281938"/>
                </a:lnTo>
                <a:lnTo>
                  <a:pt x="1657747" y="252441"/>
                </a:lnTo>
                <a:lnTo>
                  <a:pt x="1624691" y="224243"/>
                </a:lnTo>
                <a:lnTo>
                  <a:pt x="1589579" y="197405"/>
                </a:lnTo>
                <a:lnTo>
                  <a:pt x="1552500" y="171992"/>
                </a:lnTo>
                <a:lnTo>
                  <a:pt x="1513540" y="148066"/>
                </a:lnTo>
                <a:lnTo>
                  <a:pt x="1472788" y="125692"/>
                </a:lnTo>
                <a:lnTo>
                  <a:pt x="1430330" y="104931"/>
                </a:lnTo>
                <a:lnTo>
                  <a:pt x="1386253" y="85847"/>
                </a:lnTo>
                <a:lnTo>
                  <a:pt x="1340646" y="68504"/>
                </a:lnTo>
                <a:lnTo>
                  <a:pt x="1293596" y="52964"/>
                </a:lnTo>
                <a:lnTo>
                  <a:pt x="1245189" y="39292"/>
                </a:lnTo>
                <a:lnTo>
                  <a:pt x="1195514" y="27549"/>
                </a:lnTo>
                <a:lnTo>
                  <a:pt x="1144657" y="17800"/>
                </a:lnTo>
                <a:lnTo>
                  <a:pt x="1092706" y="10107"/>
                </a:lnTo>
                <a:lnTo>
                  <a:pt x="1039749" y="4534"/>
                </a:lnTo>
                <a:lnTo>
                  <a:pt x="985872" y="1144"/>
                </a:lnTo>
                <a:lnTo>
                  <a:pt x="931163" y="0"/>
                </a:lnTo>
                <a:lnTo>
                  <a:pt x="876455" y="1144"/>
                </a:lnTo>
                <a:lnTo>
                  <a:pt x="822578" y="4534"/>
                </a:lnTo>
                <a:lnTo>
                  <a:pt x="769621" y="10107"/>
                </a:lnTo>
                <a:lnTo>
                  <a:pt x="717670" y="17800"/>
                </a:lnTo>
                <a:lnTo>
                  <a:pt x="666813" y="27549"/>
                </a:lnTo>
                <a:lnTo>
                  <a:pt x="617138" y="39292"/>
                </a:lnTo>
                <a:lnTo>
                  <a:pt x="568731" y="52964"/>
                </a:lnTo>
                <a:lnTo>
                  <a:pt x="521681" y="68504"/>
                </a:lnTo>
                <a:lnTo>
                  <a:pt x="476074" y="85847"/>
                </a:lnTo>
                <a:lnTo>
                  <a:pt x="431997" y="104931"/>
                </a:lnTo>
                <a:lnTo>
                  <a:pt x="389539" y="125692"/>
                </a:lnTo>
                <a:lnTo>
                  <a:pt x="348787" y="148066"/>
                </a:lnTo>
                <a:lnTo>
                  <a:pt x="309827" y="171992"/>
                </a:lnTo>
                <a:lnTo>
                  <a:pt x="272748" y="197405"/>
                </a:lnTo>
                <a:lnTo>
                  <a:pt x="237636" y="224243"/>
                </a:lnTo>
                <a:lnTo>
                  <a:pt x="204580" y="252441"/>
                </a:lnTo>
                <a:lnTo>
                  <a:pt x="173666" y="281938"/>
                </a:lnTo>
                <a:lnTo>
                  <a:pt x="144982" y="312670"/>
                </a:lnTo>
                <a:lnTo>
                  <a:pt x="118614" y="344573"/>
                </a:lnTo>
                <a:lnTo>
                  <a:pt x="94652" y="377584"/>
                </a:lnTo>
                <a:lnTo>
                  <a:pt x="73181" y="411640"/>
                </a:lnTo>
                <a:lnTo>
                  <a:pt x="54290" y="446679"/>
                </a:lnTo>
                <a:lnTo>
                  <a:pt x="38065" y="482636"/>
                </a:lnTo>
                <a:lnTo>
                  <a:pt x="24595" y="519448"/>
                </a:lnTo>
                <a:lnTo>
                  <a:pt x="13965" y="557053"/>
                </a:lnTo>
                <a:lnTo>
                  <a:pt x="6265" y="595387"/>
                </a:lnTo>
                <a:lnTo>
                  <a:pt x="1580" y="634386"/>
                </a:lnTo>
                <a:lnTo>
                  <a:pt x="0" y="673988"/>
                </a:lnTo>
                <a:lnTo>
                  <a:pt x="1580" y="713591"/>
                </a:lnTo>
                <a:lnTo>
                  <a:pt x="6265" y="752590"/>
                </a:lnTo>
                <a:lnTo>
                  <a:pt x="13965" y="790924"/>
                </a:lnTo>
                <a:lnTo>
                  <a:pt x="24595" y="828529"/>
                </a:lnTo>
                <a:lnTo>
                  <a:pt x="38065" y="865341"/>
                </a:lnTo>
                <a:lnTo>
                  <a:pt x="54290" y="901298"/>
                </a:lnTo>
                <a:lnTo>
                  <a:pt x="73181" y="936337"/>
                </a:lnTo>
                <a:lnTo>
                  <a:pt x="94652" y="970393"/>
                </a:lnTo>
                <a:lnTo>
                  <a:pt x="118614" y="1003404"/>
                </a:lnTo>
                <a:lnTo>
                  <a:pt x="144982" y="1035307"/>
                </a:lnTo>
                <a:lnTo>
                  <a:pt x="173666" y="1066039"/>
                </a:lnTo>
                <a:lnTo>
                  <a:pt x="204580" y="1095536"/>
                </a:lnTo>
                <a:lnTo>
                  <a:pt x="237636" y="1123734"/>
                </a:lnTo>
                <a:lnTo>
                  <a:pt x="272748" y="1150572"/>
                </a:lnTo>
                <a:lnTo>
                  <a:pt x="309827" y="1175985"/>
                </a:lnTo>
                <a:lnTo>
                  <a:pt x="348787" y="1199911"/>
                </a:lnTo>
                <a:lnTo>
                  <a:pt x="389539" y="1222285"/>
                </a:lnTo>
                <a:lnTo>
                  <a:pt x="431997" y="1243046"/>
                </a:lnTo>
                <a:lnTo>
                  <a:pt x="476074" y="1262130"/>
                </a:lnTo>
                <a:lnTo>
                  <a:pt x="521681" y="1279473"/>
                </a:lnTo>
                <a:lnTo>
                  <a:pt x="568731" y="1295013"/>
                </a:lnTo>
                <a:lnTo>
                  <a:pt x="617138" y="1308685"/>
                </a:lnTo>
                <a:lnTo>
                  <a:pt x="666813" y="1320428"/>
                </a:lnTo>
                <a:lnTo>
                  <a:pt x="717670" y="1330177"/>
                </a:lnTo>
                <a:lnTo>
                  <a:pt x="769621" y="1337870"/>
                </a:lnTo>
                <a:lnTo>
                  <a:pt x="822578" y="1343443"/>
                </a:lnTo>
                <a:lnTo>
                  <a:pt x="876455" y="1346833"/>
                </a:lnTo>
                <a:lnTo>
                  <a:pt x="931163" y="1347977"/>
                </a:lnTo>
                <a:lnTo>
                  <a:pt x="985872" y="1346833"/>
                </a:lnTo>
                <a:lnTo>
                  <a:pt x="1039749" y="1343443"/>
                </a:lnTo>
                <a:lnTo>
                  <a:pt x="1092706" y="1337870"/>
                </a:lnTo>
                <a:lnTo>
                  <a:pt x="1144657" y="1330177"/>
                </a:lnTo>
                <a:lnTo>
                  <a:pt x="1195514" y="1320428"/>
                </a:lnTo>
                <a:lnTo>
                  <a:pt x="1245189" y="1308685"/>
                </a:lnTo>
                <a:lnTo>
                  <a:pt x="1293596" y="1295013"/>
                </a:lnTo>
                <a:lnTo>
                  <a:pt x="1340646" y="1279473"/>
                </a:lnTo>
                <a:lnTo>
                  <a:pt x="1386253" y="1262130"/>
                </a:lnTo>
                <a:lnTo>
                  <a:pt x="1430330" y="1243046"/>
                </a:lnTo>
                <a:lnTo>
                  <a:pt x="1472788" y="1222285"/>
                </a:lnTo>
                <a:lnTo>
                  <a:pt x="1513540" y="1199911"/>
                </a:lnTo>
                <a:lnTo>
                  <a:pt x="1552500" y="1175985"/>
                </a:lnTo>
                <a:lnTo>
                  <a:pt x="1589579" y="1150572"/>
                </a:lnTo>
                <a:lnTo>
                  <a:pt x="1624691" y="1123734"/>
                </a:lnTo>
                <a:lnTo>
                  <a:pt x="1657747" y="1095536"/>
                </a:lnTo>
                <a:lnTo>
                  <a:pt x="1688661" y="1066039"/>
                </a:lnTo>
                <a:lnTo>
                  <a:pt x="1717345" y="1035307"/>
                </a:lnTo>
                <a:lnTo>
                  <a:pt x="1743713" y="1003404"/>
                </a:lnTo>
                <a:lnTo>
                  <a:pt x="1767675" y="970393"/>
                </a:lnTo>
                <a:lnTo>
                  <a:pt x="1789146" y="936337"/>
                </a:lnTo>
                <a:lnTo>
                  <a:pt x="1808037" y="901298"/>
                </a:lnTo>
                <a:lnTo>
                  <a:pt x="1824262" y="865341"/>
                </a:lnTo>
                <a:lnTo>
                  <a:pt x="1837732" y="828529"/>
                </a:lnTo>
                <a:lnTo>
                  <a:pt x="1848362" y="790924"/>
                </a:lnTo>
                <a:lnTo>
                  <a:pt x="1856062" y="752590"/>
                </a:lnTo>
                <a:lnTo>
                  <a:pt x="1860747" y="713591"/>
                </a:lnTo>
                <a:lnTo>
                  <a:pt x="1862327" y="673988"/>
                </a:lnTo>
                <a:close/>
              </a:path>
            </a:pathLst>
          </a:custGeom>
          <a:ln w="28955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309365" y="2844545"/>
            <a:ext cx="1863089" cy="1348105"/>
          </a:xfrm>
          <a:custGeom>
            <a:avLst/>
            <a:gdLst/>
            <a:ahLst/>
            <a:cxnLst/>
            <a:rect l="l" t="t" r="r" b="b"/>
            <a:pathLst>
              <a:path w="1863089" h="1348104">
                <a:moveTo>
                  <a:pt x="1863089" y="673988"/>
                </a:moveTo>
                <a:lnTo>
                  <a:pt x="1861508" y="634386"/>
                </a:lnTo>
                <a:lnTo>
                  <a:pt x="1856822" y="595387"/>
                </a:lnTo>
                <a:lnTo>
                  <a:pt x="1849119" y="557053"/>
                </a:lnTo>
                <a:lnTo>
                  <a:pt x="1838487" y="519448"/>
                </a:lnTo>
                <a:lnTo>
                  <a:pt x="1825012" y="482636"/>
                </a:lnTo>
                <a:lnTo>
                  <a:pt x="1808782" y="446679"/>
                </a:lnTo>
                <a:lnTo>
                  <a:pt x="1789884" y="411640"/>
                </a:lnTo>
                <a:lnTo>
                  <a:pt x="1768406" y="377584"/>
                </a:lnTo>
                <a:lnTo>
                  <a:pt x="1744435" y="344573"/>
                </a:lnTo>
                <a:lnTo>
                  <a:pt x="1718059" y="312670"/>
                </a:lnTo>
                <a:lnTo>
                  <a:pt x="1689364" y="281938"/>
                </a:lnTo>
                <a:lnTo>
                  <a:pt x="1658439" y="252441"/>
                </a:lnTo>
                <a:lnTo>
                  <a:pt x="1625371" y="224243"/>
                </a:lnTo>
                <a:lnTo>
                  <a:pt x="1590246" y="197405"/>
                </a:lnTo>
                <a:lnTo>
                  <a:pt x="1553153" y="171992"/>
                </a:lnTo>
                <a:lnTo>
                  <a:pt x="1514178" y="148066"/>
                </a:lnTo>
                <a:lnTo>
                  <a:pt x="1473409" y="125692"/>
                </a:lnTo>
                <a:lnTo>
                  <a:pt x="1430934" y="104931"/>
                </a:lnTo>
                <a:lnTo>
                  <a:pt x="1386840" y="85847"/>
                </a:lnTo>
                <a:lnTo>
                  <a:pt x="1341214" y="68504"/>
                </a:lnTo>
                <a:lnTo>
                  <a:pt x="1294143" y="52964"/>
                </a:lnTo>
                <a:lnTo>
                  <a:pt x="1245716" y="39292"/>
                </a:lnTo>
                <a:lnTo>
                  <a:pt x="1196018" y="27549"/>
                </a:lnTo>
                <a:lnTo>
                  <a:pt x="1145139" y="17800"/>
                </a:lnTo>
                <a:lnTo>
                  <a:pt x="1093164" y="10107"/>
                </a:lnTo>
                <a:lnTo>
                  <a:pt x="1040182" y="4534"/>
                </a:lnTo>
                <a:lnTo>
                  <a:pt x="986280" y="1144"/>
                </a:lnTo>
                <a:lnTo>
                  <a:pt x="931544" y="0"/>
                </a:lnTo>
                <a:lnTo>
                  <a:pt x="876809" y="1144"/>
                </a:lnTo>
                <a:lnTo>
                  <a:pt x="822907" y="4534"/>
                </a:lnTo>
                <a:lnTo>
                  <a:pt x="769925" y="10107"/>
                </a:lnTo>
                <a:lnTo>
                  <a:pt x="717950" y="17800"/>
                </a:lnTo>
                <a:lnTo>
                  <a:pt x="667071" y="27549"/>
                </a:lnTo>
                <a:lnTo>
                  <a:pt x="617373" y="39292"/>
                </a:lnTo>
                <a:lnTo>
                  <a:pt x="568946" y="52964"/>
                </a:lnTo>
                <a:lnTo>
                  <a:pt x="521875" y="68504"/>
                </a:lnTo>
                <a:lnTo>
                  <a:pt x="476249" y="85847"/>
                </a:lnTo>
                <a:lnTo>
                  <a:pt x="432155" y="104931"/>
                </a:lnTo>
                <a:lnTo>
                  <a:pt x="389680" y="125692"/>
                </a:lnTo>
                <a:lnTo>
                  <a:pt x="348911" y="148066"/>
                </a:lnTo>
                <a:lnTo>
                  <a:pt x="309936" y="171992"/>
                </a:lnTo>
                <a:lnTo>
                  <a:pt x="272843" y="197405"/>
                </a:lnTo>
                <a:lnTo>
                  <a:pt x="237718" y="224243"/>
                </a:lnTo>
                <a:lnTo>
                  <a:pt x="204650" y="252441"/>
                </a:lnTo>
                <a:lnTo>
                  <a:pt x="173725" y="281938"/>
                </a:lnTo>
                <a:lnTo>
                  <a:pt x="145030" y="312670"/>
                </a:lnTo>
                <a:lnTo>
                  <a:pt x="118654" y="344573"/>
                </a:lnTo>
                <a:lnTo>
                  <a:pt x="94683" y="377584"/>
                </a:lnTo>
                <a:lnTo>
                  <a:pt x="73205" y="411640"/>
                </a:lnTo>
                <a:lnTo>
                  <a:pt x="54307" y="446679"/>
                </a:lnTo>
                <a:lnTo>
                  <a:pt x="38077" y="482636"/>
                </a:lnTo>
                <a:lnTo>
                  <a:pt x="24602" y="519448"/>
                </a:lnTo>
                <a:lnTo>
                  <a:pt x="13970" y="557053"/>
                </a:lnTo>
                <a:lnTo>
                  <a:pt x="6267" y="595387"/>
                </a:lnTo>
                <a:lnTo>
                  <a:pt x="1581" y="634386"/>
                </a:lnTo>
                <a:lnTo>
                  <a:pt x="0" y="673988"/>
                </a:lnTo>
                <a:lnTo>
                  <a:pt x="1581" y="713591"/>
                </a:lnTo>
                <a:lnTo>
                  <a:pt x="6267" y="752590"/>
                </a:lnTo>
                <a:lnTo>
                  <a:pt x="13970" y="790924"/>
                </a:lnTo>
                <a:lnTo>
                  <a:pt x="24602" y="828529"/>
                </a:lnTo>
                <a:lnTo>
                  <a:pt x="38077" y="865341"/>
                </a:lnTo>
                <a:lnTo>
                  <a:pt x="54307" y="901298"/>
                </a:lnTo>
                <a:lnTo>
                  <a:pt x="73205" y="936337"/>
                </a:lnTo>
                <a:lnTo>
                  <a:pt x="94683" y="970393"/>
                </a:lnTo>
                <a:lnTo>
                  <a:pt x="118654" y="1003404"/>
                </a:lnTo>
                <a:lnTo>
                  <a:pt x="145030" y="1035307"/>
                </a:lnTo>
                <a:lnTo>
                  <a:pt x="173725" y="1066039"/>
                </a:lnTo>
                <a:lnTo>
                  <a:pt x="204650" y="1095536"/>
                </a:lnTo>
                <a:lnTo>
                  <a:pt x="237718" y="1123734"/>
                </a:lnTo>
                <a:lnTo>
                  <a:pt x="272843" y="1150572"/>
                </a:lnTo>
                <a:lnTo>
                  <a:pt x="309936" y="1175985"/>
                </a:lnTo>
                <a:lnTo>
                  <a:pt x="348911" y="1199911"/>
                </a:lnTo>
                <a:lnTo>
                  <a:pt x="389680" y="1222285"/>
                </a:lnTo>
                <a:lnTo>
                  <a:pt x="432155" y="1243046"/>
                </a:lnTo>
                <a:lnTo>
                  <a:pt x="476249" y="1262130"/>
                </a:lnTo>
                <a:lnTo>
                  <a:pt x="521875" y="1279473"/>
                </a:lnTo>
                <a:lnTo>
                  <a:pt x="568946" y="1295013"/>
                </a:lnTo>
                <a:lnTo>
                  <a:pt x="617373" y="1308685"/>
                </a:lnTo>
                <a:lnTo>
                  <a:pt x="667071" y="1320428"/>
                </a:lnTo>
                <a:lnTo>
                  <a:pt x="717950" y="1330177"/>
                </a:lnTo>
                <a:lnTo>
                  <a:pt x="769925" y="1337870"/>
                </a:lnTo>
                <a:lnTo>
                  <a:pt x="822907" y="1343443"/>
                </a:lnTo>
                <a:lnTo>
                  <a:pt x="876809" y="1346833"/>
                </a:lnTo>
                <a:lnTo>
                  <a:pt x="931544" y="1347977"/>
                </a:lnTo>
                <a:lnTo>
                  <a:pt x="986280" y="1346833"/>
                </a:lnTo>
                <a:lnTo>
                  <a:pt x="1040182" y="1343443"/>
                </a:lnTo>
                <a:lnTo>
                  <a:pt x="1093164" y="1337870"/>
                </a:lnTo>
                <a:lnTo>
                  <a:pt x="1145139" y="1330177"/>
                </a:lnTo>
                <a:lnTo>
                  <a:pt x="1196018" y="1320428"/>
                </a:lnTo>
                <a:lnTo>
                  <a:pt x="1245716" y="1308685"/>
                </a:lnTo>
                <a:lnTo>
                  <a:pt x="1294143" y="1295013"/>
                </a:lnTo>
                <a:lnTo>
                  <a:pt x="1341214" y="1279473"/>
                </a:lnTo>
                <a:lnTo>
                  <a:pt x="1386840" y="1262130"/>
                </a:lnTo>
                <a:lnTo>
                  <a:pt x="1430934" y="1243046"/>
                </a:lnTo>
                <a:lnTo>
                  <a:pt x="1473409" y="1222285"/>
                </a:lnTo>
                <a:lnTo>
                  <a:pt x="1514178" y="1199911"/>
                </a:lnTo>
                <a:lnTo>
                  <a:pt x="1553153" y="1175985"/>
                </a:lnTo>
                <a:lnTo>
                  <a:pt x="1590246" y="1150572"/>
                </a:lnTo>
                <a:lnTo>
                  <a:pt x="1625371" y="1123734"/>
                </a:lnTo>
                <a:lnTo>
                  <a:pt x="1658439" y="1095536"/>
                </a:lnTo>
                <a:lnTo>
                  <a:pt x="1689364" y="1066039"/>
                </a:lnTo>
                <a:lnTo>
                  <a:pt x="1718059" y="1035307"/>
                </a:lnTo>
                <a:lnTo>
                  <a:pt x="1744435" y="1003404"/>
                </a:lnTo>
                <a:lnTo>
                  <a:pt x="1768406" y="970393"/>
                </a:lnTo>
                <a:lnTo>
                  <a:pt x="1789884" y="936337"/>
                </a:lnTo>
                <a:lnTo>
                  <a:pt x="1808782" y="901298"/>
                </a:lnTo>
                <a:lnTo>
                  <a:pt x="1825012" y="865341"/>
                </a:lnTo>
                <a:lnTo>
                  <a:pt x="1838487" y="828529"/>
                </a:lnTo>
                <a:lnTo>
                  <a:pt x="1849119" y="790924"/>
                </a:lnTo>
                <a:lnTo>
                  <a:pt x="1856822" y="752590"/>
                </a:lnTo>
                <a:lnTo>
                  <a:pt x="1861508" y="713591"/>
                </a:lnTo>
                <a:lnTo>
                  <a:pt x="1863089" y="673988"/>
                </a:lnTo>
                <a:close/>
              </a:path>
            </a:pathLst>
          </a:custGeom>
          <a:ln w="28956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628519" y="3571875"/>
            <a:ext cx="1620520" cy="0"/>
          </a:xfrm>
          <a:custGeom>
            <a:avLst/>
            <a:gdLst/>
            <a:ahLst/>
            <a:cxnLst/>
            <a:rect l="l" t="t" r="r" b="b"/>
            <a:pathLst>
              <a:path w="1620520">
                <a:moveTo>
                  <a:pt x="0" y="0"/>
                </a:moveTo>
                <a:lnTo>
                  <a:pt x="1620012" y="0"/>
                </a:lnTo>
              </a:path>
            </a:pathLst>
          </a:custGeom>
          <a:ln w="51053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201166" y="1413374"/>
            <a:ext cx="3876675" cy="240601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3600" spc="-265" dirty="0">
                <a:latin typeface="Arial"/>
                <a:cs typeface="Arial"/>
              </a:rPr>
              <a:t>Beam Side </a:t>
            </a:r>
            <a:r>
              <a:rPr sz="3600" spc="-210" dirty="0">
                <a:latin typeface="Arial"/>
                <a:cs typeface="Arial"/>
              </a:rPr>
              <a:t>– </a:t>
            </a:r>
            <a:r>
              <a:rPr sz="3600" spc="-110" dirty="0">
                <a:latin typeface="Arial"/>
                <a:cs typeface="Arial"/>
              </a:rPr>
              <a:t>no</a:t>
            </a:r>
            <a:r>
              <a:rPr sz="3600" spc="-100" dirty="0">
                <a:latin typeface="Arial"/>
                <a:cs typeface="Arial"/>
              </a:rPr>
              <a:t> </a:t>
            </a:r>
            <a:r>
              <a:rPr sz="3600" spc="25" dirty="0">
                <a:latin typeface="Arial"/>
                <a:cs typeface="Arial"/>
              </a:rPr>
              <a:t>filter</a:t>
            </a:r>
            <a:endParaRPr sz="3600">
              <a:latin typeface="Arial"/>
              <a:cs typeface="Arial"/>
            </a:endParaRPr>
          </a:p>
          <a:p>
            <a:pPr marL="607060">
              <a:lnSpc>
                <a:spcPct val="100000"/>
              </a:lnSpc>
              <a:spcBef>
                <a:spcPts val="800"/>
              </a:spcBef>
            </a:pPr>
            <a:r>
              <a:rPr sz="3200" spc="110" dirty="0">
                <a:solidFill>
                  <a:srgbClr val="6F2F9F"/>
                </a:solidFill>
                <a:latin typeface="DejaVu Sans"/>
                <a:cs typeface="DejaVu Sans"/>
              </a:rPr>
              <a:t>𝑦</a:t>
            </a:r>
            <a:r>
              <a:rPr sz="3450" spc="165" baseline="-15700" dirty="0">
                <a:solidFill>
                  <a:srgbClr val="6F2F9F"/>
                </a:solidFill>
                <a:latin typeface="DejaVu Sans"/>
                <a:cs typeface="DejaVu Sans"/>
              </a:rPr>
              <a:t>𝑏𝑒𝑎𝑚 </a:t>
            </a:r>
            <a:r>
              <a:rPr sz="3200" spc="-295" dirty="0">
                <a:latin typeface="DejaVu Sans"/>
                <a:cs typeface="DejaVu Sans"/>
              </a:rPr>
              <a:t>= </a:t>
            </a:r>
            <a:r>
              <a:rPr sz="3200" spc="-135" dirty="0">
                <a:latin typeface="DejaVu Sans"/>
                <a:cs typeface="DejaVu Sans"/>
              </a:rPr>
              <a:t>𝑦 </a:t>
            </a:r>
            <a:r>
              <a:rPr sz="3200" spc="-295" dirty="0">
                <a:latin typeface="DejaVu Sans"/>
                <a:cs typeface="DejaVu Sans"/>
              </a:rPr>
              <a:t>+</a:t>
            </a:r>
            <a:r>
              <a:rPr sz="3200" spc="-90" dirty="0">
                <a:latin typeface="DejaVu Sans"/>
                <a:cs typeface="DejaVu Sans"/>
              </a:rPr>
              <a:t> </a:t>
            </a:r>
            <a:r>
              <a:rPr sz="3200" spc="80" dirty="0">
                <a:latin typeface="DejaVu Sans"/>
                <a:cs typeface="DejaVu Sans"/>
              </a:rPr>
              <a:t>𝐷𝑦′</a:t>
            </a:r>
            <a:endParaRPr sz="32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Times New Roman"/>
              <a:cs typeface="Times New Roman"/>
            </a:endParaRPr>
          </a:p>
          <a:p>
            <a:pPr marL="288925">
              <a:lnSpc>
                <a:spcPct val="100000"/>
              </a:lnSpc>
            </a:pPr>
            <a:r>
              <a:rPr sz="4800" spc="232" baseline="11284" dirty="0">
                <a:solidFill>
                  <a:srgbClr val="6F2F9F"/>
                </a:solidFill>
                <a:latin typeface="DejaVu Sans"/>
                <a:cs typeface="DejaVu Sans"/>
              </a:rPr>
              <a:t>𝒚</a:t>
            </a:r>
            <a:r>
              <a:rPr sz="2300" spc="155" dirty="0">
                <a:solidFill>
                  <a:srgbClr val="6F2F9F"/>
                </a:solidFill>
                <a:latin typeface="DejaVu Sans"/>
                <a:cs typeface="DejaVu Sans"/>
              </a:rPr>
              <a:t>𝒃𝒆𝒂𝒎</a:t>
            </a:r>
            <a:endParaRPr sz="2300">
              <a:latin typeface="DejaVu Sans"/>
              <a:cs typeface="DejaVu San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969377" y="3539871"/>
            <a:ext cx="1620520" cy="0"/>
          </a:xfrm>
          <a:custGeom>
            <a:avLst/>
            <a:gdLst/>
            <a:ahLst/>
            <a:cxnLst/>
            <a:rect l="l" t="t" r="r" b="b"/>
            <a:pathLst>
              <a:path w="1620520">
                <a:moveTo>
                  <a:pt x="0" y="0"/>
                </a:moveTo>
                <a:lnTo>
                  <a:pt x="1620012" y="0"/>
                </a:lnTo>
              </a:path>
            </a:pathLst>
          </a:custGeom>
          <a:ln w="51053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393688" y="1306151"/>
            <a:ext cx="4780280" cy="2502535"/>
          </a:xfrm>
          <a:prstGeom prst="rect">
            <a:avLst/>
          </a:prstGeom>
        </p:spPr>
        <p:txBody>
          <a:bodyPr vert="horz" wrap="square" lIns="0" tIns="2349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50"/>
              </a:spcBef>
            </a:pPr>
            <a:r>
              <a:rPr sz="3600" spc="-325" dirty="0">
                <a:latin typeface="Arial"/>
                <a:cs typeface="Arial"/>
              </a:rPr>
              <a:t>Edge </a:t>
            </a:r>
            <a:r>
              <a:rPr sz="3600" spc="-265" dirty="0">
                <a:latin typeface="Arial"/>
                <a:cs typeface="Arial"/>
              </a:rPr>
              <a:t>Side </a:t>
            </a:r>
            <a:r>
              <a:rPr sz="3600" spc="-210" dirty="0">
                <a:latin typeface="Arial"/>
                <a:cs typeface="Arial"/>
              </a:rPr>
              <a:t>– </a:t>
            </a:r>
            <a:r>
              <a:rPr sz="3600" spc="-90" dirty="0">
                <a:latin typeface="Arial"/>
                <a:cs typeface="Arial"/>
              </a:rPr>
              <a:t>contrast</a:t>
            </a:r>
            <a:r>
              <a:rPr sz="3600" dirty="0">
                <a:latin typeface="Arial"/>
                <a:cs typeface="Arial"/>
              </a:rPr>
              <a:t> </a:t>
            </a:r>
            <a:r>
              <a:rPr sz="3600" spc="25" dirty="0">
                <a:latin typeface="Arial"/>
                <a:cs typeface="Arial"/>
              </a:rPr>
              <a:t>filter</a:t>
            </a:r>
            <a:endParaRPr sz="3600">
              <a:latin typeface="Arial"/>
              <a:cs typeface="Arial"/>
            </a:endParaRPr>
          </a:p>
          <a:p>
            <a:pPr marL="607060">
              <a:lnSpc>
                <a:spcPct val="100000"/>
              </a:lnSpc>
              <a:spcBef>
                <a:spcPts val="1550"/>
              </a:spcBef>
            </a:pPr>
            <a:r>
              <a:rPr sz="4800" spc="-67" baseline="11284" dirty="0">
                <a:solidFill>
                  <a:srgbClr val="00AF50"/>
                </a:solidFill>
                <a:latin typeface="DejaVu Sans"/>
                <a:cs typeface="DejaVu Sans"/>
              </a:rPr>
              <a:t>𝑦</a:t>
            </a:r>
            <a:r>
              <a:rPr sz="2300" spc="-45" dirty="0">
                <a:solidFill>
                  <a:srgbClr val="00AF50"/>
                </a:solidFill>
                <a:latin typeface="DejaVu Sans"/>
                <a:cs typeface="DejaVu Sans"/>
              </a:rPr>
              <a:t>𝑒𝑑𝑔𝑒 </a:t>
            </a:r>
            <a:r>
              <a:rPr sz="4800" spc="-442" baseline="11284" dirty="0">
                <a:latin typeface="DejaVu Sans"/>
                <a:cs typeface="DejaVu Sans"/>
              </a:rPr>
              <a:t>=</a:t>
            </a:r>
            <a:r>
              <a:rPr sz="4800" spc="-660" baseline="11284" dirty="0">
                <a:latin typeface="DejaVu Sans"/>
                <a:cs typeface="DejaVu Sans"/>
              </a:rPr>
              <a:t> </a:t>
            </a:r>
            <a:r>
              <a:rPr sz="4800" spc="-202" baseline="11284" dirty="0">
                <a:latin typeface="DejaVu Sans"/>
                <a:cs typeface="DejaVu Sans"/>
              </a:rPr>
              <a:t>𝑦</a:t>
            </a:r>
            <a:endParaRPr sz="4800" baseline="11284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3650">
              <a:latin typeface="Times New Roman"/>
              <a:cs typeface="Times New Roman"/>
            </a:endParaRPr>
          </a:p>
          <a:p>
            <a:pPr marL="3185160">
              <a:lnSpc>
                <a:spcPct val="100000"/>
              </a:lnSpc>
              <a:spcBef>
                <a:spcPts val="5"/>
              </a:spcBef>
            </a:pPr>
            <a:r>
              <a:rPr sz="4800" spc="22" baseline="11284" dirty="0">
                <a:solidFill>
                  <a:srgbClr val="00AF50"/>
                </a:solidFill>
                <a:latin typeface="DejaVu Sans"/>
                <a:cs typeface="DejaVu Sans"/>
              </a:rPr>
              <a:t>𝒚</a:t>
            </a:r>
            <a:r>
              <a:rPr sz="2300" spc="15" dirty="0">
                <a:solidFill>
                  <a:srgbClr val="00AF50"/>
                </a:solidFill>
                <a:latin typeface="DejaVu Sans"/>
                <a:cs typeface="DejaVu Sans"/>
              </a:rPr>
              <a:t>𝒆𝒅𝒈𝒆</a:t>
            </a:r>
            <a:endParaRPr sz="23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83540" y="454152"/>
            <a:ext cx="587692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00" dirty="0"/>
              <a:t>Source </a:t>
            </a:r>
            <a:r>
              <a:rPr spc="-95" dirty="0"/>
              <a:t>position </a:t>
            </a:r>
            <a:r>
              <a:rPr spc="-204" dirty="0"/>
              <a:t>and</a:t>
            </a:r>
            <a:r>
              <a:rPr spc="-265" dirty="0"/>
              <a:t> </a:t>
            </a:r>
            <a:r>
              <a:rPr spc="-220" dirty="0"/>
              <a:t>angle</a:t>
            </a:r>
          </a:p>
        </p:txBody>
      </p:sp>
    </p:spTree>
    <p:extLst>
      <p:ext uri="{BB962C8B-B14F-4D97-AF65-F5344CB8AC3E}">
        <p14:creationId xmlns:p14="http://schemas.microsoft.com/office/powerpoint/2010/main" val="1154036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wn Arrow 30"/>
          <p:cNvSpPr/>
          <p:nvPr/>
        </p:nvSpPr>
        <p:spPr>
          <a:xfrm rot="2476350">
            <a:off x="6877134" y="1252677"/>
            <a:ext cx="576063" cy="4209093"/>
          </a:xfrm>
          <a:prstGeom prst="downArrow">
            <a:avLst/>
          </a:prstGeom>
          <a:solidFill>
            <a:srgbClr val="106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 rot="3123803">
            <a:off x="6977411" y="1321437"/>
            <a:ext cx="589942" cy="1489161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 rot="2437800">
            <a:off x="1398957" y="3905569"/>
            <a:ext cx="604892" cy="1144270"/>
          </a:xfrm>
          <a:custGeom>
            <a:avLst/>
            <a:gdLst/>
            <a:ahLst/>
            <a:cxnLst/>
            <a:rect l="l" t="t" r="r" b="b"/>
            <a:pathLst>
              <a:path w="848360" h="1144270">
                <a:moveTo>
                  <a:pt x="636016" y="424052"/>
                </a:moveTo>
                <a:lnTo>
                  <a:pt x="212026" y="424052"/>
                </a:lnTo>
                <a:lnTo>
                  <a:pt x="212026" y="1143761"/>
                </a:lnTo>
                <a:lnTo>
                  <a:pt x="636016" y="1143761"/>
                </a:lnTo>
                <a:lnTo>
                  <a:pt x="636016" y="424052"/>
                </a:lnTo>
                <a:close/>
              </a:path>
              <a:path w="848360" h="1144270">
                <a:moveTo>
                  <a:pt x="424053" y="0"/>
                </a:moveTo>
                <a:lnTo>
                  <a:pt x="0" y="424052"/>
                </a:lnTo>
                <a:lnTo>
                  <a:pt x="848106" y="424052"/>
                </a:lnTo>
                <a:lnTo>
                  <a:pt x="424053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/>
          <p:nvPr/>
        </p:nvSpPr>
        <p:spPr>
          <a:xfrm>
            <a:off x="396240" y="2152395"/>
            <a:ext cx="215646" cy="173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6240" y="4529835"/>
            <a:ext cx="215646" cy="173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13486" y="2253208"/>
            <a:ext cx="9235440" cy="15933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96240" y="-260288"/>
            <a:ext cx="10515600" cy="13255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25" dirty="0"/>
              <a:t>Beam </a:t>
            </a:r>
            <a:r>
              <a:rPr spc="-300" dirty="0"/>
              <a:t>size </a:t>
            </a:r>
            <a:r>
              <a:rPr spc="-204" dirty="0"/>
              <a:t>and </a:t>
            </a:r>
            <a:r>
              <a:rPr spc="-229" dirty="0"/>
              <a:t>Divergence </a:t>
            </a:r>
            <a:r>
              <a:rPr spc="-120" dirty="0"/>
              <a:t>-</a:t>
            </a:r>
            <a:r>
              <a:rPr spc="-30" dirty="0"/>
              <a:t> </a:t>
            </a:r>
            <a:r>
              <a:rPr spc="-170" dirty="0"/>
              <a:t>Emittance</a:t>
            </a:r>
          </a:p>
        </p:txBody>
      </p:sp>
      <p:sp>
        <p:nvSpPr>
          <p:cNvPr id="6" name="object 6"/>
          <p:cNvSpPr/>
          <p:nvPr/>
        </p:nvSpPr>
        <p:spPr>
          <a:xfrm>
            <a:off x="3035045" y="4910314"/>
            <a:ext cx="6336030" cy="15506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97774" y="2671788"/>
            <a:ext cx="1587500" cy="1285240"/>
          </a:xfrm>
          <a:custGeom>
            <a:avLst/>
            <a:gdLst/>
            <a:ahLst/>
            <a:cxnLst/>
            <a:rect l="l" t="t" r="r" b="b"/>
            <a:pathLst>
              <a:path w="1587500" h="1285239">
                <a:moveTo>
                  <a:pt x="0" y="214122"/>
                </a:moveTo>
                <a:lnTo>
                  <a:pt x="5655" y="165031"/>
                </a:lnTo>
                <a:lnTo>
                  <a:pt x="21764" y="119965"/>
                </a:lnTo>
                <a:lnTo>
                  <a:pt x="47042" y="80207"/>
                </a:lnTo>
                <a:lnTo>
                  <a:pt x="80202" y="47046"/>
                </a:lnTo>
                <a:lnTo>
                  <a:pt x="119959" y="21766"/>
                </a:lnTo>
                <a:lnTo>
                  <a:pt x="165027" y="5656"/>
                </a:lnTo>
                <a:lnTo>
                  <a:pt x="214122" y="0"/>
                </a:lnTo>
                <a:lnTo>
                  <a:pt x="1373124" y="0"/>
                </a:lnTo>
                <a:lnTo>
                  <a:pt x="1422214" y="5656"/>
                </a:lnTo>
                <a:lnTo>
                  <a:pt x="1467280" y="21766"/>
                </a:lnTo>
                <a:lnTo>
                  <a:pt x="1507038" y="47046"/>
                </a:lnTo>
                <a:lnTo>
                  <a:pt x="1540199" y="80207"/>
                </a:lnTo>
                <a:lnTo>
                  <a:pt x="1565479" y="119965"/>
                </a:lnTo>
                <a:lnTo>
                  <a:pt x="1581589" y="165031"/>
                </a:lnTo>
                <a:lnTo>
                  <a:pt x="1587246" y="214122"/>
                </a:lnTo>
                <a:lnTo>
                  <a:pt x="1587246" y="1070610"/>
                </a:lnTo>
                <a:lnTo>
                  <a:pt x="1581589" y="1119700"/>
                </a:lnTo>
                <a:lnTo>
                  <a:pt x="1565479" y="1164766"/>
                </a:lnTo>
                <a:lnTo>
                  <a:pt x="1540199" y="1204524"/>
                </a:lnTo>
                <a:lnTo>
                  <a:pt x="1507038" y="1237685"/>
                </a:lnTo>
                <a:lnTo>
                  <a:pt x="1467280" y="1262965"/>
                </a:lnTo>
                <a:lnTo>
                  <a:pt x="1422214" y="1279075"/>
                </a:lnTo>
                <a:lnTo>
                  <a:pt x="1373124" y="1284732"/>
                </a:lnTo>
                <a:lnTo>
                  <a:pt x="214122" y="1284732"/>
                </a:lnTo>
                <a:lnTo>
                  <a:pt x="165027" y="1279075"/>
                </a:lnTo>
                <a:lnTo>
                  <a:pt x="119959" y="1262965"/>
                </a:lnTo>
                <a:lnTo>
                  <a:pt x="80202" y="1237685"/>
                </a:lnTo>
                <a:lnTo>
                  <a:pt x="47042" y="1204524"/>
                </a:lnTo>
                <a:lnTo>
                  <a:pt x="21764" y="1164766"/>
                </a:lnTo>
                <a:lnTo>
                  <a:pt x="5655" y="1119700"/>
                </a:lnTo>
                <a:lnTo>
                  <a:pt x="0" y="1070610"/>
                </a:lnTo>
                <a:lnTo>
                  <a:pt x="0" y="214122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62630" y="4957939"/>
            <a:ext cx="1475740" cy="1601470"/>
          </a:xfrm>
          <a:custGeom>
            <a:avLst/>
            <a:gdLst/>
            <a:ahLst/>
            <a:cxnLst/>
            <a:rect l="l" t="t" r="r" b="b"/>
            <a:pathLst>
              <a:path w="1475739" h="1601470">
                <a:moveTo>
                  <a:pt x="0" y="245871"/>
                </a:moveTo>
                <a:lnTo>
                  <a:pt x="4996" y="196328"/>
                </a:lnTo>
                <a:lnTo>
                  <a:pt x="19325" y="150179"/>
                </a:lnTo>
                <a:lnTo>
                  <a:pt x="41998" y="108415"/>
                </a:lnTo>
                <a:lnTo>
                  <a:pt x="72024" y="72024"/>
                </a:lnTo>
                <a:lnTo>
                  <a:pt x="108415" y="41998"/>
                </a:lnTo>
                <a:lnTo>
                  <a:pt x="150179" y="19325"/>
                </a:lnTo>
                <a:lnTo>
                  <a:pt x="196328" y="4996"/>
                </a:lnTo>
                <a:lnTo>
                  <a:pt x="245872" y="0"/>
                </a:lnTo>
                <a:lnTo>
                  <a:pt x="1229360" y="0"/>
                </a:lnTo>
                <a:lnTo>
                  <a:pt x="1278903" y="4996"/>
                </a:lnTo>
                <a:lnTo>
                  <a:pt x="1325052" y="19325"/>
                </a:lnTo>
                <a:lnTo>
                  <a:pt x="1366816" y="41998"/>
                </a:lnTo>
                <a:lnTo>
                  <a:pt x="1403207" y="72024"/>
                </a:lnTo>
                <a:lnTo>
                  <a:pt x="1433233" y="108415"/>
                </a:lnTo>
                <a:lnTo>
                  <a:pt x="1455906" y="150179"/>
                </a:lnTo>
                <a:lnTo>
                  <a:pt x="1470235" y="196328"/>
                </a:lnTo>
                <a:lnTo>
                  <a:pt x="1475232" y="245871"/>
                </a:lnTo>
                <a:lnTo>
                  <a:pt x="1475232" y="1355089"/>
                </a:lnTo>
                <a:lnTo>
                  <a:pt x="1470235" y="1404640"/>
                </a:lnTo>
                <a:lnTo>
                  <a:pt x="1455906" y="1450793"/>
                </a:lnTo>
                <a:lnTo>
                  <a:pt x="1433233" y="1492558"/>
                </a:lnTo>
                <a:lnTo>
                  <a:pt x="1403207" y="1528946"/>
                </a:lnTo>
                <a:lnTo>
                  <a:pt x="1366816" y="1558970"/>
                </a:lnTo>
                <a:lnTo>
                  <a:pt x="1325052" y="1581639"/>
                </a:lnTo>
                <a:lnTo>
                  <a:pt x="1278903" y="1595966"/>
                </a:lnTo>
                <a:lnTo>
                  <a:pt x="1229360" y="1600961"/>
                </a:lnTo>
                <a:lnTo>
                  <a:pt x="245872" y="1600961"/>
                </a:lnTo>
                <a:lnTo>
                  <a:pt x="196328" y="1595966"/>
                </a:lnTo>
                <a:lnTo>
                  <a:pt x="150179" y="1581639"/>
                </a:lnTo>
                <a:lnTo>
                  <a:pt x="108415" y="1558970"/>
                </a:lnTo>
                <a:lnTo>
                  <a:pt x="72024" y="1528946"/>
                </a:lnTo>
                <a:lnTo>
                  <a:pt x="41998" y="1492558"/>
                </a:lnTo>
                <a:lnTo>
                  <a:pt x="19325" y="1450793"/>
                </a:lnTo>
                <a:lnTo>
                  <a:pt x="4996" y="1404640"/>
                </a:lnTo>
                <a:lnTo>
                  <a:pt x="0" y="1355089"/>
                </a:lnTo>
                <a:lnTo>
                  <a:pt x="0" y="245871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47443" y="4304356"/>
            <a:ext cx="6344285" cy="1639570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434975">
              <a:lnSpc>
                <a:spcPct val="100000"/>
              </a:lnSpc>
              <a:spcBef>
                <a:spcPts val="955"/>
              </a:spcBef>
            </a:pPr>
            <a:r>
              <a:rPr sz="2200" spc="-75" dirty="0">
                <a:latin typeface="Arial"/>
                <a:cs typeface="Arial"/>
              </a:rPr>
              <a:t>Contributions </a:t>
            </a:r>
            <a:r>
              <a:rPr sz="2200" spc="35" dirty="0">
                <a:latin typeface="Arial"/>
                <a:cs typeface="Arial"/>
              </a:rPr>
              <a:t>to </a:t>
            </a:r>
            <a:r>
              <a:rPr sz="2200" spc="-30" dirty="0">
                <a:latin typeface="Arial"/>
                <a:cs typeface="Arial"/>
              </a:rPr>
              <a:t>the </a:t>
            </a:r>
            <a:r>
              <a:rPr sz="2200" spc="-40" dirty="0">
                <a:latin typeface="Arial"/>
                <a:cs typeface="Arial"/>
              </a:rPr>
              <a:t>Unfiltered</a:t>
            </a:r>
            <a:r>
              <a:rPr sz="2200" spc="-425" dirty="0">
                <a:latin typeface="Arial"/>
                <a:cs typeface="Arial"/>
              </a:rPr>
              <a:t> </a:t>
            </a:r>
            <a:r>
              <a:rPr sz="2200" spc="-195" dirty="0">
                <a:latin typeface="Arial"/>
                <a:cs typeface="Arial"/>
              </a:rPr>
              <a:t>Beam </a:t>
            </a:r>
            <a:r>
              <a:rPr sz="2200" spc="-35" dirty="0">
                <a:latin typeface="Arial"/>
                <a:cs typeface="Arial"/>
              </a:rPr>
              <a:t>Width</a:t>
            </a:r>
            <a:endParaRPr sz="2200" dirty="0">
              <a:latin typeface="Arial"/>
              <a:cs typeface="Arial"/>
            </a:endParaRPr>
          </a:p>
          <a:p>
            <a:pPr marL="12700" marR="4652645">
              <a:lnSpc>
                <a:spcPct val="100000"/>
              </a:lnSpc>
              <a:spcBef>
                <a:spcPts val="1050"/>
              </a:spcBef>
            </a:pPr>
            <a:r>
              <a:rPr sz="3200" b="1" spc="-5" dirty="0">
                <a:latin typeface="Arial"/>
                <a:cs typeface="Arial"/>
              </a:rPr>
              <a:t>What we  </a:t>
            </a:r>
            <a:r>
              <a:rPr sz="3200" b="1" spc="-10" dirty="0">
                <a:latin typeface="Arial"/>
                <a:cs typeface="Arial"/>
              </a:rPr>
              <a:t>measure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37765" y="5139423"/>
            <a:ext cx="760095" cy="661353"/>
          </a:xfrm>
          <a:custGeom>
            <a:avLst/>
            <a:gdLst/>
            <a:ahLst/>
            <a:cxnLst/>
            <a:rect l="l" t="t" r="r" b="b"/>
            <a:pathLst>
              <a:path w="760094" h="848360">
                <a:moveTo>
                  <a:pt x="379856" y="0"/>
                </a:moveTo>
                <a:lnTo>
                  <a:pt x="379856" y="211963"/>
                </a:lnTo>
                <a:lnTo>
                  <a:pt x="0" y="211963"/>
                </a:lnTo>
                <a:lnTo>
                  <a:pt x="0" y="636016"/>
                </a:lnTo>
                <a:lnTo>
                  <a:pt x="379856" y="636016"/>
                </a:lnTo>
                <a:lnTo>
                  <a:pt x="379856" y="848106"/>
                </a:lnTo>
                <a:lnTo>
                  <a:pt x="759713" y="424053"/>
                </a:lnTo>
                <a:lnTo>
                  <a:pt x="379856" y="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36745" y="4986133"/>
            <a:ext cx="3206153" cy="1612900"/>
          </a:xfrm>
          <a:custGeom>
            <a:avLst/>
            <a:gdLst/>
            <a:ahLst/>
            <a:cxnLst/>
            <a:rect l="l" t="t" r="r" b="b"/>
            <a:pathLst>
              <a:path w="3347084" h="1612900">
                <a:moveTo>
                  <a:pt x="0" y="268731"/>
                </a:moveTo>
                <a:lnTo>
                  <a:pt x="4328" y="220414"/>
                </a:lnTo>
                <a:lnTo>
                  <a:pt x="16807" y="174943"/>
                </a:lnTo>
                <a:lnTo>
                  <a:pt x="36679" y="133077"/>
                </a:lnTo>
                <a:lnTo>
                  <a:pt x="63187" y="95572"/>
                </a:lnTo>
                <a:lnTo>
                  <a:pt x="95572" y="63187"/>
                </a:lnTo>
                <a:lnTo>
                  <a:pt x="133077" y="36679"/>
                </a:lnTo>
                <a:lnTo>
                  <a:pt x="174943" y="16807"/>
                </a:lnTo>
                <a:lnTo>
                  <a:pt x="220414" y="4328"/>
                </a:lnTo>
                <a:lnTo>
                  <a:pt x="268732" y="0"/>
                </a:lnTo>
                <a:lnTo>
                  <a:pt x="3077972" y="0"/>
                </a:lnTo>
                <a:lnTo>
                  <a:pt x="3126289" y="4328"/>
                </a:lnTo>
                <a:lnTo>
                  <a:pt x="3171760" y="16807"/>
                </a:lnTo>
                <a:lnTo>
                  <a:pt x="3213626" y="36679"/>
                </a:lnTo>
                <a:lnTo>
                  <a:pt x="3251131" y="63187"/>
                </a:lnTo>
                <a:lnTo>
                  <a:pt x="3283516" y="95572"/>
                </a:lnTo>
                <a:lnTo>
                  <a:pt x="3310024" y="133077"/>
                </a:lnTo>
                <a:lnTo>
                  <a:pt x="3329896" y="174943"/>
                </a:lnTo>
                <a:lnTo>
                  <a:pt x="3342375" y="220414"/>
                </a:lnTo>
                <a:lnTo>
                  <a:pt x="3346704" y="268731"/>
                </a:lnTo>
                <a:lnTo>
                  <a:pt x="3346704" y="1343660"/>
                </a:lnTo>
                <a:lnTo>
                  <a:pt x="3342375" y="1391963"/>
                </a:lnTo>
                <a:lnTo>
                  <a:pt x="3329896" y="1437427"/>
                </a:lnTo>
                <a:lnTo>
                  <a:pt x="3310024" y="1479292"/>
                </a:lnTo>
                <a:lnTo>
                  <a:pt x="3283516" y="1516798"/>
                </a:lnTo>
                <a:lnTo>
                  <a:pt x="3251131" y="1549188"/>
                </a:lnTo>
                <a:lnTo>
                  <a:pt x="3213626" y="1575701"/>
                </a:lnTo>
                <a:lnTo>
                  <a:pt x="3171760" y="1595578"/>
                </a:lnTo>
                <a:lnTo>
                  <a:pt x="3126289" y="1608062"/>
                </a:lnTo>
                <a:lnTo>
                  <a:pt x="3077972" y="1612392"/>
                </a:lnTo>
                <a:lnTo>
                  <a:pt x="268732" y="1612392"/>
                </a:lnTo>
                <a:lnTo>
                  <a:pt x="220414" y="1608062"/>
                </a:lnTo>
                <a:lnTo>
                  <a:pt x="174943" y="1595578"/>
                </a:lnTo>
                <a:lnTo>
                  <a:pt x="133077" y="1575701"/>
                </a:lnTo>
                <a:lnTo>
                  <a:pt x="95572" y="1549188"/>
                </a:lnTo>
                <a:lnTo>
                  <a:pt x="63187" y="1516798"/>
                </a:lnTo>
                <a:lnTo>
                  <a:pt x="36679" y="1479292"/>
                </a:lnTo>
                <a:lnTo>
                  <a:pt x="16807" y="1437427"/>
                </a:lnTo>
                <a:lnTo>
                  <a:pt x="4328" y="1391963"/>
                </a:lnTo>
                <a:lnTo>
                  <a:pt x="0" y="1343660"/>
                </a:lnTo>
                <a:lnTo>
                  <a:pt x="0" y="268731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48799" y="2430114"/>
            <a:ext cx="1176257" cy="1570097"/>
          </a:xfrm>
          <a:custGeom>
            <a:avLst/>
            <a:gdLst/>
            <a:ahLst/>
            <a:cxnLst/>
            <a:rect l="l" t="t" r="r" b="b"/>
            <a:pathLst>
              <a:path w="1479550" h="1737360">
                <a:moveTo>
                  <a:pt x="0" y="246507"/>
                </a:moveTo>
                <a:lnTo>
                  <a:pt x="5008" y="196826"/>
                </a:lnTo>
                <a:lnTo>
                  <a:pt x="19371" y="150554"/>
                </a:lnTo>
                <a:lnTo>
                  <a:pt x="42099" y="108681"/>
                </a:lnTo>
                <a:lnTo>
                  <a:pt x="72199" y="72199"/>
                </a:lnTo>
                <a:lnTo>
                  <a:pt x="108681" y="42099"/>
                </a:lnTo>
                <a:lnTo>
                  <a:pt x="150554" y="19371"/>
                </a:lnTo>
                <a:lnTo>
                  <a:pt x="196826" y="5008"/>
                </a:lnTo>
                <a:lnTo>
                  <a:pt x="246507" y="0"/>
                </a:lnTo>
                <a:lnTo>
                  <a:pt x="1232535" y="0"/>
                </a:lnTo>
                <a:lnTo>
                  <a:pt x="1282215" y="5008"/>
                </a:lnTo>
                <a:lnTo>
                  <a:pt x="1328487" y="19371"/>
                </a:lnTo>
                <a:lnTo>
                  <a:pt x="1370360" y="42099"/>
                </a:lnTo>
                <a:lnTo>
                  <a:pt x="1406842" y="72199"/>
                </a:lnTo>
                <a:lnTo>
                  <a:pt x="1436942" y="108681"/>
                </a:lnTo>
                <a:lnTo>
                  <a:pt x="1459670" y="150554"/>
                </a:lnTo>
                <a:lnTo>
                  <a:pt x="1474033" y="196826"/>
                </a:lnTo>
                <a:lnTo>
                  <a:pt x="1479042" y="246507"/>
                </a:lnTo>
                <a:lnTo>
                  <a:pt x="1479042" y="1490853"/>
                </a:lnTo>
                <a:lnTo>
                  <a:pt x="1474033" y="1540533"/>
                </a:lnTo>
                <a:lnTo>
                  <a:pt x="1459670" y="1586805"/>
                </a:lnTo>
                <a:lnTo>
                  <a:pt x="1436942" y="1628678"/>
                </a:lnTo>
                <a:lnTo>
                  <a:pt x="1406842" y="1665160"/>
                </a:lnTo>
                <a:lnTo>
                  <a:pt x="1370360" y="1695260"/>
                </a:lnTo>
                <a:lnTo>
                  <a:pt x="1328487" y="1717988"/>
                </a:lnTo>
                <a:lnTo>
                  <a:pt x="1282215" y="1732351"/>
                </a:lnTo>
                <a:lnTo>
                  <a:pt x="1232535" y="1737360"/>
                </a:lnTo>
                <a:lnTo>
                  <a:pt x="246507" y="1737360"/>
                </a:lnTo>
                <a:lnTo>
                  <a:pt x="196826" y="1732351"/>
                </a:lnTo>
                <a:lnTo>
                  <a:pt x="150554" y="1717988"/>
                </a:lnTo>
                <a:lnTo>
                  <a:pt x="108681" y="1695260"/>
                </a:lnTo>
                <a:lnTo>
                  <a:pt x="72199" y="1665160"/>
                </a:lnTo>
                <a:lnTo>
                  <a:pt x="42099" y="1628678"/>
                </a:lnTo>
                <a:lnTo>
                  <a:pt x="19371" y="1586805"/>
                </a:lnTo>
                <a:lnTo>
                  <a:pt x="5008" y="1540533"/>
                </a:lnTo>
                <a:lnTo>
                  <a:pt x="0" y="1490853"/>
                </a:lnTo>
                <a:lnTo>
                  <a:pt x="0" y="246507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3540" y="2033402"/>
            <a:ext cx="905954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1940">
              <a:lnSpc>
                <a:spcPct val="100000"/>
              </a:lnSpc>
              <a:spcBef>
                <a:spcPts val="685"/>
              </a:spcBef>
            </a:pPr>
            <a:r>
              <a:rPr sz="2200" spc="-75" dirty="0" smtClean="0">
                <a:latin typeface="Arial"/>
                <a:cs typeface="Arial"/>
              </a:rPr>
              <a:t>Contributions </a:t>
            </a:r>
            <a:r>
              <a:rPr sz="2200" spc="35" dirty="0">
                <a:latin typeface="Arial"/>
                <a:cs typeface="Arial"/>
              </a:rPr>
              <a:t>to </a:t>
            </a:r>
            <a:r>
              <a:rPr sz="2200" spc="-30" dirty="0">
                <a:latin typeface="Arial"/>
                <a:cs typeface="Arial"/>
              </a:rPr>
              <a:t>the </a:t>
            </a:r>
            <a:r>
              <a:rPr sz="2200" spc="-229" dirty="0">
                <a:latin typeface="Arial"/>
                <a:cs typeface="Arial"/>
              </a:rPr>
              <a:t>K-Edge</a:t>
            </a:r>
            <a:r>
              <a:rPr sz="2200" spc="-459" dirty="0">
                <a:latin typeface="Arial"/>
                <a:cs typeface="Arial"/>
              </a:rPr>
              <a:t> </a:t>
            </a:r>
            <a:r>
              <a:rPr sz="2200" spc="-30" dirty="0">
                <a:latin typeface="Arial"/>
                <a:cs typeface="Arial"/>
              </a:rPr>
              <a:t>Width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559551" y="2283599"/>
            <a:ext cx="5389375" cy="1674080"/>
          </a:xfrm>
          <a:custGeom>
            <a:avLst/>
            <a:gdLst/>
            <a:ahLst/>
            <a:cxnLst/>
            <a:rect l="l" t="t" r="r" b="b"/>
            <a:pathLst>
              <a:path w="4126229" h="1752600">
                <a:moveTo>
                  <a:pt x="0" y="292100"/>
                </a:moveTo>
                <a:lnTo>
                  <a:pt x="3823" y="244727"/>
                </a:lnTo>
                <a:lnTo>
                  <a:pt x="14894" y="199786"/>
                </a:lnTo>
                <a:lnTo>
                  <a:pt x="32609" y="157877"/>
                </a:lnTo>
                <a:lnTo>
                  <a:pt x="56367" y="119603"/>
                </a:lnTo>
                <a:lnTo>
                  <a:pt x="85566" y="85566"/>
                </a:lnTo>
                <a:lnTo>
                  <a:pt x="119603" y="56367"/>
                </a:lnTo>
                <a:lnTo>
                  <a:pt x="157877" y="32609"/>
                </a:lnTo>
                <a:lnTo>
                  <a:pt x="199786" y="14894"/>
                </a:lnTo>
                <a:lnTo>
                  <a:pt x="244727" y="3823"/>
                </a:lnTo>
                <a:lnTo>
                  <a:pt x="292100" y="0"/>
                </a:lnTo>
                <a:lnTo>
                  <a:pt x="3834129" y="0"/>
                </a:lnTo>
                <a:lnTo>
                  <a:pt x="3881502" y="3823"/>
                </a:lnTo>
                <a:lnTo>
                  <a:pt x="3926443" y="14894"/>
                </a:lnTo>
                <a:lnTo>
                  <a:pt x="3968352" y="32609"/>
                </a:lnTo>
                <a:lnTo>
                  <a:pt x="4006626" y="56367"/>
                </a:lnTo>
                <a:lnTo>
                  <a:pt x="4040663" y="85566"/>
                </a:lnTo>
                <a:lnTo>
                  <a:pt x="4069862" y="119603"/>
                </a:lnTo>
                <a:lnTo>
                  <a:pt x="4093620" y="157877"/>
                </a:lnTo>
                <a:lnTo>
                  <a:pt x="4111335" y="199786"/>
                </a:lnTo>
                <a:lnTo>
                  <a:pt x="4122406" y="244727"/>
                </a:lnTo>
                <a:lnTo>
                  <a:pt x="4126229" y="292100"/>
                </a:lnTo>
                <a:lnTo>
                  <a:pt x="4126229" y="1460500"/>
                </a:lnTo>
                <a:lnTo>
                  <a:pt x="4122406" y="1507872"/>
                </a:lnTo>
                <a:lnTo>
                  <a:pt x="4111335" y="1552813"/>
                </a:lnTo>
                <a:lnTo>
                  <a:pt x="4093620" y="1594722"/>
                </a:lnTo>
                <a:lnTo>
                  <a:pt x="4069862" y="1632996"/>
                </a:lnTo>
                <a:lnTo>
                  <a:pt x="4040663" y="1667033"/>
                </a:lnTo>
                <a:lnTo>
                  <a:pt x="4006626" y="1696232"/>
                </a:lnTo>
                <a:lnTo>
                  <a:pt x="3968352" y="1719990"/>
                </a:lnTo>
                <a:lnTo>
                  <a:pt x="3926443" y="1737705"/>
                </a:lnTo>
                <a:lnTo>
                  <a:pt x="3881502" y="1748776"/>
                </a:lnTo>
                <a:lnTo>
                  <a:pt x="3834129" y="1752600"/>
                </a:lnTo>
                <a:lnTo>
                  <a:pt x="292100" y="1752600"/>
                </a:lnTo>
                <a:lnTo>
                  <a:pt x="244727" y="1748776"/>
                </a:lnTo>
                <a:lnTo>
                  <a:pt x="199786" y="1737705"/>
                </a:lnTo>
                <a:lnTo>
                  <a:pt x="157877" y="1719990"/>
                </a:lnTo>
                <a:lnTo>
                  <a:pt x="119603" y="1696232"/>
                </a:lnTo>
                <a:lnTo>
                  <a:pt x="85566" y="1667033"/>
                </a:lnTo>
                <a:lnTo>
                  <a:pt x="56367" y="1632996"/>
                </a:lnTo>
                <a:lnTo>
                  <a:pt x="32609" y="1594722"/>
                </a:lnTo>
                <a:lnTo>
                  <a:pt x="14894" y="1552813"/>
                </a:lnTo>
                <a:lnTo>
                  <a:pt x="3823" y="1507872"/>
                </a:lnTo>
                <a:lnTo>
                  <a:pt x="0" y="1460500"/>
                </a:lnTo>
                <a:lnTo>
                  <a:pt x="0" y="292100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911494" y="4940896"/>
            <a:ext cx="1605915" cy="1708150"/>
          </a:xfrm>
          <a:custGeom>
            <a:avLst/>
            <a:gdLst/>
            <a:ahLst/>
            <a:cxnLst/>
            <a:rect l="l" t="t" r="r" b="b"/>
            <a:pathLst>
              <a:path w="1605915" h="1708150">
                <a:moveTo>
                  <a:pt x="0" y="267588"/>
                </a:moveTo>
                <a:lnTo>
                  <a:pt x="4309" y="219478"/>
                </a:lnTo>
                <a:lnTo>
                  <a:pt x="16736" y="174201"/>
                </a:lnTo>
                <a:lnTo>
                  <a:pt x="36524" y="132512"/>
                </a:lnTo>
                <a:lnTo>
                  <a:pt x="62919" y="95167"/>
                </a:lnTo>
                <a:lnTo>
                  <a:pt x="95167" y="62919"/>
                </a:lnTo>
                <a:lnTo>
                  <a:pt x="132512" y="36524"/>
                </a:lnTo>
                <a:lnTo>
                  <a:pt x="174201" y="16736"/>
                </a:lnTo>
                <a:lnTo>
                  <a:pt x="219478" y="4309"/>
                </a:lnTo>
                <a:lnTo>
                  <a:pt x="267589" y="0"/>
                </a:lnTo>
                <a:lnTo>
                  <a:pt x="1337945" y="0"/>
                </a:lnTo>
                <a:lnTo>
                  <a:pt x="1386055" y="4309"/>
                </a:lnTo>
                <a:lnTo>
                  <a:pt x="1431332" y="16736"/>
                </a:lnTo>
                <a:lnTo>
                  <a:pt x="1473021" y="36524"/>
                </a:lnTo>
                <a:lnTo>
                  <a:pt x="1510366" y="62919"/>
                </a:lnTo>
                <a:lnTo>
                  <a:pt x="1542614" y="95167"/>
                </a:lnTo>
                <a:lnTo>
                  <a:pt x="1569009" y="132512"/>
                </a:lnTo>
                <a:lnTo>
                  <a:pt x="1588797" y="174201"/>
                </a:lnTo>
                <a:lnTo>
                  <a:pt x="1601224" y="219478"/>
                </a:lnTo>
                <a:lnTo>
                  <a:pt x="1605534" y="267588"/>
                </a:lnTo>
                <a:lnTo>
                  <a:pt x="1605534" y="1440052"/>
                </a:lnTo>
                <a:lnTo>
                  <a:pt x="1601224" y="1488150"/>
                </a:lnTo>
                <a:lnTo>
                  <a:pt x="1588797" y="1533420"/>
                </a:lnTo>
                <a:lnTo>
                  <a:pt x="1569009" y="1575106"/>
                </a:lnTo>
                <a:lnTo>
                  <a:pt x="1542614" y="1612453"/>
                </a:lnTo>
                <a:lnTo>
                  <a:pt x="1510366" y="1644705"/>
                </a:lnTo>
                <a:lnTo>
                  <a:pt x="1473021" y="1671106"/>
                </a:lnTo>
                <a:lnTo>
                  <a:pt x="1431332" y="1690900"/>
                </a:lnTo>
                <a:lnTo>
                  <a:pt x="1386055" y="1703330"/>
                </a:lnTo>
                <a:lnTo>
                  <a:pt x="1337945" y="1707641"/>
                </a:lnTo>
                <a:lnTo>
                  <a:pt x="267589" y="1707641"/>
                </a:lnTo>
                <a:lnTo>
                  <a:pt x="219478" y="1703330"/>
                </a:lnTo>
                <a:lnTo>
                  <a:pt x="174201" y="1690900"/>
                </a:lnTo>
                <a:lnTo>
                  <a:pt x="132512" y="1671106"/>
                </a:lnTo>
                <a:lnTo>
                  <a:pt x="95167" y="1644705"/>
                </a:lnTo>
                <a:lnTo>
                  <a:pt x="62919" y="1612453"/>
                </a:lnTo>
                <a:lnTo>
                  <a:pt x="36524" y="1575106"/>
                </a:lnTo>
                <a:lnTo>
                  <a:pt x="16736" y="1533420"/>
                </a:lnTo>
                <a:lnTo>
                  <a:pt x="4309" y="1488150"/>
                </a:lnTo>
                <a:lnTo>
                  <a:pt x="0" y="1440052"/>
                </a:lnTo>
                <a:lnTo>
                  <a:pt x="0" y="267588"/>
                </a:lnTo>
                <a:close/>
              </a:path>
            </a:pathLst>
          </a:custGeom>
          <a:ln w="571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0156307" y="4515231"/>
            <a:ext cx="1897380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b="1" spc="-5" dirty="0">
                <a:latin typeface="Arial"/>
                <a:cs typeface="Arial"/>
              </a:rPr>
              <a:t>What we  need to  figure</a:t>
            </a:r>
            <a:r>
              <a:rPr sz="3200" b="1" spc="-75" dirty="0">
                <a:latin typeface="Arial"/>
                <a:cs typeface="Arial"/>
              </a:rPr>
              <a:t> </a:t>
            </a:r>
            <a:r>
              <a:rPr sz="3200" b="1" spc="-5" dirty="0">
                <a:latin typeface="Arial"/>
                <a:cs typeface="Arial"/>
              </a:rPr>
              <a:t>out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462896" y="4835271"/>
            <a:ext cx="424815" cy="848360"/>
          </a:xfrm>
          <a:custGeom>
            <a:avLst/>
            <a:gdLst/>
            <a:ahLst/>
            <a:cxnLst/>
            <a:rect l="l" t="t" r="r" b="b"/>
            <a:pathLst>
              <a:path w="424815" h="848360">
                <a:moveTo>
                  <a:pt x="212217" y="0"/>
                </a:moveTo>
                <a:lnTo>
                  <a:pt x="0" y="424052"/>
                </a:lnTo>
                <a:lnTo>
                  <a:pt x="212217" y="848105"/>
                </a:lnTo>
                <a:lnTo>
                  <a:pt x="212217" y="636015"/>
                </a:lnTo>
                <a:lnTo>
                  <a:pt x="424434" y="636015"/>
                </a:lnTo>
                <a:lnTo>
                  <a:pt x="424434" y="211962"/>
                </a:lnTo>
                <a:lnTo>
                  <a:pt x="212217" y="211962"/>
                </a:lnTo>
                <a:lnTo>
                  <a:pt x="2122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481937" y="3991978"/>
            <a:ext cx="674370" cy="637540"/>
          </a:xfrm>
          <a:custGeom>
            <a:avLst/>
            <a:gdLst/>
            <a:ahLst/>
            <a:cxnLst/>
            <a:rect l="l" t="t" r="r" b="b"/>
            <a:pathLst>
              <a:path w="674370" h="637539">
                <a:moveTo>
                  <a:pt x="611766" y="414400"/>
                </a:moveTo>
                <a:lnTo>
                  <a:pt x="160782" y="414400"/>
                </a:lnTo>
                <a:lnTo>
                  <a:pt x="352298" y="637285"/>
                </a:lnTo>
                <a:lnTo>
                  <a:pt x="611766" y="414400"/>
                </a:lnTo>
                <a:close/>
              </a:path>
              <a:path w="674370" h="637539">
                <a:moveTo>
                  <a:pt x="643128" y="0"/>
                </a:moveTo>
                <a:lnTo>
                  <a:pt x="130048" y="53339"/>
                </a:lnTo>
                <a:lnTo>
                  <a:pt x="0" y="552576"/>
                </a:lnTo>
                <a:lnTo>
                  <a:pt x="160782" y="414400"/>
                </a:lnTo>
                <a:lnTo>
                  <a:pt x="611766" y="414400"/>
                </a:lnTo>
                <a:lnTo>
                  <a:pt x="673862" y="361060"/>
                </a:lnTo>
                <a:lnTo>
                  <a:pt x="482345" y="138175"/>
                </a:lnTo>
                <a:lnTo>
                  <a:pt x="64312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289562" y="878374"/>
            <a:ext cx="5764078" cy="52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3415"/>
              </a:lnSpc>
            </a:pPr>
            <a:r>
              <a:rPr lang="en-GB" sz="2400" b="1" spc="-300" dirty="0">
                <a:latin typeface="Trebuchet MS"/>
                <a:cs typeface="Trebuchet MS"/>
              </a:rPr>
              <a:t>The </a:t>
            </a:r>
            <a:r>
              <a:rPr lang="en-GB" sz="2400" b="1" spc="-210" dirty="0">
                <a:latin typeface="Trebuchet MS"/>
                <a:cs typeface="Trebuchet MS"/>
              </a:rPr>
              <a:t>Vertical </a:t>
            </a:r>
            <a:r>
              <a:rPr lang="en-GB" sz="2400" b="1" spc="-215" dirty="0">
                <a:latin typeface="Trebuchet MS"/>
                <a:cs typeface="Trebuchet MS"/>
              </a:rPr>
              <a:t>Emittance </a:t>
            </a:r>
            <a:r>
              <a:rPr lang="en-GB" sz="2400" b="1" spc="-190" dirty="0">
                <a:latin typeface="Trebuchet MS"/>
                <a:cs typeface="Trebuchet MS"/>
              </a:rPr>
              <a:t>Comes </a:t>
            </a:r>
            <a:r>
              <a:rPr lang="en-GB" sz="2400" b="1" spc="-185" dirty="0">
                <a:latin typeface="Trebuchet MS"/>
                <a:cs typeface="Trebuchet MS"/>
              </a:rPr>
              <a:t>from </a:t>
            </a:r>
            <a:r>
              <a:rPr lang="en-GB" sz="2400" b="1" spc="-215" dirty="0">
                <a:latin typeface="Trebuchet MS"/>
                <a:cs typeface="Trebuchet MS"/>
              </a:rPr>
              <a:t>the</a:t>
            </a:r>
            <a:r>
              <a:rPr lang="en-GB" sz="2400" b="1" spc="-575" dirty="0">
                <a:latin typeface="Trebuchet MS"/>
                <a:cs typeface="Trebuchet MS"/>
              </a:rPr>
              <a:t> </a:t>
            </a:r>
            <a:r>
              <a:rPr lang="en-GB" sz="2400" b="1" spc="-575" dirty="0" smtClean="0">
                <a:latin typeface="Trebuchet MS"/>
                <a:cs typeface="Trebuchet MS"/>
              </a:rPr>
              <a:t> </a:t>
            </a:r>
            <a:r>
              <a:rPr lang="en-GB" sz="2400" b="1" spc="-135" dirty="0" smtClean="0">
                <a:latin typeface="Trebuchet MS"/>
                <a:cs typeface="Trebuchet MS"/>
              </a:rPr>
              <a:t>Widths</a:t>
            </a:r>
            <a:endParaRPr lang="en-GB" sz="2400" dirty="0">
              <a:latin typeface="Trebuchet MS"/>
              <a:cs typeface="Trebuchet M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47057" y="1112625"/>
            <a:ext cx="2883483" cy="4646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5080" algn="r">
              <a:lnSpc>
                <a:spcPts val="2935"/>
              </a:lnSpc>
              <a:spcBef>
                <a:spcPts val="100"/>
              </a:spcBef>
            </a:pPr>
            <a:r>
              <a:rPr lang="en-GB" sz="3200" b="1" dirty="0">
                <a:latin typeface="Arial"/>
                <a:cs typeface="Arial"/>
              </a:rPr>
              <a:t>What we</a:t>
            </a:r>
            <a:r>
              <a:rPr lang="en-GB" sz="3200" b="1" spc="-120" dirty="0">
                <a:latin typeface="Arial"/>
                <a:cs typeface="Arial"/>
              </a:rPr>
              <a:t> </a:t>
            </a:r>
            <a:r>
              <a:rPr lang="en-GB" sz="3200" b="1" dirty="0">
                <a:latin typeface="Arial"/>
                <a:cs typeface="Arial"/>
              </a:rPr>
              <a:t>want</a:t>
            </a:r>
            <a:endParaRPr lang="en-GB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4819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6" y="0"/>
            <a:ext cx="12193056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398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7"/>
            <a:ext cx="12193056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189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7"/>
            <a:ext cx="12193056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8" y="-297"/>
            <a:ext cx="12193056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65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4276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7014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2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192000" cy="681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4653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14492" cy="67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716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051861" cy="677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6294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14492" cy="67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311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65011" cy="667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4802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014492" cy="67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2711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35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33" y="76855"/>
            <a:ext cx="12270243" cy="690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0490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405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425562" cy="698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1248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Machine Learning and Accelerators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99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1203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69"/>
            <a:ext cx="10515600" cy="1325563"/>
          </a:xfrm>
        </p:spPr>
        <p:txBody>
          <a:bodyPr/>
          <a:lstStyle/>
          <a:p>
            <a:r>
              <a:rPr lang="en-GB" dirty="0" smtClean="0"/>
              <a:t>Machine Learning </a:t>
            </a:r>
            <a:r>
              <a:rPr lang="en-GB" dirty="0" err="1" smtClean="0"/>
              <a:t>startups</a:t>
            </a:r>
            <a:r>
              <a:rPr lang="en-GB" dirty="0" smtClean="0"/>
              <a:t>: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090" y="1412171"/>
            <a:ext cx="9050510" cy="494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https://trends.google.com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19" y="1351285"/>
            <a:ext cx="8890478" cy="28763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87345" y="2104310"/>
            <a:ext cx="20969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Machine learning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Artificial intelligence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Data science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Deep learning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19" y="3835730"/>
            <a:ext cx="8804187" cy="25064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34846" y="4608024"/>
            <a:ext cx="20969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Machine learning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Artificial intelligence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Data science</a:t>
            </a: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Blockchain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561" y="3856381"/>
            <a:ext cx="4889717" cy="2691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280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ML vs </a:t>
            </a:r>
            <a:r>
              <a:rPr lang="en-GB" dirty="0" err="1" smtClean="0"/>
              <a:t>Blockchain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41" y="1981671"/>
            <a:ext cx="5006779" cy="377192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516" y="1981671"/>
            <a:ext cx="5884427" cy="377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Number of “</a:t>
            </a:r>
            <a:r>
              <a:rPr lang="en-US" dirty="0" smtClean="0"/>
              <a:t>###</a:t>
            </a:r>
            <a:r>
              <a:rPr lang="en-GB" dirty="0" smtClean="0"/>
              <a:t>” papers: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750399" y="1643291"/>
          <a:ext cx="10580582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582">
                  <a:extLst>
                    <a:ext uri="{9D8B030D-6E8A-4147-A177-3AD203B41FA5}">
                      <a16:colId xmlns:a16="http://schemas.microsoft.com/office/drawing/2014/main" val="30813538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18710158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9439299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71564276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2267787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90272215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50504291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2624034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30103238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02382863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41121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IPAC18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IPAC19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747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 learning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r>
                        <a:rPr lang="en-GB" baseline="30000" dirty="0" smtClean="0"/>
                        <a:t>+6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r>
                        <a:rPr lang="en-GB" baseline="30000" dirty="0" smtClean="0"/>
                        <a:t>+7</a:t>
                      </a:r>
                      <a:endParaRPr lang="en-GB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880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Artificial intelligence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1246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science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1649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Deep learning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634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Bid data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122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Electron gun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155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Diagnostics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33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Electron lenses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6921893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53143" y="4411683"/>
            <a:ext cx="10871860" cy="179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3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48599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49" t="1576" r="742" b="3905"/>
          <a:stretch/>
        </p:blipFill>
        <p:spPr>
          <a:xfrm>
            <a:off x="7866699" y="1243778"/>
            <a:ext cx="3763896" cy="727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5625" y="3912079"/>
            <a:ext cx="3763896" cy="7937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6699" y="2415525"/>
            <a:ext cx="3772822" cy="1013475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5" idx="1"/>
          </p:cNvCxnSpPr>
          <p:nvPr/>
        </p:nvCxnSpPr>
        <p:spPr>
          <a:xfrm flipH="1" flipV="1">
            <a:off x="3099460" y="1015340"/>
            <a:ext cx="4767239" cy="592201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 flipV="1">
            <a:off x="3179752" y="2188661"/>
            <a:ext cx="4686947" cy="733602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3179752" y="2552424"/>
            <a:ext cx="4695873" cy="1756546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866699" y="4902744"/>
            <a:ext cx="3720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https://indico.cern.ch/event/826766/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875625" y="5191960"/>
            <a:ext cx="3496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/>
              <a:t>LHC Collimator setting up through machine learning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5625" y="5593867"/>
            <a:ext cx="3763896" cy="1092361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 flipV="1">
            <a:off x="3179752" y="2922262"/>
            <a:ext cx="4695873" cy="3217786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37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45" y="0"/>
            <a:ext cx="10855356" cy="62590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088245" y="6259094"/>
            <a:ext cx="3859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800" dirty="0" smtClean="0"/>
              <a:t>Element Aero is a technological consulting company specializing in particle beam technology, security and </a:t>
            </a:r>
            <a:r>
              <a:rPr lang="en-GB" sz="800" dirty="0" err="1" smtClean="0"/>
              <a:t>defense</a:t>
            </a:r>
            <a:r>
              <a:rPr lang="en-GB" sz="800" dirty="0" smtClean="0"/>
              <a:t> applications, and environmental issues.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65237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43" y="323669"/>
            <a:ext cx="6262247" cy="3611201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534" y="639657"/>
            <a:ext cx="2205672" cy="16542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34347" y="639657"/>
            <a:ext cx="4765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200X </a:t>
            </a:r>
            <a:r>
              <a:rPr lang="en-GB" dirty="0" smtClean="0"/>
              <a:t>– Bid data </a:t>
            </a:r>
          </a:p>
          <a:p>
            <a:pPr lvl="1"/>
            <a:r>
              <a:rPr lang="en-GB" dirty="0" smtClean="0">
                <a:hlinkClick r:id="rId4"/>
              </a:rPr>
              <a:t>Algorithms SVM</a:t>
            </a:r>
            <a:r>
              <a:rPr lang="en-GB" dirty="0" smtClean="0"/>
              <a:t>(1963,1993</a:t>
            </a:r>
            <a:r>
              <a:rPr lang="ru-RU" dirty="0" smtClean="0"/>
              <a:t>), </a:t>
            </a:r>
            <a:endParaRPr lang="en-GB" dirty="0" smtClean="0"/>
          </a:p>
          <a:p>
            <a:pPr lvl="1"/>
            <a:r>
              <a:rPr lang="en-GB" dirty="0" smtClean="0">
                <a:hlinkClick r:id="rId5"/>
              </a:rPr>
              <a:t>Random Forest</a:t>
            </a:r>
            <a:r>
              <a:rPr lang="en-GB" dirty="0" smtClean="0"/>
              <a:t> (1995), </a:t>
            </a:r>
          </a:p>
          <a:p>
            <a:pPr lvl="1"/>
            <a:r>
              <a:rPr lang="en-GB" dirty="0" err="1" smtClean="0">
                <a:hlinkClick r:id="rId6"/>
              </a:rPr>
              <a:t>AdaBoost</a:t>
            </a:r>
            <a:r>
              <a:rPr lang="en-GB" dirty="0" smtClean="0"/>
              <a:t> (2003),…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634346" y="2722797"/>
            <a:ext cx="52081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2011-2012 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b="1" dirty="0" smtClean="0"/>
              <a:t>convolutional neural network</a:t>
            </a:r>
            <a:r>
              <a:rPr lang="en-GB" dirty="0" smtClean="0"/>
              <a:t> (</a:t>
            </a:r>
            <a:r>
              <a:rPr lang="en-GB" b="1" dirty="0" smtClean="0"/>
              <a:t>CNN</a:t>
            </a:r>
            <a:r>
              <a:rPr lang="en-GB" dirty="0" smtClean="0"/>
              <a:t>, or </a:t>
            </a:r>
            <a:r>
              <a:rPr lang="en-GB" b="1" dirty="0" err="1" smtClean="0"/>
              <a:t>ConvNet</a:t>
            </a:r>
            <a:r>
              <a:rPr lang="en-GB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ImageNet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634346" y="4100052"/>
            <a:ext cx="4765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2015-2017</a:t>
            </a:r>
          </a:p>
          <a:p>
            <a:pPr lvl="1"/>
            <a:r>
              <a:rPr lang="en-GB" b="1" dirty="0" smtClean="0"/>
              <a:t>- Recurrent </a:t>
            </a:r>
            <a:r>
              <a:rPr lang="en-GB" b="1" dirty="0" smtClean="0"/>
              <a:t>neural network</a:t>
            </a:r>
            <a:endParaRPr lang="ru-RU" b="1" dirty="0" smtClean="0"/>
          </a:p>
          <a:p>
            <a:pPr lvl="1"/>
            <a:r>
              <a:rPr lang="en-GB" dirty="0" smtClean="0">
                <a:hlinkClick r:id="rId7" tooltip="Long short-term memory"/>
              </a:rPr>
              <a:t>- long </a:t>
            </a:r>
            <a:r>
              <a:rPr lang="en-GB" dirty="0" smtClean="0">
                <a:hlinkClick r:id="rId7" tooltip="Long short-term memory"/>
              </a:rPr>
              <a:t>short-term memory</a:t>
            </a:r>
            <a:r>
              <a:rPr lang="en-GB" dirty="0" smtClean="0"/>
              <a:t> networks (LSTMs)</a:t>
            </a:r>
          </a:p>
          <a:p>
            <a:pPr lvl="1"/>
            <a:r>
              <a:rPr lang="en-GB" b="1" dirty="0" smtClean="0"/>
              <a:t>- </a:t>
            </a:r>
            <a:r>
              <a:rPr lang="en-GB" b="1" dirty="0" err="1" smtClean="0"/>
              <a:t>DeepFace</a:t>
            </a:r>
            <a:endParaRPr lang="en-GB" b="1" dirty="0" smtClean="0"/>
          </a:p>
          <a:p>
            <a:pPr lvl="1"/>
            <a:r>
              <a:rPr lang="en-US" dirty="0" smtClean="0"/>
              <a:t>- </a:t>
            </a:r>
            <a:r>
              <a:rPr lang="ru-RU" dirty="0" smtClean="0"/>
              <a:t>(</a:t>
            </a:r>
            <a:r>
              <a:rPr lang="en-GB" dirty="0" smtClean="0"/>
              <a:t>Voice, Face</a:t>
            </a:r>
            <a:r>
              <a:rPr lang="ru-RU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76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01760" cy="51909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77918" y="5284197"/>
            <a:ext cx="37640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hlinkClick r:id="rId3"/>
              </a:rPr>
              <a:t>https://indico.cern.ch/event/822126/</a:t>
            </a:r>
            <a:endParaRPr lang="ru-RU" dirty="0" smtClean="0"/>
          </a:p>
          <a:p>
            <a:r>
              <a:rPr lang="en-GB" b="1" dirty="0" smtClean="0">
                <a:hlinkClick r:id="rId3"/>
              </a:rPr>
              <a:t>Fast Machine Learning</a:t>
            </a:r>
            <a:endParaRPr lang="en-GB" b="1" dirty="0" smtClean="0"/>
          </a:p>
          <a:p>
            <a:r>
              <a:rPr lang="en-GB" dirty="0" smtClean="0"/>
              <a:t>10-13 September 2019 </a:t>
            </a:r>
          </a:p>
          <a:p>
            <a:r>
              <a:rPr lang="en-GB" dirty="0" smtClean="0"/>
              <a:t>Fermi National Accelerator Laboratory</a:t>
            </a:r>
          </a:p>
        </p:txBody>
      </p:sp>
    </p:spTree>
    <p:extLst>
      <p:ext uri="{BB962C8B-B14F-4D97-AF65-F5344CB8AC3E}">
        <p14:creationId xmlns:p14="http://schemas.microsoft.com/office/powerpoint/2010/main" val="65791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49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53" y="51686"/>
            <a:ext cx="6424433" cy="37047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655" y="4012545"/>
            <a:ext cx="3277092" cy="26872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914908" y="3615910"/>
            <a:ext cx="32770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The Advanced Photon Source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501" y="6309940"/>
            <a:ext cx="1193145" cy="4171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269" y="4143415"/>
            <a:ext cx="7220223" cy="26142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12714" r="7905" b="8917"/>
          <a:stretch/>
        </p:blipFill>
        <p:spPr>
          <a:xfrm>
            <a:off x="6642673" y="51686"/>
            <a:ext cx="5362514" cy="354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2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24297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500" r="3824" b="5983"/>
          <a:stretch/>
        </p:blipFill>
        <p:spPr>
          <a:xfrm>
            <a:off x="253672" y="128378"/>
            <a:ext cx="9863519" cy="603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9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0336" r="9054"/>
          <a:stretch/>
        </p:blipFill>
        <p:spPr>
          <a:xfrm>
            <a:off x="259571" y="98881"/>
            <a:ext cx="9097752" cy="650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03" y="251028"/>
            <a:ext cx="6096851" cy="34294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862" y="3265790"/>
            <a:ext cx="6096851" cy="34294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0225" y="320045"/>
            <a:ext cx="4572638" cy="25721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9915" y="6283193"/>
            <a:ext cx="3720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https://indico.cern.ch/event/826766/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1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852" y="135885"/>
            <a:ext cx="5703881" cy="32900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66" y="0"/>
            <a:ext cx="5972589" cy="3445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66" y="3535659"/>
            <a:ext cx="5610321" cy="32352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1355" y="3506497"/>
            <a:ext cx="5811901" cy="33515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1760" y="177180"/>
            <a:ext cx="6022063" cy="347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0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4" y="1268152"/>
            <a:ext cx="3913583" cy="5211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087" y="1323429"/>
            <a:ext cx="3873676" cy="5158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9584" y="1268152"/>
            <a:ext cx="4021637" cy="535539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Design: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72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Diagnostics: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78" y="1080655"/>
            <a:ext cx="3607785" cy="48042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500" y="1080655"/>
            <a:ext cx="3615453" cy="48145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285" y="1080654"/>
            <a:ext cx="3615137" cy="48140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7503" y="1947553"/>
            <a:ext cx="3687503" cy="491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Control: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75" y="1066733"/>
            <a:ext cx="4100173" cy="54599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1774" y="1066733"/>
            <a:ext cx="4100172" cy="54599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089" y="1066733"/>
            <a:ext cx="4103759" cy="546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3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22843" y="1140896"/>
            <a:ext cx="3432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Not enough data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0024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609480" y="1604520"/>
            <a:ext cx="10971720" cy="3976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1" name="Picture 3"/>
          <p:cNvPicPr/>
          <p:nvPr/>
        </p:nvPicPr>
        <p:blipFill>
          <a:blip r:embed="rId2"/>
          <a:stretch/>
        </p:blipFill>
        <p:spPr>
          <a:xfrm rot="5400000">
            <a:off x="-583920" y="2685600"/>
            <a:ext cx="4711680" cy="3276000"/>
          </a:xfrm>
          <a:prstGeom prst="rect">
            <a:avLst/>
          </a:prstGeom>
          <a:ln>
            <a:noFill/>
          </a:ln>
        </p:spPr>
      </p:pic>
      <p:pic>
        <p:nvPicPr>
          <p:cNvPr id="142" name="Picture 4"/>
          <p:cNvPicPr/>
          <p:nvPr/>
        </p:nvPicPr>
        <p:blipFill>
          <a:blip r:embed="rId3"/>
          <a:stretch/>
        </p:blipFill>
        <p:spPr>
          <a:xfrm rot="16200000">
            <a:off x="3372120" y="2151720"/>
            <a:ext cx="4711680" cy="4344840"/>
          </a:xfrm>
          <a:prstGeom prst="rect">
            <a:avLst/>
          </a:prstGeom>
          <a:ln>
            <a:noFill/>
          </a:ln>
        </p:spPr>
      </p:pic>
      <p:pic>
        <p:nvPicPr>
          <p:cNvPr id="143" name="Picture 5"/>
          <p:cNvPicPr/>
          <p:nvPr/>
        </p:nvPicPr>
        <p:blipFill>
          <a:blip r:embed="rId4"/>
          <a:stretch/>
        </p:blipFill>
        <p:spPr>
          <a:xfrm rot="5400000">
            <a:off x="7712640" y="2302200"/>
            <a:ext cx="4679280" cy="40107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124952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B046DF-5C4A-6B49-9BB8-38457FF8D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EF8720-1709-7E47-904C-37400B3F1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GB" dirty="0"/>
              <a:t>M. </a:t>
            </a:r>
            <a:r>
              <a:rPr lang="en-GB" dirty="0" err="1"/>
              <a:t>Ferrario</a:t>
            </a:r>
            <a:r>
              <a:rPr lang="en-GB" dirty="0"/>
              <a:t> and R.W. </a:t>
            </a:r>
            <a:r>
              <a:rPr lang="en-GB" dirty="0" err="1"/>
              <a:t>Aßmann</a:t>
            </a:r>
            <a:r>
              <a:rPr lang="en-GB" dirty="0"/>
              <a:t>, “From Dreams to Reality: Prospects for Applying Advanced Accelerator Technology to Next Generation Scientific User Facilities”, in </a:t>
            </a:r>
            <a:r>
              <a:rPr lang="en-GB" i="1" dirty="0"/>
              <a:t>Proc. IPAC'19</a:t>
            </a:r>
            <a:r>
              <a:rPr lang="en-GB" dirty="0"/>
              <a:t>, Melbourne, Australia, May 2019, pp. 1-5. </a:t>
            </a:r>
            <a:r>
              <a:rPr lang="en-GB" dirty="0" smtClean="0"/>
              <a:t>doi:10.18429/JACoW-IPAC2019-MOXPLM2</a:t>
            </a:r>
          </a:p>
          <a:p>
            <a:r>
              <a:rPr lang="en-GB" dirty="0"/>
              <a:t>A.V. </a:t>
            </a:r>
            <a:r>
              <a:rPr lang="en-GB" dirty="0" err="1"/>
              <a:t>Tyukhtin</a:t>
            </a:r>
            <a:r>
              <a:rPr lang="en-GB" dirty="0"/>
              <a:t>, E.S. </a:t>
            </a:r>
            <a:r>
              <a:rPr lang="en-GB" dirty="0" err="1"/>
              <a:t>Belonogaya</a:t>
            </a:r>
            <a:r>
              <a:rPr lang="en-GB" dirty="0"/>
              <a:t>, S.N. </a:t>
            </a:r>
            <a:r>
              <a:rPr lang="en-GB" dirty="0" err="1"/>
              <a:t>Galyamin</a:t>
            </a:r>
            <a:r>
              <a:rPr lang="en-GB" dirty="0"/>
              <a:t>, and V.V. </a:t>
            </a:r>
            <a:r>
              <a:rPr lang="en-GB" dirty="0" err="1"/>
              <a:t>Vorobev</a:t>
            </a:r>
            <a:r>
              <a:rPr lang="en-GB" dirty="0"/>
              <a:t>, “Development of Methods for Calculation of Bunch Radiation in Presence of Dielectric Objects”, in </a:t>
            </a:r>
            <a:r>
              <a:rPr lang="en-GB" i="1" dirty="0"/>
              <a:t>Proc. IPAC'19</a:t>
            </a:r>
            <a:r>
              <a:rPr lang="en-GB" dirty="0"/>
              <a:t>, Melbourne, Australia, May 2019, pp. 2274-2276. doi:10.18429/JACoW-IPAC2019-WEYYPLS3</a:t>
            </a:r>
            <a:endParaRPr lang="en-US" b="1" dirty="0" smtClean="0"/>
          </a:p>
          <a:p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err="1"/>
              <a:t>Stratakis</a:t>
            </a:r>
            <a:r>
              <a:rPr lang="en-US" dirty="0"/>
              <a:t>, B.E. </a:t>
            </a:r>
            <a:r>
              <a:rPr lang="en-US" dirty="0" err="1"/>
              <a:t>Drendel</a:t>
            </a:r>
            <a:r>
              <a:rPr lang="en-US" dirty="0"/>
              <a:t>, N.S. </a:t>
            </a:r>
            <a:r>
              <a:rPr lang="en-US" dirty="0" err="1"/>
              <a:t>Froemming</a:t>
            </a:r>
            <a:r>
              <a:rPr lang="en-US" dirty="0"/>
              <a:t>, J.P. Morgan, and M.J. Syphers, “Commissioning and First Results of the </a:t>
            </a:r>
            <a:r>
              <a:rPr lang="en-US" dirty="0" err="1"/>
              <a:t>Fermilab</a:t>
            </a:r>
            <a:r>
              <a:rPr lang="en-US" dirty="0"/>
              <a:t> Muon Campus”, in </a:t>
            </a:r>
            <a:r>
              <a:rPr lang="en-US" i="1" dirty="0"/>
              <a:t>Proc. IPAC'19</a:t>
            </a:r>
            <a:r>
              <a:rPr lang="en-US" dirty="0"/>
              <a:t>, Melbourne, Australia, May 2019, pp. 41-44. doi:10.18429/JACoW-IPAC2019-MOZZPLM3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11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12192000" cy="680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5491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EF8720-1709-7E47-904C-37400B3F1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565" y="238563"/>
            <a:ext cx="10515600" cy="4351338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D. </a:t>
            </a:r>
            <a:r>
              <a:rPr lang="en-US" dirty="0" err="1"/>
              <a:t>Leitner</a:t>
            </a:r>
            <a:r>
              <a:rPr lang="en-US" dirty="0"/>
              <a:t>, “High Performance ECR Sources for Next-Generation Nuclear Science Facilities”, in </a:t>
            </a:r>
            <a:r>
              <a:rPr lang="en-US" i="1" dirty="0"/>
              <a:t>Proc. IPAC'19</a:t>
            </a:r>
            <a:r>
              <a:rPr lang="en-US" dirty="0"/>
              <a:t>, Melbourne, Australia, May 2019, pp. 2224-2229. doi:10.18429/JACoW-IPAC2019-WEXPLS1</a:t>
            </a:r>
          </a:p>
          <a:p>
            <a:r>
              <a:rPr lang="en-US" dirty="0"/>
              <a:t>T.Y. Lee, B.Y. Chen, T.W. Hsu, B.Y. Huang, C.H. </a:t>
            </a:r>
            <a:r>
              <a:rPr lang="en-US" dirty="0" err="1"/>
              <a:t>Kuo</a:t>
            </a:r>
            <a:r>
              <a:rPr lang="en-US" dirty="0"/>
              <a:t>, and W.Y. Lin, “A Remote-Controlled Robot-Car in the TPS Tunnel”, in </a:t>
            </a:r>
            <a:r>
              <a:rPr lang="en-US" i="1" dirty="0"/>
              <a:t>Proc. IPAC'19</a:t>
            </a:r>
            <a:r>
              <a:rPr lang="en-US" dirty="0"/>
              <a:t>, Melbourne, Australia, May 2019, pp. 3435-3438. </a:t>
            </a:r>
            <a:r>
              <a:rPr lang="en-US" dirty="0" smtClean="0"/>
              <a:t>doi:10.18429/JACoW-IPAC2019-THYYPLS3</a:t>
            </a:r>
            <a:endParaRPr lang="en-GB" dirty="0" smtClean="0"/>
          </a:p>
          <a:p>
            <a:r>
              <a:rPr lang="en-GB" dirty="0" smtClean="0"/>
              <a:t>N</a:t>
            </a:r>
            <a:r>
              <a:rPr lang="en-GB" dirty="0"/>
              <a:t>. </a:t>
            </a:r>
            <a:r>
              <a:rPr lang="en-GB" dirty="0" err="1"/>
              <a:t>Samadi</a:t>
            </a:r>
            <a:r>
              <a:rPr lang="en-GB" dirty="0"/>
              <a:t>, L.D. Chapman, L.O. Dallin, and X. Shi, “Application of a Phase Space Beam Position and Size Monitor for Synchrotron Radiation”, in </a:t>
            </a:r>
            <a:r>
              <a:rPr lang="en-GB" i="1" dirty="0"/>
              <a:t>Proc. IPAC'19</a:t>
            </a:r>
            <a:r>
              <a:rPr lang="en-GB" dirty="0"/>
              <a:t>, Melbourne, Australia, May 2019, pp. 4376-4379. doi:10.18429/JACoW-IPAC2019-FRXXPLS3</a:t>
            </a:r>
          </a:p>
          <a:p>
            <a:r>
              <a:rPr lang="en-GB" dirty="0"/>
              <a:t>N. </a:t>
            </a:r>
            <a:r>
              <a:rPr lang="en-GB" dirty="0" err="1"/>
              <a:t>Delerue</a:t>
            </a:r>
            <a:r>
              <a:rPr lang="en-GB" dirty="0"/>
              <a:t>, D. </a:t>
            </a:r>
            <a:r>
              <a:rPr lang="en-GB" dirty="0" err="1"/>
              <a:t>Auguste</a:t>
            </a:r>
            <a:r>
              <a:rPr lang="en-GB" dirty="0"/>
              <a:t>, J. </a:t>
            </a:r>
            <a:r>
              <a:rPr lang="en-GB" dirty="0" err="1"/>
              <a:t>Bonis</a:t>
            </a:r>
            <a:r>
              <a:rPr lang="en-GB" dirty="0"/>
              <a:t>, F. Gauthier, S. </a:t>
            </a:r>
            <a:r>
              <a:rPr lang="en-GB" dirty="0" err="1"/>
              <a:t>Jenzer</a:t>
            </a:r>
            <a:r>
              <a:rPr lang="en-GB" dirty="0"/>
              <a:t>, and A.M. </a:t>
            </a:r>
            <a:r>
              <a:rPr lang="en-GB" dirty="0" err="1"/>
              <a:t>Moutardier</a:t>
            </a:r>
            <a:r>
              <a:rPr lang="en-GB" dirty="0"/>
              <a:t>, “Tests of a 3D Printed BPM with a Stretched Wire and with a Particle Beam”, in </a:t>
            </a:r>
            <a:r>
              <a:rPr lang="en-GB" i="1" dirty="0"/>
              <a:t>Proc. IPAC'19</a:t>
            </a:r>
            <a:r>
              <a:rPr lang="en-GB" dirty="0"/>
              <a:t>, Melbourne, Australia, May 2019, pp. 4368-4371. doi:10.18429/JACoW-IPAC2019-FRXXPLS1</a:t>
            </a:r>
            <a:r>
              <a:rPr lang="en-US" dirty="0" smtClean="0"/>
              <a:t>LS1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847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2749</TotalTime>
  <Words>773</Words>
  <Application>Microsoft Office PowerPoint</Application>
  <PresentationFormat>Widescreen</PresentationFormat>
  <Paragraphs>217</Paragraphs>
  <Slides>90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8" baseType="lpstr">
      <vt:lpstr>Arial</vt:lpstr>
      <vt:lpstr>Calibri</vt:lpstr>
      <vt:lpstr>Calibri Light</vt:lpstr>
      <vt:lpstr>DejaVu Sans</vt:lpstr>
      <vt:lpstr>Symbol</vt:lpstr>
      <vt:lpstr>Times New Roman</vt:lpstr>
      <vt:lpstr>Trebuchet MS</vt:lpstr>
      <vt:lpstr>Office Theme</vt:lpstr>
      <vt:lpstr>Highlights presented by Michele BERGAMASCHI – Robert KIEFFER – Sergey SADOVICH – Benedikt WÜRKNER</vt:lpstr>
      <vt:lpstr>Scientific Program</vt:lpstr>
      <vt:lpstr>Overview of the selected talks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Remote-Controlled Robot-Car in the TPS Tunnel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of Phase Space  Beam Position and Size Monitor  for Synchrotron Radiation</vt:lpstr>
      <vt:lpstr>Motivation: Source monitoring &amp; Data Correction</vt:lpstr>
      <vt:lpstr>PowerPoint Presentation</vt:lpstr>
      <vt:lpstr>PowerPoint Presentation</vt:lpstr>
      <vt:lpstr>What the Beam Looks Like?</vt:lpstr>
      <vt:lpstr>What Happens When the Beam Moves?</vt:lpstr>
      <vt:lpstr>The System-Extracting Information</vt:lpstr>
      <vt:lpstr>Source position and angle</vt:lpstr>
      <vt:lpstr>Beam size and Divergence - Emittance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Machine Learning and Accelerators</vt:lpstr>
      <vt:lpstr>Machine Learning startups:</vt:lpstr>
      <vt:lpstr>https://trends.google.com</vt:lpstr>
      <vt:lpstr>ML vs Blockchain</vt:lpstr>
      <vt:lpstr>Number of “###” papers:</vt:lpstr>
      <vt:lpstr>PowerPoint Presentation</vt:lpstr>
      <vt:lpstr>PowerPoint Presentation</vt:lpstr>
      <vt:lpstr>PowerPoint Presentation</vt:lpstr>
      <vt:lpstr>PowerPoint Presentation</vt:lpstr>
      <vt:lpstr>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Design:</vt:lpstr>
      <vt:lpstr>PowerPoint Presentation</vt:lpstr>
      <vt:lpstr>PowerPoint Presentation</vt:lpstr>
      <vt:lpstr>Conclusions</vt:lpstr>
      <vt:lpstr>PowerPoint Presentation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Highlighs from IPAC</dc:title>
  <dc:creator>Microsoft Office User</dc:creator>
  <cp:lastModifiedBy>Sergey Sadovich</cp:lastModifiedBy>
  <cp:revision>19</cp:revision>
  <dcterms:created xsi:type="dcterms:W3CDTF">2019-08-21T09:23:15Z</dcterms:created>
  <dcterms:modified xsi:type="dcterms:W3CDTF">2019-09-20T09:31:59Z</dcterms:modified>
</cp:coreProperties>
</file>