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1"/>
  </p:notesMasterIdLst>
  <p:handoutMasterIdLst>
    <p:handoutMasterId r:id="rId12"/>
  </p:handoutMasterIdLst>
  <p:sldIdLst>
    <p:sldId id="277" r:id="rId2"/>
    <p:sldId id="535" r:id="rId3"/>
    <p:sldId id="532" r:id="rId4"/>
    <p:sldId id="533" r:id="rId5"/>
    <p:sldId id="530" r:id="rId6"/>
    <p:sldId id="527" r:id="rId7"/>
    <p:sldId id="526" r:id="rId8"/>
    <p:sldId id="536" r:id="rId9"/>
    <p:sldId id="346" r:id="rId10"/>
  </p:sldIdLst>
  <p:sldSz cx="9144000" cy="6858000" type="screen4x3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FB9D69"/>
    <a:srgbClr val="DBF1A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-154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847C58-AACA-4E07-98CA-45D98CF9B547}" type="datetimeFigureOut">
              <a:rPr lang="en-GB" smtClean="0"/>
              <a:t>25/06/19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8250" y="942975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5686E5-5014-4809-A554-E5AB3048F8F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019577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1"/>
            <a:ext cx="2889938" cy="498055"/>
          </a:xfrm>
          <a:prstGeom prst="rect">
            <a:avLst/>
          </a:prstGeom>
        </p:spPr>
        <p:txBody>
          <a:bodyPr vert="horz" lIns="90727" tIns="45363" rIns="90727" bIns="45363" rtlCol="0"/>
          <a:lstStyle>
            <a:lvl1pPr algn="r">
              <a:defRPr sz="1200"/>
            </a:lvl1pPr>
          </a:lstStyle>
          <a:p>
            <a:fld id="{91F145FC-E78B-42E4-8725-1F2578206D33}" type="datetimeFigureOut">
              <a:rPr lang="en-GB" smtClean="0"/>
              <a:t>25/06/19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1725" y="1241425"/>
            <a:ext cx="4465638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27" tIns="45363" rIns="90727" bIns="45363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5"/>
            <a:ext cx="5335270" cy="3908614"/>
          </a:xfrm>
          <a:prstGeom prst="rect">
            <a:avLst/>
          </a:prstGeom>
        </p:spPr>
        <p:txBody>
          <a:bodyPr vert="horz" lIns="90727" tIns="45363" rIns="90727" bIns="45363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4"/>
          </a:xfrm>
          <a:prstGeom prst="rect">
            <a:avLst/>
          </a:prstGeom>
        </p:spPr>
        <p:txBody>
          <a:bodyPr vert="horz" lIns="90727" tIns="45363" rIns="90727" bIns="45363" rtlCol="0" anchor="b"/>
          <a:lstStyle>
            <a:lvl1pPr algn="r">
              <a:defRPr sz="1200"/>
            </a:lvl1pPr>
          </a:lstStyle>
          <a:p>
            <a:fld id="{D9E64123-9169-4E6E-B0B8-6A9683A5A4B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7548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D82433-73E7-4908-919E-9D6CBAB3E1D5}" type="slidenum">
              <a:rPr lang="en-GB" smtClean="0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16850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00" y="5471818"/>
            <a:ext cx="3075535" cy="1152182"/>
          </a:xfrm>
          <a:prstGeom prst="rect">
            <a:avLst/>
          </a:prstGeom>
        </p:spPr>
      </p:pic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431800" y="2121290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Ubuntu"/>
                <a:cs typeface="Ubuntu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</p:spTree>
    <p:extLst>
      <p:ext uri="{BB962C8B-B14F-4D97-AF65-F5344CB8AC3E}">
        <p14:creationId xmlns:p14="http://schemas.microsoft.com/office/powerpoint/2010/main" val="2447983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60000"/>
            <a:ext cx="8226425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64628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457200" y="1245521"/>
            <a:ext cx="8226425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320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4355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14293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69839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3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5" name="Picture 4" descr="2015-01-13_CERN_ENdept 36% h32mm 300dpi.pn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3400" y="2796780"/>
            <a:ext cx="3075535" cy="11521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222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2015-01-13_CERN_ENdept 13% h12mm 300dpi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" y="6335170"/>
            <a:ext cx="1152182" cy="43283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326" y="6356350"/>
            <a:ext cx="13711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6434" y="6356350"/>
            <a:ext cx="42904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Ubuntu Ligh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924" y="6356350"/>
            <a:ext cx="72987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Ubuntu Medium"/>
                <a:cs typeface="Ubuntu Medium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260000"/>
            <a:ext cx="8226854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5763"/>
            <a:ext cx="8226854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098495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ft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Ubuntu Medium"/>
          <a:ea typeface="+mj-ea"/>
          <a:cs typeface="Ubuntu Medium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Ubuntu Ligh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Ubuntu Ligh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eg"/><Relationship Id="rId3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jpeg"/><Relationship Id="rId3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584200" y="2273690"/>
            <a:ext cx="8265984" cy="1826363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algn="l" rtl="0" eaLnBrk="1" latinLnBrk="0" hangingPunct="1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Ubuntu"/>
                <a:ea typeface="+mj-ea"/>
                <a:cs typeface="Ubuntu"/>
              </a:defRPr>
            </a:lvl1pPr>
          </a:lstStyle>
          <a:p>
            <a:r>
              <a:rPr lang="en-GB" dirty="0" smtClean="0"/>
              <a:t>LIU-PS Planning report</a:t>
            </a:r>
          </a:p>
        </p:txBody>
      </p:sp>
    </p:spTree>
    <p:extLst>
      <p:ext uri="{BB962C8B-B14F-4D97-AF65-F5344CB8AC3E}">
        <p14:creationId xmlns:p14="http://schemas.microsoft.com/office/powerpoint/2010/main" val="103934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715840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 smtClean="0"/>
              <a:t>New demineralized water circuit</a:t>
            </a:r>
            <a:endParaRPr lang="en-US" sz="40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1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918558"/>
            <a:ext cx="8240302" cy="2982916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Pipes installation in the central ring and the 4 galleries has been completed</a:t>
            </a:r>
          </a:p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Works performed in the PS SWY to try to connect the PS SWY to the TT2 </a:t>
            </a:r>
            <a:r>
              <a:rPr lang="en-US" sz="1800" dirty="0" smtClean="0">
                <a:solidFill>
                  <a:srgbClr val="FF6600"/>
                </a:solidFill>
              </a:rPr>
              <a:t>(2 extra days are still needed)</a:t>
            </a:r>
          </a:p>
          <a:p>
            <a:pPr lvl="1"/>
            <a:r>
              <a:rPr lang="en-US" sz="1800" dirty="0">
                <a:solidFill>
                  <a:srgbClr val="008000"/>
                </a:solidFill>
              </a:rPr>
              <a:t>C</a:t>
            </a:r>
            <a:r>
              <a:rPr lang="en-US" sz="1800" dirty="0" smtClean="0">
                <a:solidFill>
                  <a:srgbClr val="008000"/>
                </a:solidFill>
              </a:rPr>
              <a:t>onnection </a:t>
            </a:r>
            <a:r>
              <a:rPr lang="en-US" sz="1800" dirty="0" smtClean="0">
                <a:solidFill>
                  <a:srgbClr val="008000"/>
                </a:solidFill>
              </a:rPr>
              <a:t>between gallery </a:t>
            </a:r>
            <a:r>
              <a:rPr lang="en-US" sz="1800" dirty="0">
                <a:solidFill>
                  <a:srgbClr val="008000"/>
                </a:solidFill>
              </a:rPr>
              <a:t>1</a:t>
            </a:r>
            <a:r>
              <a:rPr lang="en-US" sz="1800" dirty="0" smtClean="0">
                <a:solidFill>
                  <a:srgbClr val="008000"/>
                </a:solidFill>
              </a:rPr>
              <a:t> </a:t>
            </a:r>
            <a:r>
              <a:rPr lang="en-US" sz="1800" dirty="0" smtClean="0">
                <a:solidFill>
                  <a:srgbClr val="008000"/>
                </a:solidFill>
              </a:rPr>
              <a:t>and the </a:t>
            </a:r>
            <a:r>
              <a:rPr lang="en-US" sz="1800" dirty="0" smtClean="0">
                <a:solidFill>
                  <a:srgbClr val="008000"/>
                </a:solidFill>
              </a:rPr>
              <a:t>ring as been completed</a:t>
            </a:r>
          </a:p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Works in the TT2 have been completed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Connection to B.269 is postponed due to lack of space</a:t>
            </a:r>
            <a:endParaRPr lang="en-US" sz="1800" dirty="0" smtClean="0">
              <a:solidFill>
                <a:srgbClr val="FF0000"/>
              </a:solidFill>
            </a:endParaRP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Connection between gallery 3, 5 and 7 to </a:t>
            </a:r>
            <a:r>
              <a:rPr lang="en-US" sz="1800" dirty="0" smtClean="0">
                <a:solidFill>
                  <a:srgbClr val="FF0000"/>
                </a:solidFill>
              </a:rPr>
              <a:t>the outer side of the ring have been postponed (new date not yet defined)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12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25-Jun-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7" name="Picture 6" descr="Photo-2019-05-27-14-46-53_517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5720693" y="3998579"/>
            <a:ext cx="3233144" cy="242485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213243" y="6456825"/>
            <a:ext cx="22510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solidFill>
                  <a:schemeClr val="bg1"/>
                </a:solidFill>
              </a:rPr>
              <a:t>Courtesy of S. </a:t>
            </a:r>
            <a:r>
              <a:rPr lang="en-US" sz="1600" dirty="0" err="1" smtClean="0">
                <a:solidFill>
                  <a:schemeClr val="bg1"/>
                </a:solidFill>
              </a:rPr>
              <a:t>Deleval</a:t>
            </a:r>
            <a:endParaRPr lang="en-US" sz="1600" dirty="0">
              <a:solidFill>
                <a:schemeClr val="bg1"/>
              </a:solidFill>
            </a:endParaRPr>
          </a:p>
        </p:txBody>
      </p:sp>
      <p:pic>
        <p:nvPicPr>
          <p:cNvPr id="13" name="Picture 12" descr="IMG_20190612_143950215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9945" y="3864324"/>
            <a:ext cx="3719401" cy="2789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88010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 </a:t>
            </a:r>
            <a:r>
              <a:rPr lang="mr-IN" sz="4400" b="1" dirty="0" smtClean="0"/>
              <a:t>–</a:t>
            </a:r>
            <a:r>
              <a:rPr lang="en-US" sz="4400" b="1" dirty="0" smtClean="0"/>
              <a:t> KFA45 area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240302" cy="5016068"/>
          </a:xfrm>
        </p:spPr>
        <p:txBody>
          <a:bodyPr>
            <a:normAutofit/>
          </a:bodyPr>
          <a:lstStyle/>
          <a:p>
            <a:pPr lvl="1"/>
            <a:r>
              <a:rPr lang="en-US" sz="1800" dirty="0" smtClean="0">
                <a:solidFill>
                  <a:srgbClr val="008000"/>
                </a:solidFill>
              </a:rPr>
              <a:t>Cabling C15 campaign completed (an additional cabling campaign is foreseen later)</a:t>
            </a:r>
          </a:p>
          <a:p>
            <a:pPr lvl="1"/>
            <a:r>
              <a:rPr lang="en-US" sz="1800" dirty="0" smtClean="0"/>
              <a:t>Oil pipes </a:t>
            </a:r>
            <a:r>
              <a:rPr lang="en-US" sz="1800" dirty="0" smtClean="0">
                <a:solidFill>
                  <a:schemeClr val="accent1"/>
                </a:solidFill>
              </a:rPr>
              <a:t>will</a:t>
            </a:r>
            <a:r>
              <a:rPr lang="en-US" sz="1800" dirty="0" smtClean="0"/>
              <a:t> be installed next week</a:t>
            </a:r>
          </a:p>
          <a:p>
            <a:pPr lvl="1"/>
            <a:r>
              <a:rPr lang="en-US" sz="1800" dirty="0" smtClean="0">
                <a:solidFill>
                  <a:srgbClr val="FF6600"/>
                </a:solidFill>
              </a:rPr>
              <a:t>EN-EL LV consolidation works have been completed but the system is on a temporary power source (final power source will be available end of June)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25</a:t>
            </a:r>
            <a:r>
              <a:rPr lang="en-US" dirty="0" smtClean="0"/>
              <a:t>-Jun-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9374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B.365 </a:t>
            </a:r>
            <a:r>
              <a:rPr lang="mr-IN" sz="4400" b="1" dirty="0" smtClean="0"/>
              <a:t>–</a:t>
            </a:r>
            <a:r>
              <a:rPr lang="en-US" sz="4400" b="1" dirty="0" smtClean="0"/>
              <a:t> PCs area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190345" cy="5016068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8000"/>
                </a:solidFill>
              </a:rPr>
              <a:t>CV pipes installed </a:t>
            </a:r>
            <a:r>
              <a:rPr lang="mr-IN" sz="1800" dirty="0" smtClean="0">
                <a:solidFill>
                  <a:srgbClr val="008000"/>
                </a:solidFill>
              </a:rPr>
              <a:t>–</a:t>
            </a:r>
            <a:r>
              <a:rPr lang="en-US" sz="1800" dirty="0" smtClean="0">
                <a:solidFill>
                  <a:srgbClr val="008000"/>
                </a:solidFill>
              </a:rPr>
              <a:t> the missing balancing valves will be installed in October in the slot foreseen to install the flexible pipes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Power converters </a:t>
            </a:r>
            <a:r>
              <a:rPr lang="en-US" sz="1800" dirty="0" smtClean="0">
                <a:solidFill>
                  <a:srgbClr val="FF0000"/>
                </a:solidFill>
              </a:rPr>
              <a:t>installation </a:t>
            </a:r>
            <a:r>
              <a:rPr lang="mr-IN" sz="1800" dirty="0" smtClean="0">
                <a:solidFill>
                  <a:srgbClr val="FF0000"/>
                </a:solidFill>
              </a:rPr>
              <a:t>–</a:t>
            </a:r>
            <a:r>
              <a:rPr lang="en-US" sz="1800" dirty="0" smtClean="0">
                <a:solidFill>
                  <a:srgbClr val="FF0000"/>
                </a:solidFill>
              </a:rPr>
              <a:t> only 5 installed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1 is still with the ABT test stand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The others are late (already announced by EPC few months ago)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25-Jun-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7" name="Picture 6" descr="IMG_20190612_143240581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7832" y="3339856"/>
            <a:ext cx="4161647" cy="31212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75742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5759" y="199168"/>
            <a:ext cx="8226854" cy="715840"/>
          </a:xfrm>
        </p:spPr>
        <p:txBody>
          <a:bodyPr>
            <a:noAutofit/>
          </a:bodyPr>
          <a:lstStyle/>
          <a:p>
            <a:r>
              <a:rPr lang="en-US" sz="4400" b="1" dirty="0" smtClean="0"/>
              <a:t>B.269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365740" y="1013275"/>
            <a:ext cx="8417976" cy="4644030"/>
          </a:xfrm>
        </p:spPr>
        <p:txBody>
          <a:bodyPr>
            <a:normAutofit/>
          </a:bodyPr>
          <a:lstStyle/>
          <a:p>
            <a:r>
              <a:rPr lang="en-US" sz="1800" dirty="0" smtClean="0">
                <a:solidFill>
                  <a:srgbClr val="0000FF"/>
                </a:solidFill>
              </a:rPr>
              <a:t>False floor structure installation will be completed </a:t>
            </a:r>
            <a:r>
              <a:rPr lang="en-US" sz="1800" dirty="0" smtClean="0">
                <a:solidFill>
                  <a:srgbClr val="0000FF"/>
                </a:solidFill>
              </a:rPr>
              <a:t>this week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PCB cleaning will be completed tomorrow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Power transformers installation postponed to next week</a:t>
            </a:r>
          </a:p>
          <a:p>
            <a:r>
              <a:rPr lang="en-US" sz="1800" dirty="0" smtClean="0">
                <a:solidFill>
                  <a:srgbClr val="0000FF"/>
                </a:solidFill>
              </a:rPr>
              <a:t>CV pipes installation ongoing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Integration problems discussed yesterday morning on-site and a solution was found between the teams concerned (CV, SMB and EN-EL)</a:t>
            </a:r>
            <a:endParaRPr lang="en-US" sz="1800" dirty="0" smtClean="0">
              <a:solidFill>
                <a:srgbClr val="FF0000"/>
              </a:solidFill>
            </a:endParaRPr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25-Jun-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162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B.355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59999"/>
            <a:ext cx="8372145" cy="1591955"/>
          </a:xfrm>
        </p:spPr>
        <p:txBody>
          <a:bodyPr>
            <a:normAutofit fontScale="92500" lnSpcReduction="20000"/>
          </a:bodyPr>
          <a:lstStyle/>
          <a:p>
            <a:r>
              <a:rPr lang="en-US" sz="1800" dirty="0" smtClean="0">
                <a:solidFill>
                  <a:srgbClr val="008000"/>
                </a:solidFill>
              </a:rPr>
              <a:t>ME6 </a:t>
            </a:r>
            <a:r>
              <a:rPr lang="en-US" sz="1800" dirty="0" smtClean="0">
                <a:solidFill>
                  <a:srgbClr val="008000"/>
                </a:solidFill>
              </a:rPr>
              <a:t>powered since last week</a:t>
            </a:r>
          </a:p>
          <a:p>
            <a:r>
              <a:rPr lang="en-US" sz="1800" dirty="0" smtClean="0">
                <a:solidFill>
                  <a:srgbClr val="008000"/>
                </a:solidFill>
              </a:rPr>
              <a:t>Cabling </a:t>
            </a:r>
            <a:r>
              <a:rPr lang="en-US" sz="1800" dirty="0" smtClean="0">
                <a:solidFill>
                  <a:srgbClr val="008000"/>
                </a:solidFill>
              </a:rPr>
              <a:t>campaign + rack installation ongoing </a:t>
            </a:r>
            <a:r>
              <a:rPr lang="en-US" sz="1800" dirty="0" smtClean="0">
                <a:solidFill>
                  <a:srgbClr val="008000"/>
                </a:solidFill>
              </a:rPr>
              <a:t>has been completed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EN-EL power works late with respect to the starting date, but James ensure us that the end date will be respected</a:t>
            </a:r>
          </a:p>
          <a:p>
            <a:pPr lvl="1"/>
            <a:r>
              <a:rPr lang="en-US" sz="1800" dirty="0" smtClean="0">
                <a:solidFill>
                  <a:srgbClr val="FF0000"/>
                </a:solidFill>
              </a:rPr>
              <a:t>Chassis for the TFB racks will not be available at the end of the working slot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25-Jun-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8" name="Picture 7" descr="IMG_20190612_141513170_HD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1852" y="2806884"/>
            <a:ext cx="4615232" cy="34614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27495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b="1" dirty="0" smtClean="0"/>
              <a:t>Main Units renovation (cons.)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260000"/>
            <a:ext cx="8191989" cy="5016068"/>
          </a:xfrm>
        </p:spPr>
        <p:txBody>
          <a:bodyPr>
            <a:normAutofit fontScale="77500" lnSpcReduction="20000"/>
          </a:bodyPr>
          <a:lstStyle/>
          <a:p>
            <a:r>
              <a:rPr lang="en-US" sz="2300" b="1" i="1" dirty="0" smtClean="0">
                <a:solidFill>
                  <a:srgbClr val="008000"/>
                </a:solidFill>
              </a:rPr>
              <a:t>22</a:t>
            </a:r>
            <a:r>
              <a:rPr lang="en-US" sz="2300" b="1" i="1" dirty="0" smtClean="0">
                <a:solidFill>
                  <a:srgbClr val="008000"/>
                </a:solidFill>
              </a:rPr>
              <a:t>/</a:t>
            </a:r>
            <a:r>
              <a:rPr lang="en-US" sz="2300" b="1" i="1" dirty="0" smtClean="0">
                <a:solidFill>
                  <a:srgbClr val="008000"/>
                </a:solidFill>
              </a:rPr>
              <a:t>43 </a:t>
            </a:r>
          </a:p>
          <a:p>
            <a:pPr lvl="1"/>
            <a:r>
              <a:rPr lang="en-US" sz="1800" dirty="0" smtClean="0"/>
              <a:t>already renovated</a:t>
            </a:r>
          </a:p>
          <a:p>
            <a:endParaRPr lang="en-US" sz="1800" dirty="0"/>
          </a:p>
          <a:p>
            <a:r>
              <a:rPr lang="en-US" sz="2600" b="1" i="1" dirty="0" smtClean="0">
                <a:solidFill>
                  <a:srgbClr val="008000"/>
                </a:solidFill>
              </a:rPr>
              <a:t>2</a:t>
            </a:r>
            <a:r>
              <a:rPr lang="en-US" sz="2600" b="1" i="1" dirty="0" smtClean="0">
                <a:solidFill>
                  <a:srgbClr val="008000"/>
                </a:solidFill>
              </a:rPr>
              <a:t>/</a:t>
            </a:r>
            <a:r>
              <a:rPr lang="en-US" sz="2600" b="1" i="1" dirty="0" smtClean="0">
                <a:solidFill>
                  <a:srgbClr val="008000"/>
                </a:solidFill>
              </a:rPr>
              <a:t>22</a:t>
            </a:r>
            <a:r>
              <a:rPr lang="en-US" sz="2600" b="1" i="1" dirty="0" smtClean="0">
                <a:solidFill>
                  <a:srgbClr val="008000"/>
                </a:solidFill>
              </a:rPr>
              <a:t> 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kept in B.150 (MU27 and MU39) for the LINAC4 and BTP works</a:t>
            </a:r>
          </a:p>
          <a:p>
            <a:endParaRPr lang="en-US" sz="1800" dirty="0"/>
          </a:p>
          <a:p>
            <a:r>
              <a:rPr lang="en-US" sz="2600" b="1" i="1" dirty="0" smtClean="0">
                <a:solidFill>
                  <a:srgbClr val="008000"/>
                </a:solidFill>
              </a:rPr>
              <a:t>18/22 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already re-installed and re-aligned in the machine (MU73, MU24, MU22, MU29, MU32, MU13, MU11, MU4, MU30, MU6, MU40, MU12</a:t>
            </a:r>
            <a:r>
              <a:rPr lang="en-US" sz="1800" dirty="0" smtClean="0"/>
              <a:t>, MU21, MU28, MU33, MU38, MU66, MU67)</a:t>
            </a:r>
            <a:endParaRPr lang="en-US" sz="1800" dirty="0" smtClean="0"/>
          </a:p>
          <a:p>
            <a:pPr lvl="1"/>
            <a:endParaRPr lang="en-US" sz="1800" dirty="0" smtClean="0"/>
          </a:p>
          <a:p>
            <a:r>
              <a:rPr lang="en-US" sz="2600" b="1" i="1" dirty="0">
                <a:solidFill>
                  <a:srgbClr val="008000"/>
                </a:solidFill>
              </a:rPr>
              <a:t>2</a:t>
            </a:r>
            <a:r>
              <a:rPr lang="en-US" sz="2600" b="1" i="1" dirty="0" smtClean="0">
                <a:solidFill>
                  <a:srgbClr val="008000"/>
                </a:solidFill>
              </a:rPr>
              <a:t>/22</a:t>
            </a:r>
            <a:endParaRPr lang="en-US" sz="2600" b="1" i="1" dirty="0" smtClean="0">
              <a:solidFill>
                <a:srgbClr val="008000"/>
              </a:solidFill>
            </a:endParaRPr>
          </a:p>
          <a:p>
            <a:pPr lvl="1"/>
            <a:r>
              <a:rPr lang="en-US" sz="1800" dirty="0" smtClean="0"/>
              <a:t>The re-alignment is ongoing </a:t>
            </a:r>
            <a:r>
              <a:rPr lang="en-US" sz="1800" dirty="0" smtClean="0"/>
              <a:t>today </a:t>
            </a:r>
            <a:r>
              <a:rPr lang="en-US" sz="1800" dirty="0" smtClean="0"/>
              <a:t>(</a:t>
            </a:r>
            <a:r>
              <a:rPr lang="en-US" sz="1800" dirty="0" smtClean="0"/>
              <a:t>MU10 </a:t>
            </a:r>
            <a:r>
              <a:rPr lang="en-US" sz="1800" dirty="0" smtClean="0"/>
              <a:t>and </a:t>
            </a:r>
            <a:r>
              <a:rPr lang="en-US" sz="1800" dirty="0" smtClean="0"/>
              <a:t>MU80)</a:t>
            </a:r>
            <a:endParaRPr lang="en-US" sz="1800" dirty="0" smtClean="0"/>
          </a:p>
          <a:p>
            <a:pPr lvl="1"/>
            <a:endParaRPr lang="en-US" sz="1800" dirty="0"/>
          </a:p>
          <a:p>
            <a:r>
              <a:rPr lang="en-US" sz="1800" dirty="0" smtClean="0">
                <a:solidFill>
                  <a:srgbClr val="008000"/>
                </a:solidFill>
              </a:rPr>
              <a:t>MU44 back to its running position and the </a:t>
            </a:r>
            <a:r>
              <a:rPr lang="en-US" sz="1800" dirty="0" smtClean="0">
                <a:solidFill>
                  <a:srgbClr val="008000"/>
                </a:solidFill>
              </a:rPr>
              <a:t>alignment </a:t>
            </a:r>
            <a:r>
              <a:rPr lang="en-US" sz="1800" dirty="0" smtClean="0">
                <a:solidFill>
                  <a:srgbClr val="008000"/>
                </a:solidFill>
              </a:rPr>
              <a:t>is ongoing today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Vacuum leak detected on the vacuum chamber for the MU36 </a:t>
            </a:r>
            <a:r>
              <a:rPr lang="mr-IN" sz="1800" dirty="0" smtClean="0">
                <a:solidFill>
                  <a:srgbClr val="FF0000"/>
                </a:solidFill>
              </a:rPr>
              <a:t>–</a:t>
            </a:r>
            <a:r>
              <a:rPr lang="en-US" sz="1800" dirty="0" smtClean="0">
                <a:solidFill>
                  <a:srgbClr val="FF0000"/>
                </a:solidFill>
              </a:rPr>
              <a:t> New vacuum chamber been </a:t>
            </a:r>
            <a:r>
              <a:rPr lang="en-US" sz="1800" dirty="0" smtClean="0">
                <a:solidFill>
                  <a:srgbClr val="FF0000"/>
                </a:solidFill>
              </a:rPr>
              <a:t>prepared</a:t>
            </a:r>
          </a:p>
          <a:p>
            <a:r>
              <a:rPr lang="en-US" sz="1800" dirty="0" smtClean="0">
                <a:solidFill>
                  <a:srgbClr val="FF0000"/>
                </a:solidFill>
              </a:rPr>
              <a:t>Modifications on the MU56 vacuum chamber are under study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25-Jun-</a:t>
            </a:r>
            <a:r>
              <a:rPr lang="en-US" dirty="0" smtClean="0"/>
              <a:t>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33418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9543"/>
            <a:ext cx="8226854" cy="71584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smtClean="0"/>
              <a:t>First LIU-PS equipment installed in the machine</a:t>
            </a:r>
            <a:endParaRPr lang="en-US" sz="4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3"/>
          </p:nvPr>
        </p:nvSpPr>
        <p:spPr>
          <a:xfrm>
            <a:off x="457200" y="1488150"/>
            <a:ext cx="8191989" cy="1036774"/>
          </a:xfrm>
        </p:spPr>
        <p:txBody>
          <a:bodyPr>
            <a:normAutofit/>
          </a:bodyPr>
          <a:lstStyle/>
          <a:p>
            <a:r>
              <a:rPr lang="en-US" sz="2300" b="1" i="1" dirty="0" smtClean="0">
                <a:solidFill>
                  <a:srgbClr val="008000"/>
                </a:solidFill>
              </a:rPr>
              <a:t>Wire Scanners tanks </a:t>
            </a:r>
            <a:r>
              <a:rPr lang="en-US" sz="2300" b="1" i="1" dirty="0" smtClean="0">
                <a:solidFill>
                  <a:srgbClr val="FF0000"/>
                </a:solidFill>
              </a:rPr>
              <a:t>(it doesn’t include the instrument)</a:t>
            </a:r>
            <a:endParaRPr lang="en-US" sz="1800" dirty="0">
              <a:solidFill>
                <a:srgbClr val="FF0000"/>
              </a:solidFill>
            </a:endParaRP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25-Jun-</a:t>
            </a:r>
            <a:r>
              <a:rPr lang="en-US" dirty="0" smtClean="0"/>
              <a:t>2019</a:t>
            </a:r>
            <a:endParaRPr lang="en-US" dirty="0"/>
          </a:p>
        </p:txBody>
      </p:sp>
      <p:pic>
        <p:nvPicPr>
          <p:cNvPr id="4" name="Picture 3" descr="IMG_20190625_145932732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6887" y="2574230"/>
            <a:ext cx="4078700" cy="3059025"/>
          </a:xfrm>
          <a:prstGeom prst="rect">
            <a:avLst/>
          </a:prstGeom>
        </p:spPr>
      </p:pic>
      <p:pic>
        <p:nvPicPr>
          <p:cNvPr id="7" name="Picture 6" descr="IMG_20190625_145900334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3951574" y="2606730"/>
            <a:ext cx="4127959" cy="30959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7004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33493"/>
            <a:ext cx="8226854" cy="5960830"/>
          </a:xfrm>
        </p:spPr>
        <p:txBody>
          <a:bodyPr>
            <a:noAutofit/>
          </a:bodyPr>
          <a:lstStyle/>
          <a:p>
            <a:pPr algn="ctr"/>
            <a:r>
              <a:rPr lang="en-US" sz="6600" dirty="0" smtClean="0"/>
              <a:t>Question?</a:t>
            </a:r>
            <a:endParaRPr lang="en-US" sz="66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1548181" y="6356350"/>
            <a:ext cx="1965093" cy="373810"/>
          </a:xfrm>
        </p:spPr>
        <p:txBody>
          <a:bodyPr/>
          <a:lstStyle/>
          <a:p>
            <a:r>
              <a:rPr lang="en-US" dirty="0" smtClean="0"/>
              <a:t>30-Apr-2019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41720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CR-SPS-PS-IEFC-2015-01-23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23887</TotalTime>
  <Words>532</Words>
  <Application>Microsoft Macintosh PowerPoint</Application>
  <PresentationFormat>On-screen Show (4:3)</PresentationFormat>
  <Paragraphs>65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ECR-SPS-PS-IEFC-2015-01-23</vt:lpstr>
      <vt:lpstr>PowerPoint Presentation</vt:lpstr>
      <vt:lpstr>New demineralized water circuit</vt:lpstr>
      <vt:lpstr>B.365 – KFA45 area</vt:lpstr>
      <vt:lpstr>B.365 – PCs area</vt:lpstr>
      <vt:lpstr>B.269</vt:lpstr>
      <vt:lpstr>B.355</vt:lpstr>
      <vt:lpstr>Main Units renovation (cons.)</vt:lpstr>
      <vt:lpstr>First LIU-PS equipment installed in the machine</vt:lpstr>
      <vt:lpstr>Question?</vt:lpstr>
    </vt:vector>
  </TitlesOfParts>
  <Company>Microsoft Corporation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PS_Undergoing_ECRs_2015-07-28_14.14.04</dc:title>
  <dc:subject>PS_Undergoing_ECRs_2015-07-28_14.14.04</dc:subject>
  <dc:creator>CERN Slide Generator</dc:creator>
  <cp:keywords>cern</cp:keywords>
  <dc:description>Automatically generated script by Slide Generator</dc:description>
  <cp:lastModifiedBy>Fernando Baltasar dos Santos Pedrosa</cp:lastModifiedBy>
  <cp:revision>334</cp:revision>
  <cp:lastPrinted>2016-11-16T14:39:55Z</cp:lastPrinted>
  <dcterms:created xsi:type="dcterms:W3CDTF">2015-07-28T12:14:04Z</dcterms:created>
  <dcterms:modified xsi:type="dcterms:W3CDTF">2019-06-25T13:52:16Z</dcterms:modified>
  <cp:category>administrative</cp:category>
</cp:coreProperties>
</file>