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6" r:id="rId4"/>
  </p:sldMasterIdLst>
  <p:notesMasterIdLst>
    <p:notesMasterId r:id="rId21"/>
  </p:notesMasterIdLst>
  <p:handoutMasterIdLst>
    <p:handoutMasterId r:id="rId22"/>
  </p:handoutMasterIdLst>
  <p:sldIdLst>
    <p:sldId id="259" r:id="rId5"/>
    <p:sldId id="277" r:id="rId6"/>
    <p:sldId id="276" r:id="rId7"/>
    <p:sldId id="278" r:id="rId8"/>
    <p:sldId id="279" r:id="rId9"/>
    <p:sldId id="289" r:id="rId10"/>
    <p:sldId id="290" r:id="rId11"/>
    <p:sldId id="281" r:id="rId12"/>
    <p:sldId id="282" r:id="rId13"/>
    <p:sldId id="283" r:id="rId14"/>
    <p:sldId id="288" r:id="rId15"/>
    <p:sldId id="284" r:id="rId16"/>
    <p:sldId id="285" r:id="rId17"/>
    <p:sldId id="286" r:id="rId18"/>
    <p:sldId id="287" r:id="rId19"/>
    <p:sldId id="292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CC00FF"/>
    <a:srgbClr val="6600FF"/>
    <a:srgbClr val="00FFCC"/>
    <a:srgbClr val="CC0099"/>
    <a:srgbClr val="FFCC00"/>
    <a:srgbClr val="167872"/>
    <a:srgbClr val="00487C"/>
    <a:srgbClr val="8F4321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FF60BA-F9F9-4EA4-ABAC-EF90DF2AC3A0}" v="18" dt="2022-12-16T14:34:53.7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1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dgar lemos cid" userId="25bfd7e25dda7049" providerId="LiveId" clId="{6CFF60BA-F9F9-4EA4-ABAC-EF90DF2AC3A0}"/>
    <pc:docChg chg="custSel modSld">
      <pc:chgData name="edgar lemos cid" userId="25bfd7e25dda7049" providerId="LiveId" clId="{6CFF60BA-F9F9-4EA4-ABAC-EF90DF2AC3A0}" dt="2022-12-16T14:35:03.531" v="185" actId="20577"/>
      <pc:docMkLst>
        <pc:docMk/>
      </pc:docMkLst>
      <pc:sldChg chg="modSp mod">
        <pc:chgData name="edgar lemos cid" userId="25bfd7e25dda7049" providerId="LiveId" clId="{6CFF60BA-F9F9-4EA4-ABAC-EF90DF2AC3A0}" dt="2022-12-16T14:33:43.749" v="150" actId="20577"/>
        <pc:sldMkLst>
          <pc:docMk/>
          <pc:sldMk cId="162034545" sldId="277"/>
        </pc:sldMkLst>
        <pc:spChg chg="mod">
          <ac:chgData name="edgar lemos cid" userId="25bfd7e25dda7049" providerId="LiveId" clId="{6CFF60BA-F9F9-4EA4-ABAC-EF90DF2AC3A0}" dt="2022-12-16T14:33:43.749" v="150" actId="20577"/>
          <ac:spMkLst>
            <pc:docMk/>
            <pc:sldMk cId="162034545" sldId="277"/>
            <ac:spMk id="3" creationId="{00000000-0000-0000-0000-000000000000}"/>
          </ac:spMkLst>
        </pc:spChg>
      </pc:sldChg>
      <pc:sldChg chg="modSp mod">
        <pc:chgData name="edgar lemos cid" userId="25bfd7e25dda7049" providerId="LiveId" clId="{6CFF60BA-F9F9-4EA4-ABAC-EF90DF2AC3A0}" dt="2022-12-16T14:34:22.205" v="154" actId="27636"/>
        <pc:sldMkLst>
          <pc:docMk/>
          <pc:sldMk cId="2341312611" sldId="281"/>
        </pc:sldMkLst>
        <pc:spChg chg="mod">
          <ac:chgData name="edgar lemos cid" userId="25bfd7e25dda7049" providerId="LiveId" clId="{6CFF60BA-F9F9-4EA4-ABAC-EF90DF2AC3A0}" dt="2022-12-16T14:34:22.205" v="154" actId="27636"/>
          <ac:spMkLst>
            <pc:docMk/>
            <pc:sldMk cId="2341312611" sldId="281"/>
            <ac:spMk id="9" creationId="{00000000-0000-0000-0000-000000000000}"/>
          </ac:spMkLst>
        </pc:spChg>
      </pc:sldChg>
      <pc:sldChg chg="modSp mod">
        <pc:chgData name="edgar lemos cid" userId="25bfd7e25dda7049" providerId="LiveId" clId="{6CFF60BA-F9F9-4EA4-ABAC-EF90DF2AC3A0}" dt="2022-12-16T14:34:24.878" v="159" actId="20577"/>
        <pc:sldMkLst>
          <pc:docMk/>
          <pc:sldMk cId="284252958" sldId="283"/>
        </pc:sldMkLst>
        <pc:spChg chg="mod">
          <ac:chgData name="edgar lemos cid" userId="25bfd7e25dda7049" providerId="LiveId" clId="{6CFF60BA-F9F9-4EA4-ABAC-EF90DF2AC3A0}" dt="2022-12-16T14:34:22.159" v="152" actId="27636"/>
          <ac:spMkLst>
            <pc:docMk/>
            <pc:sldMk cId="284252958" sldId="283"/>
            <ac:spMk id="13" creationId="{00000000-0000-0000-0000-000000000000}"/>
          </ac:spMkLst>
        </pc:spChg>
        <pc:spChg chg="mod">
          <ac:chgData name="edgar lemos cid" userId="25bfd7e25dda7049" providerId="LiveId" clId="{6CFF60BA-F9F9-4EA4-ABAC-EF90DF2AC3A0}" dt="2022-12-16T14:34:24.878" v="159" actId="20577"/>
          <ac:spMkLst>
            <pc:docMk/>
            <pc:sldMk cId="284252958" sldId="283"/>
            <ac:spMk id="21" creationId="{00000000-0000-0000-0000-000000000000}"/>
          </ac:spMkLst>
        </pc:spChg>
      </pc:sldChg>
      <pc:sldChg chg="modSp mod">
        <pc:chgData name="edgar lemos cid" userId="25bfd7e25dda7049" providerId="LiveId" clId="{6CFF60BA-F9F9-4EA4-ABAC-EF90DF2AC3A0}" dt="2022-12-16T14:34:22.189" v="153" actId="27636"/>
        <pc:sldMkLst>
          <pc:docMk/>
          <pc:sldMk cId="2133983869" sldId="287"/>
        </pc:sldMkLst>
        <pc:spChg chg="mod">
          <ac:chgData name="edgar lemos cid" userId="25bfd7e25dda7049" providerId="LiveId" clId="{6CFF60BA-F9F9-4EA4-ABAC-EF90DF2AC3A0}" dt="2022-12-16T14:34:22.189" v="153" actId="27636"/>
          <ac:spMkLst>
            <pc:docMk/>
            <pc:sldMk cId="2133983869" sldId="287"/>
            <ac:spMk id="3" creationId="{00000000-0000-0000-0000-000000000000}"/>
          </ac:spMkLst>
        </pc:spChg>
      </pc:sldChg>
      <pc:sldChg chg="modSp mod">
        <pc:chgData name="edgar lemos cid" userId="25bfd7e25dda7049" providerId="LiveId" clId="{6CFF60BA-F9F9-4EA4-ABAC-EF90DF2AC3A0}" dt="2022-12-16T14:35:03.531" v="185" actId="20577"/>
        <pc:sldMkLst>
          <pc:docMk/>
          <pc:sldMk cId="3145065514" sldId="288"/>
        </pc:sldMkLst>
        <pc:spChg chg="mod">
          <ac:chgData name="edgar lemos cid" userId="25bfd7e25dda7049" providerId="LiveId" clId="{6CFF60BA-F9F9-4EA4-ABAC-EF90DF2AC3A0}" dt="2022-12-16T14:34:36.148" v="165" actId="20577"/>
          <ac:spMkLst>
            <pc:docMk/>
            <pc:sldMk cId="3145065514" sldId="288"/>
            <ac:spMk id="2" creationId="{00000000-0000-0000-0000-000000000000}"/>
          </ac:spMkLst>
        </pc:spChg>
        <pc:spChg chg="mod">
          <ac:chgData name="edgar lemos cid" userId="25bfd7e25dda7049" providerId="LiveId" clId="{6CFF60BA-F9F9-4EA4-ABAC-EF90DF2AC3A0}" dt="2022-12-16T14:35:03.531" v="185" actId="20577"/>
          <ac:spMkLst>
            <pc:docMk/>
            <pc:sldMk cId="3145065514" sldId="288"/>
            <ac:spMk id="3" creationId="{00000000-0000-0000-0000-000000000000}"/>
          </ac:spMkLst>
        </pc:spChg>
        <pc:spChg chg="mod">
          <ac:chgData name="edgar lemos cid" userId="25bfd7e25dda7049" providerId="LiveId" clId="{6CFF60BA-F9F9-4EA4-ABAC-EF90DF2AC3A0}" dt="2022-12-16T14:34:53.736" v="177" actId="20577"/>
          <ac:spMkLst>
            <pc:docMk/>
            <pc:sldMk cId="3145065514" sldId="288"/>
            <ac:spMk id="17" creationId="{00000000-0000-0000-0000-000000000000}"/>
          </ac:spMkLst>
        </pc:spChg>
        <pc:spChg chg="mod">
          <ac:chgData name="edgar lemos cid" userId="25bfd7e25dda7049" providerId="LiveId" clId="{6CFF60BA-F9F9-4EA4-ABAC-EF90DF2AC3A0}" dt="2022-12-16T14:34:43.650" v="171" actId="20577"/>
          <ac:spMkLst>
            <pc:docMk/>
            <pc:sldMk cId="3145065514" sldId="288"/>
            <ac:spMk id="20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4BC2A693-566C-4619-90C4-C1F5584B3A2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B952256-305F-4F5B-BC97-24F533A4A74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2E9E18-2A2D-4522-A0EB-375C1E1BA13D}" type="datetimeFigureOut">
              <a:rPr lang="es-ES" smtClean="0"/>
              <a:t>16/12/2022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C85A6DB-D6AC-4AD2-9848-CF144031F05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0425AAD-EBFE-4F32-A5B2-9ACD50D7A2F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4F257-7941-47C2-AA73-9FAA5574DF3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37894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E51E9141-AC7C-4EA7-A671-9A47ED4F8B0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0273010-17FF-4DCF-BC58-402E92B1D85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618232-3D68-40B6-A23E-2BEA8E8D360C}" type="datetimeFigureOut">
              <a:rPr lang="es-ES_tradnl" smtClean="0"/>
              <a:t>16/12/2022</a:t>
            </a:fld>
            <a:endParaRPr lang="es-ES_tradnl"/>
          </a:p>
        </p:txBody>
      </p:sp>
      <p:sp>
        <p:nvSpPr>
          <p:cNvPr id="4" name="Marcador de imagen de diapositiva 3">
            <a:extLst>
              <a:ext uri="{FF2B5EF4-FFF2-40B4-BE49-F238E27FC236}">
                <a16:creationId xmlns:a16="http://schemas.microsoft.com/office/drawing/2014/main" id="{B816B564-2356-421F-A83E-14170D01238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>
            <a:extLst>
              <a:ext uri="{FF2B5EF4-FFF2-40B4-BE49-F238E27FC236}">
                <a16:creationId xmlns:a16="http://schemas.microsoft.com/office/drawing/2014/main" id="{4DECD282-2B82-48AE-8E2D-2BF33CB50F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D2991DE-18BF-4C22-9FAD-879D12DCA71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B1F7A8C-5F54-4F06-B256-8554A584A8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D4EE85-E25D-4419-ADE9-205DC36DF4BD}" type="slidenum">
              <a:rPr lang="es-ES_tradnl" smtClean="0"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D66101B6-4581-4041-9F98-17173BB24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983786"/>
            <a:ext cx="1051559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" dirty="0"/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9F9768C6-B10B-4D28-A4A0-90541B78E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83786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07254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4A8950-E779-48FC-8FA2-6AD7ECFF4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837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71F65A-F6BA-40D9-875C-E2777BDD0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83786"/>
            <a:ext cx="10515600" cy="24493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10587003" y="6452949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625D400E-8DD4-45D8-BC3F-8F93630002EB}" type="slidenum">
              <a:rPr lang="en-US" smtClean="0">
                <a:solidFill>
                  <a:schemeClr val="bg1"/>
                </a:solidFill>
              </a:rPr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306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9BAE59-375F-4DEC-8DC4-EC90ED147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0"/>
            <a:ext cx="10515600" cy="85889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53161DB-B331-451E-BE7C-2589B96328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858895"/>
            <a:ext cx="10515600" cy="375461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10587003" y="6452949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625D400E-8DD4-45D8-BC3F-8F93630002EB}" type="slidenum">
              <a:rPr lang="en-US" smtClean="0">
                <a:solidFill>
                  <a:schemeClr val="bg1"/>
                </a:solidFill>
              </a:rPr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562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BC0FF-C15B-4987-B980-BA2F77A38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837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E6E9DF-DD53-48F4-8CF8-A709564320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983786"/>
            <a:ext cx="5156200" cy="37800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DC14BE6-D001-4DC5-A2FE-7553C92DFF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983786"/>
            <a:ext cx="5156200" cy="37800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10587003" y="6452949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625D400E-8DD4-45D8-BC3F-8F93630002EB}" type="slidenum">
              <a:rPr lang="en-US" smtClean="0">
                <a:solidFill>
                  <a:schemeClr val="bg1"/>
                </a:solidFill>
              </a:rPr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933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AA52EE-4D0E-482C-9980-1AA63CAC3A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sz="3200" i="0">
                <a:latin typeface="+mj-lt"/>
              </a:defRPr>
            </a:lvl1pPr>
          </a:lstStyle>
          <a:p>
            <a:r>
              <a:rPr lang="es-ES" dirty="0"/>
              <a:t>¡Gracias!</a:t>
            </a:r>
          </a:p>
        </p:txBody>
      </p:sp>
      <p:pic>
        <p:nvPicPr>
          <p:cNvPr id="6" name="Imagen 5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00657AC8-6B19-4666-80D8-2295C0061F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492" y="5716662"/>
            <a:ext cx="4392199" cy="61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30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UNM Photo Banner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260" y="6403031"/>
            <a:ext cx="7364626" cy="414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Imagen que contiene Texto&#10;&#10;Descripción generada automáticamente">
            <a:extLst>
              <a:ext uri="{FF2B5EF4-FFF2-40B4-BE49-F238E27FC236}">
                <a16:creationId xmlns:a16="http://schemas.microsoft.com/office/drawing/2014/main" id="{F12C16A3-AF89-4788-A9B1-63E6100803E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7849"/>
            <a:ext cx="3830595" cy="449304"/>
          </a:xfrm>
          <a:prstGeom prst="rect">
            <a:avLst/>
          </a:prstGeom>
        </p:spPr>
      </p:pic>
      <p:pic>
        <p:nvPicPr>
          <p:cNvPr id="7" name="Imagen 7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1353800" y="6254914"/>
            <a:ext cx="719779" cy="562239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3888260" y="6403031"/>
            <a:ext cx="7364626" cy="449304"/>
          </a:xfrm>
          <a:prstGeom prst="rect">
            <a:avLst/>
          </a:prstGeom>
          <a:noFill/>
          <a:ln>
            <a:solidFill>
              <a:srgbClr val="2728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                 Edgar Lemos</a:t>
            </a:r>
            <a:r>
              <a:rPr lang="en-US" b="1" cap="none" spc="0" baseline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Cid | Pixel 2022</a:t>
            </a:r>
            <a:endParaRPr lang="en-US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E967DF4-CE87-4C90-9D06-BDF901DF7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3164"/>
            <a:ext cx="10515600" cy="9837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Título presentación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081B408-71F0-4C2F-B356-BBC8912C04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396954"/>
            <a:ext cx="10515600" cy="1784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Subtítulo presentación</a:t>
            </a:r>
          </a:p>
        </p:txBody>
      </p:sp>
    </p:spTree>
    <p:extLst>
      <p:ext uri="{BB962C8B-B14F-4D97-AF65-F5344CB8AC3E}">
        <p14:creationId xmlns:p14="http://schemas.microsoft.com/office/powerpoint/2010/main" val="138935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2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hyperlink" Target="https://ieeexplore.ieee.org/document/9444399" TargetMode="External"/><Relationship Id="rId7" Type="http://schemas.openxmlformats.org/officeDocument/2006/relationships/image" Target="../media/image59.png"/><Relationship Id="rId2" Type="http://schemas.openxmlformats.org/officeDocument/2006/relationships/hyperlink" Target="https://ieeexplore.ieee.org/document/8976212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649878/files/LHCb-PUB-2018-015.pdf" TargetMode="External"/><Relationship Id="rId7" Type="http://schemas.openxmlformats.org/officeDocument/2006/relationships/image" Target="../media/image67.png"/><Relationship Id="rId2" Type="http://schemas.openxmlformats.org/officeDocument/2006/relationships/hyperlink" Target="https://cds.cern.ch/record/2673690/files/LHCB-TDR-020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ciencedirect.com/science/article/pii/S0168900222003394" TargetMode="External"/><Relationship Id="rId13" Type="http://schemas.openxmlformats.org/officeDocument/2006/relationships/image" Target="../media/image23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12" Type="http://schemas.openxmlformats.org/officeDocument/2006/relationships/image" Target="../media/image2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1.gif"/><Relationship Id="rId5" Type="http://schemas.openxmlformats.org/officeDocument/2006/relationships/hyperlink" Target="https://www-hep.phys.sinica.edu.tw/~pixel2018/Slides/12.12/0900-ASICs_Electronics/0925-VeloPix_Pixel2018_KDeBruyn.pdf" TargetMode="External"/><Relationship Id="rId10" Type="http://schemas.openxmlformats.org/officeDocument/2006/relationships/image" Target="../media/image20.png"/><Relationship Id="rId4" Type="http://schemas.openxmlformats.org/officeDocument/2006/relationships/image" Target="../media/image16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18.png"/><Relationship Id="rId7" Type="http://schemas.openxmlformats.org/officeDocument/2006/relationships/image" Target="../media/image4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gif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838201" y="5934075"/>
            <a:ext cx="10515599" cy="852496"/>
          </a:xfrm>
        </p:spPr>
        <p:txBody>
          <a:bodyPr/>
          <a:lstStyle/>
          <a:p>
            <a:pPr algn="ctr"/>
            <a:r>
              <a:rPr lang="en-US" dirty="0"/>
              <a:t>Edgar Lemos Cid, On behalf of the </a:t>
            </a:r>
            <a:r>
              <a:rPr lang="en-US" dirty="0" err="1"/>
              <a:t>LHCb</a:t>
            </a:r>
            <a:r>
              <a:rPr lang="en-US" dirty="0"/>
              <a:t> VELO Group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800101"/>
          </a:xfrm>
        </p:spPr>
        <p:txBody>
          <a:bodyPr/>
          <a:lstStyle/>
          <a:p>
            <a:pPr algn="ctr"/>
            <a:r>
              <a:rPr lang="en-US" dirty="0"/>
              <a:t>Status of the </a:t>
            </a:r>
            <a:r>
              <a:rPr lang="en-US" dirty="0" err="1"/>
              <a:t>LHCb</a:t>
            </a:r>
            <a:r>
              <a:rPr lang="en-US" dirty="0"/>
              <a:t> Pixel Detector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386" t="8262" r="3667" b="1710"/>
          <a:stretch/>
        </p:blipFill>
        <p:spPr>
          <a:xfrm>
            <a:off x="2797968" y="695324"/>
            <a:ext cx="6596063" cy="516568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919412" y="3667125"/>
            <a:ext cx="681038" cy="63817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304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VELO Closing</a:t>
            </a:r>
          </a:p>
        </p:txBody>
      </p:sp>
      <p:sp>
        <p:nvSpPr>
          <p:cNvPr id="7" name="AutoShape 4" descr="https://mattermost.web.cern.ch/api/v4/files/cahdb6rpi3ng58hhbmf6pipjbe/previe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7270" y="233410"/>
            <a:ext cx="4072321" cy="3050727"/>
          </a:xfrm>
          <a:prstGeom prst="rect">
            <a:avLst/>
          </a:prstGeom>
          <a:ln w="19050">
            <a:solidFill>
              <a:srgbClr val="FFC0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0137" y="2320953"/>
            <a:ext cx="1834518" cy="919605"/>
          </a:xfrm>
          <a:prstGeom prst="rect">
            <a:avLst/>
          </a:prstGeom>
          <a:ln w="19050">
            <a:solidFill>
              <a:srgbClr val="0070C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0432" y="233410"/>
            <a:ext cx="3900586" cy="3026900"/>
          </a:xfrm>
          <a:prstGeom prst="rect">
            <a:avLst/>
          </a:prstGeom>
          <a:ln w="19050">
            <a:solidFill>
              <a:srgbClr val="FFC0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838200" y="983786"/>
            <a:ext cx="2929467" cy="2449369"/>
          </a:xfrm>
        </p:spPr>
        <p:txBody>
          <a:bodyPr>
            <a:normAutofit fontScale="92500"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200" dirty="0"/>
              <a:t>Closing is based in the Primary Vertex reconstruction from the detector.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200" dirty="0"/>
              <a:t>Multiple criteria need to be satisfied: VSS, stable beam, FPGA communication, Beam Conditions Monitors, Beam  Position Monitors, HV current, …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200" dirty="0"/>
              <a:t>RF foil reconstructed to proceed to the final closing.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200" dirty="0"/>
              <a:t>Increased number of colliding bunches to study the temperature and vacuum variation and validate the closing.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1489" y="3847528"/>
            <a:ext cx="4061106" cy="2069602"/>
          </a:xfrm>
          <a:prstGeom prst="rect">
            <a:avLst/>
          </a:prstGeom>
          <a:ln w="19050">
            <a:solidFill>
              <a:srgbClr val="FFC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2638" y="3847528"/>
            <a:ext cx="2301740" cy="2255836"/>
          </a:xfrm>
          <a:prstGeom prst="rect">
            <a:avLst/>
          </a:prstGeom>
          <a:ln w="19050">
            <a:solidFill>
              <a:srgbClr val="FFC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3200" y="3857337"/>
            <a:ext cx="1384757" cy="2049983"/>
          </a:xfrm>
          <a:prstGeom prst="rect">
            <a:avLst/>
          </a:prstGeom>
          <a:ln w="19050">
            <a:solidFill>
              <a:srgbClr val="FFC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435130" y="3603421"/>
            <a:ext cx="123944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Closing Process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74989" y="3593612"/>
            <a:ext cx="18053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Z projection almost close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94394" y="3617439"/>
            <a:ext cx="26484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Z positions with vertex reconstruction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579706" y="3619952"/>
            <a:ext cx="3217752" cy="2462661"/>
            <a:chOff x="8579706" y="3619952"/>
            <a:chExt cx="3217752" cy="246266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579706" y="3847528"/>
              <a:ext cx="3217752" cy="2235085"/>
            </a:xfrm>
            <a:prstGeom prst="rect">
              <a:avLst/>
            </a:prstGeom>
            <a:ln w="19050">
              <a:solidFill>
                <a:srgbClr val="FFC000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2" name="TextBox 21"/>
            <p:cNvSpPr txBox="1"/>
            <p:nvPr/>
          </p:nvSpPr>
          <p:spPr>
            <a:xfrm>
              <a:off x="9372493" y="3619952"/>
              <a:ext cx="173797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/>
                <a:t>Aperture measurements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015406" y="5430982"/>
              <a:ext cx="6767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err="1"/>
                <a:t>LHCb</a:t>
              </a:r>
              <a:r>
                <a:rPr lang="en-US" sz="700" dirty="0"/>
                <a:t> VELO</a:t>
              </a:r>
            </a:p>
            <a:p>
              <a:pPr algn="ctr"/>
              <a:r>
                <a:rPr lang="en-US" sz="700" dirty="0"/>
                <a:t>preliminary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4252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Vertex reconstruction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83787"/>
            <a:ext cx="5524207" cy="961392"/>
          </a:xfrm>
        </p:spPr>
        <p:txBody>
          <a:bodyPr>
            <a:no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400" dirty="0"/>
              <a:t>One spacer was placed in each fixation point (3 per side) of the detector to the motion system to increase the clearance 1 mm.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400" dirty="0"/>
              <a:t>Vertex reconstruction measurement of module and RF foil position essential to be confident on removing the spacers. </a:t>
            </a:r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469" y="4331134"/>
            <a:ext cx="7777884" cy="19949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469" y="2052316"/>
            <a:ext cx="2607983" cy="21640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74" y="2818589"/>
            <a:ext cx="3216081" cy="241206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6337" y="377908"/>
            <a:ext cx="4991393" cy="37728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 rot="16200000">
            <a:off x="2355769" y="3035936"/>
            <a:ext cx="18053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Z projection almost close</a:t>
            </a:r>
          </a:p>
        </p:txBody>
      </p:sp>
      <p:sp>
        <p:nvSpPr>
          <p:cNvPr id="17" name="TextBox 16"/>
          <p:cNvSpPr txBox="1"/>
          <p:nvPr/>
        </p:nvSpPr>
        <p:spPr>
          <a:xfrm rot="16200000">
            <a:off x="2310365" y="5011496"/>
            <a:ext cx="1918282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/>
              <a:t>Z positions </a:t>
            </a:r>
          </a:p>
          <a:p>
            <a:pPr algn="ctr"/>
            <a:r>
              <a:rPr lang="en-US" sz="1050" b="1" dirty="0"/>
              <a:t>with vertex reconstruction </a:t>
            </a:r>
          </a:p>
          <a:p>
            <a:endParaRPr lang="en-US" sz="105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272957" y="2099268"/>
            <a:ext cx="6351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Spacer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124700" y="36078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772275" y="3520740"/>
            <a:ext cx="25939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Vertex reconstruction measurements</a:t>
            </a:r>
          </a:p>
        </p:txBody>
      </p:sp>
    </p:spTree>
    <p:extLst>
      <p:ext uri="{BB962C8B-B14F-4D97-AF65-F5344CB8AC3E}">
        <p14:creationId xmlns:p14="http://schemas.microsoft.com/office/powerpoint/2010/main" val="314506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DAQ and FPGA Clustering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50534"/>
            <a:ext cx="4121506" cy="2432745"/>
          </a:xfrm>
        </p:spPr>
        <p:txBody>
          <a:bodyPr>
            <a:no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200" dirty="0"/>
              <a:t>VELO DAQ: 20 readout links at 5 Gb/s per module.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200" dirty="0"/>
              <a:t>Integrating the clustering in the FPGA.</a:t>
            </a:r>
          </a:p>
          <a:p>
            <a:pPr marL="628650" lvl="2" indent="-171450" algn="just">
              <a:spcBef>
                <a:spcPts val="1000"/>
              </a:spcBef>
            </a:pPr>
            <a:r>
              <a:rPr lang="en-GB" sz="1000" dirty="0"/>
              <a:t>11% reduction of HLT1 reconstruction sequence.</a:t>
            </a:r>
          </a:p>
          <a:p>
            <a:pPr marL="628650" lvl="2" indent="-171450" algn="just">
              <a:spcBef>
                <a:spcPts val="1000"/>
              </a:spcBef>
            </a:pPr>
            <a:r>
              <a:rPr lang="en-GB" sz="1000" dirty="0"/>
              <a:t>O(50) less power consumption in the FPGA compare with the GPU.</a:t>
            </a:r>
            <a:endParaRPr lang="es-ES" sz="1000" dirty="0"/>
          </a:p>
          <a:p>
            <a:pPr algn="just"/>
            <a:r>
              <a:rPr lang="es-ES" sz="900" dirty="0">
                <a:hlinkClick r:id="rId2"/>
              </a:rPr>
              <a:t>*</a:t>
            </a:r>
            <a:r>
              <a:rPr lang="en-GB" sz="900" b="1" dirty="0">
                <a:hlinkClick r:id="rId2"/>
              </a:rPr>
              <a:t>Phase I Upgrade of the Readout System of the Vertex Detector at the </a:t>
            </a:r>
            <a:r>
              <a:rPr lang="en-GB" sz="900" b="1" dirty="0" err="1">
                <a:hlinkClick r:id="rId2"/>
              </a:rPr>
              <a:t>LHCb</a:t>
            </a:r>
            <a:r>
              <a:rPr lang="en-GB" sz="900" b="1" dirty="0">
                <a:hlinkClick r:id="rId2"/>
              </a:rPr>
              <a:t> Experiment</a:t>
            </a:r>
            <a:endParaRPr lang="en-US" sz="900" dirty="0"/>
          </a:p>
          <a:p>
            <a:pPr algn="just"/>
            <a:r>
              <a:rPr lang="es-ES" sz="900" b="1" dirty="0"/>
              <a:t>*</a:t>
            </a:r>
            <a:r>
              <a:rPr lang="en-GB" sz="900" b="1" dirty="0">
                <a:hlinkClick r:id="rId3"/>
              </a:rPr>
              <a:t>Readout Firmware of the Vertex Locator for </a:t>
            </a:r>
            <a:r>
              <a:rPr lang="en-GB" sz="900" b="1" dirty="0" err="1">
                <a:hlinkClick r:id="rId3"/>
              </a:rPr>
              <a:t>LHCb</a:t>
            </a:r>
            <a:r>
              <a:rPr lang="en-GB" sz="900" b="1" dirty="0">
                <a:hlinkClick r:id="rId3"/>
              </a:rPr>
              <a:t> Run 3 and Beyond</a:t>
            </a:r>
            <a:endParaRPr lang="en-GB" sz="900" b="1" dirty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200" dirty="0"/>
              <a:t>µ (Number of collisions) scan in terms of VeloPix activity. Clusters and hit rate per VeloPix to measure luminosity.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425" y="3538698"/>
            <a:ext cx="5067300" cy="2813558"/>
          </a:xfrm>
          <a:prstGeom prst="rect">
            <a:avLst/>
          </a:prstGeom>
          <a:ln w="19050">
            <a:solidFill>
              <a:srgbClr val="6600FF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8324" y="3538698"/>
            <a:ext cx="3727961" cy="2813557"/>
          </a:xfrm>
          <a:prstGeom prst="rect">
            <a:avLst/>
          </a:prstGeom>
          <a:ln w="19050">
            <a:solidFill>
              <a:srgbClr val="6600FF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04884" y="4163489"/>
            <a:ext cx="2445702" cy="1563973"/>
          </a:xfrm>
          <a:prstGeom prst="rect">
            <a:avLst/>
          </a:prstGeom>
          <a:ln w="19050"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63227" y="1326287"/>
            <a:ext cx="3087359" cy="1516972"/>
          </a:xfrm>
          <a:prstGeom prst="rect">
            <a:avLst/>
          </a:prstGeom>
          <a:ln w="19050">
            <a:solidFill>
              <a:srgbClr val="6600FF"/>
            </a:solidFill>
          </a:ln>
        </p:spPr>
      </p:pic>
      <p:sp>
        <p:nvSpPr>
          <p:cNvPr id="12" name="Right Arrow 11"/>
          <p:cNvSpPr/>
          <p:nvPr/>
        </p:nvSpPr>
        <p:spPr>
          <a:xfrm>
            <a:off x="5419725" y="4571999"/>
            <a:ext cx="228599" cy="811625"/>
          </a:xfrm>
          <a:prstGeom prst="rightArrow">
            <a:avLst/>
          </a:prstGeom>
          <a:solidFill>
            <a:srgbClr val="6600FF"/>
          </a:solidFill>
          <a:ln>
            <a:solidFill>
              <a:srgbClr val="66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484362" y="3306197"/>
            <a:ext cx="80342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Front end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10591" y="3291302"/>
            <a:ext cx="78418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Back end</a:t>
            </a:r>
          </a:p>
        </p:txBody>
      </p:sp>
      <p:sp>
        <p:nvSpPr>
          <p:cNvPr id="15" name="Cloud Callout 14"/>
          <p:cNvSpPr/>
          <p:nvPr/>
        </p:nvSpPr>
        <p:spPr>
          <a:xfrm>
            <a:off x="9220200" y="3781425"/>
            <a:ext cx="2971800" cy="2570829"/>
          </a:xfrm>
          <a:prstGeom prst="cloudCallout">
            <a:avLst>
              <a:gd name="adj1" fmla="val -67531"/>
              <a:gd name="adj2" fmla="val -3638"/>
            </a:avLst>
          </a:prstGeom>
          <a:noFill/>
          <a:ln w="19050">
            <a:solidFill>
              <a:srgbClr val="66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0001799" y="1071995"/>
            <a:ext cx="10102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Clusters rate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057775" y="680359"/>
            <a:ext cx="3744705" cy="2558172"/>
            <a:chOff x="5057775" y="680359"/>
            <a:chExt cx="3744705" cy="2558172"/>
          </a:xfrm>
        </p:grpSpPr>
        <p:grpSp>
          <p:nvGrpSpPr>
            <p:cNvPr id="19" name="Group 18"/>
            <p:cNvGrpSpPr/>
            <p:nvPr/>
          </p:nvGrpSpPr>
          <p:grpSpPr>
            <a:xfrm>
              <a:off x="5057775" y="680359"/>
              <a:ext cx="3744705" cy="2558172"/>
              <a:chOff x="5057775" y="680359"/>
              <a:chExt cx="3744705" cy="2558172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233425" y="1105666"/>
                <a:ext cx="3393405" cy="2038987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8082411" y="931015"/>
                <a:ext cx="720069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700" dirty="0" err="1"/>
                  <a:t>Rate</a:t>
                </a:r>
                <a:r>
                  <a:rPr lang="es-ES" sz="700" dirty="0"/>
                  <a:t>(</a:t>
                </a:r>
                <a:r>
                  <a:rPr lang="es-ES" sz="700" dirty="0" err="1"/>
                  <a:t>Mhits</a:t>
                </a:r>
                <a:r>
                  <a:rPr lang="es-ES" sz="700" dirty="0"/>
                  <a:t>/s)</a:t>
                </a:r>
                <a:endParaRPr lang="en-US" sz="700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5057775" y="931015"/>
                <a:ext cx="3667125" cy="2307516"/>
              </a:xfrm>
              <a:prstGeom prst="rect">
                <a:avLst/>
              </a:prstGeom>
              <a:noFill/>
              <a:ln w="19050">
                <a:solidFill>
                  <a:srgbClr val="66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303192" y="680359"/>
                <a:ext cx="1253869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 err="1"/>
                  <a:t>VeloPix</a:t>
                </a:r>
                <a:r>
                  <a:rPr lang="en-US" sz="1050" b="1" dirty="0"/>
                  <a:t> Hit Rate </a:t>
                </a: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6322694" y="917768"/>
              <a:ext cx="121219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VELO Module 19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738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5" grpId="0" animBg="1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Leakage current evolution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7445" y="730175"/>
            <a:ext cx="3244444" cy="230221"/>
          </a:xfrm>
        </p:spPr>
        <p:txBody>
          <a:bodyPr>
            <a:noAutofit/>
          </a:bodyPr>
          <a:lstStyle/>
          <a:p>
            <a:r>
              <a:rPr lang="en-GB" sz="1200" b="1" dirty="0"/>
              <a:t>Multiplicity scan. Current increase linear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586" y="1020382"/>
            <a:ext cx="3237104" cy="26444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CC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9" name="Group 18"/>
          <p:cNvGrpSpPr/>
          <p:nvPr/>
        </p:nvGrpSpPr>
        <p:grpSpPr>
          <a:xfrm>
            <a:off x="5781675" y="706787"/>
            <a:ext cx="6174991" cy="5561566"/>
            <a:chOff x="5781675" y="706787"/>
            <a:chExt cx="6174991" cy="5561566"/>
          </a:xfrm>
        </p:grpSpPr>
        <p:grpSp>
          <p:nvGrpSpPr>
            <p:cNvPr id="14" name="Group 13"/>
            <p:cNvGrpSpPr/>
            <p:nvPr/>
          </p:nvGrpSpPr>
          <p:grpSpPr>
            <a:xfrm>
              <a:off x="5781675" y="706787"/>
              <a:ext cx="6174991" cy="5561566"/>
              <a:chOff x="5781675" y="706787"/>
              <a:chExt cx="6174991" cy="5561566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3"/>
              <a:srcRect r="35281"/>
              <a:stretch/>
            </p:blipFill>
            <p:spPr>
              <a:xfrm>
                <a:off x="5895975" y="974863"/>
                <a:ext cx="5391150" cy="5173621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190500" cap="sq">
                <a:solidFill>
                  <a:srgbClr val="FFFFFF"/>
                </a:solidFill>
                <a:miter lim="800000"/>
              </a:ln>
              <a:effectLst/>
            </p:spPr>
          </p:pic>
          <p:sp>
            <p:nvSpPr>
              <p:cNvPr id="7" name="Rectangle 6"/>
              <p:cNvSpPr/>
              <p:nvPr/>
            </p:nvSpPr>
            <p:spPr>
              <a:xfrm>
                <a:off x="7492817" y="706787"/>
                <a:ext cx="295946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200" b="1" dirty="0"/>
                  <a:t>Current evolution in the last 2 months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 rot="16200000">
                <a:off x="10786027" y="1629970"/>
                <a:ext cx="1002197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/>
                  <a:t>Temperature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 rot="16200000">
                <a:off x="10917312" y="2818680"/>
                <a:ext cx="901209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/>
                  <a:t>Delivered </a:t>
                </a:r>
              </a:p>
              <a:p>
                <a:pPr algn="ctr"/>
                <a:r>
                  <a:rPr lang="en-US" sz="1050" b="1" dirty="0"/>
                  <a:t>Luminosity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 rot="16200000">
                <a:off x="10914588" y="4370558"/>
                <a:ext cx="998991" cy="5770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/>
                  <a:t>Current (A)</a:t>
                </a:r>
              </a:p>
              <a:p>
                <a:pPr algn="ctr"/>
                <a:r>
                  <a:rPr lang="en-US" sz="1050" b="1" dirty="0"/>
                  <a:t>On a central </a:t>
                </a:r>
              </a:p>
              <a:p>
                <a:pPr algn="ctr"/>
                <a:r>
                  <a:rPr lang="en-US" sz="1050" b="1" dirty="0"/>
                  <a:t>module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1208697" y="5615822"/>
                <a:ext cx="676788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/>
                  <a:t>ION run</a:t>
                </a: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5781675" y="990600"/>
                <a:ext cx="6174991" cy="5277753"/>
              </a:xfrm>
              <a:prstGeom prst="rect">
                <a:avLst/>
              </a:prstGeom>
              <a:noFill/>
              <a:ln w="19050" cap="flat" cmpd="sng" algn="ctr">
                <a:solidFill>
                  <a:srgbClr val="CC00FF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>
                  <a:noFill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6803754" y="3859851"/>
              <a:ext cx="6767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err="1"/>
                <a:t>LHCb</a:t>
              </a:r>
              <a:r>
                <a:rPr lang="en-US" sz="700" dirty="0"/>
                <a:t> VELO</a:t>
              </a:r>
            </a:p>
            <a:p>
              <a:pPr algn="ctr"/>
              <a:r>
                <a:rPr lang="en-US" sz="700" dirty="0"/>
                <a:t>preliminary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785690" y="2872540"/>
            <a:ext cx="676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 err="1"/>
              <a:t>LHCb</a:t>
            </a:r>
            <a:r>
              <a:rPr lang="en-US" sz="700" dirty="0"/>
              <a:t> VELO</a:t>
            </a:r>
          </a:p>
          <a:p>
            <a:pPr algn="ctr"/>
            <a:r>
              <a:rPr lang="en-US" sz="700" dirty="0"/>
              <a:t>preliminary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695178" y="3855254"/>
            <a:ext cx="4394678" cy="2355949"/>
            <a:chOff x="695178" y="3855254"/>
            <a:chExt cx="4394678" cy="235594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5178" y="4167628"/>
              <a:ext cx="4394678" cy="204357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" cap="sq">
              <a:solidFill>
                <a:srgbClr val="CC00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6" name="Rectangle 5"/>
            <p:cNvSpPr/>
            <p:nvPr/>
          </p:nvSpPr>
          <p:spPr>
            <a:xfrm>
              <a:off x="1652337" y="3855254"/>
              <a:ext cx="236635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b="1" dirty="0"/>
                <a:t>Leakage current vs Z position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79248" y="5561961"/>
              <a:ext cx="6767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err="1"/>
                <a:t>LHCb</a:t>
              </a:r>
              <a:r>
                <a:rPr lang="en-US" sz="700" dirty="0"/>
                <a:t> VELO</a:t>
              </a:r>
            </a:p>
            <a:p>
              <a:pPr algn="ctr"/>
              <a:r>
                <a:rPr lang="en-US" sz="700" dirty="0"/>
                <a:t>preliminary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39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SMOG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83786"/>
            <a:ext cx="3800475" cy="244936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/>
              <a:t>SMOG 2 system inject gases (</a:t>
            </a:r>
            <a:r>
              <a:rPr lang="en-GB" sz="1400" dirty="0" err="1"/>
              <a:t>Ar</a:t>
            </a:r>
            <a:r>
              <a:rPr lang="en-GB" sz="1400" dirty="0"/>
              <a:t>, NE, He and H2) in the LHC beam pipe, acting as the highest-energy fixed-target experiment. (</a:t>
            </a:r>
            <a:r>
              <a:rPr lang="en-GB" sz="1400" dirty="0">
                <a:hlinkClick r:id="rId2"/>
              </a:rPr>
              <a:t>TDR</a:t>
            </a:r>
            <a:r>
              <a:rPr lang="en-GB" sz="1400" dirty="0"/>
              <a:t>, </a:t>
            </a:r>
            <a:r>
              <a:rPr lang="en-GB" sz="1400" dirty="0">
                <a:hlinkClick r:id="rId3"/>
              </a:rPr>
              <a:t>Physics</a:t>
            </a:r>
            <a:r>
              <a:rPr lang="en-GB" sz="1400" dirty="0"/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/>
              <a:t>Gas feed system fully commissioning this year.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3430" y="526014"/>
            <a:ext cx="3311468" cy="23862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16" name="Group 15"/>
          <p:cNvGrpSpPr/>
          <p:nvPr/>
        </p:nvGrpSpPr>
        <p:grpSpPr>
          <a:xfrm>
            <a:off x="361812" y="2978808"/>
            <a:ext cx="3994095" cy="2890563"/>
            <a:chOff x="361812" y="2812556"/>
            <a:chExt cx="3994095" cy="289056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1812" y="3111712"/>
              <a:ext cx="3994095" cy="2591407"/>
            </a:xfrm>
            <a:prstGeom prst="rect">
              <a:avLst/>
            </a:prstGeom>
            <a:ln w="19050">
              <a:solidFill>
                <a:srgbClr val="33CC33"/>
              </a:solidFill>
            </a:ln>
          </p:spPr>
        </p:pic>
        <p:sp>
          <p:nvSpPr>
            <p:cNvPr id="13" name="Rectangle 12"/>
            <p:cNvSpPr/>
            <p:nvPr/>
          </p:nvSpPr>
          <p:spPr>
            <a:xfrm>
              <a:off x="1711085" y="2812556"/>
              <a:ext cx="129554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b="1" dirty="0"/>
                <a:t>System control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713430" y="3007912"/>
            <a:ext cx="7361293" cy="3192862"/>
            <a:chOff x="4713430" y="3007912"/>
            <a:chExt cx="7361293" cy="319286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13430" y="3295649"/>
              <a:ext cx="7361293" cy="2905125"/>
            </a:xfrm>
            <a:prstGeom prst="rect">
              <a:avLst/>
            </a:prstGeom>
            <a:ln w="19050">
              <a:solidFill>
                <a:srgbClr val="33CC33"/>
              </a:solidFill>
            </a:ln>
          </p:spPr>
        </p:pic>
        <p:sp>
          <p:nvSpPr>
            <p:cNvPr id="14" name="Rectangle 13"/>
            <p:cNvSpPr/>
            <p:nvPr/>
          </p:nvSpPr>
          <p:spPr>
            <a:xfrm>
              <a:off x="6774979" y="3007912"/>
              <a:ext cx="323819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b="1" dirty="0"/>
                <a:t>Temperature, vacuum and VELO position 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394076" y="396012"/>
            <a:ext cx="3702700" cy="2555044"/>
            <a:chOff x="8394076" y="396012"/>
            <a:chExt cx="3702700" cy="2555044"/>
          </a:xfrm>
        </p:grpSpPr>
        <p:grpSp>
          <p:nvGrpSpPr>
            <p:cNvPr id="15" name="Group 14"/>
            <p:cNvGrpSpPr/>
            <p:nvPr/>
          </p:nvGrpSpPr>
          <p:grpSpPr>
            <a:xfrm>
              <a:off x="8394076" y="396012"/>
              <a:ext cx="3702700" cy="2555044"/>
              <a:chOff x="8394076" y="396012"/>
              <a:chExt cx="3702700" cy="2555044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394076" y="396012"/>
                <a:ext cx="3702700" cy="2555044"/>
              </a:xfrm>
              <a:prstGeom prst="rect">
                <a:avLst/>
              </a:prstGeom>
              <a:ln w="19050">
                <a:solidFill>
                  <a:srgbClr val="33CC33"/>
                </a:solidFill>
              </a:ln>
            </p:spPr>
          </p:pic>
          <p:sp>
            <p:nvSpPr>
              <p:cNvPr id="9" name="Rounded Rectangular Callout 8"/>
              <p:cNvSpPr/>
              <p:nvPr/>
            </p:nvSpPr>
            <p:spPr>
              <a:xfrm>
                <a:off x="8886825" y="1409700"/>
                <a:ext cx="733425" cy="276188"/>
              </a:xfrm>
              <a:prstGeom prst="wedgeRoundRectCallout">
                <a:avLst>
                  <a:gd name="adj1" fmla="val -2651"/>
                  <a:gd name="adj2" fmla="val 96988"/>
                  <a:gd name="adj3" fmla="val 16667"/>
                </a:avLst>
              </a:prstGeom>
              <a:noFill/>
              <a:ln w="5715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9001125" y="1821679"/>
                <a:ext cx="65594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SMOG</a:t>
                </a:r>
              </a:p>
              <a:p>
                <a:r>
                  <a:rPr lang="en-US" sz="1200" b="1" dirty="0"/>
                  <a:t> (</a:t>
                </a:r>
                <a:r>
                  <a:rPr lang="en-US" sz="1200" b="1" dirty="0" err="1"/>
                  <a:t>pAr</a:t>
                </a:r>
                <a:r>
                  <a:rPr lang="en-US" sz="1200" b="1" dirty="0"/>
                  <a:t>)</a:t>
                </a:r>
              </a:p>
            </p:txBody>
          </p:sp>
          <p:sp>
            <p:nvSpPr>
              <p:cNvPr id="11" name="Rounded Rectangular Callout 10"/>
              <p:cNvSpPr/>
              <p:nvPr/>
            </p:nvSpPr>
            <p:spPr>
              <a:xfrm>
                <a:off x="9739325" y="1409700"/>
                <a:ext cx="733425" cy="276188"/>
              </a:xfrm>
              <a:prstGeom prst="wedgeRoundRectCallout">
                <a:avLst>
                  <a:gd name="adj1" fmla="val -2651"/>
                  <a:gd name="adj2" fmla="val 96988"/>
                  <a:gd name="adj3" fmla="val 16667"/>
                </a:avLst>
              </a:prstGeom>
              <a:noFill/>
              <a:ln w="5715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9657074" y="1821678"/>
                <a:ext cx="148630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Interaction region</a:t>
                </a:r>
              </a:p>
              <a:p>
                <a:pPr algn="ctr"/>
                <a:r>
                  <a:rPr lang="en-US" sz="1200" b="1" dirty="0"/>
                  <a:t>(pp)</a:t>
                </a: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10920072" y="2265244"/>
              <a:ext cx="6767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err="1"/>
                <a:t>LHCb</a:t>
              </a:r>
              <a:r>
                <a:rPr lang="en-US" sz="700" dirty="0"/>
                <a:t> VELO</a:t>
              </a:r>
            </a:p>
            <a:p>
              <a:pPr algn="ctr"/>
              <a:r>
                <a:rPr lang="en-US" sz="700" dirty="0"/>
                <a:t>preliminary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0180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983786"/>
            <a:ext cx="7162800" cy="3754469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Successful years of detector assembly and commissioned.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Infrastructure systems (cooling, vacuum, LV, HV, motion, mechanics) properly working from first day.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VeloPix</a:t>
            </a:r>
            <a:r>
              <a:rPr lang="en-US" dirty="0"/>
              <a:t> tuned to get better performance.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Time alignment performed with the full </a:t>
            </a:r>
            <a:r>
              <a:rPr lang="en-US" dirty="0" err="1"/>
              <a:t>LHCb</a:t>
            </a:r>
            <a:r>
              <a:rPr lang="en-US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Closing procedure stabilized and daily operational.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First results on data rate and radiation damage.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SMOG 2 system commissioning for fix target experiment.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77" t="18793" b="8850"/>
          <a:stretch/>
        </p:blipFill>
        <p:spPr>
          <a:xfrm rot="5400000">
            <a:off x="6856047" y="2156025"/>
            <a:ext cx="5396615" cy="25542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1291008" y="4738255"/>
            <a:ext cx="5937843" cy="1384995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Looking forward for a successful </a:t>
            </a:r>
          </a:p>
          <a:p>
            <a:pPr algn="ctr"/>
            <a:r>
              <a:rPr lang="en-US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commissioning and data taking </a:t>
            </a:r>
          </a:p>
          <a:p>
            <a:pPr algn="ctr"/>
            <a:r>
              <a:rPr lang="en-US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year 2023</a:t>
            </a:r>
          </a:p>
        </p:txBody>
      </p:sp>
    </p:spTree>
    <p:extLst>
      <p:ext uri="{BB962C8B-B14F-4D97-AF65-F5344CB8AC3E}">
        <p14:creationId xmlns:p14="http://schemas.microsoft.com/office/powerpoint/2010/main" val="213398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yclist Biking up Mountain Road Bike Thank You Square Sticker | Zazzle |  Anniversaire vélo, Carte joyeux anniversaire, Anniversai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9" t="4046" r="4422" b="5091"/>
          <a:stretch/>
        </p:blipFill>
        <p:spPr bwMode="auto">
          <a:xfrm>
            <a:off x="3829050" y="1743471"/>
            <a:ext cx="4533900" cy="450492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UNM Photo 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58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642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83786"/>
            <a:ext cx="5200650" cy="533128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err="1"/>
              <a:t>LHCb</a:t>
            </a:r>
            <a:r>
              <a:rPr lang="en-GB" sz="1800" dirty="0"/>
              <a:t> VELO Upgrade.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Module Assembly.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Detector Assembly and Installation.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VELO Safety System (VSS) and Detector Monitoring.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VeloPix Calibration: Equalization and </a:t>
            </a:r>
            <a:r>
              <a:rPr lang="en-GB" sz="1800" dirty="0" err="1"/>
              <a:t>Bxid</a:t>
            </a:r>
            <a:r>
              <a:rPr lang="en-GB" sz="1800" dirty="0"/>
              <a:t> Spread.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Time Alignment.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VELO Closing.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Vertex reconstruction.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DAQ and FPGA clustering.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HV performance.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SMOG 2.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5" r="13412"/>
          <a:stretch/>
        </p:blipFill>
        <p:spPr>
          <a:xfrm>
            <a:off x="6444418" y="3248025"/>
            <a:ext cx="5204657" cy="28789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693" y="491893"/>
            <a:ext cx="3482105" cy="261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34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oup 85"/>
          <p:cNvGrpSpPr/>
          <p:nvPr/>
        </p:nvGrpSpPr>
        <p:grpSpPr>
          <a:xfrm>
            <a:off x="232409" y="792897"/>
            <a:ext cx="3736673" cy="2247190"/>
            <a:chOff x="232409" y="792897"/>
            <a:chExt cx="3736673" cy="224719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232409" y="849337"/>
              <a:ext cx="3736673" cy="2190750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</p:pic>
        <p:sp>
          <p:nvSpPr>
            <p:cNvPr id="60" name="TextBox 59"/>
            <p:cNvSpPr txBox="1"/>
            <p:nvPr/>
          </p:nvSpPr>
          <p:spPr>
            <a:xfrm>
              <a:off x="1571085" y="792897"/>
              <a:ext cx="864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>
                  <a:latin typeface="Arial Black" panose="020B0A04020102020204" pitchFamily="34" charset="0"/>
                </a:rPr>
                <a:t>LHCb</a:t>
              </a:r>
              <a:endParaRPr lang="en-US" b="1" dirty="0">
                <a:latin typeface="Arial Black" panose="020B0A04020102020204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LHCb</a:t>
            </a:r>
            <a:r>
              <a:rPr lang="en-GB" dirty="0"/>
              <a:t> VELO Upgrade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330" y="4629152"/>
            <a:ext cx="6018655" cy="1860401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 err="1"/>
              <a:t>LHCb</a:t>
            </a:r>
            <a:r>
              <a:rPr lang="en-GB" sz="1400" dirty="0"/>
              <a:t> is a forward (2 &lt; </a:t>
            </a:r>
            <a:r>
              <a:rPr lang="en-GB" sz="1400" dirty="0">
                <a:sym typeface="Symbol" panose="05050102010706020507" pitchFamily="18" charset="2"/>
              </a:rPr>
              <a:t> &lt; 5) </a:t>
            </a:r>
            <a:r>
              <a:rPr lang="en-GB" sz="1400" dirty="0"/>
              <a:t>arm spectrometer focusing in b-hadron and c- hadron decays. Studies CP violation, rare decay, …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Vertex detector (VELO) was successfully updated from silicon strips to pixels in 2022.</a:t>
            </a:r>
          </a:p>
          <a:p>
            <a:pPr marL="971550" lvl="1" indent="-285750" algn="just"/>
            <a:r>
              <a:rPr lang="en-GB" sz="1400" dirty="0"/>
              <a:t>Closest pixel at 5.1 mm to the LHC beam. </a:t>
            </a:r>
          </a:p>
          <a:p>
            <a:pPr marL="971550" lvl="1" indent="-285750" algn="just"/>
            <a:r>
              <a:rPr lang="en-GB" sz="1400" dirty="0"/>
              <a:t>Use increased luminosity (5x). </a:t>
            </a:r>
          </a:p>
          <a:p>
            <a:pPr marL="971550" lvl="1" indent="-285750" algn="just"/>
            <a:r>
              <a:rPr lang="en-GB" sz="1400" dirty="0"/>
              <a:t>Readout all the events at every bunch crossing (40 MHz). </a:t>
            </a:r>
          </a:p>
        </p:txBody>
      </p:sp>
      <p:grpSp>
        <p:nvGrpSpPr>
          <p:cNvPr id="87" name="Group 86"/>
          <p:cNvGrpSpPr/>
          <p:nvPr/>
        </p:nvGrpSpPr>
        <p:grpSpPr>
          <a:xfrm>
            <a:off x="156209" y="1162671"/>
            <a:ext cx="6197379" cy="2932848"/>
            <a:chOff x="156209" y="1162671"/>
            <a:chExt cx="6197379" cy="293284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31" t="11511" r="21210" b="2053"/>
            <a:stretch/>
          </p:blipFill>
          <p:spPr>
            <a:xfrm>
              <a:off x="2626002" y="1517419"/>
              <a:ext cx="3727586" cy="2578100"/>
            </a:xfrm>
            <a:prstGeom prst="ellipse">
              <a:avLst/>
            </a:prstGeom>
            <a:ln w="38100">
              <a:solidFill>
                <a:srgbClr val="FF0000"/>
              </a:solidFill>
            </a:ln>
          </p:spPr>
        </p:pic>
        <p:sp>
          <p:nvSpPr>
            <p:cNvPr id="19" name="Oval 18"/>
            <p:cNvSpPr/>
            <p:nvPr/>
          </p:nvSpPr>
          <p:spPr>
            <a:xfrm>
              <a:off x="156209" y="1838325"/>
              <a:ext cx="605791" cy="56358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/>
            <p:cNvCxnSpPr>
              <a:stCxn id="19" idx="0"/>
              <a:endCxn id="18" idx="0"/>
            </p:cNvCxnSpPr>
            <p:nvPr/>
          </p:nvCxnSpPr>
          <p:spPr>
            <a:xfrm flipV="1">
              <a:off x="459105" y="1517419"/>
              <a:ext cx="4030690" cy="32090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19" idx="4"/>
              <a:endCxn id="18" idx="3"/>
            </p:cNvCxnSpPr>
            <p:nvPr/>
          </p:nvCxnSpPr>
          <p:spPr>
            <a:xfrm>
              <a:off x="459105" y="2401912"/>
              <a:ext cx="2712789" cy="131605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3983768" y="1162671"/>
              <a:ext cx="19375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 Black" panose="020B0A04020102020204" pitchFamily="34" charset="0"/>
                </a:rPr>
                <a:t>VELO DESIGN</a:t>
              </a:r>
            </a:p>
          </p:txBody>
        </p:sp>
        <p:cxnSp>
          <p:nvCxnSpPr>
            <p:cNvPr id="71" name="Straight Arrow Connector 70"/>
            <p:cNvCxnSpPr>
              <a:stCxn id="76" idx="0"/>
            </p:cNvCxnSpPr>
            <p:nvPr/>
          </p:nvCxnSpPr>
          <p:spPr>
            <a:xfrm flipH="1" flipV="1">
              <a:off x="4661871" y="2763340"/>
              <a:ext cx="1178688" cy="40957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5591450" y="3172915"/>
              <a:ext cx="498217" cy="21544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ES" sz="800" b="1" dirty="0"/>
                <a:t>BEAM</a:t>
              </a:r>
              <a:endParaRPr lang="en-US" sz="800" b="1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184900" y="2100652"/>
              <a:ext cx="598241" cy="33855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800" b="1" dirty="0"/>
                <a:t>Primary </a:t>
              </a:r>
            </a:p>
            <a:p>
              <a:r>
                <a:rPr lang="en-GB" sz="800" b="1" dirty="0"/>
                <a:t>vacuum</a:t>
              </a: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456565" y="57392"/>
            <a:ext cx="5362548" cy="4992135"/>
            <a:chOff x="6456565" y="57392"/>
            <a:chExt cx="5362548" cy="4992135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44" r="8611"/>
            <a:stretch/>
          </p:blipFill>
          <p:spPr>
            <a:xfrm rot="5400000">
              <a:off x="8986724" y="1630549"/>
              <a:ext cx="3451601" cy="2213176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565" y="424747"/>
              <a:ext cx="2913792" cy="2185345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</p:pic>
        <p:sp>
          <p:nvSpPr>
            <p:cNvPr id="62" name="TextBox 61"/>
            <p:cNvSpPr txBox="1"/>
            <p:nvPr/>
          </p:nvSpPr>
          <p:spPr>
            <a:xfrm>
              <a:off x="8507075" y="57392"/>
              <a:ext cx="16298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 Black" panose="020B0A04020102020204" pitchFamily="34" charset="0"/>
                </a:rPr>
                <a:t>VELO HALF</a:t>
              </a:r>
            </a:p>
          </p:txBody>
        </p:sp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565" y="2864182"/>
              <a:ext cx="2913792" cy="2185345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</p:pic>
        <p:sp>
          <p:nvSpPr>
            <p:cNvPr id="78" name="TextBox 77"/>
            <p:cNvSpPr txBox="1"/>
            <p:nvPr/>
          </p:nvSpPr>
          <p:spPr>
            <a:xfrm>
              <a:off x="8720531" y="1984679"/>
              <a:ext cx="601447" cy="21544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s-ES" sz="800" b="1" dirty="0"/>
                <a:t>Modules</a:t>
              </a:r>
              <a:endParaRPr lang="en-US" sz="800" b="1" dirty="0"/>
            </a:p>
          </p:txBody>
        </p:sp>
        <p:sp>
          <p:nvSpPr>
            <p:cNvPr id="82" name="TextBox 81"/>
            <p:cNvSpPr txBox="1"/>
            <p:nvPr/>
          </p:nvSpPr>
          <p:spPr>
            <a:xfrm rot="20687692">
              <a:off x="6866151" y="3657200"/>
              <a:ext cx="1130438" cy="21544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800" b="1" dirty="0"/>
                <a:t>Secondary vacuum</a:t>
              </a:r>
            </a:p>
          </p:txBody>
        </p:sp>
      </p:grpSp>
      <p:sp>
        <p:nvSpPr>
          <p:cNvPr id="85" name="Rectangle 84"/>
          <p:cNvSpPr/>
          <p:nvPr/>
        </p:nvSpPr>
        <p:spPr>
          <a:xfrm>
            <a:off x="5459075" y="5583160"/>
            <a:ext cx="6096000" cy="802271"/>
          </a:xfrm>
          <a:prstGeom prst="rect">
            <a:avLst/>
          </a:prstGeom>
        </p:spPr>
        <p:txBody>
          <a:bodyPr>
            <a:spAutoFit/>
          </a:bodyPr>
          <a:lstStyle/>
          <a:p>
            <a:pPr marL="971550" lvl="1" indent="-285750" algn="just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41M pixels across 52 modules in vacuum. </a:t>
            </a:r>
          </a:p>
          <a:p>
            <a:pPr marL="971550" lvl="1" indent="-285750" algn="just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Evaporative CO</a:t>
            </a:r>
            <a:r>
              <a:rPr lang="en-GB" sz="1400" baseline="-25000" dirty="0"/>
              <a:t>2</a:t>
            </a:r>
            <a:r>
              <a:rPr lang="en-GB" sz="1400" dirty="0"/>
              <a:t> cooling through </a:t>
            </a:r>
            <a:r>
              <a:rPr lang="en-GB" sz="1400" dirty="0" err="1"/>
              <a:t>microchannels</a:t>
            </a:r>
            <a:r>
              <a:rPr lang="en-GB" sz="1400" dirty="0"/>
              <a:t>. </a:t>
            </a:r>
          </a:p>
          <a:p>
            <a:pPr marL="971550" lvl="1" indent="-285750" algn="just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RF foil down to thickness of 150 </a:t>
            </a:r>
            <a:r>
              <a:rPr lang="en-GB" sz="1400" dirty="0">
                <a:latin typeface="Tw Cen MT" panose="020B0602020104020603" pitchFamily="34" charset="0"/>
              </a:rPr>
              <a:t>µ</a:t>
            </a:r>
            <a:r>
              <a:rPr lang="en-GB" sz="1400" dirty="0"/>
              <a:t>m.</a:t>
            </a:r>
          </a:p>
        </p:txBody>
      </p:sp>
    </p:spTree>
    <p:extLst>
      <p:ext uri="{BB962C8B-B14F-4D97-AF65-F5344CB8AC3E}">
        <p14:creationId xmlns:p14="http://schemas.microsoft.com/office/powerpoint/2010/main" val="1259584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4206685" y="234398"/>
            <a:ext cx="4016110" cy="1050081"/>
            <a:chOff x="4206685" y="234398"/>
            <a:chExt cx="4016110" cy="1050081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2"/>
            <a:srcRect l="3372" t="3428" r="1387" b="1806"/>
            <a:stretch/>
          </p:blipFill>
          <p:spPr>
            <a:xfrm>
              <a:off x="6332593" y="239140"/>
              <a:ext cx="1890202" cy="1045339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06685" y="234398"/>
              <a:ext cx="1929938" cy="1050081"/>
            </a:xfrm>
            <a:prstGeom prst="rect">
              <a:avLst/>
            </a:prstGeom>
          </p:spPr>
        </p:pic>
        <p:cxnSp>
          <p:nvCxnSpPr>
            <p:cNvPr id="20" name="Straight Connector 19"/>
            <p:cNvCxnSpPr/>
            <p:nvPr/>
          </p:nvCxnSpPr>
          <p:spPr>
            <a:xfrm>
              <a:off x="6227515" y="234398"/>
              <a:ext cx="7499" cy="105008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Module Assembly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2465" y="1737359"/>
            <a:ext cx="3398126" cy="3773980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382545" y="723207"/>
            <a:ext cx="4018465" cy="5248968"/>
            <a:chOff x="382545" y="723207"/>
            <a:chExt cx="4018465" cy="5248968"/>
          </a:xfrm>
        </p:grpSpPr>
        <p:sp>
          <p:nvSpPr>
            <p:cNvPr id="7" name="Rounded Rectangular Callout 6"/>
            <p:cNvSpPr/>
            <p:nvPr/>
          </p:nvSpPr>
          <p:spPr>
            <a:xfrm>
              <a:off x="382545" y="723207"/>
              <a:ext cx="4018465" cy="5248968"/>
            </a:xfrm>
            <a:prstGeom prst="wedgeRoundRectCallout">
              <a:avLst>
                <a:gd name="adj1" fmla="val 64910"/>
                <a:gd name="adj2" fmla="val -19205"/>
                <a:gd name="adj3" fmla="val 16667"/>
              </a:avLst>
            </a:prstGeom>
            <a:noFill/>
            <a:ln w="28575">
              <a:solidFill>
                <a:srgbClr val="0048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s-ES" sz="1200" b="1" dirty="0" err="1">
                  <a:solidFill>
                    <a:schemeClr val="tx1"/>
                  </a:solidFill>
                </a:rPr>
                <a:t>VeloPix</a:t>
              </a:r>
              <a:r>
                <a:rPr lang="es-ES" sz="1200" b="1" dirty="0">
                  <a:solidFill>
                    <a:schemeClr val="tx1"/>
                  </a:solidFill>
                </a:rPr>
                <a:t>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chemeClr val="tx1"/>
                  </a:solidFill>
                </a:rPr>
                <a:t>256x256 pixels of 55 x 55 µm.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ES" sz="1050" dirty="0">
                  <a:solidFill>
                    <a:schemeClr val="tx1"/>
                  </a:solidFill>
                </a:rPr>
                <a:t>800 </a:t>
              </a:r>
              <a:r>
                <a:rPr lang="es-ES" sz="1050" dirty="0" err="1">
                  <a:solidFill>
                    <a:schemeClr val="tx1"/>
                  </a:solidFill>
                </a:rPr>
                <a:t>Mhits</a:t>
              </a:r>
              <a:r>
                <a:rPr lang="es-ES" sz="1050" dirty="0">
                  <a:solidFill>
                    <a:schemeClr val="tx1"/>
                  </a:solidFill>
                </a:rPr>
                <a:t>/s/ASIC.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chemeClr val="tx1"/>
                  </a:solidFill>
                </a:rPr>
                <a:t>Continuous, trigger-less and binary readout.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chemeClr val="tx1"/>
                  </a:solidFill>
                </a:rPr>
                <a:t>Radiation hard up to 400 </a:t>
              </a:r>
              <a:r>
                <a:rPr lang="en-GB" sz="1050" dirty="0" err="1">
                  <a:solidFill>
                    <a:schemeClr val="tx1"/>
                  </a:solidFill>
                </a:rPr>
                <a:t>Mrad</a:t>
              </a:r>
              <a:r>
                <a:rPr lang="en-GB" sz="1050" dirty="0">
                  <a:solidFill>
                    <a:schemeClr val="tx1"/>
                  </a:solidFill>
                </a:rPr>
                <a:t> and SEE tolerant.</a:t>
              </a:r>
            </a:p>
            <a:p>
              <a:r>
                <a:rPr lang="en-GB" sz="1050" dirty="0">
                  <a:solidFill>
                    <a:schemeClr val="tx1"/>
                  </a:solidFill>
                </a:rPr>
                <a:t>*Talk 2018: </a:t>
              </a:r>
              <a:r>
                <a:rPr lang="en-GB" sz="1050" dirty="0">
                  <a:solidFill>
                    <a:schemeClr val="tx1"/>
                  </a:solidFill>
                  <a:hlinkClick r:id="rId5"/>
                </a:rPr>
                <a:t>VeloPix Readout and ASIC</a:t>
              </a:r>
              <a:r>
                <a:rPr lang="en-GB" sz="1050" dirty="0">
                  <a:solidFill>
                    <a:schemeClr val="tx1"/>
                  </a:solidFill>
                </a:rPr>
                <a:t>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dirty="0">
                <a:solidFill>
                  <a:srgbClr val="000000"/>
                </a:solidFill>
                <a:latin typeface="Liberation Sans" pitchFamily="34"/>
                <a:ea typeface="Microsoft YaHei" pitchFamily="50"/>
                <a:cs typeface="Arial" pitchFamily="34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s-ES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s-ES" dirty="0">
                <a:solidFill>
                  <a:schemeClr val="tx1"/>
                </a:solidFill>
              </a:endParaRP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pic>
          <p:nvPicPr>
            <p:cNvPr id="3074" name="Picture 2" descr="https://espace.cern.ch/lhcb-upgrade-electronics/Shared%20Documents/Velopix/Documentation/images/chip_architecture.png"/>
            <p:cNvPicPr>
              <a:picLocks noChangeAspect="1" noChangeArrowheads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8017" y="3735956"/>
              <a:ext cx="1573886" cy="21937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92603" y="2033491"/>
              <a:ext cx="2967637" cy="1561914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7903387" y="723207"/>
            <a:ext cx="4085183" cy="3940233"/>
            <a:chOff x="7903387" y="723207"/>
            <a:chExt cx="4085183" cy="3940233"/>
          </a:xfrm>
        </p:grpSpPr>
        <p:sp>
          <p:nvSpPr>
            <p:cNvPr id="10" name="Rounded Rectangular Callout 9"/>
            <p:cNvSpPr/>
            <p:nvPr/>
          </p:nvSpPr>
          <p:spPr>
            <a:xfrm>
              <a:off x="7903387" y="723207"/>
              <a:ext cx="4085183" cy="3940233"/>
            </a:xfrm>
            <a:prstGeom prst="wedgeRoundRectCallout">
              <a:avLst>
                <a:gd name="adj1" fmla="val -73946"/>
                <a:gd name="adj2" fmla="val -18283"/>
                <a:gd name="adj3" fmla="val 16667"/>
              </a:avLst>
            </a:prstGeom>
            <a:noFill/>
            <a:ln w="28575">
              <a:solidFill>
                <a:srgbClr val="16787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200" b="1" dirty="0">
                  <a:solidFill>
                    <a:schemeClr val="tx1"/>
                  </a:solidFill>
                </a:rPr>
                <a:t>Silicon microchannel substrates: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chemeClr val="tx1"/>
                  </a:solidFill>
                </a:rPr>
                <a:t>Two phase evaporative CO</a:t>
              </a:r>
              <a:r>
                <a:rPr lang="en-GB" sz="1050" baseline="-25000" dirty="0">
                  <a:solidFill>
                    <a:schemeClr val="tx1"/>
                  </a:solidFill>
                </a:rPr>
                <a:t>2</a:t>
              </a:r>
              <a:r>
                <a:rPr lang="en-GB" sz="1050" dirty="0">
                  <a:solidFill>
                    <a:schemeClr val="tx1"/>
                  </a:solidFill>
                </a:rPr>
                <a:t> cooling.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chemeClr val="tx1"/>
                  </a:solidFill>
                </a:rPr>
                <a:t>500 µm wafer with 120 x200 µm</a:t>
              </a:r>
              <a:r>
                <a:rPr lang="en-GB" sz="1050" baseline="30000" dirty="0">
                  <a:solidFill>
                    <a:schemeClr val="tx1"/>
                  </a:solidFill>
                </a:rPr>
                <a:t>2</a:t>
              </a:r>
              <a:r>
                <a:rPr lang="en-GB" sz="1050" dirty="0">
                  <a:solidFill>
                    <a:schemeClr val="tx1"/>
                  </a:solidFill>
                </a:rPr>
                <a:t> </a:t>
              </a:r>
              <a:r>
                <a:rPr lang="en-GB" sz="1050" dirty="0" err="1">
                  <a:solidFill>
                    <a:schemeClr val="tx1"/>
                  </a:solidFill>
                </a:rPr>
                <a:t>microchannels</a:t>
              </a:r>
              <a:r>
                <a:rPr lang="en-GB" sz="1050" dirty="0">
                  <a:solidFill>
                    <a:schemeClr val="tx1"/>
                  </a:solidFill>
                </a:rPr>
                <a:t>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chemeClr val="tx1"/>
                  </a:solidFill>
                </a:rPr>
                <a:t>Cooling power up to 40 W at -30 ºC.</a:t>
              </a:r>
            </a:p>
            <a:p>
              <a:r>
                <a:rPr lang="en-GB" sz="1050" dirty="0">
                  <a:solidFill>
                    <a:schemeClr val="tx1"/>
                  </a:solidFill>
                </a:rPr>
                <a:t> *</a:t>
              </a:r>
              <a:r>
                <a:rPr lang="en-GB" sz="1050" dirty="0">
                  <a:solidFill>
                    <a:schemeClr val="tx1"/>
                  </a:solidFill>
                  <a:hlinkClick r:id="rId8"/>
                </a:rPr>
                <a:t>Microchannel cooling for the </a:t>
              </a:r>
              <a:r>
                <a:rPr lang="en-GB" sz="1050" dirty="0" err="1">
                  <a:solidFill>
                    <a:schemeClr val="tx1"/>
                  </a:solidFill>
                  <a:hlinkClick r:id="rId8"/>
                </a:rPr>
                <a:t>LHCb</a:t>
              </a:r>
              <a:r>
                <a:rPr lang="en-GB" sz="1050" dirty="0">
                  <a:solidFill>
                    <a:schemeClr val="tx1"/>
                  </a:solidFill>
                  <a:hlinkClick r:id="rId8"/>
                </a:rPr>
                <a:t> VELO Upgrade I</a:t>
              </a:r>
              <a:r>
                <a:rPr lang="en-GB" sz="1050" dirty="0">
                  <a:solidFill>
                    <a:schemeClr val="tx1"/>
                  </a:solidFill>
                </a:rPr>
                <a:t>.</a:t>
              </a:r>
              <a:endParaRPr lang="en-GB" sz="1050" b="1" dirty="0">
                <a:solidFill>
                  <a:schemeClr val="tx1"/>
                </a:solidFill>
              </a:endParaRPr>
            </a:p>
            <a:p>
              <a:endParaRPr lang="en-US" dirty="0">
                <a:solidFill>
                  <a:srgbClr val="000000"/>
                </a:solidFill>
                <a:latin typeface="Liberation Sans" pitchFamily="34"/>
                <a:ea typeface="Microsoft YaHei" pitchFamily="50"/>
                <a:cs typeface="Arial" pitchFamily="34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s-ES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s-ES" dirty="0">
                <a:solidFill>
                  <a:schemeClr val="tx1"/>
                </a:solidFill>
              </a:endParaRP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305611" y="3372921"/>
              <a:ext cx="3280734" cy="1180239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10"/>
            <a:srcRect t="9502"/>
            <a:stretch/>
          </p:blipFill>
          <p:spPr>
            <a:xfrm>
              <a:off x="7933406" y="1910470"/>
              <a:ext cx="3883714" cy="1437221"/>
            </a:xfrm>
            <a:prstGeom prst="rect">
              <a:avLst/>
            </a:prstGeom>
          </p:spPr>
        </p:pic>
      </p:grpSp>
      <p:pic>
        <p:nvPicPr>
          <p:cNvPr id="3076" name="Picture 4" descr="best thinking emoji gifs latest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459" y="5511339"/>
            <a:ext cx="1062570" cy="876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0"/>
          <p:cNvGrpSpPr/>
          <p:nvPr/>
        </p:nvGrpSpPr>
        <p:grpSpPr>
          <a:xfrm>
            <a:off x="7860591" y="4754881"/>
            <a:ext cx="4127979" cy="1432559"/>
            <a:chOff x="7860591" y="4754881"/>
            <a:chExt cx="4127979" cy="1432559"/>
          </a:xfrm>
        </p:grpSpPr>
        <p:sp>
          <p:nvSpPr>
            <p:cNvPr id="15" name="Rounded Rectangular Callout 14"/>
            <p:cNvSpPr/>
            <p:nvPr/>
          </p:nvSpPr>
          <p:spPr>
            <a:xfrm>
              <a:off x="7860591" y="4754881"/>
              <a:ext cx="4127979" cy="1432559"/>
            </a:xfrm>
            <a:prstGeom prst="wedgeRoundRectCallout">
              <a:avLst>
                <a:gd name="adj1" fmla="val -83412"/>
                <a:gd name="adj2" fmla="val 13748"/>
                <a:gd name="adj3" fmla="val 16667"/>
              </a:avLst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050" dirty="0">
                  <a:solidFill>
                    <a:schemeClr val="tx1"/>
                  </a:solidFill>
                </a:rPr>
                <a:t>.</a:t>
              </a:r>
              <a:r>
                <a:rPr lang="en-GB" sz="1200" b="1" dirty="0">
                  <a:solidFill>
                    <a:schemeClr val="tx1"/>
                  </a:solidFill>
                </a:rPr>
                <a:t>Challenges in the way</a:t>
              </a:r>
              <a:r>
                <a:rPr lang="en-GB" sz="1050" dirty="0">
                  <a:solidFill>
                    <a:schemeClr val="tx1"/>
                  </a:solidFill>
                </a:rPr>
                <a:t>.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chemeClr val="tx1"/>
                  </a:solidFill>
                </a:rPr>
                <a:t>Glue between ASIC and Substrate.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50" dirty="0" err="1">
                  <a:solidFill>
                    <a:schemeClr val="tx1"/>
                  </a:solidFill>
                </a:rPr>
                <a:t>GBTx</a:t>
              </a:r>
              <a:r>
                <a:rPr lang="en-GB" sz="1050" dirty="0">
                  <a:solidFill>
                    <a:schemeClr val="tx1"/>
                  </a:solidFill>
                </a:rPr>
                <a:t> cold operation.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chemeClr val="tx1"/>
                  </a:solidFill>
                </a:rPr>
                <a:t>Connectors metallization. </a:t>
              </a:r>
              <a:endParaRPr lang="en-GB" sz="1050" b="1" dirty="0">
                <a:solidFill>
                  <a:schemeClr val="tx1"/>
                </a:solidFill>
              </a:endParaRPr>
            </a:p>
            <a:p>
              <a:endParaRPr lang="en-US" dirty="0">
                <a:solidFill>
                  <a:srgbClr val="000000"/>
                </a:solidFill>
                <a:latin typeface="Liberation Sans" pitchFamily="34"/>
                <a:ea typeface="Microsoft YaHei" pitchFamily="50"/>
                <a:cs typeface="Arial" pitchFamily="34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s-ES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s-ES" dirty="0">
                <a:solidFill>
                  <a:schemeClr val="tx1"/>
                </a:solidFill>
              </a:endParaRP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0476824" y="4954713"/>
              <a:ext cx="1365520" cy="1032893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526829" y="5541902"/>
              <a:ext cx="1553088" cy="6176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33424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best thinking emoji gifs latest"/>
          <p:cNvPicPr>
            <a:picLocks noChangeAspect="1" noChangeArrowheads="1" noCrop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674" y="3798424"/>
            <a:ext cx="576794" cy="47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Detector Assembly and Installation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674" y="983786"/>
            <a:ext cx="3752850" cy="2814638"/>
          </a:xfrm>
          <a:prstGeom prst="round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  <p:grpSp>
        <p:nvGrpSpPr>
          <p:cNvPr id="19" name="Group 18"/>
          <p:cNvGrpSpPr/>
          <p:nvPr/>
        </p:nvGrpSpPr>
        <p:grpSpPr>
          <a:xfrm>
            <a:off x="180975" y="771524"/>
            <a:ext cx="3967162" cy="2705101"/>
            <a:chOff x="180975" y="771524"/>
            <a:chExt cx="3967162" cy="2705101"/>
          </a:xfrm>
        </p:grpSpPr>
        <p:sp>
          <p:nvSpPr>
            <p:cNvPr id="8" name="Rounded Rectangular Callout 7"/>
            <p:cNvSpPr/>
            <p:nvPr/>
          </p:nvSpPr>
          <p:spPr>
            <a:xfrm>
              <a:off x="180975" y="771524"/>
              <a:ext cx="3967162" cy="2705101"/>
            </a:xfrm>
            <a:prstGeom prst="wedgeRoundRectCallout">
              <a:avLst>
                <a:gd name="adj1" fmla="val 48024"/>
                <a:gd name="adj2" fmla="val 52825"/>
                <a:gd name="adj3" fmla="val 16667"/>
              </a:avLst>
            </a:prstGeom>
            <a:no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200" b="1" dirty="0">
                  <a:solidFill>
                    <a:schemeClr val="tx1"/>
                  </a:solidFill>
                </a:rPr>
                <a:t>RF Foil</a:t>
              </a:r>
              <a:r>
                <a:rPr lang="es-ES" sz="1200" b="1" dirty="0">
                  <a:solidFill>
                    <a:schemeClr val="tx1"/>
                  </a:solidFill>
                </a:rPr>
                <a:t>: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chemeClr val="tx1"/>
                  </a:solidFill>
                </a:rPr>
                <a:t>150 µm thick shield that separate VELO vacuum from LHC vacuum.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chemeClr val="tx1"/>
                  </a:solidFill>
                </a:rPr>
                <a:t>3.5 mm from the beam and 900 µm from the sensors.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chemeClr val="tx1"/>
                  </a:solidFill>
                </a:rPr>
                <a:t>Thermally stable, shield against RF pick-up from the LHC Beam.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50" dirty="0" err="1">
                  <a:solidFill>
                    <a:schemeClr val="tx1"/>
                  </a:solidFill>
                </a:rPr>
                <a:t>Torlon</a:t>
              </a:r>
              <a:r>
                <a:rPr lang="en-GB" sz="1050" dirty="0">
                  <a:solidFill>
                    <a:schemeClr val="tx1"/>
                  </a:solidFill>
                </a:rPr>
                <a:t> and </a:t>
              </a:r>
              <a:r>
                <a:rPr lang="en-GB" sz="1050" dirty="0" err="1">
                  <a:solidFill>
                    <a:schemeClr val="tx1"/>
                  </a:solidFill>
                </a:rPr>
                <a:t>Neg</a:t>
              </a:r>
              <a:r>
                <a:rPr lang="en-GB" sz="1050" dirty="0">
                  <a:solidFill>
                    <a:schemeClr val="tx1"/>
                  </a:solidFill>
                </a:rPr>
                <a:t> coating. </a:t>
              </a: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3597" y="2124074"/>
              <a:ext cx="3481918" cy="1322338"/>
            </a:xfrm>
            <a:prstGeom prst="round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180975" y="3607591"/>
            <a:ext cx="3967162" cy="2705102"/>
            <a:chOff x="180975" y="3607591"/>
            <a:chExt cx="3967162" cy="2705102"/>
          </a:xfrm>
        </p:grpSpPr>
        <p:sp>
          <p:nvSpPr>
            <p:cNvPr id="6" name="Rounded Rectangular Callout 5"/>
            <p:cNvSpPr/>
            <p:nvPr/>
          </p:nvSpPr>
          <p:spPr>
            <a:xfrm>
              <a:off x="180975" y="3607591"/>
              <a:ext cx="3967162" cy="2705102"/>
            </a:xfrm>
            <a:prstGeom prst="wedgeRoundRectCallout">
              <a:avLst>
                <a:gd name="adj1" fmla="val 53322"/>
                <a:gd name="adj2" fmla="val -43338"/>
                <a:gd name="adj3" fmla="val 16667"/>
              </a:avLst>
            </a:prstGeom>
            <a:no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200" b="1" dirty="0">
                  <a:solidFill>
                    <a:schemeClr val="tx1"/>
                  </a:solidFill>
                </a:rPr>
                <a:t>Cooling</a:t>
              </a:r>
              <a:r>
                <a:rPr lang="es-ES" sz="1200" b="1" dirty="0">
                  <a:solidFill>
                    <a:schemeClr val="tx1"/>
                  </a:solidFill>
                </a:rPr>
                <a:t>: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chemeClr val="tx1"/>
                  </a:solidFill>
                </a:rPr>
                <a:t>52 microchannel cooling plates boiling at the same time.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chemeClr val="tx1"/>
                  </a:solidFill>
                </a:rPr>
                <a:t>Safety system to avoid CO</a:t>
              </a:r>
              <a:r>
                <a:rPr lang="en-GB" sz="1050" baseline="-25000" dirty="0">
                  <a:solidFill>
                    <a:schemeClr val="tx1"/>
                  </a:solidFill>
                </a:rPr>
                <a:t>2</a:t>
              </a:r>
              <a:r>
                <a:rPr lang="en-GB" sz="1050" dirty="0">
                  <a:solidFill>
                    <a:schemeClr val="tx1"/>
                  </a:solidFill>
                </a:rPr>
                <a:t> leaks. Max ∆P of 10 mbar between LHC and VELO vacuum.</a:t>
              </a: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5232" y="4616913"/>
              <a:ext cx="3758647" cy="1343025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8120061" y="812335"/>
            <a:ext cx="3967162" cy="2705101"/>
            <a:chOff x="8120061" y="812335"/>
            <a:chExt cx="3967162" cy="2705101"/>
          </a:xfrm>
        </p:grpSpPr>
        <p:sp>
          <p:nvSpPr>
            <p:cNvPr id="9" name="Rounded Rectangular Callout 8"/>
            <p:cNvSpPr/>
            <p:nvPr/>
          </p:nvSpPr>
          <p:spPr>
            <a:xfrm>
              <a:off x="8120061" y="812335"/>
              <a:ext cx="3967162" cy="2705101"/>
            </a:xfrm>
            <a:prstGeom prst="wedgeRoundRectCallout">
              <a:avLst>
                <a:gd name="adj1" fmla="val -47774"/>
                <a:gd name="adj2" fmla="val 52472"/>
                <a:gd name="adj3" fmla="val 16667"/>
              </a:avLst>
            </a:prstGeom>
            <a:no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200" b="1" dirty="0">
                  <a:solidFill>
                    <a:schemeClr val="tx1"/>
                  </a:solidFill>
                </a:rPr>
                <a:t>Motion: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chemeClr val="tx1"/>
                  </a:solidFill>
                </a:rPr>
                <a:t>Movement to protect the detector during injection. (Min 3.5 mm).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GB" sz="1050" dirty="0">
                <a:solidFill>
                  <a:schemeClr val="tx1"/>
                </a:solidFill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066980" y="1541610"/>
              <a:ext cx="2077270" cy="1904802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8224838" y="3607591"/>
            <a:ext cx="3967162" cy="2705101"/>
            <a:chOff x="8224838" y="3607591"/>
            <a:chExt cx="3967162" cy="2705101"/>
          </a:xfrm>
        </p:grpSpPr>
        <p:sp>
          <p:nvSpPr>
            <p:cNvPr id="10" name="Rounded Rectangular Callout 9"/>
            <p:cNvSpPr/>
            <p:nvPr/>
          </p:nvSpPr>
          <p:spPr>
            <a:xfrm>
              <a:off x="8224838" y="3607591"/>
              <a:ext cx="3967162" cy="2705101"/>
            </a:xfrm>
            <a:prstGeom prst="wedgeRoundRectCallout">
              <a:avLst>
                <a:gd name="adj1" fmla="val -56658"/>
                <a:gd name="adj2" fmla="val -44711"/>
                <a:gd name="adj3" fmla="val 16667"/>
              </a:avLst>
            </a:prstGeom>
            <a:no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200" b="1" dirty="0">
                  <a:solidFill>
                    <a:schemeClr val="tx1"/>
                  </a:solidFill>
                </a:rPr>
                <a:t>Metrology:</a:t>
              </a:r>
            </a:p>
            <a:p>
              <a:pPr marL="171450" indent="-171450" algn="just"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chemeClr val="tx1"/>
                  </a:solidFill>
                </a:rPr>
                <a:t>µm precision measurement needed.</a:t>
              </a:r>
            </a:p>
            <a:p>
              <a:pPr marL="171450" indent="-171450" algn="just"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chemeClr val="tx1"/>
                  </a:solidFill>
                </a:rPr>
                <a:t>Measurements performed at the module assembly, detector assembly (cold) and before detector installation (Foil  </a:t>
              </a:r>
              <a:r>
                <a:rPr lang="es-ES" sz="1050" dirty="0">
                  <a:solidFill>
                    <a:schemeClr val="tx1"/>
                  </a:solidFill>
                </a:rPr>
                <a:t>&amp; Modules</a:t>
              </a:r>
              <a:r>
                <a:rPr lang="en-GB" sz="1050" dirty="0">
                  <a:solidFill>
                    <a:schemeClr val="tx1"/>
                  </a:solidFill>
                </a:rPr>
                <a:t>). </a:t>
              </a:r>
            </a:p>
          </p:txBody>
        </p:sp>
        <p:pic>
          <p:nvPicPr>
            <p:cNvPr id="4098" name="Picture 2" descr="http://cds.cern.ch/record/2802195/files/202202-032_064.jpg?subformat=icon-1440"/>
            <p:cNvPicPr>
              <a:picLocks noChangeAspect="1" noChangeArrowheads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12165" y="4616913"/>
              <a:ext cx="2885369" cy="1623020"/>
            </a:xfrm>
            <a:prstGeom prst="round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Group 22"/>
          <p:cNvGrpSpPr/>
          <p:nvPr/>
        </p:nvGrpSpPr>
        <p:grpSpPr>
          <a:xfrm>
            <a:off x="4362451" y="4162425"/>
            <a:ext cx="3648073" cy="2150268"/>
            <a:chOff x="4362451" y="4162425"/>
            <a:chExt cx="3648073" cy="2150268"/>
          </a:xfrm>
        </p:grpSpPr>
        <p:sp>
          <p:nvSpPr>
            <p:cNvPr id="12" name="Rounded Rectangular Callout 11"/>
            <p:cNvSpPr/>
            <p:nvPr/>
          </p:nvSpPr>
          <p:spPr>
            <a:xfrm>
              <a:off x="4362451" y="4162425"/>
              <a:ext cx="3648073" cy="2150268"/>
            </a:xfrm>
            <a:prstGeom prst="wedgeRoundRectCallout">
              <a:avLst>
                <a:gd name="adj1" fmla="val -40412"/>
                <a:gd name="adj2" fmla="val -56627"/>
                <a:gd name="adj3" fmla="val 16667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200" b="1" dirty="0">
                  <a:solidFill>
                    <a:schemeClr val="tx1"/>
                  </a:solidFill>
                </a:rPr>
                <a:t>Challenges in the way: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chemeClr val="tx1"/>
                  </a:solidFill>
                </a:rPr>
                <a:t>Cooling gasket replacement.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chemeClr val="tx1"/>
                  </a:solidFill>
                </a:rPr>
                <a:t>Feedthrough board replacement.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pic>
          <p:nvPicPr>
            <p:cNvPr id="4102" name="Picture 6" descr="https://lh3.googleusercontent.com/pw/AL9nZEVV09KL7bQXe5q6ldKo32VtpMbkp3cjjZgShpE0tUY_dG5j6hreJtQNoFgY-7ZXyV0anLbnfghnQYZbVwMZP8Y9hW4YAutAmWEVhJ6TxNRH4a5bSRMnhukJkhaJ5oWxBBaeJ6LKAvfEVBcJPlvXX70JSg=w1622-h1216-no?authuser=0"/>
            <p:cNvPicPr>
              <a:picLocks noChangeAspect="1" noChangeArrowheads="1"/>
            </p:cNvPicPr>
            <p:nvPr/>
          </p:nvPicPr>
          <p:blipFill rotWithShape="1"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19" t="11241" r="13302" b="7807"/>
            <a:stretch/>
          </p:blipFill>
          <p:spPr bwMode="auto">
            <a:xfrm>
              <a:off x="4541316" y="4871257"/>
              <a:ext cx="1507772" cy="12918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362000" y="4873304"/>
              <a:ext cx="1335611" cy="13356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6659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VELO Safety System (VSS) and Detector Monitoring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83787"/>
            <a:ext cx="4357255" cy="2258178"/>
          </a:xfrm>
        </p:spPr>
        <p:txBody>
          <a:bodyPr>
            <a:normAutofit/>
          </a:bodyPr>
          <a:lstStyle/>
          <a:p>
            <a:r>
              <a:rPr lang="en-US" sz="1200" b="1" dirty="0"/>
              <a:t>Detector Monitoring: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200" dirty="0"/>
              <a:t>Monitoring of 1209 temperatures, LV and HV. 624 more to add one per </a:t>
            </a:r>
            <a:r>
              <a:rPr lang="en-US" sz="1200" dirty="0" err="1"/>
              <a:t>VeloPix</a:t>
            </a:r>
            <a:r>
              <a:rPr lang="en-US" sz="1200" dirty="0"/>
              <a:t> bandgap.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200" dirty="0"/>
              <a:t>Readings from Vacuum system, SMOG 2 system, cooling plant.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535" y="2239910"/>
            <a:ext cx="5477592" cy="30795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5657442" y="983785"/>
            <a:ext cx="4838700" cy="24493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VELO Safety System: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3"/>
          <a:srcRect t="4533" b="4691"/>
          <a:stretch/>
        </p:blipFill>
        <p:spPr>
          <a:xfrm>
            <a:off x="5799143" y="3572663"/>
            <a:ext cx="4027643" cy="2613044"/>
          </a:xfrm>
          <a:prstGeom prst="rect">
            <a:avLst/>
          </a:prstGeom>
          <a:ln w="19050">
            <a:solidFill>
              <a:srgbClr val="00B0F0"/>
            </a:solidFill>
          </a:ln>
        </p:spPr>
      </p:pic>
      <p:pic>
        <p:nvPicPr>
          <p:cNvPr id="9" name="Picture 8"/>
          <p:cNvPicPr/>
          <p:nvPr/>
        </p:nvPicPr>
        <p:blipFill rotWithShape="1">
          <a:blip r:embed="rId4"/>
          <a:srcRect l="32761" t="3502" r="16480" b="13719"/>
          <a:stretch/>
        </p:blipFill>
        <p:spPr bwMode="auto">
          <a:xfrm>
            <a:off x="10067931" y="3815542"/>
            <a:ext cx="1956951" cy="1988216"/>
          </a:xfrm>
          <a:prstGeom prst="rect">
            <a:avLst/>
          </a:prstGeom>
          <a:ln w="19050">
            <a:solidFill>
              <a:srgbClr val="00B0F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9143" y="1625088"/>
            <a:ext cx="2482564" cy="1368350"/>
          </a:xfrm>
          <a:prstGeom prst="rect">
            <a:avLst/>
          </a:prstGeom>
          <a:ln w="19050">
            <a:solidFill>
              <a:srgbClr val="00B0F0"/>
            </a:solidFill>
          </a:ln>
        </p:spPr>
      </p:pic>
      <p:cxnSp>
        <p:nvCxnSpPr>
          <p:cNvPr id="12" name="Straight Connector 11"/>
          <p:cNvCxnSpPr/>
          <p:nvPr/>
        </p:nvCxnSpPr>
        <p:spPr>
          <a:xfrm>
            <a:off x="5640508" y="838816"/>
            <a:ext cx="33868" cy="54864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4138" y="1235324"/>
            <a:ext cx="3753466" cy="2040748"/>
          </a:xfrm>
          <a:prstGeom prst="rect">
            <a:avLst/>
          </a:prstGeom>
          <a:ln w="12700">
            <a:solidFill>
              <a:srgbClr val="00B0F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383835" y="1409643"/>
            <a:ext cx="14157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rgbClr val="00B0F0"/>
                </a:solidFill>
              </a:rPr>
              <a:t>Subsystems interrelation</a:t>
            </a:r>
          </a:p>
        </p:txBody>
      </p:sp>
    </p:spTree>
    <p:extLst>
      <p:ext uri="{BB962C8B-B14F-4D97-AF65-F5344CB8AC3E}">
        <p14:creationId xmlns:p14="http://schemas.microsoft.com/office/powerpoint/2010/main" val="316397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VELO Safety System (VSS) and Detector Monitoring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83787"/>
            <a:ext cx="4357255" cy="2258178"/>
          </a:xfrm>
        </p:spPr>
        <p:txBody>
          <a:bodyPr>
            <a:normAutofit/>
          </a:bodyPr>
          <a:lstStyle/>
          <a:p>
            <a:r>
              <a:rPr lang="en-US" sz="1200" b="1" dirty="0"/>
              <a:t>Detector Monitoring: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200" dirty="0"/>
              <a:t>Monitoring of 1209 temperatures, LV and HV. 624 more to add one per </a:t>
            </a:r>
            <a:r>
              <a:rPr lang="en-US" sz="1200" dirty="0" err="1"/>
              <a:t>VeloPix</a:t>
            </a:r>
            <a:r>
              <a:rPr lang="en-US" sz="1200" dirty="0"/>
              <a:t> bandgap.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200" dirty="0"/>
              <a:t>Readings from Vacuum system, SMOG 2 system, cooling plant.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535" y="2239910"/>
            <a:ext cx="5477592" cy="30795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5657442" y="983785"/>
            <a:ext cx="4838700" cy="24493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VELO Safety System: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3"/>
          <a:srcRect t="4533" b="4691"/>
          <a:stretch/>
        </p:blipFill>
        <p:spPr>
          <a:xfrm>
            <a:off x="5799143" y="3572663"/>
            <a:ext cx="4027643" cy="2613044"/>
          </a:xfrm>
          <a:prstGeom prst="rect">
            <a:avLst/>
          </a:prstGeom>
          <a:ln w="19050">
            <a:solidFill>
              <a:srgbClr val="00B0F0"/>
            </a:solidFill>
          </a:ln>
        </p:spPr>
      </p:pic>
      <p:pic>
        <p:nvPicPr>
          <p:cNvPr id="9" name="Picture 8"/>
          <p:cNvPicPr/>
          <p:nvPr/>
        </p:nvPicPr>
        <p:blipFill rotWithShape="1">
          <a:blip r:embed="rId4"/>
          <a:srcRect l="32761" t="3502" r="16480" b="13719"/>
          <a:stretch/>
        </p:blipFill>
        <p:spPr bwMode="auto">
          <a:xfrm>
            <a:off x="10067931" y="3815542"/>
            <a:ext cx="1956951" cy="1988216"/>
          </a:xfrm>
          <a:prstGeom prst="rect">
            <a:avLst/>
          </a:prstGeom>
          <a:ln w="19050">
            <a:solidFill>
              <a:srgbClr val="00B0F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9143" y="1625088"/>
            <a:ext cx="2482564" cy="1368350"/>
          </a:xfrm>
          <a:prstGeom prst="rect">
            <a:avLst/>
          </a:prstGeom>
          <a:ln w="19050">
            <a:solidFill>
              <a:srgbClr val="00B0F0"/>
            </a:solidFill>
          </a:ln>
        </p:spPr>
      </p:pic>
      <p:cxnSp>
        <p:nvCxnSpPr>
          <p:cNvPr id="12" name="Straight Connector 11"/>
          <p:cNvCxnSpPr/>
          <p:nvPr/>
        </p:nvCxnSpPr>
        <p:spPr>
          <a:xfrm>
            <a:off x="5640508" y="838816"/>
            <a:ext cx="33868" cy="54864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4138" y="1235324"/>
            <a:ext cx="3753466" cy="2040748"/>
          </a:xfrm>
          <a:prstGeom prst="rect">
            <a:avLst/>
          </a:prstGeom>
          <a:ln w="12700">
            <a:solidFill>
              <a:srgbClr val="00B0F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383835" y="1409643"/>
            <a:ext cx="13131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B0F0"/>
                </a:solidFill>
              </a:rPr>
              <a:t>Subsystems interrelation</a:t>
            </a:r>
          </a:p>
        </p:txBody>
      </p:sp>
      <p:pic>
        <p:nvPicPr>
          <p:cNvPr id="13" name="Picture 4" descr="https://codimd.web.cern.ch/uploads/upload_d05ba9342472984b2a51ca0963303fa9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064" y="1277305"/>
            <a:ext cx="4418405" cy="47365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96451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9912" y="4113915"/>
            <a:ext cx="3525427" cy="2175203"/>
          </a:xfrm>
          <a:prstGeom prst="rect">
            <a:avLst/>
          </a:prstGeom>
          <a:ln w="19050">
            <a:solidFill>
              <a:srgbClr val="00B0F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VeloPix</a:t>
            </a:r>
            <a:r>
              <a:rPr lang="en-US" dirty="0"/>
              <a:t> Calibration: Equalization &amp; </a:t>
            </a:r>
            <a:r>
              <a:rPr lang="en-US" dirty="0" err="1"/>
              <a:t>Bxid</a:t>
            </a:r>
            <a:r>
              <a:rPr lang="en-US" dirty="0"/>
              <a:t> Spread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50436"/>
            <a:ext cx="4590011" cy="2449369"/>
          </a:xfrm>
        </p:spPr>
        <p:txBody>
          <a:bodyPr/>
          <a:lstStyle/>
          <a:p>
            <a:r>
              <a:rPr lang="en-GB" sz="1200" b="1" dirty="0"/>
              <a:t>Equalization: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50" dirty="0"/>
              <a:t>Estimated using the noise baseline at different threshold values.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50" dirty="0"/>
              <a:t>16 fine tune values per each pixel.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50" dirty="0"/>
              <a:t>Use the extreme values (0, 15) for global Threshold scan and calculation of the optimal value.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5254" r="36750" b="1197"/>
          <a:stretch/>
        </p:blipFill>
        <p:spPr>
          <a:xfrm>
            <a:off x="1895466" y="2228440"/>
            <a:ext cx="2263882" cy="1762299"/>
          </a:xfrm>
          <a:prstGeom prst="rect">
            <a:avLst/>
          </a:prstGeom>
          <a:ln w="19050">
            <a:solidFill>
              <a:srgbClr val="00B0F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6863" y="4267248"/>
            <a:ext cx="2304972" cy="2033799"/>
          </a:xfrm>
          <a:prstGeom prst="rect">
            <a:avLst/>
          </a:prstGeom>
          <a:ln w="19050">
            <a:solidFill>
              <a:srgbClr val="00B0F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944" y="4267248"/>
            <a:ext cx="2272211" cy="2033799"/>
          </a:xfrm>
          <a:prstGeom prst="rect">
            <a:avLst/>
          </a:prstGeom>
          <a:ln w="19050">
            <a:solidFill>
              <a:srgbClr val="00B0F0"/>
            </a:solidFill>
          </a:ln>
        </p:spPr>
      </p:pic>
      <p:cxnSp>
        <p:nvCxnSpPr>
          <p:cNvPr id="8" name="Straight Connector 7"/>
          <p:cNvCxnSpPr/>
          <p:nvPr/>
        </p:nvCxnSpPr>
        <p:spPr>
          <a:xfrm>
            <a:off x="5640508" y="838816"/>
            <a:ext cx="33868" cy="54864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/>
          <p:cNvSpPr txBox="1">
            <a:spLocks/>
          </p:cNvSpPr>
          <p:nvPr/>
        </p:nvSpPr>
        <p:spPr>
          <a:xfrm>
            <a:off x="5756884" y="831387"/>
            <a:ext cx="6329821" cy="123853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 err="1"/>
              <a:t>Bxid</a:t>
            </a:r>
            <a:r>
              <a:rPr lang="en-GB" sz="1200" b="1" dirty="0"/>
              <a:t> spread:</a:t>
            </a:r>
            <a:endParaRPr lang="en-GB" sz="105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/>
              <a:t>Equalization not tuned in terms of </a:t>
            </a:r>
            <a:r>
              <a:rPr lang="en-GB" sz="1050" dirty="0" err="1"/>
              <a:t>analog</a:t>
            </a:r>
            <a:r>
              <a:rPr lang="en-GB" sz="1050" dirty="0"/>
              <a:t> circuit parameters and threshold. First approach to keep the same settings for the full detector.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/>
              <a:t>During time alignment. </a:t>
            </a:r>
            <a:r>
              <a:rPr lang="en-GB" sz="1050" dirty="0" err="1"/>
              <a:t>ToA</a:t>
            </a:r>
            <a:r>
              <a:rPr lang="en-GB" sz="1050" dirty="0"/>
              <a:t> </a:t>
            </a:r>
            <a:r>
              <a:rPr lang="en-GB" sz="1050" dirty="0" err="1"/>
              <a:t>Bxid</a:t>
            </a:r>
            <a:r>
              <a:rPr lang="en-GB" sz="1050" dirty="0"/>
              <a:t> different in pixels of the same ASIC. Analog TP see the same effect.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/>
              <a:t>DAC scan and Threshold set to eliminate this effect.</a:t>
            </a:r>
          </a:p>
        </p:txBody>
      </p:sp>
      <p:pic>
        <p:nvPicPr>
          <p:cNvPr id="10" name="Picture 4" descr="best thinking emoji gifs latest"/>
          <p:cNvPicPr>
            <a:picLocks noChangeAspect="1" noChangeArrowheads="1" noCrop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2332" y="1901180"/>
            <a:ext cx="499270" cy="411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4563" y="4125844"/>
            <a:ext cx="2397082" cy="2175203"/>
          </a:xfrm>
          <a:prstGeom prst="rect">
            <a:avLst/>
          </a:prstGeom>
          <a:ln w="19050">
            <a:solidFill>
              <a:srgbClr val="00B0F0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85477" y="2276065"/>
            <a:ext cx="4642201" cy="1631705"/>
          </a:xfrm>
          <a:prstGeom prst="rect">
            <a:avLst/>
          </a:prstGeom>
          <a:ln w="19050">
            <a:solidFill>
              <a:srgbClr val="00B0F0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1377157" y="4041926"/>
            <a:ext cx="5886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Noise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79890" y="4033044"/>
            <a:ext cx="10118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Equalization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27003" y="3913597"/>
            <a:ext cx="8739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DAC Scan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287112" y="3898099"/>
            <a:ext cx="20024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Improvement of </a:t>
            </a:r>
            <a:r>
              <a:rPr lang="en-US" sz="1050" b="1" dirty="0" err="1"/>
              <a:t>Bxid</a:t>
            </a:r>
            <a:r>
              <a:rPr lang="en-US" sz="1050" b="1" dirty="0"/>
              <a:t> spread</a:t>
            </a:r>
          </a:p>
        </p:txBody>
      </p:sp>
      <p:sp>
        <p:nvSpPr>
          <p:cNvPr id="19" name="TextBox 18"/>
          <p:cNvSpPr txBox="1"/>
          <p:nvPr/>
        </p:nvSpPr>
        <p:spPr>
          <a:xfrm rot="16200000">
            <a:off x="5762580" y="2917333"/>
            <a:ext cx="12073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Time alignment </a:t>
            </a:r>
          </a:p>
        </p:txBody>
      </p:sp>
    </p:spTree>
    <p:extLst>
      <p:ext uri="{BB962C8B-B14F-4D97-AF65-F5344CB8AC3E}">
        <p14:creationId xmlns:p14="http://schemas.microsoft.com/office/powerpoint/2010/main" val="2341312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 Alignment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83786"/>
            <a:ext cx="4836622" cy="2108549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200" dirty="0"/>
              <a:t>Time alignment depends on: </a:t>
            </a:r>
          </a:p>
          <a:p>
            <a:pPr marL="1028700" lvl="1" indent="-342900" algn="just"/>
            <a:r>
              <a:rPr lang="en-GB" sz="1050" dirty="0"/>
              <a:t>Control FPGA placed on surface.</a:t>
            </a:r>
          </a:p>
          <a:p>
            <a:pPr marL="1028700" lvl="1" indent="-342900" algn="just"/>
            <a:r>
              <a:rPr lang="en-GB" sz="1050" dirty="0" err="1"/>
              <a:t>GBTx</a:t>
            </a:r>
            <a:r>
              <a:rPr lang="en-GB" sz="1050" dirty="0"/>
              <a:t> and </a:t>
            </a:r>
            <a:r>
              <a:rPr lang="en-GB" sz="1050" dirty="0" err="1"/>
              <a:t>VeloPix</a:t>
            </a:r>
            <a:r>
              <a:rPr lang="en-GB" sz="1050" dirty="0"/>
              <a:t> </a:t>
            </a:r>
            <a:r>
              <a:rPr lang="en-GB" sz="1050" dirty="0" err="1"/>
              <a:t>clks</a:t>
            </a:r>
            <a:endParaRPr lang="en-GB" sz="1050" dirty="0"/>
          </a:p>
          <a:p>
            <a:pPr marL="1028700" lvl="1" indent="-342900" algn="just"/>
            <a:r>
              <a:rPr lang="en-GB" sz="1050" dirty="0"/>
              <a:t> Time fast control (TFC) &amp; 40 MHz </a:t>
            </a:r>
            <a:r>
              <a:rPr lang="en-GB" sz="1050" dirty="0" err="1"/>
              <a:t>clk</a:t>
            </a:r>
            <a:r>
              <a:rPr lang="en-GB" sz="1050" dirty="0"/>
              <a:t> sync.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200" dirty="0"/>
              <a:t>Multiple scan done to understand the detector behaviour.</a:t>
            </a:r>
          </a:p>
          <a:p>
            <a:pPr marL="1028700" lvl="1" indent="-342900" algn="just"/>
            <a:r>
              <a:rPr lang="en-GB" sz="1050" dirty="0"/>
              <a:t>PRBS test while scanning the PLL phase.</a:t>
            </a:r>
          </a:p>
          <a:p>
            <a:pPr marL="1028700" lvl="1" indent="-342900" algn="just"/>
            <a:r>
              <a:rPr lang="en-GB" sz="1050" dirty="0"/>
              <a:t>Coarse delay scan on the </a:t>
            </a:r>
            <a:r>
              <a:rPr lang="en-GB" sz="1050" dirty="0" err="1"/>
              <a:t>GBTx</a:t>
            </a:r>
            <a:r>
              <a:rPr lang="en-GB" sz="1050" dirty="0"/>
              <a:t>.</a:t>
            </a:r>
          </a:p>
          <a:p>
            <a:pPr marL="1028700" lvl="1" indent="-342900" algn="just"/>
            <a:r>
              <a:rPr lang="en-GB" sz="1050" dirty="0"/>
              <a:t>Scan of the sync of TFC with the 40 MHz clk.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1094" y="245199"/>
            <a:ext cx="5795356" cy="2614693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6021094" y="2939472"/>
            <a:ext cx="5563819" cy="3318785"/>
            <a:chOff x="6021094" y="2939472"/>
            <a:chExt cx="5563819" cy="331878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28756" y="3161141"/>
              <a:ext cx="5256157" cy="305856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 rot="16200000">
              <a:off x="5679334" y="4071661"/>
              <a:ext cx="9605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/>
                <a:t>CDLX </a:t>
              </a:r>
              <a:r>
                <a:rPr lang="es-ES" sz="1200" dirty="0" err="1"/>
                <a:t>scan</a:t>
              </a:r>
              <a:endParaRPr lang="en-US" sz="1200" dirty="0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5556356" y="5286967"/>
              <a:ext cx="12105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/>
                <a:t>TFC </a:t>
              </a:r>
              <a:r>
                <a:rPr lang="es-ES" sz="1200" dirty="0" err="1"/>
                <a:t>sync</a:t>
              </a:r>
              <a:r>
                <a:rPr lang="es-ES" sz="1200" dirty="0"/>
                <a:t> </a:t>
              </a:r>
              <a:r>
                <a:rPr lang="es-ES" sz="1200" dirty="0" err="1"/>
                <a:t>scan</a:t>
              </a:r>
              <a:endParaRPr lang="en-US" sz="12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021094" y="3161140"/>
              <a:ext cx="5563819" cy="3097117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79831" y="2939472"/>
              <a:ext cx="186621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/>
                <a:t>Time alignment procedure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44112" y="3179866"/>
            <a:ext cx="5430709" cy="3119410"/>
            <a:chOff x="244112" y="3179866"/>
            <a:chExt cx="5430709" cy="311941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4112" y="3433782"/>
              <a:ext cx="5430709" cy="2390379"/>
            </a:xfrm>
            <a:prstGeom prst="rect">
              <a:avLst/>
            </a:prstGeom>
            <a:ln w="19050">
              <a:solidFill>
                <a:srgbClr val="00B050"/>
              </a:solidFill>
            </a:ln>
          </p:spPr>
        </p:pic>
        <p:sp>
          <p:nvSpPr>
            <p:cNvPr id="10" name="Rectangle 9"/>
            <p:cNvSpPr/>
            <p:nvPr/>
          </p:nvSpPr>
          <p:spPr>
            <a:xfrm>
              <a:off x="868121" y="5883778"/>
              <a:ext cx="4244206" cy="415498"/>
            </a:xfrm>
            <a:prstGeom prst="rect">
              <a:avLst/>
            </a:prstGeom>
            <a:ln>
              <a:solidFill>
                <a:srgbClr val="00B05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050" dirty="0"/>
                <a:t>Fraction of bad chips :Total: 5.8%. A side: 8.0%. C side 3.5%</a:t>
              </a:r>
            </a:p>
            <a:p>
              <a:pPr algn="ctr"/>
              <a:r>
                <a:rPr lang="en-GB" sz="1050" dirty="0"/>
                <a:t>Fraction of out of-time chips: Total: 2.7%. A side: 4.2%. C side 1.3%</a:t>
              </a:r>
              <a:endParaRPr lang="en-US" sz="105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60822" y="3179866"/>
              <a:ext cx="191110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/>
                <a:t>Time alignment performed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889923" y="5117689"/>
              <a:ext cx="6767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err="1"/>
                <a:t>LHCb</a:t>
              </a:r>
              <a:r>
                <a:rPr lang="en-US" sz="700" dirty="0"/>
                <a:t> VELO</a:t>
              </a:r>
            </a:p>
            <a:p>
              <a:pPr algn="ctr"/>
              <a:r>
                <a:rPr lang="en-US" sz="700" dirty="0"/>
                <a:t>preliminary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9876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apositiva inici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gradecimiento">
      <a:majorFont>
        <a:latin typeface="Raleway"/>
        <a:ea typeface=""/>
        <a:cs typeface=""/>
      </a:majorFont>
      <a:minorFont>
        <a:latin typeface="Ralew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6C3580E9-F2EF-4642-B1C9-DB854D6A498D}" vid="{6005A5CF-0AA9-4BD8-891C-B951C706792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 xmlns="198d1e39-b65c-4dc2-894a-9fbd7d0fab3d" xsi:nil="true"/>
    <Data xmlns="198d1e39-b65c-4dc2-894a-9fbd7d0fab3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3F4E526841F03499515D90E8166C23C" ma:contentTypeVersion="14" ma:contentTypeDescription="Crear un documento." ma:contentTypeScope="" ma:versionID="a9f1f420c74f75b565957b5caee8ee21">
  <xsd:schema xmlns:xsd="http://www.w3.org/2001/XMLSchema" xmlns:xs="http://www.w3.org/2001/XMLSchema" xmlns:p="http://schemas.microsoft.com/office/2006/metadata/properties" xmlns:ns2="198d1e39-b65c-4dc2-894a-9fbd7d0fab3d" xmlns:ns3="8e972b41-cc2f-4dc4-9342-e3b4dc3de38f" targetNamespace="http://schemas.microsoft.com/office/2006/metadata/properties" ma:root="true" ma:fieldsID="c4d63c05b2d338bc1adf747e78643708" ns2:_="" ns3:_="">
    <xsd:import namespace="198d1e39-b65c-4dc2-894a-9fbd7d0fab3d"/>
    <xsd:import namespace="8e972b41-cc2f-4dc4-9342-e3b4dc3de3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Description" minOccurs="0"/>
                <xsd:element ref="ns2: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8d1e39-b65c-4dc2-894a-9fbd7d0fab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escription" ma:index="20" nillable="true" ma:displayName="Description" ma:format="Dropdown" ma:internalName="Description">
      <xsd:simpleType>
        <xsd:restriction base="dms:Note">
          <xsd:maxLength value="255"/>
        </xsd:restriction>
      </xsd:simpleType>
    </xsd:element>
    <xsd:element name="Data" ma:index="21" nillable="true" ma:displayName="Data" ma:format="DateTime" ma:internalName="Data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972b41-cc2f-4dc4-9342-e3b4dc3de38f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Compartido con detalle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8279992-F57C-4292-B487-7EFC965A3AEC}">
  <ds:schemaRefs>
    <ds:schemaRef ds:uri="http://schemas.microsoft.com/office/2006/metadata/properties"/>
    <ds:schemaRef ds:uri="198d1e39-b65c-4dc2-894a-9fbd7d0fab3d"/>
    <ds:schemaRef ds:uri="http://schemas.microsoft.com/office/infopath/2007/PartnerControls"/>
    <ds:schemaRef ds:uri="http://purl.org/dc/terms/"/>
    <ds:schemaRef ds:uri="8e972b41-cc2f-4dc4-9342-e3b4dc3de38f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30AD524-BACB-4FF5-B60E-D2D7234A0A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84BDE6D-F935-4FEA-9480-1BE5FD8740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8d1e39-b65c-4dc2-894a-9fbd7d0fab3d"/>
    <ds:schemaRef ds:uri="8e972b41-cc2f-4dc4-9342-e3b4dc3de3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Slides 16_9 FEDER XUNTA</Template>
  <TotalTime>11892</TotalTime>
  <Words>1196</Words>
  <Application>Microsoft Office PowerPoint</Application>
  <PresentationFormat>Panorámica</PresentationFormat>
  <Paragraphs>191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3" baseType="lpstr">
      <vt:lpstr>Arial</vt:lpstr>
      <vt:lpstr>Arial Black</vt:lpstr>
      <vt:lpstr>Calibri</vt:lpstr>
      <vt:lpstr>Liberation Sans</vt:lpstr>
      <vt:lpstr>Raleway</vt:lpstr>
      <vt:lpstr>Tw Cen MT</vt:lpstr>
      <vt:lpstr>Diapositiva inicial</vt:lpstr>
      <vt:lpstr>Status of the LHCb Pixel Detector</vt:lpstr>
      <vt:lpstr>Outline</vt:lpstr>
      <vt:lpstr>LHCb VELO Upgrade</vt:lpstr>
      <vt:lpstr>Module Assembly</vt:lpstr>
      <vt:lpstr>Detector Assembly and Installation</vt:lpstr>
      <vt:lpstr>VELO Safety System (VSS) and Detector Monitoring </vt:lpstr>
      <vt:lpstr>VELO Safety System (VSS) and Detector Monitoring </vt:lpstr>
      <vt:lpstr>VeloPix Calibration: Equalization &amp; Bxid Spread</vt:lpstr>
      <vt:lpstr>Time Alignment</vt:lpstr>
      <vt:lpstr>VELO Closing</vt:lpstr>
      <vt:lpstr>Vertex reconstruction</vt:lpstr>
      <vt:lpstr>DAQ and FPGA Clustering</vt:lpstr>
      <vt:lpstr>Leakage current evolution</vt:lpstr>
      <vt:lpstr>SMOG 2</vt:lpstr>
      <vt:lpstr>Conclusions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MORA CUESTA ELENA</dc:creator>
  <cp:lastModifiedBy>edgar lemos cid</cp:lastModifiedBy>
  <cp:revision>621</cp:revision>
  <dcterms:created xsi:type="dcterms:W3CDTF">2022-01-10T11:41:17Z</dcterms:created>
  <dcterms:modified xsi:type="dcterms:W3CDTF">2022-12-16T14:35:11Z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0x010100F3F4E526841F03499515D90E8166C23C</vt:lpwstr>
  </property>
</Properties>
</file>