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  <p:sldMasterId id="2147483661" r:id="rId5"/>
  </p:sldMasterIdLst>
  <p:notesMasterIdLst>
    <p:notesMasterId r:id="rId29"/>
  </p:notesMasterIdLst>
  <p:handoutMasterIdLst>
    <p:handoutMasterId r:id="rId30"/>
  </p:handoutMasterIdLst>
  <p:sldIdLst>
    <p:sldId id="263" r:id="rId6"/>
    <p:sldId id="1962" r:id="rId7"/>
    <p:sldId id="2562" r:id="rId8"/>
    <p:sldId id="2565" r:id="rId9"/>
    <p:sldId id="1946" r:id="rId10"/>
    <p:sldId id="262" r:id="rId11"/>
    <p:sldId id="1943" r:id="rId12"/>
    <p:sldId id="1974" r:id="rId13"/>
    <p:sldId id="2000" r:id="rId14"/>
    <p:sldId id="2004" r:id="rId15"/>
    <p:sldId id="2498" r:id="rId16"/>
    <p:sldId id="2517" r:id="rId17"/>
    <p:sldId id="1992" r:id="rId18"/>
    <p:sldId id="2011" r:id="rId19"/>
    <p:sldId id="2556" r:id="rId20"/>
    <p:sldId id="2559" r:id="rId21"/>
    <p:sldId id="2560" r:id="rId22"/>
    <p:sldId id="2557" r:id="rId23"/>
    <p:sldId id="2025" r:id="rId24"/>
    <p:sldId id="2563" r:id="rId25"/>
    <p:sldId id="2523" r:id="rId26"/>
    <p:sldId id="2010" r:id="rId27"/>
    <p:sldId id="2564" r:id="rId28"/>
  </p:sldIdLst>
  <p:sldSz cx="12192000" cy="6858000"/>
  <p:notesSz cx="6985000" cy="92837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Geneva" panose="020B0503030404040204" pitchFamily="34" charset="0"/>
        <a:cs typeface="Geneva" panose="020B0503030404040204" pitchFamily="34" charset="0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Geneva" panose="020B0503030404040204" pitchFamily="34" charset="0"/>
        <a:cs typeface="Geneva" panose="020B0503030404040204" pitchFamily="34" charset="0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Geneva" panose="020B0503030404040204" pitchFamily="34" charset="0"/>
        <a:cs typeface="Geneva" panose="020B0503030404040204" pitchFamily="34" charset="0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Geneva" panose="020B0503030404040204" pitchFamily="34" charset="0"/>
        <a:cs typeface="Geneva" panose="020B0503030404040204" pitchFamily="34" charset="0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Geneva" panose="020B0503030404040204" pitchFamily="34" charset="0"/>
        <a:cs typeface="Geneva" panose="020B050303040404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Geneva" panose="020B0503030404040204" pitchFamily="34" charset="0"/>
        <a:cs typeface="Geneva" panose="020B050303040404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Geneva" panose="020B0503030404040204" pitchFamily="34" charset="0"/>
        <a:cs typeface="Geneva" panose="020B050303040404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Geneva" panose="020B0503030404040204" pitchFamily="34" charset="0"/>
        <a:cs typeface="Geneva" panose="020B050303040404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Geneva" panose="020B0503030404040204" pitchFamily="34" charset="0"/>
        <a:cs typeface="Geneva" panose="020B050303040404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988">
          <p15:clr>
            <a:srgbClr val="A4A3A4"/>
          </p15:clr>
        </p15:guide>
        <p15:guide id="2" orient="horz" pos="4186">
          <p15:clr>
            <a:srgbClr val="A4A3A4"/>
          </p15:clr>
        </p15:guide>
        <p15:guide id="3" orient="horz" pos="3394">
          <p15:clr>
            <a:srgbClr val="A4A3A4"/>
          </p15:clr>
        </p15:guide>
        <p15:guide id="4" orient="horz" pos="777">
          <p15:clr>
            <a:srgbClr val="A4A3A4"/>
          </p15:clr>
        </p15:guide>
        <p15:guide id="5" orient="horz" pos="1749">
          <p15:clr>
            <a:srgbClr val="A4A3A4"/>
          </p15:clr>
        </p15:guide>
        <p15:guide id="6" orient="horz" pos="457">
          <p15:clr>
            <a:srgbClr val="A4A3A4"/>
          </p15:clr>
        </p15:guide>
        <p15:guide id="7" pos="380">
          <p15:clr>
            <a:srgbClr val="A4A3A4"/>
          </p15:clr>
        </p15:guide>
        <p15:guide id="8" pos="734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279" autoAdjust="0"/>
    <p:restoredTop sz="98464" autoAdjust="0"/>
  </p:normalViewPr>
  <p:slideViewPr>
    <p:cSldViewPr snapToGrid="0" snapToObjects="1">
      <p:cViewPr varScale="1">
        <p:scale>
          <a:sx n="111" d="100"/>
          <a:sy n="111" d="100"/>
        </p:scale>
        <p:origin x="272" y="200"/>
      </p:cViewPr>
      <p:guideLst>
        <p:guide orient="horz" pos="988"/>
        <p:guide orient="horz" pos="4186"/>
        <p:guide orient="horz" pos="3394"/>
        <p:guide orient="horz" pos="777"/>
        <p:guide orient="horz" pos="1749"/>
        <p:guide orient="horz" pos="457"/>
        <p:guide pos="380"/>
        <p:guide pos="734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34" Type="http://schemas.openxmlformats.org/officeDocument/2006/relationships/tableStyles" Target="tableStyle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viewProps" Target="viewProp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handoutMaster" Target="handoutMasters/handoutMaster1.xml"/><Relationship Id="rId8" Type="http://schemas.openxmlformats.org/officeDocument/2006/relationships/slide" Target="slides/slide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8BE56E62-C027-7D13-472D-6101DB29D513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3027363" cy="463550"/>
          </a:xfrm>
          <a:prstGeom prst="rect">
            <a:avLst/>
          </a:prstGeom>
        </p:spPr>
        <p:txBody>
          <a:bodyPr vert="horz" lIns="92958" tIns="46479" rIns="92958" bIns="46479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78809BE-4C54-B0DF-8A09-98971B67B539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956050" y="0"/>
            <a:ext cx="3027363" cy="463550"/>
          </a:xfrm>
          <a:prstGeom prst="rect">
            <a:avLst/>
          </a:prstGeom>
        </p:spPr>
        <p:txBody>
          <a:bodyPr vert="horz" lIns="92958" tIns="46479" rIns="92958" bIns="46479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FCD6D14B-2566-4946-BE76-55F74A203025}" type="datetimeFigureOut">
              <a:rPr lang="en-US"/>
              <a:pPr>
                <a:defRPr/>
              </a:pPr>
              <a:t>12/12/22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3982AC9-2BD7-02BD-E49E-3354BDAF548A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818563"/>
            <a:ext cx="3027363" cy="463550"/>
          </a:xfrm>
          <a:prstGeom prst="rect">
            <a:avLst/>
          </a:prstGeom>
        </p:spPr>
        <p:txBody>
          <a:bodyPr vert="horz" lIns="92958" tIns="46479" rIns="92958" bIns="46479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C4CDF6-CD85-7E0B-059C-0E54B4D9A50A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956050" y="8818563"/>
            <a:ext cx="3027363" cy="463550"/>
          </a:xfrm>
          <a:prstGeom prst="rect">
            <a:avLst/>
          </a:prstGeom>
        </p:spPr>
        <p:txBody>
          <a:bodyPr vert="horz" lIns="92958" tIns="46479" rIns="92958" bIns="46479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EF6698CF-48C7-0245-8EB3-A552484748B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F60FD1B4-BE40-E50F-4132-4B18763CB9CD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3027363" cy="463550"/>
          </a:xfrm>
          <a:prstGeom prst="rect">
            <a:avLst/>
          </a:prstGeom>
        </p:spPr>
        <p:txBody>
          <a:bodyPr vert="horz" lIns="92958" tIns="46479" rIns="92958" bIns="46479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A12F230-27A4-F861-A592-980A2847B7B0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956050" y="0"/>
            <a:ext cx="3027363" cy="463550"/>
          </a:xfrm>
          <a:prstGeom prst="rect">
            <a:avLst/>
          </a:prstGeom>
        </p:spPr>
        <p:txBody>
          <a:bodyPr vert="horz" lIns="92958" tIns="46479" rIns="92958" bIns="46479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CFF47F15-590A-7B4D-91AF-0D55DD5AD5FF}" type="datetimeFigureOut">
              <a:rPr lang="en-US"/>
              <a:pPr>
                <a:defRPr/>
              </a:pPr>
              <a:t>12/12/22</a:t>
            </a:fld>
            <a:endParaRPr lang="en-US"/>
          </a:p>
        </p:txBody>
      </p:sp>
      <p:sp>
        <p:nvSpPr>
          <p:cNvPr id="4" name="Slide Image Placeholder 3">
            <a:extLst>
              <a:ext uri="{FF2B5EF4-FFF2-40B4-BE49-F238E27FC236}">
                <a16:creationId xmlns:a16="http://schemas.microsoft.com/office/drawing/2014/main" id="{E7E199C0-2456-1B78-918B-274234AD21EC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98463" y="696913"/>
            <a:ext cx="6188075" cy="34813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958" tIns="46479" rIns="92958" bIns="46479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>
            <a:extLst>
              <a:ext uri="{FF2B5EF4-FFF2-40B4-BE49-F238E27FC236}">
                <a16:creationId xmlns:a16="http://schemas.microsoft.com/office/drawing/2014/main" id="{E3222C09-4B48-36D1-5D3C-AE2974085A8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98500" y="4410075"/>
            <a:ext cx="5588000" cy="4176713"/>
          </a:xfrm>
          <a:prstGeom prst="rect">
            <a:avLst/>
          </a:prstGeom>
        </p:spPr>
        <p:txBody>
          <a:bodyPr vert="horz" lIns="92958" tIns="46479" rIns="92958" bIns="46479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B368D5C-57F3-899D-B07C-25CF426A9A14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8818563"/>
            <a:ext cx="3027363" cy="463550"/>
          </a:xfrm>
          <a:prstGeom prst="rect">
            <a:avLst/>
          </a:prstGeom>
        </p:spPr>
        <p:txBody>
          <a:bodyPr vert="horz" lIns="92958" tIns="46479" rIns="92958" bIns="46479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2B3AF38-4D57-C747-2155-EF6C6F8569D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956050" y="8818563"/>
            <a:ext cx="3027363" cy="463550"/>
          </a:xfrm>
          <a:prstGeom prst="rect">
            <a:avLst/>
          </a:prstGeom>
        </p:spPr>
        <p:txBody>
          <a:bodyPr vert="horz" lIns="92958" tIns="46479" rIns="92958" bIns="46479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FB64D368-F758-0842-8195-B448F798EA0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Geneva" charset="0"/>
        <a:cs typeface="Geneva" charset="0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Geneva" charset="0"/>
        <a:cs typeface="Geneva" panose="020B0503030404040204" pitchFamily="34" charset="0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Geneva" charset="0"/>
        <a:cs typeface="Geneva" panose="020B0503030404040204" pitchFamily="34" charset="0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Geneva" charset="0"/>
        <a:cs typeface="Geneva" panose="020B0503030404040204" pitchFamily="34" charset="0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Geneva" charset="0"/>
        <a:cs typeface="Geneva" panose="020B0503030404040204" pitchFamily="34" charset="0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with Log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711746"/>
            <a:ext cx="11057467" cy="1143000"/>
          </a:xfrm>
          <a:prstGeom prst="rect">
            <a:avLst/>
          </a:prstGeom>
        </p:spPr>
        <p:txBody>
          <a:bodyPr vert="horz" lIns="0" tIns="0" rIns="0" bIns="0" anchor="b" anchorCtr="0"/>
          <a:lstStyle>
            <a:lvl1pPr algn="l">
              <a:defRPr sz="3200" b="1" i="0" baseline="0">
                <a:solidFill>
                  <a:srgbClr val="004C97"/>
                </a:solidFill>
                <a:latin typeface="Helvetica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605367" y="3209908"/>
            <a:ext cx="11061700" cy="1721069"/>
          </a:xfrm>
          <a:prstGeom prst="rect">
            <a:avLst/>
          </a:prstGeom>
        </p:spPr>
        <p:txBody>
          <a:bodyPr vert="horz" lIns="0" tIns="0" rIns="0" bIns="0"/>
          <a:lstStyle>
            <a:lvl1pPr marL="0" indent="0">
              <a:buFontTx/>
              <a:buNone/>
              <a:defRPr sz="2200" baseline="0">
                <a:solidFill>
                  <a:srgbClr val="004C97"/>
                </a:solidFill>
                <a:latin typeface="Helvetica"/>
              </a:defRPr>
            </a:lvl1pPr>
            <a:lvl2pPr marL="0" indent="0">
              <a:buFontTx/>
              <a:buNone/>
              <a:defRPr sz="1800" baseline="0">
                <a:solidFill>
                  <a:srgbClr val="004C97"/>
                </a:solidFill>
                <a:latin typeface="Helvetica"/>
              </a:defRPr>
            </a:lvl2pPr>
            <a:lvl3pPr marL="0" indent="0">
              <a:buFontTx/>
              <a:buNone/>
              <a:defRPr sz="1800" baseline="0">
                <a:solidFill>
                  <a:srgbClr val="004C97"/>
                </a:solidFill>
                <a:latin typeface="Helvetica"/>
              </a:defRPr>
            </a:lvl3pPr>
            <a:lvl4pPr marL="0" indent="0">
              <a:buFontTx/>
              <a:buNone/>
              <a:defRPr sz="1800" baseline="0">
                <a:solidFill>
                  <a:srgbClr val="004C97"/>
                </a:solidFill>
                <a:latin typeface="Helvetica"/>
              </a:defRPr>
            </a:lvl4pPr>
            <a:lvl5pPr marL="0" indent="0">
              <a:buFontTx/>
              <a:buNone/>
              <a:defRPr sz="1800" baseline="0">
                <a:solidFill>
                  <a:srgbClr val="004C97"/>
                </a:solidFill>
                <a:latin typeface="Helvetica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288028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ECB2D392-0D35-1355-B4F9-02CC27D1CCAC}"/>
              </a:ext>
            </a:extLst>
          </p:cNvPr>
          <p:cNvSpPr txBox="1">
            <a:spLocks/>
          </p:cNvSpPr>
          <p:nvPr/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432610"/>
            <a:ext cx="11057467" cy="569268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200" b="1" i="0" baseline="0">
                <a:solidFill>
                  <a:srgbClr val="004C97"/>
                </a:solidFill>
                <a:latin typeface="Helvetica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idx="13"/>
          </p:nvPr>
        </p:nvSpPr>
        <p:spPr>
          <a:xfrm>
            <a:off x="609600" y="1238250"/>
            <a:ext cx="11057467" cy="4846638"/>
          </a:xfrm>
          <a:prstGeom prst="rect">
            <a:avLst/>
          </a:prstGeom>
        </p:spPr>
        <p:txBody>
          <a:bodyPr lIns="0" rIns="0"/>
          <a:lstStyle>
            <a:lvl1pPr marL="256032" indent="-265176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Arial"/>
              <a:buChar char="•"/>
              <a:defRPr sz="2200" b="0" i="0">
                <a:solidFill>
                  <a:srgbClr val="63666A"/>
                </a:solidFill>
                <a:latin typeface="Helvetica"/>
              </a:defRPr>
            </a:lvl1pPr>
            <a:lvl2pPr marL="320040" indent="256032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SzPct val="90000"/>
              <a:buFont typeface="Lucida Grande"/>
              <a:buChar char="-"/>
              <a:defRPr sz="2000" b="0" i="0">
                <a:solidFill>
                  <a:srgbClr val="63666A"/>
                </a:solidFill>
                <a:latin typeface="Helvetica"/>
              </a:defRPr>
            </a:lvl2pPr>
            <a:lvl3pPr marL="640080" indent="22860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SzPct val="88000"/>
              <a:buFont typeface="Arial"/>
              <a:buChar char="•"/>
              <a:defRPr sz="1800" b="0" i="0">
                <a:solidFill>
                  <a:srgbClr val="63666A"/>
                </a:solidFill>
                <a:latin typeface="Helvetica"/>
              </a:defRPr>
            </a:lvl3pPr>
            <a:lvl4pPr marL="914400" indent="22860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SzPct val="90000"/>
              <a:buFont typeface="Lucida Grande"/>
              <a:buChar char="-"/>
              <a:defRPr sz="1600" b="0" i="0">
                <a:solidFill>
                  <a:srgbClr val="63666A"/>
                </a:solidFill>
                <a:latin typeface="Helvetica"/>
              </a:defRPr>
            </a:lvl4pPr>
            <a:lvl5pPr marL="1143000" indent="192024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SzPct val="88000"/>
              <a:buFont typeface="Arial"/>
              <a:buChar char="•"/>
              <a:defRPr sz="1400" b="0" i="0">
                <a:solidFill>
                  <a:srgbClr val="63666A"/>
                </a:solidFill>
                <a:latin typeface="Helvetica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FAFDAA4A-D460-6ED4-DBD6-150AEB541ECC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>
          <a:xfrm>
            <a:off x="2598738" y="6488113"/>
            <a:ext cx="6965950" cy="1873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D. Dwyer | Pixels for Large Cryo Detectors</a:t>
            </a:r>
            <a:endParaRPr lang="en-US" dirty="0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6345C14C-1020-67B8-D44C-541ED88F4D55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>
          <a:xfrm>
            <a:off x="492125" y="6488113"/>
            <a:ext cx="700088" cy="187325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92A867BF-A806-BD48-9DC8-AEAAD76C8DB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DD3F846C-D123-8B09-290A-36F5FDE065F0}"/>
              </a:ext>
            </a:extLst>
          </p:cNvPr>
          <p:cNvSpPr>
            <a:spLocks noGrp="1"/>
          </p:cNvSpPr>
          <p:nvPr>
            <p:ph type="dt" sz="half" idx="16"/>
          </p:nvPr>
        </p:nvSpPr>
        <p:spPr>
          <a:xfrm>
            <a:off x="1306513" y="6488113"/>
            <a:ext cx="1096962" cy="187325"/>
          </a:xfr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z="1200" baseline="0">
                <a:solidFill>
                  <a:srgbClr val="004C97"/>
                </a:solidFill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/>
              <a:t>12 Dec 2022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14288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609600" y="432610"/>
            <a:ext cx="11057467" cy="548785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200" b="1" i="0" baseline="0">
                <a:solidFill>
                  <a:srgbClr val="004C97"/>
                </a:solidFill>
                <a:latin typeface="Helvetica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idx="16"/>
          </p:nvPr>
        </p:nvSpPr>
        <p:spPr>
          <a:xfrm>
            <a:off x="609600" y="1238250"/>
            <a:ext cx="5331795" cy="4846638"/>
          </a:xfrm>
          <a:prstGeom prst="rect">
            <a:avLst/>
          </a:prstGeom>
        </p:spPr>
        <p:txBody>
          <a:bodyPr lIns="0" rIns="0"/>
          <a:lstStyle>
            <a:lvl1pPr marL="256032" indent="-26517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/>
              <a:buChar char="•"/>
              <a:defRPr sz="2200" b="0" i="0">
                <a:solidFill>
                  <a:srgbClr val="63666A"/>
                </a:solidFill>
                <a:latin typeface="Helvetica"/>
              </a:defRPr>
            </a:lvl1pPr>
            <a:lvl2pPr marL="320040" indent="256032">
              <a:lnSpc>
                <a:spcPct val="100000"/>
              </a:lnSpc>
              <a:spcBef>
                <a:spcPts val="1032"/>
              </a:spcBef>
              <a:spcAft>
                <a:spcPts val="0"/>
              </a:spcAft>
              <a:buSzPct val="90000"/>
              <a:buFont typeface="Lucida Grande"/>
              <a:buChar char="-"/>
              <a:defRPr sz="2000" b="0" i="0">
                <a:solidFill>
                  <a:srgbClr val="63666A"/>
                </a:solidFill>
                <a:latin typeface="Helvetica"/>
              </a:defRPr>
            </a:lvl2pPr>
            <a:lvl3pPr marL="640080" indent="228600">
              <a:lnSpc>
                <a:spcPct val="100000"/>
              </a:lnSpc>
              <a:spcBef>
                <a:spcPts val="1032"/>
              </a:spcBef>
              <a:spcAft>
                <a:spcPts val="0"/>
              </a:spcAft>
              <a:buSzPct val="88000"/>
              <a:buFont typeface="Arial"/>
              <a:buChar char="•"/>
              <a:defRPr sz="1800" b="0" i="0">
                <a:solidFill>
                  <a:srgbClr val="63666A"/>
                </a:solidFill>
                <a:latin typeface="Helvetica"/>
              </a:defRPr>
            </a:lvl3pPr>
            <a:lvl4pPr marL="914400" indent="228600">
              <a:lnSpc>
                <a:spcPct val="100000"/>
              </a:lnSpc>
              <a:spcBef>
                <a:spcPts val="1032"/>
              </a:spcBef>
              <a:spcAft>
                <a:spcPts val="0"/>
              </a:spcAft>
              <a:buSzPct val="90000"/>
              <a:buFont typeface="Lucida Grande"/>
              <a:buChar char="-"/>
              <a:defRPr sz="1600" b="0" i="0">
                <a:solidFill>
                  <a:srgbClr val="63666A"/>
                </a:solidFill>
                <a:latin typeface="Helvetica"/>
              </a:defRPr>
            </a:lvl4pPr>
            <a:lvl5pPr marL="1143000" indent="192024">
              <a:lnSpc>
                <a:spcPct val="100000"/>
              </a:lnSpc>
              <a:spcBef>
                <a:spcPts val="1032"/>
              </a:spcBef>
              <a:spcAft>
                <a:spcPts val="0"/>
              </a:spcAft>
              <a:buSzPct val="88000"/>
              <a:buFont typeface="Arial"/>
              <a:buChar char="•"/>
              <a:defRPr sz="1400" b="0" i="0">
                <a:solidFill>
                  <a:srgbClr val="63666A"/>
                </a:solidFill>
                <a:latin typeface="Helvetica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idx="17"/>
          </p:nvPr>
        </p:nvSpPr>
        <p:spPr>
          <a:xfrm>
            <a:off x="6335272" y="1238250"/>
            <a:ext cx="5331795" cy="4846638"/>
          </a:xfrm>
          <a:prstGeom prst="rect">
            <a:avLst/>
          </a:prstGeom>
        </p:spPr>
        <p:txBody>
          <a:bodyPr lIns="0" rIns="0"/>
          <a:lstStyle>
            <a:lvl1pPr marL="256032" indent="-26517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/>
              <a:buChar char="•"/>
              <a:defRPr sz="2200" b="0" i="0">
                <a:solidFill>
                  <a:srgbClr val="63666A"/>
                </a:solidFill>
                <a:latin typeface="Helvetica"/>
              </a:defRPr>
            </a:lvl1pPr>
            <a:lvl2pPr marL="320040" indent="256032">
              <a:lnSpc>
                <a:spcPct val="100000"/>
              </a:lnSpc>
              <a:spcBef>
                <a:spcPts val="1032"/>
              </a:spcBef>
              <a:spcAft>
                <a:spcPts val="0"/>
              </a:spcAft>
              <a:buSzPct val="90000"/>
              <a:buFont typeface="Lucida Grande"/>
              <a:buChar char="-"/>
              <a:defRPr sz="2000" b="0" i="0">
                <a:solidFill>
                  <a:srgbClr val="63666A"/>
                </a:solidFill>
                <a:latin typeface="Helvetica"/>
              </a:defRPr>
            </a:lvl2pPr>
            <a:lvl3pPr marL="640080" indent="228600">
              <a:lnSpc>
                <a:spcPct val="100000"/>
              </a:lnSpc>
              <a:spcBef>
                <a:spcPts val="1032"/>
              </a:spcBef>
              <a:spcAft>
                <a:spcPts val="0"/>
              </a:spcAft>
              <a:buSzPct val="88000"/>
              <a:buFont typeface="Arial"/>
              <a:buChar char="•"/>
              <a:defRPr sz="1800" b="0" i="0">
                <a:solidFill>
                  <a:srgbClr val="63666A"/>
                </a:solidFill>
                <a:latin typeface="Helvetica"/>
              </a:defRPr>
            </a:lvl3pPr>
            <a:lvl4pPr marL="914400" indent="228600">
              <a:lnSpc>
                <a:spcPct val="100000"/>
              </a:lnSpc>
              <a:spcBef>
                <a:spcPts val="1032"/>
              </a:spcBef>
              <a:spcAft>
                <a:spcPts val="0"/>
              </a:spcAft>
              <a:buSzPct val="90000"/>
              <a:buFont typeface="Lucida Grande"/>
              <a:buChar char="-"/>
              <a:defRPr sz="1600" b="0" i="0">
                <a:solidFill>
                  <a:srgbClr val="63666A"/>
                </a:solidFill>
                <a:latin typeface="Helvetica"/>
              </a:defRPr>
            </a:lvl4pPr>
            <a:lvl5pPr marL="1143000" indent="192024">
              <a:lnSpc>
                <a:spcPct val="100000"/>
              </a:lnSpc>
              <a:spcBef>
                <a:spcPts val="1032"/>
              </a:spcBef>
              <a:spcAft>
                <a:spcPts val="0"/>
              </a:spcAft>
              <a:buSzPct val="88000"/>
              <a:buFont typeface="Arial"/>
              <a:buChar char="•"/>
              <a:defRPr sz="1400" b="0" i="0">
                <a:solidFill>
                  <a:srgbClr val="63666A"/>
                </a:solidFill>
                <a:latin typeface="Helvetica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F1E0CCDF-99E8-494F-D42C-CF145FEC3537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D. Dwyer | Pixels for Large Cryo Detectors</a:t>
            </a:r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82B3B364-F152-441E-B345-07CCC9939374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>
          <a:xfrm>
            <a:off x="400050" y="6488113"/>
            <a:ext cx="700088" cy="1873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A38B71-167B-4C46-989F-F594ACE3DF4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6374A0D-1BA2-9492-2169-6BABBF9003A0}"/>
              </a:ext>
            </a:extLst>
          </p:cNvPr>
          <p:cNvSpPr>
            <a:spLocks noGrp="1"/>
          </p:cNvSpPr>
          <p:nvPr>
            <p:ph type="dt" sz="half" idx="20"/>
          </p:nvPr>
        </p:nvSpPr>
        <p:spPr>
          <a:xfrm>
            <a:off x="1306513" y="6488113"/>
            <a:ext cx="1354137" cy="187325"/>
          </a:xfr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z="1200" baseline="0">
                <a:solidFill>
                  <a:srgbClr val="004C97"/>
                </a:solidFill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/>
              <a:t>12 Dec 2022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41837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6" y="5347369"/>
            <a:ext cx="5338140" cy="737519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1600" b="0" i="0" baseline="0">
                <a:solidFill>
                  <a:srgbClr val="00B5E2"/>
                </a:solidFill>
                <a:latin typeface="Helvetic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594745" y="432611"/>
            <a:ext cx="11072356" cy="579507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200" b="1" i="0" baseline="0">
                <a:solidFill>
                  <a:srgbClr val="004C97"/>
                </a:solidFill>
                <a:latin typeface="Helvetica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6244260" y="5347369"/>
            <a:ext cx="5422840" cy="737519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1600" b="0" i="0" baseline="0">
                <a:solidFill>
                  <a:srgbClr val="00B5E2"/>
                </a:solidFill>
                <a:latin typeface="Helvetic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9"/>
          </p:nvPr>
        </p:nvSpPr>
        <p:spPr>
          <a:xfrm>
            <a:off x="609600" y="1238250"/>
            <a:ext cx="5331795" cy="3892550"/>
          </a:xfrm>
          <a:prstGeom prst="rect">
            <a:avLst/>
          </a:prstGeom>
        </p:spPr>
        <p:txBody>
          <a:bodyPr lIns="0" rIns="0"/>
          <a:lstStyle>
            <a:lvl1pPr marL="256032" indent="-265176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Arial"/>
              <a:buChar char="•"/>
              <a:defRPr sz="2200" b="0" i="0">
                <a:solidFill>
                  <a:srgbClr val="63666A"/>
                </a:solidFill>
                <a:latin typeface="Helvetica"/>
              </a:defRPr>
            </a:lvl1pPr>
            <a:lvl2pPr marL="320040" indent="256032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SzPct val="90000"/>
              <a:buFont typeface="Lucida Grande"/>
              <a:buChar char="-"/>
              <a:defRPr sz="2000" b="0" i="0">
                <a:solidFill>
                  <a:srgbClr val="63666A"/>
                </a:solidFill>
                <a:latin typeface="Helvetica"/>
              </a:defRPr>
            </a:lvl2pPr>
            <a:lvl3pPr marL="640080" indent="22860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SzPct val="88000"/>
              <a:buFont typeface="Arial"/>
              <a:buChar char="•"/>
              <a:defRPr sz="1800" b="0" i="0">
                <a:solidFill>
                  <a:srgbClr val="63666A"/>
                </a:solidFill>
                <a:latin typeface="Helvetica"/>
              </a:defRPr>
            </a:lvl3pPr>
            <a:lvl4pPr marL="914400" indent="22860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SzPct val="90000"/>
              <a:buFont typeface="Lucida Grande"/>
              <a:buChar char="-"/>
              <a:defRPr sz="1600" b="0" i="0">
                <a:solidFill>
                  <a:srgbClr val="63666A"/>
                </a:solidFill>
                <a:latin typeface="Helvetica"/>
              </a:defRPr>
            </a:lvl4pPr>
            <a:lvl5pPr marL="1143000" indent="192024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SzPct val="88000"/>
              <a:buFont typeface="Arial"/>
              <a:buChar char="•"/>
              <a:defRPr sz="1400" b="0" i="0">
                <a:solidFill>
                  <a:srgbClr val="63666A"/>
                </a:solidFill>
                <a:latin typeface="Helvetica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1" name="Content Placeholder 2"/>
          <p:cNvSpPr>
            <a:spLocks noGrp="1"/>
          </p:cNvSpPr>
          <p:nvPr>
            <p:ph idx="20"/>
          </p:nvPr>
        </p:nvSpPr>
        <p:spPr>
          <a:xfrm>
            <a:off x="6335272" y="1238250"/>
            <a:ext cx="5331795" cy="3892550"/>
          </a:xfrm>
          <a:prstGeom prst="rect">
            <a:avLst/>
          </a:prstGeom>
        </p:spPr>
        <p:txBody>
          <a:bodyPr lIns="0" rIns="0"/>
          <a:lstStyle>
            <a:lvl1pPr marL="256032" indent="-26517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/>
              <a:buChar char="•"/>
              <a:defRPr lang="en-US" sz="2200" b="0" i="0" kern="1200" dirty="0" smtClean="0">
                <a:solidFill>
                  <a:srgbClr val="63666A"/>
                </a:solidFill>
                <a:latin typeface="Helvetica"/>
                <a:ea typeface="Geneva" charset="0"/>
                <a:cs typeface="Geneva" charset="0"/>
              </a:defRPr>
            </a:lvl1pPr>
            <a:lvl2pPr marL="320040" indent="256032" algn="l" defTabSz="457200" rtl="0" fontAlgn="base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SzPct val="90000"/>
              <a:buFont typeface="Lucida Grande"/>
              <a:buChar char="-"/>
              <a:defRPr lang="en-US" sz="2000" b="0" i="0" kern="1200" dirty="0" smtClean="0">
                <a:solidFill>
                  <a:srgbClr val="63666A"/>
                </a:solidFill>
                <a:latin typeface="Helvetica"/>
                <a:ea typeface="Geneva" charset="0"/>
                <a:cs typeface="+mn-cs"/>
              </a:defRPr>
            </a:lvl2pPr>
            <a:lvl3pPr marL="640080" indent="228600" algn="l" defTabSz="457200" rtl="0" fontAlgn="base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SzPct val="88000"/>
              <a:buFont typeface="Arial"/>
              <a:buChar char="•"/>
              <a:defRPr lang="en-US" sz="2000" b="0" i="0" kern="1200" dirty="0" smtClean="0">
                <a:solidFill>
                  <a:srgbClr val="63666A"/>
                </a:solidFill>
                <a:latin typeface="Helvetica"/>
                <a:ea typeface="Geneva" charset="0"/>
                <a:cs typeface="+mn-cs"/>
              </a:defRPr>
            </a:lvl3pPr>
            <a:lvl4pPr marL="914400" indent="228600" algn="l" defTabSz="457200" rtl="0" fontAlgn="base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SzPct val="90000"/>
              <a:buFont typeface="Lucida Grande"/>
              <a:buChar char="-"/>
              <a:defRPr lang="en-US" sz="2000" b="0" i="0" kern="1200" dirty="0" smtClean="0">
                <a:solidFill>
                  <a:srgbClr val="63666A"/>
                </a:solidFill>
                <a:latin typeface="Helvetica"/>
                <a:ea typeface="Geneva" charset="0"/>
                <a:cs typeface="+mn-cs"/>
              </a:defRPr>
            </a:lvl4pPr>
            <a:lvl5pPr marL="1143000" indent="192024" algn="l" defTabSz="457200" rtl="0" fontAlgn="base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SzPct val="88000"/>
              <a:buFont typeface="Arial"/>
              <a:buChar char="•"/>
              <a:defRPr lang="en-US" sz="2000" b="0" i="0" kern="1200" dirty="0">
                <a:solidFill>
                  <a:srgbClr val="63666A"/>
                </a:solidFill>
                <a:latin typeface="Helvetica"/>
                <a:ea typeface="Geneva" charset="0"/>
                <a:cs typeface="+mn-cs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B0E63944-4921-D480-704E-979F38EFE6BA}"/>
              </a:ext>
            </a:extLst>
          </p:cNvPr>
          <p:cNvSpPr>
            <a:spLocks noGrp="1"/>
          </p:cNvSpPr>
          <p:nvPr>
            <p:ph type="ftr" sz="quarter" idx="2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D. Dwyer | Pixels for Large Cryo Detectors</a:t>
            </a: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81C64718-D9F5-410E-D45A-8D8726336E2D}"/>
              </a:ext>
            </a:extLst>
          </p:cNvPr>
          <p:cNvSpPr>
            <a:spLocks noGrp="1"/>
          </p:cNvSpPr>
          <p:nvPr>
            <p:ph type="sldNum" sz="quarter" idx="2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3A7D6E-EB46-6448-B3A7-14500C69EC4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1BD167BD-DCF8-C390-E53F-3A8751E7E652}"/>
              </a:ext>
            </a:extLst>
          </p:cNvPr>
          <p:cNvSpPr>
            <a:spLocks noGrp="1"/>
          </p:cNvSpPr>
          <p:nvPr>
            <p:ph type="dt" sz="half" idx="23"/>
          </p:nvPr>
        </p:nvSpPr>
        <p:spPr>
          <a:xfrm>
            <a:off x="1306513" y="6488113"/>
            <a:ext cx="1514475" cy="187325"/>
          </a:xfr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z="1200" baseline="0">
                <a:solidFill>
                  <a:srgbClr val="004C97"/>
                </a:solidFill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/>
              <a:t>12 Dec 2022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67049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609600" y="432610"/>
            <a:ext cx="11057467" cy="646957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200" b="1" i="0" baseline="0">
                <a:solidFill>
                  <a:srgbClr val="004C97"/>
                </a:solidFill>
                <a:latin typeface="Helvetica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0"/>
          </p:nvPr>
        </p:nvSpPr>
        <p:spPr>
          <a:xfrm>
            <a:off x="609600" y="1238251"/>
            <a:ext cx="11057467" cy="4846639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>
                <a:solidFill>
                  <a:srgbClr val="63666A"/>
                </a:solidFill>
                <a:latin typeface="Helvetica"/>
              </a:defRPr>
            </a:lvl1pPr>
          </a:lstStyle>
          <a:p>
            <a:pPr lvl="0"/>
            <a:endParaRPr lang="en-US" noProof="0" dirty="0"/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4283C593-3C78-E118-C885-B4BF646AB8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820988" y="6488113"/>
            <a:ext cx="7104062" cy="1873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D. Dwyer | Pixels for Large Cryo Detectors</a:t>
            </a:r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91AF1353-FE44-98A1-C358-51C5805074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92125" y="6488113"/>
            <a:ext cx="700088" cy="1873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317D1C-8F53-C244-AFF1-01E7E72A1DA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1DD0FE-F71C-796B-A9AC-38FF9D95A1F5}"/>
              </a:ext>
            </a:extLst>
          </p:cNvPr>
          <p:cNvSpPr>
            <a:spLocks noGrp="1"/>
          </p:cNvSpPr>
          <p:nvPr>
            <p:ph type="dt" sz="half" idx="13"/>
          </p:nvPr>
        </p:nvSpPr>
        <p:spPr>
          <a:xfrm>
            <a:off x="1306513" y="6488113"/>
            <a:ext cx="1323975" cy="187325"/>
          </a:xfr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z="1200" baseline="0">
                <a:solidFill>
                  <a:srgbClr val="004C97"/>
                </a:solidFill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/>
              <a:t>12 Dec 2022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90259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12"/>
          <p:cNvSpPr>
            <a:spLocks noGrp="1"/>
          </p:cNvSpPr>
          <p:nvPr>
            <p:ph type="pic" sz="quarter" idx="10"/>
          </p:nvPr>
        </p:nvSpPr>
        <p:spPr>
          <a:xfrm>
            <a:off x="0" y="1"/>
            <a:ext cx="12192000" cy="6099175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>
                <a:solidFill>
                  <a:srgbClr val="63666A"/>
                </a:solidFill>
                <a:latin typeface="Helvetica"/>
              </a:defRPr>
            </a:lvl1pPr>
          </a:lstStyle>
          <a:p>
            <a:pPr lvl="0"/>
            <a:endParaRPr lang="en-US" noProof="0" dirty="0"/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8BDD3999-7435-4B2C-7BC6-DBD8F0B32A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D. Dwyer | Pixels for Large Cryo Detectors</a:t>
            </a:r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CC152675-41C1-A849-3194-2E2AFF9A73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61963" y="6488113"/>
            <a:ext cx="700087" cy="1873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DE90EC-1748-A644-AAAB-1451F7DE82C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745C458-C062-E40E-9E9A-0960891B23D8}"/>
              </a:ext>
            </a:extLst>
          </p:cNvPr>
          <p:cNvSpPr>
            <a:spLocks noGrp="1"/>
          </p:cNvSpPr>
          <p:nvPr>
            <p:ph type="dt" sz="half" idx="13"/>
          </p:nvPr>
        </p:nvSpPr>
        <p:spPr>
          <a:xfrm>
            <a:off x="1306513" y="6488113"/>
            <a:ext cx="1514475" cy="187325"/>
          </a:xfr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z="1200" baseline="0">
                <a:solidFill>
                  <a:srgbClr val="004C97"/>
                </a:solidFill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/>
              <a:t>12 Dec 2022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35388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2"/>
          <p:cNvSpPr>
            <a:spLocks noGrp="1"/>
          </p:cNvSpPr>
          <p:nvPr>
            <p:ph type="body" idx="11"/>
          </p:nvPr>
        </p:nvSpPr>
        <p:spPr>
          <a:xfrm>
            <a:off x="609605" y="5175906"/>
            <a:ext cx="4023360" cy="915332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1600" b="0" i="0" baseline="0">
                <a:solidFill>
                  <a:srgbClr val="00B5E2"/>
                </a:solidFill>
                <a:latin typeface="Helvetic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5"/>
          </p:nvPr>
        </p:nvSpPr>
        <p:spPr>
          <a:xfrm>
            <a:off x="4955118" y="1238250"/>
            <a:ext cx="6711949" cy="4852988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>
                <a:solidFill>
                  <a:srgbClr val="63666A"/>
                </a:solidFill>
                <a:latin typeface="Helvetica"/>
              </a:defRPr>
            </a:lvl1pPr>
          </a:lstStyle>
          <a:p>
            <a:pPr lvl="0"/>
            <a:endParaRPr lang="en-US" noProof="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429098"/>
            <a:ext cx="11057467" cy="647102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200" b="1" i="0" baseline="0">
                <a:solidFill>
                  <a:srgbClr val="004C97"/>
                </a:solidFill>
                <a:latin typeface="Helvetica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idx="19"/>
          </p:nvPr>
        </p:nvSpPr>
        <p:spPr>
          <a:xfrm>
            <a:off x="609600" y="1238250"/>
            <a:ext cx="4023365" cy="3722688"/>
          </a:xfrm>
          <a:prstGeom prst="rect">
            <a:avLst/>
          </a:prstGeom>
        </p:spPr>
        <p:txBody>
          <a:bodyPr lIns="0" rIns="0"/>
          <a:lstStyle>
            <a:lvl1pPr marL="256032" indent="-26517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/>
              <a:buChar char="•"/>
              <a:defRPr sz="2200" b="0" i="0">
                <a:solidFill>
                  <a:srgbClr val="63666A"/>
                </a:solidFill>
                <a:latin typeface="Helvetica"/>
              </a:defRPr>
            </a:lvl1pPr>
            <a:lvl2pPr marL="320040" indent="256032">
              <a:lnSpc>
                <a:spcPct val="100000"/>
              </a:lnSpc>
              <a:spcBef>
                <a:spcPts val="1032"/>
              </a:spcBef>
              <a:spcAft>
                <a:spcPts val="0"/>
              </a:spcAft>
              <a:buSzPct val="90000"/>
              <a:buFont typeface="Lucida Grande"/>
              <a:buChar char="-"/>
              <a:defRPr sz="2000" b="0" i="0">
                <a:solidFill>
                  <a:srgbClr val="63666A"/>
                </a:solidFill>
                <a:latin typeface="Helvetica"/>
              </a:defRPr>
            </a:lvl2pPr>
            <a:lvl3pPr marL="640080" indent="228600">
              <a:lnSpc>
                <a:spcPct val="100000"/>
              </a:lnSpc>
              <a:spcBef>
                <a:spcPts val="1032"/>
              </a:spcBef>
              <a:spcAft>
                <a:spcPts val="0"/>
              </a:spcAft>
              <a:buSzPct val="88000"/>
              <a:buFont typeface="Arial"/>
              <a:buChar char="•"/>
              <a:defRPr sz="1800" b="0" i="0">
                <a:solidFill>
                  <a:srgbClr val="63666A"/>
                </a:solidFill>
                <a:latin typeface="Helvetica"/>
              </a:defRPr>
            </a:lvl3pPr>
            <a:lvl4pPr marL="914400" indent="228600">
              <a:lnSpc>
                <a:spcPct val="100000"/>
              </a:lnSpc>
              <a:spcBef>
                <a:spcPts val="1032"/>
              </a:spcBef>
              <a:spcAft>
                <a:spcPts val="0"/>
              </a:spcAft>
              <a:buSzPct val="90000"/>
              <a:buFont typeface="Lucida Grande"/>
              <a:buChar char="-"/>
              <a:defRPr sz="1600" b="0" i="0">
                <a:solidFill>
                  <a:srgbClr val="63666A"/>
                </a:solidFill>
                <a:latin typeface="Helvetica"/>
              </a:defRPr>
            </a:lvl4pPr>
            <a:lvl5pPr marL="1143000" indent="192024">
              <a:lnSpc>
                <a:spcPct val="100000"/>
              </a:lnSpc>
              <a:spcBef>
                <a:spcPts val="1032"/>
              </a:spcBef>
              <a:spcAft>
                <a:spcPts val="0"/>
              </a:spcAft>
              <a:buSzPct val="88000"/>
              <a:buFont typeface="Arial"/>
              <a:buChar char="•"/>
              <a:defRPr sz="1400" b="0" i="0">
                <a:solidFill>
                  <a:srgbClr val="63666A"/>
                </a:solidFill>
                <a:latin typeface="Helvetica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39E12CF0-B920-BDBB-50E2-1270A466D0BB}"/>
              </a:ext>
            </a:extLst>
          </p:cNvPr>
          <p:cNvSpPr>
            <a:spLocks noGrp="1"/>
          </p:cNvSpPr>
          <p:nvPr>
            <p:ph type="ftr" sz="quarter" idx="20"/>
          </p:nvPr>
        </p:nvSpPr>
        <p:spPr/>
        <p:txBody>
          <a:bodyPr/>
          <a:lstStyle>
            <a:lvl1pPr>
              <a:defRPr sz="1200" baseline="0">
                <a:solidFill>
                  <a:srgbClr val="004C97"/>
                </a:solidFill>
                <a:latin typeface="Helvetica"/>
              </a:defRPr>
            </a:lvl1pPr>
          </a:lstStyle>
          <a:p>
            <a:pPr>
              <a:defRPr/>
            </a:pPr>
            <a:r>
              <a:rPr lang="en-US"/>
              <a:t>D. Dwyer | Pixels for Large Cryo Detectors</a:t>
            </a: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14620407-6757-43E4-78EC-6590097E62D4}"/>
              </a:ext>
            </a:extLst>
          </p:cNvPr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 sz="1200" b="1" i="0" baseline="0">
                <a:solidFill>
                  <a:srgbClr val="004C97"/>
                </a:solidFill>
                <a:latin typeface="Helvetica"/>
              </a:defRPr>
            </a:lvl1pPr>
          </a:lstStyle>
          <a:p>
            <a:pPr>
              <a:defRPr/>
            </a:pPr>
            <a:fld id="{11E0B4C3-B3D5-7048-BE8A-03AC5E4C979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55B15898-0BFB-5E2B-3431-09E55C21708B}"/>
              </a:ext>
            </a:extLst>
          </p:cNvPr>
          <p:cNvSpPr>
            <a:spLocks noGrp="1"/>
          </p:cNvSpPr>
          <p:nvPr>
            <p:ph type="dt" sz="half" idx="22"/>
          </p:nvPr>
        </p:nvSpPr>
        <p:spPr>
          <a:xfrm>
            <a:off x="1306513" y="6488113"/>
            <a:ext cx="1312862" cy="187325"/>
          </a:xfr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z="1200" baseline="0">
                <a:solidFill>
                  <a:srgbClr val="004C97"/>
                </a:solidFill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/>
              <a:t>12 Dec 2022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29241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05366" y="1227138"/>
            <a:ext cx="11061700" cy="424185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>
                <a:solidFill>
                  <a:srgbClr val="63666A"/>
                </a:solidFill>
                <a:latin typeface="Helvetica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12" name="Text Placeholder 2"/>
          <p:cNvSpPr>
            <a:spLocks noGrp="1"/>
          </p:cNvSpPr>
          <p:nvPr>
            <p:ph type="body" idx="11"/>
          </p:nvPr>
        </p:nvSpPr>
        <p:spPr>
          <a:xfrm>
            <a:off x="609605" y="5686118"/>
            <a:ext cx="11057460" cy="439738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1600" b="0" i="0" baseline="0">
                <a:solidFill>
                  <a:srgbClr val="00B5E2"/>
                </a:solidFill>
                <a:latin typeface="Helvetic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6" y="425569"/>
            <a:ext cx="11057461" cy="603767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200" b="1" i="0" baseline="0">
                <a:solidFill>
                  <a:srgbClr val="004C97"/>
                </a:solidFill>
                <a:latin typeface="Helvetica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B6705F9C-DC0D-A741-0301-15096D46E0E9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 sz="1200" baseline="0">
                <a:solidFill>
                  <a:srgbClr val="004C97"/>
                </a:solidFill>
                <a:latin typeface="Helvetica"/>
              </a:defRPr>
            </a:lvl1pPr>
          </a:lstStyle>
          <a:p>
            <a:pPr>
              <a:defRPr/>
            </a:pPr>
            <a:r>
              <a:rPr lang="en-US"/>
              <a:t>D. Dwyer | Pixels for Large Cryo Detectors</a:t>
            </a:r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C9E715A7-215F-11B6-6DFD-2878E20AA957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 sz="1200" b="1" i="0" baseline="0">
                <a:solidFill>
                  <a:srgbClr val="004C97"/>
                </a:solidFill>
                <a:latin typeface="Helvetica"/>
              </a:defRPr>
            </a:lvl1pPr>
          </a:lstStyle>
          <a:p>
            <a:pPr>
              <a:defRPr/>
            </a:pPr>
            <a:fld id="{F17EDB45-B601-8C44-B38A-71112DCCDCF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DCBF44C7-23E4-0CCE-9964-D12AC1DF395E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1306513" y="6488113"/>
            <a:ext cx="1514475" cy="187325"/>
          </a:xfr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z="1200" baseline="0">
                <a:solidFill>
                  <a:srgbClr val="004C97"/>
                </a:solidFill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/>
              <a:t>12 Dec 2022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04159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DE4FD7-73D1-09AA-F8AA-12355B92A6EA}"/>
              </a:ext>
            </a:extLst>
          </p:cNvPr>
          <p:cNvSpPr txBox="1">
            <a:spLocks/>
          </p:cNvSpPr>
          <p:nvPr/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05368" y="462518"/>
            <a:ext cx="10972800" cy="647102"/>
          </a:xfrm>
          <a:prstGeom prst="rect">
            <a:avLst/>
          </a:prstGeom>
        </p:spPr>
        <p:txBody>
          <a:bodyPr vert="horz" lIns="0" tIns="0" rIns="0" bIns="0">
            <a:normAutofit/>
          </a:bodyPr>
          <a:lstStyle>
            <a:lvl1pPr algn="l">
              <a:defRPr sz="4000" b="1" i="0" baseline="0">
                <a:solidFill>
                  <a:srgbClr val="E95125"/>
                </a:solidFill>
                <a:latin typeface="Helvetica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5" name="Content Placeholder 2"/>
          <p:cNvSpPr>
            <a:spLocks noGrp="1"/>
          </p:cNvSpPr>
          <p:nvPr>
            <p:ph idx="11"/>
          </p:nvPr>
        </p:nvSpPr>
        <p:spPr>
          <a:xfrm>
            <a:off x="605373" y="1207770"/>
            <a:ext cx="10977028" cy="5070302"/>
          </a:xfrm>
          <a:prstGeom prst="rect">
            <a:avLst/>
          </a:prstGeom>
        </p:spPr>
        <p:txBody>
          <a:bodyPr lIns="0" rIns="0">
            <a:normAutofit/>
          </a:bodyPr>
          <a:lstStyle>
            <a:lvl1pPr marL="256032" indent="-265176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Font typeface="Arial"/>
              <a:buChar char="•"/>
              <a:defRPr sz="2200" b="0" i="0">
                <a:solidFill>
                  <a:srgbClr val="3C5A77"/>
                </a:solidFill>
                <a:latin typeface="Helvetica"/>
              </a:defRPr>
            </a:lvl1pPr>
            <a:lvl2pPr marL="541338" indent="-26670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90000"/>
              <a:buFont typeface="Lucida Grande"/>
              <a:buChar char="-"/>
              <a:defRPr sz="2000" b="0" i="0">
                <a:solidFill>
                  <a:srgbClr val="3C5A77"/>
                </a:solidFill>
                <a:latin typeface="Helvetica"/>
              </a:defRPr>
            </a:lvl2pPr>
            <a:lvl3pPr marL="898525" indent="-27305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88000"/>
              <a:buFont typeface="Arial"/>
              <a:buChar char="•"/>
              <a:defRPr sz="1800" b="0" i="0">
                <a:solidFill>
                  <a:srgbClr val="3C5A77"/>
                </a:solidFill>
                <a:latin typeface="Helvetica"/>
              </a:defRPr>
            </a:lvl3pPr>
            <a:lvl4pPr marL="1165225" indent="-26670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90000"/>
              <a:buFont typeface="Lucida Grande"/>
              <a:buChar char="-"/>
              <a:defRPr sz="1600" b="0" i="0">
                <a:solidFill>
                  <a:srgbClr val="3C5A77"/>
                </a:solidFill>
                <a:latin typeface="Helvetica"/>
              </a:defRPr>
            </a:lvl4pPr>
            <a:lvl5pPr marL="1431925" indent="-26670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88000"/>
              <a:buFont typeface="Arial"/>
              <a:buChar char="•"/>
              <a:defRPr sz="1400" b="0" i="0">
                <a:solidFill>
                  <a:srgbClr val="3C5A77"/>
                </a:solidFill>
                <a:latin typeface="Helvetica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0C5F7056-6F18-DB7D-959B-1268749ABE57}"/>
              </a:ext>
            </a:extLst>
          </p:cNvPr>
          <p:cNvSpPr>
            <a:spLocks noGrp="1"/>
          </p:cNvSpPr>
          <p:nvPr>
            <p:ph type="dt" sz="half" idx="12"/>
          </p:nvPr>
        </p:nvSpPr>
        <p:spPr>
          <a:xfrm>
            <a:off x="1171575" y="6550025"/>
            <a:ext cx="1331913" cy="158750"/>
          </a:xfr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z="1200" b="0" i="0" baseline="0">
                <a:solidFill>
                  <a:srgbClr val="E95125"/>
                </a:solidFill>
                <a:latin typeface="Helvetica"/>
                <a:ea typeface="+mn-ea"/>
                <a:cs typeface="Helvetica"/>
              </a:defRPr>
            </a:lvl1pPr>
          </a:lstStyle>
          <a:p>
            <a:pPr>
              <a:defRPr/>
            </a:pPr>
            <a:r>
              <a:rPr lang="en-US"/>
              <a:t>12 Dec 2022</a:t>
            </a:r>
            <a:endParaRPr lang="en-US" dirty="0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2E88A392-8935-A302-F283-5702A2A75472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>
          <a:xfrm>
            <a:off x="2503488" y="6550025"/>
            <a:ext cx="5799137" cy="158750"/>
          </a:xfr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z="1200" b="0" i="0" baseline="0">
                <a:solidFill>
                  <a:srgbClr val="E95125"/>
                </a:solidFill>
                <a:latin typeface="Helvetica"/>
                <a:ea typeface="+mn-ea"/>
                <a:cs typeface="Helvetica"/>
              </a:defRPr>
            </a:lvl1pPr>
          </a:lstStyle>
          <a:p>
            <a:pPr>
              <a:defRPr/>
            </a:pPr>
            <a:r>
              <a:rPr lang="en-US"/>
              <a:t>D. Dwyer | Pixels for Large Cryo Detectors</a:t>
            </a:r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2A334CB5-28AB-8B86-3895-8E86FEDCF8C8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604838" y="6550025"/>
            <a:ext cx="566737" cy="158750"/>
          </a:xfr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z="1200" b="1" i="0" baseline="0" smtClean="0">
                <a:solidFill>
                  <a:srgbClr val="E95125"/>
                </a:solidFill>
                <a:latin typeface="Helvetica"/>
                <a:ea typeface="+mn-ea"/>
                <a:cs typeface="Helvetica"/>
              </a:defRPr>
            </a:lvl1pPr>
          </a:lstStyle>
          <a:p>
            <a:pPr>
              <a:defRPr/>
            </a:pPr>
            <a:fld id="{EC5895DF-59E3-8741-835B-22CD2466101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6116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5" Type="http://schemas.openxmlformats.org/officeDocument/2006/relationships/slideLayout" Target="../slideLayouts/slideLayout6.xml"/><Relationship Id="rId4" Type="http://schemas.openxmlformats.org/officeDocument/2006/relationships/slideLayout" Target="../slideLayouts/slideLayout5.xml"/><Relationship Id="rId9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88512CC9-8308-6347-C64E-2BA4C32BF469}"/>
              </a:ext>
            </a:extLst>
          </p:cNvPr>
          <p:cNvCxnSpPr>
            <a:cxnSpLocks/>
          </p:cNvCxnSpPr>
          <p:nvPr/>
        </p:nvCxnSpPr>
        <p:spPr>
          <a:xfrm>
            <a:off x="379413" y="476250"/>
            <a:ext cx="11599862" cy="0"/>
          </a:xfrm>
          <a:prstGeom prst="line">
            <a:avLst/>
          </a:prstGeom>
          <a:ln w="19050" cmpd="sng">
            <a:solidFill>
              <a:srgbClr val="004C97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CA4B9EAC-F23B-B4ED-31D5-B425000CFFF3}"/>
              </a:ext>
            </a:extLst>
          </p:cNvPr>
          <p:cNvCxnSpPr>
            <a:cxnSpLocks/>
          </p:cNvCxnSpPr>
          <p:nvPr/>
        </p:nvCxnSpPr>
        <p:spPr>
          <a:xfrm>
            <a:off x="287338" y="5729288"/>
            <a:ext cx="11691937" cy="0"/>
          </a:xfrm>
          <a:prstGeom prst="line">
            <a:avLst/>
          </a:prstGeom>
          <a:ln>
            <a:solidFill>
              <a:srgbClr val="004C97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3" r:id="rId1"/>
  </p:sldLayoutIdLst>
  <p:hf hdr="0"/>
  <p:txStyles>
    <p:titleStyle>
      <a:lvl1pPr algn="ctr" defTabSz="457200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Geneva" charset="0"/>
          <a:cs typeface="Geneva" charset="0"/>
        </a:defRPr>
      </a:lvl1pPr>
      <a:lvl2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2pPr>
      <a:lvl3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3pPr>
      <a:lvl4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4pPr>
      <a:lvl5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5pPr>
      <a:lvl6pPr marL="4572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6pPr>
      <a:lvl7pPr marL="9144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7pPr>
      <a:lvl8pPr marL="13716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8pPr>
      <a:lvl9pPr marL="18288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9pPr>
    </p:titleStyle>
    <p:bodyStyle>
      <a:lvl1pPr marL="342900" indent="-342900" algn="l" defTabSz="457200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Geneva" charset="0"/>
          <a:cs typeface="Geneva" charset="0"/>
        </a:defRPr>
      </a:lvl1pPr>
      <a:lvl2pPr marL="742950" indent="-285750" algn="l" defTabSz="457200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Geneva" charset="0"/>
          <a:cs typeface="Geneva" panose="020B0503030404040204" pitchFamily="34" charset="0"/>
        </a:defRPr>
      </a:lvl2pPr>
      <a:lvl3pPr marL="1143000" indent="-228600" algn="l" defTabSz="457200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Geneva" charset="0"/>
          <a:cs typeface="Geneva" panose="020B0503030404040204" pitchFamily="34" charset="0"/>
        </a:defRPr>
      </a:lvl3pPr>
      <a:lvl4pPr marL="1600200" indent="-228600" algn="l" defTabSz="457200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Geneva" charset="0"/>
          <a:cs typeface="Geneva" panose="020B0503030404040204" pitchFamily="34" charset="0"/>
        </a:defRPr>
      </a:lvl4pPr>
      <a:lvl5pPr marL="2057400" indent="-228600" algn="l" defTabSz="457200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Geneva" charset="0"/>
          <a:cs typeface="Geneva" panose="020B0503030404040204" pitchFamily="34" charset="0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DE39D9F5-F855-ED33-24B4-0AEE7A5F1514}"/>
              </a:ext>
            </a:extLst>
          </p:cNvPr>
          <p:cNvCxnSpPr>
            <a:cxnSpLocks/>
          </p:cNvCxnSpPr>
          <p:nvPr/>
        </p:nvCxnSpPr>
        <p:spPr>
          <a:xfrm>
            <a:off x="287338" y="6357938"/>
            <a:ext cx="11668125" cy="0"/>
          </a:xfrm>
          <a:prstGeom prst="line">
            <a:avLst/>
          </a:prstGeom>
          <a:ln>
            <a:solidFill>
              <a:srgbClr val="004C97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75146AD-3D46-199C-6A01-34C6136F910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306513" y="6488113"/>
            <a:ext cx="1312862" cy="200025"/>
          </a:xfrm>
          <a:prstGeom prst="rect">
            <a:avLst/>
          </a:prstGeom>
        </p:spPr>
        <p:txBody>
          <a:bodyPr lIns="0" tIns="0" rIns="0" bIns="0" anchor="b" anchorCtr="0"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 sz="1200" baseline="0">
                <a:solidFill>
                  <a:srgbClr val="004C97"/>
                </a:solidFill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/>
              <a:t>12 Dec 2022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A4C7F62-FCAA-80B7-8812-9BB4F52C0D1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820988" y="6488113"/>
            <a:ext cx="7329487" cy="187325"/>
          </a:xfrm>
          <a:prstGeom prst="rect">
            <a:avLst/>
          </a:prstGeom>
        </p:spPr>
        <p:txBody>
          <a:bodyPr lIns="0" tIns="0" rIns="0" bIns="0" anchor="b" anchorCtr="0"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 sz="1200" baseline="0">
                <a:solidFill>
                  <a:srgbClr val="004C97"/>
                </a:solidFill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/>
              <a:t>D. Dwyer | Pixels for Large Cryo Detectors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C57317A-BCC4-DA23-4EE2-7107975076A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363538" y="6488113"/>
            <a:ext cx="700087" cy="187325"/>
          </a:xfrm>
          <a:prstGeom prst="rect">
            <a:avLst/>
          </a:prstGeom>
        </p:spPr>
        <p:txBody>
          <a:bodyPr lIns="0" tIns="0" rIns="0" bIns="0" anchor="b" anchorCtr="0"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 sz="1200" b="1" i="0" baseline="0">
                <a:solidFill>
                  <a:srgbClr val="004C97"/>
                </a:solidFill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fld id="{E5AABDC0-8552-1544-B65A-2BDE19A4380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4" r:id="rId1"/>
    <p:sldLayoutId id="2147483705" r:id="rId2"/>
    <p:sldLayoutId id="2147483706" r:id="rId3"/>
    <p:sldLayoutId id="2147483707" r:id="rId4"/>
    <p:sldLayoutId id="2147483708" r:id="rId5"/>
    <p:sldLayoutId id="2147483709" r:id="rId6"/>
    <p:sldLayoutId id="2147483710" r:id="rId7"/>
    <p:sldLayoutId id="2147483711" r:id="rId8"/>
  </p:sldLayoutIdLst>
  <p:hf hdr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Geneva" charset="0"/>
          <a:cs typeface="Geneva" charset="0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Geneva" charset="0"/>
          <a:cs typeface="Geneva" charset="0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Geneva" charset="0"/>
          <a:cs typeface="Geneva" panose="020B0503030404040204" pitchFamily="34" charset="0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Geneva" charset="0"/>
          <a:cs typeface="Geneva" panose="020B0503030404040204" pitchFamily="34" charset="0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Geneva" charset="0"/>
          <a:cs typeface="Geneva" panose="020B0503030404040204" pitchFamily="34" charset="0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Geneva" charset="0"/>
          <a:cs typeface="Geneva" panose="020B0503030404040204" pitchFamily="34" charset="0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4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7" Type="http://schemas.openxmlformats.org/officeDocument/2006/relationships/image" Target="../media/image51.pn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0.jpeg"/><Relationship Id="rId5" Type="http://schemas.openxmlformats.org/officeDocument/2006/relationships/image" Target="../media/image49.png"/><Relationship Id="rId4" Type="http://schemas.openxmlformats.org/officeDocument/2006/relationships/image" Target="../media/image48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gif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56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63.png"/><Relationship Id="rId3" Type="http://schemas.openxmlformats.org/officeDocument/2006/relationships/image" Target="../media/image59.png"/><Relationship Id="rId7" Type="http://schemas.openxmlformats.org/officeDocument/2006/relationships/image" Target="../media/image62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61.png"/><Relationship Id="rId5" Type="http://schemas.openxmlformats.org/officeDocument/2006/relationships/image" Target="../media/image60.png"/><Relationship Id="rId4" Type="http://schemas.openxmlformats.org/officeDocument/2006/relationships/hyperlink" Target="https://arxiv.org/abs/1809.10213" TargetMode="Externa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68.png"/><Relationship Id="rId5" Type="http://schemas.openxmlformats.org/officeDocument/2006/relationships/image" Target="../media/image67.png"/><Relationship Id="rId4" Type="http://schemas.openxmlformats.org/officeDocument/2006/relationships/image" Target="../media/image66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73.png"/><Relationship Id="rId5" Type="http://schemas.openxmlformats.org/officeDocument/2006/relationships/image" Target="../media/image72.png"/><Relationship Id="rId4" Type="http://schemas.openxmlformats.org/officeDocument/2006/relationships/image" Target="../media/image71.jp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74.png"/><Relationship Id="rId3" Type="http://schemas.openxmlformats.org/officeDocument/2006/relationships/image" Target="../media/image3.png"/><Relationship Id="rId7" Type="http://schemas.openxmlformats.org/officeDocument/2006/relationships/image" Target="../media/image72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66.png"/><Relationship Id="rId5" Type="http://schemas.openxmlformats.org/officeDocument/2006/relationships/image" Target="../media/image4.png"/><Relationship Id="rId4" Type="http://schemas.openxmlformats.org/officeDocument/2006/relationships/image" Target="../media/image51.png"/><Relationship Id="rId9" Type="http://schemas.openxmlformats.org/officeDocument/2006/relationships/image" Target="../media/image5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9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8.png"/><Relationship Id="rId4" Type="http://schemas.openxmlformats.org/officeDocument/2006/relationships/image" Target="../media/image77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png"/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83.jpeg"/><Relationship Id="rId5" Type="http://schemas.openxmlformats.org/officeDocument/2006/relationships/image" Target="../media/image82.png"/><Relationship Id="rId4" Type="http://schemas.openxmlformats.org/officeDocument/2006/relationships/image" Target="../media/image81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8.png"/><Relationship Id="rId7" Type="http://schemas.openxmlformats.org/officeDocument/2006/relationships/hyperlink" Target="https://arxiv.org/abs/2203.12109" TargetMode="External"/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9.xml"/><Relationship Id="rId6" Type="http://schemas.openxmlformats.org/officeDocument/2006/relationships/hyperlink" Target="https://doi.org/10.1088/1748-0221/15/04/P04009" TargetMode="External"/><Relationship Id="rId5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13" Type="http://schemas.openxmlformats.org/officeDocument/2006/relationships/image" Target="../media/image24.png"/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12" Type="http://schemas.openxmlformats.org/officeDocument/2006/relationships/image" Target="../media/image23.svg"/><Relationship Id="rId2" Type="http://schemas.openxmlformats.org/officeDocument/2006/relationships/image" Target="../media/image13.png"/><Relationship Id="rId16" Type="http://schemas.openxmlformats.org/officeDocument/2006/relationships/image" Target="../media/image27.pn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17.png"/><Relationship Id="rId11" Type="http://schemas.openxmlformats.org/officeDocument/2006/relationships/image" Target="../media/image22.png"/><Relationship Id="rId5" Type="http://schemas.openxmlformats.org/officeDocument/2006/relationships/image" Target="../media/image16.png"/><Relationship Id="rId15" Type="http://schemas.openxmlformats.org/officeDocument/2006/relationships/image" Target="../media/image26.png"/><Relationship Id="rId10" Type="http://schemas.openxmlformats.org/officeDocument/2006/relationships/image" Target="../media/image21.png"/><Relationship Id="rId4" Type="http://schemas.openxmlformats.org/officeDocument/2006/relationships/image" Target="../media/image15.png"/><Relationship Id="rId9" Type="http://schemas.openxmlformats.org/officeDocument/2006/relationships/image" Target="../media/image20.png"/><Relationship Id="rId14" Type="http://schemas.openxmlformats.org/officeDocument/2006/relationships/image" Target="../media/image2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G"/><Relationship Id="rId7" Type="http://schemas.openxmlformats.org/officeDocument/2006/relationships/image" Target="../media/image33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32.png"/><Relationship Id="rId5" Type="http://schemas.openxmlformats.org/officeDocument/2006/relationships/image" Target="../media/image31.jpg"/><Relationship Id="rId4" Type="http://schemas.openxmlformats.org/officeDocument/2006/relationships/image" Target="../media/image3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37.jpeg"/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36.jpeg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emf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le 1">
            <a:extLst>
              <a:ext uri="{FF2B5EF4-FFF2-40B4-BE49-F238E27FC236}">
                <a16:creationId xmlns:a16="http://schemas.microsoft.com/office/drawing/2014/main" id="{726CF23E-4743-79ED-0FF0-86E18A07926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1711325"/>
            <a:ext cx="11201400" cy="11430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compatLnSpc="1">
            <a:prstTxWarp prst="textNoShape">
              <a:avLst/>
            </a:prstTxWarp>
          </a:bodyPr>
          <a:lstStyle/>
          <a:p>
            <a:r>
              <a:rPr lang="en-US" altLang="en-US" dirty="0">
                <a:latin typeface="Helvetica" pitchFamily="2" charset="0"/>
                <a:ea typeface="Geneva" panose="020B0503030404040204" pitchFamily="34" charset="0"/>
                <a:cs typeface="Geneva" panose="020B0503030404040204" pitchFamily="34" charset="0"/>
              </a:rPr>
              <a:t>Pixel Readout </a:t>
            </a:r>
            <a:br>
              <a:rPr lang="en-US" altLang="en-US" dirty="0">
                <a:latin typeface="Helvetica" pitchFamily="2" charset="0"/>
                <a:ea typeface="Geneva" panose="020B0503030404040204" pitchFamily="34" charset="0"/>
                <a:cs typeface="Geneva" panose="020B0503030404040204" pitchFamily="34" charset="0"/>
              </a:rPr>
            </a:br>
            <a:r>
              <a:rPr lang="en-US" altLang="en-US" dirty="0">
                <a:latin typeface="Helvetica" pitchFamily="2" charset="0"/>
                <a:ea typeface="Geneva" panose="020B0503030404040204" pitchFamily="34" charset="0"/>
                <a:cs typeface="Geneva" panose="020B0503030404040204" pitchFamily="34" charset="0"/>
              </a:rPr>
              <a:t>for Large Cryogenic Detectors</a:t>
            </a:r>
            <a:endParaRPr lang="en-US" altLang="en-US" sz="2800" dirty="0">
              <a:latin typeface="Helvetica" pitchFamily="2" charset="0"/>
              <a:ea typeface="Geneva" panose="020B0503030404040204" pitchFamily="34" charset="0"/>
              <a:cs typeface="Geneva" panose="020B0503030404040204" pitchFamily="34" charset="0"/>
            </a:endParaRPr>
          </a:p>
        </p:txBody>
      </p:sp>
      <p:sp>
        <p:nvSpPr>
          <p:cNvPr id="14338" name="Text Placeholder 2">
            <a:extLst>
              <a:ext uri="{FF2B5EF4-FFF2-40B4-BE49-F238E27FC236}">
                <a16:creationId xmlns:a16="http://schemas.microsoft.com/office/drawing/2014/main" id="{BE989ED4-2609-0BC4-BDBE-080175FA238B}"/>
              </a:ext>
            </a:extLst>
          </p:cNvPr>
          <p:cNvSpPr>
            <a:spLocks noGrp="1" noChangeArrowheads="1"/>
          </p:cNvSpPr>
          <p:nvPr>
            <p:ph type="body" sz="quarter" idx="10"/>
          </p:nvPr>
        </p:nvSpPr>
        <p:spPr bwMode="auto">
          <a:xfrm>
            <a:off x="604838" y="3209925"/>
            <a:ext cx="11061700" cy="17208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n-US" altLang="en-US" dirty="0">
                <a:latin typeface="Helvetica" pitchFamily="2" charset="0"/>
                <a:ea typeface="Geneva" panose="020B0503030404040204" pitchFamily="34" charset="0"/>
                <a:cs typeface="Geneva" panose="020B0503030404040204" pitchFamily="34" charset="0"/>
              </a:rPr>
              <a:t>Dan Dwyer (LBNL)</a:t>
            </a:r>
          </a:p>
          <a:p>
            <a:r>
              <a:rPr lang="en-US" altLang="en-US" dirty="0">
                <a:latin typeface="Helvetica" pitchFamily="2" charset="0"/>
                <a:ea typeface="Geneva" panose="020B0503030404040204" pitchFamily="34" charset="0"/>
                <a:cs typeface="Geneva" panose="020B0503030404040204" pitchFamily="34" charset="0"/>
              </a:rPr>
              <a:t>Pixel 2022 (Santa Fe, NM)</a:t>
            </a:r>
          </a:p>
          <a:p>
            <a:r>
              <a:rPr lang="en-US" altLang="en-US" dirty="0">
                <a:latin typeface="Helvetica" pitchFamily="2" charset="0"/>
                <a:ea typeface="Geneva" panose="020B0503030404040204" pitchFamily="34" charset="0"/>
                <a:cs typeface="Geneva" panose="020B0503030404040204" pitchFamily="34" charset="0"/>
              </a:rPr>
              <a:t>12 Dec 2022</a:t>
            </a:r>
          </a:p>
        </p:txBody>
      </p:sp>
      <p:sp>
        <p:nvSpPr>
          <p:cNvPr id="14339" name="Picture 3">
            <a:extLst>
              <a:ext uri="{FF2B5EF4-FFF2-40B4-BE49-F238E27FC236}">
                <a16:creationId xmlns:a16="http://schemas.microsoft.com/office/drawing/2014/main" id="{0ACA5C39-C8EB-EAAF-98DC-CA9DAEF3F720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7743825" y="541338"/>
            <a:ext cx="3922713" cy="5103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B732E15A-E4AC-19C4-5675-F9983DB9D22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06464" y="541769"/>
            <a:ext cx="3923604" cy="5103636"/>
          </a:xfrm>
          <a:prstGeom prst="rect">
            <a:avLst/>
          </a:prstGeom>
        </p:spPr>
      </p:pic>
      <p:pic>
        <p:nvPicPr>
          <p:cNvPr id="4" name="Picture 8">
            <a:extLst>
              <a:ext uri="{FF2B5EF4-FFF2-40B4-BE49-F238E27FC236}">
                <a16:creationId xmlns:a16="http://schemas.microsoft.com/office/drawing/2014/main" id="{57957A9C-CABA-BCD5-2C99-0D8E427B043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4788" y="3209925"/>
            <a:ext cx="4246055" cy="24645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14">
            <a:extLst>
              <a:ext uri="{FF2B5EF4-FFF2-40B4-BE49-F238E27FC236}">
                <a16:creationId xmlns:a16="http://schemas.microsoft.com/office/drawing/2014/main" id="{8FF7A1D3-902E-0584-48CD-4AA96904226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89660" y="541083"/>
            <a:ext cx="1664823" cy="17275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91B4F747-113F-F243-62A5-3FD3A48E4F9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85641" y="633683"/>
            <a:ext cx="1380099" cy="13800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Title 6">
            <a:extLst>
              <a:ext uri="{FF2B5EF4-FFF2-40B4-BE49-F238E27FC236}">
                <a16:creationId xmlns:a16="http://schemas.microsoft.com/office/drawing/2014/main" id="{DBEB68E8-7083-BC7D-2C15-797CF26935F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604838" y="461963"/>
            <a:ext cx="10972800" cy="6477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altLang="en-US" sz="2200">
                <a:solidFill>
                  <a:srgbClr val="004C97"/>
                </a:solidFill>
                <a:latin typeface="Helvetica" pitchFamily="2" charset="0"/>
                <a:ea typeface="Geneva" panose="020B0503030404040204" pitchFamily="34" charset="0"/>
                <a:cs typeface="Geneva" panose="020B0503030404040204" pitchFamily="34" charset="0"/>
              </a:rPr>
              <a:t>LArPix-v2: Scalable Production and Testing Process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A21B30F-E982-8952-DF73-42A65425DDC6}"/>
              </a:ext>
            </a:extLst>
          </p:cNvPr>
          <p:cNvSpPr>
            <a:spLocks noGrp="1"/>
          </p:cNvSpPr>
          <p:nvPr>
            <p:ph type="dt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solidFill>
                  <a:schemeClr val="tx2"/>
                </a:solidFill>
              </a:rPr>
              <a:t>12 Dec 2022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E6960E3-CEBB-82C6-065A-5BB5A5215247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pPr>
              <a:defRPr/>
            </a:pPr>
            <a:fld id="{B7A81921-3E00-6B4D-B4F0-60C7955BBEF9}" type="slidenum">
              <a:rPr lang="en-US">
                <a:solidFill>
                  <a:schemeClr val="tx2"/>
                </a:solidFill>
              </a:rPr>
              <a:pPr>
                <a:defRPr/>
              </a:pPr>
              <a:t>10</a:t>
            </a:fld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BCC45CE2-0F19-D815-6BD5-6169ABE18FE2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solidFill>
                  <a:schemeClr val="tx2"/>
                </a:solidFill>
              </a:rPr>
              <a:t>D. Dwyer | Pixels for Large Cryo Detectors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4116C068-0C85-81F0-44FD-0EEC3F19DB2B}"/>
              </a:ext>
            </a:extLst>
          </p:cNvPr>
          <p:cNvSpPr/>
          <p:nvPr/>
        </p:nvSpPr>
        <p:spPr>
          <a:xfrm>
            <a:off x="615950" y="1631950"/>
            <a:ext cx="2019300" cy="1014413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ASICs produced and packaged </a:t>
            </a:r>
          </a:p>
          <a:p>
            <a:pPr algn="ctr" eaLnBrk="1" hangingPunct="1">
              <a:defRPr/>
            </a:pP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(@ vendors)</a:t>
            </a:r>
          </a:p>
        </p:txBody>
      </p:sp>
      <p:sp>
        <p:nvSpPr>
          <p:cNvPr id="18" name="Rounded Rectangle 17">
            <a:extLst>
              <a:ext uri="{FF2B5EF4-FFF2-40B4-BE49-F238E27FC236}">
                <a16:creationId xmlns:a16="http://schemas.microsoft.com/office/drawing/2014/main" id="{45450B24-3466-669F-B7DD-4A4EE0C6F326}"/>
              </a:ext>
            </a:extLst>
          </p:cNvPr>
          <p:cNvSpPr/>
          <p:nvPr/>
        </p:nvSpPr>
        <p:spPr>
          <a:xfrm>
            <a:off x="542925" y="3209925"/>
            <a:ext cx="2165350" cy="1085850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ASIC room-temp QC testing</a:t>
            </a:r>
          </a:p>
          <a:p>
            <a:pPr algn="ctr" eaLnBrk="1" hangingPunct="1">
              <a:defRPr/>
            </a:pP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(@ Lab/Univ. partners)</a:t>
            </a:r>
          </a:p>
        </p:txBody>
      </p:sp>
      <p:sp>
        <p:nvSpPr>
          <p:cNvPr id="19" name="Rounded Rectangle 18">
            <a:extLst>
              <a:ext uri="{FF2B5EF4-FFF2-40B4-BE49-F238E27FC236}">
                <a16:creationId xmlns:a16="http://schemas.microsoft.com/office/drawing/2014/main" id="{C09BB1FF-B61E-19C7-0F55-20C75E616F54}"/>
              </a:ext>
            </a:extLst>
          </p:cNvPr>
          <p:cNvSpPr/>
          <p:nvPr/>
        </p:nvSpPr>
        <p:spPr>
          <a:xfrm>
            <a:off x="3200400" y="1631950"/>
            <a:ext cx="2019300" cy="1014413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Anode tiles produced and checked</a:t>
            </a:r>
          </a:p>
          <a:p>
            <a:pPr algn="ctr" eaLnBrk="1" hangingPunct="1">
              <a:defRPr/>
            </a:pP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(@ vendor)</a:t>
            </a:r>
          </a:p>
        </p:txBody>
      </p:sp>
      <p:sp>
        <p:nvSpPr>
          <p:cNvPr id="20" name="Rounded Rectangle 19">
            <a:extLst>
              <a:ext uri="{FF2B5EF4-FFF2-40B4-BE49-F238E27FC236}">
                <a16:creationId xmlns:a16="http://schemas.microsoft.com/office/drawing/2014/main" id="{103793EF-0980-4894-E2A8-E385094B23DE}"/>
              </a:ext>
            </a:extLst>
          </p:cNvPr>
          <p:cNvSpPr/>
          <p:nvPr/>
        </p:nvSpPr>
        <p:spPr>
          <a:xfrm>
            <a:off x="3195638" y="3209925"/>
            <a:ext cx="2020887" cy="1085850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Anode tiles loaded</a:t>
            </a:r>
          </a:p>
          <a:p>
            <a:pPr algn="ctr" eaLnBrk="1" hangingPunct="1">
              <a:defRPr/>
            </a:pP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and inspected</a:t>
            </a:r>
          </a:p>
          <a:p>
            <a:pPr algn="ctr" eaLnBrk="1" hangingPunct="1">
              <a:defRPr/>
            </a:pP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(@ vendor)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1F359C94-EFB7-D307-2327-A82E05A21F54}"/>
              </a:ext>
            </a:extLst>
          </p:cNvPr>
          <p:cNvSpPr/>
          <p:nvPr/>
        </p:nvSpPr>
        <p:spPr>
          <a:xfrm>
            <a:off x="5716588" y="3224213"/>
            <a:ext cx="2165350" cy="1085850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LArPix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System</a:t>
            </a:r>
          </a:p>
          <a:p>
            <a:pPr algn="ctr" eaLnBrk="1" hangingPunct="1">
              <a:defRPr/>
            </a:pP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room-temp QC testing</a:t>
            </a:r>
          </a:p>
          <a:p>
            <a:pPr algn="ctr" eaLnBrk="1" hangingPunct="1">
              <a:defRPr/>
            </a:pP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(@ Lab/Univ. partners)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02CCFD6-C33D-6490-433B-823721E1F276}"/>
              </a:ext>
            </a:extLst>
          </p:cNvPr>
          <p:cNvSpPr txBox="1"/>
          <p:nvPr/>
        </p:nvSpPr>
        <p:spPr>
          <a:xfrm>
            <a:off x="701675" y="4476750"/>
            <a:ext cx="2333625" cy="15081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charset="0"/>
                <a:ea typeface="Geneva" charset="0"/>
                <a:cs typeface="Geneva" charset="0"/>
              </a:rPr>
              <a:t>LArPix-v2 testing:</a:t>
            </a:r>
          </a:p>
          <a:p>
            <a:pPr eaLnBrk="1" hangingPunct="1">
              <a:defRPr/>
            </a:pPr>
            <a:r>
              <a:rPr 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charset="0"/>
                <a:ea typeface="Geneva" charset="0"/>
                <a:cs typeface="Geneva" charset="0"/>
              </a:rPr>
              <a:t> 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charset="0"/>
                <a:ea typeface="Geneva" charset="0"/>
                <a:cs typeface="Geneva" charset="0"/>
              </a:rPr>
              <a:t> ~8,000 ASICs tested (so far)</a:t>
            </a:r>
          </a:p>
          <a:p>
            <a:pPr eaLnBrk="1" hangingPunct="1">
              <a:defRPr/>
            </a:pP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charset="0"/>
                <a:ea typeface="Geneva" charset="0"/>
                <a:cs typeface="Geneva" charset="0"/>
              </a:rPr>
              <a:t>  ~600 chips/day (1 robot)</a:t>
            </a:r>
          </a:p>
          <a:p>
            <a:pPr eaLnBrk="1" hangingPunct="1">
              <a:defRPr/>
            </a:pPr>
            <a:endParaRPr lang="en-US" sz="400" dirty="0">
              <a:solidFill>
                <a:schemeClr val="tx1">
                  <a:lumMod val="75000"/>
                  <a:lumOff val="25000"/>
                </a:schemeClr>
              </a:solidFill>
              <a:latin typeface="Calibri" charset="0"/>
              <a:ea typeface="Geneva" charset="0"/>
              <a:cs typeface="Geneva" charset="0"/>
            </a:endParaRPr>
          </a:p>
          <a:p>
            <a:pPr eaLnBrk="1" hangingPunct="1">
              <a:defRPr/>
            </a:pP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charset="0"/>
                <a:ea typeface="Geneva" charset="0"/>
                <a:cs typeface="Geneva" charset="0"/>
              </a:rPr>
              <a:t>  </a:t>
            </a:r>
            <a:r>
              <a:rPr 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charset="0"/>
                <a:ea typeface="Geneva" charset="0"/>
                <a:cs typeface="Geneva" charset="0"/>
              </a:rPr>
              <a:t>Results:</a:t>
            </a:r>
          </a:p>
          <a:p>
            <a:pPr eaLnBrk="1" hangingPunct="1">
              <a:defRPr/>
            </a:pP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charset="0"/>
                <a:ea typeface="Geneva" charset="0"/>
                <a:cs typeface="Geneva" charset="0"/>
              </a:rPr>
              <a:t>  ~1% DOA</a:t>
            </a:r>
          </a:p>
          <a:p>
            <a:pPr eaLnBrk="1" hangingPunct="1">
              <a:defRPr/>
            </a:pP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charset="0"/>
                <a:ea typeface="Geneva" charset="0"/>
                <a:cs typeface="Geneva" charset="0"/>
              </a:rPr>
              <a:t>  ~10% sub-spec performance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72D2C97C-7AF3-9876-08D2-1CCCC2737D5B}"/>
              </a:ext>
            </a:extLst>
          </p:cNvPr>
          <p:cNvSpPr txBox="1"/>
          <p:nvPr/>
        </p:nvSpPr>
        <p:spPr>
          <a:xfrm>
            <a:off x="5716588" y="4476750"/>
            <a:ext cx="2657475" cy="15081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charset="0"/>
                <a:ea typeface="Geneva" charset="0"/>
                <a:cs typeface="Geneva" charset="0"/>
              </a:rPr>
              <a:t>LArPix-v2 testing:</a:t>
            </a:r>
          </a:p>
          <a:p>
            <a:pPr eaLnBrk="1" hangingPunct="1">
              <a:defRPr/>
            </a:pPr>
            <a:r>
              <a:rPr 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charset="0"/>
                <a:ea typeface="Geneva" charset="0"/>
                <a:cs typeface="Geneva" charset="0"/>
              </a:rPr>
              <a:t> 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charset="0"/>
                <a:ea typeface="Geneva" charset="0"/>
                <a:cs typeface="Geneva" charset="0"/>
              </a:rPr>
              <a:t> ~60 tiles tested (so far)</a:t>
            </a:r>
          </a:p>
          <a:p>
            <a:pPr eaLnBrk="1" hangingPunct="1">
              <a:defRPr/>
            </a:pP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charset="0"/>
                <a:ea typeface="Geneva" charset="0"/>
                <a:cs typeface="Geneva" charset="0"/>
              </a:rPr>
              <a:t>  ~8 tile batches, ~1hr</a:t>
            </a:r>
          </a:p>
          <a:p>
            <a:pPr eaLnBrk="1" hangingPunct="1">
              <a:defRPr/>
            </a:pPr>
            <a:endParaRPr lang="en-US" sz="400" dirty="0">
              <a:solidFill>
                <a:schemeClr val="tx1">
                  <a:lumMod val="75000"/>
                  <a:lumOff val="25000"/>
                </a:schemeClr>
              </a:solidFill>
              <a:latin typeface="Calibri" charset="0"/>
              <a:ea typeface="Geneva" charset="0"/>
              <a:cs typeface="Geneva" charset="0"/>
            </a:endParaRPr>
          </a:p>
          <a:p>
            <a:pPr eaLnBrk="1" hangingPunct="1">
              <a:defRPr/>
            </a:pP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charset="0"/>
                <a:ea typeface="Geneva" charset="0"/>
                <a:cs typeface="Geneva" charset="0"/>
              </a:rPr>
              <a:t>  </a:t>
            </a:r>
            <a:r>
              <a:rPr 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charset="0"/>
                <a:ea typeface="Geneva" charset="0"/>
                <a:cs typeface="Geneva" charset="0"/>
              </a:rPr>
              <a:t>Results:</a:t>
            </a:r>
          </a:p>
          <a:p>
            <a:pPr eaLnBrk="1" hangingPunct="1">
              <a:defRPr/>
            </a:pP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charset="0"/>
                <a:ea typeface="Geneva" charset="0"/>
                <a:cs typeface="Geneva" charset="0"/>
              </a:rPr>
              <a:t>  ~0.5% chips failed post-assembly</a:t>
            </a:r>
          </a:p>
          <a:p>
            <a:pPr eaLnBrk="1" hangingPunct="1">
              <a:defRPr/>
            </a:pP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charset="0"/>
                <a:ea typeface="Geneva" charset="0"/>
                <a:cs typeface="Geneva" charset="0"/>
              </a:rPr>
              <a:t>  Chip replacement: ~30 min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E84D7A71-E5C6-4C2F-0F85-40CAFB14C174}"/>
              </a:ext>
            </a:extLst>
          </p:cNvPr>
          <p:cNvCxnSpPr>
            <a:stCxn id="5" idx="2"/>
            <a:endCxn id="18" idx="0"/>
          </p:cNvCxnSpPr>
          <p:nvPr/>
        </p:nvCxnSpPr>
        <p:spPr>
          <a:xfrm>
            <a:off x="1625600" y="2646363"/>
            <a:ext cx="0" cy="563562"/>
          </a:xfrm>
          <a:prstGeom prst="straightConnector1">
            <a:avLst/>
          </a:prstGeom>
          <a:ln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0A8010C8-EADC-B161-6BBA-56F674B0FDE2}"/>
              </a:ext>
            </a:extLst>
          </p:cNvPr>
          <p:cNvCxnSpPr>
            <a:cxnSpLocks/>
            <a:endCxn id="20" idx="1"/>
          </p:cNvCxnSpPr>
          <p:nvPr/>
        </p:nvCxnSpPr>
        <p:spPr>
          <a:xfrm>
            <a:off x="2708275" y="3748088"/>
            <a:ext cx="487363" cy="4762"/>
          </a:xfrm>
          <a:prstGeom prst="straightConnector1">
            <a:avLst/>
          </a:prstGeom>
          <a:ln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202D67D3-E5A5-7C81-E007-DDA370743639}"/>
              </a:ext>
            </a:extLst>
          </p:cNvPr>
          <p:cNvCxnSpPr>
            <a:cxnSpLocks/>
          </p:cNvCxnSpPr>
          <p:nvPr/>
        </p:nvCxnSpPr>
        <p:spPr>
          <a:xfrm>
            <a:off x="5216525" y="3741738"/>
            <a:ext cx="487363" cy="6350"/>
          </a:xfrm>
          <a:prstGeom prst="straightConnector1">
            <a:avLst/>
          </a:prstGeom>
          <a:ln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38EE9AED-8897-37C2-0890-80246F0A27E6}"/>
              </a:ext>
            </a:extLst>
          </p:cNvPr>
          <p:cNvCxnSpPr/>
          <p:nvPr/>
        </p:nvCxnSpPr>
        <p:spPr>
          <a:xfrm>
            <a:off x="4206875" y="2651125"/>
            <a:ext cx="0" cy="561975"/>
          </a:xfrm>
          <a:prstGeom prst="straightConnector1">
            <a:avLst/>
          </a:prstGeom>
          <a:ln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Rounded Rectangle 35">
            <a:extLst>
              <a:ext uri="{FF2B5EF4-FFF2-40B4-BE49-F238E27FC236}">
                <a16:creationId xmlns:a16="http://schemas.microsoft.com/office/drawing/2014/main" id="{1DD14167-7B4F-54FA-FF0B-0978446F46CA}"/>
              </a:ext>
            </a:extLst>
          </p:cNvPr>
          <p:cNvSpPr/>
          <p:nvPr/>
        </p:nvSpPr>
        <p:spPr>
          <a:xfrm>
            <a:off x="8385175" y="3201988"/>
            <a:ext cx="2165350" cy="1087437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LArPix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System </a:t>
            </a:r>
          </a:p>
          <a:p>
            <a:pPr algn="ctr" eaLnBrk="1" hangingPunct="1">
              <a:defRPr/>
            </a:pP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QC Cryo-testing</a:t>
            </a:r>
          </a:p>
          <a:p>
            <a:pPr algn="ctr" eaLnBrk="1" hangingPunct="1">
              <a:defRPr/>
            </a:pP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(@ Lab/Univ. partners)</a:t>
            </a:r>
          </a:p>
        </p:txBody>
      </p: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20143B9B-E739-3D95-77AE-C58702C9594A}"/>
              </a:ext>
            </a:extLst>
          </p:cNvPr>
          <p:cNvCxnSpPr>
            <a:cxnSpLocks/>
          </p:cNvCxnSpPr>
          <p:nvPr/>
        </p:nvCxnSpPr>
        <p:spPr>
          <a:xfrm>
            <a:off x="7881938" y="3736975"/>
            <a:ext cx="487362" cy="4763"/>
          </a:xfrm>
          <a:prstGeom prst="straightConnector1">
            <a:avLst/>
          </a:prstGeom>
          <a:ln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8" name="TextBox 37">
            <a:extLst>
              <a:ext uri="{FF2B5EF4-FFF2-40B4-BE49-F238E27FC236}">
                <a16:creationId xmlns:a16="http://schemas.microsoft.com/office/drawing/2014/main" id="{1FA82715-C0A5-BB56-57F1-3770DF2C76D6}"/>
              </a:ext>
            </a:extLst>
          </p:cNvPr>
          <p:cNvSpPr txBox="1"/>
          <p:nvPr/>
        </p:nvSpPr>
        <p:spPr>
          <a:xfrm>
            <a:off x="8497888" y="4476750"/>
            <a:ext cx="3563937" cy="12922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charset="0"/>
                <a:ea typeface="Geneva" charset="0"/>
                <a:cs typeface="Geneva" charset="0"/>
              </a:rPr>
              <a:t>LArPix-v2 testing:</a:t>
            </a:r>
          </a:p>
          <a:p>
            <a:pPr eaLnBrk="1" hangingPunct="1">
              <a:defRPr/>
            </a:pPr>
            <a:r>
              <a:rPr 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charset="0"/>
                <a:ea typeface="Geneva" charset="0"/>
                <a:cs typeface="Geneva" charset="0"/>
              </a:rPr>
              <a:t> 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charset="0"/>
                <a:ea typeface="Geneva" charset="0"/>
                <a:cs typeface="Geneva" charset="0"/>
              </a:rPr>
              <a:t> ~60 tiles tested (so far)</a:t>
            </a:r>
          </a:p>
          <a:p>
            <a:pPr eaLnBrk="1" hangingPunct="1">
              <a:defRPr/>
            </a:pP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charset="0"/>
                <a:ea typeface="Geneva" charset="0"/>
                <a:cs typeface="Geneva" charset="0"/>
              </a:rPr>
              <a:t>  ~8 tile batches (time limited by LN fill/empty)</a:t>
            </a:r>
          </a:p>
          <a:p>
            <a:pPr eaLnBrk="1" hangingPunct="1">
              <a:defRPr/>
            </a:pPr>
            <a:endParaRPr lang="en-US" sz="400" dirty="0">
              <a:solidFill>
                <a:schemeClr val="tx1">
                  <a:lumMod val="75000"/>
                  <a:lumOff val="25000"/>
                </a:schemeClr>
              </a:solidFill>
              <a:latin typeface="Calibri" charset="0"/>
              <a:ea typeface="Geneva" charset="0"/>
              <a:cs typeface="Geneva" charset="0"/>
            </a:endParaRPr>
          </a:p>
          <a:p>
            <a:pPr eaLnBrk="1" hangingPunct="1">
              <a:defRPr/>
            </a:pP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charset="0"/>
                <a:ea typeface="Geneva" charset="0"/>
                <a:cs typeface="Geneva" charset="0"/>
              </a:rPr>
              <a:t>  </a:t>
            </a:r>
            <a:r>
              <a:rPr 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charset="0"/>
                <a:ea typeface="Geneva" charset="0"/>
                <a:cs typeface="Geneva" charset="0"/>
              </a:rPr>
              <a:t>Results:</a:t>
            </a:r>
          </a:p>
          <a:p>
            <a:pPr eaLnBrk="1" hangingPunct="1">
              <a:defRPr/>
            </a:pP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charset="0"/>
                <a:ea typeface="Geneva" charset="0"/>
                <a:cs typeface="Geneva" charset="0"/>
              </a:rPr>
              <a:t>  No cryo-failures yet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304828DF-4E45-D7ED-7A5D-4355FD7228B1}"/>
              </a:ext>
            </a:extLst>
          </p:cNvPr>
          <p:cNvSpPr txBox="1"/>
          <p:nvPr/>
        </p:nvSpPr>
        <p:spPr>
          <a:xfrm>
            <a:off x="349250" y="946350"/>
            <a:ext cx="9305925" cy="36988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charset="0"/>
                <a:ea typeface="Geneva" charset="0"/>
                <a:cs typeface="Geneva" charset="0"/>
              </a:rPr>
              <a:t>All production/assembly done via commercial vendors; QC testing performed by scientific staff</a:t>
            </a:r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52A7ABC8-46D7-EB26-48F8-CD92FDC730D3}"/>
              </a:ext>
            </a:extLst>
          </p:cNvPr>
          <p:cNvSpPr/>
          <p:nvPr/>
        </p:nvSpPr>
        <p:spPr>
          <a:xfrm>
            <a:off x="5624513" y="1616075"/>
            <a:ext cx="2268537" cy="1014413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Controllers, cables, feedthroughs produced and checked</a:t>
            </a:r>
          </a:p>
          <a:p>
            <a:pPr algn="ctr" eaLnBrk="1" hangingPunct="1">
              <a:defRPr/>
            </a:pP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(@ vendor)</a:t>
            </a: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A2349CBE-1B39-B183-FEA0-A8C39B95E58C}"/>
              </a:ext>
            </a:extLst>
          </p:cNvPr>
          <p:cNvCxnSpPr/>
          <p:nvPr/>
        </p:nvCxnSpPr>
        <p:spPr>
          <a:xfrm>
            <a:off x="6791325" y="2635250"/>
            <a:ext cx="0" cy="561975"/>
          </a:xfrm>
          <a:prstGeom prst="straightConnector1">
            <a:avLst/>
          </a:prstGeom>
          <a:ln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id="{5AD0221D-2CFD-7B78-77BF-992363ABFC8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73953" y="4428584"/>
            <a:ext cx="1719307" cy="1632553"/>
          </a:xfrm>
          <a:prstGeom prst="rect">
            <a:avLst/>
          </a:prstGeom>
        </p:spPr>
      </p:pic>
      <p:sp>
        <p:nvSpPr>
          <p:cNvPr id="12" name="Google Shape;320;g10d39ffb0d3_0_51">
            <a:extLst>
              <a:ext uri="{FF2B5EF4-FFF2-40B4-BE49-F238E27FC236}">
                <a16:creationId xmlns:a16="http://schemas.microsoft.com/office/drawing/2014/main" id="{93B72BC7-A23B-8A81-07DB-E152503204C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39689" y="6061137"/>
            <a:ext cx="1922220" cy="3077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25" tIns="45700" rIns="91425" bIns="4570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9pPr>
          </a:lstStyle>
          <a:p>
            <a:pPr eaLnBrk="1" hangingPunct="1">
              <a:buClr>
                <a:srgbClr val="000000"/>
              </a:buClr>
              <a:buSzPts val="1600"/>
              <a:buFont typeface="Arial" panose="020B0604020202020204" pitchFamily="34" charset="0"/>
              <a:buNone/>
            </a:pPr>
            <a:r>
              <a:rPr lang="en-US" altLang="en-US" sz="14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ASIC Testing Robot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11429B97-B6F2-3915-939B-41A4F83BF0A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20325" y="526630"/>
            <a:ext cx="1841500" cy="2254250"/>
          </a:xfrm>
          <a:prstGeom prst="rect">
            <a:avLst/>
          </a:prstGeom>
        </p:spPr>
      </p:pic>
      <p:sp>
        <p:nvSpPr>
          <p:cNvPr id="15" name="Google Shape;320;g10d39ffb0d3_0_51">
            <a:extLst>
              <a:ext uri="{FF2B5EF4-FFF2-40B4-BE49-F238E27FC236}">
                <a16:creationId xmlns:a16="http://schemas.microsoft.com/office/drawing/2014/main" id="{3EAF7E34-570F-8A40-0CB2-D45B758E030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142400" y="2775885"/>
            <a:ext cx="2165350" cy="3077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25" tIns="45700" rIns="91425" bIns="4570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9pPr>
          </a:lstStyle>
          <a:p>
            <a:pPr eaLnBrk="1" hangingPunct="1">
              <a:buClr>
                <a:srgbClr val="000000"/>
              </a:buClr>
              <a:buSzPts val="1600"/>
              <a:buFont typeface="Arial" panose="020B0604020202020204" pitchFamily="34" charset="0"/>
              <a:buNone/>
            </a:pPr>
            <a:r>
              <a:rPr lang="en-US" altLang="en-US" sz="14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Cryo-test of Pixel Tiles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5D28AEA4-ABB1-89F3-54E8-151A2E3CAFD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78924" y="1355174"/>
            <a:ext cx="1935828" cy="1476817"/>
          </a:xfrm>
          <a:prstGeom prst="rect">
            <a:avLst/>
          </a:prstGeom>
        </p:spPr>
      </p:pic>
      <p:sp>
        <p:nvSpPr>
          <p:cNvPr id="23" name="Google Shape;320;g10d39ffb0d3_0_51">
            <a:extLst>
              <a:ext uri="{FF2B5EF4-FFF2-40B4-BE49-F238E27FC236}">
                <a16:creationId xmlns:a16="http://schemas.microsoft.com/office/drawing/2014/main" id="{A35E88FF-6E4D-4D89-4574-285989755DF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871562" y="2790139"/>
            <a:ext cx="2256155" cy="3077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25" tIns="45700" rIns="91425" bIns="4570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9pPr>
          </a:lstStyle>
          <a:p>
            <a:pPr eaLnBrk="1" hangingPunct="1">
              <a:buClr>
                <a:srgbClr val="000000"/>
              </a:buClr>
              <a:buSzPts val="1600"/>
              <a:buFont typeface="Arial" panose="020B0604020202020204" pitchFamily="34" charset="0"/>
              <a:buNone/>
            </a:pPr>
            <a:r>
              <a:rPr lang="en-US" altLang="en-US" sz="14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Room-temp System Test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itle 1">
            <a:extLst>
              <a:ext uri="{FF2B5EF4-FFF2-40B4-BE49-F238E27FC236}">
                <a16:creationId xmlns:a16="http://schemas.microsoft.com/office/drawing/2014/main" id="{050CC880-5D7E-66AB-069E-1935CEE3241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433388"/>
            <a:ext cx="11056938" cy="54768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altLang="en-US">
                <a:latin typeface="Helvetica" pitchFamily="2" charset="0"/>
                <a:ea typeface="Geneva" panose="020B0503030404040204" pitchFamily="34" charset="0"/>
                <a:cs typeface="Geneva" panose="020B0503030404040204" pitchFamily="34" charset="0"/>
              </a:rPr>
              <a:t>Prototyping: ArgonCube 2x2 LArTPCs</a:t>
            </a:r>
          </a:p>
        </p:txBody>
      </p:sp>
      <p:sp>
        <p:nvSpPr>
          <p:cNvPr id="21506" name="Footer Placeholder 2">
            <a:extLst>
              <a:ext uri="{FF2B5EF4-FFF2-40B4-BE49-F238E27FC236}">
                <a16:creationId xmlns:a16="http://schemas.microsoft.com/office/drawing/2014/main" id="{0B411305-C437-FBAA-A2DE-D77EB71730CE}"/>
              </a:ext>
            </a:extLst>
          </p:cNvPr>
          <p:cNvSpPr>
            <a:spLocks noGrp="1" noChangeArrowheads="1"/>
          </p:cNvSpPr>
          <p:nvPr>
            <p:ph type="ftr" sz="quarter" idx="18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>
                <a:solidFill>
                  <a:srgbClr val="004C97"/>
                </a:solidFill>
                <a:latin typeface="Helvetica" pitchFamily="2" charset="0"/>
              </a:rPr>
              <a:t>D. Dwyer | Pixels for Large Cryo Detectors</a:t>
            </a:r>
          </a:p>
        </p:txBody>
      </p:sp>
      <p:sp>
        <p:nvSpPr>
          <p:cNvPr id="21507" name="Slide Number Placeholder 10">
            <a:extLst>
              <a:ext uri="{FF2B5EF4-FFF2-40B4-BE49-F238E27FC236}">
                <a16:creationId xmlns:a16="http://schemas.microsoft.com/office/drawing/2014/main" id="{19F6F855-168B-5046-0A12-A29C72E9416E}"/>
              </a:ext>
            </a:extLst>
          </p:cNvPr>
          <p:cNvSpPr>
            <a:spLocks noGrp="1" noChangeArrowheads="1"/>
          </p:cNvSpPr>
          <p:nvPr>
            <p:ph type="sldNum" sz="quarter" idx="19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74A7F66-5B09-044C-946E-652E9FDB5CE7}" type="slidenum">
              <a:rPr lang="en-US" altLang="en-US" smtClean="0">
                <a:solidFill>
                  <a:srgbClr val="004C97"/>
                </a:solidFill>
                <a:latin typeface="Helvetica" pitchFamily="2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11</a:t>
            </a:fld>
            <a:endParaRPr lang="en-US" altLang="en-US">
              <a:solidFill>
                <a:srgbClr val="004C97"/>
              </a:solidFill>
              <a:latin typeface="Helvetica" pitchFamily="2" charset="0"/>
            </a:endParaRPr>
          </a:p>
        </p:txBody>
      </p:sp>
      <p:sp>
        <p:nvSpPr>
          <p:cNvPr id="21508" name="Date Placeholder 6">
            <a:extLst>
              <a:ext uri="{FF2B5EF4-FFF2-40B4-BE49-F238E27FC236}">
                <a16:creationId xmlns:a16="http://schemas.microsoft.com/office/drawing/2014/main" id="{C9E26865-B6B5-98EF-F167-FE2C52D78335}"/>
              </a:ext>
            </a:extLst>
          </p:cNvPr>
          <p:cNvSpPr>
            <a:spLocks noGrp="1" noChangeArrowheads="1"/>
          </p:cNvSpPr>
          <p:nvPr>
            <p:ph type="dt" sz="quarter" idx="2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>
                <a:solidFill>
                  <a:srgbClr val="004C97"/>
                </a:solidFill>
                <a:latin typeface="Helvetica" pitchFamily="2" charset="0"/>
              </a:rPr>
              <a:t>12 Dec 2022</a:t>
            </a:r>
          </a:p>
        </p:txBody>
      </p:sp>
      <p:sp>
        <p:nvSpPr>
          <p:cNvPr id="21509" name="Picture 10">
            <a:extLst>
              <a:ext uri="{FF2B5EF4-FFF2-40B4-BE49-F238E27FC236}">
                <a16:creationId xmlns:a16="http://schemas.microsoft.com/office/drawing/2014/main" id="{E41FD19C-72CD-4A28-1EBA-295AFF64A087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724525" y="576263"/>
            <a:ext cx="2901950" cy="2176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21510" name="Picture 11">
            <a:extLst>
              <a:ext uri="{FF2B5EF4-FFF2-40B4-BE49-F238E27FC236}">
                <a16:creationId xmlns:a16="http://schemas.microsoft.com/office/drawing/2014/main" id="{3659E14F-23F1-D0E0-37D9-7129B5414548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3452813" y="4192588"/>
            <a:ext cx="2798762" cy="2098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21511" name="Picture 12">
            <a:extLst>
              <a:ext uri="{FF2B5EF4-FFF2-40B4-BE49-F238E27FC236}">
                <a16:creationId xmlns:a16="http://schemas.microsoft.com/office/drawing/2014/main" id="{8EAA50C2-8CC8-D19A-C46A-10657B352864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348413" y="3503613"/>
            <a:ext cx="2098675" cy="2798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21512" name="Picture 13">
            <a:extLst>
              <a:ext uri="{FF2B5EF4-FFF2-40B4-BE49-F238E27FC236}">
                <a16:creationId xmlns:a16="http://schemas.microsoft.com/office/drawing/2014/main" id="{CA11C27B-4405-27B9-ED76-04E4018D4F5C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0333038" y="4065588"/>
            <a:ext cx="1681162" cy="2243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21513" name="Picture 14">
            <a:extLst>
              <a:ext uri="{FF2B5EF4-FFF2-40B4-BE49-F238E27FC236}">
                <a16:creationId xmlns:a16="http://schemas.microsoft.com/office/drawing/2014/main" id="{2AC64D0C-F125-B41A-71BB-8B3A23FA82A5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0342563" y="25400"/>
            <a:ext cx="1716087" cy="3789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21514" name="Picture 15">
            <a:extLst>
              <a:ext uri="{FF2B5EF4-FFF2-40B4-BE49-F238E27FC236}">
                <a16:creationId xmlns:a16="http://schemas.microsoft.com/office/drawing/2014/main" id="{B5EE795B-E21C-7640-0A5A-6DD812446E74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8515350" y="4060825"/>
            <a:ext cx="1633538" cy="220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21515" name="TextBox 16">
            <a:extLst>
              <a:ext uri="{FF2B5EF4-FFF2-40B4-BE49-F238E27FC236}">
                <a16:creationId xmlns:a16="http://schemas.microsoft.com/office/drawing/2014/main" id="{4D47A812-E952-DB8F-7FB3-E47C271EE60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21425" y="19050"/>
            <a:ext cx="2112963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9pPr>
          </a:lstStyle>
          <a:p>
            <a:pPr eaLnBrk="1" hangingPunct="1"/>
            <a:r>
              <a:rPr lang="en-US" altLang="en-US" sz="1400" b="1">
                <a:solidFill>
                  <a:schemeClr val="tx2"/>
                </a:solidFill>
                <a:latin typeface="Helvetica" pitchFamily="2" charset="0"/>
                <a:ea typeface="Helvetica" pitchFamily="2" charset="0"/>
                <a:cs typeface="Helvetica" pitchFamily="2" charset="0"/>
              </a:rPr>
              <a:t>Single pixel tile &amp; </a:t>
            </a:r>
          </a:p>
          <a:p>
            <a:pPr eaLnBrk="1" hangingPunct="1"/>
            <a:r>
              <a:rPr lang="en-US" altLang="en-US" sz="1400" b="1">
                <a:solidFill>
                  <a:schemeClr val="tx2"/>
                </a:solidFill>
                <a:latin typeface="Helvetica" pitchFamily="2" charset="0"/>
                <a:ea typeface="Helvetica" pitchFamily="2" charset="0"/>
                <a:cs typeface="Helvetica" pitchFamily="2" charset="0"/>
              </a:rPr>
              <a:t>light module assembly</a:t>
            </a:r>
          </a:p>
        </p:txBody>
      </p:sp>
      <p:sp>
        <p:nvSpPr>
          <p:cNvPr id="21516" name="TextBox 17">
            <a:extLst>
              <a:ext uri="{FF2B5EF4-FFF2-40B4-BE49-F238E27FC236}">
                <a16:creationId xmlns:a16="http://schemas.microsoft.com/office/drawing/2014/main" id="{697D1C69-EF3E-28AD-1328-66AFD92EFBC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54563" y="3579813"/>
            <a:ext cx="15970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9pPr>
          </a:lstStyle>
          <a:p>
            <a:pPr eaLnBrk="1" hangingPunct="1"/>
            <a:r>
              <a:rPr lang="en-US" altLang="en-US" sz="1400" b="1">
                <a:solidFill>
                  <a:schemeClr val="tx2"/>
                </a:solidFill>
                <a:latin typeface="Helvetica" pitchFamily="2" charset="0"/>
                <a:ea typeface="Helvetica" pitchFamily="2" charset="0"/>
                <a:cs typeface="Helvetica" pitchFamily="2" charset="0"/>
              </a:rPr>
              <a:t>One anode, fully-assembled</a:t>
            </a:r>
          </a:p>
        </p:txBody>
      </p:sp>
      <p:sp>
        <p:nvSpPr>
          <p:cNvPr id="21517" name="TextBox 18">
            <a:extLst>
              <a:ext uri="{FF2B5EF4-FFF2-40B4-BE49-F238E27FC236}">
                <a16:creationId xmlns:a16="http://schemas.microsoft.com/office/drawing/2014/main" id="{ED7CFD4E-E78B-24C5-7995-0EF6B8F9B79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67500" y="2938463"/>
            <a:ext cx="207645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9pPr>
          </a:lstStyle>
          <a:p>
            <a:pPr eaLnBrk="1" hangingPunct="1"/>
            <a:r>
              <a:rPr lang="en-US" altLang="en-US" sz="1400" b="1">
                <a:solidFill>
                  <a:schemeClr val="tx2"/>
                </a:solidFill>
                <a:latin typeface="Helvetica" pitchFamily="2" charset="0"/>
                <a:ea typeface="Helvetica" pitchFamily="2" charset="0"/>
                <a:cs typeface="Helvetica" pitchFamily="2" charset="0"/>
              </a:rPr>
              <a:t>Two anodes, installed </a:t>
            </a:r>
          </a:p>
          <a:p>
            <a:pPr eaLnBrk="1" hangingPunct="1"/>
            <a:r>
              <a:rPr lang="en-US" altLang="en-US" sz="1400" b="1">
                <a:solidFill>
                  <a:schemeClr val="tx2"/>
                </a:solidFill>
                <a:latin typeface="Helvetica" pitchFamily="2" charset="0"/>
                <a:ea typeface="Helvetica" pitchFamily="2" charset="0"/>
                <a:cs typeface="Helvetica" pitchFamily="2" charset="0"/>
              </a:rPr>
              <a:t>inside field cage</a:t>
            </a:r>
          </a:p>
        </p:txBody>
      </p:sp>
      <p:sp>
        <p:nvSpPr>
          <p:cNvPr id="21518" name="TextBox 19">
            <a:extLst>
              <a:ext uri="{FF2B5EF4-FFF2-40B4-BE49-F238E27FC236}">
                <a16:creationId xmlns:a16="http://schemas.microsoft.com/office/drawing/2014/main" id="{5D9E840F-DD63-8E5E-4EDF-BC9116B5866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807450" y="71649"/>
            <a:ext cx="1587500" cy="738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9pPr>
          </a:lstStyle>
          <a:p>
            <a:pPr eaLnBrk="1" hangingPunct="1"/>
            <a:r>
              <a:rPr lang="en-US" altLang="en-US" sz="1400" b="1" dirty="0" err="1">
                <a:solidFill>
                  <a:schemeClr val="tx2"/>
                </a:solidFill>
                <a:latin typeface="Helvetica" pitchFamily="2" charset="0"/>
                <a:ea typeface="Helvetica" pitchFamily="2" charset="0"/>
                <a:cs typeface="Helvetica" pitchFamily="2" charset="0"/>
              </a:rPr>
              <a:t>LArTPC</a:t>
            </a:r>
            <a:r>
              <a:rPr lang="en-US" altLang="en-US" sz="1400" b="1" dirty="0">
                <a:solidFill>
                  <a:schemeClr val="tx2"/>
                </a:solidFill>
                <a:latin typeface="Helvetica" pitchFamily="2" charset="0"/>
                <a:ea typeface="Helvetica" pitchFamily="2" charset="0"/>
                <a:cs typeface="Helvetica" pitchFamily="2" charset="0"/>
              </a:rPr>
              <a:t> module </a:t>
            </a:r>
          </a:p>
          <a:p>
            <a:pPr eaLnBrk="1" hangingPunct="1"/>
            <a:r>
              <a:rPr lang="en-US" altLang="en-US" sz="1400" b="1" dirty="0">
                <a:solidFill>
                  <a:schemeClr val="tx2"/>
                </a:solidFill>
                <a:latin typeface="Helvetica" pitchFamily="2" charset="0"/>
                <a:ea typeface="Helvetica" pitchFamily="2" charset="0"/>
                <a:cs typeface="Helvetica" pitchFamily="2" charset="0"/>
              </a:rPr>
              <a:t>attached to </a:t>
            </a:r>
          </a:p>
          <a:p>
            <a:pPr eaLnBrk="1" hangingPunct="1"/>
            <a:r>
              <a:rPr lang="en-US" altLang="en-US" sz="1400" b="1" dirty="0">
                <a:solidFill>
                  <a:schemeClr val="tx2"/>
                </a:solidFill>
                <a:latin typeface="Helvetica" pitchFamily="2" charset="0"/>
                <a:ea typeface="Helvetica" pitchFamily="2" charset="0"/>
                <a:cs typeface="Helvetica" pitchFamily="2" charset="0"/>
              </a:rPr>
              <a:t>cryostat lid</a:t>
            </a:r>
          </a:p>
        </p:txBody>
      </p:sp>
      <p:sp>
        <p:nvSpPr>
          <p:cNvPr id="21519" name="TextBox 20">
            <a:extLst>
              <a:ext uri="{FF2B5EF4-FFF2-40B4-BE49-F238E27FC236}">
                <a16:creationId xmlns:a16="http://schemas.microsoft.com/office/drawing/2014/main" id="{4066811A-1C68-4E9F-4E08-95DB9F0AB70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326688" y="3817938"/>
            <a:ext cx="188595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9pPr>
          </a:lstStyle>
          <a:p>
            <a:pPr eaLnBrk="1" hangingPunct="1"/>
            <a:r>
              <a:rPr lang="en-US" altLang="en-US" sz="1200" b="1">
                <a:solidFill>
                  <a:schemeClr val="tx2"/>
                </a:solidFill>
                <a:latin typeface="Helvetica" pitchFamily="2" charset="0"/>
                <a:ea typeface="Helvetica" pitchFamily="2" charset="0"/>
                <a:cs typeface="Helvetica" pitchFamily="2" charset="0"/>
              </a:rPr>
              <a:t>LArTPC inside cryostat</a:t>
            </a:r>
          </a:p>
        </p:txBody>
      </p:sp>
      <p:sp>
        <p:nvSpPr>
          <p:cNvPr id="21520" name="TextBox 21">
            <a:extLst>
              <a:ext uri="{FF2B5EF4-FFF2-40B4-BE49-F238E27FC236}">
                <a16:creationId xmlns:a16="http://schemas.microsoft.com/office/drawing/2014/main" id="{3D21079D-3C7B-7EF3-904E-B39981FB70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786813" y="3451225"/>
            <a:ext cx="1446212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9pPr>
          </a:lstStyle>
          <a:p>
            <a:pPr eaLnBrk="1" hangingPunct="1"/>
            <a:r>
              <a:rPr lang="en-US" altLang="en-US" sz="1400" b="1">
                <a:solidFill>
                  <a:schemeClr val="tx2"/>
                </a:solidFill>
                <a:latin typeface="Helvetica" pitchFamily="2" charset="0"/>
                <a:ea typeface="Helvetica" pitchFamily="2" charset="0"/>
                <a:cs typeface="Helvetica" pitchFamily="2" charset="0"/>
              </a:rPr>
              <a:t>Single Module </a:t>
            </a:r>
          </a:p>
          <a:p>
            <a:pPr eaLnBrk="1" hangingPunct="1"/>
            <a:r>
              <a:rPr lang="en-US" altLang="en-US" sz="1400" b="1">
                <a:solidFill>
                  <a:schemeClr val="tx2"/>
                </a:solidFill>
                <a:latin typeface="Helvetica" pitchFamily="2" charset="0"/>
                <a:ea typeface="Helvetica" pitchFamily="2" charset="0"/>
                <a:cs typeface="Helvetica" pitchFamily="2" charset="0"/>
              </a:rPr>
              <a:t>Cryostat</a:t>
            </a:r>
          </a:p>
        </p:txBody>
      </p:sp>
      <p:pic>
        <p:nvPicPr>
          <p:cNvPr id="21521" name="Picture 1">
            <a:extLst>
              <a:ext uri="{FF2B5EF4-FFF2-40B4-BE49-F238E27FC236}">
                <a16:creationId xmlns:a16="http://schemas.microsoft.com/office/drawing/2014/main" id="{F6FD5A9B-C9F0-628E-705F-0E1E88B98AD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83275" y="657225"/>
            <a:ext cx="2908300" cy="218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23" name="Picture 5">
            <a:extLst>
              <a:ext uri="{FF2B5EF4-FFF2-40B4-BE49-F238E27FC236}">
                <a16:creationId xmlns:a16="http://schemas.microsoft.com/office/drawing/2014/main" id="{2815A698-31D3-DA34-6A4C-6223757B119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3488" y="4073525"/>
            <a:ext cx="2794000" cy="210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24" name="Picture 7">
            <a:extLst>
              <a:ext uri="{FF2B5EF4-FFF2-40B4-BE49-F238E27FC236}">
                <a16:creationId xmlns:a16="http://schemas.microsoft.com/office/drawing/2014/main" id="{CF00EA48-5649-ECB5-693F-99577DD0B1A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11938" y="3473450"/>
            <a:ext cx="2095500" cy="279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25" name="Picture 8">
            <a:extLst>
              <a:ext uri="{FF2B5EF4-FFF2-40B4-BE49-F238E27FC236}">
                <a16:creationId xmlns:a16="http://schemas.microsoft.com/office/drawing/2014/main" id="{67331346-C2B8-605C-E788-A9F987FBEA4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53475" y="4079875"/>
            <a:ext cx="1638300" cy="2209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26" name="Picture 9">
            <a:extLst>
              <a:ext uri="{FF2B5EF4-FFF2-40B4-BE49-F238E27FC236}">
                <a16:creationId xmlns:a16="http://schemas.microsoft.com/office/drawing/2014/main" id="{5BBA26F5-D3AF-DDA8-B407-DAD69FC4454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7813" y="4073525"/>
            <a:ext cx="1689100" cy="2247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27" name="TextBox 22">
            <a:extLst>
              <a:ext uri="{FF2B5EF4-FFF2-40B4-BE49-F238E27FC236}">
                <a16:creationId xmlns:a16="http://schemas.microsoft.com/office/drawing/2014/main" id="{11C965A7-36A0-D376-B56B-881FFB03D49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3825" y="1085850"/>
            <a:ext cx="4535488" cy="4464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9pPr>
          </a:lstStyle>
          <a:p>
            <a:pPr eaLnBrk="1" hangingPunct="1"/>
            <a:r>
              <a:rPr lang="en-US" altLang="en-US" sz="2000" b="1" dirty="0"/>
              <a:t>Four ton-scale Prototype TPC Modules </a:t>
            </a:r>
          </a:p>
          <a:p>
            <a:pPr eaLnBrk="1" hangingPunct="1"/>
            <a:r>
              <a:rPr lang="en-US" altLang="en-US" sz="2000" b="1" dirty="0"/>
              <a:t>to validate DUNE Near Detector Design</a:t>
            </a:r>
          </a:p>
          <a:p>
            <a:pPr eaLnBrk="1" hangingPunct="1"/>
            <a:endParaRPr lang="en-US" altLang="en-US" sz="800" dirty="0"/>
          </a:p>
          <a:p>
            <a:pPr eaLnBrk="1" hangingPunct="1"/>
            <a:r>
              <a:rPr lang="en-US" altLang="en-US" b="1" dirty="0"/>
              <a:t>Each TPC Module:</a:t>
            </a:r>
          </a:p>
          <a:p>
            <a:pPr eaLnBrk="1" hangingPunct="1"/>
            <a:r>
              <a:rPr lang="en-US" altLang="en-US" sz="1400" dirty="0"/>
              <a:t>   - Active Size: 0.7m x 0.7m x 1.25m</a:t>
            </a:r>
          </a:p>
          <a:p>
            <a:pPr eaLnBrk="1" hangingPunct="1"/>
            <a:r>
              <a:rPr lang="en-US" altLang="en-US" sz="1400" dirty="0"/>
              <a:t>   - 16 pixel tiles, with ~80k pixel channels total</a:t>
            </a:r>
          </a:p>
          <a:p>
            <a:pPr eaLnBrk="1" hangingPunct="1"/>
            <a:r>
              <a:rPr lang="en-US" altLang="en-US" sz="1400" dirty="0"/>
              <a:t>   - 16 light collection modules, with 96 light sensors (</a:t>
            </a:r>
            <a:r>
              <a:rPr lang="en-US" altLang="en-US" sz="1400" dirty="0" err="1"/>
              <a:t>SiPMs</a:t>
            </a:r>
            <a:r>
              <a:rPr lang="en-US" altLang="en-US" sz="1400" dirty="0"/>
              <a:t>)</a:t>
            </a:r>
          </a:p>
          <a:p>
            <a:pPr eaLnBrk="1" hangingPunct="1"/>
            <a:r>
              <a:rPr lang="en-US" altLang="en-US" sz="1400" dirty="0"/>
              <a:t>   - Resistive-film-on-fiberglass field cage</a:t>
            </a:r>
          </a:p>
          <a:p>
            <a:pPr eaLnBrk="1" hangingPunct="1"/>
            <a:endParaRPr lang="en-US" altLang="en-US" sz="600" b="1" dirty="0"/>
          </a:p>
          <a:p>
            <a:pPr eaLnBrk="1" hangingPunct="1"/>
            <a:r>
              <a:rPr lang="en-US" altLang="en-US" b="1" dirty="0"/>
              <a:t>Progress @ Univ. of Bern:</a:t>
            </a:r>
          </a:p>
          <a:p>
            <a:pPr eaLnBrk="1" hangingPunct="1"/>
            <a:r>
              <a:rPr lang="en-US" altLang="en-US" sz="1400" dirty="0"/>
              <a:t> - TPC Module 0: </a:t>
            </a:r>
          </a:p>
          <a:p>
            <a:pPr eaLnBrk="1" hangingPunct="1"/>
            <a:r>
              <a:rPr lang="en-US" altLang="en-US" sz="1400" dirty="0"/>
              <a:t>     Run 1 (Demonstration): </a:t>
            </a:r>
            <a:r>
              <a:rPr lang="en-US" altLang="en-US" sz="1400" i="1" dirty="0">
                <a:solidFill>
                  <a:schemeClr val="tx2"/>
                </a:solidFill>
              </a:rPr>
              <a:t>Apr. 1-10, 2021</a:t>
            </a:r>
            <a:endParaRPr lang="en-US" altLang="en-US" sz="1400" dirty="0">
              <a:solidFill>
                <a:schemeClr val="tx2"/>
              </a:solidFill>
            </a:endParaRPr>
          </a:p>
          <a:p>
            <a:pPr eaLnBrk="1" hangingPunct="1"/>
            <a:r>
              <a:rPr lang="en-US" altLang="en-US" sz="1400" dirty="0"/>
              <a:t>     Run 2 (Extra Cryo-test): </a:t>
            </a:r>
            <a:r>
              <a:rPr lang="en-US" altLang="en-US" sz="1400" i="1" dirty="0">
                <a:solidFill>
                  <a:schemeClr val="tx2"/>
                </a:solidFill>
              </a:rPr>
              <a:t>Jun. 21-26, 2021</a:t>
            </a:r>
          </a:p>
          <a:p>
            <a:pPr eaLnBrk="1" hangingPunct="1"/>
            <a:r>
              <a:rPr lang="en-US" altLang="en-US" sz="1400" dirty="0"/>
              <a:t> - TPC Module 1 Operation: </a:t>
            </a:r>
          </a:p>
          <a:p>
            <a:pPr eaLnBrk="1" hangingPunct="1"/>
            <a:r>
              <a:rPr lang="en-US" altLang="en-US" sz="1400" i="1" dirty="0">
                <a:solidFill>
                  <a:schemeClr val="bg2"/>
                </a:solidFill>
              </a:rPr>
              <a:t>     </a:t>
            </a:r>
            <a:r>
              <a:rPr lang="en-US" altLang="en-US" sz="1400" i="1" dirty="0">
                <a:solidFill>
                  <a:schemeClr val="tx2"/>
                </a:solidFill>
              </a:rPr>
              <a:t>Feb. 5-13, 2022</a:t>
            </a:r>
          </a:p>
          <a:p>
            <a:pPr eaLnBrk="1" hangingPunct="1"/>
            <a:endParaRPr lang="en-US" altLang="en-US" sz="800" dirty="0"/>
          </a:p>
          <a:p>
            <a:pPr eaLnBrk="1" hangingPunct="1"/>
            <a:r>
              <a:rPr lang="en-US" altLang="en-US" b="1" dirty="0"/>
              <a:t>Achievements:</a:t>
            </a:r>
          </a:p>
          <a:p>
            <a:pPr eaLnBrk="1" hangingPunct="1"/>
            <a:r>
              <a:rPr lang="en-US" altLang="en-US" sz="1400" dirty="0"/>
              <a:t> Demonstrated fully-integrated prototype </a:t>
            </a:r>
          </a:p>
          <a:p>
            <a:pPr eaLnBrk="1" hangingPunct="1"/>
            <a:r>
              <a:rPr lang="en-US" altLang="en-US" sz="1400" dirty="0"/>
              <a:t> detector module at a scale relevant to </a:t>
            </a:r>
          </a:p>
          <a:p>
            <a:pPr eaLnBrk="1" hangingPunct="1"/>
            <a:r>
              <a:rPr lang="en-US" altLang="en-US" sz="1400" dirty="0"/>
              <a:t> the DUNE Near Detector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166754CB-2031-75D2-1EEA-120E491B581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291963" y="94850"/>
            <a:ext cx="1808956" cy="3083190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D1251267-1A5F-28C6-A851-88614E631BE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12437" y="868839"/>
            <a:ext cx="4157878" cy="5408367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71F91380-1225-E490-CA7F-31FEDA2CE1F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69642" y="946992"/>
            <a:ext cx="3929075" cy="5102286"/>
          </a:xfrm>
          <a:prstGeom prst="rect">
            <a:avLst/>
          </a:prstGeom>
        </p:spPr>
      </p:pic>
      <p:sp>
        <p:nvSpPr>
          <p:cNvPr id="22529" name="Picture 32">
            <a:extLst>
              <a:ext uri="{FF2B5EF4-FFF2-40B4-BE49-F238E27FC236}">
                <a16:creationId xmlns:a16="http://schemas.microsoft.com/office/drawing/2014/main" id="{3A709355-8182-3E13-AA79-C6C8728B7572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7812088" y="868363"/>
            <a:ext cx="4157662" cy="5408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2530" name="Picture 31">
            <a:extLst>
              <a:ext uri="{FF2B5EF4-FFF2-40B4-BE49-F238E27FC236}">
                <a16:creationId xmlns:a16="http://schemas.microsoft.com/office/drawing/2014/main" id="{BB8DBB2B-570D-0101-3087-0B5DA59C869F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3884613" y="947738"/>
            <a:ext cx="3929062" cy="5102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2531" name="Title 1">
            <a:extLst>
              <a:ext uri="{FF2B5EF4-FFF2-40B4-BE49-F238E27FC236}">
                <a16:creationId xmlns:a16="http://schemas.microsoft.com/office/drawing/2014/main" id="{C549DB0A-9305-F7FB-9977-926DAB623D6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304800" y="433388"/>
            <a:ext cx="11056938" cy="5683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altLang="en-US">
                <a:latin typeface="Helvetica" pitchFamily="2" charset="0"/>
                <a:ea typeface="Geneva" panose="020B0503030404040204" pitchFamily="34" charset="0"/>
                <a:cs typeface="Geneva" panose="020B0503030404040204" pitchFamily="34" charset="0"/>
              </a:rPr>
              <a:t>Prototyping: ArgonCube 2x2 LArTPCs</a:t>
            </a:r>
          </a:p>
        </p:txBody>
      </p:sp>
      <p:sp>
        <p:nvSpPr>
          <p:cNvPr id="22532" name="Footer Placeholder 2">
            <a:extLst>
              <a:ext uri="{FF2B5EF4-FFF2-40B4-BE49-F238E27FC236}">
                <a16:creationId xmlns:a16="http://schemas.microsoft.com/office/drawing/2014/main" id="{42564957-26C7-CB67-3D23-E4060575CC31}"/>
              </a:ext>
            </a:extLst>
          </p:cNvPr>
          <p:cNvSpPr>
            <a:spLocks noGrp="1" noChangeArrowheads="1"/>
          </p:cNvSpPr>
          <p:nvPr>
            <p:ph type="ftr" sz="quarter" idx="14"/>
          </p:nvPr>
        </p:nvSpPr>
        <p:spPr bwMode="auto">
          <a:xfrm>
            <a:off x="2647950" y="6488113"/>
            <a:ext cx="7315200" cy="1873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>
                <a:solidFill>
                  <a:srgbClr val="004C97"/>
                </a:solidFill>
                <a:latin typeface="Helvetica" pitchFamily="2" charset="0"/>
              </a:rPr>
              <a:t>D. Dwyer | Pixels for Large Cryo Detectors</a:t>
            </a:r>
          </a:p>
        </p:txBody>
      </p:sp>
      <p:sp>
        <p:nvSpPr>
          <p:cNvPr id="22533" name="Slide Number Placeholder 3">
            <a:extLst>
              <a:ext uri="{FF2B5EF4-FFF2-40B4-BE49-F238E27FC236}">
                <a16:creationId xmlns:a16="http://schemas.microsoft.com/office/drawing/2014/main" id="{EE60D1EB-7A2B-8743-4F19-2477EFF63B08}"/>
              </a:ext>
            </a:extLst>
          </p:cNvPr>
          <p:cNvSpPr>
            <a:spLocks noGrp="1" noChangeArrowheads="1"/>
          </p:cNvSpPr>
          <p:nvPr>
            <p:ph type="sldNum" sz="quarter" idx="15"/>
          </p:nvPr>
        </p:nvSpPr>
        <p:spPr bwMode="auto">
          <a:xfrm>
            <a:off x="604838" y="6488113"/>
            <a:ext cx="700087" cy="1873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052E1B30-65C8-7445-BF02-11BB84EB6C9C}" type="slidenum">
              <a:rPr lang="en-US" altLang="en-US">
                <a:solidFill>
                  <a:srgbClr val="004C97"/>
                </a:solidFill>
                <a:latin typeface="Helvetica" pitchFamily="2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12</a:t>
            </a:fld>
            <a:endParaRPr lang="en-US" altLang="en-US">
              <a:solidFill>
                <a:srgbClr val="004C97"/>
              </a:solidFill>
              <a:latin typeface="Helvetica" pitchFamily="2" charset="0"/>
            </a:endParaRPr>
          </a:p>
        </p:txBody>
      </p:sp>
      <p:sp>
        <p:nvSpPr>
          <p:cNvPr id="22534" name="Date Placeholder 6">
            <a:extLst>
              <a:ext uri="{FF2B5EF4-FFF2-40B4-BE49-F238E27FC236}">
                <a16:creationId xmlns:a16="http://schemas.microsoft.com/office/drawing/2014/main" id="{51FF3E7D-5E16-A67E-0814-6584765197ED}"/>
              </a:ext>
            </a:extLst>
          </p:cNvPr>
          <p:cNvSpPr>
            <a:spLocks noGrp="1" noChangeArrowheads="1"/>
          </p:cNvSpPr>
          <p:nvPr>
            <p:ph type="dt" sz="quarter" idx="16"/>
          </p:nvPr>
        </p:nvSpPr>
        <p:spPr bwMode="auto">
          <a:xfrm>
            <a:off x="1306513" y="6488113"/>
            <a:ext cx="1014412" cy="1873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>
                <a:solidFill>
                  <a:srgbClr val="004C97"/>
                </a:solidFill>
                <a:latin typeface="Helvetica" pitchFamily="2" charset="0"/>
              </a:rPr>
              <a:t>12 Dec 2022</a:t>
            </a:r>
          </a:p>
        </p:txBody>
      </p:sp>
      <p:sp>
        <p:nvSpPr>
          <p:cNvPr id="22535" name="Google Shape;322;g10d39ffb0d3_0_51">
            <a:extLst>
              <a:ext uri="{FF2B5EF4-FFF2-40B4-BE49-F238E27FC236}">
                <a16:creationId xmlns:a16="http://schemas.microsoft.com/office/drawing/2014/main" id="{214A19FC-19DB-74BD-2165-0160DE35AC3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975" y="901700"/>
            <a:ext cx="4157663" cy="1693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5" tIns="45700" rIns="91425" bIns="4570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9pPr>
          </a:lstStyle>
          <a:p>
            <a:pPr eaLnBrk="1" hangingPunct="1">
              <a:buClr>
                <a:srgbClr val="000000"/>
              </a:buClr>
              <a:buSzPts val="1400"/>
              <a:buFont typeface="Arial" panose="020B0604020202020204" pitchFamily="34" charset="0"/>
              <a:buNone/>
            </a:pPr>
            <a:endParaRPr lang="en-US" altLang="en-US" sz="600">
              <a:ea typeface="Calibri" panose="020F0502020204030204" pitchFamily="34" charset="0"/>
              <a:cs typeface="Calibri" panose="020F0502020204030204" pitchFamily="34" charset="0"/>
              <a:sym typeface="Calibri" panose="020F0502020204030204" pitchFamily="34" charset="0"/>
            </a:endParaRPr>
          </a:p>
          <a:p>
            <a:pPr eaLnBrk="1" hangingPunct="1">
              <a:buClr>
                <a:srgbClr val="000000"/>
              </a:buClr>
              <a:buSzPts val="1400"/>
              <a:buFont typeface="Arial" panose="020B0604020202020204" pitchFamily="34" charset="0"/>
              <a:buNone/>
            </a:pPr>
            <a:r>
              <a:rPr lang="en-US" altLang="en-US" b="1">
                <a:solidFill>
                  <a:schemeClr val="tx2"/>
                </a:solidFill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Verified design meets technical requirements:</a:t>
            </a:r>
            <a:endParaRPr lang="en-US" altLang="en-US" b="1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  <a:p>
            <a:pPr eaLnBrk="1" hangingPunct="1">
              <a:buClr>
                <a:srgbClr val="000000"/>
              </a:buClr>
              <a:buSzPts val="1400"/>
              <a:buFont typeface="Arial" panose="020B0604020202020204" pitchFamily="34" charset="0"/>
              <a:buNone/>
            </a:pPr>
            <a:r>
              <a:rPr lang="en-US" altLang="en-US" sz="1400">
                <a:solidFill>
                  <a:srgbClr val="000000"/>
                </a:solidFill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   - Collected &gt;10</a:t>
            </a:r>
            <a:r>
              <a:rPr lang="en-US" altLang="en-US" sz="1400" baseline="30000">
                <a:solidFill>
                  <a:srgbClr val="000000"/>
                </a:solidFill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7</a:t>
            </a:r>
            <a:r>
              <a:rPr lang="en-US" altLang="en-US" sz="1400">
                <a:solidFill>
                  <a:srgbClr val="000000"/>
                </a:solidFill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 cosmic ray events</a:t>
            </a:r>
            <a:endParaRPr lang="en-US" altLang="en-US" sz="140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  <a:p>
            <a:pPr eaLnBrk="1" hangingPunct="1">
              <a:buClr>
                <a:srgbClr val="000000"/>
              </a:buClr>
              <a:buSzPts val="1400"/>
              <a:buFont typeface="Arial" panose="020B0604020202020204" pitchFamily="34" charset="0"/>
              <a:buNone/>
            </a:pPr>
            <a:r>
              <a:rPr lang="en-US" altLang="en-US" sz="1400">
                <a:solidFill>
                  <a:srgbClr val="000000"/>
                </a:solidFill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   - Stable </a:t>
            </a:r>
            <a:r>
              <a:rPr lang="en-US" altLang="en-US" sz="1400" b="1">
                <a:solidFill>
                  <a:srgbClr val="000000"/>
                </a:solidFill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HV</a:t>
            </a:r>
            <a:r>
              <a:rPr lang="en-US" altLang="en-US" sz="1400">
                <a:solidFill>
                  <a:srgbClr val="000000"/>
                </a:solidFill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 at ~30kV (~1 kV/cm drift, 2x target)</a:t>
            </a:r>
            <a:endParaRPr lang="en-US" altLang="en-US" sz="140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  <a:p>
            <a:pPr eaLnBrk="1" hangingPunct="1">
              <a:buClr>
                <a:srgbClr val="000000"/>
              </a:buClr>
              <a:buSzPts val="1400"/>
              <a:buFont typeface="Arial" panose="020B0604020202020204" pitchFamily="34" charset="0"/>
              <a:buNone/>
            </a:pPr>
            <a:r>
              <a:rPr lang="en-US" altLang="en-US" sz="1400">
                <a:solidFill>
                  <a:srgbClr val="000000"/>
                </a:solidFill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   - Stable </a:t>
            </a:r>
            <a:r>
              <a:rPr lang="en-US" altLang="en-US" sz="1400" b="1">
                <a:solidFill>
                  <a:srgbClr val="000000"/>
                </a:solidFill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Purity</a:t>
            </a:r>
            <a:r>
              <a:rPr lang="en-US" altLang="en-US" sz="1400">
                <a:solidFill>
                  <a:srgbClr val="000000"/>
                </a:solidFill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 at &gt;2ms (&gt;4x target)</a:t>
            </a:r>
            <a:endParaRPr lang="en-US" altLang="en-US" sz="140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  <a:p>
            <a:pPr eaLnBrk="1" hangingPunct="1">
              <a:buClr>
                <a:srgbClr val="000000"/>
              </a:buClr>
              <a:buSzPts val="1400"/>
              <a:buFont typeface="Arial" panose="020B0604020202020204" pitchFamily="34" charset="0"/>
              <a:buNone/>
            </a:pPr>
            <a:r>
              <a:rPr lang="en-US" altLang="en-US" sz="1400">
                <a:solidFill>
                  <a:srgbClr val="000000"/>
                </a:solidFill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   - MIP Charge Signal-to-</a:t>
            </a:r>
            <a:r>
              <a:rPr lang="en-US" altLang="en-US" sz="1400" b="1">
                <a:solidFill>
                  <a:srgbClr val="000000"/>
                </a:solidFill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Noise</a:t>
            </a:r>
            <a:r>
              <a:rPr lang="en-US" altLang="en-US" sz="1400">
                <a:solidFill>
                  <a:srgbClr val="000000"/>
                </a:solidFill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 &gt;20:1 (at target)</a:t>
            </a:r>
            <a:endParaRPr lang="en-US" altLang="en-US" sz="140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  <a:p>
            <a:pPr eaLnBrk="1" hangingPunct="1">
              <a:buClr>
                <a:srgbClr val="000000"/>
              </a:buClr>
              <a:buSzPts val="600"/>
              <a:buFont typeface="Arial" panose="020B0604020202020204" pitchFamily="34" charset="0"/>
              <a:buNone/>
            </a:pPr>
            <a:endParaRPr lang="en-US" altLang="en-US" sz="600">
              <a:solidFill>
                <a:srgbClr val="000000"/>
              </a:solidFill>
              <a:ea typeface="Calibri" panose="020F0502020204030204" pitchFamily="34" charset="0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22536" name="Google Shape;319;g10d39ffb0d3_0_51">
            <a:extLst>
              <a:ext uri="{FF2B5EF4-FFF2-40B4-BE49-F238E27FC236}">
                <a16:creationId xmlns:a16="http://schemas.microsoft.com/office/drawing/2014/main" id="{820488AA-FAF8-D3B3-9677-1CA9F1AAB9A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11638" y="814388"/>
            <a:ext cx="7715250" cy="369887"/>
          </a:xfrm>
          <a:prstGeom prst="rect">
            <a:avLst/>
          </a:prstGeom>
          <a:solidFill>
            <a:srgbClr val="FDE9D8"/>
          </a:solidFill>
          <a:ln w="50800">
            <a:solidFill>
              <a:srgbClr val="C0504D"/>
            </a:solidFill>
            <a:round/>
            <a:headEnd type="none" w="sm" len="sm"/>
            <a:tailEnd type="none" w="sm" len="sm"/>
          </a:ln>
        </p:spPr>
        <p:txBody>
          <a:bodyPr lIns="91425" tIns="45700" rIns="91425" bIns="4570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9pPr>
          </a:lstStyle>
          <a:p>
            <a:pPr eaLnBrk="1" hangingPunct="1">
              <a:buClr>
                <a:srgbClr val="000000"/>
              </a:buClr>
              <a:buSzPts val="1800"/>
              <a:buFont typeface="Arial" panose="020B0604020202020204" pitchFamily="34" charset="0"/>
              <a:buNone/>
            </a:pPr>
            <a:r>
              <a:rPr lang="en-US" altLang="en-US" i="1">
                <a:solidFill>
                  <a:srgbClr val="1F497D"/>
                </a:solidFill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Typical </a:t>
            </a:r>
            <a:r>
              <a:rPr lang="en-US" altLang="en-US" b="1" i="1">
                <a:solidFill>
                  <a:srgbClr val="1F497D"/>
                </a:solidFill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raw data</a:t>
            </a:r>
            <a:r>
              <a:rPr lang="en-US" altLang="en-US" i="1">
                <a:solidFill>
                  <a:srgbClr val="1F497D"/>
                </a:solidFill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 from cosmic ray interactions imaged in 3D prototype detectors</a:t>
            </a:r>
            <a:endParaRPr lang="en-US" altLang="en-US" sz="140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2537" name="Google Shape;320;g10d39ffb0d3_0_51">
            <a:extLst>
              <a:ext uri="{FF2B5EF4-FFF2-40B4-BE49-F238E27FC236}">
                <a16:creationId xmlns:a16="http://schemas.microsoft.com/office/drawing/2014/main" id="{BB33DDB2-6573-C377-39CA-FEE740764CA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6550" y="4193613"/>
            <a:ext cx="275907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5" tIns="45700" rIns="91425" bIns="4570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9pPr>
          </a:lstStyle>
          <a:p>
            <a:pPr eaLnBrk="1" hangingPunct="1">
              <a:buClr>
                <a:srgbClr val="000000"/>
              </a:buClr>
              <a:buSzPts val="1600"/>
              <a:buFont typeface="Arial" panose="020B0604020202020204" pitchFamily="34" charset="0"/>
              <a:buNone/>
            </a:pPr>
            <a:r>
              <a:rPr lang="en-US" altLang="en-US" sz="1600" i="1" dirty="0">
                <a:solidFill>
                  <a:srgbClr val="1F497D"/>
                </a:solidFill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Arguably the most performant </a:t>
            </a:r>
            <a:endParaRPr lang="en-US" altLang="en-US" sz="14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  <a:p>
            <a:pPr eaLnBrk="1" hangingPunct="1">
              <a:buClr>
                <a:srgbClr val="000000"/>
              </a:buClr>
              <a:buSzPts val="1600"/>
              <a:buFont typeface="Arial" panose="020B0604020202020204" pitchFamily="34" charset="0"/>
              <a:buNone/>
            </a:pPr>
            <a:r>
              <a:rPr lang="en-US" altLang="en-US" sz="1600" i="1" dirty="0">
                <a:solidFill>
                  <a:srgbClr val="1F497D"/>
                </a:solidFill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ton-scale </a:t>
            </a:r>
            <a:r>
              <a:rPr lang="en-US" altLang="en-US" sz="1600" i="1" dirty="0" err="1">
                <a:solidFill>
                  <a:srgbClr val="1F497D"/>
                </a:solidFill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LArTPC</a:t>
            </a:r>
            <a:r>
              <a:rPr lang="en-US" altLang="en-US" sz="1600" i="1" dirty="0">
                <a:solidFill>
                  <a:srgbClr val="1F497D"/>
                </a:solidFill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 to date.</a:t>
            </a:r>
            <a:endParaRPr lang="en-US" altLang="en-US" sz="14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2538" name="Google Shape;320;g10d39ffb0d3_0_51">
            <a:extLst>
              <a:ext uri="{FF2B5EF4-FFF2-40B4-BE49-F238E27FC236}">
                <a16:creationId xmlns:a16="http://schemas.microsoft.com/office/drawing/2014/main" id="{A479CE7B-9333-664A-C2E7-F12BC65F9D1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27613" y="5911850"/>
            <a:ext cx="2071687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5" tIns="45700" rIns="91425" bIns="4570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9pPr>
          </a:lstStyle>
          <a:p>
            <a:pPr eaLnBrk="1" hangingPunct="1">
              <a:buClr>
                <a:srgbClr val="000000"/>
              </a:buClr>
              <a:buSzPts val="1600"/>
              <a:buFont typeface="Arial" panose="020B0604020202020204" pitchFamily="34" charset="0"/>
              <a:buNone/>
            </a:pPr>
            <a:r>
              <a:rPr lang="en-US" altLang="en-US" sz="1600" b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Module 0 LArTPC</a:t>
            </a:r>
          </a:p>
        </p:txBody>
      </p:sp>
      <p:sp>
        <p:nvSpPr>
          <p:cNvPr id="22539" name="Google Shape;320;g10d39ffb0d3_0_51">
            <a:extLst>
              <a:ext uri="{FF2B5EF4-FFF2-40B4-BE49-F238E27FC236}">
                <a16:creationId xmlns:a16="http://schemas.microsoft.com/office/drawing/2014/main" id="{B0C369A9-EDDF-9B30-A23D-F0F3D4B3F9E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056688" y="5942013"/>
            <a:ext cx="2070100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5" tIns="45700" rIns="91425" bIns="4570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9pPr>
          </a:lstStyle>
          <a:p>
            <a:pPr eaLnBrk="1" hangingPunct="1">
              <a:buClr>
                <a:srgbClr val="000000"/>
              </a:buClr>
              <a:buSzPts val="1600"/>
              <a:buFont typeface="Arial" panose="020B0604020202020204" pitchFamily="34" charset="0"/>
              <a:buNone/>
            </a:pPr>
            <a:r>
              <a:rPr lang="en-US" altLang="en-US" sz="1600" b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Module 1 LArTPC</a:t>
            </a:r>
          </a:p>
        </p:txBody>
      </p:sp>
      <p:sp>
        <p:nvSpPr>
          <p:cNvPr id="22540" name="TextBox 1">
            <a:extLst>
              <a:ext uri="{FF2B5EF4-FFF2-40B4-BE49-F238E27FC236}">
                <a16:creationId xmlns:a16="http://schemas.microsoft.com/office/drawing/2014/main" id="{0289E7B8-C1EA-24BC-2CE2-804AEAAA369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550" y="3033713"/>
            <a:ext cx="3789363" cy="862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9pPr>
          </a:lstStyle>
          <a:p>
            <a:pPr eaLnBrk="1" hangingPunct="1"/>
            <a:r>
              <a:rPr lang="en-US" altLang="en-US" b="1" dirty="0">
                <a:solidFill>
                  <a:schemeClr val="tx2"/>
                </a:solidFill>
              </a:rPr>
              <a:t>Continuous readout:</a:t>
            </a:r>
          </a:p>
          <a:p>
            <a:pPr eaLnBrk="1" hangingPunct="1"/>
            <a:r>
              <a:rPr lang="en-US" altLang="en-US" sz="1600" dirty="0"/>
              <a:t>  ~100% live, independent of light system</a:t>
            </a:r>
          </a:p>
          <a:p>
            <a:pPr eaLnBrk="1" hangingPunct="1"/>
            <a:r>
              <a:rPr lang="en-US" altLang="en-US" sz="1600" dirty="0"/>
              <a:t>  Low data rate due to self-triggered design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401547B-F00B-27F4-EC1C-5D59E17A055D}"/>
              </a:ext>
            </a:extLst>
          </p:cNvPr>
          <p:cNvSpPr txBox="1"/>
          <p:nvPr/>
        </p:nvSpPr>
        <p:spPr>
          <a:xfrm>
            <a:off x="65550" y="5076776"/>
            <a:ext cx="394877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chemeClr val="tx2"/>
                </a:solidFill>
              </a:rPr>
              <a:t>Feb 2023:</a:t>
            </a:r>
            <a:r>
              <a:rPr lang="en-US" sz="1600" dirty="0"/>
              <a:t> Four ton-scale TPC modules ready</a:t>
            </a:r>
          </a:p>
          <a:p>
            <a:r>
              <a:rPr lang="en-US" sz="1600" b="1" dirty="0">
                <a:solidFill>
                  <a:schemeClr val="tx2"/>
                </a:solidFill>
              </a:rPr>
              <a:t>Mid 2023:</a:t>
            </a:r>
            <a:r>
              <a:rPr lang="en-US" sz="1600" dirty="0"/>
              <a:t> Operation in </a:t>
            </a:r>
            <a:r>
              <a:rPr lang="en-US" sz="1600" dirty="0" err="1"/>
              <a:t>NuMI</a:t>
            </a:r>
            <a:r>
              <a:rPr lang="en-US" sz="1600" dirty="0"/>
              <a:t> Neutrino Beam</a:t>
            </a:r>
          </a:p>
          <a:p>
            <a:r>
              <a:rPr lang="en-US" sz="1600" dirty="0"/>
              <a:t>    </a:t>
            </a:r>
            <a:r>
              <a:rPr lang="en-US" sz="1600" i="1" dirty="0">
                <a:solidFill>
                  <a:schemeClr val="tx2"/>
                </a:solidFill>
              </a:rPr>
              <a:t>Prototype for the DUNE Near Detector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Title 1">
            <a:extLst>
              <a:ext uri="{FF2B5EF4-FFF2-40B4-BE49-F238E27FC236}">
                <a16:creationId xmlns:a16="http://schemas.microsoft.com/office/drawing/2014/main" id="{5E90339B-3F4A-281D-9B65-5CE092DA9F0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433388"/>
            <a:ext cx="11056938" cy="5683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altLang="en-US">
                <a:latin typeface="Helvetica" pitchFamily="2" charset="0"/>
                <a:ea typeface="Geneva" panose="020B0503030404040204" pitchFamily="34" charset="0"/>
                <a:cs typeface="Geneva" panose="020B0503030404040204" pitchFamily="34" charset="0"/>
              </a:rPr>
              <a:t>LightPix: Scalable Cryogenic SiPM Readout Electronics 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9C88955-DE66-69B4-D1D3-ABD7AFEFFFF4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D. Dwyer | Pixels for Large Cryo Detectors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6FCA71-27DE-8914-1E5F-6E2D9116FDF1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fld id="{04E25355-4337-474C-B4A0-149D6BD3EA3E}" type="slidenum">
              <a:rPr lang="en-US"/>
              <a:pPr>
                <a:defRPr/>
              </a:pPr>
              <a:t>13</a:t>
            </a:fld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E7AB8D5-6438-2762-0B8B-63B48FE8097C}"/>
              </a:ext>
            </a:extLst>
          </p:cNvPr>
          <p:cNvSpPr>
            <a:spLocks noGrp="1"/>
          </p:cNvSpPr>
          <p:nvPr>
            <p:ph type="dt" sz="quarter" idx="16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12 Dec 2022</a:t>
            </a:r>
            <a:endParaRPr lang="en-US" dirty="0"/>
          </a:p>
        </p:txBody>
      </p:sp>
      <p:sp>
        <p:nvSpPr>
          <p:cNvPr id="15" name="Content Placeholder 5">
            <a:extLst>
              <a:ext uri="{FF2B5EF4-FFF2-40B4-BE49-F238E27FC236}">
                <a16:creationId xmlns:a16="http://schemas.microsoft.com/office/drawing/2014/main" id="{52695D39-39D1-964E-D0A5-FBA72181750D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609600" y="827088"/>
            <a:ext cx="11056938" cy="5494337"/>
          </a:xfrm>
        </p:spPr>
        <p:txBody>
          <a:bodyPr/>
          <a:lstStyle/>
          <a:p>
            <a:pPr eaLnBrk="1" hangingPunct="1">
              <a:defRPr/>
            </a:pPr>
            <a:r>
              <a:rPr lang="en-US" sz="2000" b="1" dirty="0">
                <a:solidFill>
                  <a:schemeClr val="tx2"/>
                </a:solidFill>
              </a:rPr>
              <a:t>Readout Electronics Needs:</a:t>
            </a:r>
          </a:p>
          <a:p>
            <a:pPr lvl="1" eaLnBrk="1" hangingPunct="1">
              <a:defRPr/>
            </a:pPr>
            <a:r>
              <a:rPr lang="en-US" sz="1600" dirty="0">
                <a:cs typeface="+mn-cs"/>
              </a:rPr>
              <a:t>Low-power cryogenic-compatible scalable </a:t>
            </a:r>
            <a:r>
              <a:rPr lang="en-US" sz="1600" dirty="0" err="1">
                <a:cs typeface="+mn-cs"/>
              </a:rPr>
              <a:t>SiPM</a:t>
            </a:r>
            <a:r>
              <a:rPr lang="en-US" sz="1600" dirty="0">
                <a:cs typeface="+mn-cs"/>
              </a:rPr>
              <a:t> readout electronics at very low system cost</a:t>
            </a:r>
          </a:p>
          <a:p>
            <a:pPr eaLnBrk="1" hangingPunct="1">
              <a:defRPr/>
            </a:pPr>
            <a:r>
              <a:rPr lang="en-US" sz="2000" b="1" dirty="0">
                <a:solidFill>
                  <a:schemeClr val="tx2"/>
                </a:solidFill>
              </a:rPr>
              <a:t>R&amp;D Plan:</a:t>
            </a:r>
          </a:p>
          <a:p>
            <a:pPr lvl="1" eaLnBrk="1" hangingPunct="1">
              <a:defRPr/>
            </a:pPr>
            <a:r>
              <a:rPr lang="en-US" sz="1600" b="1" dirty="0" err="1">
                <a:cs typeface="+mn-cs"/>
              </a:rPr>
              <a:t>LightPix</a:t>
            </a:r>
            <a:r>
              <a:rPr lang="en-US" sz="1600" b="1" dirty="0">
                <a:cs typeface="+mn-cs"/>
              </a:rPr>
              <a:t>:</a:t>
            </a:r>
          </a:p>
          <a:p>
            <a:pPr lvl="2" eaLnBrk="1" hangingPunct="1">
              <a:defRPr/>
            </a:pPr>
            <a:r>
              <a:rPr lang="en-US" sz="1400" dirty="0">
                <a:cs typeface="+mn-cs"/>
              </a:rPr>
              <a:t>Adapt existing </a:t>
            </a:r>
            <a:r>
              <a:rPr lang="en-US" sz="1400" dirty="0" err="1">
                <a:cs typeface="+mn-cs"/>
              </a:rPr>
              <a:t>LArPix</a:t>
            </a:r>
            <a:r>
              <a:rPr lang="en-US" sz="1400" dirty="0">
                <a:cs typeface="+mn-cs"/>
              </a:rPr>
              <a:t> ASIC to 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2" charset="0"/>
                <a:cs typeface="+mn-cs"/>
              </a:rPr>
              <a:t>provide scalable readout for many (e.g. &gt;10</a:t>
            </a:r>
            <a:r>
              <a:rPr lang="en-US" sz="1400" baseline="30000" dirty="0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2" charset="0"/>
                <a:cs typeface="+mn-cs"/>
              </a:rPr>
              <a:t>6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2" charset="0"/>
                <a:cs typeface="+mn-cs"/>
              </a:rPr>
              <a:t>) Silicon Photomultipliers </a:t>
            </a:r>
            <a:endParaRPr lang="en-US" sz="1400" dirty="0">
              <a:cs typeface="+mn-cs"/>
            </a:endParaRPr>
          </a:p>
          <a:p>
            <a:pPr lvl="2" eaLnBrk="1" hangingPunct="1">
              <a:defRPr/>
            </a:pPr>
            <a:r>
              <a:rPr lang="en-US" sz="1400" dirty="0">
                <a:cs typeface="+mn-cs"/>
              </a:rPr>
              <a:t>Reuse all of </a:t>
            </a:r>
            <a:r>
              <a:rPr lang="en-US" sz="1400" dirty="0" err="1">
                <a:cs typeface="+mn-cs"/>
              </a:rPr>
              <a:t>LArPix</a:t>
            </a:r>
            <a:r>
              <a:rPr lang="en-US" sz="1400" dirty="0">
                <a:cs typeface="+mn-cs"/>
              </a:rPr>
              <a:t> system architecture (low-power, cryo-compatible, scalable, O($0.10)/channel system cost)</a:t>
            </a:r>
          </a:p>
          <a:p>
            <a:pPr lvl="2" eaLnBrk="1" hangingPunct="1">
              <a:defRPr/>
            </a:pPr>
            <a:r>
              <a:rPr lang="en-US" sz="1400" dirty="0">
                <a:cs typeface="+mn-cs"/>
              </a:rPr>
              <a:t>Provide a path for highly-granular photodetection systems for very large detectors</a:t>
            </a:r>
          </a:p>
        </p:txBody>
      </p:sp>
      <p:sp>
        <p:nvSpPr>
          <p:cNvPr id="23558" name="Picture 15">
            <a:extLst>
              <a:ext uri="{FF2B5EF4-FFF2-40B4-BE49-F238E27FC236}">
                <a16:creationId xmlns:a16="http://schemas.microsoft.com/office/drawing/2014/main" id="{C8350174-D327-CDE3-A783-18614413323B}"/>
              </a:ext>
            </a:extLst>
          </p:cNvPr>
          <p:cNvSpPr>
            <a:spLocks noChangeAspect="1" noChangeArrowheads="1"/>
          </p:cNvSpPr>
          <p:nvPr/>
        </p:nvSpPr>
        <p:spPr bwMode="auto">
          <a:xfrm rot="10800000">
            <a:off x="1752600" y="3865563"/>
            <a:ext cx="3033713" cy="2274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3559" name="Picture 16">
            <a:extLst>
              <a:ext uri="{FF2B5EF4-FFF2-40B4-BE49-F238E27FC236}">
                <a16:creationId xmlns:a16="http://schemas.microsoft.com/office/drawing/2014/main" id="{28990250-9735-AAF4-9370-7B4EF03F1D7E}"/>
              </a:ext>
            </a:extLst>
          </p:cNvPr>
          <p:cNvSpPr>
            <a:spLocks noChangeAspect="1" noChangeArrowheads="1"/>
          </p:cNvSpPr>
          <p:nvPr/>
        </p:nvSpPr>
        <p:spPr bwMode="auto">
          <a:xfrm rot="10800000">
            <a:off x="5113338" y="3865563"/>
            <a:ext cx="3048000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3560" name="TextBox 7">
            <a:extLst>
              <a:ext uri="{FF2B5EF4-FFF2-40B4-BE49-F238E27FC236}">
                <a16:creationId xmlns:a16="http://schemas.microsoft.com/office/drawing/2014/main" id="{7934D807-7539-4F56-319B-E8A88CA6C89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7488" y="3355975"/>
            <a:ext cx="569595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9pPr>
          </a:lstStyle>
          <a:p>
            <a:pPr eaLnBrk="1" hangingPunct="1"/>
            <a:r>
              <a:rPr lang="en-US" altLang="en-US" sz="1600" b="1" i="1">
                <a:solidFill>
                  <a:schemeClr val="tx2"/>
                </a:solidFill>
              </a:rPr>
              <a:t>Rough concept:</a:t>
            </a:r>
            <a:r>
              <a:rPr lang="en-US" altLang="en-US" sz="1600" i="1">
                <a:solidFill>
                  <a:schemeClr val="tx2"/>
                </a:solidFill>
              </a:rPr>
              <a:t> Replace LArPix charge-collection pixels with SiPMs</a:t>
            </a:r>
          </a:p>
        </p:txBody>
      </p:sp>
      <p:sp>
        <p:nvSpPr>
          <p:cNvPr id="23561" name="TextBox 9">
            <a:extLst>
              <a:ext uri="{FF2B5EF4-FFF2-40B4-BE49-F238E27FC236}">
                <a16:creationId xmlns:a16="http://schemas.microsoft.com/office/drawing/2014/main" id="{B6C89F45-5B89-24F6-4B01-E34240B4ACE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137650" y="3319463"/>
            <a:ext cx="2606675" cy="2986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9pPr>
          </a:lstStyle>
          <a:p>
            <a:pPr eaLnBrk="1" hangingPunct="1"/>
            <a:r>
              <a:rPr lang="en-US" altLang="en-US" sz="1400" b="1" i="1">
                <a:solidFill>
                  <a:schemeClr val="tx2"/>
                </a:solidFill>
              </a:rPr>
              <a:t>Why LightPix:</a:t>
            </a:r>
          </a:p>
          <a:p>
            <a:pPr eaLnBrk="1" hangingPunct="1"/>
            <a:r>
              <a:rPr lang="en-US" altLang="en-US" sz="1400" i="1">
                <a:solidFill>
                  <a:schemeClr val="tx2"/>
                </a:solidFill>
              </a:rPr>
              <a:t>  Existing readout electronics are either too high power or too high cost for our cryogenic detector needs. </a:t>
            </a:r>
          </a:p>
          <a:p>
            <a:pPr eaLnBrk="1" hangingPunct="1"/>
            <a:endParaRPr lang="en-US" altLang="en-US" sz="600" b="1" i="1">
              <a:solidFill>
                <a:schemeClr val="tx2"/>
              </a:solidFill>
            </a:endParaRPr>
          </a:p>
          <a:p>
            <a:pPr eaLnBrk="1" hangingPunct="1"/>
            <a:r>
              <a:rPr lang="en-US" altLang="en-US" sz="1400" b="1" i="1">
                <a:solidFill>
                  <a:schemeClr val="tx2"/>
                </a:solidFill>
              </a:rPr>
              <a:t>Looking ahead:</a:t>
            </a:r>
          </a:p>
          <a:p>
            <a:pPr eaLnBrk="1" hangingPunct="1"/>
            <a:r>
              <a:rPr lang="en-US" altLang="en-US" sz="1400" i="1">
                <a:solidFill>
                  <a:schemeClr val="tx2"/>
                </a:solidFill>
              </a:rPr>
              <a:t>  Personally, I think LightPix fits</a:t>
            </a:r>
          </a:p>
          <a:p>
            <a:pPr eaLnBrk="1" hangingPunct="1"/>
            <a:r>
              <a:rPr lang="en-US" altLang="en-US" sz="1400" i="1">
                <a:solidFill>
                  <a:schemeClr val="tx2"/>
                </a:solidFill>
              </a:rPr>
              <a:t>some specific near-term HEP needs (next 5yrs).  In the long-term (5-10yrs), my guess is that digitally-integrated SiPMs may eventually provide better performance at lower cost.</a:t>
            </a:r>
          </a:p>
        </p:txBody>
      </p:sp>
      <p:sp>
        <p:nvSpPr>
          <p:cNvPr id="23562" name="TextBox 18">
            <a:extLst>
              <a:ext uri="{FF2B5EF4-FFF2-40B4-BE49-F238E27FC236}">
                <a16:creationId xmlns:a16="http://schemas.microsoft.com/office/drawing/2014/main" id="{38118A62-A023-22F1-4483-A8B87B3C998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08614" y="6088063"/>
            <a:ext cx="316093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9pPr>
          </a:lstStyle>
          <a:p>
            <a:pPr eaLnBrk="1" hangingPunct="1"/>
            <a:r>
              <a:rPr lang="en-US" altLang="en-US" sz="1400" i="1" dirty="0">
                <a:solidFill>
                  <a:schemeClr val="tx2"/>
                </a:solidFill>
              </a:rPr>
              <a:t>e.g. Prototype 6.4k-channel LArPix-v2 tile</a:t>
            </a:r>
          </a:p>
        </p:txBody>
      </p:sp>
      <p:pic>
        <p:nvPicPr>
          <p:cNvPr id="2" name="Picture 14">
            <a:extLst>
              <a:ext uri="{FF2B5EF4-FFF2-40B4-BE49-F238E27FC236}">
                <a16:creationId xmlns:a16="http://schemas.microsoft.com/office/drawing/2014/main" id="{875942BB-2824-4BC8-7D74-318D489E5C9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97025" y="3694114"/>
            <a:ext cx="2368550" cy="2457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 descr="darkside_photosystem.png">
            <a:extLst>
              <a:ext uri="{FF2B5EF4-FFF2-40B4-BE49-F238E27FC236}">
                <a16:creationId xmlns:a16="http://schemas.microsoft.com/office/drawing/2014/main" id="{4C824E12-DA31-CDDC-9214-484F7E40CE4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09074" y="3836936"/>
            <a:ext cx="1919583" cy="2300454"/>
          </a:xfrm>
          <a:prstGeom prst="rect">
            <a:avLst/>
          </a:prstGeom>
        </p:spPr>
      </p:pic>
      <p:sp>
        <p:nvSpPr>
          <p:cNvPr id="7" name="TextBox 18">
            <a:extLst>
              <a:ext uri="{FF2B5EF4-FFF2-40B4-BE49-F238E27FC236}">
                <a16:creationId xmlns:a16="http://schemas.microsoft.com/office/drawing/2014/main" id="{B57CDEB4-9E96-5779-1F19-344A3E03097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86326" y="6088063"/>
            <a:ext cx="3080523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9pPr>
          </a:lstStyle>
          <a:p>
            <a:pPr eaLnBrk="1" hangingPunct="1"/>
            <a:r>
              <a:rPr lang="en-US" altLang="en-US" sz="1400" i="1" dirty="0">
                <a:solidFill>
                  <a:schemeClr val="tx2"/>
                </a:solidFill>
              </a:rPr>
              <a:t>e.g. Darkside-20k prototype light sensor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B0AADBAB-8792-4292-C7E7-4B572749F2E8}"/>
              </a:ext>
            </a:extLst>
          </p:cNvPr>
          <p:cNvCxnSpPr/>
          <p:nvPr/>
        </p:nvCxnSpPr>
        <p:spPr>
          <a:xfrm>
            <a:off x="4109013" y="4812506"/>
            <a:ext cx="1655179" cy="0"/>
          </a:xfrm>
          <a:prstGeom prst="straightConnector1">
            <a:avLst/>
          </a:prstGeom>
          <a:ln w="41275"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1D9C4D65-4938-8277-6D2F-9F30F5D31EC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30835" y="3044301"/>
            <a:ext cx="6519763" cy="3259882"/>
          </a:xfrm>
          <a:prstGeom prst="rect">
            <a:avLst/>
          </a:prstGeom>
        </p:spPr>
      </p:pic>
      <p:sp>
        <p:nvSpPr>
          <p:cNvPr id="24577" name="Picture 5">
            <a:extLst>
              <a:ext uri="{FF2B5EF4-FFF2-40B4-BE49-F238E27FC236}">
                <a16:creationId xmlns:a16="http://schemas.microsoft.com/office/drawing/2014/main" id="{14DF9035-6795-1BBE-4CE7-50BC1056427F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730750" y="3044825"/>
            <a:ext cx="6519863" cy="3259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24578" name="Picture 17">
            <a:extLst>
              <a:ext uri="{FF2B5EF4-FFF2-40B4-BE49-F238E27FC236}">
                <a16:creationId xmlns:a16="http://schemas.microsoft.com/office/drawing/2014/main" id="{9A36ED33-F50C-9BCE-0C68-72B8C431B15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13833" y="320675"/>
            <a:ext cx="3736975" cy="275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579" name="Title 6">
            <a:extLst>
              <a:ext uri="{FF2B5EF4-FFF2-40B4-BE49-F238E27FC236}">
                <a16:creationId xmlns:a16="http://schemas.microsoft.com/office/drawing/2014/main" id="{1AC2A00B-2AD1-0C6F-8F60-A0C80C87A95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604838" y="461963"/>
            <a:ext cx="10972800" cy="6477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altLang="en-US" sz="2200">
                <a:solidFill>
                  <a:srgbClr val="004C97"/>
                </a:solidFill>
                <a:latin typeface="Helvetica" pitchFamily="2" charset="0"/>
                <a:ea typeface="Geneva" panose="020B0503030404040204" pitchFamily="34" charset="0"/>
                <a:cs typeface="Geneva" panose="020B0503030404040204" pitchFamily="34" charset="0"/>
              </a:rPr>
              <a:t>LightPix ASIC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158ACE3-6F34-04BC-99A2-09478911D7DC}"/>
              </a:ext>
            </a:extLst>
          </p:cNvPr>
          <p:cNvSpPr>
            <a:spLocks noGrp="1"/>
          </p:cNvSpPr>
          <p:nvPr>
            <p:ph type="dt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solidFill>
                  <a:schemeClr val="tx2"/>
                </a:solidFill>
              </a:rPr>
              <a:t>12 Dec 2022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E2AE074-5C80-4F29-EEE4-F0FDA4A95BC2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pPr>
              <a:defRPr/>
            </a:pPr>
            <a:fld id="{D465FE11-4AEE-C446-906D-4B675AC75D7C}" type="slidenum">
              <a:rPr lang="en-US">
                <a:solidFill>
                  <a:schemeClr val="tx2"/>
                </a:solidFill>
              </a:rPr>
              <a:pPr>
                <a:defRPr/>
              </a:pPr>
              <a:t>14</a:t>
            </a:fld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4ED3B30C-6F76-E70D-A59D-5192CAD85D5F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solidFill>
                  <a:schemeClr val="tx2"/>
                </a:solidFill>
              </a:rPr>
              <a:t>D. Dwyer | Pixels for Large Cryo Detectors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96D8E59-D851-253E-24EF-C89946C1D21B}"/>
              </a:ext>
            </a:extLst>
          </p:cNvPr>
          <p:cNvSpPr txBox="1"/>
          <p:nvPr/>
        </p:nvSpPr>
        <p:spPr>
          <a:xfrm>
            <a:off x="96838" y="1149350"/>
            <a:ext cx="7947025" cy="43396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en-US" sz="2000" b="1" dirty="0">
                <a:solidFill>
                  <a:schemeClr val="tx2"/>
                </a:solidFill>
                <a:latin typeface="Helvetica" pitchFamily="2" charset="0"/>
                <a:ea typeface="Geneva" charset="0"/>
                <a:cs typeface="Geneva" charset="0"/>
              </a:rPr>
              <a:t>LightPix-v1:</a:t>
            </a:r>
          </a:p>
          <a:p>
            <a:pPr eaLnBrk="1" hangingPunct="1">
              <a:defRPr/>
            </a:pPr>
            <a:endParaRPr lang="en-US" sz="200" b="1" dirty="0">
              <a:solidFill>
                <a:schemeClr val="tx1">
                  <a:lumMod val="75000"/>
                  <a:lumOff val="25000"/>
                </a:schemeClr>
              </a:solidFill>
              <a:latin typeface="Helvetica" pitchFamily="2" charset="0"/>
              <a:ea typeface="Geneva" charset="0"/>
              <a:cs typeface="Geneva" charset="0"/>
            </a:endParaRPr>
          </a:p>
          <a:p>
            <a:pPr eaLnBrk="1" hangingPunct="1">
              <a:defRPr/>
            </a:pP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2" charset="0"/>
                <a:ea typeface="Geneva" charset="0"/>
                <a:cs typeface="Geneva" charset="0"/>
              </a:rPr>
              <a:t>   - Develop and test dedicated time-to-digital converter (TDC) </a:t>
            </a:r>
          </a:p>
          <a:p>
            <a:pPr eaLnBrk="1" hangingPunct="1">
              <a:defRPr/>
            </a:pP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2" charset="0"/>
                <a:ea typeface="Geneva" charset="0"/>
                <a:cs typeface="Geneva" charset="0"/>
              </a:rPr>
              <a:t>     to provide &lt; 10ns time resolution </a:t>
            </a:r>
          </a:p>
          <a:p>
            <a:pPr eaLnBrk="1" hangingPunct="1">
              <a:defRPr/>
            </a:pP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2" charset="0"/>
                <a:ea typeface="Geneva" charset="0"/>
                <a:cs typeface="Geneva" charset="0"/>
              </a:rPr>
              <a:t>   - Add multi-channel coincidence triggering mode to suppress </a:t>
            </a:r>
          </a:p>
          <a:p>
            <a:pPr eaLnBrk="1" hangingPunct="1">
              <a:defRPr/>
            </a:pP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2" charset="0"/>
                <a:ea typeface="Geneva" charset="0"/>
                <a:cs typeface="Geneva" charset="0"/>
              </a:rPr>
              <a:t>     excess data from dark noise at room temp </a:t>
            </a:r>
          </a:p>
          <a:p>
            <a:pPr eaLnBrk="1" hangingPunct="1">
              <a:defRPr/>
            </a:pP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2" charset="0"/>
                <a:ea typeface="Geneva" charset="0"/>
                <a:cs typeface="Geneva" charset="0"/>
              </a:rPr>
              <a:t> </a:t>
            </a:r>
            <a:endParaRPr lang="en-US" sz="2000" b="1" dirty="0">
              <a:solidFill>
                <a:schemeClr val="tx2"/>
              </a:solidFill>
              <a:latin typeface="Helvetica" pitchFamily="2" charset="0"/>
              <a:ea typeface="Geneva" charset="0"/>
              <a:cs typeface="Geneva" charset="0"/>
            </a:endParaRPr>
          </a:p>
          <a:p>
            <a:pPr eaLnBrk="1" hangingPunct="1">
              <a:defRPr/>
            </a:pPr>
            <a:r>
              <a:rPr lang="en-US" sz="2000" b="1" dirty="0">
                <a:solidFill>
                  <a:schemeClr val="tx2"/>
                </a:solidFill>
                <a:latin typeface="Helvetica" pitchFamily="2" charset="0"/>
                <a:ea typeface="Geneva" charset="0"/>
                <a:cs typeface="Geneva" charset="0"/>
              </a:rPr>
              <a:t>Progress:</a:t>
            </a:r>
          </a:p>
          <a:p>
            <a:pPr eaLnBrk="1" hangingPunct="1">
              <a:defRPr/>
            </a:pPr>
            <a:endParaRPr lang="en-US" sz="400" dirty="0">
              <a:solidFill>
                <a:schemeClr val="tx1">
                  <a:lumMod val="75000"/>
                  <a:lumOff val="25000"/>
                </a:schemeClr>
              </a:solidFill>
              <a:latin typeface="Helvetica" pitchFamily="2" charset="0"/>
              <a:ea typeface="Geneva" charset="0"/>
              <a:cs typeface="Geneva" charset="0"/>
            </a:endParaRPr>
          </a:p>
          <a:p>
            <a:pPr eaLnBrk="1" hangingPunct="1">
              <a:defRPr/>
            </a:pP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2" charset="0"/>
                <a:ea typeface="Geneva" charset="0"/>
                <a:cs typeface="Geneva" charset="0"/>
              </a:rPr>
              <a:t>   - Received Aug. 2021</a:t>
            </a:r>
          </a:p>
          <a:p>
            <a:pPr eaLnBrk="1" hangingPunct="1">
              <a:defRPr/>
            </a:pP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2" charset="0"/>
                <a:ea typeface="Geneva" charset="0"/>
                <a:cs typeface="Geneva" charset="0"/>
              </a:rPr>
              <a:t>   - Power-up, configuration successful</a:t>
            </a:r>
          </a:p>
          <a:p>
            <a:pPr eaLnBrk="1" hangingPunct="1">
              <a:defRPr/>
            </a:pP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2" charset="0"/>
                <a:ea typeface="Geneva" charset="0"/>
                <a:cs typeface="Geneva" charset="0"/>
              </a:rPr>
              <a:t>   - TDC meets design targets</a:t>
            </a:r>
          </a:p>
          <a:p>
            <a:pPr eaLnBrk="1" hangingPunct="1">
              <a:defRPr/>
            </a:pPr>
            <a:endParaRPr lang="en-US" sz="1400" dirty="0">
              <a:solidFill>
                <a:schemeClr val="tx1">
                  <a:lumMod val="75000"/>
                  <a:lumOff val="25000"/>
                </a:schemeClr>
              </a:solidFill>
              <a:latin typeface="Helvetica" pitchFamily="2" charset="0"/>
              <a:ea typeface="Geneva" charset="0"/>
              <a:cs typeface="Geneva" charset="0"/>
            </a:endParaRPr>
          </a:p>
          <a:p>
            <a:pPr eaLnBrk="1" hangingPunct="1">
              <a:defRPr/>
            </a:pPr>
            <a:r>
              <a:rPr lang="en-US" sz="2000" b="1" dirty="0">
                <a:solidFill>
                  <a:schemeClr val="tx2"/>
                </a:solidFill>
                <a:latin typeface="Helvetica" pitchFamily="2" charset="0"/>
                <a:ea typeface="Geneva" charset="0"/>
                <a:cs typeface="Geneva" charset="0"/>
              </a:rPr>
              <a:t>Next Steps:</a:t>
            </a:r>
          </a:p>
          <a:p>
            <a:pPr eaLnBrk="1" hangingPunct="1">
              <a:defRPr/>
            </a:pPr>
            <a:endParaRPr lang="en-US" sz="400" dirty="0">
              <a:solidFill>
                <a:schemeClr val="tx1">
                  <a:lumMod val="75000"/>
                  <a:lumOff val="25000"/>
                </a:schemeClr>
              </a:solidFill>
              <a:latin typeface="Helvetica" pitchFamily="2" charset="0"/>
              <a:ea typeface="Geneva" charset="0"/>
              <a:cs typeface="Geneva" charset="0"/>
            </a:endParaRPr>
          </a:p>
          <a:p>
            <a:pPr eaLnBrk="1" hangingPunct="1">
              <a:defRPr/>
            </a:pP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2" charset="0"/>
                <a:ea typeface="Geneva" charset="0"/>
                <a:cs typeface="Geneva" charset="0"/>
              </a:rPr>
              <a:t>   - LightPix-v2: </a:t>
            </a:r>
          </a:p>
          <a:p>
            <a:pPr eaLnBrk="1" hangingPunct="1">
              <a:defRPr/>
            </a:pP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2" charset="0"/>
                <a:ea typeface="Geneva" charset="0"/>
                <a:cs typeface="Geneva" charset="0"/>
              </a:rPr>
              <a:t>        Provide both TDC and ADC functionality</a:t>
            </a:r>
          </a:p>
          <a:p>
            <a:pPr eaLnBrk="1" hangingPunct="1">
              <a:defRPr/>
            </a:pP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2" charset="0"/>
                <a:ea typeface="Geneva" charset="0"/>
                <a:cs typeface="Geneva" charset="0"/>
              </a:rPr>
              <a:t>   - Deployment and testing of light detector system </a:t>
            </a:r>
          </a:p>
          <a:p>
            <a:pPr eaLnBrk="1" hangingPunct="1">
              <a:defRPr/>
            </a:pP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2" charset="0"/>
                <a:ea typeface="Geneva" charset="0"/>
                <a:cs typeface="Geneva" charset="0"/>
              </a:rPr>
              <a:t>     in prototype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2" charset="0"/>
                <a:ea typeface="Geneva" charset="0"/>
                <a:cs typeface="Geneva" charset="0"/>
              </a:rPr>
              <a:t>LArTPC</a:t>
            </a:r>
            <a:endParaRPr lang="en-US" sz="1400" dirty="0">
              <a:solidFill>
                <a:schemeClr val="tx1">
                  <a:lumMod val="75000"/>
                  <a:lumOff val="25000"/>
                </a:schemeClr>
              </a:solidFill>
              <a:latin typeface="Helvetica" pitchFamily="2" charset="0"/>
              <a:ea typeface="Geneva" charset="0"/>
              <a:cs typeface="Geneva" charset="0"/>
            </a:endParaRPr>
          </a:p>
          <a:p>
            <a:pPr eaLnBrk="1" hangingPunct="1">
              <a:defRPr/>
            </a:pP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2" charset="0"/>
                <a:ea typeface="Geneva" charset="0"/>
                <a:cs typeface="Geneva" charset="0"/>
              </a:rPr>
              <a:t>   - Exploration/optimization of light detector formats</a:t>
            </a:r>
          </a:p>
          <a:p>
            <a:pPr eaLnBrk="1" hangingPunct="1">
              <a:defRPr/>
            </a:pPr>
            <a:endParaRPr lang="en-US" sz="1000" dirty="0">
              <a:solidFill>
                <a:schemeClr val="tx1">
                  <a:lumMod val="75000"/>
                  <a:lumOff val="25000"/>
                </a:schemeClr>
              </a:solidFill>
              <a:latin typeface="Helvetica" pitchFamily="2" charset="0"/>
              <a:ea typeface="Geneva" charset="0"/>
              <a:cs typeface="Geneva" charset="0"/>
            </a:endParaRPr>
          </a:p>
        </p:txBody>
      </p:sp>
      <p:sp>
        <p:nvSpPr>
          <p:cNvPr id="24584" name="Picture 9">
            <a:extLst>
              <a:ext uri="{FF2B5EF4-FFF2-40B4-BE49-F238E27FC236}">
                <a16:creationId xmlns:a16="http://schemas.microsoft.com/office/drawing/2014/main" id="{EEC914BF-BBED-F415-E2B5-B86071A85BD5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2998788" y="109538"/>
            <a:ext cx="1366837" cy="1300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4585" name="TextBox 21">
            <a:extLst>
              <a:ext uri="{FF2B5EF4-FFF2-40B4-BE49-F238E27FC236}">
                <a16:creationId xmlns:a16="http://schemas.microsoft.com/office/drawing/2014/main" id="{18C3FA83-D23C-17C4-2825-E07CB579125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934028" y="126137"/>
            <a:ext cx="1651093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9pPr>
          </a:lstStyle>
          <a:p>
            <a:pPr eaLnBrk="1" hangingPunct="1"/>
            <a:r>
              <a:rPr lang="en-US" altLang="en-US" sz="1600" b="1" dirty="0">
                <a:solidFill>
                  <a:schemeClr val="tx2"/>
                </a:solidFill>
              </a:rPr>
              <a:t>LightPix-v1b ASIC</a:t>
            </a:r>
          </a:p>
        </p:txBody>
      </p:sp>
      <p:sp>
        <p:nvSpPr>
          <p:cNvPr id="24586" name="TextBox 12">
            <a:extLst>
              <a:ext uri="{FF2B5EF4-FFF2-40B4-BE49-F238E27FC236}">
                <a16:creationId xmlns:a16="http://schemas.microsoft.com/office/drawing/2014/main" id="{488EDB54-769B-EFF9-628A-E7939DDFC9B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46663" y="2889250"/>
            <a:ext cx="3573462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9pPr>
          </a:lstStyle>
          <a:p>
            <a:pPr eaLnBrk="1" hangingPunct="1"/>
            <a:r>
              <a:rPr lang="en-US" altLang="en-US" sz="1600" b="1" dirty="0">
                <a:solidFill>
                  <a:schemeClr val="tx2"/>
                </a:solidFill>
              </a:rPr>
              <a:t>Very-low-power TDC achieves ~ns-scale </a:t>
            </a:r>
          </a:p>
          <a:p>
            <a:pPr eaLnBrk="1" hangingPunct="1"/>
            <a:r>
              <a:rPr lang="en-US" altLang="en-US" sz="1600" b="1" dirty="0">
                <a:solidFill>
                  <a:schemeClr val="tx2"/>
                </a:solidFill>
              </a:rPr>
              <a:t>precision in response to external pulse</a:t>
            </a:r>
          </a:p>
        </p:txBody>
      </p:sp>
      <p:sp>
        <p:nvSpPr>
          <p:cNvPr id="24587" name="TextBox 13">
            <a:extLst>
              <a:ext uri="{FF2B5EF4-FFF2-40B4-BE49-F238E27FC236}">
                <a16:creationId xmlns:a16="http://schemas.microsoft.com/office/drawing/2014/main" id="{12A5FEEC-1EB1-4AA8-0B9B-904E1E4FBE4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572750" y="3455988"/>
            <a:ext cx="1548822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9pPr>
          </a:lstStyle>
          <a:p>
            <a:pPr eaLnBrk="1" hangingPunct="1"/>
            <a:r>
              <a:rPr lang="en-US" altLang="en-US" sz="1600" b="1" dirty="0">
                <a:solidFill>
                  <a:schemeClr val="tx2"/>
                </a:solidFill>
              </a:rPr>
              <a:t>Offset between </a:t>
            </a:r>
          </a:p>
          <a:p>
            <a:pPr eaLnBrk="1" hangingPunct="1"/>
            <a:r>
              <a:rPr lang="en-US" altLang="en-US" sz="1600" b="1" dirty="0">
                <a:solidFill>
                  <a:schemeClr val="tx2"/>
                </a:solidFill>
              </a:rPr>
              <a:t>external pulse </a:t>
            </a:r>
          </a:p>
          <a:p>
            <a:pPr eaLnBrk="1" hangingPunct="1"/>
            <a:r>
              <a:rPr lang="en-US" altLang="en-US" sz="1600" b="1" dirty="0">
                <a:solidFill>
                  <a:schemeClr val="tx2"/>
                </a:solidFill>
              </a:rPr>
              <a:t>and TDC stop</a:t>
            </a:r>
          </a:p>
          <a:p>
            <a:pPr eaLnBrk="1" hangingPunct="1"/>
            <a:r>
              <a:rPr lang="en-US" altLang="en-US" sz="1600" b="1" dirty="0">
                <a:solidFill>
                  <a:schemeClr val="tx2"/>
                </a:solidFill>
              </a:rPr>
              <a:t>signal</a:t>
            </a:r>
          </a:p>
        </p:txBody>
      </p:sp>
      <p:sp>
        <p:nvSpPr>
          <p:cNvPr id="24588" name="TextBox 7">
            <a:extLst>
              <a:ext uri="{FF2B5EF4-FFF2-40B4-BE49-F238E27FC236}">
                <a16:creationId xmlns:a16="http://schemas.microsoft.com/office/drawing/2014/main" id="{BA6F8367-8ECE-E717-3525-2178B652CF4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761288" y="5957888"/>
            <a:ext cx="566737" cy="3683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9pPr>
          </a:lstStyle>
          <a:p>
            <a:pPr eaLnBrk="1" hangingPunct="1"/>
            <a:r>
              <a:rPr lang="en-US" altLang="en-US" b="1">
                <a:solidFill>
                  <a:schemeClr val="tx2"/>
                </a:solidFill>
              </a:rPr>
              <a:t>TDC</a:t>
            </a:r>
          </a:p>
        </p:txBody>
      </p:sp>
      <p:sp>
        <p:nvSpPr>
          <p:cNvPr id="24589" name="TextBox 15">
            <a:extLst>
              <a:ext uri="{FF2B5EF4-FFF2-40B4-BE49-F238E27FC236}">
                <a16:creationId xmlns:a16="http://schemas.microsoft.com/office/drawing/2014/main" id="{95C9F79D-7D73-7E7B-5604-ACDA71CC191A}"/>
              </a:ext>
            </a:extLst>
          </p:cNvPr>
          <p:cNvSpPr txBox="1">
            <a:spLocks noChangeArrowheads="1"/>
          </p:cNvSpPr>
          <p:nvPr/>
        </p:nvSpPr>
        <p:spPr bwMode="auto">
          <a:xfrm rot="-5400000">
            <a:off x="4043363" y="4476750"/>
            <a:ext cx="2192338" cy="369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9pPr>
          </a:lstStyle>
          <a:p>
            <a:pPr eaLnBrk="1" hangingPunct="1"/>
            <a:r>
              <a:rPr lang="en-US" altLang="en-US" b="1">
                <a:solidFill>
                  <a:schemeClr val="tx2"/>
                </a:solidFill>
              </a:rPr>
              <a:t>Triggers (normalized)</a:t>
            </a:r>
          </a:p>
        </p:txBody>
      </p:sp>
      <p:sp>
        <p:nvSpPr>
          <p:cNvPr id="24590" name="TextBox 14">
            <a:extLst>
              <a:ext uri="{FF2B5EF4-FFF2-40B4-BE49-F238E27FC236}">
                <a16:creationId xmlns:a16="http://schemas.microsoft.com/office/drawing/2014/main" id="{D3B518C3-1C02-BF4A-EBDD-BC2389AA5DA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913813" y="6034088"/>
            <a:ext cx="2418675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9pPr>
          </a:lstStyle>
          <a:p>
            <a:pPr eaLnBrk="1" hangingPunct="1"/>
            <a:r>
              <a:rPr lang="en-US" altLang="en-US" sz="1400" i="1" dirty="0">
                <a:solidFill>
                  <a:schemeClr val="tx2"/>
                </a:solidFill>
              </a:rPr>
              <a:t>Tunable TDC (here ~0.5ns/tick)</a:t>
            </a:r>
          </a:p>
        </p:txBody>
      </p:sp>
      <p:sp>
        <p:nvSpPr>
          <p:cNvPr id="24591" name="TextBox 4">
            <a:extLst>
              <a:ext uri="{FF2B5EF4-FFF2-40B4-BE49-F238E27FC236}">
                <a16:creationId xmlns:a16="http://schemas.microsoft.com/office/drawing/2014/main" id="{B83C1011-BFDF-999B-313B-179D94A33CD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153520" y="65088"/>
            <a:ext cx="393704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9pPr>
          </a:lstStyle>
          <a:p>
            <a:pPr eaLnBrk="1" hangingPunct="1"/>
            <a:r>
              <a:rPr lang="en-US" altLang="en-US" sz="1600" b="1" dirty="0">
                <a:solidFill>
                  <a:schemeClr val="tx2"/>
                </a:solidFill>
              </a:rPr>
              <a:t>Photoelectron signal spectrum vs. </a:t>
            </a:r>
            <a:r>
              <a:rPr lang="en-US" altLang="en-US" sz="1600" b="1" dirty="0" err="1">
                <a:solidFill>
                  <a:schemeClr val="tx2"/>
                </a:solidFill>
              </a:rPr>
              <a:t>SiPM</a:t>
            </a:r>
            <a:r>
              <a:rPr lang="en-US" altLang="en-US" sz="1600" b="1" dirty="0">
                <a:solidFill>
                  <a:schemeClr val="tx2"/>
                </a:solidFill>
              </a:rPr>
              <a:t> bias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7D2A795-CA0F-EA08-12E2-F863C5086E8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67424" y="484534"/>
            <a:ext cx="2423258" cy="2305767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Title 6">
            <a:extLst>
              <a:ext uri="{FF2B5EF4-FFF2-40B4-BE49-F238E27FC236}">
                <a16:creationId xmlns:a16="http://schemas.microsoft.com/office/drawing/2014/main" id="{4A3018D7-5C17-9103-8ACD-305B73584CD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604838" y="461963"/>
            <a:ext cx="10972800" cy="6477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altLang="en-US" sz="3200">
                <a:solidFill>
                  <a:srgbClr val="004C97"/>
                </a:solidFill>
                <a:latin typeface="Helvetica" pitchFamily="2" charset="0"/>
                <a:ea typeface="Geneva" panose="020B0503030404040204" pitchFamily="34" charset="0"/>
                <a:cs typeface="Geneva" panose="020B0503030404040204" pitchFamily="34" charset="0"/>
              </a:rPr>
              <a:t>QPix</a:t>
            </a:r>
            <a:r>
              <a:rPr lang="en-US" altLang="en-US" sz="2200">
                <a:solidFill>
                  <a:srgbClr val="004C97"/>
                </a:solidFill>
                <a:latin typeface="Helvetica" pitchFamily="2" charset="0"/>
                <a:ea typeface="Geneva" panose="020B0503030404040204" pitchFamily="34" charset="0"/>
                <a:cs typeface="Geneva" panose="020B0503030404040204" pitchFamily="34" charset="0"/>
              </a:rPr>
              <a:t> 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2013268-4EB9-8C47-BE8A-73E887916799}"/>
              </a:ext>
            </a:extLst>
          </p:cNvPr>
          <p:cNvSpPr>
            <a:spLocks noGrp="1"/>
          </p:cNvSpPr>
          <p:nvPr>
            <p:ph type="dt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solidFill>
                  <a:schemeClr val="tx2"/>
                </a:solidFill>
              </a:rPr>
              <a:t>12 Dec 2022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EF404D0-DCC4-EF72-1376-5E448C896714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pPr>
              <a:defRPr/>
            </a:pPr>
            <a:fld id="{365F646C-6A43-BA4D-9BF6-C958719B871C}" type="slidenum">
              <a:rPr lang="en-US">
                <a:solidFill>
                  <a:schemeClr val="tx2"/>
                </a:solidFill>
              </a:rPr>
              <a:pPr>
                <a:defRPr/>
              </a:pPr>
              <a:t>15</a:t>
            </a:fld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1C91EFDA-B213-D0FB-41EB-16E79D7B2E54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solidFill>
                  <a:schemeClr val="tx2"/>
                </a:solidFill>
              </a:rPr>
              <a:t>D. Dwyer | Pixels for Large Cryo Detectors</a:t>
            </a:r>
            <a:endParaRPr lang="en-US" dirty="0">
              <a:solidFill>
                <a:schemeClr val="tx2"/>
              </a:solidFill>
            </a:endParaRPr>
          </a:p>
        </p:txBody>
      </p:sp>
      <p:pic>
        <p:nvPicPr>
          <p:cNvPr id="25605" name="Picture 7">
            <a:extLst>
              <a:ext uri="{FF2B5EF4-FFF2-40B4-BE49-F238E27FC236}">
                <a16:creationId xmlns:a16="http://schemas.microsoft.com/office/drawing/2014/main" id="{424F3BAC-1882-4EF0-ACCA-6C4C4AED776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14613" y="266700"/>
            <a:ext cx="6124575" cy="6011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Title 6">
            <a:extLst>
              <a:ext uri="{FF2B5EF4-FFF2-40B4-BE49-F238E27FC236}">
                <a16:creationId xmlns:a16="http://schemas.microsoft.com/office/drawing/2014/main" id="{B10099C9-3778-7ACB-4FC3-60826851CD6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604838" y="461963"/>
            <a:ext cx="10972800" cy="6477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altLang="en-US" sz="2200">
                <a:solidFill>
                  <a:srgbClr val="004C97"/>
                </a:solidFill>
                <a:latin typeface="Helvetica" pitchFamily="2" charset="0"/>
                <a:ea typeface="Geneva" panose="020B0503030404040204" pitchFamily="34" charset="0"/>
                <a:cs typeface="Geneva" panose="020B0503030404040204" pitchFamily="34" charset="0"/>
              </a:rPr>
              <a:t>QPix: Concept and Progress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F139C30-E8DA-53BB-374B-DC46C903FF95}"/>
              </a:ext>
            </a:extLst>
          </p:cNvPr>
          <p:cNvSpPr>
            <a:spLocks noGrp="1"/>
          </p:cNvSpPr>
          <p:nvPr>
            <p:ph type="dt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solidFill>
                  <a:schemeClr val="tx2"/>
                </a:solidFill>
              </a:rPr>
              <a:t>12 Dec 2022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AFF2807-04FF-9DE2-20BD-7016CE2AB2DB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pPr>
              <a:defRPr/>
            </a:pPr>
            <a:fld id="{156E93E7-11B9-154C-8C02-B4648C329389}" type="slidenum">
              <a:rPr lang="en-US">
                <a:solidFill>
                  <a:schemeClr val="tx2"/>
                </a:solidFill>
              </a:rPr>
              <a:pPr>
                <a:defRPr/>
              </a:pPr>
              <a:t>16</a:t>
            </a:fld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2FB13449-9C32-3AE8-3B25-E637AAEB464D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solidFill>
                  <a:schemeClr val="tx2"/>
                </a:solidFill>
              </a:rPr>
              <a:t>D. Dwyer | Pixels for Large Cryo Detectors</a:t>
            </a:r>
            <a:endParaRPr lang="en-US" dirty="0">
              <a:solidFill>
                <a:schemeClr val="tx2"/>
              </a:solidFill>
            </a:endParaRPr>
          </a:p>
        </p:txBody>
      </p:sp>
      <p:pic>
        <p:nvPicPr>
          <p:cNvPr id="26629" name="Picture 11">
            <a:extLst>
              <a:ext uri="{FF2B5EF4-FFF2-40B4-BE49-F238E27FC236}">
                <a16:creationId xmlns:a16="http://schemas.microsoft.com/office/drawing/2014/main" id="{0ED1968F-BFF0-56C9-E00B-38DFBC34914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7575" y="1584325"/>
            <a:ext cx="3619500" cy="1465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30" name="Picture 18">
            <a:extLst>
              <a:ext uri="{FF2B5EF4-FFF2-40B4-BE49-F238E27FC236}">
                <a16:creationId xmlns:a16="http://schemas.microsoft.com/office/drawing/2014/main" id="{5D21F7B7-E969-BCCF-1B59-69134C1A749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0" y="3382963"/>
            <a:ext cx="4192588" cy="2941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69BBF664-731B-D1B0-33DC-5251433FA126}"/>
              </a:ext>
            </a:extLst>
          </p:cNvPr>
          <p:cNvSpPr txBox="1"/>
          <p:nvPr/>
        </p:nvSpPr>
        <p:spPr>
          <a:xfrm>
            <a:off x="109538" y="963613"/>
            <a:ext cx="7945437" cy="6477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en-US" sz="2000" b="1" dirty="0">
                <a:solidFill>
                  <a:schemeClr val="tx2"/>
                </a:solidFill>
                <a:latin typeface="Helvetica" pitchFamily="2" charset="0"/>
                <a:ea typeface="Geneva" charset="0"/>
                <a:cs typeface="Geneva" charset="0"/>
              </a:rPr>
              <a:t>Concept: </a:t>
            </a:r>
            <a:r>
              <a:rPr lang="en-US" sz="1400" i="1" dirty="0">
                <a:latin typeface="Helvetica" pitchFamily="2" charset="0"/>
                <a:ea typeface="Geneva" charset="0"/>
                <a:cs typeface="Geneva" charset="0"/>
                <a:hlinkClick r:id="rId4"/>
              </a:rPr>
              <a:t>arXiv:1809.10213</a:t>
            </a:r>
            <a:endParaRPr lang="en-US" sz="1400" i="1" dirty="0">
              <a:latin typeface="Helvetica" pitchFamily="2" charset="0"/>
              <a:ea typeface="Geneva" charset="0"/>
              <a:cs typeface="Geneva" charset="0"/>
            </a:endParaRPr>
          </a:p>
          <a:p>
            <a:pPr eaLnBrk="1" hangingPunct="1">
              <a:defRPr/>
            </a:pPr>
            <a:endParaRPr lang="en-US" sz="200" b="1" dirty="0">
              <a:solidFill>
                <a:schemeClr val="tx1">
                  <a:lumMod val="75000"/>
                  <a:lumOff val="25000"/>
                </a:schemeClr>
              </a:solidFill>
              <a:latin typeface="Helvetica" pitchFamily="2" charset="0"/>
              <a:ea typeface="Geneva" charset="0"/>
              <a:cs typeface="Geneva" charset="0"/>
            </a:endParaRPr>
          </a:p>
          <a:p>
            <a:pPr eaLnBrk="1" hangingPunct="1">
              <a:defRPr/>
            </a:pP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2" charset="0"/>
                <a:ea typeface="Geneva" charset="0"/>
                <a:cs typeface="Geneva" charset="0"/>
              </a:rPr>
              <a:t>   Report ‘time between resets’ instead of digitizing charge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A35E6D97-209F-EAF0-D78A-734521F02DA1}"/>
              </a:ext>
            </a:extLst>
          </p:cNvPr>
          <p:cNvSpPr txBox="1"/>
          <p:nvPr/>
        </p:nvSpPr>
        <p:spPr>
          <a:xfrm>
            <a:off x="46038" y="3078163"/>
            <a:ext cx="5545137" cy="3381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hangingPunct="1">
              <a:defRPr/>
            </a:pPr>
            <a:endParaRPr lang="en-US" sz="200" b="1" dirty="0">
              <a:solidFill>
                <a:schemeClr val="tx1">
                  <a:lumMod val="75000"/>
                  <a:lumOff val="25000"/>
                </a:schemeClr>
              </a:solidFill>
              <a:latin typeface="Helvetica" pitchFamily="2" charset="0"/>
              <a:ea typeface="Geneva" charset="0"/>
              <a:cs typeface="Geneva" charset="0"/>
            </a:endParaRPr>
          </a:p>
          <a:p>
            <a:pPr eaLnBrk="1" hangingPunct="1">
              <a:defRPr/>
            </a:pP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2" charset="0"/>
                <a:ea typeface="Geneva" charset="0"/>
                <a:cs typeface="Geneva" charset="0"/>
              </a:rPr>
              <a:t>   Distribution of reset times proxy for signal current on pixel</a:t>
            </a:r>
          </a:p>
        </p:txBody>
      </p:sp>
      <p:pic>
        <p:nvPicPr>
          <p:cNvPr id="26633" name="Picture 24">
            <a:extLst>
              <a:ext uri="{FF2B5EF4-FFF2-40B4-BE49-F238E27FC236}">
                <a16:creationId xmlns:a16="http://schemas.microsoft.com/office/drawing/2014/main" id="{449A4CC5-D9AF-7FE2-0302-76EF0FE787C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97450" y="1274763"/>
            <a:ext cx="4100513" cy="185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634" name="Google Shape;320;g10d39ffb0d3_0_51">
            <a:extLst>
              <a:ext uri="{FF2B5EF4-FFF2-40B4-BE49-F238E27FC236}">
                <a16:creationId xmlns:a16="http://schemas.microsoft.com/office/drawing/2014/main" id="{79B60A82-26B3-64B2-7B18-DE735E2B50F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67300" y="798513"/>
            <a:ext cx="3324225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5" tIns="45700" rIns="91425" bIns="4570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9pPr>
          </a:lstStyle>
          <a:p>
            <a:pPr eaLnBrk="1" hangingPunct="1">
              <a:buClr>
                <a:srgbClr val="000000"/>
              </a:buClr>
              <a:buSzPts val="1600"/>
              <a:buFont typeface="Arial" panose="020B0604020202020204" pitchFamily="34" charset="0"/>
              <a:buNone/>
            </a:pPr>
            <a:r>
              <a:rPr lang="en-US" altLang="en-US" sz="1600" b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Front-end Prototype ASIC </a:t>
            </a:r>
          </a:p>
          <a:p>
            <a:pPr eaLnBrk="1" hangingPunct="1">
              <a:buClr>
                <a:srgbClr val="000000"/>
              </a:buClr>
              <a:buSzPts val="1600"/>
              <a:buFont typeface="Arial" panose="020B0604020202020204" pitchFamily="34" charset="0"/>
              <a:buNone/>
            </a:pPr>
            <a:r>
              <a:rPr lang="en-US" altLang="en-US" sz="1200" b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(180nm, UPenn)</a:t>
            </a:r>
          </a:p>
        </p:txBody>
      </p:sp>
      <p:sp>
        <p:nvSpPr>
          <p:cNvPr id="26635" name="Google Shape;320;g10d39ffb0d3_0_51">
            <a:extLst>
              <a:ext uri="{FF2B5EF4-FFF2-40B4-BE49-F238E27FC236}">
                <a16:creationId xmlns:a16="http://schemas.microsoft.com/office/drawing/2014/main" id="{FBCE321F-BE04-0184-4EA1-FF7A6CFB73F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263063" y="798513"/>
            <a:ext cx="2928937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5" tIns="45700" rIns="91425" bIns="4570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9pPr>
          </a:lstStyle>
          <a:p>
            <a:pPr eaLnBrk="1" hangingPunct="1">
              <a:buClr>
                <a:srgbClr val="000000"/>
              </a:buClr>
              <a:buSzPts val="1600"/>
              <a:buFont typeface="Arial" panose="020B0604020202020204" pitchFamily="34" charset="0"/>
              <a:buNone/>
            </a:pPr>
            <a:r>
              <a:rPr lang="en-US" altLang="en-US" sz="1600" b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Front-end Prototype ASIC </a:t>
            </a:r>
          </a:p>
          <a:p>
            <a:pPr eaLnBrk="1" hangingPunct="1">
              <a:buClr>
                <a:srgbClr val="000000"/>
              </a:buClr>
              <a:buSzPts val="1600"/>
              <a:buFont typeface="Arial" panose="020B0604020202020204" pitchFamily="34" charset="0"/>
              <a:buNone/>
            </a:pPr>
            <a:r>
              <a:rPr lang="en-US" altLang="en-US" sz="1200" b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(130nm, UTA)</a:t>
            </a:r>
          </a:p>
        </p:txBody>
      </p:sp>
      <p:pic>
        <p:nvPicPr>
          <p:cNvPr id="26636" name="Picture 29">
            <a:extLst>
              <a:ext uri="{FF2B5EF4-FFF2-40B4-BE49-F238E27FC236}">
                <a16:creationId xmlns:a16="http://schemas.microsoft.com/office/drawing/2014/main" id="{CD0604FD-3C25-DC32-1BAF-476E68F86BB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69413" y="1363663"/>
            <a:ext cx="2922587" cy="1646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637" name="Google Shape;320;g10d39ffb0d3_0_51">
            <a:extLst>
              <a:ext uri="{FF2B5EF4-FFF2-40B4-BE49-F238E27FC236}">
                <a16:creationId xmlns:a16="http://schemas.microsoft.com/office/drawing/2014/main" id="{19030C1D-0838-2346-DC42-C6351ABD3B6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86375" y="3424238"/>
            <a:ext cx="1995488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5" tIns="45700" rIns="91425" bIns="4570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9pPr>
          </a:lstStyle>
          <a:p>
            <a:pPr eaLnBrk="1" hangingPunct="1">
              <a:buClr>
                <a:srgbClr val="000000"/>
              </a:buClr>
              <a:buSzPts val="1600"/>
              <a:buFont typeface="Arial" panose="020B0604020202020204" pitchFamily="34" charset="0"/>
              <a:buNone/>
            </a:pPr>
            <a:r>
              <a:rPr lang="en-US" altLang="en-US" sz="1600" b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Front-end Design</a:t>
            </a:r>
          </a:p>
          <a:p>
            <a:pPr eaLnBrk="1" hangingPunct="1">
              <a:buClr>
                <a:srgbClr val="000000"/>
              </a:buClr>
              <a:buSzPts val="1600"/>
              <a:buFont typeface="Arial" panose="020B0604020202020204" pitchFamily="34" charset="0"/>
              <a:buNone/>
            </a:pPr>
            <a:r>
              <a:rPr lang="en-US" altLang="en-US" sz="1200" b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(65nm, FNAL)</a:t>
            </a:r>
          </a:p>
        </p:txBody>
      </p:sp>
      <p:pic>
        <p:nvPicPr>
          <p:cNvPr id="26638" name="Picture 32">
            <a:extLst>
              <a:ext uri="{FF2B5EF4-FFF2-40B4-BE49-F238E27FC236}">
                <a16:creationId xmlns:a16="http://schemas.microsoft.com/office/drawing/2014/main" id="{2B84AE00-B260-32C9-C0D6-6588453CCD7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2413" y="3975100"/>
            <a:ext cx="3362325" cy="163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39" name="Picture 34">
            <a:extLst>
              <a:ext uri="{FF2B5EF4-FFF2-40B4-BE49-F238E27FC236}">
                <a16:creationId xmlns:a16="http://schemas.microsoft.com/office/drawing/2014/main" id="{82AE359B-778A-FFC1-8FDA-661213CE48A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2413" y="3629025"/>
            <a:ext cx="2638425" cy="2630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640" name="Google Shape;320;g10d39ffb0d3_0_51">
            <a:extLst>
              <a:ext uri="{FF2B5EF4-FFF2-40B4-BE49-F238E27FC236}">
                <a16:creationId xmlns:a16="http://schemas.microsoft.com/office/drawing/2014/main" id="{51AEFED0-0271-6E97-0CE9-E32187E3B45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170988" y="3186113"/>
            <a:ext cx="2882900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5" tIns="45700" rIns="91425" bIns="4570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9pPr>
          </a:lstStyle>
          <a:p>
            <a:pPr eaLnBrk="1" hangingPunct="1">
              <a:buClr>
                <a:srgbClr val="000000"/>
              </a:buClr>
              <a:buSzPts val="1600"/>
              <a:buFont typeface="Arial" panose="020B0604020202020204" pitchFamily="34" charset="0"/>
              <a:buNone/>
            </a:pPr>
            <a:r>
              <a:rPr lang="en-US" altLang="en-US" sz="1600" b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Digital Back-end Prototype</a:t>
            </a:r>
          </a:p>
          <a:p>
            <a:pPr eaLnBrk="1" hangingPunct="1">
              <a:buClr>
                <a:srgbClr val="000000"/>
              </a:buClr>
              <a:buSzPts val="1600"/>
              <a:buFont typeface="Arial" panose="020B0604020202020204" pitchFamily="34" charset="0"/>
              <a:buNone/>
            </a:pPr>
            <a:r>
              <a:rPr lang="en-US" altLang="en-US" sz="1200" b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(FPGA-based, U-Hawaii)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5" name="Picture 7">
            <a:extLst>
              <a:ext uri="{FF2B5EF4-FFF2-40B4-BE49-F238E27FC236}">
                <a16:creationId xmlns:a16="http://schemas.microsoft.com/office/drawing/2014/main" id="{E37F1DD9-E9F5-FA4D-3018-BCB827A444F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1138" y="1927225"/>
            <a:ext cx="4968875" cy="3324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6" name="Title 6">
            <a:extLst>
              <a:ext uri="{FF2B5EF4-FFF2-40B4-BE49-F238E27FC236}">
                <a16:creationId xmlns:a16="http://schemas.microsoft.com/office/drawing/2014/main" id="{A280D981-A419-0D36-1EA4-D312994FF57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604838" y="461963"/>
            <a:ext cx="10972800" cy="6477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altLang="en-US" sz="2200">
                <a:solidFill>
                  <a:srgbClr val="004C97"/>
                </a:solidFill>
                <a:latin typeface="Helvetica" pitchFamily="2" charset="0"/>
                <a:ea typeface="Geneva" panose="020B0503030404040204" pitchFamily="34" charset="0"/>
                <a:cs typeface="Geneva" panose="020B0503030404040204" pitchFamily="34" charset="0"/>
              </a:rPr>
              <a:t>QPix: Light-sensitive Pixels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A8AE057-B438-CAE0-25C2-B0B6C701AD04}"/>
              </a:ext>
            </a:extLst>
          </p:cNvPr>
          <p:cNvSpPr>
            <a:spLocks noGrp="1"/>
          </p:cNvSpPr>
          <p:nvPr>
            <p:ph type="dt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solidFill>
                  <a:schemeClr val="tx2"/>
                </a:solidFill>
              </a:rPr>
              <a:t>12 Dec 2022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319BC4E-BDAD-A9D2-9B1B-490E6BC8FBB9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pPr>
              <a:defRPr/>
            </a:pPr>
            <a:fld id="{D53E7347-3CBA-0343-9134-5974E45AFF12}" type="slidenum">
              <a:rPr lang="en-US">
                <a:solidFill>
                  <a:schemeClr val="tx2"/>
                </a:solidFill>
              </a:rPr>
              <a:pPr>
                <a:defRPr/>
              </a:pPr>
              <a:t>17</a:t>
            </a:fld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617D7897-825F-41C5-20D9-A6A21D2B7A35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solidFill>
                  <a:schemeClr val="tx2"/>
                </a:solidFill>
              </a:rPr>
              <a:t>D. Dwyer | Pixels for Large Cryo Detectors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736B03F8-7A39-5869-B126-DE0885F43847}"/>
              </a:ext>
            </a:extLst>
          </p:cNvPr>
          <p:cNvSpPr txBox="1"/>
          <p:nvPr/>
        </p:nvSpPr>
        <p:spPr>
          <a:xfrm>
            <a:off x="109538" y="963613"/>
            <a:ext cx="5799137" cy="86201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en-US" sz="2000" b="1" dirty="0">
                <a:solidFill>
                  <a:schemeClr val="tx2"/>
                </a:solidFill>
                <a:latin typeface="Helvetica" pitchFamily="2" charset="0"/>
                <a:ea typeface="Geneva" charset="0"/>
                <a:cs typeface="Geneva" charset="0"/>
              </a:rPr>
              <a:t>Concept:</a:t>
            </a:r>
            <a:endParaRPr lang="en-US" sz="1400" i="1" dirty="0">
              <a:latin typeface="Helvetica" pitchFamily="2" charset="0"/>
              <a:ea typeface="Geneva" charset="0"/>
              <a:cs typeface="Geneva" charset="0"/>
            </a:endParaRPr>
          </a:p>
          <a:p>
            <a:pPr eaLnBrk="1" hangingPunct="1">
              <a:defRPr/>
            </a:pPr>
            <a:endParaRPr lang="en-US" sz="200" b="1" dirty="0">
              <a:solidFill>
                <a:schemeClr val="tx1">
                  <a:lumMod val="75000"/>
                  <a:lumOff val="25000"/>
                </a:schemeClr>
              </a:solidFill>
              <a:latin typeface="Helvetica" pitchFamily="2" charset="0"/>
              <a:ea typeface="Geneva" charset="0"/>
              <a:cs typeface="Geneva" charset="0"/>
            </a:endParaRPr>
          </a:p>
          <a:p>
            <a:pPr eaLnBrk="1" hangingPunct="1">
              <a:defRPr/>
            </a:pP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2" charset="0"/>
                <a:ea typeface="Geneva" charset="0"/>
                <a:cs typeface="Geneva" charset="0"/>
              </a:rPr>
              <a:t>   Add photoconductive (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2" charset="0"/>
                <a:ea typeface="Geneva" charset="0"/>
                <a:cs typeface="Geneva" charset="0"/>
              </a:rPr>
              <a:t>ASe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2" charset="0"/>
                <a:ea typeface="Geneva" charset="0"/>
                <a:cs typeface="Geneva" charset="0"/>
              </a:rPr>
              <a:t>) film to pixel anode to make </a:t>
            </a:r>
          </a:p>
          <a:p>
            <a:pPr eaLnBrk="1" hangingPunct="1">
              <a:defRPr/>
            </a:pP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2" charset="0"/>
                <a:ea typeface="Geneva" charset="0"/>
                <a:cs typeface="Geneva" charset="0"/>
              </a:rPr>
              <a:t>  pixels sensitive to both TPC charge and scintillation light</a:t>
            </a:r>
          </a:p>
        </p:txBody>
      </p:sp>
      <p:pic>
        <p:nvPicPr>
          <p:cNvPr id="1031" name="Picture 4">
            <a:extLst>
              <a:ext uri="{FF2B5EF4-FFF2-40B4-BE49-F238E27FC236}">
                <a16:creationId xmlns:a16="http://schemas.microsoft.com/office/drawing/2014/main" id="{27AAA1AC-CB1E-CC14-FC5A-011D15FF5DD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96175" y="439738"/>
            <a:ext cx="1765300" cy="1890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2" name="Picture 9">
            <a:extLst>
              <a:ext uri="{FF2B5EF4-FFF2-40B4-BE49-F238E27FC236}">
                <a16:creationId xmlns:a16="http://schemas.microsoft.com/office/drawing/2014/main" id="{542A3E01-E040-F48F-A381-9903825D96D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82138" y="430213"/>
            <a:ext cx="1808162" cy="1808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Picture 12">
            <a:extLst>
              <a:ext uri="{FF2B5EF4-FFF2-40B4-BE49-F238E27FC236}">
                <a16:creationId xmlns:a16="http://schemas.microsoft.com/office/drawing/2014/main" id="{DD130DC4-AEA8-6725-00C1-5A7E7CB9D24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70525" y="427038"/>
            <a:ext cx="1871663" cy="1892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4" name="Google Shape;320;g10d39ffb0d3_0_51">
            <a:extLst>
              <a:ext uri="{FF2B5EF4-FFF2-40B4-BE49-F238E27FC236}">
                <a16:creationId xmlns:a16="http://schemas.microsoft.com/office/drawing/2014/main" id="{4A502C5E-F14F-FD73-2BA8-CECA15F188A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73738" y="22225"/>
            <a:ext cx="5040312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5" tIns="45700" rIns="91425" bIns="4570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9pPr>
          </a:lstStyle>
          <a:p>
            <a:pPr eaLnBrk="1" hangingPunct="1">
              <a:buClr>
                <a:srgbClr val="000000"/>
              </a:buClr>
              <a:buSzPts val="1600"/>
              <a:buFont typeface="Arial" panose="020B0604020202020204" pitchFamily="34" charset="0"/>
              <a:buNone/>
            </a:pPr>
            <a:r>
              <a:rPr lang="en-US" altLang="en-US" sz="1600" b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Prototype PCBs with biased traces coated in ASe</a:t>
            </a:r>
          </a:p>
        </p:txBody>
      </p:sp>
      <p:pic>
        <p:nvPicPr>
          <p:cNvPr id="1035" name="Picture 16">
            <a:extLst>
              <a:ext uri="{FF2B5EF4-FFF2-40B4-BE49-F238E27FC236}">
                <a16:creationId xmlns:a16="http://schemas.microsoft.com/office/drawing/2014/main" id="{7FC6CBA5-078F-0AB3-E2D0-77E29E0EB96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1000" y="3390900"/>
            <a:ext cx="4213225" cy="2890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6" name="Google Shape;320;g10d39ffb0d3_0_51">
            <a:extLst>
              <a:ext uri="{FF2B5EF4-FFF2-40B4-BE49-F238E27FC236}">
                <a16:creationId xmlns:a16="http://schemas.microsoft.com/office/drawing/2014/main" id="{631D89EA-729B-1CCC-FE5B-BDE97063E8C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48313" y="2319338"/>
            <a:ext cx="172720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5" tIns="45700" rIns="91425" bIns="4570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9pPr>
          </a:lstStyle>
          <a:p>
            <a:pPr eaLnBrk="1" hangingPunct="1">
              <a:buClr>
                <a:srgbClr val="000000"/>
              </a:buClr>
              <a:buSzPts val="1600"/>
              <a:buFont typeface="Arial" panose="020B0604020202020204" pitchFamily="34" charset="0"/>
              <a:buNone/>
            </a:pPr>
            <a:r>
              <a:rPr lang="en-US" altLang="en-US" sz="12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127 um trace spacing </a:t>
            </a:r>
          </a:p>
          <a:p>
            <a:pPr eaLnBrk="1" hangingPunct="1">
              <a:buClr>
                <a:srgbClr val="000000"/>
              </a:buClr>
              <a:buSzPts val="1600"/>
              <a:buFont typeface="Arial" panose="020B0604020202020204" pitchFamily="34" charset="0"/>
              <a:buNone/>
            </a:pPr>
            <a:r>
              <a:rPr lang="en-US" altLang="en-US" sz="12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5V/um max field</a:t>
            </a:r>
          </a:p>
          <a:p>
            <a:pPr eaLnBrk="1" hangingPunct="1">
              <a:buClr>
                <a:srgbClr val="000000"/>
              </a:buClr>
              <a:buSzPts val="1600"/>
              <a:buFont typeface="Arial" panose="020B0604020202020204" pitchFamily="34" charset="0"/>
              <a:buNone/>
            </a:pPr>
            <a:r>
              <a:rPr lang="en-US" altLang="en-US" sz="12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UTA/ORNL</a:t>
            </a:r>
          </a:p>
        </p:txBody>
      </p:sp>
      <p:sp>
        <p:nvSpPr>
          <p:cNvPr id="1037" name="Google Shape;320;g10d39ffb0d3_0_51">
            <a:extLst>
              <a:ext uri="{FF2B5EF4-FFF2-40B4-BE49-F238E27FC236}">
                <a16:creationId xmlns:a16="http://schemas.microsoft.com/office/drawing/2014/main" id="{4BC0D6A2-7FE2-2CED-684A-CE0D3FC42E6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562850" y="2306638"/>
            <a:ext cx="1725613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5" tIns="45700" rIns="91425" bIns="4570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9pPr>
          </a:lstStyle>
          <a:p>
            <a:pPr eaLnBrk="1" hangingPunct="1">
              <a:buClr>
                <a:srgbClr val="000000"/>
              </a:buClr>
              <a:buSzPts val="1600"/>
              <a:buFont typeface="Arial" panose="020B0604020202020204" pitchFamily="34" charset="0"/>
              <a:buNone/>
            </a:pPr>
            <a:r>
              <a:rPr lang="en-US" altLang="en-US" sz="12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127 um trace spacing </a:t>
            </a:r>
          </a:p>
          <a:p>
            <a:pPr eaLnBrk="1" hangingPunct="1">
              <a:buClr>
                <a:srgbClr val="000000"/>
              </a:buClr>
              <a:buSzPts val="1600"/>
              <a:buFont typeface="Arial" panose="020B0604020202020204" pitchFamily="34" charset="0"/>
              <a:buNone/>
            </a:pPr>
            <a:r>
              <a:rPr lang="en-US" altLang="en-US" sz="12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5V/um max field</a:t>
            </a:r>
          </a:p>
          <a:p>
            <a:pPr eaLnBrk="1" hangingPunct="1">
              <a:buClr>
                <a:srgbClr val="000000"/>
              </a:buClr>
              <a:buSzPts val="1600"/>
              <a:buFont typeface="Arial" panose="020B0604020202020204" pitchFamily="34" charset="0"/>
              <a:buNone/>
            </a:pPr>
            <a:r>
              <a:rPr lang="en-US" altLang="en-US" sz="12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UTA/ORNL</a:t>
            </a:r>
          </a:p>
        </p:txBody>
      </p:sp>
      <p:sp>
        <p:nvSpPr>
          <p:cNvPr id="1038" name="Google Shape;320;g10d39ffb0d3_0_51">
            <a:extLst>
              <a:ext uri="{FF2B5EF4-FFF2-40B4-BE49-F238E27FC236}">
                <a16:creationId xmlns:a16="http://schemas.microsoft.com/office/drawing/2014/main" id="{1CF21B9D-9756-C770-7830-6923465A181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482138" y="2295525"/>
            <a:ext cx="1725612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5" tIns="45700" rIns="91425" bIns="4570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9pPr>
          </a:lstStyle>
          <a:p>
            <a:pPr eaLnBrk="1" hangingPunct="1">
              <a:buClr>
                <a:srgbClr val="000000"/>
              </a:buClr>
              <a:buSzPts val="1600"/>
              <a:buFont typeface="Arial" panose="020B0604020202020204" pitchFamily="34" charset="0"/>
              <a:buNone/>
            </a:pPr>
            <a:r>
              <a:rPr lang="en-US" altLang="en-US" sz="12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25 um trace spacing </a:t>
            </a:r>
          </a:p>
          <a:p>
            <a:pPr eaLnBrk="1" hangingPunct="1">
              <a:buClr>
                <a:srgbClr val="000000"/>
              </a:buClr>
              <a:buSzPts val="1600"/>
              <a:buFont typeface="Arial" panose="020B0604020202020204" pitchFamily="34" charset="0"/>
              <a:buNone/>
            </a:pPr>
            <a:r>
              <a:rPr lang="en-US" altLang="en-US" sz="12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40V/um max field</a:t>
            </a:r>
          </a:p>
          <a:p>
            <a:pPr eaLnBrk="1" hangingPunct="1">
              <a:buClr>
                <a:srgbClr val="000000"/>
              </a:buClr>
              <a:buSzPts val="1600"/>
              <a:buFont typeface="Arial" panose="020B0604020202020204" pitchFamily="34" charset="0"/>
              <a:buNone/>
            </a:pPr>
            <a:r>
              <a:rPr lang="en-US" altLang="en-US" sz="12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UCSC/UTA/FNAL</a:t>
            </a:r>
          </a:p>
        </p:txBody>
      </p:sp>
      <p:sp>
        <p:nvSpPr>
          <p:cNvPr id="1039" name="Google Shape;320;g10d39ffb0d3_0_51">
            <a:extLst>
              <a:ext uri="{FF2B5EF4-FFF2-40B4-BE49-F238E27FC236}">
                <a16:creationId xmlns:a16="http://schemas.microsoft.com/office/drawing/2014/main" id="{940BB6C8-841C-B5D0-29B5-135BE9A2FBC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61013" y="3087688"/>
            <a:ext cx="5040312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5" tIns="45700" rIns="91425" bIns="4570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9pPr>
          </a:lstStyle>
          <a:p>
            <a:pPr eaLnBrk="1" hangingPunct="1">
              <a:buClr>
                <a:srgbClr val="000000"/>
              </a:buClr>
              <a:buSzPts val="1600"/>
              <a:buFont typeface="Arial" panose="020B0604020202020204" pitchFamily="34" charset="0"/>
              <a:buNone/>
            </a:pPr>
            <a:r>
              <a:rPr lang="en-US" altLang="en-US" sz="16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Example signal traces in response to light pulses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Title 6">
            <a:extLst>
              <a:ext uri="{FF2B5EF4-FFF2-40B4-BE49-F238E27FC236}">
                <a16:creationId xmlns:a16="http://schemas.microsoft.com/office/drawing/2014/main" id="{A8927CC3-230D-0343-6285-D3A7963B2D8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604838" y="461963"/>
            <a:ext cx="10972800" cy="6477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altLang="en-US" sz="2200">
                <a:solidFill>
                  <a:srgbClr val="004C97"/>
                </a:solidFill>
                <a:latin typeface="Helvetica" pitchFamily="2" charset="0"/>
                <a:ea typeface="Geneva" panose="020B0503030404040204" pitchFamily="34" charset="0"/>
                <a:cs typeface="Geneva" panose="020B0503030404040204" pitchFamily="34" charset="0"/>
              </a:rPr>
              <a:t>ARIADNE+ 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3B61E46-28E2-2BCD-7A56-C0699F3AF089}"/>
              </a:ext>
            </a:extLst>
          </p:cNvPr>
          <p:cNvSpPr>
            <a:spLocks noGrp="1"/>
          </p:cNvSpPr>
          <p:nvPr>
            <p:ph type="dt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solidFill>
                  <a:schemeClr val="tx2"/>
                </a:solidFill>
              </a:rPr>
              <a:t>12 Dec 2022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CAB7757-11CC-83A4-27E6-732A157523B1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pPr>
              <a:defRPr/>
            </a:pPr>
            <a:fld id="{517074C2-4E13-6246-8464-CF2A456179A6}" type="slidenum">
              <a:rPr lang="en-US">
                <a:solidFill>
                  <a:schemeClr val="tx2"/>
                </a:solidFill>
              </a:rPr>
              <a:pPr>
                <a:defRPr/>
              </a:pPr>
              <a:t>18</a:t>
            </a:fld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DB98E305-4F48-E4CB-ECEE-A6F6037C47A5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solidFill>
                  <a:schemeClr val="tx2"/>
                </a:solidFill>
              </a:rPr>
              <a:t>D. Dwyer | Pixels for Large Cryo Detectors</a:t>
            </a:r>
            <a:endParaRPr lang="en-US" dirty="0">
              <a:solidFill>
                <a:schemeClr val="tx2"/>
              </a:solidFill>
            </a:endParaRPr>
          </a:p>
        </p:txBody>
      </p:sp>
      <p:pic>
        <p:nvPicPr>
          <p:cNvPr id="27653" name="Picture 5">
            <a:extLst>
              <a:ext uri="{FF2B5EF4-FFF2-40B4-BE49-F238E27FC236}">
                <a16:creationId xmlns:a16="http://schemas.microsoft.com/office/drawing/2014/main" id="{D9FA449A-CC51-187A-6496-81305103A3C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7613" y="73025"/>
            <a:ext cx="6905625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4F30AE6E-E84E-8B6E-79AF-1EA01AE4ED50}"/>
              </a:ext>
            </a:extLst>
          </p:cNvPr>
          <p:cNvSpPr txBox="1"/>
          <p:nvPr/>
        </p:nvSpPr>
        <p:spPr>
          <a:xfrm>
            <a:off x="109538" y="871013"/>
            <a:ext cx="6603778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1" hangingPunct="1">
              <a:defRPr/>
            </a:pPr>
            <a:r>
              <a:rPr lang="en-US" sz="2000" b="1" dirty="0">
                <a:solidFill>
                  <a:schemeClr val="tx2"/>
                </a:solidFill>
                <a:latin typeface="Helvetica" pitchFamily="2" charset="0"/>
                <a:ea typeface="Geneva" charset="0"/>
                <a:cs typeface="Geneva" charset="0"/>
              </a:rPr>
              <a:t>Concept:</a:t>
            </a:r>
            <a:endParaRPr lang="en-US" sz="1400" i="1" dirty="0">
              <a:latin typeface="Helvetica" pitchFamily="2" charset="0"/>
              <a:ea typeface="Geneva" charset="0"/>
              <a:cs typeface="Geneva" charset="0"/>
            </a:endParaRPr>
          </a:p>
          <a:p>
            <a:pPr eaLnBrk="1" hangingPunct="1">
              <a:defRPr/>
            </a:pPr>
            <a:endParaRPr lang="en-US" sz="200" b="1" dirty="0">
              <a:solidFill>
                <a:schemeClr val="tx1">
                  <a:lumMod val="75000"/>
                  <a:lumOff val="25000"/>
                </a:schemeClr>
              </a:solidFill>
              <a:latin typeface="Helvetica" pitchFamily="2" charset="0"/>
              <a:ea typeface="Geneva" charset="0"/>
              <a:cs typeface="Geneva" charset="0"/>
            </a:endParaRPr>
          </a:p>
          <a:p>
            <a:pPr eaLnBrk="1" hangingPunct="1">
              <a:defRPr/>
            </a:pP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2" charset="0"/>
                <a:ea typeface="Geneva" charset="0"/>
                <a:cs typeface="Geneva" charset="0"/>
              </a:rPr>
              <a:t>  Achieve Dual-phase TPC 3D readout by </a:t>
            </a:r>
          </a:p>
          <a:p>
            <a:pPr eaLnBrk="1" hangingPunct="1">
              <a:defRPr/>
            </a:pP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2" charset="0"/>
                <a:ea typeface="Geneva" charset="0"/>
                <a:cs typeface="Geneva" charset="0"/>
              </a:rPr>
              <a:t>  imaging electroluminescence in THGEM </a:t>
            </a:r>
          </a:p>
          <a:p>
            <a:pPr eaLnBrk="1" hangingPunct="1">
              <a:defRPr/>
            </a:pP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2" charset="0"/>
                <a:ea typeface="Geneva" charset="0"/>
                <a:cs typeface="Geneva" charset="0"/>
              </a:rPr>
              <a:t>  with fast optical cameras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DFDCDB3-1491-CBE9-3D7F-A9CE7D65B01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0634" y="2128947"/>
            <a:ext cx="2988955" cy="4209216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337A84FE-9A31-CDE2-20A3-B8A5EA448B2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32707" y="943330"/>
            <a:ext cx="2988955" cy="2871996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22E8497E-670A-5B43-2DD2-B4F73B48F6FB}"/>
              </a:ext>
            </a:extLst>
          </p:cNvPr>
          <p:cNvSpPr txBox="1"/>
          <p:nvPr/>
        </p:nvSpPr>
        <p:spPr>
          <a:xfrm>
            <a:off x="5539039" y="1170908"/>
            <a:ext cx="1306833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200" dirty="0" err="1"/>
              <a:t>TimePix</a:t>
            </a:r>
            <a:r>
              <a:rPr lang="en-US" sz="1200" dirty="0"/>
              <a:t> 3 Camera</a:t>
            </a:r>
          </a:p>
        </p:txBody>
      </p:sp>
      <p:sp>
        <p:nvSpPr>
          <p:cNvPr id="23" name="Google Shape;320;g10d39ffb0d3_0_51">
            <a:extLst>
              <a:ext uri="{FF2B5EF4-FFF2-40B4-BE49-F238E27FC236}">
                <a16:creationId xmlns:a16="http://schemas.microsoft.com/office/drawing/2014/main" id="{1771361B-E0B5-94DE-B2DB-E730B3BE4B2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70091" y="614077"/>
            <a:ext cx="2182450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25" tIns="45700" rIns="91425" bIns="4570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9pPr>
          </a:lstStyle>
          <a:p>
            <a:pPr eaLnBrk="1" hangingPunct="1">
              <a:buClr>
                <a:srgbClr val="000000"/>
              </a:buClr>
              <a:buSzPts val="1600"/>
              <a:buFont typeface="Arial" panose="020B0604020202020204" pitchFamily="34" charset="0"/>
              <a:buNone/>
            </a:pPr>
            <a:r>
              <a:rPr lang="en-US" altLang="en-US" sz="16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Camera System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AF3F3E49-2EB5-A4B4-4B79-45E1583C92EF}"/>
              </a:ext>
            </a:extLst>
          </p:cNvPr>
          <p:cNvSpPr txBox="1"/>
          <p:nvPr/>
        </p:nvSpPr>
        <p:spPr>
          <a:xfrm>
            <a:off x="5552541" y="1913618"/>
            <a:ext cx="947824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200" dirty="0"/>
              <a:t>Relay Optics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DD6506CF-50EE-0F31-49B7-571FD53814DD}"/>
              </a:ext>
            </a:extLst>
          </p:cNvPr>
          <p:cNvSpPr txBox="1"/>
          <p:nvPr/>
        </p:nvSpPr>
        <p:spPr>
          <a:xfrm>
            <a:off x="5577616" y="2517432"/>
            <a:ext cx="1235082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200" dirty="0"/>
              <a:t>Image Intensifier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CF9B4D00-1BCA-6D2A-FE1A-1F45B807E364}"/>
              </a:ext>
            </a:extLst>
          </p:cNvPr>
          <p:cNvSpPr txBox="1"/>
          <p:nvPr/>
        </p:nvSpPr>
        <p:spPr>
          <a:xfrm>
            <a:off x="5594866" y="3288778"/>
            <a:ext cx="1095300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200" dirty="0"/>
              <a:t>Objective Lens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991E0EF6-F6D4-0194-52FC-8CA68B648BB4}"/>
              </a:ext>
            </a:extLst>
          </p:cNvPr>
          <p:cNvSpPr txBox="1"/>
          <p:nvPr/>
        </p:nvSpPr>
        <p:spPr>
          <a:xfrm>
            <a:off x="3750197" y="3935391"/>
            <a:ext cx="4304192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chemeClr val="tx2"/>
                </a:solidFill>
                <a:latin typeface="Helvetica" pitchFamily="2" charset="0"/>
              </a:rPr>
              <a:t>Advantages:</a:t>
            </a:r>
          </a:p>
          <a:p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2" charset="0"/>
              </a:rPr>
              <a:t>  Low noise via optical-only readout</a:t>
            </a:r>
          </a:p>
          <a:p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2" charset="0"/>
              </a:rPr>
              <a:t>  Low threshold due to gas amplification</a:t>
            </a:r>
          </a:p>
          <a:p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2" charset="0"/>
              </a:rPr>
              <a:t>  Accessible/upgradeable: Cameras outside cryostat</a:t>
            </a:r>
          </a:p>
          <a:p>
            <a:endParaRPr lang="en-US" sz="600" b="1" dirty="0">
              <a:solidFill>
                <a:schemeClr val="tx2"/>
              </a:solidFill>
              <a:latin typeface="Helvetica" pitchFamily="2" charset="0"/>
            </a:endParaRPr>
          </a:p>
          <a:p>
            <a:r>
              <a:rPr lang="en-US" sz="1600" b="1" dirty="0">
                <a:solidFill>
                  <a:schemeClr val="tx2"/>
                </a:solidFill>
                <a:latin typeface="Helvetica" pitchFamily="2" charset="0"/>
              </a:rPr>
              <a:t>Disadvantages:</a:t>
            </a:r>
          </a:p>
          <a:p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2" charset="0"/>
              </a:rPr>
              <a:t>  Only viable in a dual-phase TPC</a:t>
            </a:r>
          </a:p>
          <a:p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2" charset="0"/>
              </a:rPr>
              <a:t>    - High cathode voltage</a:t>
            </a:r>
          </a:p>
          <a:p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2" charset="0"/>
              </a:rPr>
              <a:t>    - High-field e- extraction region</a:t>
            </a:r>
          </a:p>
          <a:p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2" charset="0"/>
              </a:rPr>
              <a:t>    - THGEM amplification</a:t>
            </a:r>
          </a:p>
          <a:p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2" charset="0"/>
              </a:rPr>
              <a:t>  Scattered/indirect light</a:t>
            </a:r>
          </a:p>
        </p:txBody>
      </p:sp>
      <p:pic>
        <p:nvPicPr>
          <p:cNvPr id="28" name="Picture 27">
            <a:extLst>
              <a:ext uri="{FF2B5EF4-FFF2-40B4-BE49-F238E27FC236}">
                <a16:creationId xmlns:a16="http://schemas.microsoft.com/office/drawing/2014/main" id="{88355B9A-3DF6-E689-DCFF-801FC674793E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6152"/>
          <a:stretch/>
        </p:blipFill>
        <p:spPr>
          <a:xfrm>
            <a:off x="8617005" y="3381577"/>
            <a:ext cx="3501521" cy="2933436"/>
          </a:xfrm>
          <a:prstGeom prst="rect">
            <a:avLst/>
          </a:prstGeom>
        </p:spPr>
      </p:pic>
      <p:sp>
        <p:nvSpPr>
          <p:cNvPr id="30" name="Google Shape;320;g10d39ffb0d3_0_51">
            <a:extLst>
              <a:ext uri="{FF2B5EF4-FFF2-40B4-BE49-F238E27FC236}">
                <a16:creationId xmlns:a16="http://schemas.microsoft.com/office/drawing/2014/main" id="{2EF6DD81-D9F5-9F6C-8A50-25FD704F2BD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03482" y="5110864"/>
            <a:ext cx="3199207" cy="10771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25" tIns="45700" rIns="91425" bIns="4570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9pPr>
          </a:lstStyle>
          <a:p>
            <a:pPr eaLnBrk="1" hangingPunct="1">
              <a:buClr>
                <a:srgbClr val="000000"/>
              </a:buClr>
              <a:buSzPts val="1600"/>
              <a:buFont typeface="Arial" panose="020B0604020202020204" pitchFamily="34" charset="0"/>
              <a:buNone/>
            </a:pPr>
            <a:r>
              <a:rPr lang="en-US" altLang="en-US" sz="16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Example 3D </a:t>
            </a:r>
          </a:p>
          <a:p>
            <a:pPr eaLnBrk="1" hangingPunct="1">
              <a:buClr>
                <a:srgbClr val="000000"/>
              </a:buClr>
              <a:buSzPts val="1600"/>
              <a:buFont typeface="Arial" panose="020B0604020202020204" pitchFamily="34" charset="0"/>
              <a:buNone/>
            </a:pPr>
            <a:r>
              <a:rPr lang="en-US" altLang="en-US" sz="16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cosmic ray </a:t>
            </a:r>
          </a:p>
          <a:p>
            <a:pPr eaLnBrk="1" hangingPunct="1">
              <a:buClr>
                <a:srgbClr val="000000"/>
              </a:buClr>
              <a:buSzPts val="1600"/>
              <a:buFont typeface="Arial" panose="020B0604020202020204" pitchFamily="34" charset="0"/>
              <a:buNone/>
            </a:pPr>
            <a:r>
              <a:rPr lang="en-US" altLang="en-US" sz="16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imaged in </a:t>
            </a:r>
          </a:p>
          <a:p>
            <a:pPr eaLnBrk="1" hangingPunct="1">
              <a:buClr>
                <a:srgbClr val="000000"/>
              </a:buClr>
              <a:buSzPts val="1600"/>
              <a:buFont typeface="Arial" panose="020B0604020202020204" pitchFamily="34" charset="0"/>
              <a:buNone/>
            </a:pPr>
            <a:r>
              <a:rPr lang="en-US" altLang="en-US" sz="16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prototype</a:t>
            </a:r>
          </a:p>
        </p:txBody>
      </p:sp>
      <p:pic>
        <p:nvPicPr>
          <p:cNvPr id="32" name="Picture 31">
            <a:extLst>
              <a:ext uri="{FF2B5EF4-FFF2-40B4-BE49-F238E27FC236}">
                <a16:creationId xmlns:a16="http://schemas.microsoft.com/office/drawing/2014/main" id="{8E380020-53B2-603B-3A22-7A6F903C9ED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645645" y="984900"/>
            <a:ext cx="3631048" cy="2401802"/>
          </a:xfrm>
          <a:prstGeom prst="rect">
            <a:avLst/>
          </a:prstGeom>
        </p:spPr>
      </p:pic>
      <p:sp>
        <p:nvSpPr>
          <p:cNvPr id="33" name="Rectangle 32">
            <a:extLst>
              <a:ext uri="{FF2B5EF4-FFF2-40B4-BE49-F238E27FC236}">
                <a16:creationId xmlns:a16="http://schemas.microsoft.com/office/drawing/2014/main" id="{FA230CCC-E78B-8A44-02FC-1E1E5AD0D03E}"/>
              </a:ext>
            </a:extLst>
          </p:cNvPr>
          <p:cNvSpPr/>
          <p:nvPr/>
        </p:nvSpPr>
        <p:spPr>
          <a:xfrm>
            <a:off x="7645645" y="3016520"/>
            <a:ext cx="3631048" cy="367965"/>
          </a:xfrm>
          <a:prstGeom prst="rect">
            <a:avLst/>
          </a:prstGeom>
          <a:solidFill>
            <a:srgbClr val="4472C4">
              <a:alpha val="6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Isosceles Triangle 7">
            <a:extLst>
              <a:ext uri="{FF2B5EF4-FFF2-40B4-BE49-F238E27FC236}">
                <a16:creationId xmlns:a16="http://schemas.microsoft.com/office/drawing/2014/main" id="{2AD45B12-7DDD-7FF6-4F38-B0208448C7FA}"/>
              </a:ext>
            </a:extLst>
          </p:cNvPr>
          <p:cNvSpPr/>
          <p:nvPr/>
        </p:nvSpPr>
        <p:spPr>
          <a:xfrm>
            <a:off x="8279475" y="2278194"/>
            <a:ext cx="1005930" cy="712188"/>
          </a:xfrm>
          <a:prstGeom prst="triangle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Isosceles Triangle 7">
            <a:extLst>
              <a:ext uri="{FF2B5EF4-FFF2-40B4-BE49-F238E27FC236}">
                <a16:creationId xmlns:a16="http://schemas.microsoft.com/office/drawing/2014/main" id="{A503FE7E-53AD-02ED-D977-A286BB521AF5}"/>
              </a:ext>
            </a:extLst>
          </p:cNvPr>
          <p:cNvSpPr/>
          <p:nvPr/>
        </p:nvSpPr>
        <p:spPr>
          <a:xfrm>
            <a:off x="9416270" y="2278194"/>
            <a:ext cx="1005930" cy="712188"/>
          </a:xfrm>
          <a:prstGeom prst="triangle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60B7DCDB-586C-6E94-2395-1AC0E906140D}"/>
              </a:ext>
            </a:extLst>
          </p:cNvPr>
          <p:cNvSpPr txBox="1"/>
          <p:nvPr/>
        </p:nvSpPr>
        <p:spPr>
          <a:xfrm>
            <a:off x="9002913" y="1009493"/>
            <a:ext cx="69929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Camera </a:t>
            </a:r>
          </a:p>
          <a:p>
            <a:r>
              <a:rPr lang="en-US" sz="1200" dirty="0"/>
              <a:t>Systems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61CCDFB2-624F-3BBE-CA56-AE59E871F325}"/>
              </a:ext>
            </a:extLst>
          </p:cNvPr>
          <p:cNvSpPr txBox="1"/>
          <p:nvPr/>
        </p:nvSpPr>
        <p:spPr>
          <a:xfrm>
            <a:off x="10676760" y="2793920"/>
            <a:ext cx="66075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THGEM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>
            <a:extLst>
              <a:ext uri="{FF2B5EF4-FFF2-40B4-BE49-F238E27FC236}">
                <a16:creationId xmlns:a16="http://schemas.microsoft.com/office/drawing/2014/main" id="{D702F822-D594-4721-1680-FC475D391D5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12451" y="713598"/>
            <a:ext cx="2281112" cy="2967161"/>
          </a:xfrm>
          <a:prstGeom prst="rect">
            <a:avLst/>
          </a:prstGeom>
        </p:spPr>
      </p:pic>
      <p:sp>
        <p:nvSpPr>
          <p:cNvPr id="28673" name="Title 6">
            <a:extLst>
              <a:ext uri="{FF2B5EF4-FFF2-40B4-BE49-F238E27FC236}">
                <a16:creationId xmlns:a16="http://schemas.microsoft.com/office/drawing/2014/main" id="{7BF1239A-ADCC-BCD9-F4C6-F6F4C384C49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604838" y="461963"/>
            <a:ext cx="10972800" cy="6477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altLang="en-US" sz="2200" dirty="0">
                <a:solidFill>
                  <a:srgbClr val="004C97"/>
                </a:solidFill>
                <a:latin typeface="Helvetica" pitchFamily="2" charset="0"/>
                <a:ea typeface="Geneva" panose="020B0503030404040204" pitchFamily="34" charset="0"/>
                <a:cs typeface="Geneva" panose="020B0503030404040204" pitchFamily="34" charset="0"/>
              </a:rPr>
              <a:t>Summary: Neutrino Pixels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E888E65-1213-365D-769A-7F7A531BC08C}"/>
              </a:ext>
            </a:extLst>
          </p:cNvPr>
          <p:cNvSpPr>
            <a:spLocks noGrp="1"/>
          </p:cNvSpPr>
          <p:nvPr>
            <p:ph type="dt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solidFill>
                  <a:schemeClr val="tx2"/>
                </a:solidFill>
              </a:rPr>
              <a:t>12 Dec 2022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A015CF0-59D0-5D45-B70F-2699406C0B56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pPr>
              <a:defRPr/>
            </a:pPr>
            <a:fld id="{C6B9A734-3355-9247-BCB5-57BDB300BE74}" type="slidenum">
              <a:rPr lang="en-US">
                <a:solidFill>
                  <a:schemeClr val="tx2"/>
                </a:solidFill>
              </a:rPr>
              <a:pPr>
                <a:defRPr/>
              </a:pPr>
              <a:t>19</a:t>
            </a:fld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15492641-D893-BF39-3519-98CF637D94A1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solidFill>
                  <a:schemeClr val="tx2"/>
                </a:solidFill>
              </a:rPr>
              <a:t>D. Dwyer | Pixels for Large Cryo Detectors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DFE86823-9F75-C3FB-01C0-623181570DCD}"/>
              </a:ext>
            </a:extLst>
          </p:cNvPr>
          <p:cNvSpPr txBox="1"/>
          <p:nvPr/>
        </p:nvSpPr>
        <p:spPr>
          <a:xfrm>
            <a:off x="41275" y="791963"/>
            <a:ext cx="6714980" cy="5693866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n-US" sz="2200" b="1" dirty="0" err="1">
                <a:solidFill>
                  <a:schemeClr val="tx2"/>
                </a:solidFill>
                <a:latin typeface="Calibri" charset="0"/>
                <a:ea typeface="Geneva" charset="0"/>
                <a:cs typeface="Geneva" charset="0"/>
              </a:rPr>
              <a:t>LArPix</a:t>
            </a:r>
            <a:r>
              <a:rPr lang="en-US" sz="2200" b="1" dirty="0">
                <a:solidFill>
                  <a:schemeClr val="tx2"/>
                </a:solidFill>
                <a:latin typeface="Calibri" charset="0"/>
                <a:ea typeface="Geneva" charset="0"/>
                <a:cs typeface="Geneva" charset="0"/>
              </a:rPr>
              <a:t>:</a:t>
            </a:r>
          </a:p>
          <a:p>
            <a:pPr eaLnBrk="1" hangingPunct="1">
              <a:defRPr/>
            </a:pP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charset="0"/>
                <a:ea typeface="Geneva" charset="0"/>
                <a:cs typeface="Geneva" charset="0"/>
              </a:rPr>
              <a:t>  - True 3D pixelated charge readout for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Calibri" charset="0"/>
                <a:ea typeface="Geneva" charset="0"/>
                <a:cs typeface="Geneva" charset="0"/>
              </a:rPr>
              <a:t>LArTPCs</a:t>
            </a:r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  <a:latin typeface="Calibri" charset="0"/>
              <a:ea typeface="Geneva" charset="0"/>
              <a:cs typeface="Geneva" charset="0"/>
            </a:endParaRPr>
          </a:p>
          <a:p>
            <a:pPr eaLnBrk="1" hangingPunct="1">
              <a:defRPr/>
            </a:pPr>
            <a:r>
              <a:rPr lang="en-US" sz="1600" dirty="0">
                <a:solidFill>
                  <a:srgbClr val="5A5A5A"/>
                </a:solidFill>
                <a:latin typeface="Calibri" charset="0"/>
                <a:ea typeface="Geneva" charset="0"/>
                <a:cs typeface="Geneva" charset="0"/>
              </a:rPr>
              <a:t>  - Low-noise, low-power, cryogenic-compatible</a:t>
            </a:r>
          </a:p>
          <a:p>
            <a:pPr eaLnBrk="1" hangingPunct="1">
              <a:defRPr/>
            </a:pPr>
            <a:r>
              <a:rPr lang="en-US" sz="1600" dirty="0">
                <a:solidFill>
                  <a:srgbClr val="5A5A5A"/>
                </a:solidFill>
                <a:latin typeface="Calibri" charset="0"/>
                <a:ea typeface="Geneva" charset="0"/>
                <a:cs typeface="Geneva" charset="0"/>
              </a:rPr>
              <a:t>  - Self-triggering, 100% live</a:t>
            </a:r>
          </a:p>
          <a:p>
            <a:pPr eaLnBrk="1" hangingPunct="1">
              <a:defRPr/>
            </a:pPr>
            <a:r>
              <a:rPr lang="en-US" sz="1600" dirty="0">
                <a:solidFill>
                  <a:srgbClr val="5A5A5A"/>
                </a:solidFill>
                <a:latin typeface="Calibri" charset="0"/>
                <a:ea typeface="Geneva" charset="0"/>
                <a:cs typeface="Geneva" charset="0"/>
              </a:rPr>
              <a:t>  - Scalable anode design leverages commercial production</a:t>
            </a:r>
          </a:p>
          <a:p>
            <a:pPr eaLnBrk="1" hangingPunct="1">
              <a:defRPr/>
            </a:pPr>
            <a:r>
              <a:rPr lang="en-US" sz="1600" dirty="0">
                <a:solidFill>
                  <a:srgbClr val="5A5A5A"/>
                </a:solidFill>
                <a:latin typeface="Calibri" charset="0"/>
                <a:ea typeface="Geneva" charset="0"/>
                <a:cs typeface="Geneva" charset="0"/>
              </a:rPr>
              <a:t>  - Two recent 80k-pixel ton-scale prototype exceeded expectations</a:t>
            </a:r>
          </a:p>
          <a:p>
            <a:pPr eaLnBrk="1" hangingPunct="1">
              <a:defRPr/>
            </a:pPr>
            <a:r>
              <a:rPr lang="en-US" sz="1600" dirty="0">
                <a:solidFill>
                  <a:srgbClr val="5A5A5A"/>
                </a:solidFill>
                <a:latin typeface="Calibri" charset="0"/>
                <a:ea typeface="Geneva" charset="0"/>
                <a:cs typeface="Geneva" charset="0"/>
              </a:rPr>
              <a:t>  - Baseline technology for the DUNE Near Detector</a:t>
            </a:r>
          </a:p>
          <a:p>
            <a:pPr eaLnBrk="1" hangingPunct="1">
              <a:defRPr/>
            </a:pPr>
            <a:endParaRPr lang="en-US" sz="1000" dirty="0">
              <a:solidFill>
                <a:srgbClr val="5A5A5A"/>
              </a:solidFill>
              <a:latin typeface="Calibri" charset="0"/>
              <a:ea typeface="Geneva" charset="0"/>
              <a:cs typeface="Geneva" charset="0"/>
            </a:endParaRPr>
          </a:p>
          <a:p>
            <a:pPr eaLnBrk="1" hangingPunct="1">
              <a:defRPr/>
            </a:pPr>
            <a:r>
              <a:rPr lang="en-US" sz="2200" b="1" dirty="0" err="1">
                <a:solidFill>
                  <a:schemeClr val="tx2"/>
                </a:solidFill>
                <a:latin typeface="Calibri" charset="0"/>
                <a:ea typeface="Geneva" charset="0"/>
                <a:cs typeface="Geneva" charset="0"/>
              </a:rPr>
              <a:t>LightPix</a:t>
            </a:r>
            <a:r>
              <a:rPr lang="en-US" sz="2200" b="1" dirty="0">
                <a:solidFill>
                  <a:schemeClr val="tx2"/>
                </a:solidFill>
                <a:latin typeface="Calibri" charset="0"/>
                <a:ea typeface="Geneva" charset="0"/>
                <a:cs typeface="Geneva" charset="0"/>
              </a:rPr>
              <a:t>:</a:t>
            </a:r>
          </a:p>
          <a:p>
            <a:pPr eaLnBrk="1" hangingPunct="1">
              <a:defRPr/>
            </a:pPr>
            <a:r>
              <a:rPr lang="en-US" sz="1600" dirty="0">
                <a:solidFill>
                  <a:srgbClr val="5A5A5A"/>
                </a:solidFill>
                <a:latin typeface="Calibri" charset="0"/>
                <a:ea typeface="Geneva" charset="0"/>
                <a:cs typeface="Geneva" charset="0"/>
              </a:rPr>
              <a:t>  - Highly-scalable readout for cryogenic </a:t>
            </a:r>
            <a:r>
              <a:rPr lang="en-US" sz="1600" dirty="0" err="1">
                <a:solidFill>
                  <a:srgbClr val="5A5A5A"/>
                </a:solidFill>
                <a:latin typeface="Calibri" charset="0"/>
                <a:ea typeface="Geneva" charset="0"/>
                <a:cs typeface="Geneva" charset="0"/>
              </a:rPr>
              <a:t>SiPMs</a:t>
            </a:r>
            <a:endParaRPr lang="en-US" sz="1600" dirty="0">
              <a:solidFill>
                <a:srgbClr val="5A5A5A"/>
              </a:solidFill>
              <a:latin typeface="Calibri" charset="0"/>
              <a:ea typeface="Geneva" charset="0"/>
              <a:cs typeface="Geneva" charset="0"/>
            </a:endParaRPr>
          </a:p>
          <a:p>
            <a:pPr eaLnBrk="1" hangingPunct="1">
              <a:defRPr/>
            </a:pPr>
            <a:r>
              <a:rPr lang="en-US" sz="1600" dirty="0">
                <a:solidFill>
                  <a:srgbClr val="5A5A5A"/>
                </a:solidFill>
                <a:latin typeface="Calibri" charset="0"/>
                <a:ea typeface="Geneva" charset="0"/>
                <a:cs typeface="Geneva" charset="0"/>
              </a:rPr>
              <a:t>  - Reuses much of </a:t>
            </a:r>
            <a:r>
              <a:rPr lang="en-US" sz="1600" dirty="0" err="1">
                <a:solidFill>
                  <a:srgbClr val="5A5A5A"/>
                </a:solidFill>
                <a:latin typeface="Calibri" charset="0"/>
                <a:ea typeface="Geneva" charset="0"/>
                <a:cs typeface="Geneva" charset="0"/>
              </a:rPr>
              <a:t>LArPix</a:t>
            </a:r>
            <a:r>
              <a:rPr lang="en-US" sz="1600" dirty="0">
                <a:solidFill>
                  <a:srgbClr val="5A5A5A"/>
                </a:solidFill>
                <a:latin typeface="Calibri" charset="0"/>
                <a:ea typeface="Geneva" charset="0"/>
                <a:cs typeface="Geneva" charset="0"/>
              </a:rPr>
              <a:t> system design</a:t>
            </a:r>
          </a:p>
          <a:p>
            <a:pPr eaLnBrk="1" hangingPunct="1">
              <a:defRPr/>
            </a:pPr>
            <a:endParaRPr lang="en-US" sz="1600" dirty="0">
              <a:solidFill>
                <a:srgbClr val="5A5A5A"/>
              </a:solidFill>
              <a:latin typeface="Calibri" charset="0"/>
              <a:ea typeface="Geneva" charset="0"/>
              <a:cs typeface="Geneva" charset="0"/>
            </a:endParaRPr>
          </a:p>
          <a:p>
            <a:pPr eaLnBrk="1" hangingPunct="1">
              <a:defRPr/>
            </a:pPr>
            <a:r>
              <a:rPr lang="en-US" sz="2200" b="1" dirty="0" err="1">
                <a:solidFill>
                  <a:schemeClr val="tx2"/>
                </a:solidFill>
                <a:latin typeface="Calibri" charset="0"/>
                <a:ea typeface="Geneva" charset="0"/>
                <a:cs typeface="Geneva" charset="0"/>
              </a:rPr>
              <a:t>QPix</a:t>
            </a:r>
            <a:r>
              <a:rPr lang="en-US" sz="2200" b="1" dirty="0">
                <a:solidFill>
                  <a:schemeClr val="tx2"/>
                </a:solidFill>
                <a:latin typeface="Calibri" charset="0"/>
                <a:ea typeface="Geneva" charset="0"/>
                <a:cs typeface="Geneva" charset="0"/>
              </a:rPr>
              <a:t>:</a:t>
            </a:r>
          </a:p>
          <a:p>
            <a:pPr eaLnBrk="1" hangingPunct="1">
              <a:defRPr/>
            </a:pPr>
            <a:r>
              <a:rPr lang="en-US" sz="1600" dirty="0">
                <a:solidFill>
                  <a:srgbClr val="5A5A5A"/>
                </a:solidFill>
                <a:latin typeface="Calibri" charset="0"/>
                <a:ea typeface="Geneva" charset="0"/>
                <a:cs typeface="Geneva" charset="0"/>
              </a:rPr>
              <a:t>  - Record trigger time distribution instead of digitizing charge</a:t>
            </a:r>
          </a:p>
          <a:p>
            <a:pPr eaLnBrk="1" hangingPunct="1">
              <a:defRPr/>
            </a:pPr>
            <a:r>
              <a:rPr lang="en-US" sz="1600" dirty="0">
                <a:solidFill>
                  <a:srgbClr val="5A5A5A"/>
                </a:solidFill>
                <a:latin typeface="Calibri" charset="0"/>
                <a:ea typeface="Geneva" charset="0"/>
                <a:cs typeface="Geneva" charset="0"/>
              </a:rPr>
              <a:t>  - R&amp;D on </a:t>
            </a:r>
            <a:r>
              <a:rPr lang="en-US" sz="1600" dirty="0" err="1">
                <a:solidFill>
                  <a:srgbClr val="5A5A5A"/>
                </a:solidFill>
                <a:latin typeface="Calibri" charset="0"/>
                <a:ea typeface="Geneva" charset="0"/>
                <a:cs typeface="Geneva" charset="0"/>
              </a:rPr>
              <a:t>ASe</a:t>
            </a:r>
            <a:r>
              <a:rPr lang="en-US" sz="1600" dirty="0">
                <a:solidFill>
                  <a:srgbClr val="5A5A5A"/>
                </a:solidFill>
                <a:latin typeface="Calibri" charset="0"/>
                <a:ea typeface="Geneva" charset="0"/>
                <a:cs typeface="Geneva" charset="0"/>
              </a:rPr>
              <a:t> coating to make pixels light-sensitive</a:t>
            </a:r>
          </a:p>
          <a:p>
            <a:pPr eaLnBrk="1" hangingPunct="1">
              <a:defRPr/>
            </a:pPr>
            <a:endParaRPr lang="en-US" sz="1600" dirty="0">
              <a:solidFill>
                <a:srgbClr val="5A5A5A"/>
              </a:solidFill>
              <a:latin typeface="Calibri" charset="0"/>
              <a:ea typeface="Geneva" charset="0"/>
              <a:cs typeface="Geneva" charset="0"/>
            </a:endParaRPr>
          </a:p>
          <a:p>
            <a:pPr eaLnBrk="1" hangingPunct="1">
              <a:defRPr/>
            </a:pPr>
            <a:r>
              <a:rPr lang="en-US" sz="2200" b="1" dirty="0">
                <a:solidFill>
                  <a:schemeClr val="tx2"/>
                </a:solidFill>
                <a:latin typeface="Calibri" charset="0"/>
                <a:ea typeface="Geneva" charset="0"/>
                <a:cs typeface="Geneva" charset="0"/>
              </a:rPr>
              <a:t>ARIADNE+:</a:t>
            </a:r>
          </a:p>
          <a:p>
            <a:pPr eaLnBrk="1" hangingPunct="1">
              <a:defRPr/>
            </a:pP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charset="0"/>
                <a:ea typeface="Geneva" charset="0"/>
                <a:cs typeface="Geneva" charset="0"/>
              </a:rPr>
              <a:t>  - Optical 3D readout for dual-phase TPCs </a:t>
            </a:r>
          </a:p>
          <a:p>
            <a:pPr eaLnBrk="1" hangingPunct="1">
              <a:defRPr/>
            </a:pP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charset="0"/>
                <a:ea typeface="Geneva" charset="0"/>
                <a:cs typeface="Geneva" charset="0"/>
              </a:rPr>
              <a:t>  - Successful mid-scale prototyping at CERN</a:t>
            </a:r>
          </a:p>
          <a:p>
            <a:pPr eaLnBrk="1" hangingPunct="1">
              <a:defRPr/>
            </a:pPr>
            <a:endParaRPr lang="en-US" sz="600" dirty="0">
              <a:solidFill>
                <a:srgbClr val="5A5A5A"/>
              </a:solidFill>
              <a:latin typeface="Calibri" charset="0"/>
              <a:ea typeface="Geneva" charset="0"/>
              <a:cs typeface="Geneva" charset="0"/>
            </a:endParaRPr>
          </a:p>
          <a:p>
            <a:pPr eaLnBrk="1" hangingPunct="1">
              <a:defRPr/>
            </a:pPr>
            <a:endParaRPr lang="en-US" sz="600" dirty="0">
              <a:solidFill>
                <a:srgbClr val="5A5A5A"/>
              </a:solidFill>
              <a:latin typeface="Calibri" charset="0"/>
              <a:ea typeface="Geneva" charset="0"/>
              <a:cs typeface="Geneva" charset="0"/>
            </a:endParaRPr>
          </a:p>
          <a:p>
            <a:pPr eaLnBrk="1" hangingPunct="1">
              <a:defRPr/>
            </a:pPr>
            <a:r>
              <a:rPr lang="en-US" sz="2000" b="1" i="1" dirty="0">
                <a:solidFill>
                  <a:schemeClr val="tx2"/>
                </a:solidFill>
                <a:latin typeface="Calibri" charset="0"/>
                <a:ea typeface="Geneva" charset="0"/>
                <a:cs typeface="Geneva" charset="0"/>
              </a:rPr>
              <a:t>     Potential technologies for future highly-granular detectors </a:t>
            </a:r>
          </a:p>
        </p:txBody>
      </p:sp>
      <p:pic>
        <p:nvPicPr>
          <p:cNvPr id="5" name="Picture 14">
            <a:extLst>
              <a:ext uri="{FF2B5EF4-FFF2-40B4-BE49-F238E27FC236}">
                <a16:creationId xmlns:a16="http://schemas.microsoft.com/office/drawing/2014/main" id="{D896C033-DEEA-CABC-2BF2-2A4B9D535AF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2171" y="299829"/>
            <a:ext cx="1637425" cy="16988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D50904AF-2172-571D-D8F3-5DEC4C9EAC1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03520" y="589064"/>
            <a:ext cx="1667936" cy="2842835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12031C4F-EC60-0A66-9160-E89FC1FF2EB9}"/>
              </a:ext>
            </a:extLst>
          </p:cNvPr>
          <p:cNvSpPr txBox="1"/>
          <p:nvPr/>
        </p:nvSpPr>
        <p:spPr>
          <a:xfrm>
            <a:off x="4589240" y="0"/>
            <a:ext cx="171835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tx2"/>
                </a:solidFill>
              </a:rPr>
              <a:t>LArPix-v2 ASIC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A062319-53C8-AADB-6781-FC3CD5F0140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57927" y="339030"/>
            <a:ext cx="1515865" cy="1515865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7E927A29-A706-4F82-1E79-3441656CB727}"/>
              </a:ext>
            </a:extLst>
          </p:cNvPr>
          <p:cNvSpPr txBox="1"/>
          <p:nvPr/>
        </p:nvSpPr>
        <p:spPr>
          <a:xfrm>
            <a:off x="6525274" y="-2343"/>
            <a:ext cx="14709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tx2"/>
                </a:solidFill>
              </a:rPr>
              <a:t>LArPix-v2 Tile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5EFA24A-2250-1C1C-72B3-03BBA35D94A0}"/>
              </a:ext>
            </a:extLst>
          </p:cNvPr>
          <p:cNvSpPr txBox="1"/>
          <p:nvPr/>
        </p:nvSpPr>
        <p:spPr>
          <a:xfrm>
            <a:off x="8176470" y="-23336"/>
            <a:ext cx="215610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tx2"/>
                </a:solidFill>
              </a:rPr>
              <a:t>DUNE Near Detector</a:t>
            </a:r>
          </a:p>
          <a:p>
            <a:r>
              <a:rPr lang="en-US" b="1" dirty="0">
                <a:solidFill>
                  <a:schemeClr val="tx2"/>
                </a:solidFill>
              </a:rPr>
              <a:t>Prototype </a:t>
            </a:r>
            <a:r>
              <a:rPr lang="en-US" b="1" dirty="0" err="1">
                <a:solidFill>
                  <a:schemeClr val="tx2"/>
                </a:solidFill>
              </a:rPr>
              <a:t>LArTPC</a:t>
            </a:r>
            <a:endParaRPr lang="en-US" b="1" dirty="0">
              <a:solidFill>
                <a:schemeClr val="tx2"/>
              </a:solidFill>
            </a:endParaRPr>
          </a:p>
        </p:txBody>
      </p:sp>
      <p:pic>
        <p:nvPicPr>
          <p:cNvPr id="11" name="Picture 9">
            <a:extLst>
              <a:ext uri="{FF2B5EF4-FFF2-40B4-BE49-F238E27FC236}">
                <a16:creationId xmlns:a16="http://schemas.microsoft.com/office/drawing/2014/main" id="{A4D76464-EC4E-DE78-469D-8E9812BE060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5462" y="4122870"/>
            <a:ext cx="1731551" cy="1731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7D33C8BE-4E24-61CE-E1F6-44166F83E410}"/>
              </a:ext>
            </a:extLst>
          </p:cNvPr>
          <p:cNvSpPr txBox="1"/>
          <p:nvPr/>
        </p:nvSpPr>
        <p:spPr>
          <a:xfrm>
            <a:off x="5085611" y="3798747"/>
            <a:ext cx="21272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>
                <a:solidFill>
                  <a:schemeClr val="tx2"/>
                </a:solidFill>
              </a:rPr>
              <a:t>QPix</a:t>
            </a:r>
            <a:r>
              <a:rPr lang="en-US" b="1" dirty="0">
                <a:solidFill>
                  <a:schemeClr val="tx2"/>
                </a:solidFill>
              </a:rPr>
              <a:t> </a:t>
            </a:r>
            <a:r>
              <a:rPr lang="en-US" b="1" dirty="0" err="1">
                <a:solidFill>
                  <a:schemeClr val="tx2"/>
                </a:solidFill>
              </a:rPr>
              <a:t>ASe</a:t>
            </a:r>
            <a:r>
              <a:rPr lang="en-US" b="1" dirty="0">
                <a:solidFill>
                  <a:schemeClr val="tx2"/>
                </a:solidFill>
              </a:rPr>
              <a:t> prototype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02108EE2-1130-8083-2870-1BA8AEB2B289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6152"/>
          <a:stretch/>
        </p:blipFill>
        <p:spPr>
          <a:xfrm>
            <a:off x="9414361" y="3981691"/>
            <a:ext cx="2785190" cy="2333322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F70E8AAD-B66C-A643-6499-DD2D8352B79D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183832" y="4062383"/>
            <a:ext cx="2265123" cy="2159769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6A52A298-46D6-1FB2-DD74-CAC5376DE20D}"/>
              </a:ext>
            </a:extLst>
          </p:cNvPr>
          <p:cNvSpPr txBox="1"/>
          <p:nvPr/>
        </p:nvSpPr>
        <p:spPr>
          <a:xfrm>
            <a:off x="7473832" y="3685054"/>
            <a:ext cx="42346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tx2"/>
                </a:solidFill>
              </a:rPr>
              <a:t>ARIADNE+ Camera System and 3D imaging</a:t>
            </a: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8492EE97-9F90-2532-8013-0A66E26B2CF0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812033" y="2248061"/>
            <a:ext cx="1616408" cy="1538037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DDCA240F-21FD-8B9A-C960-4001309D9572}"/>
              </a:ext>
            </a:extLst>
          </p:cNvPr>
          <p:cNvSpPr txBox="1"/>
          <p:nvPr/>
        </p:nvSpPr>
        <p:spPr>
          <a:xfrm>
            <a:off x="5754158" y="1957031"/>
            <a:ext cx="17108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tx2"/>
                </a:solidFill>
              </a:rPr>
              <a:t>LIghtPix-v1 ASIC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A663F3DB-EB91-674B-FDFD-7574BB863DC8}"/>
              </a:ext>
            </a:extLst>
          </p:cNvPr>
          <p:cNvSpPr txBox="1"/>
          <p:nvPr/>
        </p:nvSpPr>
        <p:spPr>
          <a:xfrm>
            <a:off x="10055023" y="293071"/>
            <a:ext cx="224882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tx2"/>
                </a:solidFill>
              </a:rPr>
              <a:t>Cosmic ray 3D images</a:t>
            </a:r>
          </a:p>
          <a:p>
            <a:r>
              <a:rPr lang="en-US" b="1" dirty="0">
                <a:solidFill>
                  <a:schemeClr val="tx2"/>
                </a:solidFill>
              </a:rPr>
              <a:t>from prototype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Picture 20">
            <a:extLst>
              <a:ext uri="{FF2B5EF4-FFF2-40B4-BE49-F238E27FC236}">
                <a16:creationId xmlns:a16="http://schemas.microsoft.com/office/drawing/2014/main" id="{F1A229D5-22C7-A969-631D-E376782B1766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7032625" y="2684463"/>
            <a:ext cx="4605338" cy="3068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5363" name="Title 6">
            <a:extLst>
              <a:ext uri="{FF2B5EF4-FFF2-40B4-BE49-F238E27FC236}">
                <a16:creationId xmlns:a16="http://schemas.microsoft.com/office/drawing/2014/main" id="{B5059524-7CDB-D134-54BA-034A9E63418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604838" y="461963"/>
            <a:ext cx="10972800" cy="6477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altLang="en-US" sz="2200">
                <a:solidFill>
                  <a:srgbClr val="004C97"/>
                </a:solidFill>
                <a:latin typeface="Helvetica" pitchFamily="2" charset="0"/>
                <a:ea typeface="Geneva" panose="020B0503030404040204" pitchFamily="34" charset="0"/>
                <a:cs typeface="Geneva" panose="020B0503030404040204" pitchFamily="34" charset="0"/>
              </a:rPr>
              <a:t>Neutrino Instrumentation Challenge </a:t>
            </a:r>
          </a:p>
        </p:txBody>
      </p:sp>
      <p:sp>
        <p:nvSpPr>
          <p:cNvPr id="15364" name="Date Placeholder 2">
            <a:extLst>
              <a:ext uri="{FF2B5EF4-FFF2-40B4-BE49-F238E27FC236}">
                <a16:creationId xmlns:a16="http://schemas.microsoft.com/office/drawing/2014/main" id="{261D0EE0-ABBE-9555-5FC6-833A78AD1D68}"/>
              </a:ext>
            </a:extLst>
          </p:cNvPr>
          <p:cNvSpPr>
            <a:spLocks noGrp="1" noChangeArrowheads="1"/>
          </p:cNvSpPr>
          <p:nvPr>
            <p:ph type="dt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>
                <a:solidFill>
                  <a:schemeClr val="tx2"/>
                </a:solidFill>
                <a:latin typeface="Helvetica" pitchFamily="2" charset="0"/>
                <a:ea typeface="Helvetica" pitchFamily="2" charset="0"/>
                <a:cs typeface="Helvetica" pitchFamily="2" charset="0"/>
              </a:rPr>
              <a:t>12 Dec 2022</a:t>
            </a:r>
          </a:p>
        </p:txBody>
      </p:sp>
      <p:sp>
        <p:nvSpPr>
          <p:cNvPr id="15365" name="Slide Number Placeholder 3">
            <a:extLst>
              <a:ext uri="{FF2B5EF4-FFF2-40B4-BE49-F238E27FC236}">
                <a16:creationId xmlns:a16="http://schemas.microsoft.com/office/drawing/2014/main" id="{2E83B75C-5B36-770D-810A-82891C366464}"/>
              </a:ext>
            </a:extLst>
          </p:cNvPr>
          <p:cNvSpPr>
            <a:spLocks noGrp="1" noChangeArrowheads="1"/>
          </p:cNvSpPr>
          <p:nvPr>
            <p:ph type="sldNum" sz="quarter" idx="14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BF4506C5-6BD8-964D-976B-2DB6B56CCD13}" type="slidenum">
              <a:rPr lang="en-US" altLang="en-US">
                <a:solidFill>
                  <a:schemeClr val="tx2"/>
                </a:solidFill>
                <a:latin typeface="Helvetica" pitchFamily="2" charset="0"/>
                <a:ea typeface="Helvetica" pitchFamily="2" charset="0"/>
                <a:cs typeface="Helvetica" pitchFamily="2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en-US" altLang="en-US">
              <a:solidFill>
                <a:schemeClr val="tx2"/>
              </a:solidFill>
              <a:latin typeface="Helvetica" pitchFamily="2" charset="0"/>
              <a:ea typeface="Helvetica" pitchFamily="2" charset="0"/>
              <a:cs typeface="Helvetica" pitchFamily="2" charset="0"/>
            </a:endParaRPr>
          </a:p>
        </p:txBody>
      </p:sp>
      <p:sp>
        <p:nvSpPr>
          <p:cNvPr id="15366" name="Footer Placeholder 1">
            <a:extLst>
              <a:ext uri="{FF2B5EF4-FFF2-40B4-BE49-F238E27FC236}">
                <a16:creationId xmlns:a16="http://schemas.microsoft.com/office/drawing/2014/main" id="{265AF537-6F9F-3307-E679-CD73AE7C2479}"/>
              </a:ext>
            </a:extLst>
          </p:cNvPr>
          <p:cNvSpPr>
            <a:spLocks noGrp="1" noChangeArrowheads="1"/>
          </p:cNvSpPr>
          <p:nvPr>
            <p:ph type="ftr" sz="quarter" idx="13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>
                <a:solidFill>
                  <a:schemeClr val="tx2"/>
                </a:solidFill>
                <a:latin typeface="Helvetica" pitchFamily="2" charset="0"/>
                <a:ea typeface="Helvetica" pitchFamily="2" charset="0"/>
                <a:cs typeface="Helvetica" pitchFamily="2" charset="0"/>
              </a:rPr>
              <a:t>D. Dwyer | Pixels for Large Cryo Detectors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3E7613C-E8D7-F5AF-83FD-B30049008618}"/>
              </a:ext>
            </a:extLst>
          </p:cNvPr>
          <p:cNvSpPr txBox="1"/>
          <p:nvPr/>
        </p:nvSpPr>
        <p:spPr>
          <a:xfrm>
            <a:off x="107950" y="933450"/>
            <a:ext cx="10101263" cy="18161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en-US" sz="2000" b="1" dirty="0">
                <a:solidFill>
                  <a:schemeClr val="tx2"/>
                </a:solidFill>
                <a:latin typeface="Helvetica" pitchFamily="2" charset="0"/>
                <a:ea typeface="Geneva" charset="0"/>
                <a:cs typeface="Geneva" charset="0"/>
              </a:rPr>
              <a:t>Deliver mm-scale spatial granularity for stadium-sized detectors.</a:t>
            </a:r>
          </a:p>
          <a:p>
            <a:pPr eaLnBrk="1" hangingPunct="1">
              <a:defRPr/>
            </a:pPr>
            <a:endParaRPr lang="en-US" sz="600" b="1" dirty="0">
              <a:solidFill>
                <a:schemeClr val="tx2"/>
              </a:solidFill>
              <a:latin typeface="Helvetica" pitchFamily="2" charset="0"/>
              <a:ea typeface="Geneva" charset="0"/>
              <a:cs typeface="Geneva" charset="0"/>
            </a:endParaRPr>
          </a:p>
          <a:p>
            <a:pPr eaLnBrk="1" hangingPunct="1">
              <a:defRPr/>
            </a:pPr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2" charset="0"/>
                <a:ea typeface="Geneva" charset="0"/>
                <a:cs typeface="Geneva" charset="0"/>
              </a:rPr>
              <a:t>Example: DUNE</a:t>
            </a:r>
          </a:p>
          <a:p>
            <a:pPr eaLnBrk="1" hangingPunct="1">
              <a:defRPr/>
            </a:pPr>
            <a:endParaRPr lang="en-US" sz="600" dirty="0">
              <a:solidFill>
                <a:schemeClr val="tx2"/>
              </a:solidFill>
              <a:latin typeface="Helvetica" pitchFamily="2" charset="0"/>
              <a:ea typeface="Geneva" charset="0"/>
              <a:cs typeface="Geneva" charset="0"/>
            </a:endParaRPr>
          </a:p>
          <a:p>
            <a:pPr eaLnBrk="1" hangingPunct="1">
              <a:defRPr/>
            </a:pP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2" charset="0"/>
                <a:ea typeface="Geneva" charset="0"/>
                <a:cs typeface="Geneva" charset="0"/>
              </a:rPr>
              <a:t>  - DUNE consists of four Far Detector modules, with a total volume on the order of </a:t>
            </a:r>
            <a:r>
              <a:rPr 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2" charset="0"/>
                <a:ea typeface="Geneva" charset="0"/>
                <a:cs typeface="Geneva" charset="0"/>
              </a:rPr>
              <a:t>50,000 cubic meters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2" charset="0"/>
                <a:ea typeface="Geneva" charset="0"/>
                <a:cs typeface="Geneva" charset="0"/>
              </a:rPr>
              <a:t>.</a:t>
            </a:r>
          </a:p>
          <a:p>
            <a:pPr eaLnBrk="1" hangingPunct="1">
              <a:defRPr/>
            </a:pPr>
            <a:endParaRPr lang="en-US" sz="600" dirty="0">
              <a:solidFill>
                <a:schemeClr val="tx1">
                  <a:lumMod val="75000"/>
                  <a:lumOff val="25000"/>
                </a:schemeClr>
              </a:solidFill>
              <a:latin typeface="Helvetica" pitchFamily="2" charset="0"/>
              <a:ea typeface="Geneva" charset="0"/>
              <a:cs typeface="Geneva" charset="0"/>
            </a:endParaRPr>
          </a:p>
          <a:p>
            <a:pPr eaLnBrk="1" hangingPunct="1">
              <a:defRPr/>
            </a:pP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2" charset="0"/>
                <a:ea typeface="Geneva" charset="0"/>
                <a:cs typeface="Geneva" charset="0"/>
              </a:rPr>
              <a:t>  - To achieve the required precision, a </a:t>
            </a:r>
            <a:r>
              <a:rPr 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2" charset="0"/>
                <a:ea typeface="Geneva" charset="0"/>
                <a:cs typeface="Geneva" charset="0"/>
              </a:rPr>
              <a:t>spatial granularity of ~4mm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2" charset="0"/>
                <a:ea typeface="Geneva" charset="0"/>
                <a:cs typeface="Geneva" charset="0"/>
              </a:rPr>
              <a:t> is required over this volume.</a:t>
            </a:r>
          </a:p>
          <a:p>
            <a:pPr eaLnBrk="1" hangingPunct="1">
              <a:defRPr/>
            </a:pPr>
            <a:endParaRPr lang="en-US" sz="600" dirty="0">
              <a:solidFill>
                <a:schemeClr val="tx1">
                  <a:lumMod val="75000"/>
                  <a:lumOff val="25000"/>
                </a:schemeClr>
              </a:solidFill>
              <a:latin typeface="Helvetica" pitchFamily="2" charset="0"/>
              <a:ea typeface="Geneva" charset="0"/>
              <a:cs typeface="Geneva" charset="0"/>
            </a:endParaRPr>
          </a:p>
          <a:p>
            <a:pPr eaLnBrk="1" hangingPunct="1">
              <a:defRPr/>
            </a:pP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2" charset="0"/>
                <a:ea typeface="Geneva" charset="0"/>
                <a:cs typeface="Geneva" charset="0"/>
              </a:rPr>
              <a:t>  - Corresponds to a detector with a total of </a:t>
            </a:r>
            <a:r>
              <a:rPr 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2" charset="0"/>
                <a:ea typeface="Geneva" charset="0"/>
                <a:cs typeface="Geneva" charset="0"/>
              </a:rPr>
              <a:t>~1 trillion spatial voxels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2" charset="0"/>
                <a:ea typeface="Geneva" charset="0"/>
                <a:cs typeface="Geneva" charset="0"/>
              </a:rPr>
              <a:t>.</a:t>
            </a:r>
          </a:p>
        </p:txBody>
      </p:sp>
      <p:sp>
        <p:nvSpPr>
          <p:cNvPr id="15368" name="TextBox 21">
            <a:extLst>
              <a:ext uri="{FF2B5EF4-FFF2-40B4-BE49-F238E27FC236}">
                <a16:creationId xmlns:a16="http://schemas.microsoft.com/office/drawing/2014/main" id="{9E1DB26E-4D36-4E06-3294-BCE23CA7AE3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37400" y="5821363"/>
            <a:ext cx="486184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9pPr>
          </a:lstStyle>
          <a:p>
            <a:pPr eaLnBrk="1" hangingPunct="1"/>
            <a:r>
              <a:rPr lang="en-US" altLang="en-US" b="1" dirty="0">
                <a:solidFill>
                  <a:schemeClr val="tx2"/>
                </a:solidFill>
              </a:rPr>
              <a:t>DUNE prototype </a:t>
            </a:r>
            <a:r>
              <a:rPr lang="en-US" altLang="en-US" b="1" dirty="0" err="1">
                <a:solidFill>
                  <a:schemeClr val="tx2"/>
                </a:solidFill>
              </a:rPr>
              <a:t>cyrostat</a:t>
            </a:r>
            <a:r>
              <a:rPr lang="en-US" altLang="en-US" b="1" dirty="0">
                <a:solidFill>
                  <a:schemeClr val="tx2"/>
                </a:solidFill>
              </a:rPr>
              <a:t>   </a:t>
            </a:r>
            <a:r>
              <a:rPr lang="en-US" altLang="en-US" sz="1400" dirty="0">
                <a:solidFill>
                  <a:schemeClr val="tx2"/>
                </a:solidFill>
              </a:rPr>
              <a:t>(~1/200</a:t>
            </a:r>
            <a:r>
              <a:rPr lang="en-US" altLang="en-US" sz="1400" baseline="30000" dirty="0">
                <a:solidFill>
                  <a:schemeClr val="tx2"/>
                </a:solidFill>
              </a:rPr>
              <a:t>th</a:t>
            </a:r>
            <a:r>
              <a:rPr lang="en-US" altLang="en-US" sz="1400" dirty="0">
                <a:solidFill>
                  <a:schemeClr val="tx2"/>
                </a:solidFill>
              </a:rPr>
              <a:t> of a DUNE Module)</a:t>
            </a:r>
          </a:p>
        </p:txBody>
      </p:sp>
      <p:pic>
        <p:nvPicPr>
          <p:cNvPr id="2" name="Picture 20">
            <a:extLst>
              <a:ext uri="{FF2B5EF4-FFF2-40B4-BE49-F238E27FC236}">
                <a16:creationId xmlns:a16="http://schemas.microsoft.com/office/drawing/2014/main" id="{1815C771-E5CF-2A20-BF1E-67B1A1795F6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32625" y="2684463"/>
            <a:ext cx="4605338" cy="3068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3">
            <a:extLst>
              <a:ext uri="{FF2B5EF4-FFF2-40B4-BE49-F238E27FC236}">
                <a16:creationId xmlns:a16="http://schemas.microsoft.com/office/drawing/2014/main" id="{D37FB155-B655-6C65-5F22-7CBBD2DD90E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138" y="2698042"/>
            <a:ext cx="6210300" cy="34926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Title 6">
            <a:extLst>
              <a:ext uri="{FF2B5EF4-FFF2-40B4-BE49-F238E27FC236}">
                <a16:creationId xmlns:a16="http://schemas.microsoft.com/office/drawing/2014/main" id="{7BF1239A-ADCC-BCD9-F4C6-F6F4C384C49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604838" y="461963"/>
            <a:ext cx="10972800" cy="6477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altLang="en-US" sz="2200" dirty="0">
                <a:solidFill>
                  <a:srgbClr val="004C97"/>
                </a:solidFill>
                <a:latin typeface="Helvetica" pitchFamily="2" charset="0"/>
                <a:ea typeface="Geneva" panose="020B0503030404040204" pitchFamily="34" charset="0"/>
                <a:cs typeface="Geneva" panose="020B0503030404040204" pitchFamily="34" charset="0"/>
              </a:rPr>
              <a:t>Backup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E888E65-1213-365D-769A-7F7A531BC08C}"/>
              </a:ext>
            </a:extLst>
          </p:cNvPr>
          <p:cNvSpPr>
            <a:spLocks noGrp="1"/>
          </p:cNvSpPr>
          <p:nvPr>
            <p:ph type="dt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solidFill>
                  <a:schemeClr val="tx2"/>
                </a:solidFill>
              </a:rPr>
              <a:t>12 Dec 2022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A015CF0-59D0-5D45-B70F-2699406C0B56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pPr>
              <a:defRPr/>
            </a:pPr>
            <a:fld id="{C6B9A734-3355-9247-BCB5-57BDB300BE74}" type="slidenum">
              <a:rPr lang="en-US">
                <a:solidFill>
                  <a:schemeClr val="tx2"/>
                </a:solidFill>
              </a:rPr>
              <a:pPr>
                <a:defRPr/>
              </a:pPr>
              <a:t>20</a:t>
            </a:fld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15492641-D893-BF39-3519-98CF637D94A1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solidFill>
                  <a:schemeClr val="tx2"/>
                </a:solidFill>
              </a:rPr>
              <a:t>D. Dwyer | Pixels for Large Cryo Detectors</a:t>
            </a:r>
            <a:endParaRPr lang="en-US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375260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1644FC1F-35C1-9EB1-4EB3-496E8125407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996" y="3815060"/>
            <a:ext cx="3628930" cy="2494890"/>
          </a:xfrm>
          <a:prstGeom prst="rect">
            <a:avLst/>
          </a:prstGeom>
        </p:spPr>
      </p:pic>
      <p:pic>
        <p:nvPicPr>
          <p:cNvPr id="25603" name="Picture 1">
            <a:extLst>
              <a:ext uri="{FF2B5EF4-FFF2-40B4-BE49-F238E27FC236}">
                <a16:creationId xmlns:a16="http://schemas.microsoft.com/office/drawing/2014/main" id="{A7DEE036-EE06-F943-03A9-0062BE2C65C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9725" y="1036638"/>
            <a:ext cx="4114800" cy="4405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604" name="Title 7">
            <a:extLst>
              <a:ext uri="{FF2B5EF4-FFF2-40B4-BE49-F238E27FC236}">
                <a16:creationId xmlns:a16="http://schemas.microsoft.com/office/drawing/2014/main" id="{616DC7FB-0723-FF54-162C-FF768B65F67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433388"/>
            <a:ext cx="11056938" cy="5683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altLang="en-US">
                <a:latin typeface="Helvetica" pitchFamily="2" charset="0"/>
                <a:ea typeface="Geneva" panose="020B0503030404040204" pitchFamily="34" charset="0"/>
                <a:cs typeface="Geneva" panose="020B0503030404040204" pitchFamily="34" charset="0"/>
              </a:rPr>
              <a:t>2x2 Module 0 Physics Performance</a:t>
            </a:r>
          </a:p>
        </p:txBody>
      </p:sp>
      <p:sp>
        <p:nvSpPr>
          <p:cNvPr id="25605" name="Footer Placeholder 2">
            <a:extLst>
              <a:ext uri="{FF2B5EF4-FFF2-40B4-BE49-F238E27FC236}">
                <a16:creationId xmlns:a16="http://schemas.microsoft.com/office/drawing/2014/main" id="{7C7AE0F7-34F7-628E-6C7A-F0CDC27AB33C}"/>
              </a:ext>
            </a:extLst>
          </p:cNvPr>
          <p:cNvSpPr>
            <a:spLocks noGrp="1" noChangeArrowheads="1"/>
          </p:cNvSpPr>
          <p:nvPr>
            <p:ph type="ftr" sz="quarter" idx="14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>
                <a:solidFill>
                  <a:srgbClr val="004C97"/>
                </a:solidFill>
                <a:latin typeface="Helvetica" pitchFamily="2" charset="0"/>
              </a:rPr>
              <a:t>D. Dwyer | Pixels for Large Cryo Detectors</a:t>
            </a:r>
          </a:p>
        </p:txBody>
      </p:sp>
      <p:sp>
        <p:nvSpPr>
          <p:cNvPr id="25606" name="Slide Number Placeholder 1">
            <a:extLst>
              <a:ext uri="{FF2B5EF4-FFF2-40B4-BE49-F238E27FC236}">
                <a16:creationId xmlns:a16="http://schemas.microsoft.com/office/drawing/2014/main" id="{565CD836-807E-BE28-99FA-339D74B162C2}"/>
              </a:ext>
            </a:extLst>
          </p:cNvPr>
          <p:cNvSpPr>
            <a:spLocks noGrp="1" noChangeArrowheads="1"/>
          </p:cNvSpPr>
          <p:nvPr>
            <p:ph type="sldNum" sz="quarter" idx="1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A51B949C-3703-1741-A610-C489C227A0BE}" type="slidenum">
              <a:rPr lang="en-US" altLang="en-US" smtClean="0">
                <a:solidFill>
                  <a:srgbClr val="004C97"/>
                </a:solidFill>
                <a:latin typeface="Helvetica" pitchFamily="2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21</a:t>
            </a:fld>
            <a:endParaRPr lang="en-US" altLang="en-US">
              <a:solidFill>
                <a:srgbClr val="004C97"/>
              </a:solidFill>
              <a:latin typeface="Helvetica" pitchFamily="2" charset="0"/>
            </a:endParaRPr>
          </a:p>
        </p:txBody>
      </p:sp>
      <p:sp>
        <p:nvSpPr>
          <p:cNvPr id="25607" name="Date Placeholder 1">
            <a:extLst>
              <a:ext uri="{FF2B5EF4-FFF2-40B4-BE49-F238E27FC236}">
                <a16:creationId xmlns:a16="http://schemas.microsoft.com/office/drawing/2014/main" id="{F5E03AF7-C74C-FD09-8377-B2622C3316E1}"/>
              </a:ext>
            </a:extLst>
          </p:cNvPr>
          <p:cNvSpPr>
            <a:spLocks noGrp="1" noChangeArrowheads="1"/>
          </p:cNvSpPr>
          <p:nvPr>
            <p:ph type="dt" sz="quarter" idx="16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>
                <a:solidFill>
                  <a:srgbClr val="004C97"/>
                </a:solidFill>
                <a:latin typeface="Helvetica" pitchFamily="2" charset="0"/>
              </a:rPr>
              <a:t>12 Dec 2022</a:t>
            </a:r>
          </a:p>
        </p:txBody>
      </p:sp>
      <p:sp>
        <p:nvSpPr>
          <p:cNvPr id="25608" name="TextBox 13">
            <a:extLst>
              <a:ext uri="{FF2B5EF4-FFF2-40B4-BE49-F238E27FC236}">
                <a16:creationId xmlns:a16="http://schemas.microsoft.com/office/drawing/2014/main" id="{646395F8-0C9F-59A2-AD69-70317C6D8BE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740650" y="788988"/>
            <a:ext cx="4370388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9pPr>
          </a:lstStyle>
          <a:p>
            <a:pPr eaLnBrk="1" hangingPunct="1"/>
            <a:r>
              <a:rPr lang="en-US" altLang="en-US" sz="1400" b="1">
                <a:solidFill>
                  <a:schemeClr val="tx2"/>
                </a:solidFill>
                <a:latin typeface="Helvetica" pitchFamily="2" charset="0"/>
                <a:ea typeface="Helvetica" pitchFamily="2" charset="0"/>
                <a:cs typeface="Helvetica" pitchFamily="2" charset="0"/>
              </a:rPr>
              <a:t>Energy loss for minimum ionizing muons (dQ/dx)</a:t>
            </a:r>
          </a:p>
        </p:txBody>
      </p:sp>
      <p:sp>
        <p:nvSpPr>
          <p:cNvPr id="25609" name="TextBox 15">
            <a:extLst>
              <a:ext uri="{FF2B5EF4-FFF2-40B4-BE49-F238E27FC236}">
                <a16:creationId xmlns:a16="http://schemas.microsoft.com/office/drawing/2014/main" id="{0FA81E2B-25F2-DF8C-D165-1AA2BD4D14D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32275" y="3624263"/>
            <a:ext cx="310515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9pPr>
          </a:lstStyle>
          <a:p>
            <a:pPr eaLnBrk="1" hangingPunct="1"/>
            <a:r>
              <a:rPr lang="en-US" altLang="en-US" sz="1400" b="1">
                <a:solidFill>
                  <a:schemeClr val="tx2"/>
                </a:solidFill>
                <a:latin typeface="Helvetica" pitchFamily="2" charset="0"/>
                <a:ea typeface="Helvetica" pitchFamily="2" charset="0"/>
                <a:cs typeface="Helvetica" pitchFamily="2" charset="0"/>
              </a:rPr>
              <a:t>Observation of positron decay </a:t>
            </a:r>
          </a:p>
          <a:p>
            <a:pPr eaLnBrk="1" hangingPunct="1"/>
            <a:endParaRPr lang="en-US" altLang="en-US" sz="1400" b="1">
              <a:solidFill>
                <a:schemeClr val="tx2"/>
              </a:solidFill>
              <a:latin typeface="Helvetica" pitchFamily="2" charset="0"/>
              <a:ea typeface="Helvetica" pitchFamily="2" charset="0"/>
              <a:cs typeface="Helvetica" pitchFamily="2" charset="0"/>
            </a:endParaRPr>
          </a:p>
        </p:txBody>
      </p:sp>
      <p:sp>
        <p:nvSpPr>
          <p:cNvPr id="25610" name="TextBox 16">
            <a:extLst>
              <a:ext uri="{FF2B5EF4-FFF2-40B4-BE49-F238E27FC236}">
                <a16:creationId xmlns:a16="http://schemas.microsoft.com/office/drawing/2014/main" id="{6C81D48A-CBC0-95E0-D409-420B986B9BD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2288" y="3584575"/>
            <a:ext cx="29273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9pPr>
          </a:lstStyle>
          <a:p>
            <a:pPr eaLnBrk="1" hangingPunct="1"/>
            <a:r>
              <a:rPr lang="en-US" altLang="en-US" sz="1400" b="1">
                <a:solidFill>
                  <a:schemeClr val="tx2"/>
                </a:solidFill>
                <a:latin typeface="Helvetica" pitchFamily="2" charset="0"/>
                <a:ea typeface="Helvetica" pitchFamily="2" charset="0"/>
                <a:cs typeface="Helvetica" pitchFamily="2" charset="0"/>
              </a:rPr>
              <a:t>Energy loss for stopping muons</a:t>
            </a:r>
          </a:p>
        </p:txBody>
      </p:sp>
      <p:pic>
        <p:nvPicPr>
          <p:cNvPr id="25611" name="Picture 2">
            <a:extLst>
              <a:ext uri="{FF2B5EF4-FFF2-40B4-BE49-F238E27FC236}">
                <a16:creationId xmlns:a16="http://schemas.microsoft.com/office/drawing/2014/main" id="{BC61A8C4-6D3B-8479-9FE9-A8342D8425C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7375" y="949325"/>
            <a:ext cx="3783013" cy="2582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612" name="TextBox 15">
            <a:extLst>
              <a:ext uri="{FF2B5EF4-FFF2-40B4-BE49-F238E27FC236}">
                <a16:creationId xmlns:a16="http://schemas.microsoft.com/office/drawing/2014/main" id="{F30FBC2F-292E-78EC-8281-BA7698C3F17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5113" y="1468438"/>
            <a:ext cx="3103562" cy="954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9pPr>
          </a:lstStyle>
          <a:p>
            <a:pPr eaLnBrk="1" hangingPunct="1"/>
            <a:r>
              <a:rPr lang="en-US" altLang="en-US" sz="1400" b="1">
                <a:solidFill>
                  <a:schemeClr val="tx2"/>
                </a:solidFill>
                <a:latin typeface="Helvetica" pitchFamily="2" charset="0"/>
                <a:ea typeface="Helvetica" pitchFamily="2" charset="0"/>
                <a:cs typeface="Helvetica" pitchFamily="2" charset="0"/>
              </a:rPr>
              <a:t>Data/MC comparison of low-level</a:t>
            </a:r>
          </a:p>
          <a:p>
            <a:pPr eaLnBrk="1" hangingPunct="1"/>
            <a:r>
              <a:rPr lang="en-US" altLang="en-US" sz="1400" b="1">
                <a:solidFill>
                  <a:schemeClr val="tx2"/>
                </a:solidFill>
                <a:latin typeface="Helvetica" pitchFamily="2" charset="0"/>
                <a:ea typeface="Helvetica" pitchFamily="2" charset="0"/>
                <a:cs typeface="Helvetica" pitchFamily="2" charset="0"/>
              </a:rPr>
              <a:t>self-trigger charge distribution</a:t>
            </a:r>
          </a:p>
          <a:p>
            <a:pPr eaLnBrk="1" hangingPunct="1"/>
            <a:r>
              <a:rPr lang="en-US" altLang="en-US" sz="1400" b="1">
                <a:solidFill>
                  <a:schemeClr val="tx2"/>
                </a:solidFill>
                <a:latin typeface="Helvetica" pitchFamily="2" charset="0"/>
                <a:ea typeface="Helvetica" pitchFamily="2" charset="0"/>
                <a:cs typeface="Helvetica" pitchFamily="2" charset="0"/>
              </a:rPr>
              <a:t>versus pixel threshold.  </a:t>
            </a:r>
          </a:p>
          <a:p>
            <a:pPr eaLnBrk="1" hangingPunct="1"/>
            <a:endParaRPr lang="en-US" altLang="en-US" sz="1400" b="1">
              <a:solidFill>
                <a:schemeClr val="tx2"/>
              </a:solidFill>
              <a:latin typeface="Helvetica" pitchFamily="2" charset="0"/>
              <a:ea typeface="Helvetica" pitchFamily="2" charset="0"/>
              <a:cs typeface="Helvetica" pitchFamily="2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7639715-08AD-A0D6-9640-4E8A7FF6491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625201" y="3945792"/>
            <a:ext cx="4263286" cy="2237344"/>
          </a:xfrm>
          <a:prstGeom prst="rect">
            <a:avLst/>
          </a:prstGeom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Title 6">
            <a:extLst>
              <a:ext uri="{FF2B5EF4-FFF2-40B4-BE49-F238E27FC236}">
                <a16:creationId xmlns:a16="http://schemas.microsoft.com/office/drawing/2014/main" id="{5F57E2A2-A455-6ECF-EE33-9ADA38932E0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604838" y="461963"/>
            <a:ext cx="10972800" cy="6477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altLang="en-US" sz="2200">
                <a:solidFill>
                  <a:srgbClr val="004C97"/>
                </a:solidFill>
                <a:latin typeface="Helvetica" pitchFamily="2" charset="0"/>
                <a:ea typeface="Geneva" panose="020B0503030404040204" pitchFamily="34" charset="0"/>
                <a:cs typeface="Geneva" panose="020B0503030404040204" pitchFamily="34" charset="0"/>
              </a:rPr>
              <a:t>ArgonCube 2x2 @ NuMI</a:t>
            </a:r>
          </a:p>
        </p:txBody>
      </p:sp>
      <p:sp>
        <p:nvSpPr>
          <p:cNvPr id="26626" name="Date Placeholder 2">
            <a:extLst>
              <a:ext uri="{FF2B5EF4-FFF2-40B4-BE49-F238E27FC236}">
                <a16:creationId xmlns:a16="http://schemas.microsoft.com/office/drawing/2014/main" id="{82ABC861-C8E1-464A-43C0-D4F143AD8D1C}"/>
              </a:ext>
            </a:extLst>
          </p:cNvPr>
          <p:cNvSpPr>
            <a:spLocks noGrp="1" noChangeArrowheads="1"/>
          </p:cNvSpPr>
          <p:nvPr>
            <p:ph type="dt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>
                <a:solidFill>
                  <a:schemeClr val="tx2"/>
                </a:solidFill>
                <a:latin typeface="Helvetica" pitchFamily="2" charset="0"/>
                <a:ea typeface="Helvetica" pitchFamily="2" charset="0"/>
                <a:cs typeface="Helvetica" pitchFamily="2" charset="0"/>
              </a:rPr>
              <a:t>12 Dec 2022</a:t>
            </a:r>
          </a:p>
        </p:txBody>
      </p:sp>
      <p:sp>
        <p:nvSpPr>
          <p:cNvPr id="26627" name="Slide Number Placeholder 3">
            <a:extLst>
              <a:ext uri="{FF2B5EF4-FFF2-40B4-BE49-F238E27FC236}">
                <a16:creationId xmlns:a16="http://schemas.microsoft.com/office/drawing/2014/main" id="{B1B28855-0F95-1E6A-9624-BECB5FC329B7}"/>
              </a:ext>
            </a:extLst>
          </p:cNvPr>
          <p:cNvSpPr>
            <a:spLocks noGrp="1" noChangeArrowheads="1"/>
          </p:cNvSpPr>
          <p:nvPr>
            <p:ph type="sldNum" sz="quarter" idx="14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D79EA764-104F-4942-BA06-3131A45D03F4}" type="slidenum">
              <a:rPr lang="en-US" altLang="en-US" smtClean="0">
                <a:solidFill>
                  <a:schemeClr val="tx2"/>
                </a:solidFill>
                <a:latin typeface="Helvetica" pitchFamily="2" charset="0"/>
                <a:ea typeface="Helvetica" pitchFamily="2" charset="0"/>
                <a:cs typeface="Helvetica" pitchFamily="2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22</a:t>
            </a:fld>
            <a:endParaRPr lang="en-US" altLang="en-US">
              <a:solidFill>
                <a:schemeClr val="tx2"/>
              </a:solidFill>
              <a:latin typeface="Helvetica" pitchFamily="2" charset="0"/>
              <a:ea typeface="Helvetica" pitchFamily="2" charset="0"/>
              <a:cs typeface="Helvetica" pitchFamily="2" charset="0"/>
            </a:endParaRPr>
          </a:p>
        </p:txBody>
      </p:sp>
      <p:sp>
        <p:nvSpPr>
          <p:cNvPr id="26628" name="Footer Placeholder 1">
            <a:extLst>
              <a:ext uri="{FF2B5EF4-FFF2-40B4-BE49-F238E27FC236}">
                <a16:creationId xmlns:a16="http://schemas.microsoft.com/office/drawing/2014/main" id="{97A3D02B-98CB-D5A6-8948-DB0AB48196FB}"/>
              </a:ext>
            </a:extLst>
          </p:cNvPr>
          <p:cNvSpPr>
            <a:spLocks noGrp="1" noChangeArrowheads="1"/>
          </p:cNvSpPr>
          <p:nvPr>
            <p:ph type="ftr" sz="quarter" idx="13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>
                <a:solidFill>
                  <a:schemeClr val="tx2"/>
                </a:solidFill>
                <a:latin typeface="Helvetica" pitchFamily="2" charset="0"/>
                <a:ea typeface="Helvetica" pitchFamily="2" charset="0"/>
                <a:cs typeface="Helvetica" pitchFamily="2" charset="0"/>
              </a:rPr>
              <a:t>D. Dwyer | Pixels for Large Cryo Detectors</a:t>
            </a:r>
          </a:p>
        </p:txBody>
      </p:sp>
      <p:sp>
        <p:nvSpPr>
          <p:cNvPr id="26629" name="TextBox 38">
            <a:extLst>
              <a:ext uri="{FF2B5EF4-FFF2-40B4-BE49-F238E27FC236}">
                <a16:creationId xmlns:a16="http://schemas.microsoft.com/office/drawing/2014/main" id="{A0C65480-25ED-F4BC-184A-7F0F22037AC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975" y="877888"/>
            <a:ext cx="6627813" cy="4924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9pPr>
          </a:lstStyle>
          <a:p>
            <a:pPr eaLnBrk="1" hangingPunct="1"/>
            <a:r>
              <a:rPr lang="en-US" altLang="en-US" sz="2000" b="1">
                <a:solidFill>
                  <a:schemeClr val="tx2"/>
                </a:solidFill>
              </a:rPr>
              <a:t>2x2 Operation in NuMI Neutrino Beam  </a:t>
            </a:r>
            <a:r>
              <a:rPr lang="en-US" altLang="en-US" b="1" i="1"/>
              <a:t>2022-2023</a:t>
            </a:r>
          </a:p>
          <a:p>
            <a:pPr eaLnBrk="1" hangingPunct="1"/>
            <a:r>
              <a:rPr lang="en-US" altLang="en-US" sz="1400"/>
              <a:t> - Install four TPC modules in former location of MINOS-ND</a:t>
            </a:r>
          </a:p>
          <a:p>
            <a:pPr eaLnBrk="1" hangingPunct="1"/>
            <a:r>
              <a:rPr lang="en-US" altLang="en-US" sz="1400"/>
              <a:t> - Includes upstream/downstream trackers, repurposed from Minerva</a:t>
            </a:r>
          </a:p>
          <a:p>
            <a:pPr eaLnBrk="1" hangingPunct="1"/>
            <a:endParaRPr lang="en-US" altLang="en-US" sz="600"/>
          </a:p>
          <a:p>
            <a:pPr eaLnBrk="1" hangingPunct="1"/>
            <a:r>
              <a:rPr lang="en-US" altLang="en-US" sz="2000" b="1">
                <a:solidFill>
                  <a:schemeClr val="tx2"/>
                </a:solidFill>
              </a:rPr>
              <a:t>Goals:</a:t>
            </a:r>
          </a:p>
          <a:p>
            <a:pPr eaLnBrk="1" hangingPunct="1"/>
            <a:r>
              <a:rPr lang="en-US" altLang="en-US" sz="1400"/>
              <a:t> - Develop neutrino signal analysis and reconstruction techniques</a:t>
            </a:r>
          </a:p>
          <a:p>
            <a:pPr eaLnBrk="1" hangingPunct="1"/>
            <a:r>
              <a:rPr lang="en-US" altLang="en-US" sz="1400"/>
              <a:t>     - 3D reconstruction of neutrino signals</a:t>
            </a:r>
          </a:p>
          <a:p>
            <a:pPr eaLnBrk="1" hangingPunct="1"/>
            <a:r>
              <a:rPr lang="en-US" altLang="en-US" sz="1400"/>
              <a:t>     - Charge-light signal correlations, tolerance to beam pileup</a:t>
            </a:r>
          </a:p>
          <a:p>
            <a:pPr eaLnBrk="1" hangingPunct="1"/>
            <a:r>
              <a:rPr lang="en-US" altLang="en-US" sz="1400"/>
              <a:t>     - Track matching with external trackers</a:t>
            </a:r>
          </a:p>
          <a:p>
            <a:pPr eaLnBrk="1" hangingPunct="1"/>
            <a:endParaRPr lang="en-US" altLang="en-US" sz="600"/>
          </a:p>
          <a:p>
            <a:pPr eaLnBrk="1" hangingPunct="1"/>
            <a:r>
              <a:rPr lang="en-US" altLang="en-US" sz="2000" b="1">
                <a:solidFill>
                  <a:schemeClr val="tx2"/>
                </a:solidFill>
              </a:rPr>
              <a:t>Status:</a:t>
            </a:r>
          </a:p>
          <a:p>
            <a:pPr eaLnBrk="1" hangingPunct="1"/>
            <a:r>
              <a:rPr lang="en-US" altLang="en-US" sz="1400"/>
              <a:t>  - Cryostat &amp; controls commissioned at Bern </a:t>
            </a:r>
          </a:p>
          <a:p>
            <a:pPr eaLnBrk="1" hangingPunct="1"/>
            <a:r>
              <a:rPr lang="en-US" altLang="en-US" sz="1400">
                <a:solidFill>
                  <a:schemeClr val="bg2"/>
                </a:solidFill>
              </a:rPr>
              <a:t>       </a:t>
            </a:r>
            <a:r>
              <a:rPr lang="en-US" altLang="en-US" sz="1400" i="1">
                <a:solidFill>
                  <a:schemeClr val="tx2"/>
                </a:solidFill>
              </a:rPr>
              <a:t>Delivered to FNAL: July 2021</a:t>
            </a:r>
          </a:p>
          <a:p>
            <a:pPr eaLnBrk="1" hangingPunct="1"/>
            <a:r>
              <a:rPr lang="en-US" altLang="en-US" sz="1400"/>
              <a:t>  - TPC Module 0, 1 commissioned at Bern</a:t>
            </a:r>
          </a:p>
          <a:p>
            <a:pPr eaLnBrk="1" hangingPunct="1"/>
            <a:r>
              <a:rPr lang="en-US" altLang="en-US" sz="1400" i="1">
                <a:solidFill>
                  <a:schemeClr val="bg2"/>
                </a:solidFill>
              </a:rPr>
              <a:t>       </a:t>
            </a:r>
            <a:r>
              <a:rPr lang="en-US" altLang="en-US" sz="1400" i="1">
                <a:solidFill>
                  <a:schemeClr val="tx2"/>
                </a:solidFill>
              </a:rPr>
              <a:t>Delivered to FNAL: Oct. 2021, June 2022</a:t>
            </a:r>
          </a:p>
          <a:p>
            <a:pPr eaLnBrk="1" hangingPunct="1"/>
            <a:r>
              <a:rPr lang="en-US" altLang="en-US" sz="1400"/>
              <a:t>  - TPC Modules 2, 3 currently in production</a:t>
            </a:r>
          </a:p>
          <a:p>
            <a:pPr eaLnBrk="1" hangingPunct="1"/>
            <a:r>
              <a:rPr lang="en-US" altLang="en-US" sz="1400" i="1">
                <a:solidFill>
                  <a:schemeClr val="bg2"/>
                </a:solidFill>
              </a:rPr>
              <a:t>       </a:t>
            </a:r>
            <a:r>
              <a:rPr lang="en-US" altLang="en-US" sz="1400" i="1">
                <a:solidFill>
                  <a:schemeClr val="tx2"/>
                </a:solidFill>
              </a:rPr>
              <a:t>To be delivered to FNAL: Winter 2022/2023</a:t>
            </a:r>
          </a:p>
          <a:p>
            <a:pPr eaLnBrk="1" hangingPunct="1"/>
            <a:r>
              <a:rPr lang="en-US" altLang="en-US" sz="1400"/>
              <a:t>  - Remaining cryogenics system procurements/production</a:t>
            </a:r>
          </a:p>
          <a:p>
            <a:pPr eaLnBrk="1" hangingPunct="1"/>
            <a:r>
              <a:rPr lang="en-US" altLang="en-US" sz="1400" i="1">
                <a:solidFill>
                  <a:schemeClr val="bg2"/>
                </a:solidFill>
              </a:rPr>
              <a:t>     </a:t>
            </a:r>
            <a:r>
              <a:rPr lang="en-US" altLang="en-US" sz="1400" i="1">
                <a:solidFill>
                  <a:schemeClr val="tx2"/>
                </a:solidFill>
              </a:rPr>
              <a:t> To be delivered to FNAL: Winter 2022/2023</a:t>
            </a:r>
          </a:p>
          <a:p>
            <a:pPr eaLnBrk="1" hangingPunct="1"/>
            <a:r>
              <a:rPr lang="en-US" altLang="en-US" sz="1400"/>
              <a:t>  - Installation and commissioning in NuMI hall</a:t>
            </a:r>
          </a:p>
          <a:p>
            <a:pPr eaLnBrk="1" hangingPunct="1"/>
            <a:r>
              <a:rPr lang="en-US" altLang="en-US" sz="1400" i="1">
                <a:solidFill>
                  <a:schemeClr val="bg2"/>
                </a:solidFill>
              </a:rPr>
              <a:t>      </a:t>
            </a:r>
            <a:r>
              <a:rPr lang="en-US" altLang="en-US" sz="1400" i="1">
                <a:solidFill>
                  <a:schemeClr val="tx2"/>
                </a:solidFill>
              </a:rPr>
              <a:t>Targeting Spring 2023</a:t>
            </a:r>
          </a:p>
          <a:p>
            <a:pPr eaLnBrk="1" hangingPunct="1"/>
            <a:endParaRPr lang="en-US" altLang="en-US" sz="600" i="1">
              <a:solidFill>
                <a:schemeClr val="tx2"/>
              </a:solidFill>
            </a:endParaRPr>
          </a:p>
        </p:txBody>
      </p:sp>
      <p:pic>
        <p:nvPicPr>
          <p:cNvPr id="26630" name="Picture 15">
            <a:extLst>
              <a:ext uri="{FF2B5EF4-FFF2-40B4-BE49-F238E27FC236}">
                <a16:creationId xmlns:a16="http://schemas.microsoft.com/office/drawing/2014/main" id="{4EF83AA0-5C3F-EFCE-AB34-33857416B79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79988" y="3617913"/>
            <a:ext cx="2746375" cy="2668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31" name="Picture 9">
            <a:extLst>
              <a:ext uri="{FF2B5EF4-FFF2-40B4-BE49-F238E27FC236}">
                <a16:creationId xmlns:a16="http://schemas.microsoft.com/office/drawing/2014/main" id="{2BE5ED19-D18B-1E8E-D079-0FFA77755F8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32750" y="241300"/>
            <a:ext cx="4065588" cy="3138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32" name="Picture 10">
            <a:extLst>
              <a:ext uri="{FF2B5EF4-FFF2-40B4-BE49-F238E27FC236}">
                <a16:creationId xmlns:a16="http://schemas.microsoft.com/office/drawing/2014/main" id="{7963DF36-DCDA-E227-0AC4-2BD214CC664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2838" y="1876425"/>
            <a:ext cx="1570037" cy="166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33" name="Picture 11">
            <a:extLst>
              <a:ext uri="{FF2B5EF4-FFF2-40B4-BE49-F238E27FC236}">
                <a16:creationId xmlns:a16="http://schemas.microsoft.com/office/drawing/2014/main" id="{6617A92F-02FE-201C-5A58-B168CC55065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9338" y="100013"/>
            <a:ext cx="1830387" cy="1903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634" name="TextBox 13">
            <a:extLst>
              <a:ext uri="{FF2B5EF4-FFF2-40B4-BE49-F238E27FC236}">
                <a16:creationId xmlns:a16="http://schemas.microsoft.com/office/drawing/2014/main" id="{8F92E53A-1779-102B-15BA-527AE21E184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9725" y="5637213"/>
            <a:ext cx="4167188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9pPr>
          </a:lstStyle>
          <a:p>
            <a:pPr eaLnBrk="1" hangingPunct="1"/>
            <a:r>
              <a:rPr lang="en-US" altLang="en-US" b="1" i="1">
                <a:solidFill>
                  <a:schemeClr val="tx2"/>
                </a:solidFill>
              </a:rPr>
              <a:t>Demonstration of ½-million pixel detector</a:t>
            </a:r>
          </a:p>
          <a:p>
            <a:pPr eaLnBrk="1" hangingPunct="1"/>
            <a:r>
              <a:rPr lang="en-US" altLang="en-US" b="1" i="1">
                <a:solidFill>
                  <a:schemeClr val="tx2"/>
                </a:solidFill>
              </a:rPr>
              <a:t>in a GeV neutrino beam!</a:t>
            </a:r>
          </a:p>
        </p:txBody>
      </p:sp>
      <p:pic>
        <p:nvPicPr>
          <p:cNvPr id="26635" name="Picture 7">
            <a:extLst>
              <a:ext uri="{FF2B5EF4-FFF2-40B4-BE49-F238E27FC236}">
                <a16:creationId xmlns:a16="http://schemas.microsoft.com/office/drawing/2014/main" id="{D228F177-F361-D237-FE32-30AD9EAC102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37525" y="3543300"/>
            <a:ext cx="3657600" cy="274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Picture 23">
            <a:extLst>
              <a:ext uri="{FF2B5EF4-FFF2-40B4-BE49-F238E27FC236}">
                <a16:creationId xmlns:a16="http://schemas.microsoft.com/office/drawing/2014/main" id="{54C016FC-0B89-54EF-EE6C-E0B6A9598387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282575" y="2700338"/>
            <a:ext cx="6210300" cy="3492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9pPr>
          </a:lstStyle>
          <a:p>
            <a:endParaRPr lang="en-US" altLang="en-US"/>
          </a:p>
        </p:txBody>
      </p:sp>
      <p:sp>
        <p:nvSpPr>
          <p:cNvPr id="29698" name="Title 6">
            <a:extLst>
              <a:ext uri="{FF2B5EF4-FFF2-40B4-BE49-F238E27FC236}">
                <a16:creationId xmlns:a16="http://schemas.microsoft.com/office/drawing/2014/main" id="{6F4A7C58-A7FA-2329-80E4-DC436B1B307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604838" y="461963"/>
            <a:ext cx="10972800" cy="6477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altLang="en-US" sz="2200">
                <a:solidFill>
                  <a:srgbClr val="004C97"/>
                </a:solidFill>
                <a:latin typeface="Helvetica" pitchFamily="2" charset="0"/>
                <a:ea typeface="Geneva" panose="020B0503030404040204" pitchFamily="34" charset="0"/>
                <a:cs typeface="Geneva" panose="020B0503030404040204" pitchFamily="34" charset="0"/>
              </a:rPr>
              <a:t>Far Detector Pixel Readout: Key Requirements </a:t>
            </a:r>
          </a:p>
        </p:txBody>
      </p:sp>
      <p:sp>
        <p:nvSpPr>
          <p:cNvPr id="29699" name="Date Placeholder 2">
            <a:extLst>
              <a:ext uri="{FF2B5EF4-FFF2-40B4-BE49-F238E27FC236}">
                <a16:creationId xmlns:a16="http://schemas.microsoft.com/office/drawing/2014/main" id="{27A599C6-5517-DDA1-CC79-C71E5A97689F}"/>
              </a:ext>
            </a:extLst>
          </p:cNvPr>
          <p:cNvSpPr>
            <a:spLocks noGrp="1" noChangeArrowheads="1"/>
          </p:cNvSpPr>
          <p:nvPr>
            <p:ph type="dt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>
                <a:solidFill>
                  <a:schemeClr val="tx2"/>
                </a:solidFill>
                <a:latin typeface="Helvetica" pitchFamily="2" charset="0"/>
                <a:ea typeface="Helvetica" pitchFamily="2" charset="0"/>
                <a:cs typeface="Helvetica" pitchFamily="2" charset="0"/>
              </a:rPr>
              <a:t>12 Dec 2022</a:t>
            </a:r>
          </a:p>
        </p:txBody>
      </p:sp>
      <p:sp>
        <p:nvSpPr>
          <p:cNvPr id="29700" name="Slide Number Placeholder 3">
            <a:extLst>
              <a:ext uri="{FF2B5EF4-FFF2-40B4-BE49-F238E27FC236}">
                <a16:creationId xmlns:a16="http://schemas.microsoft.com/office/drawing/2014/main" id="{60CD8F7A-1367-ED3F-5667-53C067CE2BC3}"/>
              </a:ext>
            </a:extLst>
          </p:cNvPr>
          <p:cNvSpPr>
            <a:spLocks noGrp="1" noChangeArrowheads="1"/>
          </p:cNvSpPr>
          <p:nvPr>
            <p:ph type="sldNum" sz="quarter" idx="14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14989C33-B33D-7141-B583-604784B35B11}" type="slidenum">
              <a:rPr lang="en-US" altLang="en-US" smtClean="0">
                <a:solidFill>
                  <a:schemeClr val="tx2"/>
                </a:solidFill>
                <a:latin typeface="Helvetica" pitchFamily="2" charset="0"/>
                <a:ea typeface="Helvetica" pitchFamily="2" charset="0"/>
                <a:cs typeface="Helvetica" pitchFamily="2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23</a:t>
            </a:fld>
            <a:endParaRPr lang="en-US" altLang="en-US">
              <a:solidFill>
                <a:schemeClr val="tx2"/>
              </a:solidFill>
              <a:latin typeface="Helvetica" pitchFamily="2" charset="0"/>
              <a:ea typeface="Helvetica" pitchFamily="2" charset="0"/>
              <a:cs typeface="Helvetica" pitchFamily="2" charset="0"/>
            </a:endParaRPr>
          </a:p>
        </p:txBody>
      </p:sp>
      <p:sp>
        <p:nvSpPr>
          <p:cNvPr id="29701" name="Footer Placeholder 1">
            <a:extLst>
              <a:ext uri="{FF2B5EF4-FFF2-40B4-BE49-F238E27FC236}">
                <a16:creationId xmlns:a16="http://schemas.microsoft.com/office/drawing/2014/main" id="{5F89A49E-8FBE-697F-3673-41A1440E10A1}"/>
              </a:ext>
            </a:extLst>
          </p:cNvPr>
          <p:cNvSpPr>
            <a:spLocks noGrp="1" noChangeArrowheads="1"/>
          </p:cNvSpPr>
          <p:nvPr>
            <p:ph type="ftr" sz="quarter" idx="13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>
                <a:solidFill>
                  <a:schemeClr val="tx2"/>
                </a:solidFill>
                <a:latin typeface="Helvetica" pitchFamily="2" charset="0"/>
                <a:ea typeface="Helvetica" pitchFamily="2" charset="0"/>
                <a:cs typeface="Helvetica" pitchFamily="2" charset="0"/>
              </a:rPr>
              <a:t>D. Dwyer | Pixels for Large Cryo Detectors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A463B09-9E54-AC52-5085-3B629521E5F8}"/>
              </a:ext>
            </a:extLst>
          </p:cNvPr>
          <p:cNvSpPr txBox="1"/>
          <p:nvPr/>
        </p:nvSpPr>
        <p:spPr>
          <a:xfrm>
            <a:off x="258763" y="1606550"/>
            <a:ext cx="12163425" cy="424656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200" b="1" dirty="0">
                <a:solidFill>
                  <a:schemeClr val="tx2"/>
                </a:solidFill>
              </a:rPr>
              <a:t>Requirement		Approx. Value	</a:t>
            </a:r>
            <a:r>
              <a:rPr lang="en-US" sz="2200" b="1" dirty="0" err="1">
                <a:solidFill>
                  <a:schemeClr val="tx2"/>
                </a:solidFill>
              </a:rPr>
              <a:t>LArPix</a:t>
            </a:r>
            <a:r>
              <a:rPr lang="en-US" sz="2200" b="1" dirty="0">
                <a:solidFill>
                  <a:schemeClr val="tx2"/>
                </a:solidFill>
              </a:rPr>
              <a:t>			Comment</a:t>
            </a:r>
          </a:p>
          <a:p>
            <a:pPr>
              <a:defRPr/>
            </a:pPr>
            <a:endParaRPr lang="en-US" sz="600" dirty="0"/>
          </a:p>
          <a:p>
            <a:pPr>
              <a:defRPr/>
            </a:pPr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Granularity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			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&lt; 4.7 mm			</a:t>
            </a:r>
            <a:r>
              <a:rPr lang="en-US" sz="1600" dirty="0">
                <a:solidFill>
                  <a:schemeClr val="accent3">
                    <a:lumMod val="50000"/>
                  </a:schemeClr>
                </a:solidFill>
              </a:rPr>
              <a:t>3.8 mm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			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Latest LArPix-v2b design has 3.8mm pixel pitch</a:t>
            </a:r>
          </a:p>
          <a:p>
            <a:pPr>
              <a:defRPr/>
            </a:pPr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Noise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				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&lt; 1000 e- ENC		</a:t>
            </a:r>
            <a:r>
              <a:rPr lang="en-US" sz="1600" dirty="0">
                <a:solidFill>
                  <a:schemeClr val="accent3">
                    <a:lumMod val="50000"/>
                  </a:schemeClr>
                </a:solidFill>
              </a:rPr>
              <a:t>900 e- ENC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			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Noise as measured in ~100k-pixel TPC with LArPix-v2a</a:t>
            </a:r>
          </a:p>
          <a:p>
            <a:pPr>
              <a:defRPr/>
            </a:pPr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Threshold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			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&lt; 200 keV			</a:t>
            </a:r>
            <a:r>
              <a:rPr lang="en-US" sz="1600" dirty="0">
                <a:solidFill>
                  <a:schemeClr val="accent6">
                    <a:lumMod val="75000"/>
                  </a:schemeClr>
                </a:solidFill>
              </a:rPr>
              <a:t>200 keV			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1/4-MIP signal efficiency currently marginal for both ND and FD</a:t>
            </a:r>
            <a:endParaRPr lang="en-US" sz="1400" dirty="0">
              <a:solidFill>
                <a:schemeClr val="accent6">
                  <a:lumMod val="75000"/>
                </a:schemeClr>
              </a:solidFill>
            </a:endParaRPr>
          </a:p>
          <a:p>
            <a:pPr>
              <a:defRPr/>
            </a:pPr>
            <a:endParaRPr lang="en-US" sz="1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>
              <a:defRPr/>
            </a:pPr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Power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				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&lt; 20 W/m</a:t>
            </a:r>
            <a:r>
              <a:rPr lang="en-US" sz="1600" baseline="30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2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			</a:t>
            </a:r>
            <a:r>
              <a:rPr lang="en-US" sz="1600" dirty="0">
                <a:solidFill>
                  <a:schemeClr val="accent3">
                    <a:lumMod val="50000"/>
                  </a:schemeClr>
                </a:solidFill>
              </a:rPr>
              <a:t>14 W/m</a:t>
            </a:r>
            <a:r>
              <a:rPr lang="en-US" sz="1600" baseline="30000" dirty="0">
                <a:solidFill>
                  <a:schemeClr val="accent3">
                    <a:lumMod val="50000"/>
                  </a:schemeClr>
                </a:solidFill>
              </a:rPr>
              <a:t>2</a:t>
            </a:r>
            <a:r>
              <a:rPr lang="en-US" sz="1600" dirty="0">
                <a:solidFill>
                  <a:schemeClr val="accent3">
                    <a:lumMod val="50000"/>
                  </a:schemeClr>
                </a:solidFill>
              </a:rPr>
              <a:t>			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Anode heat flux less than heat from cryostat walls.  Mitigate boiling at anode.</a:t>
            </a:r>
            <a:endParaRPr lang="en-US" sz="1400" baseline="30000" dirty="0">
              <a:solidFill>
                <a:schemeClr val="accent3">
                  <a:lumMod val="50000"/>
                </a:schemeClr>
              </a:solidFill>
            </a:endParaRPr>
          </a:p>
          <a:p>
            <a:pPr>
              <a:defRPr/>
            </a:pPr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Digital Multiplexing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	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&gt; 10</a:t>
            </a:r>
            <a:r>
              <a:rPr lang="en-US" sz="1600" baseline="30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6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pixels/channel	</a:t>
            </a:r>
            <a:r>
              <a:rPr lang="en-US" sz="1600" dirty="0">
                <a:solidFill>
                  <a:srgbClr val="C00000"/>
                </a:solidFill>
              </a:rPr>
              <a:t>10</a:t>
            </a:r>
            <a:r>
              <a:rPr lang="en-US" sz="1600" baseline="30000" dirty="0">
                <a:solidFill>
                  <a:srgbClr val="C00000"/>
                </a:solidFill>
              </a:rPr>
              <a:t>5</a:t>
            </a:r>
            <a:r>
              <a:rPr lang="en-US" sz="1600" dirty="0">
                <a:solidFill>
                  <a:srgbClr val="C00000"/>
                </a:solidFill>
              </a:rPr>
              <a:t> pixels/channel	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Ok for ND.</a:t>
            </a:r>
            <a:r>
              <a:rPr lang="en-US" sz="1400" dirty="0">
                <a:solidFill>
                  <a:srgbClr val="C00000"/>
                </a:solidFill>
              </a:rPr>
              <a:t>  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O(10x) digital aggregator needed to reduce FD cabling/feedthroughs</a:t>
            </a:r>
          </a:p>
          <a:p>
            <a:pPr>
              <a:defRPr/>
            </a:pPr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Reliability/Longevity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	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&lt; 5% failure/10yrs	</a:t>
            </a:r>
            <a:r>
              <a:rPr lang="en-US" sz="1600" i="1" dirty="0">
                <a:solidFill>
                  <a:srgbClr val="C00000"/>
                </a:solidFill>
              </a:rPr>
              <a:t>(Unknown)</a:t>
            </a:r>
            <a:r>
              <a:rPr lang="en-US" sz="1600" dirty="0">
                <a:solidFill>
                  <a:srgbClr val="C00000"/>
                </a:solidFill>
              </a:rPr>
              <a:t>			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Cryo-longevity to be assessed as part of ND prototyping program</a:t>
            </a:r>
          </a:p>
          <a:p>
            <a:pPr>
              <a:defRPr/>
            </a:pPr>
            <a:endParaRPr lang="en-US" sz="1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>
              <a:defRPr/>
            </a:pPr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Total system cost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		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&lt; $20k/m</a:t>
            </a:r>
            <a:r>
              <a:rPr lang="en-US" sz="1600" baseline="30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2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			</a:t>
            </a:r>
            <a:r>
              <a:rPr lang="en-US" sz="1600" dirty="0">
                <a:solidFill>
                  <a:schemeClr val="accent3">
                    <a:lumMod val="50000"/>
                  </a:schemeClr>
                </a:solidFill>
              </a:rPr>
              <a:t>$10k/m</a:t>
            </a:r>
            <a:r>
              <a:rPr lang="en-US" sz="1600" baseline="30000" dirty="0">
                <a:solidFill>
                  <a:schemeClr val="accent3">
                    <a:lumMod val="50000"/>
                  </a:schemeClr>
                </a:solidFill>
              </a:rPr>
              <a:t>2</a:t>
            </a:r>
            <a:r>
              <a:rPr lang="en-US" sz="1600" dirty="0">
                <a:solidFill>
                  <a:schemeClr val="accent3">
                    <a:lumMod val="50000"/>
                  </a:schemeClr>
                </a:solidFill>
              </a:rPr>
              <a:t>	</a:t>
            </a:r>
            <a:r>
              <a:rPr lang="en-US" sz="2000" dirty="0">
                <a:solidFill>
                  <a:schemeClr val="accent3">
                    <a:lumMod val="50000"/>
                  </a:schemeClr>
                </a:solidFill>
              </a:rPr>
              <a:t>		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Total production cost includes full system assembly, cold/warm electronics, etc.</a:t>
            </a:r>
          </a:p>
          <a:p>
            <a:pPr>
              <a:defRPr/>
            </a:pPr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Production throughput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	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&gt; 1000 m</a:t>
            </a:r>
            <a:r>
              <a:rPr lang="en-US" sz="1600" baseline="30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2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/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yr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		</a:t>
            </a:r>
            <a:r>
              <a:rPr lang="en-US" sz="1600" dirty="0">
                <a:solidFill>
                  <a:srgbClr val="C00000"/>
                </a:solidFill>
              </a:rPr>
              <a:t>O(200) m</a:t>
            </a:r>
            <a:r>
              <a:rPr lang="en-US" sz="1600" baseline="30000" dirty="0">
                <a:solidFill>
                  <a:srgbClr val="C00000"/>
                </a:solidFill>
              </a:rPr>
              <a:t>2</a:t>
            </a:r>
            <a:r>
              <a:rPr lang="en-US" sz="1600" dirty="0">
                <a:solidFill>
                  <a:srgbClr val="C00000"/>
                </a:solidFill>
              </a:rPr>
              <a:t>/</a:t>
            </a:r>
            <a:r>
              <a:rPr lang="en-US" sz="1600" dirty="0" err="1">
                <a:solidFill>
                  <a:srgbClr val="C00000"/>
                </a:solidFill>
              </a:rPr>
              <a:t>yr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		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OK for ND.  5x needed for FD.  May be possible with current or additional vendors.</a:t>
            </a:r>
            <a:endParaRPr lang="en-US" sz="14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>
              <a:defRPr/>
            </a:pPr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Testing throughput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		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&gt; 1000 m</a:t>
            </a:r>
            <a:r>
              <a:rPr lang="en-US" sz="1600" baseline="30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2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/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yr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		</a:t>
            </a:r>
            <a:r>
              <a:rPr lang="en-US" sz="1600" dirty="0">
                <a:solidFill>
                  <a:srgbClr val="C00000"/>
                </a:solidFill>
              </a:rPr>
              <a:t>O(50) m</a:t>
            </a:r>
            <a:r>
              <a:rPr lang="en-US" sz="1600" baseline="30000" dirty="0">
                <a:solidFill>
                  <a:srgbClr val="C00000"/>
                </a:solidFill>
              </a:rPr>
              <a:t>2</a:t>
            </a:r>
            <a:r>
              <a:rPr lang="en-US" sz="1600" dirty="0">
                <a:solidFill>
                  <a:srgbClr val="C00000"/>
                </a:solidFill>
              </a:rPr>
              <a:t>/</a:t>
            </a:r>
            <a:r>
              <a:rPr lang="en-US" sz="1600" dirty="0" err="1">
                <a:solidFill>
                  <a:srgbClr val="C00000"/>
                </a:solidFill>
              </a:rPr>
              <a:t>yr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		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4x needed for ND; 20x needed for FD.  More QC testing partners needed.</a:t>
            </a:r>
          </a:p>
          <a:p>
            <a:pPr>
              <a:defRPr/>
            </a:pP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endParaRPr lang="en-US" sz="1400" baseline="30000" dirty="0">
              <a:solidFill>
                <a:schemeClr val="accent3">
                  <a:lumMod val="50000"/>
                </a:schemeClr>
              </a:solidFill>
            </a:endParaRPr>
          </a:p>
          <a:p>
            <a:pPr>
              <a:defRPr/>
            </a:pP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>
              <a:defRPr/>
            </a:pP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D668F45-88C9-FF8C-3CE0-91DCAD8331BB}"/>
              </a:ext>
            </a:extLst>
          </p:cNvPr>
          <p:cNvSpPr txBox="1"/>
          <p:nvPr/>
        </p:nvSpPr>
        <p:spPr>
          <a:xfrm>
            <a:off x="833438" y="1065213"/>
            <a:ext cx="10240962" cy="36988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My summary of the requirements that would drive system design and production for a future Far Detector</a:t>
            </a:r>
          </a:p>
        </p:txBody>
      </p:sp>
      <p:sp>
        <p:nvSpPr>
          <p:cNvPr id="29704" name="TextBox 2">
            <a:extLst>
              <a:ext uri="{FF2B5EF4-FFF2-40B4-BE49-F238E27FC236}">
                <a16:creationId xmlns:a16="http://schemas.microsoft.com/office/drawing/2014/main" id="{A9ED2296-C8F6-7E3A-1BEA-E854C0E7AD68}"/>
              </a:ext>
            </a:extLst>
          </p:cNvPr>
          <p:cNvSpPr txBox="1">
            <a:spLocks noChangeArrowheads="1"/>
          </p:cNvSpPr>
          <p:nvPr/>
        </p:nvSpPr>
        <p:spPr bwMode="auto">
          <a:xfrm rot="-5400000">
            <a:off x="-209549" y="2357437"/>
            <a:ext cx="7302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9pPr>
          </a:lstStyle>
          <a:p>
            <a:r>
              <a:rPr lang="en-US" altLang="en-US" sz="1400" b="1" i="1">
                <a:solidFill>
                  <a:schemeClr val="tx2"/>
                </a:solidFill>
              </a:rPr>
              <a:t>Science</a:t>
            </a:r>
          </a:p>
        </p:txBody>
      </p:sp>
      <p:sp>
        <p:nvSpPr>
          <p:cNvPr id="29705" name="TextBox 3">
            <a:extLst>
              <a:ext uri="{FF2B5EF4-FFF2-40B4-BE49-F238E27FC236}">
                <a16:creationId xmlns:a16="http://schemas.microsoft.com/office/drawing/2014/main" id="{FFA5219D-793E-EB7A-C9D5-1EE7A32583A9}"/>
              </a:ext>
            </a:extLst>
          </p:cNvPr>
          <p:cNvSpPr txBox="1">
            <a:spLocks noChangeArrowheads="1"/>
          </p:cNvSpPr>
          <p:nvPr/>
        </p:nvSpPr>
        <p:spPr bwMode="auto">
          <a:xfrm rot="-5400000">
            <a:off x="-379412" y="3297237"/>
            <a:ext cx="10731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9pPr>
          </a:lstStyle>
          <a:p>
            <a:r>
              <a:rPr lang="en-US" altLang="en-US" sz="1400" b="1" i="1">
                <a:solidFill>
                  <a:schemeClr val="tx2"/>
                </a:solidFill>
              </a:rPr>
              <a:t>Engineering</a:t>
            </a:r>
          </a:p>
        </p:txBody>
      </p:sp>
      <p:sp>
        <p:nvSpPr>
          <p:cNvPr id="29706" name="TextBox 4">
            <a:extLst>
              <a:ext uri="{FF2B5EF4-FFF2-40B4-BE49-F238E27FC236}">
                <a16:creationId xmlns:a16="http://schemas.microsoft.com/office/drawing/2014/main" id="{335A78D8-4F37-ACC5-B803-903F080EE794}"/>
              </a:ext>
            </a:extLst>
          </p:cNvPr>
          <p:cNvSpPr txBox="1">
            <a:spLocks noChangeArrowheads="1"/>
          </p:cNvSpPr>
          <p:nvPr/>
        </p:nvSpPr>
        <p:spPr bwMode="auto">
          <a:xfrm rot="-5400000">
            <a:off x="-339724" y="4352925"/>
            <a:ext cx="9969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9pPr>
          </a:lstStyle>
          <a:p>
            <a:r>
              <a:rPr lang="en-US" altLang="en-US" sz="1400" b="1" i="1">
                <a:solidFill>
                  <a:schemeClr val="tx2"/>
                </a:solidFill>
              </a:rPr>
              <a:t>Production</a:t>
            </a:r>
          </a:p>
        </p:txBody>
      </p:sp>
      <p:sp>
        <p:nvSpPr>
          <p:cNvPr id="29707" name="TextBox 7">
            <a:extLst>
              <a:ext uri="{FF2B5EF4-FFF2-40B4-BE49-F238E27FC236}">
                <a16:creationId xmlns:a16="http://schemas.microsoft.com/office/drawing/2014/main" id="{976DAF6F-D226-1178-1324-1CBDF44E18A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24150" y="5346700"/>
            <a:ext cx="5970588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9pPr>
          </a:lstStyle>
          <a:p>
            <a:r>
              <a:rPr lang="en-US" altLang="en-US" i="1">
                <a:solidFill>
                  <a:schemeClr val="tx2"/>
                </a:solidFill>
              </a:rPr>
              <a:t>Most important steps toward Pixelization of a Far Detector:</a:t>
            </a:r>
          </a:p>
          <a:p>
            <a:r>
              <a:rPr lang="en-US" altLang="en-US" sz="1500" i="1">
                <a:solidFill>
                  <a:schemeClr val="tx2"/>
                </a:solidFill>
              </a:rPr>
              <a:t>  - Design and prototype a cryo-robust digital aggregator </a:t>
            </a:r>
          </a:p>
          <a:p>
            <a:r>
              <a:rPr lang="en-US" altLang="en-US" sz="1500" i="1">
                <a:solidFill>
                  <a:schemeClr val="tx2"/>
                </a:solidFill>
              </a:rPr>
              <a:t>  - Develop plan and partners to achieve FD-scale QC testing throughput 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Picture 4">
            <a:extLst>
              <a:ext uri="{FF2B5EF4-FFF2-40B4-BE49-F238E27FC236}">
                <a16:creationId xmlns:a16="http://schemas.microsoft.com/office/drawing/2014/main" id="{602B5593-8EAE-6155-776A-84244403D82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13763" y="3875088"/>
            <a:ext cx="3260725" cy="2446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38" name="Picture 7">
            <a:extLst>
              <a:ext uri="{FF2B5EF4-FFF2-40B4-BE49-F238E27FC236}">
                <a16:creationId xmlns:a16="http://schemas.microsoft.com/office/drawing/2014/main" id="{25D5CD35-966F-13F4-A193-6D85C07B8AB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7863" y="593725"/>
            <a:ext cx="2386012" cy="2570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39" name="Title 6">
            <a:extLst>
              <a:ext uri="{FF2B5EF4-FFF2-40B4-BE49-F238E27FC236}">
                <a16:creationId xmlns:a16="http://schemas.microsoft.com/office/drawing/2014/main" id="{136CD8A3-6ADB-52F4-0541-65C4A6BB176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466725" y="461963"/>
            <a:ext cx="10972800" cy="6477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altLang="en-US" sz="2200">
                <a:solidFill>
                  <a:srgbClr val="004C97"/>
                </a:solidFill>
                <a:latin typeface="Helvetica" pitchFamily="2" charset="0"/>
                <a:ea typeface="Geneva" panose="020B0503030404040204" pitchFamily="34" charset="0"/>
                <a:cs typeface="Geneva" panose="020B0503030404040204" pitchFamily="34" charset="0"/>
              </a:rPr>
              <a:t>2D vs. 3D LArTPCs</a:t>
            </a:r>
          </a:p>
        </p:txBody>
      </p:sp>
      <p:sp>
        <p:nvSpPr>
          <p:cNvPr id="14340" name="Date Placeholder 2">
            <a:extLst>
              <a:ext uri="{FF2B5EF4-FFF2-40B4-BE49-F238E27FC236}">
                <a16:creationId xmlns:a16="http://schemas.microsoft.com/office/drawing/2014/main" id="{2082835E-6024-6C58-EFA2-FBB38FDC97F6}"/>
              </a:ext>
            </a:extLst>
          </p:cNvPr>
          <p:cNvSpPr>
            <a:spLocks noGrp="1" noChangeArrowheads="1"/>
          </p:cNvSpPr>
          <p:nvPr>
            <p:ph type="dt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>
                <a:solidFill>
                  <a:schemeClr val="tx2"/>
                </a:solidFill>
                <a:latin typeface="Helvetica" pitchFamily="2" charset="0"/>
                <a:ea typeface="Helvetica" pitchFamily="2" charset="0"/>
                <a:cs typeface="Helvetica" pitchFamily="2" charset="0"/>
              </a:rPr>
              <a:t>12 Dec 2022</a:t>
            </a:r>
          </a:p>
        </p:txBody>
      </p:sp>
      <p:sp>
        <p:nvSpPr>
          <p:cNvPr id="14341" name="Slide Number Placeholder 3">
            <a:extLst>
              <a:ext uri="{FF2B5EF4-FFF2-40B4-BE49-F238E27FC236}">
                <a16:creationId xmlns:a16="http://schemas.microsoft.com/office/drawing/2014/main" id="{7612DCA7-673F-D3DF-3F8A-87B997BFAE27}"/>
              </a:ext>
            </a:extLst>
          </p:cNvPr>
          <p:cNvSpPr>
            <a:spLocks noGrp="1" noChangeArrowheads="1"/>
          </p:cNvSpPr>
          <p:nvPr>
            <p:ph type="sldNum" sz="quarter" idx="14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B84DD92C-A71E-2649-815B-E8D5D2B191C2}" type="slidenum">
              <a:rPr lang="en-US" altLang="en-US" smtClean="0">
                <a:solidFill>
                  <a:schemeClr val="tx2"/>
                </a:solidFill>
                <a:latin typeface="Helvetica" pitchFamily="2" charset="0"/>
                <a:ea typeface="Helvetica" pitchFamily="2" charset="0"/>
                <a:cs typeface="Helvetica" pitchFamily="2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en-US" altLang="en-US" dirty="0">
              <a:solidFill>
                <a:schemeClr val="tx2"/>
              </a:solidFill>
              <a:latin typeface="Helvetica" pitchFamily="2" charset="0"/>
              <a:ea typeface="Helvetica" pitchFamily="2" charset="0"/>
              <a:cs typeface="Helvetica" pitchFamily="2" charset="0"/>
            </a:endParaRPr>
          </a:p>
        </p:txBody>
      </p:sp>
      <p:sp>
        <p:nvSpPr>
          <p:cNvPr id="14342" name="Footer Placeholder 1">
            <a:extLst>
              <a:ext uri="{FF2B5EF4-FFF2-40B4-BE49-F238E27FC236}">
                <a16:creationId xmlns:a16="http://schemas.microsoft.com/office/drawing/2014/main" id="{C23176D9-EF0F-D195-AF52-8ED0CBE19475}"/>
              </a:ext>
            </a:extLst>
          </p:cNvPr>
          <p:cNvSpPr>
            <a:spLocks noGrp="1" noChangeArrowheads="1"/>
          </p:cNvSpPr>
          <p:nvPr>
            <p:ph type="ftr" sz="quarter" idx="13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>
                <a:solidFill>
                  <a:schemeClr val="tx2"/>
                </a:solidFill>
                <a:latin typeface="Helvetica" pitchFamily="2" charset="0"/>
                <a:ea typeface="Helvetica" pitchFamily="2" charset="0"/>
                <a:cs typeface="Helvetica" pitchFamily="2" charset="0"/>
              </a:rPr>
              <a:t>D. Dwyer | Pixels for Large Cryo Detectors</a:t>
            </a:r>
          </a:p>
        </p:txBody>
      </p:sp>
      <p:sp>
        <p:nvSpPr>
          <p:cNvPr id="14343" name="Picture 5">
            <a:extLst>
              <a:ext uri="{FF2B5EF4-FFF2-40B4-BE49-F238E27FC236}">
                <a16:creationId xmlns:a16="http://schemas.microsoft.com/office/drawing/2014/main" id="{4DEC3C04-CBAB-261B-E4FD-8382DD8BE999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2919413" y="3311525"/>
            <a:ext cx="2711450" cy="298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9pPr>
          </a:lstStyle>
          <a:p>
            <a:endParaRPr lang="en-US" altLang="en-US"/>
          </a:p>
        </p:txBody>
      </p:sp>
      <p:sp>
        <p:nvSpPr>
          <p:cNvPr id="14344" name="Picture 7">
            <a:extLst>
              <a:ext uri="{FF2B5EF4-FFF2-40B4-BE49-F238E27FC236}">
                <a16:creationId xmlns:a16="http://schemas.microsoft.com/office/drawing/2014/main" id="{6A1BD509-6A32-A202-5942-3AF95AEB50E2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2959100" y="209550"/>
            <a:ext cx="2711450" cy="292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9pPr>
          </a:lstStyle>
          <a:p>
            <a:endParaRPr lang="en-US" altLang="en-US"/>
          </a:p>
        </p:txBody>
      </p:sp>
      <p:sp>
        <p:nvSpPr>
          <p:cNvPr id="14345" name="TextBox 21">
            <a:extLst>
              <a:ext uri="{FF2B5EF4-FFF2-40B4-BE49-F238E27FC236}">
                <a16:creationId xmlns:a16="http://schemas.microsoft.com/office/drawing/2014/main" id="{1817A487-B70D-B207-5099-C6A8E667CD6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16325" y="236538"/>
            <a:ext cx="1868488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9pPr>
          </a:lstStyle>
          <a:p>
            <a:pPr eaLnBrk="1" hangingPunct="1"/>
            <a:r>
              <a:rPr lang="en-US" altLang="en-US" b="1">
                <a:solidFill>
                  <a:schemeClr val="tx2"/>
                </a:solidFill>
              </a:rPr>
              <a:t>2D Projective TPC</a:t>
            </a:r>
            <a:endParaRPr lang="en-US" altLang="en-US">
              <a:solidFill>
                <a:schemeClr val="tx2"/>
              </a:solidFill>
            </a:endParaRPr>
          </a:p>
        </p:txBody>
      </p:sp>
      <p:sp>
        <p:nvSpPr>
          <p:cNvPr id="14346" name="TextBox 21">
            <a:extLst>
              <a:ext uri="{FF2B5EF4-FFF2-40B4-BE49-F238E27FC236}">
                <a16:creationId xmlns:a16="http://schemas.microsoft.com/office/drawing/2014/main" id="{0F3FAA30-2F16-2A2B-5353-3DBB6519456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25900" y="3406775"/>
            <a:ext cx="86042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9pPr>
          </a:lstStyle>
          <a:p>
            <a:pPr eaLnBrk="1" hangingPunct="1"/>
            <a:r>
              <a:rPr lang="en-US" altLang="en-US" b="1" dirty="0">
                <a:solidFill>
                  <a:schemeClr val="tx2"/>
                </a:solidFill>
              </a:rPr>
              <a:t>3D TPC</a:t>
            </a:r>
            <a:endParaRPr lang="en-US" altLang="en-US" dirty="0">
              <a:solidFill>
                <a:schemeClr val="tx2"/>
              </a:solidFill>
            </a:endParaRPr>
          </a:p>
        </p:txBody>
      </p:sp>
      <p:sp>
        <p:nvSpPr>
          <p:cNvPr id="14347" name="Picture 9">
            <a:extLst>
              <a:ext uri="{FF2B5EF4-FFF2-40B4-BE49-F238E27FC236}">
                <a16:creationId xmlns:a16="http://schemas.microsoft.com/office/drawing/2014/main" id="{85F4763D-8A22-1D6E-67B9-1B384E437EA4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705475" y="600075"/>
            <a:ext cx="3913188" cy="2600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9pPr>
          </a:lstStyle>
          <a:p>
            <a:endParaRPr lang="en-US" altLang="en-US"/>
          </a:p>
        </p:txBody>
      </p:sp>
      <p:sp>
        <p:nvSpPr>
          <p:cNvPr id="14348" name="TextBox 20">
            <a:extLst>
              <a:ext uri="{FF2B5EF4-FFF2-40B4-BE49-F238E27FC236}">
                <a16:creationId xmlns:a16="http://schemas.microsoft.com/office/drawing/2014/main" id="{6816D8B5-3309-5674-F59E-8E7DEB73110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40400" y="3175"/>
            <a:ext cx="3043238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9pPr>
          </a:lstStyle>
          <a:p>
            <a:pPr eaLnBrk="1" hangingPunct="1"/>
            <a:r>
              <a:rPr lang="en-US" altLang="en-US" b="1">
                <a:solidFill>
                  <a:schemeClr val="tx2"/>
                </a:solidFill>
              </a:rPr>
              <a:t>DUNE prototype anode plane </a:t>
            </a:r>
          </a:p>
          <a:p>
            <a:pPr eaLnBrk="1" hangingPunct="1"/>
            <a:r>
              <a:rPr lang="en-US" altLang="en-US" b="1">
                <a:solidFill>
                  <a:schemeClr val="tx2"/>
                </a:solidFill>
              </a:rPr>
              <a:t>on winding machine</a:t>
            </a:r>
          </a:p>
        </p:txBody>
      </p:sp>
      <p:sp>
        <p:nvSpPr>
          <p:cNvPr id="14349" name="TextBox 20">
            <a:extLst>
              <a:ext uri="{FF2B5EF4-FFF2-40B4-BE49-F238E27FC236}">
                <a16:creationId xmlns:a16="http://schemas.microsoft.com/office/drawing/2014/main" id="{EBA8222C-D843-2897-4CFF-389188CCDED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902325" y="3384550"/>
            <a:ext cx="2657475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9pPr>
          </a:lstStyle>
          <a:p>
            <a:pPr eaLnBrk="1" hangingPunct="1"/>
            <a:r>
              <a:rPr lang="en-US" altLang="en-US" b="1">
                <a:solidFill>
                  <a:schemeClr val="tx2"/>
                </a:solidFill>
              </a:rPr>
              <a:t>6.4k-channel LArPix </a:t>
            </a:r>
          </a:p>
          <a:p>
            <a:pPr eaLnBrk="1" hangingPunct="1"/>
            <a:r>
              <a:rPr lang="en-US" altLang="en-US" b="1">
                <a:solidFill>
                  <a:schemeClr val="tx2"/>
                </a:solidFill>
              </a:rPr>
              <a:t>prototype pixel anode tile</a:t>
            </a:r>
          </a:p>
        </p:txBody>
      </p:sp>
      <p:pic>
        <p:nvPicPr>
          <p:cNvPr id="14350" name="Picture 14">
            <a:extLst>
              <a:ext uri="{FF2B5EF4-FFF2-40B4-BE49-F238E27FC236}">
                <a16:creationId xmlns:a16="http://schemas.microsoft.com/office/drawing/2014/main" id="{4689435F-E480-81AB-61FB-A6A60DC4E4F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3997325"/>
            <a:ext cx="2190750" cy="2273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51" name="Picture 16">
            <a:extLst>
              <a:ext uri="{FF2B5EF4-FFF2-40B4-BE49-F238E27FC236}">
                <a16:creationId xmlns:a16="http://schemas.microsoft.com/office/drawing/2014/main" id="{EFFE0981-4C9D-4E50-5EBB-FB5C36089A4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0738" y="247650"/>
            <a:ext cx="1849437" cy="300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52" name="TextBox 20">
            <a:extLst>
              <a:ext uri="{FF2B5EF4-FFF2-40B4-BE49-F238E27FC236}">
                <a16:creationId xmlns:a16="http://schemas.microsoft.com/office/drawing/2014/main" id="{F50C494A-E358-149F-6E02-BC4179FA72E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202738" y="-33338"/>
            <a:ext cx="3054350" cy="3683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9pPr>
          </a:lstStyle>
          <a:p>
            <a:pPr eaLnBrk="1" hangingPunct="1"/>
            <a:r>
              <a:rPr lang="en-US" altLang="en-US" b="1">
                <a:solidFill>
                  <a:schemeClr val="tx2"/>
                </a:solidFill>
              </a:rPr>
              <a:t>2D Projections in MicroBooNE</a:t>
            </a:r>
          </a:p>
        </p:txBody>
      </p:sp>
      <p:sp>
        <p:nvSpPr>
          <p:cNvPr id="14353" name="Picture 18">
            <a:extLst>
              <a:ext uri="{FF2B5EF4-FFF2-40B4-BE49-F238E27FC236}">
                <a16:creationId xmlns:a16="http://schemas.microsoft.com/office/drawing/2014/main" id="{841ABB65-70E4-A187-265D-7B0FBBF538E5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8558213" y="3903663"/>
            <a:ext cx="3224212" cy="2417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9pPr>
          </a:lstStyle>
          <a:p>
            <a:endParaRPr lang="en-US" altLang="en-US"/>
          </a:p>
        </p:txBody>
      </p:sp>
      <p:sp>
        <p:nvSpPr>
          <p:cNvPr id="14354" name="TextBox 20">
            <a:extLst>
              <a:ext uri="{FF2B5EF4-FFF2-40B4-BE49-F238E27FC236}">
                <a16:creationId xmlns:a16="http://schemas.microsoft.com/office/drawing/2014/main" id="{00018EFF-4271-8705-B527-B1B0E79F9F7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643938" y="3671888"/>
            <a:ext cx="303530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9pPr>
          </a:lstStyle>
          <a:p>
            <a:pPr eaLnBrk="1" hangingPunct="1"/>
            <a:r>
              <a:rPr lang="en-US" altLang="en-US" b="1">
                <a:solidFill>
                  <a:schemeClr val="tx2"/>
                </a:solidFill>
              </a:rPr>
              <a:t>Raw 3D Cosmic Ray images in</a:t>
            </a:r>
          </a:p>
          <a:p>
            <a:pPr eaLnBrk="1" hangingPunct="1"/>
            <a:r>
              <a:rPr lang="en-US" altLang="en-US" b="1">
                <a:solidFill>
                  <a:schemeClr val="tx2"/>
                </a:solidFill>
              </a:rPr>
              <a:t>LArPix prototype LArTPC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71AA73F-9E35-61AF-F051-6D37FECEFE5E}"/>
              </a:ext>
            </a:extLst>
          </p:cNvPr>
          <p:cNvSpPr txBox="1"/>
          <p:nvPr/>
        </p:nvSpPr>
        <p:spPr>
          <a:xfrm>
            <a:off x="96838" y="932725"/>
            <a:ext cx="3225800" cy="549381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en-US" b="1" dirty="0">
                <a:solidFill>
                  <a:schemeClr val="tx2"/>
                </a:solidFill>
                <a:latin typeface="Helvetica" pitchFamily="2" charset="0"/>
                <a:ea typeface="Geneva" charset="0"/>
                <a:cs typeface="Geneva" charset="0"/>
              </a:rPr>
              <a:t>2D Wire Plane TPC:</a:t>
            </a:r>
          </a:p>
          <a:p>
            <a:pPr eaLnBrk="1" hangingPunct="1">
              <a:defRPr/>
            </a:pPr>
            <a:endParaRPr lang="en-US" sz="600" dirty="0">
              <a:solidFill>
                <a:schemeClr val="tx1">
                  <a:lumMod val="75000"/>
                  <a:lumOff val="25000"/>
                </a:schemeClr>
              </a:solidFill>
              <a:latin typeface="Helvetica" pitchFamily="2" charset="0"/>
              <a:ea typeface="Geneva" charset="0"/>
              <a:cs typeface="Geneva" charset="0"/>
            </a:endParaRPr>
          </a:p>
          <a:p>
            <a:pPr eaLnBrk="1" hangingPunct="1">
              <a:defRPr/>
            </a:pPr>
            <a:r>
              <a:rPr lang="en-US" sz="1500" dirty="0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2" charset="0"/>
                <a:ea typeface="Geneva" charset="0"/>
                <a:cs typeface="Geneva" charset="0"/>
              </a:rPr>
              <a:t> - Established technology,</a:t>
            </a:r>
          </a:p>
          <a:p>
            <a:pPr eaLnBrk="1" hangingPunct="1">
              <a:defRPr/>
            </a:pPr>
            <a:r>
              <a:rPr lang="en-US" sz="1500" dirty="0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2" charset="0"/>
                <a:ea typeface="Geneva" charset="0"/>
                <a:cs typeface="Geneva" charset="0"/>
              </a:rPr>
              <a:t>   demonstrated in </a:t>
            </a:r>
            <a:r>
              <a:rPr lang="en-US" sz="15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2" charset="0"/>
                <a:ea typeface="Geneva" charset="0"/>
                <a:cs typeface="Geneva" charset="0"/>
              </a:rPr>
              <a:t>ProtoDUNE</a:t>
            </a:r>
            <a:r>
              <a:rPr lang="en-US" sz="1500" dirty="0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2" charset="0"/>
                <a:ea typeface="Geneva" charset="0"/>
                <a:cs typeface="Geneva" charset="0"/>
              </a:rPr>
              <a:t>-HD</a:t>
            </a:r>
          </a:p>
          <a:p>
            <a:pPr eaLnBrk="1" hangingPunct="1">
              <a:defRPr/>
            </a:pPr>
            <a:endParaRPr lang="en-US" sz="600" dirty="0">
              <a:solidFill>
                <a:schemeClr val="tx1">
                  <a:lumMod val="75000"/>
                  <a:lumOff val="25000"/>
                </a:schemeClr>
              </a:solidFill>
              <a:latin typeface="Helvetica" pitchFamily="2" charset="0"/>
              <a:ea typeface="Geneva" charset="0"/>
              <a:cs typeface="Geneva" charset="0"/>
            </a:endParaRPr>
          </a:p>
          <a:p>
            <a:pPr eaLnBrk="1" hangingPunct="1">
              <a:defRPr/>
            </a:pPr>
            <a:r>
              <a:rPr lang="en-US" sz="1500" dirty="0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2" charset="0"/>
                <a:ea typeface="Geneva" charset="0"/>
                <a:cs typeface="Geneva" charset="0"/>
              </a:rPr>
              <a:t> - Multiple 2D views used to </a:t>
            </a:r>
          </a:p>
          <a:p>
            <a:pPr eaLnBrk="1" hangingPunct="1">
              <a:defRPr/>
            </a:pPr>
            <a:r>
              <a:rPr lang="en-US" sz="1500" dirty="0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2" charset="0"/>
                <a:ea typeface="Geneva" charset="0"/>
                <a:cs typeface="Geneva" charset="0"/>
              </a:rPr>
              <a:t>   estimate 3D signal</a:t>
            </a:r>
          </a:p>
          <a:p>
            <a:pPr eaLnBrk="1" hangingPunct="1">
              <a:defRPr/>
            </a:pPr>
            <a:endParaRPr lang="en-US" sz="600" dirty="0">
              <a:solidFill>
                <a:schemeClr val="tx1">
                  <a:lumMod val="75000"/>
                  <a:lumOff val="25000"/>
                </a:schemeClr>
              </a:solidFill>
              <a:latin typeface="Helvetica" pitchFamily="2" charset="0"/>
              <a:ea typeface="Geneva" charset="0"/>
              <a:cs typeface="Geneva" charset="0"/>
            </a:endParaRPr>
          </a:p>
          <a:p>
            <a:pPr eaLnBrk="1" hangingPunct="1">
              <a:defRPr/>
            </a:pPr>
            <a:r>
              <a:rPr lang="en-US" sz="1500" dirty="0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2" charset="0"/>
                <a:ea typeface="Geneva" charset="0"/>
                <a:cs typeface="Geneva" charset="0"/>
              </a:rPr>
              <a:t> - Baseline technology for </a:t>
            </a:r>
          </a:p>
          <a:p>
            <a:pPr eaLnBrk="1" hangingPunct="1">
              <a:defRPr/>
            </a:pPr>
            <a:r>
              <a:rPr lang="en-US" sz="1500" dirty="0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2" charset="0"/>
                <a:ea typeface="Geneva" charset="0"/>
                <a:cs typeface="Geneva" charset="0"/>
              </a:rPr>
              <a:t>   Far Detector #1 (&amp; Strip variant</a:t>
            </a:r>
          </a:p>
          <a:p>
            <a:pPr eaLnBrk="1" hangingPunct="1">
              <a:defRPr/>
            </a:pPr>
            <a:r>
              <a:rPr lang="en-US" sz="1500" dirty="0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2" charset="0"/>
                <a:ea typeface="Geneva" charset="0"/>
                <a:cs typeface="Geneva" charset="0"/>
              </a:rPr>
              <a:t>   planned for FD #2)</a:t>
            </a:r>
          </a:p>
          <a:p>
            <a:pPr eaLnBrk="1" hangingPunct="1">
              <a:defRPr/>
            </a:pPr>
            <a:endParaRPr lang="en-US" sz="1500" dirty="0">
              <a:solidFill>
                <a:schemeClr val="tx1">
                  <a:lumMod val="75000"/>
                  <a:lumOff val="25000"/>
                </a:schemeClr>
              </a:solidFill>
              <a:latin typeface="Helvetica" pitchFamily="2" charset="0"/>
              <a:ea typeface="Geneva" charset="0"/>
              <a:cs typeface="Geneva" charset="0"/>
            </a:endParaRPr>
          </a:p>
          <a:p>
            <a:pPr eaLnBrk="1" hangingPunct="1">
              <a:defRPr/>
            </a:pPr>
            <a:endParaRPr lang="en-US" sz="600" b="1" dirty="0">
              <a:solidFill>
                <a:schemeClr val="tx2"/>
              </a:solidFill>
              <a:latin typeface="Helvetica" pitchFamily="2" charset="0"/>
              <a:ea typeface="Geneva" charset="0"/>
              <a:cs typeface="Geneva" charset="0"/>
            </a:endParaRPr>
          </a:p>
          <a:p>
            <a:pPr eaLnBrk="1" hangingPunct="1">
              <a:defRPr/>
            </a:pPr>
            <a:r>
              <a:rPr lang="en-US" b="1" dirty="0">
                <a:solidFill>
                  <a:schemeClr val="tx2"/>
                </a:solidFill>
                <a:latin typeface="Helvetica" pitchFamily="2" charset="0"/>
                <a:ea typeface="Geneva" charset="0"/>
                <a:cs typeface="Geneva" charset="0"/>
              </a:rPr>
              <a:t>3D Pixel TPC:</a:t>
            </a:r>
          </a:p>
          <a:p>
            <a:pPr eaLnBrk="1" hangingPunct="1">
              <a:defRPr/>
            </a:pPr>
            <a:endParaRPr lang="en-US" sz="600" dirty="0">
              <a:solidFill>
                <a:schemeClr val="tx2"/>
              </a:solidFill>
              <a:latin typeface="Helvetica" pitchFamily="2" charset="0"/>
              <a:ea typeface="Geneva" charset="0"/>
              <a:cs typeface="Geneva" charset="0"/>
            </a:endParaRPr>
          </a:p>
          <a:p>
            <a:pPr eaLnBrk="1" hangingPunct="1">
              <a:defRPr/>
            </a:pPr>
            <a:r>
              <a:rPr lang="en-US" sz="1500" dirty="0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2" charset="0"/>
                <a:ea typeface="Geneva" charset="0"/>
                <a:cs typeface="Geneva" charset="0"/>
              </a:rPr>
              <a:t>- True 3D imaging</a:t>
            </a:r>
          </a:p>
          <a:p>
            <a:pPr eaLnBrk="1" hangingPunct="1">
              <a:defRPr/>
            </a:pPr>
            <a:endParaRPr lang="en-US" sz="600" dirty="0">
              <a:solidFill>
                <a:schemeClr val="tx1">
                  <a:lumMod val="75000"/>
                  <a:lumOff val="25000"/>
                </a:schemeClr>
              </a:solidFill>
              <a:latin typeface="Helvetica" pitchFamily="2" charset="0"/>
              <a:ea typeface="Geneva" charset="0"/>
              <a:cs typeface="Geneva" charset="0"/>
            </a:endParaRPr>
          </a:p>
          <a:p>
            <a:pPr eaLnBrk="1" hangingPunct="1">
              <a:defRPr/>
            </a:pPr>
            <a:r>
              <a:rPr lang="en-US" sz="1500" dirty="0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2" charset="0"/>
                <a:ea typeface="Geneva" charset="0"/>
                <a:cs typeface="Geneva" charset="0"/>
              </a:rPr>
              <a:t>- Continuous readout, </a:t>
            </a:r>
          </a:p>
          <a:p>
            <a:pPr eaLnBrk="1" hangingPunct="1">
              <a:defRPr/>
            </a:pPr>
            <a:r>
              <a:rPr lang="en-US" sz="1500" dirty="0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2" charset="0"/>
                <a:ea typeface="Geneva" charset="0"/>
                <a:cs typeface="Geneva" charset="0"/>
              </a:rPr>
              <a:t>  ~100% uptime</a:t>
            </a:r>
          </a:p>
          <a:p>
            <a:pPr eaLnBrk="1" hangingPunct="1">
              <a:defRPr/>
            </a:pPr>
            <a:endParaRPr lang="en-US" sz="600" dirty="0">
              <a:solidFill>
                <a:schemeClr val="tx1">
                  <a:lumMod val="75000"/>
                  <a:lumOff val="25000"/>
                </a:schemeClr>
              </a:solidFill>
              <a:latin typeface="Helvetica" pitchFamily="2" charset="0"/>
              <a:ea typeface="Geneva" charset="0"/>
              <a:cs typeface="Geneva" charset="0"/>
            </a:endParaRPr>
          </a:p>
          <a:p>
            <a:pPr eaLnBrk="1" hangingPunct="1">
              <a:defRPr/>
            </a:pPr>
            <a:r>
              <a:rPr lang="en-US" sz="1500" dirty="0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2" charset="0"/>
                <a:ea typeface="Geneva" charset="0"/>
                <a:cs typeface="Geneva" charset="0"/>
              </a:rPr>
              <a:t>- Intrinsically sparse data,</a:t>
            </a:r>
          </a:p>
          <a:p>
            <a:pPr eaLnBrk="1" hangingPunct="1">
              <a:defRPr/>
            </a:pPr>
            <a:r>
              <a:rPr lang="en-US" sz="1500" dirty="0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2" charset="0"/>
                <a:ea typeface="Geneva" charset="0"/>
                <a:cs typeface="Geneva" charset="0"/>
              </a:rPr>
              <a:t>   low data volume</a:t>
            </a:r>
          </a:p>
          <a:p>
            <a:pPr eaLnBrk="1" hangingPunct="1">
              <a:defRPr/>
            </a:pPr>
            <a:endParaRPr lang="en-US" sz="600" b="1" dirty="0">
              <a:solidFill>
                <a:schemeClr val="tx1">
                  <a:lumMod val="75000"/>
                  <a:lumOff val="25000"/>
                </a:schemeClr>
              </a:solidFill>
              <a:latin typeface="Helvetica" pitchFamily="2" charset="0"/>
              <a:ea typeface="Geneva" charset="0"/>
              <a:cs typeface="Geneva" charset="0"/>
            </a:endParaRPr>
          </a:p>
          <a:p>
            <a:pPr eaLnBrk="1" hangingPunct="1">
              <a:defRPr/>
            </a:pPr>
            <a:r>
              <a:rPr 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2" charset="0"/>
                <a:ea typeface="Geneva" charset="0"/>
                <a:cs typeface="Geneva" charset="0"/>
              </a:rPr>
              <a:t>Science Gains:</a:t>
            </a:r>
          </a:p>
          <a:p>
            <a:pPr eaLnBrk="1" hangingPunct="1">
              <a:defRPr/>
            </a:pP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2" charset="0"/>
                <a:ea typeface="Geneva" charset="0"/>
                <a:cs typeface="Geneva" charset="0"/>
              </a:rPr>
              <a:t> - Improved signal fidelity, S/B    </a:t>
            </a:r>
            <a:endParaRPr lang="en-US" sz="600" dirty="0">
              <a:solidFill>
                <a:schemeClr val="tx1">
                  <a:lumMod val="75000"/>
                  <a:lumOff val="25000"/>
                </a:schemeClr>
              </a:solidFill>
              <a:latin typeface="Helvetica" pitchFamily="2" charset="0"/>
              <a:ea typeface="Geneva" charset="0"/>
              <a:cs typeface="Geneva" charset="0"/>
            </a:endParaRPr>
          </a:p>
          <a:p>
            <a:pPr eaLnBrk="1" hangingPunct="1">
              <a:defRPr/>
            </a:pP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2" charset="0"/>
                <a:ea typeface="Geneva" charset="0"/>
                <a:cs typeface="Geneva" charset="0"/>
              </a:rPr>
              <a:t> - Enhanced low-energy program</a:t>
            </a:r>
            <a:endParaRPr lang="en-US" sz="600" dirty="0">
              <a:solidFill>
                <a:schemeClr val="tx1">
                  <a:lumMod val="75000"/>
                  <a:lumOff val="25000"/>
                </a:schemeClr>
              </a:solidFill>
              <a:latin typeface="Helvetica" pitchFamily="2" charset="0"/>
              <a:ea typeface="Geneva" charset="0"/>
              <a:cs typeface="Geneva" charset="0"/>
            </a:endParaRPr>
          </a:p>
          <a:p>
            <a:pPr eaLnBrk="1" hangingPunct="1">
              <a:defRPr/>
            </a:pP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2" charset="0"/>
                <a:ea typeface="Geneva" charset="0"/>
                <a:cs typeface="Geneva" charset="0"/>
              </a:rPr>
              <a:t>     </a:t>
            </a:r>
            <a:r>
              <a:rPr lang="en-US" sz="1400" i="1" dirty="0">
                <a:latin typeface="Calibri" charset="0"/>
                <a:ea typeface="Geneva" charset="0"/>
                <a:cs typeface="Geneva" charset="0"/>
                <a:hlinkClick r:id="rId6"/>
              </a:rPr>
              <a:t>JINST</a:t>
            </a:r>
            <a:r>
              <a:rPr lang="en-US" sz="1400" dirty="0">
                <a:latin typeface="Calibri" charset="0"/>
                <a:ea typeface="Geneva" charset="0"/>
                <a:cs typeface="Geneva" charset="0"/>
                <a:hlinkClick r:id="rId6"/>
              </a:rPr>
              <a:t> </a:t>
            </a:r>
            <a:r>
              <a:rPr lang="en-US" sz="1400" b="1" dirty="0">
                <a:latin typeface="Calibri" charset="0"/>
                <a:ea typeface="Geneva" charset="0"/>
                <a:cs typeface="Geneva" charset="0"/>
                <a:hlinkClick r:id="rId6"/>
              </a:rPr>
              <a:t>15</a:t>
            </a:r>
            <a:r>
              <a:rPr lang="en-US" sz="1400" dirty="0">
                <a:latin typeface="Calibri" charset="0"/>
                <a:ea typeface="Geneva" charset="0"/>
                <a:cs typeface="Geneva" charset="0"/>
                <a:hlinkClick r:id="rId6"/>
              </a:rPr>
              <a:t> P04009</a:t>
            </a:r>
            <a:endParaRPr lang="en-US" sz="1400" dirty="0">
              <a:latin typeface="Calibri" charset="0"/>
              <a:ea typeface="Geneva" charset="0"/>
              <a:cs typeface="Geneva" charset="0"/>
            </a:endParaRPr>
          </a:p>
          <a:p>
            <a:pPr eaLnBrk="1" hangingPunct="1">
              <a:defRPr/>
            </a:pPr>
            <a:r>
              <a:rPr lang="en-US" sz="1400" dirty="0">
                <a:solidFill>
                  <a:srgbClr val="FF0000"/>
                </a:solidFill>
                <a:latin typeface="Helvetica" pitchFamily="2" charset="0"/>
                <a:ea typeface="Geneva" charset="0"/>
                <a:cs typeface="Geneva" charset="0"/>
              </a:rPr>
              <a:t>     </a:t>
            </a:r>
            <a:r>
              <a:rPr lang="en-US" sz="1400" dirty="0">
                <a:latin typeface="Helvetica" pitchFamily="2" charset="0"/>
                <a:ea typeface="Geneva" charset="0"/>
                <a:cs typeface="Geneva" charset="0"/>
                <a:hlinkClick r:id="rId7"/>
              </a:rPr>
              <a:t>arXiv:2203.12109</a:t>
            </a:r>
            <a:endParaRPr lang="en-US" sz="1400" dirty="0">
              <a:latin typeface="Helvetica" pitchFamily="2" charset="0"/>
              <a:ea typeface="Geneva" charset="0"/>
              <a:cs typeface="Geneva" charset="0"/>
            </a:endParaRPr>
          </a:p>
        </p:txBody>
      </p:sp>
      <p:pic>
        <p:nvPicPr>
          <p:cNvPr id="14356" name="Picture 9">
            <a:extLst>
              <a:ext uri="{FF2B5EF4-FFF2-40B4-BE49-F238E27FC236}">
                <a16:creationId xmlns:a16="http://schemas.microsoft.com/office/drawing/2014/main" id="{10AFB873-C412-4882-6DC2-3EA2C34B7A5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48325" y="615950"/>
            <a:ext cx="3692525" cy="2454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57" name="Picture 11">
            <a:extLst>
              <a:ext uri="{FF2B5EF4-FFF2-40B4-BE49-F238E27FC236}">
                <a16:creationId xmlns:a16="http://schemas.microsoft.com/office/drawing/2014/main" id="{A4EC9D0A-6EF8-0D39-EF38-0BA098FBF71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7375" y="3678238"/>
            <a:ext cx="2411413" cy="2649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D4CE55B1-F679-EB62-D614-98738CFC5FF6}"/>
              </a:ext>
            </a:extLst>
          </p:cNvPr>
          <p:cNvCxnSpPr>
            <a:cxnSpLocks/>
          </p:cNvCxnSpPr>
          <p:nvPr/>
        </p:nvCxnSpPr>
        <p:spPr>
          <a:xfrm>
            <a:off x="96838" y="3368675"/>
            <a:ext cx="11615737" cy="0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Picture 20">
            <a:extLst>
              <a:ext uri="{FF2B5EF4-FFF2-40B4-BE49-F238E27FC236}">
                <a16:creationId xmlns:a16="http://schemas.microsoft.com/office/drawing/2014/main" id="{F1A229D5-22C7-A969-631D-E376782B1766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7032625" y="2684463"/>
            <a:ext cx="4605338" cy="3068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5363" name="Title 6">
            <a:extLst>
              <a:ext uri="{FF2B5EF4-FFF2-40B4-BE49-F238E27FC236}">
                <a16:creationId xmlns:a16="http://schemas.microsoft.com/office/drawing/2014/main" id="{B5059524-7CDB-D134-54BA-034A9E63418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604838" y="461963"/>
            <a:ext cx="10972800" cy="6477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altLang="en-US" sz="2200" dirty="0">
                <a:solidFill>
                  <a:srgbClr val="004C97"/>
                </a:solidFill>
                <a:latin typeface="Helvetica" pitchFamily="2" charset="0"/>
                <a:ea typeface="Geneva" panose="020B0503030404040204" pitchFamily="34" charset="0"/>
                <a:cs typeface="Geneva" panose="020B0503030404040204" pitchFamily="34" charset="0"/>
              </a:rPr>
              <a:t>True 3D Readout Technical Targets</a:t>
            </a:r>
          </a:p>
        </p:txBody>
      </p:sp>
      <p:sp>
        <p:nvSpPr>
          <p:cNvPr id="15366" name="Footer Placeholder 1">
            <a:extLst>
              <a:ext uri="{FF2B5EF4-FFF2-40B4-BE49-F238E27FC236}">
                <a16:creationId xmlns:a16="http://schemas.microsoft.com/office/drawing/2014/main" id="{265AF537-6F9F-3307-E679-CD73AE7C2479}"/>
              </a:ext>
            </a:extLst>
          </p:cNvPr>
          <p:cNvSpPr>
            <a:spLocks noGrp="1" noChangeArrowheads="1"/>
          </p:cNvSpPr>
          <p:nvPr>
            <p:ph type="ftr" sz="quarter" idx="13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>
                <a:solidFill>
                  <a:schemeClr val="tx2"/>
                </a:solidFill>
                <a:latin typeface="Helvetica" pitchFamily="2" charset="0"/>
                <a:ea typeface="Helvetica" pitchFamily="2" charset="0"/>
                <a:cs typeface="Helvetica" pitchFamily="2" charset="0"/>
              </a:rPr>
              <a:t>D. Dwyer | Pixels for Large Cryo Detectors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3E7613C-E8D7-F5AF-83FD-B30049008618}"/>
              </a:ext>
            </a:extLst>
          </p:cNvPr>
          <p:cNvSpPr txBox="1"/>
          <p:nvPr/>
        </p:nvSpPr>
        <p:spPr>
          <a:xfrm>
            <a:off x="107950" y="933450"/>
            <a:ext cx="10101263" cy="458587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en-US" sz="2000" b="1" dirty="0">
                <a:solidFill>
                  <a:schemeClr val="tx2"/>
                </a:solidFill>
                <a:latin typeface="Helvetica" pitchFamily="2" charset="0"/>
                <a:ea typeface="Geneva" charset="0"/>
                <a:cs typeface="Geneva" charset="0"/>
              </a:rPr>
              <a:t>For the upcoming large cryogenic detectors </a:t>
            </a:r>
            <a:r>
              <a:rPr lang="en-US" sz="1600" i="1" dirty="0">
                <a:solidFill>
                  <a:schemeClr val="tx2"/>
                </a:solidFill>
                <a:latin typeface="Helvetica" pitchFamily="2" charset="0"/>
                <a:ea typeface="Geneva" charset="0"/>
                <a:cs typeface="Geneva" charset="0"/>
              </a:rPr>
              <a:t>(e.g. DUNE)</a:t>
            </a:r>
          </a:p>
          <a:p>
            <a:pPr eaLnBrk="1" hangingPunct="1">
              <a:defRPr/>
            </a:pPr>
            <a:endParaRPr lang="en-US" sz="600" b="1" dirty="0">
              <a:solidFill>
                <a:schemeClr val="tx2"/>
              </a:solidFill>
              <a:latin typeface="Helvetica" pitchFamily="2" charset="0"/>
              <a:ea typeface="Geneva" charset="0"/>
              <a:cs typeface="Geneva" charset="0"/>
            </a:endParaRPr>
          </a:p>
          <a:p>
            <a:pPr eaLnBrk="1" hangingPunct="1">
              <a:defRPr/>
            </a:pPr>
            <a:endParaRPr lang="en-US" sz="600" b="1" dirty="0">
              <a:solidFill>
                <a:schemeClr val="tx2"/>
              </a:solidFill>
              <a:latin typeface="Helvetica" pitchFamily="2" charset="0"/>
              <a:ea typeface="Geneva" charset="0"/>
              <a:cs typeface="Geneva" charset="0"/>
            </a:endParaRPr>
          </a:p>
          <a:p>
            <a:pPr eaLnBrk="1" hangingPunct="1">
              <a:defRPr/>
            </a:pPr>
            <a:endParaRPr lang="en-US" sz="600" b="1" dirty="0">
              <a:solidFill>
                <a:schemeClr val="tx2"/>
              </a:solidFill>
              <a:latin typeface="Helvetica" pitchFamily="2" charset="0"/>
              <a:ea typeface="Geneva" charset="0"/>
              <a:cs typeface="Geneva" charset="0"/>
            </a:endParaRPr>
          </a:p>
          <a:p>
            <a:pPr eaLnBrk="1" hangingPunct="1">
              <a:defRPr/>
            </a:pPr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2" charset="0"/>
                <a:ea typeface="Geneva" charset="0"/>
                <a:cs typeface="Geneva" charset="0"/>
              </a:rPr>
              <a:t>Resolution and noise</a:t>
            </a:r>
          </a:p>
          <a:p>
            <a:pPr eaLnBrk="1" hangingPunct="1">
              <a:defRPr/>
            </a:pPr>
            <a:endParaRPr lang="en-US" sz="600" dirty="0">
              <a:solidFill>
                <a:schemeClr val="tx2"/>
              </a:solidFill>
              <a:latin typeface="Helvetica" pitchFamily="2" charset="0"/>
              <a:ea typeface="Geneva" charset="0"/>
              <a:cs typeface="Geneva" charset="0"/>
            </a:endParaRPr>
          </a:p>
          <a:p>
            <a:pPr eaLnBrk="1" hangingPunct="1">
              <a:defRPr/>
            </a:pP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2" charset="0"/>
                <a:ea typeface="Geneva" charset="0"/>
                <a:cs typeface="Geneva" charset="0"/>
              </a:rPr>
              <a:t>  - A granularity of </a:t>
            </a:r>
            <a:r>
              <a:rPr 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2" charset="0"/>
                <a:ea typeface="Geneva" charset="0"/>
                <a:cs typeface="Geneva" charset="0"/>
              </a:rPr>
              <a:t>O(mm)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2" charset="0"/>
                <a:ea typeface="Geneva" charset="0"/>
                <a:cs typeface="Geneva" charset="0"/>
              </a:rPr>
              <a:t> in space and </a:t>
            </a:r>
            <a:r>
              <a:rPr 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2" charset="0"/>
                <a:ea typeface="Geneva" charset="0"/>
                <a:cs typeface="Geneva" charset="0"/>
              </a:rPr>
              <a:t>O(</a:t>
            </a:r>
            <a:r>
              <a:rPr lang="en-US" sz="160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2" charset="0"/>
                <a:ea typeface="Geneva" charset="0"/>
                <a:cs typeface="Geneva" charset="0"/>
              </a:rPr>
              <a:t>μs</a:t>
            </a:r>
            <a:r>
              <a:rPr 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2" charset="0"/>
                <a:ea typeface="Geneva" charset="0"/>
                <a:cs typeface="Geneva" charset="0"/>
              </a:rPr>
              <a:t>)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2" charset="0"/>
                <a:ea typeface="Geneva" charset="0"/>
                <a:cs typeface="Geneva" charset="0"/>
              </a:rPr>
              <a:t> in time</a:t>
            </a:r>
          </a:p>
          <a:p>
            <a:pPr eaLnBrk="1" hangingPunct="1">
              <a:defRPr/>
            </a:pPr>
            <a:endParaRPr lang="en-US" sz="600" dirty="0">
              <a:solidFill>
                <a:schemeClr val="tx1">
                  <a:lumMod val="75000"/>
                  <a:lumOff val="25000"/>
                </a:schemeClr>
              </a:solidFill>
              <a:latin typeface="Helvetica" pitchFamily="2" charset="0"/>
              <a:ea typeface="Geneva" charset="0"/>
              <a:cs typeface="Geneva" charset="0"/>
            </a:endParaRPr>
          </a:p>
          <a:p>
            <a:pPr eaLnBrk="1" hangingPunct="1">
              <a:defRPr/>
            </a:pP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2" charset="0"/>
                <a:ea typeface="Geneva" charset="0"/>
                <a:cs typeface="Geneva" charset="0"/>
              </a:rPr>
              <a:t>  - Triggering and charge resolution of signals of </a:t>
            </a:r>
            <a:r>
              <a:rPr 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2" charset="0"/>
                <a:ea typeface="Geneva" charset="0"/>
                <a:cs typeface="Geneva" charset="0"/>
              </a:rPr>
              <a:t>O(1000 electrons)</a:t>
            </a:r>
          </a:p>
          <a:p>
            <a:pPr eaLnBrk="1" hangingPunct="1">
              <a:defRPr/>
            </a:pPr>
            <a:endParaRPr lang="en-US" sz="600" dirty="0">
              <a:solidFill>
                <a:schemeClr val="tx1">
                  <a:lumMod val="75000"/>
                  <a:lumOff val="25000"/>
                </a:schemeClr>
              </a:solidFill>
              <a:latin typeface="Helvetica" pitchFamily="2" charset="0"/>
              <a:ea typeface="Geneva" charset="0"/>
              <a:cs typeface="Geneva" charset="0"/>
            </a:endParaRPr>
          </a:p>
          <a:p>
            <a:pPr eaLnBrk="1" hangingPunct="1">
              <a:defRPr/>
            </a:pPr>
            <a:endParaRPr lang="en-US" sz="600" dirty="0">
              <a:solidFill>
                <a:schemeClr val="tx1">
                  <a:lumMod val="75000"/>
                  <a:lumOff val="25000"/>
                </a:schemeClr>
              </a:solidFill>
              <a:latin typeface="Helvetica" pitchFamily="2" charset="0"/>
              <a:ea typeface="Geneva" charset="0"/>
              <a:cs typeface="Geneva" charset="0"/>
            </a:endParaRPr>
          </a:p>
          <a:p>
            <a:pPr eaLnBrk="1" hangingPunct="1">
              <a:defRPr/>
            </a:pPr>
            <a:endParaRPr lang="en-US" sz="600" dirty="0">
              <a:solidFill>
                <a:schemeClr val="tx1">
                  <a:lumMod val="75000"/>
                  <a:lumOff val="25000"/>
                </a:schemeClr>
              </a:solidFill>
              <a:latin typeface="Helvetica" pitchFamily="2" charset="0"/>
              <a:ea typeface="Geneva" charset="0"/>
              <a:cs typeface="Geneva" charset="0"/>
            </a:endParaRPr>
          </a:p>
          <a:p>
            <a:pPr eaLnBrk="1" hangingPunct="1">
              <a:defRPr/>
            </a:pPr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2" charset="0"/>
                <a:ea typeface="Geneva" charset="0"/>
                <a:cs typeface="Geneva" charset="0"/>
              </a:rPr>
              <a:t>Cryogenic compatibility</a:t>
            </a:r>
          </a:p>
          <a:p>
            <a:pPr eaLnBrk="1" hangingPunct="1">
              <a:defRPr/>
            </a:pPr>
            <a:endParaRPr lang="en-US" sz="600" dirty="0">
              <a:solidFill>
                <a:schemeClr val="tx1">
                  <a:lumMod val="75000"/>
                  <a:lumOff val="25000"/>
                </a:schemeClr>
              </a:solidFill>
              <a:latin typeface="Helvetica" pitchFamily="2" charset="0"/>
              <a:ea typeface="Geneva" charset="0"/>
              <a:cs typeface="Geneva" charset="0"/>
            </a:endParaRPr>
          </a:p>
          <a:p>
            <a:pPr eaLnBrk="1" hangingPunct="1">
              <a:defRPr/>
            </a:pP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2" charset="0"/>
                <a:ea typeface="Geneva" charset="0"/>
                <a:cs typeface="Geneva" charset="0"/>
              </a:rPr>
              <a:t>  - Long-term reliable operation at </a:t>
            </a:r>
            <a:r>
              <a:rPr 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2" charset="0"/>
                <a:ea typeface="Geneva" charset="0"/>
                <a:cs typeface="Geneva" charset="0"/>
              </a:rPr>
              <a:t>87 K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2" charset="0"/>
                <a:ea typeface="Geneva" charset="0"/>
                <a:cs typeface="Geneva" charset="0"/>
              </a:rPr>
              <a:t> (in liquid argon)</a:t>
            </a:r>
          </a:p>
          <a:p>
            <a:pPr eaLnBrk="1" hangingPunct="1">
              <a:defRPr/>
            </a:pPr>
            <a:endParaRPr lang="en-US" sz="600" dirty="0">
              <a:solidFill>
                <a:schemeClr val="tx1">
                  <a:lumMod val="75000"/>
                  <a:lumOff val="25000"/>
                </a:schemeClr>
              </a:solidFill>
              <a:latin typeface="Helvetica" pitchFamily="2" charset="0"/>
              <a:ea typeface="Geneva" charset="0"/>
              <a:cs typeface="Geneva" charset="0"/>
            </a:endParaRPr>
          </a:p>
          <a:p>
            <a:pPr eaLnBrk="1" hangingPunct="1">
              <a:defRPr/>
            </a:pP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2" charset="0"/>
                <a:ea typeface="Geneva" charset="0"/>
                <a:cs typeface="Geneva" charset="0"/>
              </a:rPr>
              <a:t>  - Total power dissipation of </a:t>
            </a:r>
            <a:r>
              <a:rPr 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2" charset="0"/>
                <a:ea typeface="Geneva" charset="0"/>
                <a:cs typeface="Geneva" charset="0"/>
              </a:rPr>
              <a:t>O(100 </a:t>
            </a:r>
            <a:r>
              <a:rPr lang="en-US" sz="160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2" charset="0"/>
                <a:ea typeface="Geneva" charset="0"/>
                <a:cs typeface="Geneva" charset="0"/>
              </a:rPr>
              <a:t>μW</a:t>
            </a:r>
            <a:r>
              <a:rPr 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2" charset="0"/>
                <a:ea typeface="Geneva" charset="0"/>
                <a:cs typeface="Geneva" charset="0"/>
              </a:rPr>
              <a:t>) per pixel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2" charset="0"/>
                <a:ea typeface="Geneva" charset="0"/>
                <a:cs typeface="Geneva" charset="0"/>
              </a:rPr>
              <a:t>, </a:t>
            </a:r>
            <a:r>
              <a:rPr 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2" charset="0"/>
                <a:ea typeface="Geneva" charset="0"/>
                <a:cs typeface="Geneva" charset="0"/>
              </a:rPr>
              <a:t>O(10 W/m</a:t>
            </a:r>
            <a:r>
              <a:rPr lang="en-US" sz="1600" b="1" baseline="30000" dirty="0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2" charset="0"/>
                <a:ea typeface="Geneva" charset="0"/>
                <a:cs typeface="Geneva" charset="0"/>
              </a:rPr>
              <a:t>2</a:t>
            </a:r>
            <a:r>
              <a:rPr 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2" charset="0"/>
                <a:ea typeface="Geneva" charset="0"/>
                <a:cs typeface="Geneva" charset="0"/>
              </a:rPr>
              <a:t>) 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2" charset="0"/>
                <a:ea typeface="Geneva" charset="0"/>
                <a:cs typeface="Geneva" charset="0"/>
              </a:rPr>
              <a:t>of sensitive anode</a:t>
            </a:r>
          </a:p>
          <a:p>
            <a:pPr eaLnBrk="1" hangingPunct="1">
              <a:defRPr/>
            </a:pPr>
            <a:endParaRPr lang="en-US" sz="600" dirty="0">
              <a:solidFill>
                <a:schemeClr val="tx1">
                  <a:lumMod val="75000"/>
                  <a:lumOff val="25000"/>
                </a:schemeClr>
              </a:solidFill>
              <a:latin typeface="Helvetica" pitchFamily="2" charset="0"/>
              <a:ea typeface="Geneva" charset="0"/>
              <a:cs typeface="Geneva" charset="0"/>
            </a:endParaRPr>
          </a:p>
          <a:p>
            <a:pPr eaLnBrk="1" hangingPunct="1">
              <a:defRPr/>
            </a:pPr>
            <a:endParaRPr lang="en-US" sz="600" dirty="0">
              <a:solidFill>
                <a:schemeClr val="tx1">
                  <a:lumMod val="75000"/>
                  <a:lumOff val="25000"/>
                </a:schemeClr>
              </a:solidFill>
              <a:latin typeface="Helvetica" pitchFamily="2" charset="0"/>
              <a:ea typeface="Geneva" charset="0"/>
              <a:cs typeface="Geneva" charset="0"/>
            </a:endParaRPr>
          </a:p>
          <a:p>
            <a:pPr eaLnBrk="1" hangingPunct="1">
              <a:defRPr/>
            </a:pPr>
            <a:endParaRPr lang="en-US" sz="600" dirty="0">
              <a:solidFill>
                <a:schemeClr val="tx1">
                  <a:lumMod val="75000"/>
                  <a:lumOff val="25000"/>
                </a:schemeClr>
              </a:solidFill>
              <a:latin typeface="Helvetica" pitchFamily="2" charset="0"/>
              <a:ea typeface="Geneva" charset="0"/>
              <a:cs typeface="Geneva" charset="0"/>
            </a:endParaRPr>
          </a:p>
          <a:p>
            <a:pPr eaLnBrk="1" hangingPunct="1">
              <a:defRPr/>
            </a:pPr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2" charset="0"/>
                <a:ea typeface="Geneva" charset="0"/>
                <a:cs typeface="Geneva" charset="0"/>
              </a:rPr>
              <a:t>Scalability</a:t>
            </a:r>
          </a:p>
          <a:p>
            <a:pPr eaLnBrk="1" hangingPunct="1">
              <a:defRPr/>
            </a:pPr>
            <a:endParaRPr lang="en-US" sz="600" dirty="0">
              <a:solidFill>
                <a:schemeClr val="tx1">
                  <a:lumMod val="75000"/>
                  <a:lumOff val="25000"/>
                </a:schemeClr>
              </a:solidFill>
              <a:latin typeface="Helvetica" pitchFamily="2" charset="0"/>
              <a:ea typeface="Geneva" charset="0"/>
              <a:cs typeface="Geneva" charset="0"/>
            </a:endParaRPr>
          </a:p>
          <a:p>
            <a:pPr eaLnBrk="1" hangingPunct="1">
              <a:defRPr/>
            </a:pP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2" charset="0"/>
                <a:ea typeface="Geneva" charset="0"/>
                <a:cs typeface="Geneva" charset="0"/>
              </a:rPr>
              <a:t>  - Low-power reliable digital multiplexing of </a:t>
            </a:r>
            <a:r>
              <a:rPr 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2" charset="0"/>
                <a:ea typeface="Geneva" charset="0"/>
                <a:cs typeface="Geneva" charset="0"/>
              </a:rPr>
              <a:t>O(10,000 pixels)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2" charset="0"/>
                <a:ea typeface="Geneva" charset="0"/>
                <a:cs typeface="Geneva" charset="0"/>
              </a:rPr>
              <a:t> </a:t>
            </a:r>
          </a:p>
          <a:p>
            <a:pPr eaLnBrk="1" hangingPunct="1">
              <a:defRPr/>
            </a:pPr>
            <a:endParaRPr lang="en-US" sz="600" dirty="0">
              <a:solidFill>
                <a:schemeClr val="tx1">
                  <a:lumMod val="75000"/>
                  <a:lumOff val="25000"/>
                </a:schemeClr>
              </a:solidFill>
              <a:latin typeface="Helvetica" pitchFamily="2" charset="0"/>
              <a:ea typeface="Geneva" charset="0"/>
              <a:cs typeface="Geneva" charset="0"/>
            </a:endParaRPr>
          </a:p>
          <a:p>
            <a:pPr eaLnBrk="1" hangingPunct="1">
              <a:defRPr/>
            </a:pP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2" charset="0"/>
                <a:ea typeface="Geneva" charset="0"/>
                <a:cs typeface="Geneva" charset="0"/>
              </a:rPr>
              <a:t>  - Viable production path for anodes of </a:t>
            </a:r>
            <a:r>
              <a:rPr 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2" charset="0"/>
                <a:ea typeface="Geneva" charset="0"/>
                <a:cs typeface="Geneva" charset="0"/>
              </a:rPr>
              <a:t>O(1000 m</a:t>
            </a:r>
            <a:r>
              <a:rPr lang="en-US" sz="1600" b="1" baseline="30000" dirty="0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2" charset="0"/>
                <a:ea typeface="Geneva" charset="0"/>
                <a:cs typeface="Geneva" charset="0"/>
              </a:rPr>
              <a:t>2</a:t>
            </a:r>
            <a:r>
              <a:rPr 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2" charset="0"/>
                <a:ea typeface="Geneva" charset="0"/>
                <a:cs typeface="Geneva" charset="0"/>
              </a:rPr>
              <a:t>)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2" charset="0"/>
                <a:ea typeface="Geneva" charset="0"/>
                <a:cs typeface="Geneva" charset="0"/>
              </a:rPr>
              <a:t> </a:t>
            </a:r>
          </a:p>
          <a:p>
            <a:pPr eaLnBrk="1" hangingPunct="1">
              <a:defRPr/>
            </a:pPr>
            <a:endParaRPr lang="en-US" sz="600" dirty="0">
              <a:solidFill>
                <a:schemeClr val="tx1">
                  <a:lumMod val="75000"/>
                  <a:lumOff val="25000"/>
                </a:schemeClr>
              </a:solidFill>
              <a:latin typeface="Helvetica" pitchFamily="2" charset="0"/>
              <a:ea typeface="Geneva" charset="0"/>
              <a:cs typeface="Geneva" charset="0"/>
            </a:endParaRPr>
          </a:p>
          <a:p>
            <a:pPr eaLnBrk="1" hangingPunct="1">
              <a:defRPr/>
            </a:pP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2" charset="0"/>
                <a:ea typeface="Geneva" charset="0"/>
                <a:cs typeface="Geneva" charset="0"/>
              </a:rPr>
              <a:t>  - Full system production cost of </a:t>
            </a:r>
            <a:r>
              <a:rPr 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2" charset="0"/>
                <a:ea typeface="Geneva" charset="0"/>
                <a:cs typeface="Geneva" charset="0"/>
              </a:rPr>
              <a:t>O($10k / m</a:t>
            </a:r>
            <a:r>
              <a:rPr lang="en-US" sz="1600" b="1" baseline="30000" dirty="0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2" charset="0"/>
                <a:ea typeface="Geneva" charset="0"/>
                <a:cs typeface="Geneva" charset="0"/>
              </a:rPr>
              <a:t>2</a:t>
            </a:r>
            <a:r>
              <a:rPr 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2" charset="0"/>
                <a:ea typeface="Geneva" charset="0"/>
                <a:cs typeface="Geneva" charset="0"/>
              </a:rPr>
              <a:t>)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2" charset="0"/>
                <a:ea typeface="Geneva" charset="0"/>
                <a:cs typeface="Geneva" charset="0"/>
              </a:rPr>
              <a:t> at detector scale</a:t>
            </a:r>
          </a:p>
        </p:txBody>
      </p:sp>
      <p:sp>
        <p:nvSpPr>
          <p:cNvPr id="4" name="Date Placeholder 2">
            <a:extLst>
              <a:ext uri="{FF2B5EF4-FFF2-40B4-BE49-F238E27FC236}">
                <a16:creationId xmlns:a16="http://schemas.microsoft.com/office/drawing/2014/main" id="{59D316E9-7E48-8E9F-4BFC-27F956592231}"/>
              </a:ext>
            </a:extLst>
          </p:cNvPr>
          <p:cNvSpPr>
            <a:spLocks noGrp="1"/>
          </p:cNvSpPr>
          <p:nvPr>
            <p:ph type="dt" sz="quarter" idx="12"/>
          </p:nvPr>
        </p:nvSpPr>
        <p:spPr>
          <a:xfrm>
            <a:off x="1171575" y="6550025"/>
            <a:ext cx="1331913" cy="158750"/>
          </a:xfrm>
        </p:spPr>
        <p:txBody>
          <a:bodyPr/>
          <a:lstStyle/>
          <a:p>
            <a:pPr>
              <a:defRPr/>
            </a:pPr>
            <a:r>
              <a:rPr lang="en-US">
                <a:solidFill>
                  <a:schemeClr val="tx2"/>
                </a:solidFill>
              </a:rPr>
              <a:t>12 Dec 2022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5" name="Slide Number Placeholder 3">
            <a:extLst>
              <a:ext uri="{FF2B5EF4-FFF2-40B4-BE49-F238E27FC236}">
                <a16:creationId xmlns:a16="http://schemas.microsoft.com/office/drawing/2014/main" id="{9F5162F4-99E0-D536-BE0B-A79B3423599A}"/>
              </a:ext>
            </a:extLst>
          </p:cNvPr>
          <p:cNvSpPr>
            <a:spLocks noGrp="1" noChangeArrowheads="1"/>
          </p:cNvSpPr>
          <p:nvPr>
            <p:ph type="sldNum" sz="quarter" idx="14"/>
          </p:nvPr>
        </p:nvSpPr>
        <p:spPr bwMode="auto">
          <a:xfrm>
            <a:off x="604838" y="6550025"/>
            <a:ext cx="566737" cy="1587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B84DD92C-A71E-2649-815B-E8D5D2B191C2}" type="slidenum">
              <a:rPr lang="en-US" altLang="en-US" smtClean="0">
                <a:solidFill>
                  <a:schemeClr val="tx2"/>
                </a:solidFill>
                <a:latin typeface="Helvetica" pitchFamily="2" charset="0"/>
                <a:ea typeface="Helvetica" pitchFamily="2" charset="0"/>
                <a:cs typeface="Helvetica" pitchFamily="2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en-US" altLang="en-US" dirty="0">
              <a:solidFill>
                <a:schemeClr val="tx2"/>
              </a:solidFill>
              <a:latin typeface="Helvetica" pitchFamily="2" charset="0"/>
              <a:ea typeface="Helvetica" pitchFamily="2" charset="0"/>
              <a:cs typeface="Helvetica" pitchFamily="2" charset="0"/>
            </a:endParaRPr>
          </a:p>
        </p:txBody>
      </p:sp>
      <p:pic>
        <p:nvPicPr>
          <p:cNvPr id="6" name="Picture 8">
            <a:extLst>
              <a:ext uri="{FF2B5EF4-FFF2-40B4-BE49-F238E27FC236}">
                <a16:creationId xmlns:a16="http://schemas.microsoft.com/office/drawing/2014/main" id="{CAFEA596-36BB-BFED-7846-7FE18B84413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10087" y="48506"/>
            <a:ext cx="5173964" cy="30031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21">
            <a:extLst>
              <a:ext uri="{FF2B5EF4-FFF2-40B4-BE49-F238E27FC236}">
                <a16:creationId xmlns:a16="http://schemas.microsoft.com/office/drawing/2014/main" id="{D14BCA77-BFA3-4441-5DD9-A5A98090F04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065465" y="3052451"/>
            <a:ext cx="378610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9pPr>
          </a:lstStyle>
          <a:p>
            <a:pPr eaLnBrk="1" hangingPunct="1"/>
            <a:r>
              <a:rPr lang="en-US" altLang="en-US" b="1" dirty="0">
                <a:solidFill>
                  <a:schemeClr val="tx2"/>
                </a:solidFill>
              </a:rPr>
              <a:t>Simulation of one neutrino beam spill</a:t>
            </a:r>
          </a:p>
          <a:p>
            <a:pPr eaLnBrk="1" hangingPunct="1"/>
            <a:r>
              <a:rPr lang="en-US" altLang="en-US" b="1" dirty="0">
                <a:solidFill>
                  <a:schemeClr val="tx2"/>
                </a:solidFill>
              </a:rPr>
              <a:t>in the DUNE </a:t>
            </a:r>
            <a:r>
              <a:rPr lang="en-US" altLang="en-US" b="1" dirty="0" err="1">
                <a:solidFill>
                  <a:schemeClr val="tx2"/>
                </a:solidFill>
              </a:rPr>
              <a:t>LArTPC</a:t>
            </a:r>
            <a:r>
              <a:rPr lang="en-US" altLang="en-US" b="1" dirty="0">
                <a:solidFill>
                  <a:schemeClr val="tx2"/>
                </a:solidFill>
              </a:rPr>
              <a:t> Near Detector</a:t>
            </a:r>
            <a:endParaRPr lang="en-US" altLang="en-US" dirty="0">
              <a:solidFill>
                <a:schemeClr val="tx2"/>
              </a:solidFill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899E5C7E-91BC-65F2-0864-043AF08933A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8425354" y="2677187"/>
            <a:ext cx="2575204" cy="4702914"/>
          </a:xfrm>
          <a:prstGeom prst="rect">
            <a:avLst/>
          </a:prstGeom>
        </p:spPr>
      </p:pic>
      <p:sp>
        <p:nvSpPr>
          <p:cNvPr id="13" name="TextBox 21">
            <a:extLst>
              <a:ext uri="{FF2B5EF4-FFF2-40B4-BE49-F238E27FC236}">
                <a16:creationId xmlns:a16="http://schemas.microsoft.com/office/drawing/2014/main" id="{EB7FF081-7369-65EE-AA9B-804DBBA1E87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12057" y="5392916"/>
            <a:ext cx="1907317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9pPr>
          </a:lstStyle>
          <a:p>
            <a:pPr eaLnBrk="1" hangingPunct="1"/>
            <a:r>
              <a:rPr lang="en-US" altLang="en-US" b="1" dirty="0">
                <a:solidFill>
                  <a:schemeClr val="tx2"/>
                </a:solidFill>
              </a:rPr>
              <a:t>Prototype </a:t>
            </a:r>
            <a:r>
              <a:rPr lang="en-US" altLang="en-US" b="1" dirty="0" err="1">
                <a:solidFill>
                  <a:schemeClr val="tx2"/>
                </a:solidFill>
              </a:rPr>
              <a:t>LArPix</a:t>
            </a:r>
            <a:endParaRPr lang="en-US" altLang="en-US" b="1" dirty="0">
              <a:solidFill>
                <a:schemeClr val="tx2"/>
              </a:solidFill>
            </a:endParaRPr>
          </a:p>
          <a:p>
            <a:pPr eaLnBrk="1" hangingPunct="1"/>
            <a:r>
              <a:rPr lang="en-US" altLang="en-US" b="1" dirty="0">
                <a:solidFill>
                  <a:schemeClr val="tx2"/>
                </a:solidFill>
              </a:rPr>
              <a:t>50k-pixel (0.8 m</a:t>
            </a:r>
            <a:r>
              <a:rPr lang="en-US" altLang="en-US" b="1" baseline="30000" dirty="0">
                <a:solidFill>
                  <a:schemeClr val="tx2"/>
                </a:solidFill>
              </a:rPr>
              <a:t>2</a:t>
            </a:r>
            <a:r>
              <a:rPr lang="en-US" altLang="en-US" b="1" dirty="0">
                <a:solidFill>
                  <a:schemeClr val="tx2"/>
                </a:solidFill>
              </a:rPr>
              <a:t>) </a:t>
            </a:r>
          </a:p>
          <a:p>
            <a:pPr eaLnBrk="1" hangingPunct="1"/>
            <a:r>
              <a:rPr lang="en-US" altLang="en-US" b="1" dirty="0">
                <a:solidFill>
                  <a:schemeClr val="tx2"/>
                </a:solidFill>
              </a:rPr>
              <a:t>anode</a:t>
            </a:r>
          </a:p>
        </p:txBody>
      </p:sp>
    </p:spTree>
    <p:extLst>
      <p:ext uri="{BB962C8B-B14F-4D97-AF65-F5344CB8AC3E}">
        <p14:creationId xmlns:p14="http://schemas.microsoft.com/office/powerpoint/2010/main" val="26697418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Picture 8">
            <a:extLst>
              <a:ext uri="{FF2B5EF4-FFF2-40B4-BE49-F238E27FC236}">
                <a16:creationId xmlns:a16="http://schemas.microsoft.com/office/drawing/2014/main" id="{7B5E824B-4911-57F1-5475-7662CBD85697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9756775" y="3298825"/>
            <a:ext cx="1638300" cy="1231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410" name="Title 6">
            <a:extLst>
              <a:ext uri="{FF2B5EF4-FFF2-40B4-BE49-F238E27FC236}">
                <a16:creationId xmlns:a16="http://schemas.microsoft.com/office/drawing/2014/main" id="{A48CD536-7033-2848-3FDE-990F911B4F2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604838" y="461963"/>
            <a:ext cx="10972800" cy="6477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altLang="en-US" sz="3200">
                <a:solidFill>
                  <a:srgbClr val="004C97"/>
                </a:solidFill>
                <a:latin typeface="Helvetica" pitchFamily="2" charset="0"/>
                <a:ea typeface="Geneva" panose="020B0503030404040204" pitchFamily="34" charset="0"/>
                <a:cs typeface="Geneva" panose="020B0503030404040204" pitchFamily="34" charset="0"/>
              </a:rPr>
              <a:t>LArPix 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A432D75-65EB-2060-00DE-2CF926F07D4C}"/>
              </a:ext>
            </a:extLst>
          </p:cNvPr>
          <p:cNvSpPr>
            <a:spLocks noGrp="1"/>
          </p:cNvSpPr>
          <p:nvPr>
            <p:ph type="dt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solidFill>
                  <a:schemeClr val="tx2"/>
                </a:solidFill>
              </a:rPr>
              <a:t>12 Dec 2022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060F9E9-B829-1E00-AA46-62885E66998D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pPr>
              <a:defRPr/>
            </a:pPr>
            <a:fld id="{D75CAF0A-5C0E-F94E-9D06-AA2DCD7325F7}" type="slidenum">
              <a:rPr lang="en-US">
                <a:solidFill>
                  <a:schemeClr val="tx2"/>
                </a:solidFill>
              </a:rPr>
              <a:pPr>
                <a:defRPr/>
              </a:pPr>
              <a:t>5</a:t>
            </a:fld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B8C5769D-75F8-6FA6-2A63-62911ABB1509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solidFill>
                  <a:schemeClr val="tx2"/>
                </a:solidFill>
              </a:rPr>
              <a:t>D. Dwyer | Pixels for Large Cryo Detectors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17414" name="Picture 15" descr="Berkeley_Lab_Logo_Large.png">
            <a:extLst>
              <a:ext uri="{FF2B5EF4-FFF2-40B4-BE49-F238E27FC236}">
                <a16:creationId xmlns:a16="http://schemas.microsoft.com/office/drawing/2014/main" id="{47942965-205A-001C-196D-57BA4032BFE6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79438" y="1333500"/>
            <a:ext cx="2152650" cy="1657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415" name="Picture 16">
            <a:extLst>
              <a:ext uri="{FF2B5EF4-FFF2-40B4-BE49-F238E27FC236}">
                <a16:creationId xmlns:a16="http://schemas.microsoft.com/office/drawing/2014/main" id="{C83357AC-0F04-AB2E-6629-5CD1C059C656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3171825" y="2941638"/>
            <a:ext cx="2247900" cy="622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416" name="Picture 21">
            <a:extLst>
              <a:ext uri="{FF2B5EF4-FFF2-40B4-BE49-F238E27FC236}">
                <a16:creationId xmlns:a16="http://schemas.microsoft.com/office/drawing/2014/main" id="{D3A22EA5-E392-37BE-94F6-9092DC41F8F3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3389313" y="3838575"/>
            <a:ext cx="1414462" cy="1414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417" name="Picture 22">
            <a:extLst>
              <a:ext uri="{FF2B5EF4-FFF2-40B4-BE49-F238E27FC236}">
                <a16:creationId xmlns:a16="http://schemas.microsoft.com/office/drawing/2014/main" id="{E0FC5589-E5CC-8083-D029-F2C0BAABDA5D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8532813" y="1649413"/>
            <a:ext cx="2686050" cy="788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418" name="Picture 28">
            <a:extLst>
              <a:ext uri="{FF2B5EF4-FFF2-40B4-BE49-F238E27FC236}">
                <a16:creationId xmlns:a16="http://schemas.microsoft.com/office/drawing/2014/main" id="{8D8E2CEE-B772-E280-204B-26E543898B68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208713" y="2976563"/>
            <a:ext cx="3900487" cy="590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419" name="Picture 29">
            <a:extLst>
              <a:ext uri="{FF2B5EF4-FFF2-40B4-BE49-F238E27FC236}">
                <a16:creationId xmlns:a16="http://schemas.microsoft.com/office/drawing/2014/main" id="{AD51D1CB-70DA-D418-8B88-EBB2EB9BFF87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108575" y="3914775"/>
            <a:ext cx="1301750" cy="1157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420" name="Picture 30">
            <a:extLst>
              <a:ext uri="{FF2B5EF4-FFF2-40B4-BE49-F238E27FC236}">
                <a16:creationId xmlns:a16="http://schemas.microsoft.com/office/drawing/2014/main" id="{DB44A767-0224-EFD2-C186-3518845685A8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758825" y="3687763"/>
            <a:ext cx="2290763" cy="1838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421" name="Picture 31">
            <a:extLst>
              <a:ext uri="{FF2B5EF4-FFF2-40B4-BE49-F238E27FC236}">
                <a16:creationId xmlns:a16="http://schemas.microsoft.com/office/drawing/2014/main" id="{1BA9A042-CC2D-D407-594E-22D438A0061F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769100" y="3784600"/>
            <a:ext cx="2660650" cy="735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423" name="Picture 9">
            <a:extLst>
              <a:ext uri="{FF2B5EF4-FFF2-40B4-BE49-F238E27FC236}">
                <a16:creationId xmlns:a16="http://schemas.microsoft.com/office/drawing/2014/main" id="{B8D2BE15-D546-F700-1298-026B9A9C32EE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902450" y="4684713"/>
            <a:ext cx="3665538" cy="677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424" name="Picture 13">
            <a:extLst>
              <a:ext uri="{FF2B5EF4-FFF2-40B4-BE49-F238E27FC236}">
                <a16:creationId xmlns:a16="http://schemas.microsoft.com/office/drawing/2014/main" id="{46B23235-DC6E-8AC4-3523-083868D359C3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2973388" y="1593850"/>
            <a:ext cx="2425700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425" name="Picture 5">
            <a:extLst>
              <a:ext uri="{FF2B5EF4-FFF2-40B4-BE49-F238E27FC236}">
                <a16:creationId xmlns:a16="http://schemas.microsoft.com/office/drawing/2014/main" id="{68DC6278-FFE4-2FDA-A375-21AC27FF22A1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962775" y="5473700"/>
            <a:ext cx="2374900" cy="850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426" name="Picture 11">
            <a:extLst>
              <a:ext uri="{FF2B5EF4-FFF2-40B4-BE49-F238E27FC236}">
                <a16:creationId xmlns:a16="http://schemas.microsoft.com/office/drawing/2014/main" id="{A8E13FE5-160E-1541-CB3A-1D504B0C875E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3248025" y="5353050"/>
            <a:ext cx="2041525" cy="871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440DCAC-FAE5-F9D1-6B18-6CB4C5D0A0D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57178" y="3299009"/>
            <a:ext cx="1638300" cy="1231900"/>
          </a:xfrm>
          <a:prstGeom prst="rect">
            <a:avLst/>
          </a:prstGeom>
        </p:spPr>
      </p:pic>
      <p:pic>
        <p:nvPicPr>
          <p:cNvPr id="6" name="Picture 5" descr="Berkeley_Lab_Logo_Large.png">
            <a:extLst>
              <a:ext uri="{FF2B5EF4-FFF2-40B4-BE49-F238E27FC236}">
                <a16:creationId xmlns:a16="http://schemas.microsoft.com/office/drawing/2014/main" id="{8BAB4FDA-90CB-389C-E862-09727384EF2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8918" y="1333360"/>
            <a:ext cx="2153284" cy="165709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7C012150-D2AE-DE29-A04D-9A62C5D0043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72326" y="2941055"/>
            <a:ext cx="2247900" cy="6223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E7473A06-E588-39A4-C9E7-8E02F2F70EE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388914" y="3837810"/>
            <a:ext cx="1415356" cy="1415356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228EA559-2334-6450-FBC4-9CBC5CE93F1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533013" y="1648683"/>
            <a:ext cx="2685282" cy="789255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85C6A5AE-E034-D21B-FD27-7B46B4C53D1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208986" y="2977333"/>
            <a:ext cx="3899864" cy="589612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D322CE27-7B2C-C27D-7312-120D4DCA4552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108397" y="3914959"/>
            <a:ext cx="1301186" cy="1157336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81F4A4E8-7B8B-EF1B-1D42-31B487B49668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59136" y="3688141"/>
            <a:ext cx="2291089" cy="1838647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46375624-41E8-4F17-015A-7C293382FD03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769452" y="3784353"/>
            <a:ext cx="2660844" cy="734504"/>
          </a:xfrm>
          <a:prstGeom prst="rect">
            <a:avLst/>
          </a:prstGeom>
        </p:spPr>
      </p:pic>
      <p:pic>
        <p:nvPicPr>
          <p:cNvPr id="14" name="Graphic 13">
            <a:extLst>
              <a:ext uri="{FF2B5EF4-FFF2-40B4-BE49-F238E27FC236}">
                <a16:creationId xmlns:a16="http://schemas.microsoft.com/office/drawing/2014/main" id="{CB8CD3FF-F301-A948-6B6C-DFF0945DB37E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5891375" y="1709303"/>
            <a:ext cx="2259321" cy="789256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A38D4066-9BC5-1D0B-27A5-B181C8C1BC3E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6902372" y="4684637"/>
            <a:ext cx="3665475" cy="678064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C1D6091F-A520-15D3-2800-6458D0EFDF34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2973007" y="1593967"/>
            <a:ext cx="2425701" cy="812037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D230AE37-6E28-7B42-649F-0A4DB6826398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6963246" y="5474268"/>
            <a:ext cx="2374900" cy="850900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D3D61CBE-6EFD-868A-1721-6D66FE6B69F3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3248526" y="5352679"/>
            <a:ext cx="2041104" cy="871348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Screen Shot 2018-05-11 at 9.32.45 PM.png">
            <a:extLst>
              <a:ext uri="{FF2B5EF4-FFF2-40B4-BE49-F238E27FC236}">
                <a16:creationId xmlns:a16="http://schemas.microsoft.com/office/drawing/2014/main" id="{1553FC46-F661-C3DD-E205-D2449F28E69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7346" y="1371383"/>
            <a:ext cx="3371193" cy="3444347"/>
          </a:xfrm>
          <a:prstGeom prst="rect">
            <a:avLst/>
          </a:prstGeom>
        </p:spPr>
      </p:pic>
      <p:pic>
        <p:nvPicPr>
          <p:cNvPr id="6" name="Picture 5" descr="IMG00062.JPG">
            <a:extLst>
              <a:ext uri="{FF2B5EF4-FFF2-40B4-BE49-F238E27FC236}">
                <a16:creationId xmlns:a16="http://schemas.microsoft.com/office/drawing/2014/main" id="{EDE8F954-9198-826A-FD63-84D82C31C6B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6286" y="478542"/>
            <a:ext cx="2981030" cy="1676829"/>
          </a:xfrm>
          <a:prstGeom prst="rect">
            <a:avLst/>
          </a:prstGeom>
        </p:spPr>
      </p:pic>
      <p:pic>
        <p:nvPicPr>
          <p:cNvPr id="7" name="Picture 6" descr="Screen Shot 2018-04-27 at 11.42.42 AM.png">
            <a:extLst>
              <a:ext uri="{FF2B5EF4-FFF2-40B4-BE49-F238E27FC236}">
                <a16:creationId xmlns:a16="http://schemas.microsoft.com/office/drawing/2014/main" id="{E05D1F92-1BC7-D51C-7AC3-3DF49741385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92362" y="385259"/>
            <a:ext cx="2145004" cy="2221142"/>
          </a:xfrm>
          <a:prstGeom prst="rect">
            <a:avLst/>
          </a:prstGeom>
        </p:spPr>
      </p:pic>
      <p:pic>
        <p:nvPicPr>
          <p:cNvPr id="8" name="Picture 7" descr="larpix_28chip_system.jpg">
            <a:extLst>
              <a:ext uri="{FF2B5EF4-FFF2-40B4-BE49-F238E27FC236}">
                <a16:creationId xmlns:a16="http://schemas.microsoft.com/office/drawing/2014/main" id="{27D5AAD1-8DFA-F3DF-E085-90E8AEBCBC5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7134" y="3073429"/>
            <a:ext cx="2136445" cy="2370731"/>
          </a:xfrm>
          <a:prstGeom prst="rect">
            <a:avLst/>
          </a:prstGeom>
        </p:spPr>
      </p:pic>
      <p:pic>
        <p:nvPicPr>
          <p:cNvPr id="9" name="Picture 8" descr="Screen Shot 2018-03-21 at 5.23.28 PM.png">
            <a:extLst>
              <a:ext uri="{FF2B5EF4-FFF2-40B4-BE49-F238E27FC236}">
                <a16:creationId xmlns:a16="http://schemas.microsoft.com/office/drawing/2014/main" id="{4F428C65-4DA9-5743-C1F2-77CAEC53B89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2571" y="5019490"/>
            <a:ext cx="4160387" cy="1291395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C28D5EC8-13C8-AFD3-10E8-79DC90BD4EC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431309" y="2708472"/>
            <a:ext cx="1996325" cy="2178868"/>
          </a:xfrm>
          <a:prstGeom prst="rect">
            <a:avLst/>
          </a:prstGeom>
        </p:spPr>
      </p:pic>
      <p:sp>
        <p:nvSpPr>
          <p:cNvPr id="18433" name="Title 6">
            <a:extLst>
              <a:ext uri="{FF2B5EF4-FFF2-40B4-BE49-F238E27FC236}">
                <a16:creationId xmlns:a16="http://schemas.microsoft.com/office/drawing/2014/main" id="{B298B7B9-D878-467C-9345-BA2127C09C8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441325" y="288925"/>
            <a:ext cx="10972800" cy="64611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altLang="en-US" sz="2200">
                <a:solidFill>
                  <a:srgbClr val="004C97"/>
                </a:solidFill>
                <a:latin typeface="Helvetica" pitchFamily="2" charset="0"/>
                <a:ea typeface="Geneva" panose="020B0503030404040204" pitchFamily="34" charset="0"/>
                <a:cs typeface="Geneva" panose="020B0503030404040204" pitchFamily="34" charset="0"/>
              </a:rPr>
              <a:t>R&amp;D on Feasibility: LArPix-v1 System 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DC7B247-EFE3-3C30-BDC7-9BD922C4F2A2}"/>
              </a:ext>
            </a:extLst>
          </p:cNvPr>
          <p:cNvSpPr>
            <a:spLocks noGrp="1"/>
          </p:cNvSpPr>
          <p:nvPr>
            <p:ph type="dt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solidFill>
                  <a:schemeClr val="tx2"/>
                </a:solidFill>
              </a:rPr>
              <a:t>12 Dec 2022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2B63C5D-C46E-80F0-45D7-2355572AB3F0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pPr>
              <a:defRPr/>
            </a:pPr>
            <a:fld id="{65C1B0FD-4F35-8C44-94FE-AD5CF1CBFE5C}" type="slidenum">
              <a:rPr lang="en-US">
                <a:solidFill>
                  <a:schemeClr val="tx2"/>
                </a:solidFill>
              </a:rPr>
              <a:pPr>
                <a:defRPr/>
              </a:pPr>
              <a:t>6</a:t>
            </a:fld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F86FB2A2-BAAB-316D-ABCA-333AB9EACF08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solidFill>
                  <a:schemeClr val="tx2"/>
                </a:solidFill>
              </a:rPr>
              <a:t>D. Dwyer | Pixels for Large Cryo Detectors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18437" name="Picture 19" descr="Screen Shot 2018-05-11 at 9.32.45 PM.png">
            <a:extLst>
              <a:ext uri="{FF2B5EF4-FFF2-40B4-BE49-F238E27FC236}">
                <a16:creationId xmlns:a16="http://schemas.microsoft.com/office/drawing/2014/main" id="{65587C7B-2F58-26A8-83CE-2ADE0EDAB150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3776663" y="1371600"/>
            <a:ext cx="3371850" cy="3444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438" name="Picture 24" descr="IMG00062.JPG">
            <a:extLst>
              <a:ext uri="{FF2B5EF4-FFF2-40B4-BE49-F238E27FC236}">
                <a16:creationId xmlns:a16="http://schemas.microsoft.com/office/drawing/2014/main" id="{D0B1F1A6-6CF2-8C1C-4FAF-38445FFD9DB5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786563" y="477838"/>
            <a:ext cx="2981325" cy="1677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439" name="Picture 25" descr="Screen Shot 2018-04-27 at 11.42.42 AM.png">
            <a:extLst>
              <a:ext uri="{FF2B5EF4-FFF2-40B4-BE49-F238E27FC236}">
                <a16:creationId xmlns:a16="http://schemas.microsoft.com/office/drawing/2014/main" id="{6FEF5E94-7915-3936-3D7B-70B9BF964309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9791700" y="385763"/>
            <a:ext cx="2146300" cy="2220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440" name="TextBox 26">
            <a:extLst>
              <a:ext uri="{FF2B5EF4-FFF2-40B4-BE49-F238E27FC236}">
                <a16:creationId xmlns:a16="http://schemas.microsoft.com/office/drawing/2014/main" id="{430A57E8-C01D-D3B9-5DBC-72578015B7C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750425" y="5767388"/>
            <a:ext cx="262572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9pPr>
          </a:lstStyle>
          <a:p>
            <a:pPr eaLnBrk="1" hangingPunct="1"/>
            <a:r>
              <a:rPr lang="en-US" altLang="en-US" i="1">
                <a:solidFill>
                  <a:schemeClr val="tx2"/>
                </a:solidFill>
              </a:rPr>
              <a:t>JINST 13 (2018) P10007</a:t>
            </a:r>
          </a:p>
        </p:txBody>
      </p:sp>
      <p:sp>
        <p:nvSpPr>
          <p:cNvPr id="18441" name="TextBox 27">
            <a:extLst>
              <a:ext uri="{FF2B5EF4-FFF2-40B4-BE49-F238E27FC236}">
                <a16:creationId xmlns:a16="http://schemas.microsoft.com/office/drawing/2014/main" id="{5B7A0455-E876-8478-5EC7-256368895AD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740900" y="-14288"/>
            <a:ext cx="2444750" cy="400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9pPr>
          </a:lstStyle>
          <a:p>
            <a:pPr eaLnBrk="1" hangingPunct="1"/>
            <a:r>
              <a:rPr lang="en-US" altLang="en-US" b="1">
                <a:solidFill>
                  <a:schemeClr val="tx2"/>
                </a:solidFill>
              </a:rPr>
              <a:t>v1 Pixel Anode, Front</a:t>
            </a:r>
          </a:p>
        </p:txBody>
      </p:sp>
      <p:sp>
        <p:nvSpPr>
          <p:cNvPr id="18442" name="TextBox 29">
            <a:extLst>
              <a:ext uri="{FF2B5EF4-FFF2-40B4-BE49-F238E27FC236}">
                <a16:creationId xmlns:a16="http://schemas.microsoft.com/office/drawing/2014/main" id="{ACE20E20-CF6E-AD1C-9B8F-43232C2CB0C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00925" y="107950"/>
            <a:ext cx="171767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9pPr>
          </a:lstStyle>
          <a:p>
            <a:pPr eaLnBrk="1" hangingPunct="1"/>
            <a:r>
              <a:rPr lang="en-US" altLang="en-US" b="1">
                <a:solidFill>
                  <a:schemeClr val="tx2"/>
                </a:solidFill>
              </a:rPr>
              <a:t>LArPix-v1 ASIC</a:t>
            </a:r>
          </a:p>
        </p:txBody>
      </p:sp>
      <p:sp>
        <p:nvSpPr>
          <p:cNvPr id="18443" name="Picture 30" descr="larpix_28chip_system.jpg">
            <a:extLst>
              <a:ext uri="{FF2B5EF4-FFF2-40B4-BE49-F238E27FC236}">
                <a16:creationId xmlns:a16="http://schemas.microsoft.com/office/drawing/2014/main" id="{9456F231-43EA-F761-647B-A8CCD7D6DBBF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9777413" y="3073400"/>
            <a:ext cx="2136775" cy="2370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444" name="TextBox 33">
            <a:extLst>
              <a:ext uri="{FF2B5EF4-FFF2-40B4-BE49-F238E27FC236}">
                <a16:creationId xmlns:a16="http://schemas.microsoft.com/office/drawing/2014/main" id="{6930EB81-9319-E4FA-7F86-F82C1879B24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680575" y="2708275"/>
            <a:ext cx="2379663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9pPr>
          </a:lstStyle>
          <a:p>
            <a:pPr eaLnBrk="1" hangingPunct="1"/>
            <a:r>
              <a:rPr lang="en-US" altLang="en-US" b="1">
                <a:solidFill>
                  <a:schemeClr val="tx2"/>
                </a:solidFill>
              </a:rPr>
              <a:t>v1 Pixel Anode, Back</a:t>
            </a:r>
          </a:p>
        </p:txBody>
      </p:sp>
      <p:sp>
        <p:nvSpPr>
          <p:cNvPr id="18445" name="TextBox 34">
            <a:extLst>
              <a:ext uri="{FF2B5EF4-FFF2-40B4-BE49-F238E27FC236}">
                <a16:creationId xmlns:a16="http://schemas.microsoft.com/office/drawing/2014/main" id="{7F3E54BA-B263-8C60-6EE3-27FB4B0C5DA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76613" y="3605213"/>
            <a:ext cx="22987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9pPr>
          </a:lstStyle>
          <a:p>
            <a:pPr eaLnBrk="1" hangingPunct="1"/>
            <a:r>
              <a:rPr lang="en-US" altLang="en-US" b="1">
                <a:solidFill>
                  <a:schemeClr val="tx2"/>
                </a:solidFill>
              </a:rPr>
              <a:t>3D image of cosmic </a:t>
            </a:r>
          </a:p>
          <a:p>
            <a:pPr eaLnBrk="1" hangingPunct="1"/>
            <a:r>
              <a:rPr lang="en-US" altLang="en-US" b="1">
                <a:solidFill>
                  <a:schemeClr val="tx2"/>
                </a:solidFill>
              </a:rPr>
              <a:t>shower in a LArTPC</a:t>
            </a:r>
          </a:p>
        </p:txBody>
      </p:sp>
      <p:sp>
        <p:nvSpPr>
          <p:cNvPr id="18446" name="Picture 35" descr="Screen Shot 2018-03-21 at 5.23.28 PM.png">
            <a:extLst>
              <a:ext uri="{FF2B5EF4-FFF2-40B4-BE49-F238E27FC236}">
                <a16:creationId xmlns:a16="http://schemas.microsoft.com/office/drawing/2014/main" id="{CFC2A84A-CCCB-D0C7-AEAC-CF8A054FBC28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541963" y="5019675"/>
            <a:ext cx="4160837" cy="1290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447" name="TextBox 36">
            <a:extLst>
              <a:ext uri="{FF2B5EF4-FFF2-40B4-BE49-F238E27FC236}">
                <a16:creationId xmlns:a16="http://schemas.microsoft.com/office/drawing/2014/main" id="{AF2381BC-0786-966E-CCDC-17F48412E50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45200" y="4833938"/>
            <a:ext cx="3186113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9pPr>
          </a:lstStyle>
          <a:p>
            <a:pPr eaLnBrk="1" hangingPunct="1"/>
            <a:r>
              <a:rPr lang="en-US" altLang="en-US" b="1">
                <a:solidFill>
                  <a:schemeClr val="tx2"/>
                </a:solidFill>
              </a:rPr>
              <a:t>Multi-layer anode cross-section</a:t>
            </a:r>
          </a:p>
        </p:txBody>
      </p:sp>
      <p:sp>
        <p:nvSpPr>
          <p:cNvPr id="18448" name="Picture 37">
            <a:extLst>
              <a:ext uri="{FF2B5EF4-FFF2-40B4-BE49-F238E27FC236}">
                <a16:creationId xmlns:a16="http://schemas.microsoft.com/office/drawing/2014/main" id="{96733871-5A5F-8C2F-8272-A0CA15738277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7431088" y="2708275"/>
            <a:ext cx="1997075" cy="2179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449" name="TextBox 38">
            <a:extLst>
              <a:ext uri="{FF2B5EF4-FFF2-40B4-BE49-F238E27FC236}">
                <a16:creationId xmlns:a16="http://schemas.microsoft.com/office/drawing/2014/main" id="{D3299F1F-7171-4FB6-3524-482354D9C1D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269163" y="2351088"/>
            <a:ext cx="248285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9pPr>
          </a:lstStyle>
          <a:p>
            <a:pPr eaLnBrk="1" hangingPunct="1"/>
            <a:r>
              <a:rPr lang="en-US" altLang="en-US" b="1">
                <a:solidFill>
                  <a:schemeClr val="tx2"/>
                </a:solidFill>
              </a:rPr>
              <a:t>LArPix-v1 Tile Controller</a:t>
            </a:r>
          </a:p>
        </p:txBody>
      </p:sp>
      <p:sp>
        <p:nvSpPr>
          <p:cNvPr id="18450" name="TextBox 18">
            <a:extLst>
              <a:ext uri="{FF2B5EF4-FFF2-40B4-BE49-F238E27FC236}">
                <a16:creationId xmlns:a16="http://schemas.microsoft.com/office/drawing/2014/main" id="{1E80B83F-D5C4-398E-9D39-51562169F0C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4138" y="981075"/>
            <a:ext cx="6008687" cy="5538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9pPr>
          </a:lstStyle>
          <a:p>
            <a:pPr eaLnBrk="1" hangingPunct="1"/>
            <a:r>
              <a:rPr lang="en-US" altLang="en-US" sz="2200" b="1">
                <a:solidFill>
                  <a:schemeClr val="tx2"/>
                </a:solidFill>
              </a:rPr>
              <a:t>LArPix-v1:</a:t>
            </a:r>
            <a:r>
              <a:rPr lang="en-US" altLang="en-US" b="1" i="1">
                <a:solidFill>
                  <a:schemeClr val="tx2"/>
                </a:solidFill>
              </a:rPr>
              <a:t> </a:t>
            </a:r>
            <a:r>
              <a:rPr lang="en-US" altLang="en-US" b="1" i="1"/>
              <a:t> 2016-2018</a:t>
            </a:r>
          </a:p>
          <a:p>
            <a:pPr eaLnBrk="1" hangingPunct="1"/>
            <a:endParaRPr lang="en-US" altLang="en-US" sz="800"/>
          </a:p>
          <a:p>
            <a:pPr eaLnBrk="1" hangingPunct="1"/>
            <a:r>
              <a:rPr lang="en-US" altLang="en-US" b="1"/>
              <a:t>Complete 3D Pixel System for LArTPCs:</a:t>
            </a:r>
          </a:p>
          <a:p>
            <a:pPr eaLnBrk="1" hangingPunct="1"/>
            <a:r>
              <a:rPr lang="en-US" altLang="en-US" sz="1400"/>
              <a:t> - Custom ASIC with amplifier, digitizer, multiplexer</a:t>
            </a:r>
          </a:p>
          <a:p>
            <a:pPr eaLnBrk="1" hangingPunct="1"/>
            <a:r>
              <a:rPr lang="en-US" altLang="en-US" sz="1400"/>
              <a:t> - Integrated Pixelated Anode w/ASICs</a:t>
            </a:r>
          </a:p>
          <a:p>
            <a:pPr eaLnBrk="1" hangingPunct="1"/>
            <a:r>
              <a:rPr lang="en-US" altLang="en-US" sz="1400"/>
              <a:t> - Control electronics and software (outside cryo)</a:t>
            </a:r>
          </a:p>
          <a:p>
            <a:pPr eaLnBrk="1" hangingPunct="1"/>
            <a:endParaRPr lang="en-US" altLang="en-US" sz="1200" b="1"/>
          </a:p>
          <a:p>
            <a:pPr eaLnBrk="1" hangingPunct="1"/>
            <a:r>
              <a:rPr lang="en-US" altLang="en-US" b="1"/>
              <a:t>Key R&amp;D Achievement:</a:t>
            </a:r>
          </a:p>
          <a:p>
            <a:pPr eaLnBrk="1" hangingPunct="1"/>
            <a:r>
              <a:rPr lang="en-US" altLang="en-US" sz="1400"/>
              <a:t> Demonstrated </a:t>
            </a:r>
            <a:r>
              <a:rPr lang="en-US" altLang="en-US" sz="1400" b="1">
                <a:solidFill>
                  <a:schemeClr val="tx2"/>
                </a:solidFill>
              </a:rPr>
              <a:t>technical feasibility</a:t>
            </a:r>
            <a:r>
              <a:rPr lang="en-US" altLang="en-US" sz="1400"/>
              <a:t> </a:t>
            </a:r>
          </a:p>
          <a:p>
            <a:pPr eaLnBrk="1" hangingPunct="1"/>
            <a:r>
              <a:rPr lang="en-US" altLang="en-US" sz="1400" i="1">
                <a:solidFill>
                  <a:schemeClr val="tx2"/>
                </a:solidFill>
              </a:rPr>
              <a:t>   -&gt; Successfully imaged cosmic rays in LArTPC</a:t>
            </a:r>
          </a:p>
          <a:p>
            <a:pPr eaLnBrk="1" hangingPunct="1"/>
            <a:r>
              <a:rPr lang="en-US" altLang="en-US" sz="1400" b="1"/>
              <a:t>  </a:t>
            </a:r>
            <a:r>
              <a:rPr lang="en-US" altLang="en-US" sz="1400" b="1">
                <a:solidFill>
                  <a:schemeClr val="tx2"/>
                </a:solidFill>
              </a:rPr>
              <a:t>ASIC:</a:t>
            </a:r>
          </a:p>
          <a:p>
            <a:pPr eaLnBrk="1" hangingPunct="1"/>
            <a:r>
              <a:rPr lang="en-US" altLang="en-US" sz="1400"/>
              <a:t>    - Cryogenic-compatible</a:t>
            </a:r>
          </a:p>
          <a:p>
            <a:pPr eaLnBrk="1" hangingPunct="1"/>
            <a:r>
              <a:rPr lang="en-US" altLang="en-US" sz="1400"/>
              <a:t>    - Low-power: 62 uW/channel</a:t>
            </a:r>
          </a:p>
          <a:p>
            <a:pPr eaLnBrk="1" hangingPunct="1"/>
            <a:r>
              <a:rPr lang="en-US" altLang="en-US" sz="1400"/>
              <a:t>    - Low-noise: 275 e- ENC @ 87K</a:t>
            </a:r>
          </a:p>
          <a:p>
            <a:pPr eaLnBrk="1" hangingPunct="1"/>
            <a:r>
              <a:rPr lang="en-US" altLang="en-US" sz="1400" b="1"/>
              <a:t>  </a:t>
            </a:r>
            <a:r>
              <a:rPr lang="en-US" altLang="en-US" sz="1400" b="1">
                <a:solidFill>
                  <a:schemeClr val="tx2"/>
                </a:solidFill>
              </a:rPr>
              <a:t>Pixel Anode:</a:t>
            </a:r>
          </a:p>
          <a:p>
            <a:pPr eaLnBrk="1" hangingPunct="1"/>
            <a:r>
              <a:rPr lang="en-US" altLang="en-US" sz="1400"/>
              <a:t>    - Cryogenic-compatible</a:t>
            </a:r>
          </a:p>
          <a:p>
            <a:pPr eaLnBrk="1" hangingPunct="1"/>
            <a:r>
              <a:rPr lang="en-US" altLang="en-US" sz="1400"/>
              <a:t>    - Low Digital-Analog cross-talk</a:t>
            </a:r>
          </a:p>
          <a:p>
            <a:pPr eaLnBrk="1" hangingPunct="1"/>
            <a:r>
              <a:rPr lang="en-US" altLang="en-US" sz="1400"/>
              <a:t>    - O(1k) channel readout via 2 wires</a:t>
            </a:r>
          </a:p>
          <a:p>
            <a:pPr eaLnBrk="1" hangingPunct="1"/>
            <a:r>
              <a:rPr lang="en-US" altLang="en-US" sz="1400" b="1"/>
              <a:t>  </a:t>
            </a:r>
            <a:r>
              <a:rPr lang="en-US" altLang="en-US" sz="1400" b="1">
                <a:solidFill>
                  <a:schemeClr val="tx2"/>
                </a:solidFill>
              </a:rPr>
              <a:t>Control electronics:</a:t>
            </a:r>
          </a:p>
          <a:p>
            <a:pPr eaLnBrk="1" hangingPunct="1"/>
            <a:r>
              <a:rPr lang="en-US" altLang="en-US" sz="1400"/>
              <a:t>    - Fieldable system: noise-isolated and wifi accessible </a:t>
            </a:r>
          </a:p>
          <a:p>
            <a:pPr eaLnBrk="1" hangingPunct="1"/>
            <a:endParaRPr lang="en-US" altLang="en-US" sz="800"/>
          </a:p>
          <a:p>
            <a:pPr eaLnBrk="1" hangingPunct="1"/>
            <a:r>
              <a:rPr lang="en-US" altLang="en-US" b="1"/>
              <a:t>Main drawback:</a:t>
            </a:r>
          </a:p>
          <a:p>
            <a:pPr eaLnBrk="1" hangingPunct="1"/>
            <a:r>
              <a:rPr lang="en-US" altLang="en-US" sz="1400"/>
              <a:t>  Difficult to scale above O(1k) pixels</a:t>
            </a:r>
          </a:p>
          <a:p>
            <a:pPr eaLnBrk="1" hangingPunct="1"/>
            <a:r>
              <a:rPr lang="en-US" altLang="en-US" sz="1400"/>
              <a:t>     - Anode requires manual assembly, bare chip wirebonding   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B97AD62E-F72E-5E95-DA80-4461DB85C07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35797" y="3209835"/>
            <a:ext cx="3870521" cy="290289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ADE589F-50EE-8662-5B8A-052E5D8F814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7357" y="1119018"/>
            <a:ext cx="1515865" cy="151586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DEBA316-CDD9-9609-331A-A4172CE8121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90603" y="3007051"/>
            <a:ext cx="2222994" cy="1286029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2FBB9080-680D-EB69-0749-503E64A1A6C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902981" y="4615182"/>
            <a:ext cx="1602257" cy="167326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35705735-71E3-55A0-FA41-FB76DFD1A36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10800000">
            <a:off x="6280559" y="572594"/>
            <a:ext cx="2851557" cy="2138668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7B21C820-F3A5-7B81-7070-43DD65CFAA1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rot="10800000">
            <a:off x="9251540" y="564565"/>
            <a:ext cx="2851558" cy="2138669"/>
          </a:xfrm>
          <a:prstGeom prst="rect">
            <a:avLst/>
          </a:prstGeom>
        </p:spPr>
      </p:pic>
      <p:sp>
        <p:nvSpPr>
          <p:cNvPr id="19457" name="Picture 25">
            <a:extLst>
              <a:ext uri="{FF2B5EF4-FFF2-40B4-BE49-F238E27FC236}">
                <a16:creationId xmlns:a16="http://schemas.microsoft.com/office/drawing/2014/main" id="{D3D62E80-30D6-543A-BC6F-BE2E448F03E6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7435850" y="3209925"/>
            <a:ext cx="3870325" cy="2903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458" name="Title 6">
            <a:extLst>
              <a:ext uri="{FF2B5EF4-FFF2-40B4-BE49-F238E27FC236}">
                <a16:creationId xmlns:a16="http://schemas.microsoft.com/office/drawing/2014/main" id="{6042E810-3466-9773-F9A5-AE89A8CFE0D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441325" y="288925"/>
            <a:ext cx="10972800" cy="64611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altLang="en-US" sz="2200">
                <a:solidFill>
                  <a:srgbClr val="004C97"/>
                </a:solidFill>
                <a:latin typeface="Helvetica" pitchFamily="2" charset="0"/>
                <a:ea typeface="Geneva" panose="020B0503030404040204" pitchFamily="34" charset="0"/>
                <a:cs typeface="Geneva" panose="020B0503030404040204" pitchFamily="34" charset="0"/>
              </a:rPr>
              <a:t>R&amp;D on Scalability: LArPix-v2 System 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2CF5C32-1B86-01DA-2D34-5E52C386B2DE}"/>
              </a:ext>
            </a:extLst>
          </p:cNvPr>
          <p:cNvSpPr>
            <a:spLocks noGrp="1"/>
          </p:cNvSpPr>
          <p:nvPr>
            <p:ph type="dt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solidFill>
                  <a:schemeClr val="tx2"/>
                </a:solidFill>
              </a:rPr>
              <a:t>12 Dec 2022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9433DAE-9616-6242-2921-5E9D111DE518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pPr>
              <a:defRPr/>
            </a:pPr>
            <a:fld id="{9A68FC33-E108-0146-8010-338D2AB9098C}" type="slidenum">
              <a:rPr lang="en-US">
                <a:solidFill>
                  <a:schemeClr val="tx2"/>
                </a:solidFill>
              </a:rPr>
              <a:pPr>
                <a:defRPr/>
              </a:pPr>
              <a:t>7</a:t>
            </a:fld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71B356F3-267E-9BAE-A7F5-185F027D6697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solidFill>
                  <a:schemeClr val="tx2"/>
                </a:solidFill>
              </a:rPr>
              <a:t>D. Dwyer | Pixels for Large Cryo Detectors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19462" name="TextBox 20">
            <a:extLst>
              <a:ext uri="{FF2B5EF4-FFF2-40B4-BE49-F238E27FC236}">
                <a16:creationId xmlns:a16="http://schemas.microsoft.com/office/drawing/2014/main" id="{E2419E2C-11B3-ACD4-29C5-2ADCF639020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4138" y="833438"/>
            <a:ext cx="4537075" cy="5754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9pPr>
          </a:lstStyle>
          <a:p>
            <a:pPr eaLnBrk="1" hangingPunct="1"/>
            <a:r>
              <a:rPr lang="en-US" altLang="en-US" sz="2200" b="1">
                <a:solidFill>
                  <a:schemeClr val="tx2"/>
                </a:solidFill>
              </a:rPr>
              <a:t>LArPix-v2:</a:t>
            </a:r>
            <a:r>
              <a:rPr lang="en-US" altLang="en-US" b="1" i="1"/>
              <a:t>  2019-2021</a:t>
            </a:r>
          </a:p>
          <a:p>
            <a:pPr eaLnBrk="1" hangingPunct="1"/>
            <a:endParaRPr lang="en-US" altLang="en-US" sz="400"/>
          </a:p>
          <a:p>
            <a:pPr eaLnBrk="1" hangingPunct="1"/>
            <a:r>
              <a:rPr lang="en-US" altLang="en-US" b="1"/>
              <a:t>Substantial Design Evolution:</a:t>
            </a:r>
          </a:p>
          <a:p>
            <a:pPr eaLnBrk="1" hangingPunct="1"/>
            <a:r>
              <a:rPr lang="en-US" altLang="en-US" sz="1600">
                <a:solidFill>
                  <a:schemeClr val="tx2"/>
                </a:solidFill>
              </a:rPr>
              <a:t>  </a:t>
            </a:r>
            <a:r>
              <a:rPr lang="en-US" altLang="en-US" sz="1600" b="1">
                <a:solidFill>
                  <a:schemeClr val="tx2"/>
                </a:solidFill>
              </a:rPr>
              <a:t>ASIC Improvements:</a:t>
            </a:r>
          </a:p>
          <a:p>
            <a:pPr eaLnBrk="1" hangingPunct="1"/>
            <a:r>
              <a:rPr lang="en-US" altLang="en-US" sz="1400"/>
              <a:t>   - 64 channels/ASIC (twice channel density of v1)</a:t>
            </a:r>
          </a:p>
          <a:p>
            <a:pPr eaLnBrk="1" hangingPunct="1"/>
            <a:r>
              <a:rPr lang="en-US" altLang="en-US" sz="1400"/>
              <a:t>   - Hydra-I/O: Dynamic routing, robust to chip failure</a:t>
            </a:r>
          </a:p>
          <a:p>
            <a:pPr eaLnBrk="1" hangingPunct="1"/>
            <a:r>
              <a:rPr lang="en-US" altLang="en-US" sz="1400"/>
              <a:t>   - Cryogenic-compatible custom SRAM memory</a:t>
            </a:r>
          </a:p>
          <a:p>
            <a:pPr eaLnBrk="1" hangingPunct="1"/>
            <a:r>
              <a:rPr lang="en-US" altLang="en-US" sz="1400"/>
              <a:t>   - Improved tunability, testability</a:t>
            </a:r>
          </a:p>
          <a:p>
            <a:pPr eaLnBrk="1" hangingPunct="1"/>
            <a:r>
              <a:rPr lang="en-US" altLang="en-US" sz="1400"/>
              <a:t>   - Packaged to facilitate commercial mass production</a:t>
            </a:r>
            <a:endParaRPr lang="en-US" altLang="en-US" sz="1400" b="1"/>
          </a:p>
          <a:p>
            <a:pPr eaLnBrk="1" hangingPunct="1"/>
            <a:r>
              <a:rPr lang="en-US" altLang="en-US" sz="1600" b="1">
                <a:solidFill>
                  <a:schemeClr val="tx2"/>
                </a:solidFill>
              </a:rPr>
              <a:t>  Pixel Anode Design Overhaul:</a:t>
            </a:r>
          </a:p>
          <a:p>
            <a:pPr eaLnBrk="1" hangingPunct="1"/>
            <a:r>
              <a:rPr lang="en-US" altLang="en-US" sz="1400"/>
              <a:t>   - ‘Tileable’ design to cover anodes of arbitrary scale</a:t>
            </a:r>
          </a:p>
          <a:p>
            <a:pPr eaLnBrk="1" hangingPunct="1"/>
            <a:r>
              <a:rPr lang="en-US" altLang="en-US" sz="1400"/>
              <a:t>   - 32cm by 32cm pixel anode PCB tile</a:t>
            </a:r>
          </a:p>
          <a:p>
            <a:pPr eaLnBrk="1" hangingPunct="1"/>
            <a:r>
              <a:rPr lang="en-US" altLang="en-US" sz="1400"/>
              <a:t>   - Frontside: 4900 square pixels, 4.4 mm spacing</a:t>
            </a:r>
          </a:p>
          <a:p>
            <a:pPr eaLnBrk="1" hangingPunct="1"/>
            <a:r>
              <a:rPr lang="en-US" altLang="en-US" sz="1400"/>
              <a:t>   - Backside: 10x10 grid of ASICs  </a:t>
            </a:r>
          </a:p>
          <a:p>
            <a:pPr eaLnBrk="1" hangingPunct="1"/>
            <a:r>
              <a:rPr lang="en-US" altLang="en-US" sz="1400"/>
              <a:t>   - Enable fully-commercial mass production and assembly</a:t>
            </a:r>
          </a:p>
          <a:p>
            <a:pPr eaLnBrk="1" hangingPunct="1"/>
            <a:r>
              <a:rPr lang="en-US" altLang="en-US" sz="1600" b="1">
                <a:solidFill>
                  <a:schemeClr val="tx2"/>
                </a:solidFill>
              </a:rPr>
              <a:t>  Warm Controller (PACMAN) Redesign:</a:t>
            </a:r>
          </a:p>
          <a:p>
            <a:pPr eaLnBrk="1" hangingPunct="1"/>
            <a:r>
              <a:rPr lang="en-US" altLang="en-US" sz="1400"/>
              <a:t>   - Noise-isolated, compact, flange-mounted </a:t>
            </a:r>
          </a:p>
          <a:p>
            <a:pPr eaLnBrk="1" hangingPunct="1"/>
            <a:endParaRPr lang="en-US" altLang="en-US" sz="800"/>
          </a:p>
          <a:p>
            <a:pPr eaLnBrk="1" hangingPunct="1"/>
            <a:r>
              <a:rPr lang="en-US" altLang="en-US" b="1"/>
              <a:t>Key R&amp;D Achievement:</a:t>
            </a:r>
          </a:p>
          <a:p>
            <a:pPr eaLnBrk="1" hangingPunct="1"/>
            <a:r>
              <a:rPr lang="en-US" altLang="en-US" sz="1400"/>
              <a:t> Demonstrated </a:t>
            </a:r>
            <a:r>
              <a:rPr lang="en-US" altLang="en-US" sz="1400" b="1">
                <a:solidFill>
                  <a:schemeClr val="tx2"/>
                </a:solidFill>
              </a:rPr>
              <a:t>robust and scalable pixel anode</a:t>
            </a:r>
          </a:p>
          <a:p>
            <a:pPr eaLnBrk="1" hangingPunct="1"/>
            <a:r>
              <a:rPr lang="en-US" altLang="en-US" sz="1400" i="1">
                <a:solidFill>
                  <a:schemeClr val="tx2"/>
                </a:solidFill>
              </a:rPr>
              <a:t> </a:t>
            </a:r>
            <a:r>
              <a:rPr lang="en-US" altLang="en-US" sz="1400"/>
              <a:t>  - Fast (~few weeks) fully-commercial production/assembly</a:t>
            </a:r>
          </a:p>
          <a:p>
            <a:pPr eaLnBrk="1" hangingPunct="1"/>
            <a:r>
              <a:rPr lang="en-US" altLang="en-US" sz="1400"/>
              <a:t>   - Robust to repeated cryogenic cycling</a:t>
            </a:r>
          </a:p>
          <a:p>
            <a:pPr eaLnBrk="1" hangingPunct="1"/>
            <a:r>
              <a:rPr lang="en-US" altLang="en-US" sz="1400"/>
              <a:t>   - Successfully imaged cosmic rays in LArTPC </a:t>
            </a:r>
          </a:p>
          <a:p>
            <a:pPr eaLnBrk="1" hangingPunct="1"/>
            <a:r>
              <a:rPr lang="en-US" altLang="en-US" sz="1400"/>
              <a:t>     on first try</a:t>
            </a:r>
          </a:p>
          <a:p>
            <a:pPr eaLnBrk="1" hangingPunct="1"/>
            <a:endParaRPr lang="en-US" altLang="en-US" sz="1200" b="1"/>
          </a:p>
        </p:txBody>
      </p:sp>
      <p:sp>
        <p:nvSpPr>
          <p:cNvPr id="19463" name="TextBox 23">
            <a:extLst>
              <a:ext uri="{FF2B5EF4-FFF2-40B4-BE49-F238E27FC236}">
                <a16:creationId xmlns:a16="http://schemas.microsoft.com/office/drawing/2014/main" id="{0390B309-1CFF-F345-C831-4B4768AE926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37425" y="200025"/>
            <a:ext cx="390525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9pPr>
          </a:lstStyle>
          <a:p>
            <a:pPr eaLnBrk="1" hangingPunct="1"/>
            <a:r>
              <a:rPr lang="en-US" altLang="en-US" b="1">
                <a:solidFill>
                  <a:schemeClr val="tx2"/>
                </a:solidFill>
              </a:rPr>
              <a:t>Production-scale LArPix-v2 Pixel Anode</a:t>
            </a:r>
          </a:p>
        </p:txBody>
      </p:sp>
      <p:sp>
        <p:nvSpPr>
          <p:cNvPr id="19464" name="TextBox 28">
            <a:extLst>
              <a:ext uri="{FF2B5EF4-FFF2-40B4-BE49-F238E27FC236}">
                <a16:creationId xmlns:a16="http://schemas.microsoft.com/office/drawing/2014/main" id="{D8D15FA4-1521-38EC-EEF3-660237B0D3B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08500" y="779463"/>
            <a:ext cx="1719263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9pPr>
          </a:lstStyle>
          <a:p>
            <a:pPr eaLnBrk="1" hangingPunct="1"/>
            <a:r>
              <a:rPr lang="en-US" altLang="en-US" b="1">
                <a:solidFill>
                  <a:schemeClr val="tx2"/>
                </a:solidFill>
              </a:rPr>
              <a:t>LArPix-v2 ASIC</a:t>
            </a:r>
          </a:p>
        </p:txBody>
      </p:sp>
      <p:sp>
        <p:nvSpPr>
          <p:cNvPr id="19465" name="Picture 39">
            <a:extLst>
              <a:ext uri="{FF2B5EF4-FFF2-40B4-BE49-F238E27FC236}">
                <a16:creationId xmlns:a16="http://schemas.microsoft.com/office/drawing/2014/main" id="{EFE76D73-2B66-0353-E352-75E546516A24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576763" y="1119188"/>
            <a:ext cx="1516062" cy="151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466" name="TextBox 41">
            <a:extLst>
              <a:ext uri="{FF2B5EF4-FFF2-40B4-BE49-F238E27FC236}">
                <a16:creationId xmlns:a16="http://schemas.microsoft.com/office/drawing/2014/main" id="{AF75C590-6928-BAE9-C767-2E69D38E55E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105650" y="3181350"/>
            <a:ext cx="494665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9pPr>
          </a:lstStyle>
          <a:p>
            <a:pPr eaLnBrk="1" hangingPunct="1"/>
            <a:r>
              <a:rPr lang="en-US" altLang="en-US" sz="1600" b="1">
                <a:solidFill>
                  <a:schemeClr val="tx2"/>
                </a:solidFill>
              </a:rPr>
              <a:t>Raw 3D images of cosmic rays from initial single-tile test</a:t>
            </a:r>
          </a:p>
        </p:txBody>
      </p:sp>
      <p:sp>
        <p:nvSpPr>
          <p:cNvPr id="19467" name="Picture 42">
            <a:extLst>
              <a:ext uri="{FF2B5EF4-FFF2-40B4-BE49-F238E27FC236}">
                <a16:creationId xmlns:a16="http://schemas.microsoft.com/office/drawing/2014/main" id="{64DA418E-2AA0-3A56-9B13-F588DD2BBE69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591050" y="3006725"/>
            <a:ext cx="2222500" cy="1285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468" name="TextBox 43">
            <a:extLst>
              <a:ext uri="{FF2B5EF4-FFF2-40B4-BE49-F238E27FC236}">
                <a16:creationId xmlns:a16="http://schemas.microsoft.com/office/drawing/2014/main" id="{A06BB171-FDB5-F1F9-9CBB-338B007BE11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54525" y="2665413"/>
            <a:ext cx="24511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9pPr>
          </a:lstStyle>
          <a:p>
            <a:pPr eaLnBrk="1" hangingPunct="1"/>
            <a:r>
              <a:rPr lang="en-US" altLang="en-US" b="1">
                <a:solidFill>
                  <a:schemeClr val="tx2"/>
                </a:solidFill>
              </a:rPr>
              <a:t>PACMAN Tile Controller</a:t>
            </a:r>
          </a:p>
        </p:txBody>
      </p:sp>
      <p:sp>
        <p:nvSpPr>
          <p:cNvPr id="19469" name="Picture 44">
            <a:extLst>
              <a:ext uri="{FF2B5EF4-FFF2-40B4-BE49-F238E27FC236}">
                <a16:creationId xmlns:a16="http://schemas.microsoft.com/office/drawing/2014/main" id="{23E40FAD-18B1-00EE-0110-53FDA28A4CB5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902200" y="4614863"/>
            <a:ext cx="1603375" cy="1673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470" name="TextBox 46">
            <a:extLst>
              <a:ext uri="{FF2B5EF4-FFF2-40B4-BE49-F238E27FC236}">
                <a16:creationId xmlns:a16="http://schemas.microsoft.com/office/drawing/2014/main" id="{5DD1FEAC-C89D-FC93-CD5D-29EE8BCBFC9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68838" y="4281488"/>
            <a:ext cx="198437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9pPr>
          </a:lstStyle>
          <a:p>
            <a:pPr eaLnBrk="1" hangingPunct="1"/>
            <a:r>
              <a:rPr lang="en-US" altLang="en-US" b="1">
                <a:solidFill>
                  <a:schemeClr val="tx2"/>
                </a:solidFill>
              </a:rPr>
              <a:t>8-Tile Feedthrough</a:t>
            </a:r>
          </a:p>
        </p:txBody>
      </p:sp>
      <p:sp>
        <p:nvSpPr>
          <p:cNvPr id="19471" name="Picture 19">
            <a:extLst>
              <a:ext uri="{FF2B5EF4-FFF2-40B4-BE49-F238E27FC236}">
                <a16:creationId xmlns:a16="http://schemas.microsoft.com/office/drawing/2014/main" id="{82223AC9-7BFB-6A4B-14B2-910FF50CD86B}"/>
              </a:ext>
            </a:extLst>
          </p:cNvPr>
          <p:cNvSpPr>
            <a:spLocks noChangeAspect="1" noChangeArrowheads="1"/>
          </p:cNvSpPr>
          <p:nvPr/>
        </p:nvSpPr>
        <p:spPr bwMode="auto">
          <a:xfrm rot="10800000">
            <a:off x="6280150" y="573088"/>
            <a:ext cx="2852738" cy="2138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472" name="Picture 24">
            <a:extLst>
              <a:ext uri="{FF2B5EF4-FFF2-40B4-BE49-F238E27FC236}">
                <a16:creationId xmlns:a16="http://schemas.microsoft.com/office/drawing/2014/main" id="{78F5B220-D422-0D42-9776-C59844A7A271}"/>
              </a:ext>
            </a:extLst>
          </p:cNvPr>
          <p:cNvSpPr>
            <a:spLocks noChangeAspect="1" noChangeArrowheads="1"/>
          </p:cNvSpPr>
          <p:nvPr/>
        </p:nvSpPr>
        <p:spPr bwMode="auto">
          <a:xfrm rot="10800000">
            <a:off x="9251950" y="565150"/>
            <a:ext cx="2851150" cy="2138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306896E-3A79-D689-96A3-020FE41C6668}"/>
              </a:ext>
            </a:extLst>
          </p:cNvPr>
          <p:cNvSpPr txBox="1"/>
          <p:nvPr/>
        </p:nvSpPr>
        <p:spPr>
          <a:xfrm>
            <a:off x="5529599" y="6367790"/>
            <a:ext cx="666240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>
                <a:solidFill>
                  <a:schemeClr val="tx2"/>
                </a:solidFill>
              </a:rPr>
              <a:t>“LArPix-v2: a commercially scalable large-format 3D charge-readout scheme for </a:t>
            </a:r>
            <a:r>
              <a:rPr lang="en-US" sz="1400" i="1" dirty="0" err="1">
                <a:solidFill>
                  <a:schemeClr val="tx2"/>
                </a:solidFill>
              </a:rPr>
              <a:t>LArTPCs</a:t>
            </a:r>
            <a:r>
              <a:rPr lang="en-US" sz="1400" i="1" dirty="0">
                <a:solidFill>
                  <a:schemeClr val="tx2"/>
                </a:solidFill>
              </a:rPr>
              <a:t>”</a:t>
            </a:r>
          </a:p>
          <a:p>
            <a:r>
              <a:rPr lang="en-US" sz="1400" i="1" dirty="0">
                <a:solidFill>
                  <a:schemeClr val="tx2"/>
                </a:solidFill>
              </a:rPr>
              <a:t>publication in preparation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6">
            <a:extLst>
              <a:ext uri="{FF2B5EF4-FFF2-40B4-BE49-F238E27FC236}">
                <a16:creationId xmlns:a16="http://schemas.microsoft.com/office/drawing/2014/main" id="{FFDC4827-C969-9C2A-FA2C-8FF0697A01B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441325" y="288925"/>
            <a:ext cx="10972800" cy="64611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altLang="en-US" sz="2200">
                <a:solidFill>
                  <a:srgbClr val="004C97"/>
                </a:solidFill>
                <a:latin typeface="Helvetica" pitchFamily="2" charset="0"/>
                <a:ea typeface="Geneva" panose="020B0503030404040204" pitchFamily="34" charset="0"/>
                <a:cs typeface="Geneva" panose="020B0503030404040204" pitchFamily="34" charset="0"/>
              </a:rPr>
              <a:t>R&amp;D on Robustness: Hydra-I/O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257032A-2819-DDD5-9F1B-0B1FD3B6FF61}"/>
              </a:ext>
            </a:extLst>
          </p:cNvPr>
          <p:cNvSpPr>
            <a:spLocks noGrp="1"/>
          </p:cNvSpPr>
          <p:nvPr>
            <p:ph type="dt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solidFill>
                  <a:schemeClr val="tx2"/>
                </a:solidFill>
              </a:rPr>
              <a:t>12 Dec 2022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AFA3147-6B34-9743-C07E-04CC25D814E4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pPr>
              <a:defRPr/>
            </a:pPr>
            <a:fld id="{9265B0E7-A69B-F04B-989F-02AFA99625AA}" type="slidenum">
              <a:rPr lang="en-US">
                <a:solidFill>
                  <a:schemeClr val="tx2"/>
                </a:solidFill>
              </a:rPr>
              <a:pPr>
                <a:defRPr/>
              </a:pPr>
              <a:t>8</a:t>
            </a:fld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42FC84CE-9C5E-E1F7-BBE4-53B905B980B9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solidFill>
                  <a:schemeClr val="tx2"/>
                </a:solidFill>
              </a:rPr>
              <a:t>D. Dwyer | Pixels for Large Cryo Detectors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A0B33390-DFCE-E9F5-18C4-8729D78D1AF9}"/>
              </a:ext>
            </a:extLst>
          </p:cNvPr>
          <p:cNvSpPr txBox="1"/>
          <p:nvPr/>
        </p:nvSpPr>
        <p:spPr>
          <a:xfrm>
            <a:off x="338138" y="841375"/>
            <a:ext cx="6392862" cy="15081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n-US" b="1" dirty="0">
                <a:solidFill>
                  <a:schemeClr val="tx2"/>
                </a:solidFill>
                <a:latin typeface="Calibri" charset="0"/>
                <a:ea typeface="Geneva" charset="0"/>
                <a:cs typeface="Geneva" charset="0"/>
              </a:rPr>
              <a:t>New design for robust I/O and control architecture</a:t>
            </a:r>
          </a:p>
          <a:p>
            <a:pPr eaLnBrk="1" hangingPunct="1">
              <a:defRPr/>
            </a:pPr>
            <a:endParaRPr lang="en-US" sz="400" dirty="0">
              <a:solidFill>
                <a:srgbClr val="000000"/>
              </a:solidFill>
              <a:latin typeface="Calibri" charset="0"/>
              <a:ea typeface="Geneva" charset="0"/>
              <a:cs typeface="Geneva" charset="0"/>
            </a:endParaRPr>
          </a:p>
          <a:p>
            <a:pPr eaLnBrk="1" hangingPunct="1">
              <a:defRPr/>
            </a:pP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charset="0"/>
                <a:ea typeface="Geneva" charset="0"/>
                <a:cs typeface="Geneva" charset="0"/>
              </a:rPr>
              <a:t>Repurpose existing LArPix-v1 low-power data I/O circuit</a:t>
            </a:r>
          </a:p>
          <a:p>
            <a:pPr eaLnBrk="1" hangingPunct="1">
              <a:defRPr/>
            </a:pP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charset="0"/>
                <a:ea typeface="Geneva" charset="0"/>
                <a:cs typeface="Geneva" charset="0"/>
              </a:rPr>
              <a:t>Very slight change enables richer, dynamic I/O architecture</a:t>
            </a:r>
          </a:p>
          <a:p>
            <a:pPr eaLnBrk="1" hangingPunct="1">
              <a:defRPr/>
            </a:pP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charset="0"/>
                <a:ea typeface="Geneva" charset="0"/>
                <a:cs typeface="Geneva" charset="0"/>
              </a:rPr>
              <a:t>  - I/O can occur between any neighboring chips on pixel tile</a:t>
            </a:r>
          </a:p>
          <a:p>
            <a:pPr eaLnBrk="1" hangingPunct="1">
              <a:defRPr/>
            </a:pP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charset="0"/>
                <a:ea typeface="Geneva" charset="0"/>
                <a:cs typeface="Geneva" charset="0"/>
              </a:rPr>
              <a:t>  - Network is built by explicitly connecting neighboring ASICs in a determined fashion</a:t>
            </a:r>
          </a:p>
          <a:p>
            <a:pPr eaLnBrk="1" hangingPunct="1">
              <a:defRPr/>
            </a:pP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charset="0"/>
                <a:ea typeface="Geneva" charset="0"/>
                <a:cs typeface="Geneva" charset="0"/>
              </a:rPr>
              <a:t>Successfully exercised with LArPix-v2 chip</a:t>
            </a:r>
          </a:p>
        </p:txBody>
      </p:sp>
      <p:sp>
        <p:nvSpPr>
          <p:cNvPr id="20488" name="TextBox 25">
            <a:extLst>
              <a:ext uri="{FF2B5EF4-FFF2-40B4-BE49-F238E27FC236}">
                <a16:creationId xmlns:a16="http://schemas.microsoft.com/office/drawing/2014/main" id="{2BEFBDB4-B79C-6AA6-D2D4-E91172BBC9D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3213" y="5391150"/>
            <a:ext cx="3871912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9pPr>
          </a:lstStyle>
          <a:p>
            <a:pPr eaLnBrk="1" hangingPunct="1"/>
            <a:r>
              <a:rPr lang="en-US" altLang="en-US"/>
              <a:t>Upstream configuration commands</a:t>
            </a:r>
          </a:p>
        </p:txBody>
      </p:sp>
      <p:sp>
        <p:nvSpPr>
          <p:cNvPr id="20490" name="TextBox 27">
            <a:extLst>
              <a:ext uri="{FF2B5EF4-FFF2-40B4-BE49-F238E27FC236}">
                <a16:creationId xmlns:a16="http://schemas.microsoft.com/office/drawing/2014/main" id="{2605E227-E939-14AB-6FB5-92B4BCBEAB5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41788" y="5402263"/>
            <a:ext cx="2563812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9pPr>
          </a:lstStyle>
          <a:p>
            <a:pPr eaLnBrk="1" hangingPunct="1"/>
            <a:r>
              <a:rPr lang="en-US" altLang="en-US"/>
              <a:t>Downstream data flow</a:t>
            </a:r>
          </a:p>
        </p:txBody>
      </p:sp>
      <p:sp>
        <p:nvSpPr>
          <p:cNvPr id="20491" name="TextBox 28">
            <a:extLst>
              <a:ext uri="{FF2B5EF4-FFF2-40B4-BE49-F238E27FC236}">
                <a16:creationId xmlns:a16="http://schemas.microsoft.com/office/drawing/2014/main" id="{795D218C-AE8D-0E2B-10E9-258634C7509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1450" y="2427288"/>
            <a:ext cx="24574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9pPr>
          </a:lstStyle>
          <a:p>
            <a:pPr eaLnBrk="1" hangingPunct="1"/>
            <a:r>
              <a:rPr lang="en-US" altLang="en-US" b="1">
                <a:solidFill>
                  <a:schemeClr val="tx2"/>
                </a:solidFill>
              </a:rPr>
              <a:t>Example: 5 x 5 Pixel Tile</a:t>
            </a:r>
          </a:p>
        </p:txBody>
      </p:sp>
      <p:pic>
        <p:nvPicPr>
          <p:cNvPr id="20492" name="Picture 29">
            <a:extLst>
              <a:ext uri="{FF2B5EF4-FFF2-40B4-BE49-F238E27FC236}">
                <a16:creationId xmlns:a16="http://schemas.microsoft.com/office/drawing/2014/main" id="{7FD7339E-CBCC-1273-7FB0-ABF0BFED6C8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8393113" y="166688"/>
            <a:ext cx="3460750" cy="2595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9A4AD152-AF83-52A0-5786-3F3DB929E2A2}"/>
              </a:ext>
            </a:extLst>
          </p:cNvPr>
          <p:cNvCxnSpPr>
            <a:cxnSpLocks/>
          </p:cNvCxnSpPr>
          <p:nvPr/>
        </p:nvCxnSpPr>
        <p:spPr>
          <a:xfrm flipH="1" flipV="1">
            <a:off x="7742238" y="652463"/>
            <a:ext cx="1114425" cy="0"/>
          </a:xfrm>
          <a:prstGeom prst="straightConnector1">
            <a:avLst/>
          </a:prstGeom>
          <a:ln w="50800">
            <a:solidFill>
              <a:schemeClr val="tx2"/>
            </a:solidFill>
            <a:headEnd type="arrow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ACE9B139-AC78-CB9E-4B66-C72945A6C2BB}"/>
              </a:ext>
            </a:extLst>
          </p:cNvPr>
          <p:cNvCxnSpPr>
            <a:cxnSpLocks/>
          </p:cNvCxnSpPr>
          <p:nvPr/>
        </p:nvCxnSpPr>
        <p:spPr>
          <a:xfrm flipH="1" flipV="1">
            <a:off x="7842250" y="1328738"/>
            <a:ext cx="1114425" cy="0"/>
          </a:xfrm>
          <a:prstGeom prst="straightConnector1">
            <a:avLst/>
          </a:prstGeom>
          <a:ln w="50800">
            <a:solidFill>
              <a:schemeClr val="tx2"/>
            </a:solidFill>
            <a:headEnd type="arrow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E6434B3B-5D75-B622-3E7C-AE06BA3350CA}"/>
              </a:ext>
            </a:extLst>
          </p:cNvPr>
          <p:cNvCxnSpPr>
            <a:cxnSpLocks/>
          </p:cNvCxnSpPr>
          <p:nvPr/>
        </p:nvCxnSpPr>
        <p:spPr>
          <a:xfrm flipH="1" flipV="1">
            <a:off x="7967663" y="1968500"/>
            <a:ext cx="1114425" cy="0"/>
          </a:xfrm>
          <a:prstGeom prst="straightConnector1">
            <a:avLst/>
          </a:prstGeom>
          <a:ln w="50800">
            <a:solidFill>
              <a:schemeClr val="tx2"/>
            </a:solidFill>
            <a:headEnd type="arrow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497" name="TextBox 35">
            <a:extLst>
              <a:ext uri="{FF2B5EF4-FFF2-40B4-BE49-F238E27FC236}">
                <a16:creationId xmlns:a16="http://schemas.microsoft.com/office/drawing/2014/main" id="{36DD37D8-4F35-FB1D-34C4-B87DDCFBBB7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15075" y="850900"/>
            <a:ext cx="1931988" cy="738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9pPr>
          </a:lstStyle>
          <a:p>
            <a:pPr eaLnBrk="1" hangingPunct="1"/>
            <a:r>
              <a:rPr lang="en-US" altLang="en-US" sz="1400" i="1">
                <a:solidFill>
                  <a:schemeClr val="tx2"/>
                </a:solidFill>
              </a:rPr>
              <a:t>Four chips have direct off-tile I/O channels</a:t>
            </a:r>
          </a:p>
          <a:p>
            <a:pPr eaLnBrk="1" hangingPunct="1"/>
            <a:r>
              <a:rPr lang="en-US" altLang="en-US" sz="1400" i="1">
                <a:solidFill>
                  <a:schemeClr val="tx2"/>
                </a:solidFill>
              </a:rPr>
              <a:t>(10 MHz, &lt; 4 m)</a:t>
            </a:r>
          </a:p>
        </p:txBody>
      </p:sp>
      <p:sp>
        <p:nvSpPr>
          <p:cNvPr id="20498" name="TextBox 18">
            <a:extLst>
              <a:ext uri="{FF2B5EF4-FFF2-40B4-BE49-F238E27FC236}">
                <a16:creationId xmlns:a16="http://schemas.microsoft.com/office/drawing/2014/main" id="{1B39388A-D74E-40C6-38C3-4D15A2E5E95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00875" y="5402263"/>
            <a:ext cx="406717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9pPr>
          </a:lstStyle>
          <a:p>
            <a:pPr eaLnBrk="1" hangingPunct="1"/>
            <a:r>
              <a:rPr lang="en-US" altLang="en-US"/>
              <a:t>Network reconfigured to avoid failed ASIC</a:t>
            </a:r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79AB9E1C-4CA7-A39F-B782-89A9D1F2D09D}"/>
              </a:ext>
            </a:extLst>
          </p:cNvPr>
          <p:cNvCxnSpPr>
            <a:cxnSpLocks/>
          </p:cNvCxnSpPr>
          <p:nvPr/>
        </p:nvCxnSpPr>
        <p:spPr>
          <a:xfrm>
            <a:off x="8642350" y="4278313"/>
            <a:ext cx="1852613" cy="417512"/>
          </a:xfrm>
          <a:prstGeom prst="straightConnector1">
            <a:avLst/>
          </a:prstGeom>
          <a:ln w="25400">
            <a:solidFill>
              <a:srgbClr val="FF0000"/>
            </a:solidFill>
            <a:headEnd type="arrow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500" name="TextBox 20">
            <a:extLst>
              <a:ext uri="{FF2B5EF4-FFF2-40B4-BE49-F238E27FC236}">
                <a16:creationId xmlns:a16="http://schemas.microsoft.com/office/drawing/2014/main" id="{83E9FD32-AE25-FA89-9A21-AABFD47048A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498138" y="4610100"/>
            <a:ext cx="193357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9pPr>
          </a:lstStyle>
          <a:p>
            <a:pPr eaLnBrk="1" hangingPunct="1"/>
            <a:r>
              <a:rPr lang="en-US" altLang="en-US" sz="1400" i="1">
                <a:solidFill>
                  <a:srgbClr val="FF0000"/>
                </a:solidFill>
              </a:rPr>
              <a:t>Example failed chip.</a:t>
            </a:r>
          </a:p>
        </p:txBody>
      </p:sp>
      <p:sp>
        <p:nvSpPr>
          <p:cNvPr id="20501" name="TextBox 4">
            <a:extLst>
              <a:ext uri="{FF2B5EF4-FFF2-40B4-BE49-F238E27FC236}">
                <a16:creationId xmlns:a16="http://schemas.microsoft.com/office/drawing/2014/main" id="{4CF3338F-AE46-71F1-DD6C-77D4B345812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1450" y="5811838"/>
            <a:ext cx="9261475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9pPr>
          </a:lstStyle>
          <a:p>
            <a:pPr eaLnBrk="1" hangingPunct="1"/>
            <a:r>
              <a:rPr lang="en-US" altLang="en-US" sz="1400" i="1">
                <a:solidFill>
                  <a:schemeClr val="tx2"/>
                </a:solidFill>
              </a:rPr>
              <a:t>AD-HOC NETWORK OF READOUT APPLICATION-SPECIFIC INTEGRATED CIRCUITS FOR RELIABLE DETECTOR INSTRUMENTATION</a:t>
            </a:r>
          </a:p>
          <a:p>
            <a:pPr eaLnBrk="1" hangingPunct="1"/>
            <a:r>
              <a:rPr lang="en-US" altLang="en-US" sz="1400" i="1">
                <a:solidFill>
                  <a:schemeClr val="tx2"/>
                </a:solidFill>
              </a:rPr>
              <a:t>U.S. Patent Application Ser. No: 63/140,434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CF508E1-E4F5-AAA8-CF09-50D0955EBE5F}"/>
              </a:ext>
            </a:extLst>
          </p:cNvPr>
          <p:cNvSpPr txBox="1"/>
          <p:nvPr/>
        </p:nvSpPr>
        <p:spPr>
          <a:xfrm>
            <a:off x="7134225" y="6440488"/>
            <a:ext cx="2225675" cy="36988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b="1" i="1" dirty="0">
                <a:solidFill>
                  <a:schemeClr val="accent6">
                    <a:lumMod val="50000"/>
                  </a:schemeClr>
                </a:solidFill>
              </a:rPr>
              <a:t>2022 R&amp;D 100 Award</a:t>
            </a:r>
          </a:p>
        </p:txBody>
      </p:sp>
      <p:pic>
        <p:nvPicPr>
          <p:cNvPr id="6" name="Picture 17" descr="Hydra PCB 5x5 Upstream 1 Dead.png">
            <a:extLst>
              <a:ext uri="{FF2B5EF4-FFF2-40B4-BE49-F238E27FC236}">
                <a16:creationId xmlns:a16="http://schemas.microsoft.com/office/drawing/2014/main" id="{9D37B857-B21E-2C7D-4BA0-16627288C8F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00963" y="2651125"/>
            <a:ext cx="2584450" cy="301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4" descr="Hydra PCB 5x5 Upstream.png">
            <a:extLst>
              <a:ext uri="{FF2B5EF4-FFF2-40B4-BE49-F238E27FC236}">
                <a16:creationId xmlns:a16="http://schemas.microsoft.com/office/drawing/2014/main" id="{80A066C0-0145-A9D9-E229-429067515DD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44525" y="2092325"/>
            <a:ext cx="5140325" cy="4348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6" descr="Hydra PCB 5x5 Downstream.png">
            <a:extLst>
              <a:ext uri="{FF2B5EF4-FFF2-40B4-BE49-F238E27FC236}">
                <a16:creationId xmlns:a16="http://schemas.microsoft.com/office/drawing/2014/main" id="{F07473C6-D1B7-DBC1-BE0C-728F388A497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4813" y="2640013"/>
            <a:ext cx="2584450" cy="301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itle 6">
            <a:extLst>
              <a:ext uri="{FF2B5EF4-FFF2-40B4-BE49-F238E27FC236}">
                <a16:creationId xmlns:a16="http://schemas.microsoft.com/office/drawing/2014/main" id="{B87597EC-30BA-B3D6-9E42-F059643A972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604838" y="461963"/>
            <a:ext cx="10972800" cy="6477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altLang="en-US" sz="2200">
                <a:solidFill>
                  <a:srgbClr val="004C97"/>
                </a:solidFill>
                <a:latin typeface="Helvetica" pitchFamily="2" charset="0"/>
                <a:ea typeface="Geneva" panose="020B0503030404040204" pitchFamily="34" charset="0"/>
                <a:cs typeface="Geneva" panose="020B0503030404040204" pitchFamily="34" charset="0"/>
              </a:rPr>
              <a:t>LArPix-v2b: Very low-voltage low-power digital I/O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265E8D8-7513-5334-DEB4-B12BD4F1366F}"/>
              </a:ext>
            </a:extLst>
          </p:cNvPr>
          <p:cNvSpPr>
            <a:spLocks noGrp="1"/>
          </p:cNvSpPr>
          <p:nvPr>
            <p:ph type="dt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solidFill>
                  <a:schemeClr val="tx2"/>
                </a:solidFill>
              </a:rPr>
              <a:t>12 Dec 2022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047E795-A258-A941-03E6-20A31B08FABB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pPr>
              <a:defRPr/>
            </a:pPr>
            <a:fld id="{D5778F67-3023-4541-9D3E-819E19A6D16B}" type="slidenum">
              <a:rPr lang="en-US">
                <a:solidFill>
                  <a:schemeClr val="tx2"/>
                </a:solidFill>
              </a:rPr>
              <a:pPr>
                <a:defRPr/>
              </a:pPr>
              <a:t>9</a:t>
            </a:fld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DDA80BD3-A83E-E802-9D8E-1916839D9128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solidFill>
                  <a:schemeClr val="tx2"/>
                </a:solidFill>
              </a:rPr>
              <a:t>D. Dwyer | Pixels for Large Cryo Detectors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72CE4BC0-34A0-76ED-DC48-5B9AA583426C}"/>
              </a:ext>
            </a:extLst>
          </p:cNvPr>
          <p:cNvSpPr txBox="1"/>
          <p:nvPr/>
        </p:nvSpPr>
        <p:spPr>
          <a:xfrm>
            <a:off x="74613" y="1128713"/>
            <a:ext cx="11577637" cy="13843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en-US" b="1" dirty="0">
                <a:solidFill>
                  <a:schemeClr val="tx2"/>
                </a:solidFill>
                <a:latin typeface="Helvetica" pitchFamily="2" charset="0"/>
                <a:ea typeface="Geneva" charset="0"/>
                <a:cs typeface="Geneva" charset="0"/>
              </a:rPr>
              <a:t>Custom tunable low-voltage digital transmitter and receiver</a:t>
            </a:r>
          </a:p>
          <a:p>
            <a:pPr eaLnBrk="1" hangingPunct="1">
              <a:defRPr/>
            </a:pPr>
            <a:endParaRPr lang="en-US" b="1" dirty="0">
              <a:solidFill>
                <a:schemeClr val="tx2"/>
              </a:solidFill>
              <a:latin typeface="Helvetica" pitchFamily="2" charset="0"/>
              <a:ea typeface="Geneva" charset="0"/>
              <a:cs typeface="Geneva" charset="0"/>
            </a:endParaRPr>
          </a:p>
          <a:p>
            <a:pPr eaLnBrk="1" hangingPunct="1">
              <a:defRPr/>
            </a:pP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2" charset="0"/>
                <a:ea typeface="Geneva" charset="0"/>
                <a:cs typeface="Geneva" charset="0"/>
              </a:rPr>
              <a:t> - Similar to LVDS in concept, but much lower power:  O(10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2" charset="0"/>
                <a:ea typeface="Geneva" charset="0"/>
                <a:cs typeface="Geneva" charset="0"/>
              </a:rPr>
              <a:t>uW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2" charset="0"/>
                <a:ea typeface="Geneva" charset="0"/>
                <a:cs typeface="Geneva" charset="0"/>
              </a:rPr>
              <a:t>) per transmitter &amp; receiver</a:t>
            </a:r>
          </a:p>
          <a:p>
            <a:pPr eaLnBrk="1" hangingPunct="1">
              <a:defRPr/>
            </a:pP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2" charset="0"/>
                <a:ea typeface="Geneva" charset="0"/>
                <a:cs typeface="Geneva" charset="0"/>
              </a:rPr>
              <a:t> - Highly-tunable loop current and termination resistance supports multiple modes of operation (chip-to-chip, multi-drop, etc.)</a:t>
            </a:r>
          </a:p>
          <a:p>
            <a:pPr eaLnBrk="1" hangingPunct="1">
              <a:defRPr/>
            </a:pP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2" charset="0"/>
                <a:ea typeface="Geneva" charset="0"/>
                <a:cs typeface="Geneva" charset="0"/>
              </a:rPr>
              <a:t> - Optional mode for automatic transmitter power-down when no data   </a:t>
            </a:r>
          </a:p>
        </p:txBody>
      </p:sp>
      <p:pic>
        <p:nvPicPr>
          <p:cNvPr id="21510" name="Picture 3">
            <a:extLst>
              <a:ext uri="{FF2B5EF4-FFF2-40B4-BE49-F238E27FC236}">
                <a16:creationId xmlns:a16="http://schemas.microsoft.com/office/drawing/2014/main" id="{A771342E-0AA0-8588-C028-97B45C43CA9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7350" y="2894013"/>
            <a:ext cx="5980113" cy="2065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0AAC1784-C373-C0F7-A75F-5675740EA836}"/>
              </a:ext>
            </a:extLst>
          </p:cNvPr>
          <p:cNvSpPr txBox="1"/>
          <p:nvPr/>
        </p:nvSpPr>
        <p:spPr>
          <a:xfrm>
            <a:off x="7054850" y="5365750"/>
            <a:ext cx="4903788" cy="83026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2" charset="0"/>
                <a:ea typeface="Geneva" charset="0"/>
                <a:cs typeface="Geneva" charset="0"/>
              </a:rPr>
              <a:t>- LArPix-v2b ASICs received Aug. 2021</a:t>
            </a:r>
          </a:p>
          <a:p>
            <a:pPr eaLnBrk="1" hangingPunct="1">
              <a:defRPr/>
            </a:pP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2" charset="0"/>
                <a:ea typeface="Geneva" charset="0"/>
                <a:cs typeface="Geneva" charset="0"/>
              </a:rPr>
              <a:t>- Low-voltage I/O working as designed</a:t>
            </a:r>
          </a:p>
          <a:p>
            <a:pPr eaLnBrk="1" hangingPunct="1">
              <a:defRPr/>
            </a:pP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2" charset="0"/>
                <a:ea typeface="Geneva" charset="0"/>
                <a:cs typeface="Geneva" charset="0"/>
              </a:rPr>
              <a:t>- Prototype v2b-based pixel tiles now in production </a:t>
            </a:r>
          </a:p>
        </p:txBody>
      </p:sp>
      <p:pic>
        <p:nvPicPr>
          <p:cNvPr id="5" name="Picture 5">
            <a:extLst>
              <a:ext uri="{FF2B5EF4-FFF2-40B4-BE49-F238E27FC236}">
                <a16:creationId xmlns:a16="http://schemas.microsoft.com/office/drawing/2014/main" id="{5DFE8B73-B2C6-6BC4-F448-78DFEF5E234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388" y="2692400"/>
            <a:ext cx="4616450" cy="260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LBNF Template_051215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LBNF Content-Footer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DE136C6823184499040EF32FECB2863" ma:contentTypeVersion="12" ma:contentTypeDescription="Create a new document." ma:contentTypeScope="" ma:versionID="86b5167867d8a0c97ef44d66abf3dbbf">
  <xsd:schema xmlns:xsd="http://www.w3.org/2001/XMLSchema" xmlns:xs="http://www.w3.org/2001/XMLSchema" xmlns:p="http://schemas.microsoft.com/office/2006/metadata/properties" xmlns:ns3="217384e2-1cc7-462a-88d5-a9f0c79de128" xmlns:ns4="47630a84-84bd-4c0e-8a4d-0e925dfde686" targetNamespace="http://schemas.microsoft.com/office/2006/metadata/properties" ma:root="true" ma:fieldsID="7129394e52a3b6990431e8a208151742" ns3:_="" ns4:_="">
    <xsd:import namespace="217384e2-1cc7-462a-88d5-a9f0c79de128"/>
    <xsd:import namespace="47630a84-84bd-4c0e-8a4d-0e925dfde686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17384e2-1cc7-462a-88d5-a9f0c79de12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7630a84-84bd-4c0e-8a4d-0e925dfde686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4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665A8348-B893-480E-B73E-F68EF0724472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8328CDF4-6FDF-45D6-AD58-64E5583DF16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217384e2-1cc7-462a-88d5-a9f0c79de128"/>
    <ds:schemaRef ds:uri="47630a84-84bd-4c0e-8a4d-0e925dfde68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221AB8FB-521F-436B-8DB8-AF19661E6E7B}">
  <ds:schemaRefs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terms/"/>
    <ds:schemaRef ds:uri="217384e2-1cc7-462a-88d5-a9f0c79de128"/>
    <ds:schemaRef ds:uri="http://www.w3.org/XML/1998/namespace"/>
    <ds:schemaRef ds:uri="http://purl.org/dc/dcmitype/"/>
    <ds:schemaRef ds:uri="http://schemas.microsoft.com/office/infopath/2007/PartnerControls"/>
    <ds:schemaRef ds:uri="47630a84-84bd-4c0e-8a4d-0e925dfde686"/>
    <ds:schemaRef ds:uri="http://schemas.microsoft.com/office/2006/metadata/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35473</TotalTime>
  <Words>3040</Words>
  <Application>Microsoft Macintosh PowerPoint</Application>
  <PresentationFormat>Widescreen</PresentationFormat>
  <Paragraphs>532</Paragraphs>
  <Slides>23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23</vt:i4>
      </vt:variant>
    </vt:vector>
  </HeadingPairs>
  <TitlesOfParts>
    <vt:vector size="29" baseType="lpstr">
      <vt:lpstr>Arial</vt:lpstr>
      <vt:lpstr>Calibri</vt:lpstr>
      <vt:lpstr>Helvetica</vt:lpstr>
      <vt:lpstr>Lucida Grande</vt:lpstr>
      <vt:lpstr>LBNF Template_051215</vt:lpstr>
      <vt:lpstr>LBNF Content-Footer Theme</vt:lpstr>
      <vt:lpstr>Pixel Readout  for Large Cryogenic Detectors</vt:lpstr>
      <vt:lpstr>Neutrino Instrumentation Challenge </vt:lpstr>
      <vt:lpstr>2D vs. 3D LArTPCs</vt:lpstr>
      <vt:lpstr>True 3D Readout Technical Targets</vt:lpstr>
      <vt:lpstr>LArPix </vt:lpstr>
      <vt:lpstr>R&amp;D on Feasibility: LArPix-v1 System </vt:lpstr>
      <vt:lpstr>R&amp;D on Scalability: LArPix-v2 System </vt:lpstr>
      <vt:lpstr>R&amp;D on Robustness: Hydra-I/O</vt:lpstr>
      <vt:lpstr>LArPix-v2b: Very low-voltage low-power digital I/O</vt:lpstr>
      <vt:lpstr>LArPix-v2: Scalable Production and Testing Process</vt:lpstr>
      <vt:lpstr>Prototyping: ArgonCube 2x2 LArTPCs</vt:lpstr>
      <vt:lpstr>Prototyping: ArgonCube 2x2 LArTPCs</vt:lpstr>
      <vt:lpstr>LightPix: Scalable Cryogenic SiPM Readout Electronics </vt:lpstr>
      <vt:lpstr>LightPix ASIC</vt:lpstr>
      <vt:lpstr>QPix </vt:lpstr>
      <vt:lpstr>QPix: Concept and Progress</vt:lpstr>
      <vt:lpstr>QPix: Light-sensitive Pixels</vt:lpstr>
      <vt:lpstr>ARIADNE+ </vt:lpstr>
      <vt:lpstr>Summary: Neutrino Pixels</vt:lpstr>
      <vt:lpstr>Backup</vt:lpstr>
      <vt:lpstr>2x2 Module 0 Physics Performance</vt:lpstr>
      <vt:lpstr>ArgonCube 2x2 @ NuMI</vt:lpstr>
      <vt:lpstr>Far Detector Pixel Readout: Key Requirements </vt:lpstr>
    </vt:vector>
  </TitlesOfParts>
  <Company>Sandbox Studio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Sandbox Studio</dc:creator>
  <cp:lastModifiedBy>Daniel Dwyer</cp:lastModifiedBy>
  <cp:revision>629</cp:revision>
  <cp:lastPrinted>2020-09-24T05:52:11Z</cp:lastPrinted>
  <dcterms:created xsi:type="dcterms:W3CDTF">2015-04-30T14:29:22Z</dcterms:created>
  <dcterms:modified xsi:type="dcterms:W3CDTF">2022-12-12T20:53:07Z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0x010100FDE136C6823184499040EF32FECB2863</vt:lpwstr>
  </property>
</Properties>
</file>