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7"/>
  </p:notesMasterIdLst>
  <p:sldIdLst>
    <p:sldId id="256" r:id="rId5"/>
    <p:sldId id="258" r:id="rId6"/>
    <p:sldId id="260" r:id="rId7"/>
    <p:sldId id="268" r:id="rId8"/>
    <p:sldId id="285" r:id="rId9"/>
    <p:sldId id="313" r:id="rId10"/>
    <p:sldId id="274" r:id="rId11"/>
    <p:sldId id="275" r:id="rId12"/>
    <p:sldId id="300" r:id="rId13"/>
    <p:sldId id="278" r:id="rId14"/>
    <p:sldId id="273" r:id="rId15"/>
    <p:sldId id="301" r:id="rId16"/>
    <p:sldId id="302" r:id="rId17"/>
    <p:sldId id="286" r:id="rId18"/>
    <p:sldId id="297" r:id="rId19"/>
    <p:sldId id="314" r:id="rId20"/>
    <p:sldId id="315" r:id="rId21"/>
    <p:sldId id="317" r:id="rId22"/>
    <p:sldId id="316" r:id="rId23"/>
    <p:sldId id="292" r:id="rId24"/>
    <p:sldId id="293" r:id="rId25"/>
    <p:sldId id="29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D23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92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100" y="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27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30.png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2.gif"/><Relationship Id="rId5" Type="http://schemas.openxmlformats.org/officeDocument/2006/relationships/image" Target="../media/image27.wmf"/><Relationship Id="rId10" Type="http://schemas.openxmlformats.org/officeDocument/2006/relationships/image" Target="../media/image31.gif"/><Relationship Id="rId4" Type="http://schemas.openxmlformats.org/officeDocument/2006/relationships/oleObject" Target="../embeddings/oleObject5.bin"/><Relationship Id="rId9" Type="http://schemas.openxmlformats.org/officeDocument/2006/relationships/image" Target="../media/image2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9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7" Type="http://schemas.openxmlformats.org/officeDocument/2006/relationships/image" Target="../media/image17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0.wmf"/><Relationship Id="rId5" Type="http://schemas.openxmlformats.org/officeDocument/2006/relationships/image" Target="../media/image21.tif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7.wmf"/><Relationship Id="rId9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1498599"/>
            <a:ext cx="10334625" cy="1947460"/>
          </a:xfrm>
        </p:spPr>
        <p:txBody>
          <a:bodyPr>
            <a:normAutofit fontScale="90000"/>
          </a:bodyPr>
          <a:lstStyle/>
          <a:p>
            <a:r>
              <a:rPr lang="en-US" dirty="0"/>
              <a:t>Pixel detectors with built-in signal processing and bandwidth-efficient data transmission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PIXEL 2022: 12/14/2022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G.W. Deptuch, G.A. Carini, D. Gorni, S. Mandal, S. Miryala, G. Pinaroli, 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147A3-EBAC-5C4E-8CD3-74DAF0B9A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B68A9-B5EB-314F-849D-FB440A7B37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6000" kern="12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Shaping Filter with Baseline Adjustment</a:t>
            </a:r>
            <a:br>
              <a:rPr lang="en-US" dirty="0">
                <a:effectLst/>
              </a:rPr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478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90F70DA-37BF-4A1B-9AF7-5DF385DFA8B2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24" y="2246842"/>
            <a:ext cx="4471166" cy="3239634"/>
          </a:xfrm>
          <a:prstGeom prst="rect">
            <a:avLst/>
          </a:prstGeom>
        </p:spPr>
      </p:pic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C9F433A5-7F22-49E0-A036-5F3726603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083" y="2633565"/>
            <a:ext cx="7272677" cy="22687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797" y="6139"/>
            <a:ext cx="11982203" cy="1325563"/>
          </a:xfrm>
        </p:spPr>
        <p:txBody>
          <a:bodyPr/>
          <a:lstStyle/>
          <a:p>
            <a:r>
              <a:rPr lang="en-US" dirty="0"/>
              <a:t>Shaping filter with baseline adjustment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 sz="1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D375FE8-B71B-48D2-9E77-D809ED66DED9}"/>
                  </a:ext>
                </a:extLst>
              </p:cNvPr>
              <p:cNvSpPr txBox="1"/>
              <p:nvPr/>
            </p:nvSpPr>
            <p:spPr>
              <a:xfrm>
                <a:off x="148807" y="5507909"/>
                <a:ext cx="11859337" cy="9307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𝑝𝑟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𝑝𝑟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𝑝𝑐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𝑝𝑐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13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𝑝𝑐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𝑝𝑐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13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𝑝𝑐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𝑝𝑟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𝑝𝑟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D375FE8-B71B-48D2-9E77-D809ED66DE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07" y="5507909"/>
                <a:ext cx="11859337" cy="9307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BBDD968-66A8-4F02-B939-24616E0F19BD}"/>
              </a:ext>
            </a:extLst>
          </p:cNvPr>
          <p:cNvSpPr txBox="1"/>
          <p:nvPr/>
        </p:nvSpPr>
        <p:spPr>
          <a:xfrm>
            <a:off x="3524671" y="6344878"/>
            <a:ext cx="62861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C</a:t>
            </a:r>
            <a:r>
              <a:rPr lang="en-US" sz="1500" baseline="-25000" dirty="0"/>
              <a:t>c</a:t>
            </a:r>
            <a:r>
              <a:rPr lang="en-US" sz="1500" dirty="0"/>
              <a:t> is coupling capacitance for the last stage of the CSA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758CA3-CF82-4466-8326-9A6EF05228B2}"/>
              </a:ext>
            </a:extLst>
          </p:cNvPr>
          <p:cNvSpPr txBox="1"/>
          <p:nvPr/>
        </p:nvSpPr>
        <p:spPr>
          <a:xfrm>
            <a:off x="302544" y="1077617"/>
            <a:ext cx="4970363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baseline="30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rd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order, 1-real + 2-complex conjugate poles [6], shaping filter (</a:t>
            </a:r>
            <a:r>
              <a:rPr lang="en-US" dirty="0" err="1">
                <a:solidFill>
                  <a:srgbClr val="00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n-US" baseline="-250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=300 ns) with baseline adjustment using current-mode DAC (7.5 bit equiv. +1 bit for polarity setting DAC – k=8)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7D969B67-1993-4CA3-A15F-25624242774C}"/>
              </a:ext>
            </a:extLst>
          </p:cNvPr>
          <p:cNvSpPr txBox="1"/>
          <p:nvPr/>
        </p:nvSpPr>
        <p:spPr>
          <a:xfrm>
            <a:off x="5191215" y="1110964"/>
            <a:ext cx="6986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R</a:t>
            </a:r>
            <a:r>
              <a:rPr lang="en-US" baseline="-25000" dirty="0" err="1"/>
              <a:t>pr</a:t>
            </a:r>
            <a:r>
              <a:rPr lang="en-US" dirty="0"/>
              <a:t> = 571.6 k</a:t>
            </a:r>
            <a:r>
              <a:rPr lang="en-US" dirty="0">
                <a:latin typeface="Symbol" panose="05050102010706020507" pitchFamily="18" charset="2"/>
              </a:rPr>
              <a:t>W, </a:t>
            </a:r>
            <a:r>
              <a:rPr lang="en-US" dirty="0" err="1"/>
              <a:t>C</a:t>
            </a:r>
            <a:r>
              <a:rPr lang="en-US" baseline="-25000" dirty="0" err="1"/>
              <a:t>pr</a:t>
            </a:r>
            <a:r>
              <a:rPr lang="en-US" dirty="0"/>
              <a:t> = 304.0 </a:t>
            </a:r>
            <a:r>
              <a:rPr lang="en-US" dirty="0" err="1"/>
              <a:t>fF</a:t>
            </a:r>
            <a:endParaRPr lang="en-US" dirty="0"/>
          </a:p>
          <a:p>
            <a:r>
              <a:rPr lang="en-US" dirty="0"/>
              <a:t>R</a:t>
            </a:r>
            <a:r>
              <a:rPr lang="en-US" baseline="-25000" dirty="0"/>
              <a:t>pc11</a:t>
            </a:r>
            <a:r>
              <a:rPr lang="en-US" dirty="0"/>
              <a:t> = 183.2 k</a:t>
            </a:r>
            <a:r>
              <a:rPr lang="en-US" dirty="0">
                <a:latin typeface="Symbol" panose="05050102010706020507" pitchFamily="18" charset="2"/>
              </a:rPr>
              <a:t>W </a:t>
            </a:r>
            <a:r>
              <a:rPr lang="en-US" dirty="0"/>
              <a:t>/7 = 26.17 k</a:t>
            </a:r>
            <a:r>
              <a:rPr lang="en-US" dirty="0">
                <a:latin typeface="Symbol" panose="05050102010706020507" pitchFamily="18" charset="2"/>
              </a:rPr>
              <a:t>W, </a:t>
            </a:r>
            <a:r>
              <a:rPr lang="en-US" dirty="0"/>
              <a:t>C</a:t>
            </a:r>
            <a:r>
              <a:rPr lang="en-US" baseline="-25000" dirty="0"/>
              <a:t>pc11</a:t>
            </a:r>
            <a:r>
              <a:rPr lang="en-US" dirty="0"/>
              <a:t> = 4.52 pF</a:t>
            </a:r>
          </a:p>
          <a:p>
            <a:r>
              <a:rPr lang="en-US" dirty="0"/>
              <a:t>R</a:t>
            </a:r>
            <a:r>
              <a:rPr lang="en-US" baseline="-25000" dirty="0"/>
              <a:t>pc12</a:t>
            </a:r>
            <a:r>
              <a:rPr lang="en-US" dirty="0"/>
              <a:t> = 183.2 k</a:t>
            </a:r>
            <a:r>
              <a:rPr lang="en-US" dirty="0">
                <a:latin typeface="Symbol" panose="05050102010706020507" pitchFamily="18" charset="2"/>
              </a:rPr>
              <a:t>W, </a:t>
            </a:r>
            <a:r>
              <a:rPr lang="en-US" dirty="0"/>
              <a:t>C</a:t>
            </a:r>
            <a:r>
              <a:rPr lang="en-US" baseline="-25000" dirty="0"/>
              <a:t>pc12</a:t>
            </a:r>
            <a:r>
              <a:rPr lang="en-US" dirty="0"/>
              <a:t> = 304.0 </a:t>
            </a:r>
            <a:r>
              <a:rPr lang="en-US" dirty="0" err="1"/>
              <a:t>fF</a:t>
            </a:r>
            <a:r>
              <a:rPr lang="en-US" dirty="0"/>
              <a:t> / 2 =152.0 </a:t>
            </a:r>
            <a:r>
              <a:rPr lang="en-US" dirty="0" err="1"/>
              <a:t>fF</a:t>
            </a:r>
            <a:r>
              <a:rPr lang="en-US" dirty="0"/>
              <a:t>, R</a:t>
            </a:r>
            <a:r>
              <a:rPr lang="en-US" baseline="-25000" dirty="0"/>
              <a:t>pc13</a:t>
            </a:r>
            <a:r>
              <a:rPr lang="en-US" dirty="0"/>
              <a:t> = 183.2 k</a:t>
            </a:r>
            <a:r>
              <a:rPr lang="en-US" dirty="0">
                <a:latin typeface="Symbol" panose="05050102010706020507" pitchFamily="18" charset="2"/>
              </a:rPr>
              <a:t>W</a:t>
            </a:r>
          </a:p>
          <a:p>
            <a:r>
              <a:rPr lang="en-US" dirty="0"/>
              <a:t>I current DAC = </a:t>
            </a:r>
            <a:r>
              <a:rPr lang="en-US" sz="1800" dirty="0">
                <a:latin typeface="Symbol" panose="05050102010706020507" pitchFamily="18" charset="2"/>
              </a:rPr>
              <a:t>±</a:t>
            </a:r>
            <a:r>
              <a:rPr lang="en-US" dirty="0"/>
              <a:t>250 </a:t>
            </a:r>
            <a:r>
              <a:rPr lang="en-US" dirty="0" err="1"/>
              <a:t>nA</a:t>
            </a:r>
            <a:r>
              <a:rPr lang="en-US" dirty="0"/>
              <a:t> (baseline) + 1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A (polarity)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03B35B-B862-4B16-B992-E4C290BF3898}"/>
              </a:ext>
            </a:extLst>
          </p:cNvPr>
          <p:cNvSpPr txBox="1"/>
          <p:nvPr/>
        </p:nvSpPr>
        <p:spPr>
          <a:xfrm>
            <a:off x="4834272" y="4688982"/>
            <a:ext cx="4690118" cy="881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DAC current is injected </a:t>
            </a:r>
            <a:b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into node </a:t>
            </a:r>
            <a:r>
              <a:rPr lang="en-US" sz="18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‘d’ 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noise performance </a:t>
            </a:r>
            <a:endParaRPr lang="en-US" sz="18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 drop across R</a:t>
            </a:r>
            <a:r>
              <a:rPr lang="en-US" sz="1800" baseline="-25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pc12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>
                <a:latin typeface="Symbol" panose="05050102010706020507" pitchFamily="18" charset="2"/>
              </a:rPr>
              <a:t>Þ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shifts of baseline.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C3995F-4CB7-40B2-9B13-CEBE67B1077E}"/>
              </a:ext>
            </a:extLst>
          </p:cNvPr>
          <p:cNvSpPr txBox="1"/>
          <p:nvPr/>
        </p:nvSpPr>
        <p:spPr>
          <a:xfrm>
            <a:off x="221314" y="6616786"/>
            <a:ext cx="1197202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  <a:tabLst>
                <a:tab pos="171450" algn="l"/>
              </a:tabLst>
            </a:pP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[6]	G. De Geronimo and S. Li, "Shaper Design in CMOS for High Dynamic Range," in IEEE Transactions on Nuclear Science, vol. 58, no. 5, pp. 2382-2390, Oct. 2011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FF90497-BF8F-4E7D-9E3E-F6D8C4E3BC47}"/>
              </a:ext>
            </a:extLst>
          </p:cNvPr>
          <p:cNvSpPr/>
          <p:nvPr/>
        </p:nvSpPr>
        <p:spPr>
          <a:xfrm>
            <a:off x="5191215" y="3767937"/>
            <a:ext cx="793376" cy="377159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62A6C07-9FB2-442B-9A06-08F85C8D3E98}"/>
              </a:ext>
            </a:extLst>
          </p:cNvPr>
          <p:cNvSpPr/>
          <p:nvPr/>
        </p:nvSpPr>
        <p:spPr>
          <a:xfrm>
            <a:off x="9477863" y="3621281"/>
            <a:ext cx="793376" cy="377159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14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9" descr="fe_sh_linearity_noise_08_24_222.bmp">
            <a:extLst>
              <a:ext uri="{FF2B5EF4-FFF2-40B4-BE49-F238E27FC236}">
                <a16:creationId xmlns:a16="http://schemas.microsoft.com/office/drawing/2014/main" id="{DF1BFC8C-85B8-E2B3-9382-F8D5E14E8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752" y="1593971"/>
            <a:ext cx="9144440" cy="49880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14" y="9275"/>
            <a:ext cx="11957685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CSA + shaping filter in simulations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E8A4E2-B4FA-4E49-A62D-BA4D53609DC1}"/>
              </a:ext>
            </a:extLst>
          </p:cNvPr>
          <p:cNvSpPr txBox="1"/>
          <p:nvPr/>
        </p:nvSpPr>
        <p:spPr>
          <a:xfrm>
            <a:off x="352639" y="2547003"/>
            <a:ext cx="2326777" cy="12464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500" dirty="0">
                <a:cs typeface="Arial"/>
              </a:rPr>
              <a:t>AC noise simulation for positive polarity for 0 </a:t>
            </a:r>
            <a:r>
              <a:rPr lang="en-US" sz="1500" dirty="0" err="1">
                <a:cs typeface="Arial"/>
              </a:rPr>
              <a:t>pA</a:t>
            </a:r>
            <a:r>
              <a:rPr lang="en-US" sz="1500" dirty="0">
                <a:cs typeface="Arial"/>
              </a:rPr>
              <a:t>, 2 </a:t>
            </a:r>
            <a:r>
              <a:rPr lang="en-US" sz="1500" dirty="0" err="1">
                <a:cs typeface="Arial"/>
              </a:rPr>
              <a:t>pA</a:t>
            </a:r>
            <a:r>
              <a:rPr lang="en-US" sz="1500" dirty="0">
                <a:cs typeface="Arial"/>
              </a:rPr>
              <a:t>, 12.5 </a:t>
            </a:r>
            <a:r>
              <a:rPr lang="en-US" sz="1500" dirty="0" err="1">
                <a:cs typeface="Arial"/>
              </a:rPr>
              <a:t>pA</a:t>
            </a:r>
            <a:r>
              <a:rPr lang="en-US" sz="1500" dirty="0">
                <a:cs typeface="Arial"/>
              </a:rPr>
              <a:t>, 25 </a:t>
            </a:r>
            <a:r>
              <a:rPr lang="en-US" sz="1500" dirty="0" err="1">
                <a:cs typeface="Arial"/>
              </a:rPr>
              <a:t>pA</a:t>
            </a:r>
            <a:r>
              <a:rPr lang="en-US" sz="1500" dirty="0">
                <a:cs typeface="Arial"/>
              </a:rPr>
              <a:t> and 50 </a:t>
            </a:r>
            <a:r>
              <a:rPr lang="en-US" sz="1500" dirty="0" err="1">
                <a:cs typeface="Arial"/>
              </a:rPr>
              <a:t>pA</a:t>
            </a:r>
            <a:r>
              <a:rPr lang="en-US" sz="1500" dirty="0">
                <a:cs typeface="Arial"/>
              </a:rPr>
              <a:t> current biasing SCFET feedback in CSA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1C3A91-A3E3-65EE-469C-3413242D23DB}"/>
              </a:ext>
            </a:extLst>
          </p:cNvPr>
          <p:cNvSpPr txBox="1"/>
          <p:nvPr/>
        </p:nvSpPr>
        <p:spPr>
          <a:xfrm>
            <a:off x="282107" y="909392"/>
            <a:ext cx="11812682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/>
              <a:t>two-stage CSA</a:t>
            </a:r>
            <a:r>
              <a:rPr lang="en-US" sz="1800" dirty="0">
                <a:latin typeface="Symbol" panose="05050102010706020507" pitchFamily="18" charset="2"/>
              </a:rPr>
              <a:t> Þ</a:t>
            </a:r>
            <a:r>
              <a:rPr lang="en-US" sz="1600" dirty="0">
                <a:latin typeface="MS Shell Dlg 2" panose="020B0604030504040204" pitchFamily="34" charset="0"/>
              </a:rPr>
              <a:t> </a:t>
            </a:r>
            <a:r>
              <a:rPr lang="en-US" sz="1600" dirty="0"/>
              <a:t>charge multiplication I</a:t>
            </a:r>
            <a:r>
              <a:rPr lang="en-US" sz="1600" baseline="-25000" dirty="0"/>
              <a:t>OUT</a:t>
            </a:r>
            <a:r>
              <a:rPr lang="en-US" sz="1600" dirty="0"/>
              <a:t>=12×12×I</a:t>
            </a:r>
            <a:r>
              <a:rPr lang="en-US" sz="1600" baseline="-25000" dirty="0"/>
              <a:t>IN</a:t>
            </a:r>
            <a:r>
              <a:rPr lang="en-US" sz="1600" dirty="0"/>
              <a:t>, with C</a:t>
            </a:r>
            <a:r>
              <a:rPr lang="en-US" sz="1600" baseline="-25000" dirty="0"/>
              <a:t>f1</a:t>
            </a:r>
            <a:r>
              <a:rPr lang="en-US" sz="1600" dirty="0"/>
              <a:t>=4 </a:t>
            </a:r>
            <a:r>
              <a:rPr lang="en-US" sz="1600" dirty="0" err="1"/>
              <a:t>fF</a:t>
            </a:r>
            <a:r>
              <a:rPr lang="en-US" sz="1600" dirty="0"/>
              <a:t>, C</a:t>
            </a:r>
            <a:r>
              <a:rPr lang="en-US" sz="1600" baseline="-25000" dirty="0"/>
              <a:t>c1</a:t>
            </a:r>
            <a:r>
              <a:rPr lang="en-US" sz="1600" dirty="0"/>
              <a:t>=12×4 </a:t>
            </a:r>
            <a:r>
              <a:rPr lang="en-US" sz="1600" dirty="0" err="1"/>
              <a:t>fF</a:t>
            </a:r>
            <a:r>
              <a:rPr lang="en-US" sz="1600" dirty="0"/>
              <a:t>, C</a:t>
            </a:r>
            <a:r>
              <a:rPr lang="en-US" sz="1600" baseline="-25000" dirty="0"/>
              <a:t>f2</a:t>
            </a:r>
            <a:r>
              <a:rPr lang="en-US" sz="1600" dirty="0"/>
              <a:t>=40 </a:t>
            </a:r>
            <a:r>
              <a:rPr lang="en-US" sz="1600" dirty="0" err="1"/>
              <a:t>fF</a:t>
            </a:r>
            <a:r>
              <a:rPr lang="en-US" sz="1600" dirty="0"/>
              <a:t> and C</a:t>
            </a:r>
            <a:r>
              <a:rPr lang="en-US" sz="1600" baseline="-25000" dirty="0"/>
              <a:t>c2</a:t>
            </a:r>
            <a:r>
              <a:rPr lang="en-US" sz="1600" dirty="0"/>
              <a:t>=12×40 </a:t>
            </a:r>
            <a:r>
              <a:rPr lang="en-US" sz="1600" dirty="0" err="1"/>
              <a:t>fF</a:t>
            </a:r>
            <a:r>
              <a:rPr lang="en-US" sz="1600" dirty="0"/>
              <a:t> and semi-gaussian shaping filter (1RP2CCP) </a:t>
            </a:r>
            <a:r>
              <a:rPr lang="en-US" sz="1600" dirty="0" err="1">
                <a:latin typeface="Symbol"/>
                <a:sym typeface="Symbol"/>
              </a:rPr>
              <a:t>t</a:t>
            </a:r>
            <a:r>
              <a:rPr lang="en-US" sz="1600" baseline="-25000" dirty="0" err="1"/>
              <a:t>p</a:t>
            </a:r>
            <a:r>
              <a:rPr lang="en-US" sz="1600" dirty="0"/>
              <a:t>=300 ns; C</a:t>
            </a:r>
            <a:r>
              <a:rPr lang="en-US" sz="1600" baseline="-25000" dirty="0"/>
              <a:t>DET</a:t>
            </a:r>
            <a:r>
              <a:rPr lang="en-US" sz="1600" dirty="0"/>
              <a:t> = 50 </a:t>
            </a:r>
            <a:r>
              <a:rPr lang="en-US" sz="1600" dirty="0" err="1"/>
              <a:t>fF</a:t>
            </a:r>
            <a:r>
              <a:rPr lang="en-US" sz="1600" dirty="0"/>
              <a:t>, VDDA=1.5 V, </a:t>
            </a:r>
            <a:r>
              <a:rPr lang="en-US" sz="1600" dirty="0" err="1"/>
              <a:t>I</a:t>
            </a:r>
            <a:r>
              <a:rPr lang="en-US" sz="1600" baseline="-25000" dirty="0" err="1"/>
              <a:t>bias</a:t>
            </a:r>
            <a:r>
              <a:rPr lang="en-US" sz="1600" dirty="0"/>
              <a:t>=~50 </a:t>
            </a:r>
            <a:r>
              <a:rPr lang="en-US" sz="1600" dirty="0">
                <a:latin typeface="Symbol"/>
                <a:sym typeface="Symbol"/>
              </a:rPr>
              <a:t>m</a:t>
            </a:r>
            <a:r>
              <a:rPr lang="en-US" sz="1600" dirty="0"/>
              <a:t>A/OTA stage.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82E536-80DC-813F-FA8D-09FF2795FF16}"/>
              </a:ext>
            </a:extLst>
          </p:cNvPr>
          <p:cNvSpPr txBox="1"/>
          <p:nvPr/>
        </p:nvSpPr>
        <p:spPr>
          <a:xfrm>
            <a:off x="4088429" y="1967012"/>
            <a:ext cx="2471764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400" dirty="0"/>
              <a:t>2.95 </a:t>
            </a:r>
            <a:r>
              <a:rPr lang="en-US" sz="1400" dirty="0" err="1"/>
              <a:t>mV</a:t>
            </a:r>
            <a:r>
              <a:rPr lang="en-US" sz="1400" baseline="-25000" dirty="0" err="1"/>
              <a:t>rms</a:t>
            </a:r>
            <a:r>
              <a:rPr lang="en-US" sz="1400" dirty="0"/>
              <a:t> </a:t>
            </a:r>
            <a:r>
              <a:rPr lang="en-US" sz="1400" dirty="0">
                <a:latin typeface="Wingdings"/>
                <a:ea typeface="+mn-lt"/>
                <a:cs typeface="+mn-lt"/>
                <a:sym typeface="Wingdings"/>
              </a:rPr>
              <a:t>ð</a:t>
            </a:r>
            <a:r>
              <a:rPr lang="en-US" sz="1400" dirty="0">
                <a:ea typeface="+mn-lt"/>
                <a:cs typeface="+mn-lt"/>
              </a:rPr>
              <a:t> </a:t>
            </a:r>
            <a:r>
              <a:rPr lang="en-US" sz="1400" dirty="0"/>
              <a:t>ENC=</a:t>
            </a:r>
            <a:r>
              <a:rPr lang="en-US" sz="1400" b="1" dirty="0"/>
              <a:t>16.5 e</a:t>
            </a:r>
            <a:r>
              <a:rPr lang="en-US" sz="1400" b="1" baseline="30000" dirty="0"/>
              <a:t>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4AEFAB-809A-2AF2-E3BC-472D1793BAF5}"/>
              </a:ext>
            </a:extLst>
          </p:cNvPr>
          <p:cNvSpPr txBox="1"/>
          <p:nvPr/>
        </p:nvSpPr>
        <p:spPr>
          <a:xfrm>
            <a:off x="3691684" y="2470813"/>
            <a:ext cx="2893697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400" dirty="0"/>
              <a:t>2.32 </a:t>
            </a:r>
            <a:r>
              <a:rPr lang="en-US" sz="1400" dirty="0" err="1"/>
              <a:t>mV</a:t>
            </a:r>
            <a:r>
              <a:rPr lang="en-US" sz="1400" baseline="-25000" dirty="0" err="1"/>
              <a:t>rms</a:t>
            </a:r>
            <a:r>
              <a:rPr lang="en-US" sz="1400" dirty="0"/>
              <a:t> </a:t>
            </a:r>
            <a:r>
              <a:rPr lang="en-US" sz="1400" dirty="0">
                <a:latin typeface="Wingdings"/>
                <a:ea typeface="+mn-lt"/>
                <a:cs typeface="+mn-lt"/>
                <a:sym typeface="Wingdings"/>
              </a:rPr>
              <a:t>ð</a:t>
            </a:r>
            <a:r>
              <a:rPr lang="en-US" sz="1400" dirty="0">
                <a:ea typeface="+mn-lt"/>
                <a:cs typeface="+mn-lt"/>
              </a:rPr>
              <a:t> ENC=</a:t>
            </a:r>
            <a:r>
              <a:rPr lang="en-US" sz="1400" b="1" dirty="0">
                <a:ea typeface="+mn-lt"/>
                <a:cs typeface="+mn-lt"/>
              </a:rPr>
              <a:t>12.9 e</a:t>
            </a:r>
            <a:r>
              <a:rPr lang="en-US" sz="1400" b="1" baseline="30000" dirty="0">
                <a:ea typeface="+mn-lt"/>
                <a:cs typeface="+mn-lt"/>
              </a:rPr>
              <a:t>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5A99AD-2AE5-D452-7733-0328E40F6DAB}"/>
              </a:ext>
            </a:extLst>
          </p:cNvPr>
          <p:cNvSpPr txBox="1"/>
          <p:nvPr/>
        </p:nvSpPr>
        <p:spPr>
          <a:xfrm>
            <a:off x="4208080" y="2804581"/>
            <a:ext cx="2377301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400" dirty="0"/>
              <a:t>1.93 </a:t>
            </a:r>
            <a:r>
              <a:rPr lang="en-US" sz="1400" dirty="0" err="1"/>
              <a:t>mV</a:t>
            </a:r>
            <a:r>
              <a:rPr lang="en-US" sz="1400" baseline="-25000" dirty="0" err="1"/>
              <a:t>rms</a:t>
            </a:r>
            <a:r>
              <a:rPr lang="en-US" sz="1400" dirty="0"/>
              <a:t> </a:t>
            </a:r>
            <a:r>
              <a:rPr lang="en-US" sz="1400" dirty="0">
                <a:latin typeface="Wingdings"/>
                <a:ea typeface="+mn-lt"/>
                <a:cs typeface="+mn-lt"/>
                <a:sym typeface="Wingdings"/>
              </a:rPr>
              <a:t>ð</a:t>
            </a:r>
            <a:r>
              <a:rPr lang="en-US" sz="1400" dirty="0">
                <a:ea typeface="+mn-lt"/>
                <a:cs typeface="+mn-lt"/>
              </a:rPr>
              <a:t> ENC=</a:t>
            </a:r>
            <a:r>
              <a:rPr lang="en-US" sz="1400" b="1" dirty="0">
                <a:ea typeface="+mn-lt"/>
                <a:cs typeface="+mn-lt"/>
              </a:rPr>
              <a:t>10.7 e</a:t>
            </a:r>
            <a:r>
              <a:rPr lang="en-US" sz="1400" b="1" baseline="30000" dirty="0">
                <a:ea typeface="+mn-lt"/>
                <a:cs typeface="+mn-lt"/>
              </a:rPr>
              <a:t>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DF7648-9069-7B12-C4B3-F7E287FBC280}"/>
              </a:ext>
            </a:extLst>
          </p:cNvPr>
          <p:cNvSpPr txBox="1"/>
          <p:nvPr/>
        </p:nvSpPr>
        <p:spPr>
          <a:xfrm>
            <a:off x="3653897" y="3087967"/>
            <a:ext cx="2931483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400" dirty="0"/>
              <a:t>1.53 </a:t>
            </a:r>
            <a:r>
              <a:rPr lang="en-US" sz="1400" dirty="0" err="1"/>
              <a:t>mV</a:t>
            </a:r>
            <a:r>
              <a:rPr lang="en-US" sz="1400" baseline="-25000" dirty="0" err="1"/>
              <a:t>rms</a:t>
            </a:r>
            <a:r>
              <a:rPr lang="en-US" sz="1400" dirty="0"/>
              <a:t> </a:t>
            </a:r>
            <a:r>
              <a:rPr lang="en-US" sz="1400" dirty="0">
                <a:latin typeface="Wingdings"/>
                <a:ea typeface="+mn-lt"/>
                <a:cs typeface="+mn-lt"/>
                <a:sym typeface="Wingdings"/>
              </a:rPr>
              <a:t>ð</a:t>
            </a:r>
            <a:r>
              <a:rPr lang="en-US" sz="1400" dirty="0">
                <a:ea typeface="+mn-lt"/>
                <a:cs typeface="+mn-lt"/>
              </a:rPr>
              <a:t> ENC=</a:t>
            </a:r>
            <a:r>
              <a:rPr lang="en-US" sz="1400" b="1" dirty="0">
                <a:ea typeface="+mn-lt"/>
                <a:cs typeface="+mn-lt"/>
              </a:rPr>
              <a:t>9.5 e</a:t>
            </a:r>
            <a:r>
              <a:rPr lang="en-US" sz="1400" b="1" baseline="30000" dirty="0">
                <a:ea typeface="+mn-lt"/>
                <a:cs typeface="+mn-lt"/>
              </a:rPr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83E874-3F93-03F0-A44E-0885D0205C3A}"/>
              </a:ext>
            </a:extLst>
          </p:cNvPr>
          <p:cNvSpPr txBox="1"/>
          <p:nvPr/>
        </p:nvSpPr>
        <p:spPr>
          <a:xfrm>
            <a:off x="3653896" y="3339868"/>
            <a:ext cx="2931483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400" dirty="0"/>
              <a:t>1.32 </a:t>
            </a:r>
            <a:r>
              <a:rPr lang="en-US" sz="1400" dirty="0" err="1"/>
              <a:t>mV</a:t>
            </a:r>
            <a:r>
              <a:rPr lang="en-US" sz="1400" baseline="-25000" dirty="0" err="1"/>
              <a:t>rms</a:t>
            </a:r>
            <a:r>
              <a:rPr lang="en-US" sz="1400" baseline="-25000" dirty="0"/>
              <a:t> </a:t>
            </a:r>
            <a:r>
              <a:rPr lang="en-US" sz="1400" dirty="0"/>
              <a:t> </a:t>
            </a:r>
            <a:r>
              <a:rPr lang="en-US" sz="1400" dirty="0">
                <a:latin typeface="Wingdings"/>
                <a:ea typeface="+mn-lt"/>
                <a:cs typeface="+mn-lt"/>
                <a:sym typeface="Wingdings"/>
              </a:rPr>
              <a:t>ð</a:t>
            </a:r>
            <a:r>
              <a:rPr lang="en-US" sz="1400" dirty="0">
                <a:ea typeface="+mn-lt"/>
                <a:cs typeface="+mn-lt"/>
              </a:rPr>
              <a:t> ENC=</a:t>
            </a:r>
            <a:r>
              <a:rPr lang="en-US" sz="1400" b="1" dirty="0">
                <a:ea typeface="+mn-lt"/>
                <a:cs typeface="+mn-lt"/>
              </a:rPr>
              <a:t>7.3 e</a:t>
            </a:r>
            <a:r>
              <a:rPr lang="en-US" sz="1400" b="1" baseline="30000" dirty="0">
                <a:ea typeface="+mn-lt"/>
                <a:cs typeface="+mn-lt"/>
              </a:rPr>
              <a:t>- </a:t>
            </a:r>
            <a:r>
              <a:rPr lang="en-US" sz="1400" dirty="0">
                <a:ea typeface="+mn-lt"/>
                <a:cs typeface="+mn-lt"/>
              </a:rPr>
              <a:t>(limit)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63B1FC-E9C0-59E5-C14B-CEF7A5C4D5CA}"/>
              </a:ext>
            </a:extLst>
          </p:cNvPr>
          <p:cNvSpPr txBox="1"/>
          <p:nvPr/>
        </p:nvSpPr>
        <p:spPr>
          <a:xfrm>
            <a:off x="8767482" y="3243704"/>
            <a:ext cx="1766442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/>
              <a:t>positive</a:t>
            </a:r>
            <a:r>
              <a:rPr lang="en-US" sz="1600" dirty="0">
                <a:ea typeface="+mn-lt"/>
                <a:cs typeface="+mn-lt"/>
              </a:rPr>
              <a:t> baseline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0B939B-7A55-FBDC-7D87-836B6A88D4C8}"/>
              </a:ext>
            </a:extLst>
          </p:cNvPr>
          <p:cNvSpPr txBox="1"/>
          <p:nvPr/>
        </p:nvSpPr>
        <p:spPr>
          <a:xfrm>
            <a:off x="8714493" y="4727196"/>
            <a:ext cx="2931483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/>
              <a:t>negative</a:t>
            </a:r>
            <a:r>
              <a:rPr lang="en-US" sz="1600" dirty="0">
                <a:ea typeface="+mn-lt"/>
                <a:cs typeface="+mn-lt"/>
              </a:rPr>
              <a:t> baseline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BD9F4-C6B3-E7F6-98F6-B8C5BE84AF81}"/>
              </a:ext>
            </a:extLst>
          </p:cNvPr>
          <p:cNvSpPr txBox="1"/>
          <p:nvPr/>
        </p:nvSpPr>
        <p:spPr>
          <a:xfrm rot="20020904">
            <a:off x="4984265" y="4704367"/>
            <a:ext cx="159011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400" dirty="0"/>
              <a:t>injection</a:t>
            </a:r>
            <a:r>
              <a:rPr lang="en-US" sz="1400" dirty="0">
                <a:ea typeface="+mn-lt"/>
                <a:cs typeface="+mn-lt"/>
              </a:rPr>
              <a:t> of holes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5046DD-86A2-E3D6-D15F-F63A04952BFD}"/>
              </a:ext>
            </a:extLst>
          </p:cNvPr>
          <p:cNvSpPr txBox="1"/>
          <p:nvPr/>
        </p:nvSpPr>
        <p:spPr>
          <a:xfrm>
            <a:off x="5278024" y="5900438"/>
            <a:ext cx="1999450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/>
              <a:t>V</a:t>
            </a:r>
            <a:r>
              <a:rPr lang="en-US" sz="1400" baseline="-25000"/>
              <a:t>VG</a:t>
            </a:r>
            <a:r>
              <a:rPr lang="en-US" sz="1400"/>
              <a:t>=752.8 mV </a:t>
            </a:r>
            <a:endParaRPr lang="en-US" sz="1400"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D0AD47-0635-8AA9-81F6-6A83D429D1DA}"/>
              </a:ext>
            </a:extLst>
          </p:cNvPr>
          <p:cNvSpPr txBox="1"/>
          <p:nvPr/>
        </p:nvSpPr>
        <p:spPr>
          <a:xfrm>
            <a:off x="8349018" y="1987365"/>
            <a:ext cx="159011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400" dirty="0"/>
              <a:t>0 h</a:t>
            </a:r>
            <a:r>
              <a:rPr lang="en-US" sz="1400" baseline="30000" dirty="0"/>
              <a:t>+</a:t>
            </a:r>
            <a:r>
              <a:rPr lang="en-US" sz="1400" dirty="0"/>
              <a:t> </a:t>
            </a:r>
            <a:r>
              <a:rPr lang="en-US" sz="1400" dirty="0">
                <a:latin typeface="Symbol"/>
                <a:ea typeface="+mn-lt"/>
                <a:cs typeface="+mn-lt"/>
                <a:sym typeface="Symbol"/>
              </a:rPr>
              <a:t>¸</a:t>
            </a:r>
            <a:r>
              <a:rPr lang="en-US" sz="1400" dirty="0">
                <a:ea typeface="+mn-lt"/>
                <a:cs typeface="+mn-lt"/>
              </a:rPr>
              <a:t> 5,580 h</a:t>
            </a:r>
            <a:r>
              <a:rPr lang="en-US" sz="1400" baseline="30000" dirty="0">
                <a:ea typeface="+mn-lt"/>
                <a:cs typeface="+mn-lt"/>
              </a:rPr>
              <a:t>+</a:t>
            </a:r>
            <a:endParaRPr lang="en-US" baseline="30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3A1479-D841-886A-98CD-8DF1031F6E4B}"/>
              </a:ext>
            </a:extLst>
          </p:cNvPr>
          <p:cNvSpPr txBox="1"/>
          <p:nvPr/>
        </p:nvSpPr>
        <p:spPr>
          <a:xfrm>
            <a:off x="8351092" y="5900437"/>
            <a:ext cx="159011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400" dirty="0"/>
              <a:t>0 e</a:t>
            </a:r>
            <a:r>
              <a:rPr lang="en-US" sz="1400" baseline="30000" dirty="0"/>
              <a:t>-</a:t>
            </a:r>
            <a:r>
              <a:rPr lang="en-US" sz="1400" dirty="0"/>
              <a:t> </a:t>
            </a:r>
            <a:r>
              <a:rPr lang="en-US" sz="1400" dirty="0">
                <a:latin typeface="Symbol"/>
                <a:ea typeface="+mn-lt"/>
                <a:cs typeface="+mn-lt"/>
                <a:sym typeface="Symbol"/>
              </a:rPr>
              <a:t>¸</a:t>
            </a:r>
            <a:r>
              <a:rPr lang="en-US" sz="1400" dirty="0">
                <a:ea typeface="+mn-lt"/>
                <a:cs typeface="+mn-lt"/>
              </a:rPr>
              <a:t> 5,580 e</a:t>
            </a:r>
            <a:r>
              <a:rPr lang="en-US" sz="1400" baseline="30000" dirty="0">
                <a:ea typeface="+mn-lt"/>
                <a:cs typeface="+mn-lt"/>
              </a:rPr>
              <a:t>-</a:t>
            </a:r>
            <a:endParaRPr lang="en-US" baseline="30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D5F2D4-CF87-4EFE-BDE7-840645FEB692}"/>
              </a:ext>
            </a:extLst>
          </p:cNvPr>
          <p:cNvSpPr txBox="1"/>
          <p:nvPr/>
        </p:nvSpPr>
        <p:spPr>
          <a:xfrm rot="20081923">
            <a:off x="3296111" y="5746677"/>
            <a:ext cx="213736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 sz="1400" dirty="0"/>
              <a:t>injection</a:t>
            </a:r>
            <a:r>
              <a:rPr lang="en-US" sz="1400" dirty="0">
                <a:ea typeface="+mn-lt"/>
                <a:cs typeface="+mn-lt"/>
              </a:rPr>
              <a:t> of electrons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7DD9D0-4E35-4B60-A80A-3904BB8D24AF}"/>
              </a:ext>
            </a:extLst>
          </p:cNvPr>
          <p:cNvSpPr txBox="1"/>
          <p:nvPr/>
        </p:nvSpPr>
        <p:spPr>
          <a:xfrm>
            <a:off x="8614194" y="2840284"/>
            <a:ext cx="1058508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/>
              <a:t>22 steps </a:t>
            </a:r>
            <a:endParaRPr lang="en-US" sz="1600" dirty="0">
              <a:ea typeface="+mn-lt"/>
              <a:cs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2CFB76-552B-4EF9-8D00-0DEE03366244}"/>
              </a:ext>
            </a:extLst>
          </p:cNvPr>
          <p:cNvSpPr txBox="1"/>
          <p:nvPr/>
        </p:nvSpPr>
        <p:spPr>
          <a:xfrm>
            <a:off x="8592195" y="5243071"/>
            <a:ext cx="1058508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/>
              <a:t>22 steps </a:t>
            </a:r>
            <a:endParaRPr lang="en-US" sz="1600" dirty="0">
              <a:ea typeface="+mn-lt"/>
              <a:cs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2E9638-F020-4EBF-ACBA-55A12FEB8A2D}"/>
              </a:ext>
            </a:extLst>
          </p:cNvPr>
          <p:cNvSpPr txBox="1"/>
          <p:nvPr/>
        </p:nvSpPr>
        <p:spPr>
          <a:xfrm>
            <a:off x="431133" y="4807830"/>
            <a:ext cx="1970619" cy="7848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500" dirty="0">
                <a:cs typeface="Arial"/>
              </a:rPr>
              <a:t>linearity for positive and negative signals</a:t>
            </a:r>
          </a:p>
          <a:p>
            <a:r>
              <a:rPr lang="en-US" sz="1500" dirty="0">
                <a:cs typeface="Arial"/>
              </a:rPr>
              <a:t>obtained separately </a:t>
            </a:r>
          </a:p>
        </p:txBody>
      </p:sp>
    </p:spTree>
    <p:extLst>
      <p:ext uri="{BB962C8B-B14F-4D97-AF65-F5344CB8AC3E}">
        <p14:creationId xmlns:p14="http://schemas.microsoft.com/office/powerpoint/2010/main" val="2906441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Chart&#10;&#10;Description automatically generated">
            <a:extLst>
              <a:ext uri="{FF2B5EF4-FFF2-40B4-BE49-F238E27FC236}">
                <a16:creationId xmlns:a16="http://schemas.microsoft.com/office/drawing/2014/main" id="{14742D51-8E97-4CFE-820B-90B17B2D0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654" y="1466351"/>
            <a:ext cx="6748516" cy="5015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70" y="20855"/>
            <a:ext cx="11943229" cy="1325563"/>
          </a:xfrm>
        </p:spPr>
        <p:txBody>
          <a:bodyPr/>
          <a:lstStyle/>
          <a:p>
            <a:r>
              <a:rPr lang="en-US" dirty="0"/>
              <a:t>Correct ENC reporting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 sz="10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1C3A91-A3E3-65EE-469C-3413242D23DB}"/>
              </a:ext>
            </a:extLst>
          </p:cNvPr>
          <p:cNvSpPr txBox="1"/>
          <p:nvPr/>
        </p:nvSpPr>
        <p:spPr>
          <a:xfrm>
            <a:off x="321324" y="4774640"/>
            <a:ext cx="4910356" cy="20313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CSA uses passive, i.e., </a:t>
            </a:r>
            <a:r>
              <a:rPr lang="en-US" sz="1600" dirty="0">
                <a:solidFill>
                  <a:srgbClr val="0070C0"/>
                </a:solidFill>
              </a:rPr>
              <a:t>capacitors</a:t>
            </a:r>
            <a:r>
              <a:rPr lang="en-US" sz="1600" dirty="0"/>
              <a:t>, and active, i.e., </a:t>
            </a:r>
            <a:r>
              <a:rPr lang="en-US" sz="1600" dirty="0">
                <a:solidFill>
                  <a:srgbClr val="0070C0"/>
                </a:solidFill>
              </a:rPr>
              <a:t>transistors</a:t>
            </a:r>
            <a:r>
              <a:rPr lang="en-US" sz="1600" dirty="0"/>
              <a:t>, components in feedback path of high open-loop gain amplifier.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FE circuit transfer function is non-nonstationary </a:t>
            </a:r>
            <a:r>
              <a:rPr lang="en-US" dirty="0">
                <a:latin typeface="Symbol" panose="05050102010706020507" pitchFamily="18" charset="2"/>
              </a:rPr>
              <a:t>Þ</a:t>
            </a:r>
            <a:r>
              <a:rPr lang="en-US" sz="1600" dirty="0"/>
              <a:t> the noise (variance at specific points of time series data) </a:t>
            </a:r>
            <a:r>
              <a:rPr lang="en-US" sz="1600" dirty="0">
                <a:solidFill>
                  <a:srgbClr val="0070C0"/>
                </a:solidFill>
              </a:rPr>
              <a:t>needs to be calculated using transient noise simulation</a:t>
            </a:r>
            <a:r>
              <a:rPr lang="en-US" sz="1600" dirty="0">
                <a:ea typeface="+mn-lt"/>
                <a:cs typeface="+mn-lt"/>
              </a:rPr>
              <a:t>, 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5046DD-86A2-E3D6-D15F-F63A04952BFD}"/>
              </a:ext>
            </a:extLst>
          </p:cNvPr>
          <p:cNvSpPr txBox="1"/>
          <p:nvPr/>
        </p:nvSpPr>
        <p:spPr>
          <a:xfrm>
            <a:off x="84964" y="4234252"/>
            <a:ext cx="4636422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dirty="0"/>
              <a:t>Simulation test setup for estimation </a:t>
            </a:r>
            <a:br>
              <a:rPr lang="en-US" sz="1400" dirty="0"/>
            </a:br>
            <a:r>
              <a:rPr lang="en-US" sz="1400" dirty="0"/>
              <a:t>of noise (SNR and </a:t>
            </a:r>
            <a:r>
              <a:rPr lang="en-US" sz="1400" dirty="0">
                <a:latin typeface="Symbol" panose="05050102010706020507" pitchFamily="18" charset="2"/>
              </a:rPr>
              <a:t>D</a:t>
            </a:r>
            <a:r>
              <a:rPr lang="en-US" sz="1400" dirty="0"/>
              <a:t>E/E)</a:t>
            </a:r>
            <a:endParaRPr lang="en-US" sz="1400" dirty="0">
              <a:cs typeface="Arial"/>
            </a:endParaRPr>
          </a:p>
        </p:txBody>
      </p: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7D4F656D-F925-49D9-8A66-B5E8ABD5F0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404" y="2149780"/>
            <a:ext cx="4713276" cy="200688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B819983-1D51-4BB6-BBB1-6A1697481AE6}"/>
              </a:ext>
            </a:extLst>
          </p:cNvPr>
          <p:cNvSpPr txBox="1"/>
          <p:nvPr/>
        </p:nvSpPr>
        <p:spPr>
          <a:xfrm>
            <a:off x="5690142" y="3429000"/>
            <a:ext cx="1217364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>
                <a:latin typeface="Symbol" panose="05050102010706020507" pitchFamily="18" charset="2"/>
              </a:rPr>
              <a:t>D</a:t>
            </a:r>
            <a:r>
              <a:rPr lang="en-US" sz="1400"/>
              <a:t>E/E=~1.6%</a:t>
            </a:r>
            <a:endParaRPr lang="en-US" baseline="300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D94C88-B951-494F-9701-9EB47F8179DD}"/>
              </a:ext>
            </a:extLst>
          </p:cNvPr>
          <p:cNvSpPr txBox="1"/>
          <p:nvPr/>
        </p:nvSpPr>
        <p:spPr>
          <a:xfrm>
            <a:off x="9073826" y="3465916"/>
            <a:ext cx="1217364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>
                <a:latin typeface="Symbol" panose="05050102010706020507" pitchFamily="18" charset="2"/>
              </a:rPr>
              <a:t>D</a:t>
            </a:r>
            <a:r>
              <a:rPr lang="en-US" sz="1400"/>
              <a:t>E/E=~0.9%</a:t>
            </a:r>
            <a:endParaRPr lang="en-US" baseline="300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D4BACCD-6CFD-484F-99D8-CEF999964622}"/>
              </a:ext>
            </a:extLst>
          </p:cNvPr>
          <p:cNvSpPr txBox="1"/>
          <p:nvPr/>
        </p:nvSpPr>
        <p:spPr>
          <a:xfrm>
            <a:off x="9073825" y="5948608"/>
            <a:ext cx="133825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>
                <a:latin typeface="Symbol" panose="05050102010706020507" pitchFamily="18" charset="2"/>
              </a:rPr>
              <a:t>D</a:t>
            </a:r>
            <a:r>
              <a:rPr lang="en-US" sz="1400"/>
              <a:t>E/E=~0.8%</a:t>
            </a:r>
            <a:endParaRPr lang="en-US" baseline="300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EC0B2A-A9EC-401E-BFEE-E7BA65045018}"/>
              </a:ext>
            </a:extLst>
          </p:cNvPr>
          <p:cNvSpPr txBox="1"/>
          <p:nvPr/>
        </p:nvSpPr>
        <p:spPr>
          <a:xfrm>
            <a:off x="5676350" y="5948608"/>
            <a:ext cx="1338255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>
                <a:latin typeface="Symbol" panose="05050102010706020507" pitchFamily="18" charset="2"/>
              </a:rPr>
              <a:t>D</a:t>
            </a:r>
            <a:r>
              <a:rPr lang="en-US" sz="1400"/>
              <a:t>E/E=~0.85%</a:t>
            </a:r>
            <a:endParaRPr lang="en-US" baseline="300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CE8E2C-B0A8-43FE-B550-F581058A3FEC}"/>
              </a:ext>
            </a:extLst>
          </p:cNvPr>
          <p:cNvSpPr txBox="1"/>
          <p:nvPr/>
        </p:nvSpPr>
        <p:spPr>
          <a:xfrm>
            <a:off x="5690142" y="720632"/>
            <a:ext cx="5955083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dirty="0"/>
              <a:t>1.5 </a:t>
            </a:r>
            <a:r>
              <a:rPr lang="en-US" sz="1400" dirty="0" err="1"/>
              <a:t>ms</a:t>
            </a:r>
            <a:r>
              <a:rPr lang="en-US" sz="1400" dirty="0"/>
              <a:t> long simulations - injections every 5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s</a:t>
            </a:r>
            <a:r>
              <a:rPr lang="en-US" sz="1400" dirty="0"/>
              <a:t> </a:t>
            </a:r>
          </a:p>
          <a:p>
            <a:pPr algn="ctr"/>
            <a:r>
              <a:rPr lang="en-US" sz="1400" dirty="0"/>
              <a:t>(max noise frequency 250 MHz)</a:t>
            </a:r>
          </a:p>
          <a:p>
            <a:pPr algn="ctr"/>
            <a:r>
              <a:rPr lang="en-US" sz="1400" dirty="0">
                <a:cs typeface="Arial"/>
              </a:rPr>
              <a:t>presented in ‘</a:t>
            </a:r>
            <a:r>
              <a:rPr lang="en-US" sz="1400" dirty="0" err="1">
                <a:cs typeface="Arial"/>
              </a:rPr>
              <a:t>eyeDiagram</a:t>
            </a:r>
            <a:r>
              <a:rPr lang="en-US" sz="1400" dirty="0">
                <a:cs typeface="Arial"/>
              </a:rPr>
              <a:t>’ mode with period of 5 </a:t>
            </a:r>
            <a:r>
              <a:rPr lang="en-US" sz="1400" dirty="0" err="1">
                <a:latin typeface="Symbol" panose="05050102010706020507" pitchFamily="18" charset="2"/>
                <a:cs typeface="Arial"/>
              </a:rPr>
              <a:t>m</a:t>
            </a:r>
            <a:r>
              <a:rPr lang="en-US" sz="1400" dirty="0" err="1">
                <a:cs typeface="Arial"/>
              </a:rPr>
              <a:t>s</a:t>
            </a:r>
            <a:endParaRPr lang="en-US" sz="1400" dirty="0"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91F0B4-E97E-41CF-9E21-1A901C4760FB}"/>
              </a:ext>
            </a:extLst>
          </p:cNvPr>
          <p:cNvSpPr txBox="1"/>
          <p:nvPr/>
        </p:nvSpPr>
        <p:spPr>
          <a:xfrm>
            <a:off x="360687" y="981603"/>
            <a:ext cx="4870993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17013" eaLnBrk="0" hangingPunct="0">
              <a:lnSpc>
                <a:spcPct val="95000"/>
              </a:lnSpc>
            </a:pPr>
            <a:r>
              <a:rPr lang="en-US" sz="2000" u="sng" dirty="0">
                <a:solidFill>
                  <a:srgbClr val="FF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Often SNR is incorrectly reported as</a:t>
            </a:r>
          </a:p>
          <a:p>
            <a:pPr algn="ctr" defTabSz="817013" eaLnBrk="0" hangingPunct="0">
              <a:lnSpc>
                <a:spcPct val="95000"/>
              </a:lnSpc>
            </a:pPr>
            <a:r>
              <a:rPr lang="en-US" sz="2000" u="sng" dirty="0">
                <a:solidFill>
                  <a:srgbClr val="FF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ratio of pulse amplitude (transient sim.) to rms at not signal (AC noise sim.)</a:t>
            </a:r>
          </a:p>
        </p:txBody>
      </p:sp>
    </p:spTree>
    <p:extLst>
      <p:ext uri="{BB962C8B-B14F-4D97-AF65-F5344CB8AC3E}">
        <p14:creationId xmlns:p14="http://schemas.microsoft.com/office/powerpoint/2010/main" val="3729017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147A3-EBAC-5C4E-8CD3-74DAF0B9A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B68A9-B5EB-314F-849D-FB440A7B37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CRT: Configuration, Readout, Testability 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749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9ADC6A-9C19-49BF-8C41-3FE08E832B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826"/>
          <a:stretch/>
        </p:blipFill>
        <p:spPr>
          <a:xfrm>
            <a:off x="194023" y="957535"/>
            <a:ext cx="6601542" cy="5486400"/>
          </a:xfrm>
          <a:prstGeom prst="rect">
            <a:avLst/>
          </a:prstGeom>
        </p:spPr>
      </p:pic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D43387F8-1A1B-44C6-AC40-B61AEE6C63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962699"/>
              </p:ext>
            </p:extLst>
          </p:nvPr>
        </p:nvGraphicFramePr>
        <p:xfrm>
          <a:off x="6324429" y="1395527"/>
          <a:ext cx="1930185" cy="764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" name="PHOTO-PAINT" r:id="rId4" imgW="6057720" imgH="2400120" progId="CorelPHOTOPAINT.Image.19">
                  <p:embed/>
                </p:oleObj>
              </mc:Choice>
              <mc:Fallback>
                <p:oleObj name="PHOTO-PAINT" r:id="rId4" imgW="6057720" imgH="2400120" progId="CorelPHOTOPAINT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24429" y="1395527"/>
                        <a:ext cx="1930185" cy="7647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35" y="6139"/>
            <a:ext cx="11958365" cy="1325563"/>
          </a:xfrm>
        </p:spPr>
        <p:txBody>
          <a:bodyPr/>
          <a:lstStyle/>
          <a:p>
            <a:r>
              <a:rPr lang="en-US" dirty="0"/>
              <a:t>Static arbitration (priority encoder)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15</a:t>
            </a:fld>
            <a:endParaRPr lang="en-US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E90290-A3BD-43B7-83AA-6F1733657101}"/>
              </a:ext>
            </a:extLst>
          </p:cNvPr>
          <p:cNvSpPr txBox="1"/>
          <p:nvPr/>
        </p:nvSpPr>
        <p:spPr>
          <a:xfrm>
            <a:off x="210335" y="6465553"/>
            <a:ext cx="119720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  <a:tabLst>
                <a:tab pos="171450" algn="l"/>
              </a:tabLst>
            </a:pP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[7]	G.W. Deptuch et al., "Design and Tests of the Vertically Integrated Photon Imaging Chip," in IEEE Transactions on Nuclear Science, vol. 61, no. 1, pp. 663-674, Feb. 2014 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  <a:tabLst>
                <a:tab pos="171450" algn="l"/>
              </a:tabLst>
            </a:pP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[8]	G.W. Deptuch, “VIPIC-Large, Analysis of </a:t>
            </a:r>
            <a:r>
              <a:rPr lang="en-US" sz="1000" dirty="0" err="1">
                <a:ea typeface="Calibri" panose="020F0502020204030204" pitchFamily="34" charset="0"/>
                <a:cs typeface="Times New Roman" panose="02020603050405020304" pitchFamily="18" charset="0"/>
              </a:rPr>
              <a:t>RStrobe</a:t>
            </a: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000" dirty="0" err="1">
                <a:ea typeface="Calibri" panose="020F0502020204030204" pitchFamily="34" charset="0"/>
                <a:cs typeface="Times New Roman" panose="02020603050405020304" pitchFamily="18" charset="0"/>
              </a:rPr>
              <a:t>RStrobe</a:t>
            </a: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-less solution”,  </a:t>
            </a:r>
            <a:r>
              <a:rPr lang="en-US" sz="1000" dirty="0"/>
              <a:t>FERMILAB-TM-2709-PPD, </a:t>
            </a: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https://lss.fnal.gov/archive/test-tm/2000/fermilab-tm-2709-ppd.pdf</a:t>
            </a:r>
            <a:endParaRPr lang="en-US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C76BE69-B778-4AD0-BFBA-F0B34E80DFF5}"/>
              </a:ext>
            </a:extLst>
          </p:cNvPr>
          <p:cNvSpPr txBox="1"/>
          <p:nvPr/>
        </p:nvSpPr>
        <p:spPr>
          <a:xfrm>
            <a:off x="4406186" y="3112011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FF"/>
                </a:solidFill>
                <a:latin typeface="Wingdings" panose="05000000000000000000" pitchFamily="2" charset="2"/>
              </a:rPr>
              <a:t>L</a:t>
            </a:r>
            <a:endParaRPr lang="en-US" sz="4400" b="1" dirty="0">
              <a:solidFill>
                <a:srgbClr val="FF00FF"/>
              </a:solidFill>
              <a:latin typeface="MS Shell Dlg 2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E1610B3-7CF7-4B54-81AA-E34B05F82CE1}"/>
              </a:ext>
            </a:extLst>
          </p:cNvPr>
          <p:cNvSpPr txBox="1"/>
          <p:nvPr/>
        </p:nvSpPr>
        <p:spPr>
          <a:xfrm rot="16200000">
            <a:off x="-198732" y="4799386"/>
            <a:ext cx="1545038" cy="5601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817013" eaLnBrk="0" hangingPunct="0">
              <a:lnSpc>
                <a:spcPct val="95000"/>
              </a:lnSpc>
            </a:pP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Peter Fischer’s </a:t>
            </a:r>
          </a:p>
          <a:p>
            <a:pPr algn="l" defTabSz="817013" eaLnBrk="0" hangingPunct="0">
              <a:lnSpc>
                <a:spcPct val="95000"/>
              </a:lnSpc>
            </a:pPr>
            <a:r>
              <a:rPr lang="en-US" sz="16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Mephisto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-like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CDC767-BA46-4733-8891-6CEA68664B1C}"/>
              </a:ext>
            </a:extLst>
          </p:cNvPr>
          <p:cNvSpPr txBox="1"/>
          <p:nvPr/>
        </p:nvSpPr>
        <p:spPr>
          <a:xfrm>
            <a:off x="8463732" y="1487216"/>
            <a:ext cx="3704453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  <a:buSzPct val="150000"/>
            </a:pPr>
            <a:r>
              <a:rPr lang="en-US" sz="16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fasten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“</a:t>
            </a:r>
            <a:r>
              <a:rPr lang="en-US" sz="16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ACK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apply “</a:t>
            </a:r>
            <a:r>
              <a:rPr lang="en-US" sz="1600" b="1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ReadStrobe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  <a:endParaRPr lang="en-US" sz="16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F3885E-357E-448F-AA1A-57DF4D2C4BF9}"/>
              </a:ext>
            </a:extLst>
          </p:cNvPr>
          <p:cNvSpPr txBox="1"/>
          <p:nvPr/>
        </p:nvSpPr>
        <p:spPr>
          <a:xfrm>
            <a:off x="6711301" y="2425763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FF"/>
                </a:solidFill>
                <a:latin typeface="Wingdings" panose="05000000000000000000" pitchFamily="2" charset="2"/>
              </a:rPr>
              <a:t>L</a:t>
            </a:r>
            <a:endParaRPr lang="en-US" sz="4400" b="1" dirty="0">
              <a:solidFill>
                <a:srgbClr val="FF00FF"/>
              </a:solidFill>
              <a:latin typeface="MS Shell Dlg 2" panose="020B0604030504040204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26E1DD8-4C8F-4E67-B365-3B1E2A1CCC66}"/>
              </a:ext>
            </a:extLst>
          </p:cNvPr>
          <p:cNvGrpSpPr/>
          <p:nvPr/>
        </p:nvGrpSpPr>
        <p:grpSpPr>
          <a:xfrm>
            <a:off x="6212817" y="984893"/>
            <a:ext cx="5725594" cy="360109"/>
            <a:chOff x="7589799" y="1008798"/>
            <a:chExt cx="2876486" cy="602503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E032AB8-8FD7-4C23-B1AC-916B3A7CFDB8}"/>
                </a:ext>
              </a:extLst>
            </p:cNvPr>
            <p:cNvSpPr txBox="1"/>
            <p:nvPr/>
          </p:nvSpPr>
          <p:spPr>
            <a:xfrm>
              <a:off x="7589799" y="1008798"/>
              <a:ext cx="28764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How to switch from one pixel to another?</a:t>
              </a: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B3D73F66-C958-45CF-B0A0-286453DD9240}"/>
                </a:ext>
              </a:extLst>
            </p:cNvPr>
            <p:cNvSpPr/>
            <p:nvPr/>
          </p:nvSpPr>
          <p:spPr>
            <a:xfrm>
              <a:off x="7636517" y="1077226"/>
              <a:ext cx="2783051" cy="534075"/>
            </a:xfrm>
            <a:prstGeom prst="round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05C25F43-D1C9-4E00-A1A3-1ED8BEA479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2874352"/>
              </p:ext>
            </p:extLst>
          </p:nvPr>
        </p:nvGraphicFramePr>
        <p:xfrm>
          <a:off x="6338492" y="3334696"/>
          <a:ext cx="1916122" cy="786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" name="PHOTO-PAINT" r:id="rId6" imgW="5987880" imgH="2457360" progId="CorelPHOTOPAINT.Image.19">
                  <p:embed/>
                </p:oleObj>
              </mc:Choice>
              <mc:Fallback>
                <p:oleObj name="PHOTO-PAINT" r:id="rId6" imgW="5987880" imgH="2457360" progId="CorelPHOTOPAINT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38492" y="3334696"/>
                        <a:ext cx="1916122" cy="7863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F8E4CCBD-2278-4CBE-8AB5-6B0AD954291A}"/>
              </a:ext>
            </a:extLst>
          </p:cNvPr>
          <p:cNvSpPr txBox="1"/>
          <p:nvPr/>
        </p:nvSpPr>
        <p:spPr>
          <a:xfrm>
            <a:off x="5972874" y="2725613"/>
            <a:ext cx="665867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17013" eaLnBrk="0" hangingPunct="0">
              <a:lnSpc>
                <a:spcPct val="95000"/>
              </a:lnSpc>
            </a:pPr>
            <a:r>
              <a:rPr lang="en-US" sz="16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159E2ED-4799-4DD6-A1C7-7BB0AC3AFB18}"/>
              </a:ext>
            </a:extLst>
          </p:cNvPr>
          <p:cNvSpPr txBox="1"/>
          <p:nvPr/>
        </p:nvSpPr>
        <p:spPr>
          <a:xfrm>
            <a:off x="6719501" y="4694743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FF"/>
                </a:solidFill>
                <a:latin typeface="Wingdings" panose="05000000000000000000" pitchFamily="2" charset="2"/>
              </a:rPr>
              <a:t>L</a:t>
            </a:r>
            <a:endParaRPr lang="en-US" sz="4400" b="1" dirty="0">
              <a:solidFill>
                <a:srgbClr val="FF00FF"/>
              </a:solidFill>
              <a:latin typeface="MS Shell Dlg 2" panose="020B060403050404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AF5D65-A76E-4765-8E35-8A6D2F561D41}"/>
              </a:ext>
            </a:extLst>
          </p:cNvPr>
          <p:cNvSpPr txBox="1"/>
          <p:nvPr/>
        </p:nvSpPr>
        <p:spPr>
          <a:xfrm>
            <a:off x="8463732" y="3393133"/>
            <a:ext cx="2689894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  <a:buSzPct val="150000"/>
            </a:pPr>
            <a:r>
              <a:rPr lang="en-US" sz="16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“</a:t>
            </a:r>
            <a:r>
              <a:rPr lang="en-US" sz="16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ACK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E476C077-A30A-4C9D-A794-159768F3FF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1394524"/>
              </p:ext>
            </p:extLst>
          </p:nvPr>
        </p:nvGraphicFramePr>
        <p:xfrm>
          <a:off x="6338492" y="5590925"/>
          <a:ext cx="1916122" cy="79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" name="PHOTO-PAINT" r:id="rId8" imgW="5987880" imgH="2469960" progId="CorelPHOTOPAINT.Image.19">
                  <p:embed/>
                </p:oleObj>
              </mc:Choice>
              <mc:Fallback>
                <p:oleObj name="PHOTO-PAINT" r:id="rId8" imgW="5987880" imgH="2469960" progId="CorelPHOTOPAINT.Image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338492" y="5590925"/>
                        <a:ext cx="1916122" cy="790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D4391851-59E4-4A46-A61E-34F9616FE2D0}"/>
              </a:ext>
            </a:extLst>
          </p:cNvPr>
          <p:cNvSpPr txBox="1"/>
          <p:nvPr/>
        </p:nvSpPr>
        <p:spPr>
          <a:xfrm>
            <a:off x="5072054" y="4597120"/>
            <a:ext cx="4715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[7]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0BED5EE-ADE3-4B08-B416-45D65B3F4DBE}"/>
              </a:ext>
            </a:extLst>
          </p:cNvPr>
          <p:cNvSpPr txBox="1"/>
          <p:nvPr/>
        </p:nvSpPr>
        <p:spPr>
          <a:xfrm>
            <a:off x="8463732" y="5731018"/>
            <a:ext cx="4657138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  <a:buSzPct val="150000"/>
            </a:pPr>
            <a:r>
              <a:rPr lang="en-US" sz="16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change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way of thinking … </a:t>
            </a:r>
            <a:endParaRPr lang="en-US" sz="16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1053675-9974-42B2-B6A7-38BE5CF34792}"/>
              </a:ext>
            </a:extLst>
          </p:cNvPr>
          <p:cNvSpPr txBox="1"/>
          <p:nvPr/>
        </p:nvSpPr>
        <p:spPr>
          <a:xfrm>
            <a:off x="8029240" y="5848839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92D050"/>
                </a:solidFill>
                <a:latin typeface="Wingdings" panose="05000000000000000000" pitchFamily="2" charset="2"/>
              </a:rPr>
              <a:t>J</a:t>
            </a:r>
            <a:endParaRPr lang="en-US" sz="4400" b="1" dirty="0">
              <a:solidFill>
                <a:srgbClr val="92D050"/>
              </a:solidFill>
              <a:latin typeface="MS Shell Dlg 2" panose="020B0604030504040204" pitchFamily="34" charset="0"/>
            </a:endParaRPr>
          </a:p>
        </p:txBody>
      </p:sp>
      <p:pic>
        <p:nvPicPr>
          <p:cNvPr id="49" name="Picture 48" descr="Diagram&#10;&#10;Description automatically generated">
            <a:extLst>
              <a:ext uri="{FF2B5EF4-FFF2-40B4-BE49-F238E27FC236}">
                <a16:creationId xmlns:a16="http://schemas.microsoft.com/office/drawing/2014/main" id="{3DA27DBA-C63F-4F85-8D75-571772E44E8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41893" y="1841645"/>
            <a:ext cx="3780139" cy="1160728"/>
          </a:xfrm>
          <a:prstGeom prst="rect">
            <a:avLst/>
          </a:prstGeom>
        </p:spPr>
      </p:pic>
      <p:pic>
        <p:nvPicPr>
          <p:cNvPr id="52" name="Picture 51" descr="Diagram, schematic&#10;&#10;Description automatically generated">
            <a:extLst>
              <a:ext uri="{FF2B5EF4-FFF2-40B4-BE49-F238E27FC236}">
                <a16:creationId xmlns:a16="http://schemas.microsoft.com/office/drawing/2014/main" id="{F8500948-16F3-4D25-9563-85E2B8590D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13270" y="3798154"/>
            <a:ext cx="3808762" cy="1463326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622F1305-3A3F-44E5-B33F-2B4F3665F583}"/>
              </a:ext>
            </a:extLst>
          </p:cNvPr>
          <p:cNvSpPr txBox="1"/>
          <p:nvPr/>
        </p:nvSpPr>
        <p:spPr>
          <a:xfrm>
            <a:off x="6658953" y="2968789"/>
            <a:ext cx="4657138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  <a:buSzPct val="150000"/>
            </a:pP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common signal to all pixels</a:t>
            </a:r>
            <a:endParaRPr lang="en-US" sz="16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493098F-1C02-43F4-843E-1D8BB1D47544}"/>
              </a:ext>
            </a:extLst>
          </p:cNvPr>
          <p:cNvSpPr txBox="1"/>
          <p:nvPr/>
        </p:nvSpPr>
        <p:spPr>
          <a:xfrm>
            <a:off x="6651439" y="5282102"/>
            <a:ext cx="5075843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  <a:buSzPct val="150000"/>
            </a:pP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effectively serializer’s clock (high speed) sent as ack</a:t>
            </a:r>
            <a:endParaRPr lang="en-US" sz="16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964A8F4-20E2-4099-963E-2BA7179C69E5}"/>
              </a:ext>
            </a:extLst>
          </p:cNvPr>
          <p:cNvSpPr txBox="1"/>
          <p:nvPr/>
        </p:nvSpPr>
        <p:spPr>
          <a:xfrm>
            <a:off x="7149593" y="3842740"/>
            <a:ext cx="4715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[8]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221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35" y="6139"/>
            <a:ext cx="11958365" cy="1325563"/>
          </a:xfrm>
        </p:spPr>
        <p:txBody>
          <a:bodyPr/>
          <a:lstStyle/>
          <a:p>
            <a:r>
              <a:rPr lang="en-US" dirty="0"/>
              <a:t>Dynamic Arbitration: GALS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16</a:t>
            </a:fld>
            <a:endParaRPr lang="en-US" sz="10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528859-8CDC-4C39-8402-0AB1E7ACC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02" y="1303506"/>
            <a:ext cx="4159876" cy="5383369"/>
          </a:xfrm>
          <a:prstGeom prst="rect">
            <a:avLst/>
          </a:prstGeom>
        </p:spPr>
      </p:pic>
      <p:pic>
        <p:nvPicPr>
          <p:cNvPr id="3074" name="Picture 2" descr="Publication preview">
            <a:extLst>
              <a:ext uri="{FF2B5EF4-FFF2-40B4-BE49-F238E27FC236}">
                <a16:creationId xmlns:a16="http://schemas.microsoft.com/office/drawing/2014/main" id="{54EF5750-16D1-4F98-8C82-240A14DE6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3" y="986179"/>
            <a:ext cx="1607788" cy="209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F971B9-D421-4DD4-AC55-6027FA144A12}"/>
              </a:ext>
            </a:extLst>
          </p:cNvPr>
          <p:cNvSpPr txBox="1"/>
          <p:nvPr/>
        </p:nvSpPr>
        <p:spPr>
          <a:xfrm>
            <a:off x="221314" y="6616786"/>
            <a:ext cx="514207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  <a:tabLst>
                <a:tab pos="171450" algn="l"/>
              </a:tabLst>
            </a:pP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[9]	C.L. Seitz, “Ideas About Arbiters”, </a:t>
            </a:r>
            <a:r>
              <a:rPr lang="en-US" sz="1000" b="0" i="0" dirty="0">
                <a:solidFill>
                  <a:srgbClr val="2C2C2C"/>
                </a:solidFill>
                <a:effectLst/>
                <a:latin typeface="Helvetica Neue"/>
              </a:rPr>
              <a:t>Lambda 1st Quarter 1980: Vol. 1 </a:t>
            </a:r>
            <a:r>
              <a:rPr lang="en-US" sz="1000" b="0" i="0" dirty="0" err="1">
                <a:solidFill>
                  <a:srgbClr val="2C2C2C"/>
                </a:solidFill>
                <a:effectLst/>
                <a:latin typeface="Helvetica Neue"/>
              </a:rPr>
              <a:t>Iss</a:t>
            </a:r>
            <a:r>
              <a:rPr lang="en-US" sz="1000" b="0" i="0" dirty="0">
                <a:solidFill>
                  <a:srgbClr val="2C2C2C"/>
                </a:solidFill>
                <a:effectLst/>
                <a:latin typeface="Helvetica Neue"/>
              </a:rPr>
              <a:t>. 1, pp. 10-14</a:t>
            </a: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F55581-9C38-4232-AE05-5A0A6A20234E}"/>
              </a:ext>
            </a:extLst>
          </p:cNvPr>
          <p:cNvSpPr txBox="1"/>
          <p:nvPr/>
        </p:nvSpPr>
        <p:spPr>
          <a:xfrm>
            <a:off x="1878161" y="962370"/>
            <a:ext cx="4715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[9]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0EACE0-EA50-4F77-8C12-DE42EA35C6EE}"/>
              </a:ext>
            </a:extLst>
          </p:cNvPr>
          <p:cNvSpPr txBox="1"/>
          <p:nvPr/>
        </p:nvSpPr>
        <p:spPr>
          <a:xfrm>
            <a:off x="5706525" y="6591960"/>
            <a:ext cx="56086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tabLst>
                <a:tab pos="285750" algn="l"/>
              </a:tabLst>
            </a:pP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[10]	Shih-</a:t>
            </a:r>
            <a:r>
              <a:rPr lang="en-US" sz="10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Chii</a:t>
            </a: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Liu, et al, “</a:t>
            </a:r>
            <a:r>
              <a:rPr lang="en-US" sz="1000" b="0" i="0" dirty="0">
                <a:solidFill>
                  <a:srgbClr val="3D3B49"/>
                </a:solidFill>
                <a:effectLst/>
                <a:latin typeface="Guardian Sans Text"/>
              </a:rPr>
              <a:t>Event-Based Neuromorphic Systems</a:t>
            </a: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”, Wiley 2015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578356-DE70-4C1F-B7B0-E046B223A793}"/>
              </a:ext>
            </a:extLst>
          </p:cNvPr>
          <p:cNvSpPr txBox="1"/>
          <p:nvPr/>
        </p:nvSpPr>
        <p:spPr>
          <a:xfrm>
            <a:off x="4980210" y="2709868"/>
            <a:ext cx="6941417" cy="85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inter-processor networks (CALTECH) it was assumed that </a:t>
            </a:r>
            <a:r>
              <a:rPr lang="en-US" sz="1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sources are synchronous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US" sz="16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acquisition is asynchronous 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(Global Asynchronous – Local Synchronous) </a:t>
            </a:r>
            <a:r>
              <a:rPr lang="en-US" sz="1600" dirty="0">
                <a:latin typeface="Symbol" panose="05050102010706020507" pitchFamily="18" charset="2"/>
              </a:rPr>
              <a:t>Þ</a:t>
            </a:r>
            <a:r>
              <a:rPr lang="en-US" sz="1200" dirty="0"/>
              <a:t> </a:t>
            </a:r>
            <a:r>
              <a:rPr lang="en-US" sz="16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 has</a:t>
            </a:r>
            <a:r>
              <a:rPr lang="en-US" sz="20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>
                <a:solidFill>
                  <a:srgbClr val="00B050"/>
                </a:solidFill>
                <a:latin typeface="Wingdings" panose="05000000000000000000" pitchFamily="2" charset="2"/>
              </a:rPr>
              <a:t>¸</a:t>
            </a:r>
            <a:r>
              <a:rPr lang="en-US" sz="20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6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duration of access to medium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951CE9-4952-42E5-9CE9-09A0E7436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1268" y="914977"/>
            <a:ext cx="5409127" cy="17418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DC9CDD6-E461-4EE5-8989-A63C903FDF62}"/>
              </a:ext>
            </a:extLst>
          </p:cNvPr>
          <p:cNvSpPr txBox="1"/>
          <p:nvPr/>
        </p:nvSpPr>
        <p:spPr>
          <a:xfrm>
            <a:off x="4766381" y="6208582"/>
            <a:ext cx="6941417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but pixel systems are LAGS!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D7C14AB-80C7-4F9F-9D5C-B83BD13B8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6813" y="3540805"/>
            <a:ext cx="5009882" cy="2698124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A303094-70BF-48FB-A347-BA02B2BB44CA}"/>
              </a:ext>
            </a:extLst>
          </p:cNvPr>
          <p:cNvSpPr/>
          <p:nvPr/>
        </p:nvSpPr>
        <p:spPr>
          <a:xfrm>
            <a:off x="8905770" y="3540805"/>
            <a:ext cx="793376" cy="501841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4881E6D-EA1A-4F15-8111-1509324B21E5}"/>
              </a:ext>
            </a:extLst>
          </p:cNvPr>
          <p:cNvSpPr/>
          <p:nvPr/>
        </p:nvSpPr>
        <p:spPr>
          <a:xfrm>
            <a:off x="8919454" y="5691820"/>
            <a:ext cx="793376" cy="501841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9BBF4F-F75F-41A8-8C5F-4BFFEC9AE6FC}"/>
              </a:ext>
            </a:extLst>
          </p:cNvPr>
          <p:cNvSpPr txBox="1"/>
          <p:nvPr/>
        </p:nvSpPr>
        <p:spPr>
          <a:xfrm>
            <a:off x="4840668" y="3880949"/>
            <a:ext cx="190755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tabLst>
                <a:tab pos="285750" algn="l"/>
              </a:tabLst>
            </a:pPr>
            <a:r>
              <a:rPr lang="en-US" sz="1400" dirty="0">
                <a:latin typeface="Symbol" panose="05050102010706020507" pitchFamily="18" charset="2"/>
              </a:rPr>
              <a:t>Þ </a:t>
            </a:r>
            <a:r>
              <a:rPr lang="en-US" sz="1400" b="0" i="0" dirty="0">
                <a:solidFill>
                  <a:srgbClr val="3D3B49"/>
                </a:solidFill>
                <a:effectLst/>
                <a:latin typeface="Guardian Sans Text"/>
              </a:rPr>
              <a:t>arbiters with Mueller-C gates, where access granted can only be canceled by source by removing request, an it is impossible to communicate with source after Mueller-C gate is set  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5C0413-53DB-4F40-A5A1-1CD052D181B3}"/>
              </a:ext>
            </a:extLst>
          </p:cNvPr>
          <p:cNvSpPr txBox="1"/>
          <p:nvPr/>
        </p:nvSpPr>
        <p:spPr>
          <a:xfrm>
            <a:off x="10855080" y="3745986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FF"/>
                </a:solidFill>
                <a:latin typeface="Wingdings" panose="05000000000000000000" pitchFamily="2" charset="2"/>
              </a:rPr>
              <a:t>L</a:t>
            </a:r>
            <a:endParaRPr lang="en-US" sz="4400" b="1" dirty="0">
              <a:solidFill>
                <a:srgbClr val="FF00FF"/>
              </a:solidFill>
              <a:latin typeface="MS Shell Dlg 2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9C1E60-0FA9-47F4-96C9-3111D3198582}"/>
              </a:ext>
            </a:extLst>
          </p:cNvPr>
          <p:cNvSpPr txBox="1"/>
          <p:nvPr/>
        </p:nvSpPr>
        <p:spPr>
          <a:xfrm>
            <a:off x="7755634" y="2287513"/>
            <a:ext cx="629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[10]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62BE93-76B2-4558-9AC8-E0734E4FCF07}"/>
              </a:ext>
            </a:extLst>
          </p:cNvPr>
          <p:cNvSpPr txBox="1"/>
          <p:nvPr/>
        </p:nvSpPr>
        <p:spPr>
          <a:xfrm>
            <a:off x="10891946" y="6057964"/>
            <a:ext cx="629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[10]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392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A picture containing text, computer&#10;&#10;Description automatically generated">
            <a:extLst>
              <a:ext uri="{FF2B5EF4-FFF2-40B4-BE49-F238E27FC236}">
                <a16:creationId xmlns:a16="http://schemas.microsoft.com/office/drawing/2014/main" id="{E32A16ED-A71A-4C3E-A173-0743E1896C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998" y="4062711"/>
            <a:ext cx="7468625" cy="2265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Picture 49" descr="Diagram&#10;&#10;Description automatically generated">
            <a:extLst>
              <a:ext uri="{FF2B5EF4-FFF2-40B4-BE49-F238E27FC236}">
                <a16:creationId xmlns:a16="http://schemas.microsoft.com/office/drawing/2014/main" id="{93CB79E9-462D-4072-8A3F-D3B032914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242" y="725081"/>
            <a:ext cx="6454756" cy="605236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D65C57F-F1C8-47A2-B851-32C3D847C8F7}"/>
              </a:ext>
            </a:extLst>
          </p:cNvPr>
          <p:cNvSpPr txBox="1"/>
          <p:nvPr/>
        </p:nvSpPr>
        <p:spPr>
          <a:xfrm>
            <a:off x="1127122" y="5726625"/>
            <a:ext cx="2778437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17013" eaLnBrk="0" hangingPunct="0">
              <a:lnSpc>
                <a:spcPct val="95000"/>
              </a:lnSpc>
            </a:pP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digital data, e.g., addresses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15A4E6-4F6B-4B21-BEEC-A60FCFCA92C6}"/>
              </a:ext>
            </a:extLst>
          </p:cNvPr>
          <p:cNvSpPr txBox="1"/>
          <p:nvPr/>
        </p:nvSpPr>
        <p:spPr>
          <a:xfrm>
            <a:off x="1162811" y="6313378"/>
            <a:ext cx="2778437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17013" eaLnBrk="0" hangingPunct="0">
              <a:lnSpc>
                <a:spcPct val="95000"/>
              </a:lnSpc>
            </a:pP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analog data, e.g., amplitudes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35" y="6139"/>
            <a:ext cx="11958365" cy="1325563"/>
          </a:xfrm>
        </p:spPr>
        <p:txBody>
          <a:bodyPr/>
          <a:lstStyle/>
          <a:p>
            <a:r>
              <a:rPr lang="en-US" dirty="0"/>
              <a:t>LAGS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17</a:t>
            </a:fld>
            <a:endParaRPr lang="en-US" sz="10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093F81-5E80-4FDF-99E5-725865A13B75}"/>
              </a:ext>
            </a:extLst>
          </p:cNvPr>
          <p:cNvSpPr txBox="1"/>
          <p:nvPr/>
        </p:nvSpPr>
        <p:spPr>
          <a:xfrm>
            <a:off x="4428296" y="6441442"/>
            <a:ext cx="70278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  <a:tabLst>
                <a:tab pos="230188" algn="l"/>
              </a:tabLst>
            </a:pP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[11]	D.S. Gorni, G.W. Deptuch, S. Miryala, </a:t>
            </a:r>
            <a:r>
              <a:rPr lang="en-US" sz="1000" b="1" i="0" cap="all" dirty="0">
                <a:solidFill>
                  <a:srgbClr val="1A1A1A"/>
                </a:solidFill>
                <a:effectLst/>
                <a:latin typeface="simplon"/>
              </a:rPr>
              <a:t>WO2022221068 - EVENT-DRIVEN READOUT SYSTEM WITH NON-PRIORITY ARBITRATION FOR MULTICHANNEL DATA SOURCES</a:t>
            </a:r>
            <a:endParaRPr lang="en-US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DB68E6-E518-46EE-A2CF-26CDCD0426D9}"/>
              </a:ext>
            </a:extLst>
          </p:cNvPr>
          <p:cNvSpPr txBox="1"/>
          <p:nvPr/>
        </p:nvSpPr>
        <p:spPr>
          <a:xfrm>
            <a:off x="4974053" y="5330910"/>
            <a:ext cx="1105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1</a:t>
            </a:r>
            <a:r>
              <a:rPr lang="en-US" baseline="30000" dirty="0">
                <a:solidFill>
                  <a:srgbClr val="0070C0"/>
                </a:solidFill>
              </a:rPr>
              <a:t>st</a:t>
            </a:r>
            <a:r>
              <a:rPr lang="en-US" dirty="0">
                <a:solidFill>
                  <a:srgbClr val="0070C0"/>
                </a:solidFill>
              </a:rPr>
              <a:t> event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AE7CE715-3544-4D37-B23C-C10445F78D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644116"/>
              </p:ext>
            </p:extLst>
          </p:nvPr>
        </p:nvGraphicFramePr>
        <p:xfrm>
          <a:off x="7021065" y="329887"/>
          <a:ext cx="1916122" cy="79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PHOTO-PAINT" r:id="rId5" imgW="5987880" imgH="2469960" progId="CorelPHOTOPAINT.Image.19">
                  <p:embed/>
                </p:oleObj>
              </mc:Choice>
              <mc:Fallback>
                <p:oleObj name="PHOTO-PAINT" r:id="rId5" imgW="5987880" imgH="2469960" progId="CorelPHOTOPAINT.Image.19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E476C077-A30A-4C9D-A794-159768F3FF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021065" y="329887"/>
                        <a:ext cx="1916122" cy="790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8470DB2-D2F5-425A-9C93-219F6E800432}"/>
              </a:ext>
            </a:extLst>
          </p:cNvPr>
          <p:cNvSpPr txBox="1"/>
          <p:nvPr/>
        </p:nvSpPr>
        <p:spPr>
          <a:xfrm>
            <a:off x="3102758" y="3035075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92D050"/>
                </a:solidFill>
                <a:latin typeface="Wingdings" panose="05000000000000000000" pitchFamily="2" charset="2"/>
              </a:rPr>
              <a:t>J</a:t>
            </a:r>
            <a:endParaRPr lang="en-US" sz="4400" b="1" dirty="0">
              <a:solidFill>
                <a:srgbClr val="92D050"/>
              </a:solidFill>
              <a:latin typeface="MS Shell Dlg 2" panose="020B060403050404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3F2261-E154-49F2-B8A4-2DDBEA9E8DAE}"/>
              </a:ext>
            </a:extLst>
          </p:cNvPr>
          <p:cNvSpPr txBox="1"/>
          <p:nvPr/>
        </p:nvSpPr>
        <p:spPr>
          <a:xfrm>
            <a:off x="7959266" y="1177605"/>
            <a:ext cx="3909075" cy="2424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817013" eaLnBrk="0" hangingPunct="0">
              <a:lnSpc>
                <a:spcPct val="120000"/>
              </a:lnSpc>
              <a:buSzPct val="15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requests are arbitrated by “</a:t>
            </a:r>
            <a:r>
              <a:rPr lang="en-US" sz="1600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S1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</a:t>
            </a:r>
          </a:p>
          <a:p>
            <a:pPr marL="285750" indent="-285750" defTabSz="817013" eaLnBrk="0" hangingPunct="0">
              <a:lnSpc>
                <a:spcPct val="120000"/>
              </a:lnSpc>
              <a:buSzPct val="15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selected request can make up to “</a:t>
            </a:r>
            <a:r>
              <a:rPr lang="en-US" sz="16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rqo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through “</a:t>
            </a:r>
            <a:r>
              <a:rPr lang="en-US" sz="1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S2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and “</a:t>
            </a:r>
            <a:r>
              <a:rPr lang="en-US" sz="1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S3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only when acknowledge is inactive</a:t>
            </a:r>
          </a:p>
          <a:p>
            <a:pPr marL="285750" indent="-285750" defTabSz="817013" eaLnBrk="0" hangingPunct="0">
              <a:lnSpc>
                <a:spcPct val="120000"/>
              </a:lnSpc>
              <a:buSzPct val="15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“gnt0” or “gnt1” are active, AND gates, unlike C-gates, allow passing activity on “</a:t>
            </a:r>
            <a:r>
              <a:rPr lang="en-US" sz="16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acki</a:t>
            </a: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to channel on established connection!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F05D56-059C-4E82-BBF0-642489AF1737}"/>
              </a:ext>
            </a:extLst>
          </p:cNvPr>
          <p:cNvSpPr txBox="1"/>
          <p:nvPr/>
        </p:nvSpPr>
        <p:spPr>
          <a:xfrm>
            <a:off x="214485" y="803240"/>
            <a:ext cx="1799009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ain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analog sample</a:t>
            </a:r>
          </a:p>
          <a:p>
            <a:pPr defTabSz="817013" eaLnBrk="0" hangingPunct="0">
              <a:lnSpc>
                <a:spcPct val="95000"/>
              </a:lnSpc>
            </a:pP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din – digital data</a:t>
            </a:r>
          </a:p>
          <a:p>
            <a:pPr defTabSz="817013" eaLnBrk="0" hangingPunct="0">
              <a:lnSpc>
                <a:spcPct val="95000"/>
              </a:lnSpc>
            </a:pP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rdy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ready to read</a:t>
            </a:r>
          </a:p>
          <a:p>
            <a:pPr defTabSz="817013" eaLnBrk="0" hangingPunct="0">
              <a:lnSpc>
                <a:spcPct val="95000"/>
              </a:lnSpc>
            </a:pP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cfg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– config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E68AD4-2F71-4221-B94F-044E7CAFBB36}"/>
              </a:ext>
            </a:extLst>
          </p:cNvPr>
          <p:cNvSpPr txBox="1"/>
          <p:nvPr/>
        </p:nvSpPr>
        <p:spPr>
          <a:xfrm>
            <a:off x="233635" y="1992543"/>
            <a:ext cx="1186491" cy="706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sets ‘default’</a:t>
            </a:r>
          </a:p>
          <a:p>
            <a:pPr defTabSz="817013" eaLnBrk="0" hangingPunct="0">
              <a:lnSpc>
                <a:spcPct val="95000"/>
              </a:lnSpc>
            </a:pP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when no</a:t>
            </a:r>
          </a:p>
          <a:p>
            <a:pPr defTabSz="817013" eaLnBrk="0" hangingPunct="0">
              <a:lnSpc>
                <a:spcPct val="95000"/>
              </a:lnSpc>
            </a:pP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events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5092A1-B427-4FE8-B54A-7999BF4EB29A}"/>
              </a:ext>
            </a:extLst>
          </p:cNvPr>
          <p:cNvSpPr txBox="1"/>
          <p:nvPr/>
        </p:nvSpPr>
        <p:spPr>
          <a:xfrm>
            <a:off x="8021408" y="457438"/>
            <a:ext cx="3826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	       fair (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unfair</a:t>
            </a:r>
            <a:r>
              <a:rPr lang="en-US" dirty="0"/>
              <a:t>) arbitration </a:t>
            </a:r>
          </a:p>
          <a:p>
            <a:r>
              <a:rPr lang="en-US" dirty="0"/>
              <a:t>= no close neighbor order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7A3E248-4B91-4C1D-AD70-B01D39BE32DC}"/>
              </a:ext>
            </a:extLst>
          </p:cNvPr>
          <p:cNvSpPr/>
          <p:nvPr/>
        </p:nvSpPr>
        <p:spPr>
          <a:xfrm>
            <a:off x="5277317" y="2670513"/>
            <a:ext cx="2630028" cy="1185107"/>
          </a:xfrm>
          <a:prstGeom prst="rect">
            <a:avLst/>
          </a:prstGeom>
          <a:noFill/>
          <a:ln w="158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 descr="Diagram&#10;&#10;Description automatically generated">
            <a:extLst>
              <a:ext uri="{FF2B5EF4-FFF2-40B4-BE49-F238E27FC236}">
                <a16:creationId xmlns:a16="http://schemas.microsoft.com/office/drawing/2014/main" id="{E97FFB3F-9875-4629-850B-C11CE0C348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7317" y="2717483"/>
            <a:ext cx="2533650" cy="1076325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9B706D3-4206-48F7-837B-272540491EA0}"/>
              </a:ext>
            </a:extLst>
          </p:cNvPr>
          <p:cNvCxnSpPr/>
          <p:nvPr/>
        </p:nvCxnSpPr>
        <p:spPr>
          <a:xfrm>
            <a:off x="4841889" y="1832834"/>
            <a:ext cx="435428" cy="866056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43C2261-BBE9-406D-9EFB-77C8047940BF}"/>
              </a:ext>
            </a:extLst>
          </p:cNvPr>
          <p:cNvCxnSpPr>
            <a:cxnSpLocks/>
          </p:cNvCxnSpPr>
          <p:nvPr/>
        </p:nvCxnSpPr>
        <p:spPr>
          <a:xfrm>
            <a:off x="5228596" y="1832834"/>
            <a:ext cx="2653161" cy="822837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ADD56F52-3EF8-4A41-9C72-FE862EB5C3A0}"/>
              </a:ext>
            </a:extLst>
          </p:cNvPr>
          <p:cNvSpPr/>
          <p:nvPr/>
        </p:nvSpPr>
        <p:spPr>
          <a:xfrm>
            <a:off x="5146018" y="5006932"/>
            <a:ext cx="793376" cy="377159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2CC7A27-2344-4B75-99A4-2D9FD756E3B9}"/>
              </a:ext>
            </a:extLst>
          </p:cNvPr>
          <p:cNvSpPr/>
          <p:nvPr/>
        </p:nvSpPr>
        <p:spPr>
          <a:xfrm>
            <a:off x="6630417" y="5759124"/>
            <a:ext cx="793376" cy="377159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7F1371D-D710-410E-B2A1-CDC49BE97D1B}"/>
              </a:ext>
            </a:extLst>
          </p:cNvPr>
          <p:cNvSpPr txBox="1"/>
          <p:nvPr/>
        </p:nvSpPr>
        <p:spPr>
          <a:xfrm>
            <a:off x="6471004" y="6051279"/>
            <a:ext cx="1105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n-US" baseline="30000" dirty="0">
                <a:solidFill>
                  <a:srgbClr val="0070C0"/>
                </a:solidFill>
              </a:rPr>
              <a:t>nd</a:t>
            </a:r>
            <a:r>
              <a:rPr lang="en-US" dirty="0">
                <a:solidFill>
                  <a:srgbClr val="0070C0"/>
                </a:solidFill>
              </a:rPr>
              <a:t> event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9155F99-FC00-4F65-9A30-190A47E3C331}"/>
              </a:ext>
            </a:extLst>
          </p:cNvPr>
          <p:cNvCxnSpPr/>
          <p:nvPr/>
        </p:nvCxnSpPr>
        <p:spPr>
          <a:xfrm flipV="1">
            <a:off x="5695866" y="4612281"/>
            <a:ext cx="96677" cy="394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DE9E8D90-5F4E-41CA-9086-852A15374DBE}"/>
              </a:ext>
            </a:extLst>
          </p:cNvPr>
          <p:cNvSpPr/>
          <p:nvPr/>
        </p:nvSpPr>
        <p:spPr>
          <a:xfrm>
            <a:off x="7323455" y="4576027"/>
            <a:ext cx="269721" cy="298636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5EFC10C-9453-4042-BB98-B6FBBBE98809}"/>
              </a:ext>
            </a:extLst>
          </p:cNvPr>
          <p:cNvSpPr/>
          <p:nvPr/>
        </p:nvSpPr>
        <p:spPr>
          <a:xfrm>
            <a:off x="9075841" y="4576027"/>
            <a:ext cx="269721" cy="298636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F5118844-7199-4B5A-A9BA-D7001C2E88B1}"/>
              </a:ext>
            </a:extLst>
          </p:cNvPr>
          <p:cNvSpPr/>
          <p:nvPr/>
        </p:nvSpPr>
        <p:spPr>
          <a:xfrm>
            <a:off x="10677254" y="4576027"/>
            <a:ext cx="269721" cy="298636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7D07D7F-D456-420C-84D5-138884870DC7}"/>
              </a:ext>
            </a:extLst>
          </p:cNvPr>
          <p:cNvSpPr/>
          <p:nvPr/>
        </p:nvSpPr>
        <p:spPr>
          <a:xfrm>
            <a:off x="11122012" y="4571936"/>
            <a:ext cx="269721" cy="298636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26CD31D-BB7A-468A-AC7F-4E6611B0D7D5}"/>
              </a:ext>
            </a:extLst>
          </p:cNvPr>
          <p:cNvSpPr txBox="1"/>
          <p:nvPr/>
        </p:nvSpPr>
        <p:spPr>
          <a:xfrm>
            <a:off x="6061185" y="4798623"/>
            <a:ext cx="4342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programmed to output two values / pixel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0E8FA28-1ADC-4C1D-B6B2-1501053071E6}"/>
              </a:ext>
            </a:extLst>
          </p:cNvPr>
          <p:cNvSpPr txBox="1"/>
          <p:nvPr/>
        </p:nvSpPr>
        <p:spPr>
          <a:xfrm>
            <a:off x="9232619" y="5514357"/>
            <a:ext cx="1600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no dead time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9564AA1-0913-435E-8F8F-B30FAEB56C7F}"/>
              </a:ext>
            </a:extLst>
          </p:cNvPr>
          <p:cNvSpPr txBox="1"/>
          <p:nvPr/>
        </p:nvSpPr>
        <p:spPr>
          <a:xfrm>
            <a:off x="4807064" y="1684766"/>
            <a:ext cx="421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S1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31921D0-BEA3-4B2C-B3FB-8792816ED794}"/>
              </a:ext>
            </a:extLst>
          </p:cNvPr>
          <p:cNvSpPr txBox="1"/>
          <p:nvPr/>
        </p:nvSpPr>
        <p:spPr>
          <a:xfrm>
            <a:off x="5485100" y="1256545"/>
            <a:ext cx="421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S2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D3621-02B7-4217-B476-9B89D27BEA9A}"/>
              </a:ext>
            </a:extLst>
          </p:cNvPr>
          <p:cNvSpPr txBox="1"/>
          <p:nvPr/>
        </p:nvSpPr>
        <p:spPr>
          <a:xfrm>
            <a:off x="5485100" y="2124146"/>
            <a:ext cx="421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S3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E666F63-AFB8-4E8A-B0CB-B5E7AB16C804}"/>
              </a:ext>
            </a:extLst>
          </p:cNvPr>
          <p:cNvSpPr txBox="1"/>
          <p:nvPr/>
        </p:nvSpPr>
        <p:spPr>
          <a:xfrm>
            <a:off x="8350444" y="3510828"/>
            <a:ext cx="3354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channel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instructed: terminate or send more data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8F7B346-DDCA-4660-ACFE-492FEF97413C}"/>
              </a:ext>
            </a:extLst>
          </p:cNvPr>
          <p:cNvSpPr txBox="1"/>
          <p:nvPr/>
        </p:nvSpPr>
        <p:spPr>
          <a:xfrm>
            <a:off x="6902032" y="1416440"/>
            <a:ext cx="9371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1 arbiter 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needs </a:t>
            </a:r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3 </a:t>
            </a:r>
            <a:r>
              <a:rPr lang="en-US" sz="1400" dirty="0" err="1">
                <a:solidFill>
                  <a:srgbClr val="00B050"/>
                </a:solidFill>
              </a:rPr>
              <a:t>Seitzes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5540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354618E-522C-48D3-B616-AD065A2050C3}"/>
              </a:ext>
            </a:extLst>
          </p:cNvPr>
          <p:cNvSpPr/>
          <p:nvPr/>
        </p:nvSpPr>
        <p:spPr>
          <a:xfrm>
            <a:off x="277944" y="5653342"/>
            <a:ext cx="6650549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 </a:t>
            </a:r>
            <a:r>
              <a:rPr lang="en-US" sz="1400" b="1" dirty="0"/>
              <a:t>PLATFORM: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RTL code of complete Configuration-Testability-Readout features,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parametrized and scalable for “virtual painting” of back-bones of pixel detectors,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code may be shared with interested parties</a:t>
            </a:r>
            <a:r>
              <a:rPr lang="en-US" sz="1400" b="1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35" y="6139"/>
            <a:ext cx="11958365" cy="1325563"/>
          </a:xfrm>
        </p:spPr>
        <p:txBody>
          <a:bodyPr/>
          <a:lstStyle/>
          <a:p>
            <a:r>
              <a:rPr lang="en-US" dirty="0"/>
              <a:t>CRT: Configuration, Readout, Testability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18</a:t>
            </a:fld>
            <a:endParaRPr lang="en-US" sz="10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2D3B72F-9EEF-4D9E-974B-D687ED25FF93}"/>
              </a:ext>
            </a:extLst>
          </p:cNvPr>
          <p:cNvGrpSpPr/>
          <p:nvPr/>
        </p:nvGrpSpPr>
        <p:grpSpPr>
          <a:xfrm>
            <a:off x="2290036" y="1440429"/>
            <a:ext cx="2101360" cy="2101360"/>
            <a:chOff x="4473819" y="844"/>
            <a:chExt cx="2101360" cy="2101360"/>
          </a:xfrm>
        </p:grpSpPr>
        <p:sp>
          <p:nvSpPr>
            <p:cNvPr id="12" name="Arrow: Up 11">
              <a:extLst>
                <a:ext uri="{FF2B5EF4-FFF2-40B4-BE49-F238E27FC236}">
                  <a16:creationId xmlns:a16="http://schemas.microsoft.com/office/drawing/2014/main" id="{42DC8B0B-BF14-4441-9DDC-7C05D398555A}"/>
                </a:ext>
              </a:extLst>
            </p:cNvPr>
            <p:cNvSpPr/>
            <p:nvPr/>
          </p:nvSpPr>
          <p:spPr>
            <a:xfrm>
              <a:off x="4473819" y="844"/>
              <a:ext cx="2101360" cy="2101360"/>
            </a:xfrm>
            <a:prstGeom prst="upArrow">
              <a:avLst>
                <a:gd name="adj1" fmla="val 50000"/>
                <a:gd name="adj2" fmla="val 35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Arrow: Up 4">
              <a:extLst>
                <a:ext uri="{FF2B5EF4-FFF2-40B4-BE49-F238E27FC236}">
                  <a16:creationId xmlns:a16="http://schemas.microsoft.com/office/drawing/2014/main" id="{398FEE35-5929-42DB-A3AB-4C5DE05D93E0}"/>
                </a:ext>
              </a:extLst>
            </p:cNvPr>
            <p:cNvSpPr txBox="1"/>
            <p:nvPr/>
          </p:nvSpPr>
          <p:spPr>
            <a:xfrm>
              <a:off x="4999159" y="368582"/>
              <a:ext cx="1050680" cy="17336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2456" tIns="92456" rIns="92456" bIns="92456" numCol="1" spcCol="1270" anchor="t" anchorCtr="0">
              <a:noAutofit/>
            </a:bodyPr>
            <a:lstStyle/>
            <a:p>
              <a:pPr marL="0" lvl="0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/>
                <a:t>Testability structures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000" kern="1200" dirty="0"/>
                <a:t>Integrated into system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000" kern="1200" dirty="0"/>
                <a:t>Enable by configuration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000" kern="1200" dirty="0"/>
                <a:t>Using readout path to avoid duplication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FC0E5FF-A938-4044-94C0-D5423F85D295}"/>
              </a:ext>
            </a:extLst>
          </p:cNvPr>
          <p:cNvGrpSpPr/>
          <p:nvPr/>
        </p:nvGrpSpPr>
        <p:grpSpPr>
          <a:xfrm>
            <a:off x="3504681" y="3544255"/>
            <a:ext cx="2101360" cy="2101360"/>
            <a:chOff x="5688464" y="2104670"/>
            <a:chExt cx="2101360" cy="2101360"/>
          </a:xfrm>
        </p:grpSpPr>
        <p:sp>
          <p:nvSpPr>
            <p:cNvPr id="10" name="Arrow: Up 9">
              <a:extLst>
                <a:ext uri="{FF2B5EF4-FFF2-40B4-BE49-F238E27FC236}">
                  <a16:creationId xmlns:a16="http://schemas.microsoft.com/office/drawing/2014/main" id="{63F912B8-F40E-4B8A-95C8-5C8E2D65C4CC}"/>
                </a:ext>
              </a:extLst>
            </p:cNvPr>
            <p:cNvSpPr/>
            <p:nvPr/>
          </p:nvSpPr>
          <p:spPr>
            <a:xfrm rot="7200000">
              <a:off x="5688464" y="2104670"/>
              <a:ext cx="2101360" cy="2101360"/>
            </a:xfrm>
            <a:prstGeom prst="upArrow">
              <a:avLst>
                <a:gd name="adj1" fmla="val 50000"/>
                <a:gd name="adj2" fmla="val 35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380731"/>
                <a:satOff val="-46330"/>
                <a:lumOff val="36688"/>
                <a:alphaOff val="0"/>
              </a:schemeClr>
            </a:fillRef>
            <a:effectRef idx="3">
              <a:schemeClr val="accent1">
                <a:shade val="50000"/>
                <a:hueOff val="380731"/>
                <a:satOff val="-46330"/>
                <a:lumOff val="366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Arrow: Up 6">
              <a:extLst>
                <a:ext uri="{FF2B5EF4-FFF2-40B4-BE49-F238E27FC236}">
                  <a16:creationId xmlns:a16="http://schemas.microsoft.com/office/drawing/2014/main" id="{2BBDF96C-1AC7-4B26-8DE7-DF4FB9CC238C}"/>
                </a:ext>
              </a:extLst>
            </p:cNvPr>
            <p:cNvSpPr txBox="1"/>
            <p:nvPr/>
          </p:nvSpPr>
          <p:spPr>
            <a:xfrm rot="1800000">
              <a:off x="5713098" y="2538076"/>
              <a:ext cx="1733622" cy="10506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2456" tIns="92456" rIns="92456" bIns="92456" numCol="1" spcCol="1270" anchor="t" anchorCtr="0">
              <a:noAutofit/>
            </a:bodyPr>
            <a:lstStyle/>
            <a:p>
              <a:pPr marL="0" lvl="0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/>
                <a:t>Configuration path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000" kern="1200" dirty="0"/>
                <a:t>Externally - I2C interface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000" kern="1200" dirty="0"/>
                <a:t>Internally - Custom Serial-Parallel Bus (SPB)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000" kern="1200" dirty="0"/>
                <a:t>Banks of latches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FCE3EA5-5D90-4D02-B257-E96A744C1C00}"/>
              </a:ext>
            </a:extLst>
          </p:cNvPr>
          <p:cNvGrpSpPr/>
          <p:nvPr/>
        </p:nvGrpSpPr>
        <p:grpSpPr>
          <a:xfrm>
            <a:off x="1075392" y="3544255"/>
            <a:ext cx="2101360" cy="2101360"/>
            <a:chOff x="3259175" y="2104670"/>
            <a:chExt cx="2101360" cy="2101360"/>
          </a:xfrm>
        </p:grpSpPr>
        <p:sp>
          <p:nvSpPr>
            <p:cNvPr id="8" name="Arrow: Up 7">
              <a:extLst>
                <a:ext uri="{FF2B5EF4-FFF2-40B4-BE49-F238E27FC236}">
                  <a16:creationId xmlns:a16="http://schemas.microsoft.com/office/drawing/2014/main" id="{BFF33F42-ED55-410A-AC0D-72ED9A0B74F6}"/>
                </a:ext>
              </a:extLst>
            </p:cNvPr>
            <p:cNvSpPr/>
            <p:nvPr/>
          </p:nvSpPr>
          <p:spPr>
            <a:xfrm rot="14400000">
              <a:off x="3259175" y="2104670"/>
              <a:ext cx="2101360" cy="2101360"/>
            </a:xfrm>
            <a:prstGeom prst="upArrow">
              <a:avLst>
                <a:gd name="adj1" fmla="val 50000"/>
                <a:gd name="adj2" fmla="val 35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50000"/>
                <a:hueOff val="380731"/>
                <a:satOff val="-46330"/>
                <a:lumOff val="36688"/>
                <a:alphaOff val="0"/>
              </a:schemeClr>
            </a:fillRef>
            <a:effectRef idx="3">
              <a:schemeClr val="accent1">
                <a:shade val="50000"/>
                <a:hueOff val="380731"/>
                <a:satOff val="-46330"/>
                <a:lumOff val="366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Arrow: Up 8">
              <a:extLst>
                <a:ext uri="{FF2B5EF4-FFF2-40B4-BE49-F238E27FC236}">
                  <a16:creationId xmlns:a16="http://schemas.microsoft.com/office/drawing/2014/main" id="{36B44F2C-44E2-4938-8075-1F1A777FAB76}"/>
                </a:ext>
              </a:extLst>
            </p:cNvPr>
            <p:cNvSpPr txBox="1"/>
            <p:nvPr/>
          </p:nvSpPr>
          <p:spPr>
            <a:xfrm rot="19800000">
              <a:off x="3602279" y="2538076"/>
              <a:ext cx="1733622" cy="10506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2456" tIns="92456" rIns="92456" bIns="92456" numCol="1" spcCol="1270" anchor="t" anchorCtr="0">
              <a:noAutofit/>
            </a:bodyPr>
            <a:lstStyle/>
            <a:p>
              <a:pPr marL="0" lvl="0" indent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/>
                <a:t>Readout path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000" kern="1200" dirty="0"/>
                <a:t>EDWARD architecture</a:t>
              </a:r>
            </a:p>
            <a:p>
              <a:pPr marL="57150" lvl="1" indent="-571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000" kern="1200" dirty="0"/>
                <a:t>Event-driven synchronized with acquisition clock</a:t>
              </a:r>
            </a:p>
          </p:txBody>
        </p:sp>
      </p:grpSp>
      <p:pic>
        <p:nvPicPr>
          <p:cNvPr id="14" name="Content Placeholder 6" descr="Timeline&#10;&#10;Description automatically generated">
            <a:extLst>
              <a:ext uri="{FF2B5EF4-FFF2-40B4-BE49-F238E27FC236}">
                <a16:creationId xmlns:a16="http://schemas.microsoft.com/office/drawing/2014/main" id="{06F4D83B-0B1A-4410-B873-64C3A9907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00290" y="1098519"/>
            <a:ext cx="4755943" cy="54006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1E9E009-E59E-4A16-A19B-0D570FC625F4}"/>
              </a:ext>
            </a:extLst>
          </p:cNvPr>
          <p:cNvSpPr txBox="1"/>
          <p:nvPr/>
        </p:nvSpPr>
        <p:spPr>
          <a:xfrm>
            <a:off x="5470153" y="4780548"/>
            <a:ext cx="4871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  <a:latin typeface="Arial   "/>
              </a:rPr>
              <a:t>C</a:t>
            </a:r>
            <a:endParaRPr lang="en-US" sz="4400" b="1" baseline="30000" dirty="0">
              <a:solidFill>
                <a:srgbClr val="7030A0"/>
              </a:solidFill>
              <a:latin typeface="Arial   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4876DB-60F0-40F8-B9EA-231FAB5E9FE1}"/>
              </a:ext>
            </a:extLst>
          </p:cNvPr>
          <p:cNvSpPr txBox="1"/>
          <p:nvPr/>
        </p:nvSpPr>
        <p:spPr>
          <a:xfrm>
            <a:off x="669472" y="4780547"/>
            <a:ext cx="4871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  <a:latin typeface="Arial   "/>
              </a:rPr>
              <a:t>R</a:t>
            </a:r>
            <a:endParaRPr lang="en-US" sz="4400" b="1" baseline="30000" dirty="0">
              <a:solidFill>
                <a:srgbClr val="7030A0"/>
              </a:solidFill>
              <a:latin typeface="Arial   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D6B7FE-9E45-47E7-AA5E-683DB987A61B}"/>
              </a:ext>
            </a:extLst>
          </p:cNvPr>
          <p:cNvSpPr txBox="1"/>
          <p:nvPr/>
        </p:nvSpPr>
        <p:spPr>
          <a:xfrm>
            <a:off x="3079799" y="811247"/>
            <a:ext cx="4871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  <a:latin typeface="Arial   "/>
              </a:rPr>
              <a:t>T</a:t>
            </a:r>
            <a:endParaRPr lang="en-US" sz="4400" b="1" baseline="30000" dirty="0">
              <a:solidFill>
                <a:srgbClr val="7030A0"/>
              </a:solidFill>
              <a:latin typeface="Arial   "/>
            </a:endParaRPr>
          </a:p>
        </p:txBody>
      </p:sp>
    </p:spTree>
    <p:extLst>
      <p:ext uri="{BB962C8B-B14F-4D97-AF65-F5344CB8AC3E}">
        <p14:creationId xmlns:p14="http://schemas.microsoft.com/office/powerpoint/2010/main" val="819993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F1CF74BB-3135-470C-A274-BD41BC9ABF7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912" y="660625"/>
            <a:ext cx="5989658" cy="6021096"/>
          </a:xfrm>
          <a:prstGeom prst="rect">
            <a:avLst/>
          </a:prstGeom>
        </p:spPr>
      </p:pic>
      <p:pic>
        <p:nvPicPr>
          <p:cNvPr id="11" name="Content Placeholder 9" descr="A picture containing calendar&#10;&#10;Description automatically generated">
            <a:extLst>
              <a:ext uri="{FF2B5EF4-FFF2-40B4-BE49-F238E27FC236}">
                <a16:creationId xmlns:a16="http://schemas.microsoft.com/office/drawing/2014/main" id="{E19A4BF7-751E-44BE-B7B3-D06F7F3BCB0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995" y="957035"/>
            <a:ext cx="4046679" cy="4206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35" y="6139"/>
            <a:ext cx="11958365" cy="1325563"/>
          </a:xfrm>
        </p:spPr>
        <p:txBody>
          <a:bodyPr/>
          <a:lstStyle/>
          <a:p>
            <a:r>
              <a:rPr lang="en-US" dirty="0"/>
              <a:t>Layout: pixel and CRT skeleton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19</a:t>
            </a:fld>
            <a:endParaRPr lang="en-US" sz="100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B00767A-8464-4A4C-AB22-FA259B8FAB1B}"/>
              </a:ext>
            </a:extLst>
          </p:cNvPr>
          <p:cNvCxnSpPr>
            <a:cxnSpLocks/>
          </p:cNvCxnSpPr>
          <p:nvPr/>
        </p:nvCxnSpPr>
        <p:spPr>
          <a:xfrm flipV="1">
            <a:off x="4492247" y="4503521"/>
            <a:ext cx="853166" cy="709407"/>
          </a:xfrm>
          <a:prstGeom prst="line">
            <a:avLst/>
          </a:prstGeom>
          <a:ln w="28575">
            <a:solidFill>
              <a:srgbClr val="FF0000"/>
            </a:solidFill>
            <a:headEnd type="diamon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Graphical user interface&#10;&#10;Description automatically generated">
            <a:extLst>
              <a:ext uri="{FF2B5EF4-FFF2-40B4-BE49-F238E27FC236}">
                <a16:creationId xmlns:a16="http://schemas.microsoft.com/office/drawing/2014/main" id="{10CDD392-55BF-4798-8B6C-3F067AE4CA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57" y="928884"/>
            <a:ext cx="4399438" cy="444511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67D670-1C77-4EFA-9AA3-A0FA955E13E7}"/>
              </a:ext>
            </a:extLst>
          </p:cNvPr>
          <p:cNvCxnSpPr>
            <a:cxnSpLocks/>
          </p:cNvCxnSpPr>
          <p:nvPr/>
        </p:nvCxnSpPr>
        <p:spPr>
          <a:xfrm>
            <a:off x="4501332" y="1115584"/>
            <a:ext cx="844081" cy="3025200"/>
          </a:xfrm>
          <a:prstGeom prst="line">
            <a:avLst/>
          </a:prstGeom>
          <a:ln w="28575">
            <a:solidFill>
              <a:srgbClr val="FF0000"/>
            </a:solidFill>
            <a:headEnd type="diamon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71C447B-9F82-41DC-BEBD-A65973E16776}"/>
              </a:ext>
            </a:extLst>
          </p:cNvPr>
          <p:cNvCxnSpPr>
            <a:cxnSpLocks/>
          </p:cNvCxnSpPr>
          <p:nvPr/>
        </p:nvCxnSpPr>
        <p:spPr>
          <a:xfrm>
            <a:off x="4918830" y="4982876"/>
            <a:ext cx="5715602" cy="1365557"/>
          </a:xfrm>
          <a:prstGeom prst="line">
            <a:avLst/>
          </a:prstGeom>
          <a:ln w="44450">
            <a:solidFill>
              <a:srgbClr val="FFFF00"/>
            </a:solidFill>
            <a:headEnd type="diamon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D8877F1-D3B8-458D-8B91-A1B6AC5CF7B6}"/>
              </a:ext>
            </a:extLst>
          </p:cNvPr>
          <p:cNvCxnSpPr>
            <a:cxnSpLocks/>
          </p:cNvCxnSpPr>
          <p:nvPr/>
        </p:nvCxnSpPr>
        <p:spPr>
          <a:xfrm>
            <a:off x="4962735" y="1331702"/>
            <a:ext cx="5671697" cy="3693529"/>
          </a:xfrm>
          <a:prstGeom prst="line">
            <a:avLst/>
          </a:prstGeom>
          <a:ln w="44450">
            <a:solidFill>
              <a:srgbClr val="FFFF00"/>
            </a:solidFill>
            <a:headEnd type="diamon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DD26D6C-F96C-41E2-B303-C59A31C087EA}"/>
              </a:ext>
            </a:extLst>
          </p:cNvPr>
          <p:cNvSpPr txBox="1"/>
          <p:nvPr/>
        </p:nvSpPr>
        <p:spPr>
          <a:xfrm>
            <a:off x="233635" y="5403972"/>
            <a:ext cx="4342866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Pixel AFE: CSA, SH w DAC, DISC, </a:t>
            </a:r>
            <a:r>
              <a:rPr lang="en-US" sz="1800" dirty="0" err="1"/>
              <a:t>TeOD</a:t>
            </a:r>
            <a:r>
              <a:rPr lang="en-US" sz="1800" dirty="0"/>
              <a:t>, SH/RI + BIAS</a:t>
            </a:r>
            <a:r>
              <a:rPr lang="en-US" sz="2000" dirty="0">
                <a:latin typeface="Symbol" panose="05050102010706020507" pitchFamily="18" charset="2"/>
              </a:rPr>
              <a:t> Þ</a:t>
            </a:r>
            <a:r>
              <a:rPr lang="en-US" sz="1800" dirty="0">
                <a:latin typeface="MS Shell Dlg 2" panose="020B0604030504040204" pitchFamily="34" charset="0"/>
              </a:rPr>
              <a:t> </a:t>
            </a:r>
            <a:r>
              <a:rPr lang="en-US" dirty="0">
                <a:latin typeface="MS Shell Dlg 2" panose="020B0604030504040204" pitchFamily="34" charset="0"/>
              </a:rPr>
              <a:t>90</a:t>
            </a:r>
            <a:r>
              <a:rPr lang="en-US" sz="1800" dirty="0"/>
              <a:t>×91 </a:t>
            </a:r>
            <a:r>
              <a:rPr lang="en-US" sz="1800" dirty="0">
                <a:latin typeface="Symbol" panose="05050102010706020507" pitchFamily="18" charset="2"/>
              </a:rPr>
              <a:t>m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baseline="30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C7132A-2F47-43DA-8F8A-12E324912657}"/>
              </a:ext>
            </a:extLst>
          </p:cNvPr>
          <p:cNvSpPr txBox="1"/>
          <p:nvPr/>
        </p:nvSpPr>
        <p:spPr>
          <a:xfrm>
            <a:off x="4744917" y="5041018"/>
            <a:ext cx="204661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Pixel Group: </a:t>
            </a:r>
            <a:br>
              <a:rPr lang="en-US" sz="1800" dirty="0"/>
            </a:br>
            <a:r>
              <a:rPr lang="en-US" sz="1800" dirty="0"/>
              <a:t>8×8 Pixel AFE </a:t>
            </a:r>
            <a:br>
              <a:rPr lang="en-US" sz="1800" dirty="0"/>
            </a:br>
            <a:r>
              <a:rPr lang="en-US" sz="1800" dirty="0"/>
              <a:t>+ Group CRT</a:t>
            </a:r>
          </a:p>
          <a:p>
            <a:r>
              <a:rPr lang="en-US" sz="2000" dirty="0">
                <a:latin typeface="Symbol" panose="05050102010706020507" pitchFamily="18" charset="2"/>
              </a:rPr>
              <a:t>Þ</a:t>
            </a:r>
            <a:r>
              <a:rPr lang="en-US" sz="1800" dirty="0">
                <a:latin typeface="MS Shell Dlg 2" panose="020B0604030504040204" pitchFamily="34" charset="0"/>
              </a:rPr>
              <a:t> 7</a:t>
            </a:r>
            <a:r>
              <a:rPr lang="en-US" dirty="0">
                <a:latin typeface="MS Shell Dlg 2" panose="020B0604030504040204" pitchFamily="34" charset="0"/>
              </a:rPr>
              <a:t>90</a:t>
            </a:r>
            <a:r>
              <a:rPr lang="en-US" sz="1800" dirty="0"/>
              <a:t>×791 </a:t>
            </a:r>
            <a:r>
              <a:rPr lang="en-US" sz="1800" dirty="0">
                <a:latin typeface="Symbol" panose="05050102010706020507" pitchFamily="18" charset="2"/>
              </a:rPr>
              <a:t>m</a:t>
            </a:r>
            <a:r>
              <a:rPr lang="en-US" sz="1800" dirty="0"/>
              <a:t>m</a:t>
            </a:r>
            <a:r>
              <a:rPr lang="en-US" sz="1800" baseline="30000" dirty="0"/>
              <a:t>2</a:t>
            </a:r>
            <a:endParaRPr lang="en-US" baseline="30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5E5DF5-E4FB-4FFD-934A-FBA9AFB4C707}"/>
              </a:ext>
            </a:extLst>
          </p:cNvPr>
          <p:cNvSpPr txBox="1"/>
          <p:nvPr/>
        </p:nvSpPr>
        <p:spPr>
          <a:xfrm>
            <a:off x="8877972" y="2245729"/>
            <a:ext cx="317172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Arial   "/>
              </a:rPr>
              <a:t>Pixel Matrix: 4×4 </a:t>
            </a:r>
            <a:br>
              <a:rPr lang="en-US" sz="1800" b="1" dirty="0">
                <a:latin typeface="Arial   "/>
              </a:rPr>
            </a:br>
            <a:r>
              <a:rPr lang="en-US" sz="1800" b="1" dirty="0">
                <a:latin typeface="Arial   "/>
              </a:rPr>
              <a:t>Pixel Group </a:t>
            </a:r>
            <a:br>
              <a:rPr lang="en-US" sz="1800" b="1" dirty="0">
                <a:latin typeface="Arial   "/>
              </a:rPr>
            </a:br>
            <a:r>
              <a:rPr lang="en-US" sz="1800" b="1" dirty="0">
                <a:latin typeface="Arial   "/>
              </a:rPr>
              <a:t>+  Group CRT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800" b="1" dirty="0">
                <a:latin typeface="Arial   "/>
              </a:rPr>
              <a:t>3,205×3,200 mm</a:t>
            </a:r>
            <a:r>
              <a:rPr lang="en-US" sz="1800" b="1" baseline="30000" dirty="0">
                <a:latin typeface="Arial   "/>
              </a:rPr>
              <a:t>2</a:t>
            </a:r>
            <a:endParaRPr lang="en-US" sz="1800" b="1" dirty="0">
              <a:latin typeface="Arial   "/>
            </a:endParaRPr>
          </a:p>
          <a:p>
            <a:r>
              <a:rPr lang="en-US" b="1" dirty="0">
                <a:latin typeface="Arial   "/>
              </a:rPr>
              <a:t>(32</a:t>
            </a:r>
            <a:r>
              <a:rPr lang="en-US" sz="1800" b="1" dirty="0">
                <a:latin typeface="Arial   "/>
              </a:rPr>
              <a:t>×32 100×100 </a:t>
            </a:r>
            <a:r>
              <a:rPr lang="en-US" sz="1800" b="1" dirty="0">
                <a:latin typeface="Symbol" panose="05050102010706020507" pitchFamily="18" charset="2"/>
              </a:rPr>
              <a:t>m</a:t>
            </a:r>
            <a:r>
              <a:rPr lang="en-US" sz="1800" b="1" dirty="0">
                <a:latin typeface="Arial   "/>
              </a:rPr>
              <a:t>m</a:t>
            </a:r>
            <a:r>
              <a:rPr lang="en-US" sz="1800" b="1" baseline="30000" dirty="0">
                <a:latin typeface="Arial   "/>
              </a:rPr>
              <a:t>2</a:t>
            </a:r>
            <a:r>
              <a:rPr lang="en-US" sz="1800" b="1" dirty="0">
                <a:latin typeface="Arial   "/>
              </a:rPr>
              <a:t> pixels)</a:t>
            </a:r>
            <a:endParaRPr lang="en-US" b="1" baseline="30000" dirty="0">
              <a:latin typeface="Arial   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8B0D50E-7A88-441C-A983-8212A1E9D100}"/>
              </a:ext>
            </a:extLst>
          </p:cNvPr>
          <p:cNvSpPr/>
          <p:nvPr/>
        </p:nvSpPr>
        <p:spPr>
          <a:xfrm>
            <a:off x="4885743" y="4060419"/>
            <a:ext cx="459670" cy="4550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AF62FF6-EA68-45ED-A671-A2985EEF16F6}"/>
              </a:ext>
            </a:extLst>
          </p:cNvPr>
          <p:cNvSpPr/>
          <p:nvPr/>
        </p:nvSpPr>
        <p:spPr>
          <a:xfrm>
            <a:off x="10607777" y="5013833"/>
            <a:ext cx="1350587" cy="1334600"/>
          </a:xfrm>
          <a:prstGeom prst="rect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763454D-52B7-41FC-BA9C-7BC89677E434}"/>
              </a:ext>
            </a:extLst>
          </p:cNvPr>
          <p:cNvSpPr/>
          <p:nvPr/>
        </p:nvSpPr>
        <p:spPr>
          <a:xfrm>
            <a:off x="582907" y="6253467"/>
            <a:ext cx="5128423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400" dirty="0"/>
              <a:t> 32 × 32 pixels matrix obtained by tiling 4 × 4 basic 8 × 8 pixels groups </a:t>
            </a:r>
            <a:r>
              <a:rPr lang="en-US" sz="1400" dirty="0">
                <a:latin typeface="Symbol" panose="05050102010706020507" pitchFamily="18" charset="2"/>
              </a:rPr>
              <a:t>Þ </a:t>
            </a:r>
            <a:r>
              <a:rPr lang="en-US" sz="1400" dirty="0"/>
              <a:t>suitable for tiling into still larger matrix sizes. </a:t>
            </a:r>
          </a:p>
        </p:txBody>
      </p:sp>
    </p:spTree>
    <p:extLst>
      <p:ext uri="{BB962C8B-B14F-4D97-AF65-F5344CB8AC3E}">
        <p14:creationId xmlns:p14="http://schemas.microsoft.com/office/powerpoint/2010/main" val="1905188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147A3-EBAC-5C4E-8CD3-74DAF0B9A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616BAD1B-35FE-4FA6-8998-AE07ED24A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348" y="1917419"/>
            <a:ext cx="10490991" cy="369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09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147A3-EBAC-5C4E-8CD3-74DAF0B9A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B68A9-B5EB-314F-849D-FB440A7B37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S/H and Readout Interface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CEE92C-20C4-42AB-A05B-586CD7CE0E74}"/>
              </a:ext>
            </a:extLst>
          </p:cNvPr>
          <p:cNvSpPr txBox="1"/>
          <p:nvPr/>
        </p:nvSpPr>
        <p:spPr>
          <a:xfrm>
            <a:off x="10361632" y="6482529"/>
            <a:ext cx="187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BSA </a:t>
            </a:r>
            <a:r>
              <a:rPr lang="en-US" err="1"/>
              <a:t>prioprietary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356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70" y="0"/>
            <a:ext cx="11943229" cy="1325563"/>
          </a:xfrm>
        </p:spPr>
        <p:txBody>
          <a:bodyPr/>
          <a:lstStyle/>
          <a:p>
            <a:r>
              <a:rPr lang="en-US" dirty="0"/>
              <a:t>Common Source S/H and Readout Interface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21</a:t>
            </a:fld>
            <a:endParaRPr lang="en-US" sz="1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C689BF-34B7-3E30-69A5-DAB2378E0C5B}"/>
              </a:ext>
            </a:extLst>
          </p:cNvPr>
          <p:cNvSpPr txBox="1"/>
          <p:nvPr/>
        </p:nvSpPr>
        <p:spPr>
          <a:xfrm>
            <a:off x="284472" y="952046"/>
            <a:ext cx="58786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source follower = variable, typically &lt;1, unless complicated architectures [</a:t>
            </a:r>
            <a:r>
              <a:rPr lang="en-US" sz="1200" dirty="0"/>
              <a:t>US Patent No 11,108,981 B2</a:t>
            </a:r>
            <a:r>
              <a:rPr lang="en-US" sz="1600" dirty="0"/>
              <a:t>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dirty="0">
                <a:latin typeface="Arial  "/>
              </a:rPr>
              <a:t>CS with the S/H capacitor in feedback path is used.</a:t>
            </a:r>
          </a:p>
        </p:txBody>
      </p:sp>
      <p:pic>
        <p:nvPicPr>
          <p:cNvPr id="14" name="Picture 13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CA346DE3-4F48-44F8-9DD3-68A867C4E1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005" r="-600"/>
          <a:stretch/>
        </p:blipFill>
        <p:spPr>
          <a:xfrm>
            <a:off x="6902534" y="980746"/>
            <a:ext cx="4550068" cy="5737411"/>
          </a:xfrm>
          <a:prstGeom prst="rect">
            <a:avLst/>
          </a:prstGeom>
        </p:spPr>
      </p:pic>
      <p:pic>
        <p:nvPicPr>
          <p:cNvPr id="15" name="Picture 14" descr="Diagram, schematic&#10;&#10;Description automatically generated">
            <a:extLst>
              <a:ext uri="{FF2B5EF4-FFF2-40B4-BE49-F238E27FC236}">
                <a16:creationId xmlns:a16="http://schemas.microsoft.com/office/drawing/2014/main" id="{B52EA09C-8230-4AD1-BF79-A0C205892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71" y="1952320"/>
            <a:ext cx="6734175" cy="471487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C0DEFF0-E533-4B54-8787-9D5038780230}"/>
              </a:ext>
            </a:extLst>
          </p:cNvPr>
          <p:cNvSpPr txBox="1"/>
          <p:nvPr/>
        </p:nvSpPr>
        <p:spPr>
          <a:xfrm>
            <a:off x="8364173" y="4963850"/>
            <a:ext cx="27234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0" i="0" dirty="0">
                <a:solidFill>
                  <a:srgbClr val="000000"/>
                </a:solidFill>
                <a:effectLst/>
              </a:rPr>
              <a:t>C, N, W, S, E, NW, SW, SE, NE</a:t>
            </a:r>
            <a:endParaRPr lang="en-US" sz="135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8C869C-77A3-4B0C-9A2E-7A8039325284}"/>
              </a:ext>
            </a:extLst>
          </p:cNvPr>
          <p:cNvSpPr txBox="1"/>
          <p:nvPr/>
        </p:nvSpPr>
        <p:spPr>
          <a:xfrm>
            <a:off x="8327953" y="1831791"/>
            <a:ext cx="27234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b="0" i="0" dirty="0">
                <a:solidFill>
                  <a:srgbClr val="000000"/>
                </a:solidFill>
                <a:effectLst/>
              </a:rPr>
              <a:t>C, N, W, S, E, NW, SW, SE, NE</a:t>
            </a:r>
            <a:endParaRPr lang="en-US" sz="13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3B6D83-039E-42CA-B82C-34CD995E3619}"/>
              </a:ext>
            </a:extLst>
          </p:cNvPr>
          <p:cNvSpPr txBox="1"/>
          <p:nvPr/>
        </p:nvSpPr>
        <p:spPr>
          <a:xfrm rot="16200000">
            <a:off x="8200786" y="5979748"/>
            <a:ext cx="680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</a:rPr>
              <a:t>read0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0962B5-6390-4B27-9B4D-99254F07C7B4}"/>
              </a:ext>
            </a:extLst>
          </p:cNvPr>
          <p:cNvSpPr txBox="1"/>
          <p:nvPr/>
        </p:nvSpPr>
        <p:spPr>
          <a:xfrm rot="16200000">
            <a:off x="8468088" y="5979748"/>
            <a:ext cx="680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</a:rPr>
              <a:t>read1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25306E-0033-49CC-AB29-6BF72CBBD11E}"/>
              </a:ext>
            </a:extLst>
          </p:cNvPr>
          <p:cNvSpPr txBox="1"/>
          <p:nvPr/>
        </p:nvSpPr>
        <p:spPr>
          <a:xfrm rot="16200000">
            <a:off x="8735390" y="5979748"/>
            <a:ext cx="680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</a:rPr>
              <a:t>read2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4B0F3C-BB5D-4091-A0DF-25AAFF0C8637}"/>
              </a:ext>
            </a:extLst>
          </p:cNvPr>
          <p:cNvSpPr txBox="1"/>
          <p:nvPr/>
        </p:nvSpPr>
        <p:spPr>
          <a:xfrm rot="16200000">
            <a:off x="9002692" y="5979748"/>
            <a:ext cx="680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</a:rPr>
              <a:t>read3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37AB4A-0EA8-487D-B42C-FBB7FF2EF6E6}"/>
              </a:ext>
            </a:extLst>
          </p:cNvPr>
          <p:cNvSpPr txBox="1"/>
          <p:nvPr/>
        </p:nvSpPr>
        <p:spPr>
          <a:xfrm rot="16200000">
            <a:off x="9269994" y="5979748"/>
            <a:ext cx="680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</a:rPr>
              <a:t>read4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C902D9-C4EC-4142-B884-1C33405FF058}"/>
              </a:ext>
            </a:extLst>
          </p:cNvPr>
          <p:cNvSpPr txBox="1"/>
          <p:nvPr/>
        </p:nvSpPr>
        <p:spPr>
          <a:xfrm rot="16200000">
            <a:off x="9537296" y="5979748"/>
            <a:ext cx="680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</a:rPr>
              <a:t>read5</a:t>
            </a:r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2269C6-D9B4-448B-9A7B-5E7D28173BFB}"/>
              </a:ext>
            </a:extLst>
          </p:cNvPr>
          <p:cNvSpPr txBox="1"/>
          <p:nvPr/>
        </p:nvSpPr>
        <p:spPr>
          <a:xfrm rot="16200000">
            <a:off x="9804598" y="5979748"/>
            <a:ext cx="680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</a:rPr>
              <a:t>read6</a:t>
            </a:r>
            <a:endParaRPr lang="en-US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E2D07B4-EFA3-465A-86FE-1DAF0DB9A068}"/>
              </a:ext>
            </a:extLst>
          </p:cNvPr>
          <p:cNvSpPr txBox="1"/>
          <p:nvPr/>
        </p:nvSpPr>
        <p:spPr>
          <a:xfrm rot="16200000">
            <a:off x="10071900" y="5979748"/>
            <a:ext cx="680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</a:rPr>
              <a:t>read7</a:t>
            </a:r>
            <a:endParaRPr lang="en-US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FE2739-6994-475C-9DA9-C6C09B11AF02}"/>
              </a:ext>
            </a:extLst>
          </p:cNvPr>
          <p:cNvSpPr txBox="1"/>
          <p:nvPr/>
        </p:nvSpPr>
        <p:spPr>
          <a:xfrm rot="16200000">
            <a:off x="10339202" y="5979748"/>
            <a:ext cx="6807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</a:rPr>
              <a:t>read8</a:t>
            </a:r>
            <a:endParaRPr lang="en-US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F4789D-5EFB-4620-9D50-67873E647B88}"/>
              </a:ext>
            </a:extLst>
          </p:cNvPr>
          <p:cNvSpPr txBox="1"/>
          <p:nvPr/>
        </p:nvSpPr>
        <p:spPr>
          <a:xfrm>
            <a:off x="9725892" y="3209543"/>
            <a:ext cx="930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</a:rPr>
              <a:t>s</a:t>
            </a:r>
            <a:r>
              <a:rPr lang="en-US" sz="1350" b="0" i="0" dirty="0">
                <a:solidFill>
                  <a:srgbClr val="000000"/>
                </a:solidFill>
                <a:effectLst/>
              </a:rPr>
              <a:t>haper(t)</a:t>
            </a:r>
            <a:endParaRPr lang="en-US" sz="135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B129D9-8A77-415B-A496-5CFCF03531EA}"/>
              </a:ext>
            </a:extLst>
          </p:cNvPr>
          <p:cNvSpPr txBox="1"/>
          <p:nvPr/>
        </p:nvSpPr>
        <p:spPr>
          <a:xfrm>
            <a:off x="9679902" y="2909461"/>
            <a:ext cx="930175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 err="1">
                <a:solidFill>
                  <a:srgbClr val="000000"/>
                </a:solidFill>
              </a:rPr>
              <a:t>V</a:t>
            </a:r>
            <a:r>
              <a:rPr lang="en-US" sz="1350" baseline="-25000" dirty="0" err="1">
                <a:solidFill>
                  <a:srgbClr val="000000"/>
                </a:solidFill>
              </a:rPr>
              <a:t>threshold</a:t>
            </a:r>
            <a:endParaRPr lang="en-US" sz="1350" baseline="-25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09FF3C-33E0-460D-B16E-29E24FF6A666}"/>
              </a:ext>
            </a:extLst>
          </p:cNvPr>
          <p:cNvSpPr txBox="1"/>
          <p:nvPr/>
        </p:nvSpPr>
        <p:spPr>
          <a:xfrm>
            <a:off x="7494856" y="2416755"/>
            <a:ext cx="6632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</a:rPr>
              <a:t>disc(t)</a:t>
            </a:r>
            <a:endParaRPr lang="en-US" sz="13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C8F50E-63DE-4854-8B0B-814FA84215D8}"/>
              </a:ext>
            </a:extLst>
          </p:cNvPr>
          <p:cNvSpPr txBox="1"/>
          <p:nvPr/>
        </p:nvSpPr>
        <p:spPr>
          <a:xfrm>
            <a:off x="9891312" y="2439650"/>
            <a:ext cx="104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 err="1">
                <a:solidFill>
                  <a:srgbClr val="000000"/>
                </a:solidFill>
              </a:rPr>
              <a:t>extr</a:t>
            </a:r>
            <a:r>
              <a:rPr lang="en-US" sz="1350" dirty="0">
                <a:solidFill>
                  <a:srgbClr val="000000"/>
                </a:solidFill>
              </a:rPr>
              <a:t>._det(t)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049910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147A3-EBAC-5C4E-8CD3-74DAF0B9A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744FCE1C-F041-488E-9287-798660CCCD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535" y="1688366"/>
            <a:ext cx="10334625" cy="194746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0498B269-8766-4B89-89BE-52A9E8CC6B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455" y="2738684"/>
            <a:ext cx="11021166" cy="2961210"/>
          </a:xfrm>
        </p:spPr>
        <p:txBody>
          <a:bodyPr/>
          <a:lstStyle/>
          <a:p>
            <a:pPr marL="342900" indent="-342900">
              <a:buSzPct val="225000"/>
              <a:buFont typeface="Wingdings" panose="05000000000000000000" pitchFamily="2" charset="2"/>
              <a:buChar char="§"/>
            </a:pPr>
            <a:r>
              <a:rPr lang="en-US" sz="2800" b="0" i="0" dirty="0">
                <a:solidFill>
                  <a:schemeClr val="bg2">
                    <a:lumMod val="95000"/>
                  </a:schemeClr>
                </a:solidFill>
                <a:effectLst/>
                <a:latin typeface="Arial    "/>
              </a:rPr>
              <a:t>Presented design flow for pixel RO ASIC: </a:t>
            </a:r>
          </a:p>
          <a:p>
            <a:pPr marL="800100" lvl="1" indent="-342900">
              <a:buSzPct val="15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>
                    <a:lumMod val="95000"/>
                  </a:schemeClr>
                </a:solidFill>
                <a:latin typeface="Arial    "/>
              </a:rPr>
              <a:t>suitable for amplitude spectroscopy with handling of charge shared events </a:t>
            </a:r>
          </a:p>
          <a:p>
            <a:pPr marL="800100" lvl="1" indent="-342900">
              <a:buSzPct val="15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>
                    <a:lumMod val="95000"/>
                  </a:schemeClr>
                </a:solidFill>
                <a:latin typeface="Arial    "/>
              </a:rPr>
              <a:t>providing continuous time of operation to handle asynchronous signals</a:t>
            </a:r>
          </a:p>
          <a:p>
            <a:pPr marL="800100" lvl="1" indent="-342900">
              <a:buSzPct val="15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>
                    <a:lumMod val="95000"/>
                  </a:schemeClr>
                </a:solidFill>
                <a:latin typeface="Arial    "/>
              </a:rPr>
              <a:t>equipped with true event driven readout</a:t>
            </a:r>
          </a:p>
          <a:p>
            <a:pPr marL="800100" lvl="1" indent="-342900">
              <a:buSzPct val="150000"/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bg2">
                  <a:lumMod val="95000"/>
                </a:schemeClr>
              </a:solidFill>
              <a:latin typeface="Arial    "/>
            </a:endParaRPr>
          </a:p>
          <a:p>
            <a:pPr marL="2171700" lvl="4" indent="-342900">
              <a:buSzPct val="15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bg2">
                    <a:lumMod val="95000"/>
                  </a:schemeClr>
                </a:solidFill>
                <a:latin typeface="Arial    "/>
              </a:rPr>
              <a:t>with analog output, but per/pixel ADC is the next step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95000"/>
                </a:schemeClr>
              </a:solidFill>
              <a:latin typeface="Arial    "/>
            </a:endParaRPr>
          </a:p>
        </p:txBody>
      </p:sp>
    </p:spTree>
    <p:extLst>
      <p:ext uri="{BB962C8B-B14F-4D97-AF65-F5344CB8AC3E}">
        <p14:creationId xmlns:p14="http://schemas.microsoft.com/office/powerpoint/2010/main" val="4274590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A50FB-44F3-6846-8C26-F8681D4B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273" y="0"/>
            <a:ext cx="11049000" cy="1325563"/>
          </a:xfrm>
        </p:spPr>
        <p:txBody>
          <a:bodyPr/>
          <a:lstStyle/>
          <a:p>
            <a:r>
              <a:rPr lang="en-US" dirty="0"/>
              <a:t>Pixel diagram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D153C9-B6EC-5440-87A3-9DCF9B76E7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E633D14-89E7-49CD-91D8-23C6CE390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977" y="1164590"/>
            <a:ext cx="10323576" cy="4800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CC7267-E4C8-438E-81FB-BB0CB9EEB8B1}"/>
              </a:ext>
            </a:extLst>
          </p:cNvPr>
          <p:cNvSpPr txBox="1"/>
          <p:nvPr/>
        </p:nvSpPr>
        <p:spPr>
          <a:xfrm>
            <a:off x="2369696" y="6204583"/>
            <a:ext cx="8818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 X-rays &lt; 2 keV </a:t>
            </a:r>
            <a:r>
              <a:rPr lang="en-US" sz="1800" dirty="0">
                <a:latin typeface="Symbol" panose="05050102010706020507" pitchFamily="18" charset="2"/>
              </a:rPr>
              <a:t>Þ</a:t>
            </a:r>
            <a:r>
              <a:rPr lang="en-US" dirty="0">
                <a:latin typeface="MS Shell Dlg 2" panose="020B0604030504040204" pitchFamily="34" charset="0"/>
              </a:rPr>
              <a:t> ENC=O(10 e</a:t>
            </a:r>
            <a:r>
              <a:rPr lang="en-US" baseline="30000" dirty="0">
                <a:latin typeface="MS Shell Dlg 2" panose="020B0604030504040204" pitchFamily="34" charset="0"/>
              </a:rPr>
              <a:t>-</a:t>
            </a:r>
            <a:r>
              <a:rPr lang="en-US" dirty="0">
                <a:latin typeface="MS Shell Dlg 2" panose="020B0604030504040204" pitchFamily="34" charset="0"/>
              </a:rPr>
              <a:t>) + ~10b DR in ~100</a:t>
            </a:r>
            <a:r>
              <a:rPr lang="en-US" sz="1800" dirty="0"/>
              <a:t> ×100</a:t>
            </a:r>
            <a:r>
              <a:rPr lang="en-US" dirty="0">
                <a:latin typeface="MS Shell Dlg 2" panose="020B0604030504040204" pitchFamily="34" charset="0"/>
              </a:rPr>
              <a:t>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>
                <a:latin typeface="MS Shell Dlg 2" panose="020B0604030504040204" pitchFamily="34" charset="0"/>
              </a:rPr>
              <a:t>m</a:t>
            </a:r>
            <a:r>
              <a:rPr lang="en-US" baseline="30000" dirty="0">
                <a:latin typeface="MS Shell Dlg 2" panose="020B0604030504040204" pitchFamily="34" charset="0"/>
              </a:rPr>
              <a:t>2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661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147A3-EBAC-5C4E-8CD3-74DAF0B9A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B68A9-B5EB-314F-849D-FB440A7B37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2541806"/>
            <a:ext cx="10912897" cy="1947460"/>
          </a:xfrm>
        </p:spPr>
        <p:txBody>
          <a:bodyPr>
            <a:normAutofit fontScale="90000"/>
          </a:bodyPr>
          <a:lstStyle/>
          <a:p>
            <a:r>
              <a:rPr lang="en-US" dirty="0"/>
              <a:t>CSA: Charge Sensitive Amplifier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964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Diagram, schematic&#10;&#10;Description automatically generated">
            <a:extLst>
              <a:ext uri="{FF2B5EF4-FFF2-40B4-BE49-F238E27FC236}">
                <a16:creationId xmlns:a16="http://schemas.microsoft.com/office/drawing/2014/main" id="{B8E0AF21-6B7C-467C-A043-80B5B1107E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18" y="1182166"/>
            <a:ext cx="3991661" cy="34040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18" y="9216"/>
            <a:ext cx="11953282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Commonly used CSA concepts with I</a:t>
            </a:r>
            <a:r>
              <a:rPr lang="en-US" sz="4000" baseline="-25000" dirty="0"/>
              <a:t>LEAK</a:t>
            </a:r>
            <a:r>
              <a:rPr lang="en-US" sz="4000" dirty="0"/>
              <a:t> compensation and with p-z cancellation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sz="1000"/>
          </a:p>
        </p:txBody>
      </p:sp>
      <p:sp>
        <p:nvSpPr>
          <p:cNvPr id="49" name="Text Box 42">
            <a:extLst>
              <a:ext uri="{FF2B5EF4-FFF2-40B4-BE49-F238E27FC236}">
                <a16:creationId xmlns:a16="http://schemas.microsoft.com/office/drawing/2014/main" id="{E78BF50F-2802-4CDD-8B2D-B7C743BDA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656" y="1651026"/>
            <a:ext cx="137541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defTabSz="5852438">
              <a:spcBef>
                <a:spcPct val="50000"/>
              </a:spcBef>
            </a:pPr>
            <a:r>
              <a:rPr lang="en-US" sz="36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50" name="Picture 49" descr="Diagram, schematic&#10;&#10;Description automatically generated">
            <a:extLst>
              <a:ext uri="{FF2B5EF4-FFF2-40B4-BE49-F238E27FC236}">
                <a16:creationId xmlns:a16="http://schemas.microsoft.com/office/drawing/2014/main" id="{D7FAB03F-350E-4B06-A466-A810910BC92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3412" y="1642074"/>
            <a:ext cx="3733632" cy="2183541"/>
          </a:xfrm>
          <a:prstGeom prst="rect">
            <a:avLst/>
          </a:prstGeom>
        </p:spPr>
      </p:pic>
      <p:pic>
        <p:nvPicPr>
          <p:cNvPr id="51" name="Picture 50" descr="Diagram, schematic&#10;&#10;Description automatically generated">
            <a:extLst>
              <a:ext uri="{FF2B5EF4-FFF2-40B4-BE49-F238E27FC236}">
                <a16:creationId xmlns:a16="http://schemas.microsoft.com/office/drawing/2014/main" id="{E0B0ADD2-3774-4E38-9F85-55EFBFF84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6577" y="1516820"/>
            <a:ext cx="4203131" cy="2205899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264C7714-CE37-4C4D-AF60-A44B1481FAB9}"/>
              </a:ext>
            </a:extLst>
          </p:cNvPr>
          <p:cNvSpPr txBox="1"/>
          <p:nvPr/>
        </p:nvSpPr>
        <p:spPr>
          <a:xfrm>
            <a:off x="2410077" y="1109712"/>
            <a:ext cx="22808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sz="2000" u="sng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Krummenacher’s</a:t>
            </a:r>
            <a:r>
              <a:rPr lang="en-US" sz="2000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 Manfredi’s [1]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FA09370-4DAC-4086-B25F-3F76D109DB6D}"/>
              </a:ext>
            </a:extLst>
          </p:cNvPr>
          <p:cNvSpPr txBox="1"/>
          <p:nvPr/>
        </p:nvSpPr>
        <p:spPr>
          <a:xfrm>
            <a:off x="7704744" y="3771085"/>
            <a:ext cx="436203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17013" eaLnBrk="0" hangingPunct="0">
              <a:lnSpc>
                <a:spcPct val="95000"/>
              </a:lnSpc>
            </a:pPr>
            <a:r>
              <a:rPr lang="en-US" sz="2000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Common Source  Feedback (CSF) [4]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3B6540-7CE0-49A1-9E1D-7CFE0CE4A002}"/>
              </a:ext>
            </a:extLst>
          </p:cNvPr>
          <p:cNvSpPr txBox="1"/>
          <p:nvPr/>
        </p:nvSpPr>
        <p:spPr>
          <a:xfrm>
            <a:off x="4955354" y="3810645"/>
            <a:ext cx="248548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817013" eaLnBrk="0" hangingPunct="0">
              <a:lnSpc>
                <a:spcPct val="95000"/>
              </a:lnSpc>
            </a:pPr>
            <a:r>
              <a:rPr lang="en-US" sz="2000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Common Gate </a:t>
            </a:r>
          </a:p>
          <a:p>
            <a:pPr algn="l" defTabSz="817013" eaLnBrk="0" hangingPunct="0">
              <a:lnSpc>
                <a:spcPct val="95000"/>
              </a:lnSpc>
            </a:pPr>
            <a:r>
              <a:rPr lang="en-US" sz="2000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Feedback (CGF) [3]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7B7A5AF-2316-481D-82BF-6F04824B8E39}"/>
              </a:ext>
            </a:extLst>
          </p:cNvPr>
          <p:cNvSpPr txBox="1"/>
          <p:nvPr/>
        </p:nvSpPr>
        <p:spPr>
          <a:xfrm>
            <a:off x="3465183" y="1685891"/>
            <a:ext cx="540533" cy="735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sz="4400" dirty="0">
                <a:latin typeface="Wingdings 3" panose="05040102010807070707" pitchFamily="18" charset="2"/>
              </a:rPr>
              <a:t>Ð</a:t>
            </a:r>
            <a:endParaRPr lang="en-US" sz="4400" dirty="0">
              <a:latin typeface="MS Shell Dlg 2" panose="020B060403050404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F9D9613-39EF-4C1B-AC8E-0B493AB90F34}"/>
              </a:ext>
            </a:extLst>
          </p:cNvPr>
          <p:cNvSpPr txBox="1"/>
          <p:nvPr/>
        </p:nvSpPr>
        <p:spPr>
          <a:xfrm>
            <a:off x="4592768" y="3555226"/>
            <a:ext cx="540533" cy="735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sz="4400" dirty="0">
                <a:latin typeface="Wingdings 3" panose="05040102010807070707" pitchFamily="18" charset="2"/>
              </a:rPr>
              <a:t>Í</a:t>
            </a:r>
            <a:endParaRPr lang="en-US" sz="4400" dirty="0">
              <a:latin typeface="MS Shell Dlg 2" panose="020B060403050404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019D606-AC5E-4571-BB31-DBA6CE6573A2}"/>
              </a:ext>
            </a:extLst>
          </p:cNvPr>
          <p:cNvSpPr txBox="1"/>
          <p:nvPr/>
        </p:nvSpPr>
        <p:spPr>
          <a:xfrm>
            <a:off x="9345226" y="3182085"/>
            <a:ext cx="540533" cy="735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sz="4400" dirty="0">
                <a:latin typeface="Wingdings 3" panose="05040102010807070707" pitchFamily="18" charset="2"/>
              </a:rPr>
              <a:t>Í</a:t>
            </a:r>
            <a:endParaRPr lang="en-US" sz="4400" dirty="0">
              <a:latin typeface="MS Shell Dlg 2" panose="020B060403050404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1D98C75-EC84-4B54-857A-BAC34CDB27E0}"/>
              </a:ext>
            </a:extLst>
          </p:cNvPr>
          <p:cNvSpPr txBox="1"/>
          <p:nvPr/>
        </p:nvSpPr>
        <p:spPr>
          <a:xfrm>
            <a:off x="194522" y="4569641"/>
            <a:ext cx="4624186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feedback resistance </a:t>
            </a:r>
            <a:r>
              <a:rPr lang="en-US" sz="1800" dirty="0">
                <a:latin typeface="Symbol" panose="05050102010706020507" pitchFamily="18" charset="2"/>
              </a:rPr>
              <a:t>µ 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current source,</a:t>
            </a:r>
          </a:p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US" baseline="-25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KRUM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must exceed I</a:t>
            </a:r>
            <a:r>
              <a:rPr lang="en-US" baseline="-25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LEAK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1800" dirty="0">
                <a:solidFill>
                  <a:srgbClr val="00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Þ 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parallel noise,</a:t>
            </a:r>
          </a:p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too large I</a:t>
            </a:r>
            <a:r>
              <a:rPr lang="en-US" sz="1800" baseline="-25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LEAK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Þ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loss of stability [2],</a:t>
            </a:r>
          </a:p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requires large (~pF) C</a:t>
            </a:r>
            <a:r>
              <a:rPr lang="en-US" sz="1800" baseline="-25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 </a:t>
            </a:r>
          </a:p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 connectable in p-z cancellation. 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5027931-1E7D-4521-AF79-B4F3BA1A3F4A}"/>
              </a:ext>
            </a:extLst>
          </p:cNvPr>
          <p:cNvSpPr txBox="1"/>
          <p:nvPr/>
        </p:nvSpPr>
        <p:spPr>
          <a:xfrm>
            <a:off x="4585367" y="4426455"/>
            <a:ext cx="3733632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operates in p-z cancellation,</a:t>
            </a:r>
          </a:p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ne-fit-all V</a:t>
            </a:r>
            <a:r>
              <a:rPr lang="en-US" sz="1800" baseline="-25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RFB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needed,</a:t>
            </a:r>
          </a:p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Reset Quiescent Current (RQI) is optional; if used, multiplied RQI to next stages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Þ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shift of baseline.</a:t>
            </a:r>
            <a:endParaRPr lang="en-US" sz="18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FBE422-2356-4A21-8110-A0D631F9A6AE}"/>
              </a:ext>
            </a:extLst>
          </p:cNvPr>
          <p:cNvSpPr txBox="1"/>
          <p:nvPr/>
        </p:nvSpPr>
        <p:spPr>
          <a:xfrm>
            <a:off x="8155734" y="4241911"/>
            <a:ext cx="4033974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operates in p-z cancellation,</a:t>
            </a:r>
          </a:p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RQI (typ. at some </a:t>
            </a:r>
            <a:r>
              <a:rPr lang="en-US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pAs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is 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required, but difficult to control and match,</a:t>
            </a:r>
          </a:p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larger I</a:t>
            </a:r>
            <a:r>
              <a:rPr lang="en-US" baseline="-25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LEAK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+RQIs </a:t>
            </a:r>
            <a:r>
              <a:rPr lang="en-US" sz="1800" dirty="0">
                <a:solidFill>
                  <a:srgbClr val="00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Þ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loss of stability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endParaRPr lang="en-US" sz="18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 defTabSz="817013" eaLnBrk="0" hangingPunct="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multiplied both RQI and sensor I</a:t>
            </a:r>
            <a:r>
              <a:rPr lang="en-US" sz="1800" baseline="-250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LEAK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next stages </a:t>
            </a:r>
            <a:r>
              <a:rPr lang="en-US" sz="1800" dirty="0">
                <a:solidFill>
                  <a:srgbClr val="00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Þ</a:t>
            </a:r>
            <a:r>
              <a:rPr lang="en-US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shift of baseline.</a:t>
            </a:r>
            <a:endParaRPr lang="en-US" sz="18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24">
                <a:extLst>
                  <a:ext uri="{FF2B5EF4-FFF2-40B4-BE49-F238E27FC236}">
                    <a16:creationId xmlns:a16="http://schemas.microsoft.com/office/drawing/2014/main" id="{6DA20934-1C9C-4033-917C-49F06CA5E07C}"/>
                  </a:ext>
                </a:extLst>
              </p:cNvPr>
              <p:cNvSpPr txBox="1"/>
              <p:nvPr/>
            </p:nvSpPr>
            <p:spPr>
              <a:xfrm>
                <a:off x="6147704" y="1501984"/>
                <a:ext cx="178619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𝑶𝑼𝑻</m:t>
                          </m:r>
                        </m:sub>
                      </m:sSub>
                      <m:r>
                        <a:rPr lang="en-US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𝑰𝑵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1" name="TextBox 24">
                <a:extLst>
                  <a:ext uri="{FF2B5EF4-FFF2-40B4-BE49-F238E27FC236}">
                    <a16:creationId xmlns:a16="http://schemas.microsoft.com/office/drawing/2014/main" id="{6DA20934-1C9C-4033-917C-49F06CA5E0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7704" y="1501984"/>
                <a:ext cx="1786195" cy="307777"/>
              </a:xfrm>
              <a:prstGeom prst="rect">
                <a:avLst/>
              </a:prstGeom>
              <a:blipFill>
                <a:blip r:embed="rId5"/>
                <a:stretch>
                  <a:fillRect l="-4778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>
            <a:extLst>
              <a:ext uri="{FF2B5EF4-FFF2-40B4-BE49-F238E27FC236}">
                <a16:creationId xmlns:a16="http://schemas.microsoft.com/office/drawing/2014/main" id="{1FACB6E8-B9C7-4EB2-994B-EA680243A05B}"/>
              </a:ext>
            </a:extLst>
          </p:cNvPr>
          <p:cNvSpPr txBox="1"/>
          <p:nvPr/>
        </p:nvSpPr>
        <p:spPr>
          <a:xfrm>
            <a:off x="5444787" y="1197571"/>
            <a:ext cx="3192028" cy="326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817013" eaLnBrk="0" hangingPunct="0">
              <a:lnSpc>
                <a:spcPct val="95000"/>
              </a:lnSpc>
            </a:pP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input charge signal multiplication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938102F-7690-4834-B0D0-AF93BC0E0761}"/>
              </a:ext>
            </a:extLst>
          </p:cNvPr>
          <p:cNvSpPr txBox="1"/>
          <p:nvPr/>
        </p:nvSpPr>
        <p:spPr>
          <a:xfrm>
            <a:off x="3165503" y="2435275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FF"/>
                </a:solidFill>
                <a:latin typeface="Wingdings" panose="05000000000000000000" pitchFamily="2" charset="2"/>
              </a:rPr>
              <a:t>L</a:t>
            </a:r>
            <a:endParaRPr lang="en-US" sz="4400" b="1" dirty="0">
              <a:solidFill>
                <a:srgbClr val="FF00FF"/>
              </a:solidFill>
              <a:latin typeface="MS Shell Dlg 2" panose="020B060403050404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C52C48-29D7-418D-B05C-7BE4489DDEF4}"/>
              </a:ext>
            </a:extLst>
          </p:cNvPr>
          <p:cNvSpPr txBox="1"/>
          <p:nvPr/>
        </p:nvSpPr>
        <p:spPr>
          <a:xfrm>
            <a:off x="6327632" y="2057723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FF"/>
                </a:solidFill>
                <a:latin typeface="Wingdings" panose="05000000000000000000" pitchFamily="2" charset="2"/>
              </a:rPr>
              <a:t>L</a:t>
            </a:r>
            <a:endParaRPr lang="en-US" sz="4400" b="1" dirty="0">
              <a:solidFill>
                <a:srgbClr val="FF00FF"/>
              </a:solidFill>
              <a:latin typeface="MS Shell Dlg 2" panose="020B060403050404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1350917-F361-46EF-91AB-310D326449C1}"/>
              </a:ext>
            </a:extLst>
          </p:cNvPr>
          <p:cNvSpPr txBox="1"/>
          <p:nvPr/>
        </p:nvSpPr>
        <p:spPr>
          <a:xfrm>
            <a:off x="10600983" y="1879891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FF"/>
                </a:solidFill>
                <a:latin typeface="Wingdings" panose="05000000000000000000" pitchFamily="2" charset="2"/>
              </a:rPr>
              <a:t>L</a:t>
            </a:r>
            <a:endParaRPr lang="en-US" sz="4400" b="1" dirty="0">
              <a:solidFill>
                <a:srgbClr val="FF00FF"/>
              </a:solidFill>
              <a:latin typeface="MS Shell Dlg 2" panose="020B060403050404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42976D1-F821-44BC-9A37-9FA0764C17CD}"/>
              </a:ext>
            </a:extLst>
          </p:cNvPr>
          <p:cNvSpPr txBox="1"/>
          <p:nvPr/>
        </p:nvSpPr>
        <p:spPr>
          <a:xfrm>
            <a:off x="186272" y="6032641"/>
            <a:ext cx="1199779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171450" algn="l"/>
              </a:tabLst>
            </a:pPr>
            <a:r>
              <a:rPr lang="en-US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US" sz="1000" dirty="0"/>
              <a:t>F. </a:t>
            </a:r>
            <a:r>
              <a:rPr lang="en-US" sz="1000" dirty="0" err="1"/>
              <a:t>Krummenacher</a:t>
            </a:r>
            <a:r>
              <a:rPr lang="en-US" sz="1000" dirty="0"/>
              <a:t>, "Pixel detectors with local intelligence: An IC designer point of view", </a:t>
            </a:r>
            <a:r>
              <a:rPr lang="en-US" sz="1000" dirty="0" err="1"/>
              <a:t>Nucl</a:t>
            </a:r>
            <a:r>
              <a:rPr lang="en-US" sz="1000" dirty="0"/>
              <a:t>. </a:t>
            </a:r>
            <a:r>
              <a:rPr lang="en-US" sz="1000" dirty="0" err="1"/>
              <a:t>Instrum</a:t>
            </a:r>
            <a:r>
              <a:rPr lang="en-US" sz="1000" dirty="0"/>
              <a:t>. Methods Phys. Res., vol. A305, pp. 527-532, 1991, P.F. Manfredi, et al, “The analog front-end section of the </a:t>
            </a:r>
            <a:r>
              <a:rPr lang="en-US" sz="1000" dirty="0" err="1"/>
              <a:t>BaBar</a:t>
            </a:r>
            <a:r>
              <a:rPr lang="en-US" sz="1000" dirty="0"/>
              <a:t> silicon vertex tracker readout IC”, Nuclear Physics B - Proceedings Supplements, Vol. 61, Is. 3, February 1998, 532-538 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  <a:tabLst>
                <a:tab pos="171450" algn="l"/>
              </a:tabLst>
            </a:pP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[2] </a:t>
            </a:r>
            <a:r>
              <a:rPr lang="en-US" sz="1000" dirty="0"/>
              <a:t>Y. Hu, et al, "A low-noise, low-power CMOS SOI readout front-end for silicon detector leakage current compensation with capability," in IEEE TCAS I, vol. 48, no. 8, pp. 1022-1030, Aug. 2001</a:t>
            </a:r>
            <a:endParaRPr lang="fr-FR" sz="1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  <a:tabLst>
                <a:tab pos="171450" algn="l"/>
              </a:tabLst>
            </a:pPr>
            <a:r>
              <a:rPr lang="fr-FR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fr-FR" sz="1000" dirty="0"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US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G. De Geronimo et al., “A CMOS detector leakage current self-adaptable continuous reset system: theoretical analysis”, </a:t>
            </a:r>
            <a:r>
              <a:rPr lang="en-US" sz="1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Instr. Meth. A 421 (1999) 322-333</a:t>
            </a:r>
            <a:endParaRPr lang="en-US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tabLst>
                <a:tab pos="171450" algn="l"/>
              </a:tabLst>
            </a:pPr>
            <a:r>
              <a:rPr lang="fr-FR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[4] </a:t>
            </a:r>
            <a:r>
              <a:rPr lang="en-US" sz="1000" dirty="0"/>
              <a:t>G. De Geronimo et al., “Front-End ASIC for a GEM Based Time Projection Chamber”, IEEE Trans. </a:t>
            </a:r>
            <a:r>
              <a:rPr lang="en-US" sz="1000" dirty="0" err="1"/>
              <a:t>Nucl</a:t>
            </a:r>
            <a:r>
              <a:rPr lang="en-US" sz="1000" dirty="0"/>
              <a:t>. Sci Vol. 51, No. 4, August 2004 1313-1317</a:t>
            </a:r>
            <a:endParaRPr lang="fr-FR" sz="1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5D6B146-C298-4175-AD89-525F1C547DDF}"/>
              </a:ext>
            </a:extLst>
          </p:cNvPr>
          <p:cNvGrpSpPr/>
          <p:nvPr/>
        </p:nvGrpSpPr>
        <p:grpSpPr>
          <a:xfrm>
            <a:off x="10194496" y="649863"/>
            <a:ext cx="1872278" cy="646331"/>
            <a:chOff x="10194370" y="714361"/>
            <a:chExt cx="1872278" cy="6463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20C3046-3085-4120-9C02-C97CC849B867}"/>
                </a:ext>
              </a:extLst>
            </p:cNvPr>
            <p:cNvSpPr txBox="1"/>
            <p:nvPr/>
          </p:nvSpPr>
          <p:spPr>
            <a:xfrm>
              <a:off x="10194370" y="714361"/>
              <a:ext cx="18722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all shown for holes</a:t>
              </a:r>
            </a:p>
          </p:txBody>
        </p: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57D85E30-5619-49F5-9499-B3D62079DFB4}"/>
                </a:ext>
              </a:extLst>
            </p:cNvPr>
            <p:cNvSpPr/>
            <p:nvPr/>
          </p:nvSpPr>
          <p:spPr>
            <a:xfrm>
              <a:off x="10402838" y="776632"/>
              <a:ext cx="1480262" cy="52699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6608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18" y="9216"/>
            <a:ext cx="119500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New CSA concept with I</a:t>
            </a:r>
            <a:r>
              <a:rPr lang="en-US" sz="4000" baseline="-25000" dirty="0"/>
              <a:t>LEAK</a:t>
            </a:r>
            <a:r>
              <a:rPr lang="en-US" sz="4000" dirty="0"/>
              <a:t> compensation and with p-z cancellation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sz="10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42976D1-F821-44BC-9A37-9FA0764C17CD}"/>
              </a:ext>
            </a:extLst>
          </p:cNvPr>
          <p:cNvSpPr txBox="1"/>
          <p:nvPr/>
        </p:nvSpPr>
        <p:spPr>
          <a:xfrm>
            <a:off x="148807" y="6636926"/>
            <a:ext cx="1199779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  <a:tabLst>
                <a:tab pos="171450" algn="l"/>
              </a:tabLst>
            </a:pPr>
            <a:r>
              <a:rPr lang="en-US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[5]	G. W. Deptuch, P. Otfinowski</a:t>
            </a: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, “Charge Sensitive Amplifier with Pole-Zero Cancellation”, provisional patent application USPTO Serial No. 63/379,887</a:t>
            </a:r>
            <a:endParaRPr lang="en-US" sz="1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 descr="Diagram, schematic&#10;&#10;Description automatically generated">
            <a:extLst>
              <a:ext uri="{FF2B5EF4-FFF2-40B4-BE49-F238E27FC236}">
                <a16:creationId xmlns:a16="http://schemas.microsoft.com/office/drawing/2014/main" id="{0E54908E-C6E4-45B6-B2C6-01A718B2E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5155" y="1719877"/>
            <a:ext cx="4604507" cy="3184947"/>
          </a:xfrm>
          <a:prstGeom prst="rect">
            <a:avLst/>
          </a:prstGeom>
        </p:spPr>
      </p:pic>
      <p:pic>
        <p:nvPicPr>
          <p:cNvPr id="24" name="Picture 23" descr="Diagram, schematic&#10;&#10;Description automatically generated">
            <a:extLst>
              <a:ext uri="{FF2B5EF4-FFF2-40B4-BE49-F238E27FC236}">
                <a16:creationId xmlns:a16="http://schemas.microsoft.com/office/drawing/2014/main" id="{77AA224E-DF2D-40F0-BC73-D79BC0877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247" y="1303985"/>
            <a:ext cx="3834384" cy="3249168"/>
          </a:xfrm>
          <a:prstGeom prst="rect">
            <a:avLst/>
          </a:prstGeom>
        </p:spPr>
      </p:pic>
      <p:pic>
        <p:nvPicPr>
          <p:cNvPr id="25" name="Picture 24" descr="Text&#10;&#10;Description automatically generated">
            <a:extLst>
              <a:ext uri="{FF2B5EF4-FFF2-40B4-BE49-F238E27FC236}">
                <a16:creationId xmlns:a16="http://schemas.microsoft.com/office/drawing/2014/main" id="{34704ABD-2B7C-4D8B-91D5-85252EF21A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986" y="1224384"/>
            <a:ext cx="4636763" cy="141519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B906D30-1251-4AF7-8198-64AE6CF5A8A6}"/>
              </a:ext>
            </a:extLst>
          </p:cNvPr>
          <p:cNvSpPr txBox="1"/>
          <p:nvPr/>
        </p:nvSpPr>
        <p:spPr>
          <a:xfrm>
            <a:off x="325758" y="4509652"/>
            <a:ext cx="2645801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CSA with Self-Cascoded Field-Effect Transistor (SCFET) feedback network in configuration for integration of input charge signals [5];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3DCC49-E58A-4C47-8478-C13F9889F32B}"/>
              </a:ext>
            </a:extLst>
          </p:cNvPr>
          <p:cNvSpPr txBox="1"/>
          <p:nvPr/>
        </p:nvSpPr>
        <p:spPr>
          <a:xfrm>
            <a:off x="660557" y="3703329"/>
            <a:ext cx="572593" cy="7940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sz="4800" dirty="0">
                <a:latin typeface="Wingdings 3" panose="05040102010807070707" pitchFamily="18" charset="2"/>
              </a:rPr>
              <a:t>Í</a:t>
            </a:r>
            <a:endParaRPr lang="en-US" sz="4800" dirty="0">
              <a:latin typeface="MS Shell Dlg 2" panose="020B0604030504040204" pitchFamily="34" charset="0"/>
            </a:endParaRP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33D56672-D7A9-4B03-BB74-17C57A9A5766}"/>
              </a:ext>
            </a:extLst>
          </p:cNvPr>
          <p:cNvSpPr/>
          <p:nvPr/>
        </p:nvSpPr>
        <p:spPr>
          <a:xfrm>
            <a:off x="2800508" y="1150134"/>
            <a:ext cx="5400389" cy="88602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FC1AE6-2FF5-441F-869B-83BE1C05E323}"/>
              </a:ext>
            </a:extLst>
          </p:cNvPr>
          <p:cNvSpPr txBox="1"/>
          <p:nvPr/>
        </p:nvSpPr>
        <p:spPr>
          <a:xfrm>
            <a:off x="9522649" y="4744962"/>
            <a:ext cx="2623951" cy="1671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CSA with (SCFET) configured in pole-zero cancellation scheme [5], realizing multiplication (gain) of input charge signal </a:t>
            </a:r>
            <a:r>
              <a:rPr lang="en-US" dirty="0">
                <a:latin typeface="Symbol" panose="05050102010706020507" pitchFamily="18" charset="2"/>
              </a:rPr>
              <a:t>´ 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n;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E10F64A-3D8B-430B-A20D-1F0B4A9F9373}"/>
              </a:ext>
            </a:extLst>
          </p:cNvPr>
          <p:cNvSpPr txBox="1"/>
          <p:nvPr/>
        </p:nvSpPr>
        <p:spPr>
          <a:xfrm>
            <a:off x="10225957" y="4127939"/>
            <a:ext cx="732893" cy="7940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sz="4800" dirty="0">
                <a:latin typeface="Wingdings 3" panose="05040102010807070707" pitchFamily="18" charset="2"/>
              </a:rPr>
              <a:t>Ë</a:t>
            </a:r>
            <a:endParaRPr lang="en-US" sz="4400" u="sng" dirty="0">
              <a:solidFill>
                <a:srgbClr val="000000"/>
              </a:solidFill>
              <a:latin typeface="Wingdings 3" panose="05040102010807070707" pitchFamily="18" charset="2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81C9EC-2E07-47C5-947B-06F0B8148FB4}"/>
              </a:ext>
            </a:extLst>
          </p:cNvPr>
          <p:cNvSpPr txBox="1"/>
          <p:nvPr/>
        </p:nvSpPr>
        <p:spPr>
          <a:xfrm>
            <a:off x="3946088" y="2161267"/>
            <a:ext cx="4313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assuming: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body effect in transistors,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negligible sensor leakage current,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very high open-loop gain of amplifier (</a:t>
            </a:r>
            <a:r>
              <a:rPr lang="en-US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OpAmp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or OTA)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24">
                <a:extLst>
                  <a:ext uri="{FF2B5EF4-FFF2-40B4-BE49-F238E27FC236}">
                    <a16:creationId xmlns:a16="http://schemas.microsoft.com/office/drawing/2014/main" id="{8E975741-04B3-469A-8E22-102A88B1E35E}"/>
                  </a:ext>
                </a:extLst>
              </p:cNvPr>
              <p:cNvSpPr txBox="1"/>
              <p:nvPr/>
            </p:nvSpPr>
            <p:spPr>
              <a:xfrm>
                <a:off x="4231432" y="3512386"/>
                <a:ext cx="3589444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𝑂𝑈𝑇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𝑉𝐺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𝐺𝑆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𝐺𝑆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𝐺𝑆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2" name="TextBox 24">
                <a:extLst>
                  <a:ext uri="{FF2B5EF4-FFF2-40B4-BE49-F238E27FC236}">
                    <a16:creationId xmlns:a16="http://schemas.microsoft.com/office/drawing/2014/main" id="{8E975741-04B3-469A-8E22-102A88B1E3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1432" y="3512386"/>
                <a:ext cx="3589444" cy="615553"/>
              </a:xfrm>
              <a:prstGeom prst="rect">
                <a:avLst/>
              </a:prstGeom>
              <a:blipFill>
                <a:blip r:embed="rId5"/>
                <a:stretch>
                  <a:fillRect l="-2377" b="-9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24">
                <a:extLst>
                  <a:ext uri="{FF2B5EF4-FFF2-40B4-BE49-F238E27FC236}">
                    <a16:creationId xmlns:a16="http://schemas.microsoft.com/office/drawing/2014/main" id="{4C8E37B7-8DAF-485C-B558-3842DC5778D9}"/>
                  </a:ext>
                </a:extLst>
              </p:cNvPr>
              <p:cNvSpPr txBox="1"/>
              <p:nvPr/>
            </p:nvSpPr>
            <p:spPr>
              <a:xfrm>
                <a:off x="3205391" y="4261935"/>
                <a:ext cx="5217559" cy="923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𝑏𝑒𝑐𝑎𝑢𝑠𝑒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𝑉𝐺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𝑐𝑜𝑛𝑠𝑡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𝐿𝐸𝐴𝐾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=0,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𝑖𝑓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𝑡h𝑒𝑟𝑒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𝑛𝑜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𝑖𝑛𝑝𝑢𝑡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𝑠𝑖𝑔𝑛𝑎𝑙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𝑡h𝑒𝑛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: </m:t>
                      </m:r>
                    </m:oMath>
                  </m:oMathPara>
                </a14:m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𝐺𝑆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𝐺𝑆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𝑆𝐶𝐹𝐸𝑇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𝑐𝑜𝑛𝑠𝑡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. 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3" name="TextBox 24">
                <a:extLst>
                  <a:ext uri="{FF2B5EF4-FFF2-40B4-BE49-F238E27FC236}">
                    <a16:creationId xmlns:a16="http://schemas.microsoft.com/office/drawing/2014/main" id="{4C8E37B7-8DAF-485C-B558-3842DC577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5391" y="4261935"/>
                <a:ext cx="5217559" cy="923330"/>
              </a:xfrm>
              <a:prstGeom prst="rect">
                <a:avLst/>
              </a:prstGeom>
              <a:blipFill>
                <a:blip r:embed="rId6"/>
                <a:stretch>
                  <a:fillRect l="-1752" b="-4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24">
                <a:extLst>
                  <a:ext uri="{FF2B5EF4-FFF2-40B4-BE49-F238E27FC236}">
                    <a16:creationId xmlns:a16="http://schemas.microsoft.com/office/drawing/2014/main" id="{D8C5E95A-0F5C-40A2-8B77-88067180EC03}"/>
                  </a:ext>
                </a:extLst>
              </p:cNvPr>
              <p:cNvSpPr txBox="1"/>
              <p:nvPr/>
            </p:nvSpPr>
            <p:spPr>
              <a:xfrm>
                <a:off x="3193108" y="5168186"/>
                <a:ext cx="5851342" cy="923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𝑡𝑟𝑎𝑛𝑠𝑖𝑠𝑡𝑜𝑟𝑠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𝑐𝑜𝑛𝑣𝑒𝑦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𝑠𝑎𝑚𝑒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𝑐𝑢𝑟𝑟𝑒𝑛𝑡</m:t>
                      </m:r>
                    </m:oMath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𝐵𝐼𝐴𝑆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𝑂𝑈𝑇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𝑉𝐺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𝐷𝑆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𝐺𝑆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𝐺𝑆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𝐷𝑆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𝑟𝑒𝑠𝑢𝑙𝑡𝑖𝑛𝑔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𝑶𝑼𝑻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𝑽𝑮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𝒂𝒏𝒅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𝑫𝑺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4" name="TextBox 24">
                <a:extLst>
                  <a:ext uri="{FF2B5EF4-FFF2-40B4-BE49-F238E27FC236}">
                    <a16:creationId xmlns:a16="http://schemas.microsoft.com/office/drawing/2014/main" id="{D8C5E95A-0F5C-40A2-8B77-88067180EC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108" y="5168186"/>
                <a:ext cx="5851342" cy="923330"/>
              </a:xfrm>
              <a:prstGeom prst="rect">
                <a:avLst/>
              </a:prstGeom>
              <a:blipFill>
                <a:blip r:embed="rId7"/>
                <a:stretch>
                  <a:fillRect l="-2083" r="-1563" b="-11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0C1A200B-CB95-4D65-9BA9-9A0141E54D93}"/>
              </a:ext>
            </a:extLst>
          </p:cNvPr>
          <p:cNvSpPr txBox="1"/>
          <p:nvPr/>
        </p:nvSpPr>
        <p:spPr>
          <a:xfrm>
            <a:off x="799220" y="6091516"/>
            <a:ext cx="8771769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7013" eaLnBrk="0" hangingPunct="0">
              <a:lnSpc>
                <a:spcPct val="95000"/>
              </a:lnSpc>
            </a:pPr>
            <a:r>
              <a:rPr lang="en-US" sz="1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 in real conditions, V</a:t>
            </a:r>
            <a:r>
              <a:rPr lang="en-US" sz="1600" baseline="-25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DS1</a:t>
            </a:r>
            <a:r>
              <a:rPr lang="en-US" sz="1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only close to “0”, nevertheless transistor M</a:t>
            </a:r>
            <a:r>
              <a:rPr lang="en-US" sz="1600" baseline="-25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US" sz="16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act as diode-connected, providing minimal voltage drop across and external voltage bias on its gate is not required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03EB7B2-3A96-42EA-B9EB-7BECAE2ABAD8}"/>
              </a:ext>
            </a:extLst>
          </p:cNvPr>
          <p:cNvGrpSpPr/>
          <p:nvPr/>
        </p:nvGrpSpPr>
        <p:grpSpPr>
          <a:xfrm>
            <a:off x="10022711" y="750832"/>
            <a:ext cx="1872278" cy="646331"/>
            <a:chOff x="10194370" y="714361"/>
            <a:chExt cx="1872278" cy="64633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C21BEAB-99F6-49E6-B5A0-C1DFC230676B}"/>
                </a:ext>
              </a:extLst>
            </p:cNvPr>
            <p:cNvSpPr txBox="1"/>
            <p:nvPr/>
          </p:nvSpPr>
          <p:spPr>
            <a:xfrm>
              <a:off x="10194370" y="714361"/>
              <a:ext cx="18722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all shown for holes</a:t>
              </a: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4F090EB3-B9F6-48AA-A8FE-A1B3FBE71FA1}"/>
                </a:ext>
              </a:extLst>
            </p:cNvPr>
            <p:cNvSpPr/>
            <p:nvPr/>
          </p:nvSpPr>
          <p:spPr>
            <a:xfrm>
              <a:off x="10402838" y="776632"/>
              <a:ext cx="1480262" cy="52699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D6DADCFF-3E78-48B1-BAB4-79C6154EA346}"/>
              </a:ext>
            </a:extLst>
          </p:cNvPr>
          <p:cNvSpPr txBox="1"/>
          <p:nvPr/>
        </p:nvSpPr>
        <p:spPr>
          <a:xfrm>
            <a:off x="3205391" y="2586243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92D050"/>
                </a:solidFill>
                <a:latin typeface="Wingdings" panose="05000000000000000000" pitchFamily="2" charset="2"/>
              </a:rPr>
              <a:t>J</a:t>
            </a:r>
            <a:endParaRPr lang="en-US" sz="4400" b="1" dirty="0">
              <a:solidFill>
                <a:srgbClr val="92D050"/>
              </a:solidFill>
              <a:latin typeface="MS Shell Dlg 2" panose="020B060403050404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2B6253A-DEF6-4649-9859-B0CDB7E48773}"/>
              </a:ext>
            </a:extLst>
          </p:cNvPr>
          <p:cNvSpPr txBox="1"/>
          <p:nvPr/>
        </p:nvSpPr>
        <p:spPr>
          <a:xfrm>
            <a:off x="11045573" y="2711495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92D050"/>
                </a:solidFill>
                <a:latin typeface="Wingdings" panose="05000000000000000000" pitchFamily="2" charset="2"/>
              </a:rPr>
              <a:t>J</a:t>
            </a:r>
            <a:endParaRPr lang="en-US" sz="4400" b="1" dirty="0">
              <a:solidFill>
                <a:srgbClr val="92D050"/>
              </a:solidFill>
              <a:latin typeface="MS Shell Dlg 2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813C69-5B14-45C7-A5D3-A9C979BE4371}"/>
              </a:ext>
            </a:extLst>
          </p:cNvPr>
          <p:cNvSpPr txBox="1"/>
          <p:nvPr/>
        </p:nvSpPr>
        <p:spPr>
          <a:xfrm>
            <a:off x="3205391" y="2891104"/>
            <a:ext cx="66586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FF"/>
                </a:solidFill>
                <a:latin typeface="Wingdings" panose="05000000000000000000" pitchFamily="2" charset="2"/>
              </a:rPr>
              <a:t>L</a:t>
            </a:r>
            <a:endParaRPr lang="en-US" sz="4400" b="1" dirty="0">
              <a:solidFill>
                <a:srgbClr val="FF00FF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423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iagram, schematic&#10;&#10;Description automatically generated">
            <a:extLst>
              <a:ext uri="{FF2B5EF4-FFF2-40B4-BE49-F238E27FC236}">
                <a16:creationId xmlns:a16="http://schemas.microsoft.com/office/drawing/2014/main" id="{173440AB-7440-4402-B3FC-E5AA23991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152" y="1367412"/>
            <a:ext cx="5004579" cy="3827818"/>
          </a:xfrm>
          <a:prstGeom prst="rect">
            <a:avLst/>
          </a:prstGeom>
        </p:spPr>
      </p:pic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5B8B31F9-857E-4176-B484-21084B43B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691" y="1061670"/>
            <a:ext cx="5674782" cy="55907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466" y="6139"/>
            <a:ext cx="1198253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Configuration for both polarities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sz="1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CCA34D-20AE-440C-995D-285A563D92D0}"/>
              </a:ext>
            </a:extLst>
          </p:cNvPr>
          <p:cNvSpPr txBox="1"/>
          <p:nvPr/>
        </p:nvSpPr>
        <p:spPr>
          <a:xfrm>
            <a:off x="5191745" y="944728"/>
            <a:ext cx="6790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Inverter-type OTA with bias current reuse + active </a:t>
            </a:r>
            <a:r>
              <a:rPr lang="en-US" sz="1600" dirty="0" err="1">
                <a:solidFill>
                  <a:srgbClr val="0070C0"/>
                </a:solidFill>
              </a:rPr>
              <a:t>cascode</a:t>
            </a:r>
            <a:r>
              <a:rPr lang="en-US" sz="1600" dirty="0">
                <a:solidFill>
                  <a:srgbClr val="0070C0"/>
                </a:solidFill>
              </a:rPr>
              <a:t> gain boosting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60D5F2-722D-486B-8781-ACC654EB365E}"/>
              </a:ext>
            </a:extLst>
          </p:cNvPr>
          <p:cNvSpPr txBox="1"/>
          <p:nvPr/>
        </p:nvSpPr>
        <p:spPr>
          <a:xfrm>
            <a:off x="5912046" y="5230940"/>
            <a:ext cx="6070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 stage amplifier and 90 dB open loop DC gain,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 stage amplifier </a:t>
            </a:r>
            <a:r>
              <a:rPr lang="en-US" sz="1600" dirty="0">
                <a:latin typeface="Symbol" panose="05050102010706020507" pitchFamily="18" charset="2"/>
              </a:rPr>
              <a:t>Þ </a:t>
            </a:r>
            <a:r>
              <a:rPr lang="en-US" sz="1600" dirty="0"/>
              <a:t>intrinsically stable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</a:t>
            </a:r>
            <a:r>
              <a:rPr lang="en-US" sz="1600" baseline="-25000" dirty="0"/>
              <a:t>1</a:t>
            </a:r>
            <a:r>
              <a:rPr lang="en-US" sz="1600" dirty="0"/>
              <a:t> and M</a:t>
            </a:r>
            <a:r>
              <a:rPr lang="en-US" sz="1600" baseline="-25000" dirty="0"/>
              <a:t>2</a:t>
            </a:r>
            <a:r>
              <a:rPr lang="en-US" sz="1600" dirty="0"/>
              <a:t> = thick gate oxide </a:t>
            </a:r>
            <a:r>
              <a:rPr lang="en-US" sz="1600" dirty="0">
                <a:latin typeface="Symbol" panose="05050102010706020507" pitchFamily="18" charset="2"/>
              </a:rPr>
              <a:t>Þ</a:t>
            </a:r>
            <a:r>
              <a:rPr lang="en-US" sz="1600" dirty="0"/>
              <a:t> low gate leakage currents,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other transistors to optimize swing and open loop gain,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inverter-type OTA current defined by power supply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local bias generated for </a:t>
            </a:r>
            <a:r>
              <a:rPr lang="en-US" sz="1600" dirty="0" err="1"/>
              <a:t>cascode</a:t>
            </a:r>
            <a:r>
              <a:rPr lang="en-US" sz="1600" dirty="0"/>
              <a:t> </a:t>
            </a:r>
            <a:r>
              <a:rPr lang="en-US" sz="1600" dirty="0">
                <a:latin typeface="Symbol" panose="05050102010706020507" pitchFamily="18" charset="2"/>
              </a:rPr>
              <a:t>Þ </a:t>
            </a:r>
            <a:r>
              <a:rPr lang="en-US" sz="1600" dirty="0">
                <a:latin typeface="Arial  "/>
              </a:rPr>
              <a:t>reduced</a:t>
            </a:r>
            <a:r>
              <a:rPr lang="en-US" sz="1600" dirty="0"/>
              <a:t> interferences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2799A0-A2C9-4F08-8098-149F86A6603C}"/>
              </a:ext>
            </a:extLst>
          </p:cNvPr>
          <p:cNvGrpSpPr/>
          <p:nvPr/>
        </p:nvGrpSpPr>
        <p:grpSpPr>
          <a:xfrm>
            <a:off x="470925" y="5300054"/>
            <a:ext cx="1872278" cy="1245761"/>
            <a:chOff x="5397406" y="1274633"/>
            <a:chExt cx="1872278" cy="12003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E27058-58F9-49D8-9BCD-2E9338470286}"/>
                </a:ext>
              </a:extLst>
            </p:cNvPr>
            <p:cNvSpPr txBox="1"/>
            <p:nvPr/>
          </p:nvSpPr>
          <p:spPr>
            <a:xfrm>
              <a:off x="5397406" y="1274633"/>
              <a:ext cx="18722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either electrons or holes programmed or switched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C9032D61-0CA9-49C2-AC13-50C8CB8D5B35}"/>
                </a:ext>
              </a:extLst>
            </p:cNvPr>
            <p:cNvSpPr/>
            <p:nvPr/>
          </p:nvSpPr>
          <p:spPr>
            <a:xfrm>
              <a:off x="5497316" y="1318794"/>
              <a:ext cx="1649766" cy="109227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DE3CE94-6C12-44AC-817A-803A40B7E7CD}"/>
              </a:ext>
            </a:extLst>
          </p:cNvPr>
          <p:cNvSpPr/>
          <p:nvPr/>
        </p:nvSpPr>
        <p:spPr>
          <a:xfrm rot="245235">
            <a:off x="1712970" y="3449710"/>
            <a:ext cx="5098713" cy="781524"/>
          </a:xfrm>
          <a:custGeom>
            <a:avLst/>
            <a:gdLst>
              <a:gd name="connsiteX0" fmla="*/ 0 w 5458203"/>
              <a:gd name="connsiteY0" fmla="*/ 874118 h 927700"/>
              <a:gd name="connsiteX1" fmla="*/ 741188 w 5458203"/>
              <a:gd name="connsiteY1" fmla="*/ 781470 h 927700"/>
              <a:gd name="connsiteX2" fmla="*/ 1993956 w 5458203"/>
              <a:gd name="connsiteY2" fmla="*/ 922457 h 927700"/>
              <a:gd name="connsiteX3" fmla="*/ 3677741 w 5458203"/>
              <a:gd name="connsiteY3" fmla="*/ 829808 h 927700"/>
              <a:gd name="connsiteX4" fmla="*/ 4539775 w 5458203"/>
              <a:gd name="connsiteY4" fmla="*/ 233635 h 927700"/>
              <a:gd name="connsiteX5" fmla="*/ 5458203 w 5458203"/>
              <a:gd name="connsiteY5" fmla="*/ 0 h 92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58203" h="927700">
                <a:moveTo>
                  <a:pt x="0" y="874118"/>
                </a:moveTo>
                <a:cubicBezTo>
                  <a:pt x="204431" y="823765"/>
                  <a:pt x="408862" y="773413"/>
                  <a:pt x="741188" y="781470"/>
                </a:cubicBezTo>
                <a:cubicBezTo>
                  <a:pt x="1073514" y="789527"/>
                  <a:pt x="1504531" y="914401"/>
                  <a:pt x="1993956" y="922457"/>
                </a:cubicBezTo>
                <a:cubicBezTo>
                  <a:pt x="2483382" y="930513"/>
                  <a:pt x="3253438" y="944612"/>
                  <a:pt x="3677741" y="829808"/>
                </a:cubicBezTo>
                <a:cubicBezTo>
                  <a:pt x="4102044" y="715004"/>
                  <a:pt x="4243031" y="371936"/>
                  <a:pt x="4539775" y="233635"/>
                </a:cubicBezTo>
                <a:cubicBezTo>
                  <a:pt x="4836519" y="95334"/>
                  <a:pt x="5147361" y="47667"/>
                  <a:pt x="5458203" y="0"/>
                </a:cubicBezTo>
              </a:path>
            </a:pathLst>
          </a:custGeom>
          <a:noFill/>
          <a:ln w="34925" cap="sq"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58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399E9D3A-AE48-4AF6-BDFA-DB389CA68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870" y="974415"/>
            <a:ext cx="9846259" cy="52791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693" y="6139"/>
            <a:ext cx="1191151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Stage cascading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sz="10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9791BF-F292-418C-ABD8-2BE945153E8C}"/>
              </a:ext>
            </a:extLst>
          </p:cNvPr>
          <p:cNvSpPr txBox="1"/>
          <p:nvPr/>
        </p:nvSpPr>
        <p:spPr>
          <a:xfrm>
            <a:off x="2038922" y="6301907"/>
            <a:ext cx="322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charge gain stage ‘</a:t>
            </a:r>
            <a:r>
              <a:rPr lang="en-US" sz="1800" dirty="0"/>
              <a:t>×</a:t>
            </a:r>
            <a:r>
              <a:rPr lang="en-US" dirty="0"/>
              <a:t>n’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972682-4FCE-46B2-B3EE-A6712D181A36}"/>
              </a:ext>
            </a:extLst>
          </p:cNvPr>
          <p:cNvSpPr txBox="1"/>
          <p:nvPr/>
        </p:nvSpPr>
        <p:spPr>
          <a:xfrm>
            <a:off x="6181281" y="6253551"/>
            <a:ext cx="3228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charge gain stage ‘</a:t>
            </a:r>
            <a:r>
              <a:rPr lang="en-US" sz="1800" dirty="0"/>
              <a:t>×</a:t>
            </a:r>
            <a:r>
              <a:rPr lang="en-US" dirty="0"/>
              <a:t>m’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24">
                <a:extLst>
                  <a:ext uri="{FF2B5EF4-FFF2-40B4-BE49-F238E27FC236}">
                    <a16:creationId xmlns:a16="http://schemas.microsoft.com/office/drawing/2014/main" id="{5BC5219D-069B-4543-9C12-F77A2B11EAD5}"/>
                  </a:ext>
                </a:extLst>
              </p:cNvPr>
              <p:cNvSpPr txBox="1"/>
              <p:nvPr/>
            </p:nvSpPr>
            <p:spPr>
              <a:xfrm>
                <a:off x="9800590" y="3501096"/>
                <a:ext cx="232018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𝑶𝑼𝑻</m:t>
                          </m:r>
                        </m:sub>
                      </m:sSub>
                      <m:r>
                        <a:rPr lang="en-US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sz="2000" b="1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𝑰𝑵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1" name="TextBox 24">
                <a:extLst>
                  <a:ext uri="{FF2B5EF4-FFF2-40B4-BE49-F238E27FC236}">
                    <a16:creationId xmlns:a16="http://schemas.microsoft.com/office/drawing/2014/main" id="{5BC5219D-069B-4543-9C12-F77A2B11E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0590" y="3501096"/>
                <a:ext cx="2320187" cy="307777"/>
              </a:xfrm>
              <a:prstGeom prst="rect">
                <a:avLst/>
              </a:prstGeom>
              <a:blipFill>
                <a:blip r:embed="rId3"/>
                <a:stretch>
                  <a:fillRect l="-3947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5371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168EC807-04FF-4919-B55F-07DC3F2034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6370002"/>
              </p:ext>
            </p:extLst>
          </p:nvPr>
        </p:nvGraphicFramePr>
        <p:xfrm>
          <a:off x="4883453" y="3799500"/>
          <a:ext cx="7170633" cy="239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" name="PHOTO-PAINT" r:id="rId3" imgW="11153520" imgH="3724200" progId="CorelPHOTOPAINT.Image.19">
                  <p:embed/>
                </p:oleObj>
              </mc:Choice>
              <mc:Fallback>
                <p:oleObj name="PHOTO-PAINT" r:id="rId3" imgW="11153520" imgH="3724200" progId="CorelPHOTOPAINT.Image.19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168EC807-04FF-4919-B55F-07DC3F2034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83453" y="3799500"/>
                        <a:ext cx="7170633" cy="2394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88AEAB83-2C1B-42A5-A4BA-A3C5ABAC0B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3618" y="1468553"/>
            <a:ext cx="7354043" cy="23299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B2AE46-B3D2-054A-9F92-273948CE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023" y="6139"/>
            <a:ext cx="11948184" cy="1325563"/>
          </a:xfrm>
        </p:spPr>
        <p:txBody>
          <a:bodyPr/>
          <a:lstStyle/>
          <a:p>
            <a:r>
              <a:rPr lang="en-US" dirty="0"/>
              <a:t>CSA in simulation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D2EBA-591D-0D41-9C46-2E17C4922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sz="100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C9F721F-F1D5-4353-BA60-624BE3BF1145}"/>
              </a:ext>
            </a:extLst>
          </p:cNvPr>
          <p:cNvGrpSpPr/>
          <p:nvPr/>
        </p:nvGrpSpPr>
        <p:grpSpPr>
          <a:xfrm>
            <a:off x="306206" y="1761862"/>
            <a:ext cx="4457664" cy="1597559"/>
            <a:chOff x="306206" y="1761862"/>
            <a:chExt cx="4457664" cy="1597559"/>
          </a:xfrm>
        </p:grpSpPr>
        <p:graphicFrame>
          <p:nvGraphicFramePr>
            <p:cNvPr id="10" name="Object 9">
              <a:extLst>
                <a:ext uri="{FF2B5EF4-FFF2-40B4-BE49-F238E27FC236}">
                  <a16:creationId xmlns:a16="http://schemas.microsoft.com/office/drawing/2014/main" id="{6190E841-28F2-4F7F-8494-FA39E69FDB8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58568717"/>
                </p:ext>
              </p:extLst>
            </p:nvPr>
          </p:nvGraphicFramePr>
          <p:xfrm>
            <a:off x="306206" y="1869741"/>
            <a:ext cx="4457664" cy="14896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5" name="PHOTO-PAINT" r:id="rId6" imgW="11144160" imgH="3724200" progId="CorelPHOTOPAINT.Image.19">
                    <p:embed/>
                  </p:oleObj>
                </mc:Choice>
                <mc:Fallback>
                  <p:oleObj name="PHOTO-PAINT" r:id="rId6" imgW="11144160" imgH="3724200" progId="CorelPHOTOPAINT.Image.19">
                    <p:embed/>
                    <p:pic>
                      <p:nvPicPr>
                        <p:cNvPr id="10" name="Object 9">
                          <a:extLst>
                            <a:ext uri="{FF2B5EF4-FFF2-40B4-BE49-F238E27FC236}">
                              <a16:creationId xmlns:a16="http://schemas.microsoft.com/office/drawing/2014/main" id="{6190E841-28F2-4F7F-8494-FA39E69FDB8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06206" y="1869741"/>
                          <a:ext cx="4457664" cy="148968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7884777-A423-4069-BC83-C88FD6D884B3}"/>
                </a:ext>
              </a:extLst>
            </p:cNvPr>
            <p:cNvSpPr txBox="1"/>
            <p:nvPr/>
          </p:nvSpPr>
          <p:spPr>
            <a:xfrm>
              <a:off x="2608668" y="1761862"/>
              <a:ext cx="752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>
                  <a:solidFill>
                    <a:srgbClr val="0070C0"/>
                  </a:solidFill>
                </a:rPr>
                <a:t>bpad</a:t>
              </a:r>
              <a:r>
                <a:rPr lang="en-US" b="1" dirty="0">
                  <a:solidFill>
                    <a:srgbClr val="0070C0"/>
                  </a:solidFill>
                </a:rPr>
                <a:t> 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C4051E2-54A7-444F-A3CF-AD0BDAE8C871}"/>
              </a:ext>
            </a:extLst>
          </p:cNvPr>
          <p:cNvGrpSpPr/>
          <p:nvPr/>
        </p:nvGrpSpPr>
        <p:grpSpPr>
          <a:xfrm>
            <a:off x="297703" y="3437846"/>
            <a:ext cx="4438512" cy="1593473"/>
            <a:chOff x="297703" y="3437846"/>
            <a:chExt cx="4438512" cy="1593473"/>
          </a:xfrm>
        </p:grpSpPr>
        <p:graphicFrame>
          <p:nvGraphicFramePr>
            <p:cNvPr id="12" name="Object 11">
              <a:extLst>
                <a:ext uri="{FF2B5EF4-FFF2-40B4-BE49-F238E27FC236}">
                  <a16:creationId xmlns:a16="http://schemas.microsoft.com/office/drawing/2014/main" id="{8672FCCF-9C4C-46B1-A40B-85DF15022A6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1582016"/>
                </p:ext>
              </p:extLst>
            </p:nvPr>
          </p:nvGraphicFramePr>
          <p:xfrm>
            <a:off x="297703" y="3545527"/>
            <a:ext cx="4438512" cy="14857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6" name="PHOTO-PAINT" r:id="rId8" imgW="11096280" imgH="3714480" progId="CorelPHOTOPAINT.Image.19">
                    <p:embed/>
                  </p:oleObj>
                </mc:Choice>
                <mc:Fallback>
                  <p:oleObj name="PHOTO-PAINT" r:id="rId8" imgW="11096280" imgH="3714480" progId="CorelPHOTOPAINT.Image.19">
                    <p:embed/>
                    <p:pic>
                      <p:nvPicPr>
                        <p:cNvPr id="12" name="Object 11">
                          <a:extLst>
                            <a:ext uri="{FF2B5EF4-FFF2-40B4-BE49-F238E27FC236}">
                              <a16:creationId xmlns:a16="http://schemas.microsoft.com/office/drawing/2014/main" id="{8672FCCF-9C4C-46B1-A40B-85DF15022A6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97703" y="3545527"/>
                          <a:ext cx="4438512" cy="148579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1989830-7B77-4284-841D-5F3538B7961E}"/>
                </a:ext>
              </a:extLst>
            </p:cNvPr>
            <p:cNvSpPr txBox="1"/>
            <p:nvPr/>
          </p:nvSpPr>
          <p:spPr>
            <a:xfrm>
              <a:off x="2608667" y="3437846"/>
              <a:ext cx="752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>
                  <a:solidFill>
                    <a:srgbClr val="0070C0"/>
                  </a:solidFill>
                </a:rPr>
                <a:t>a</a:t>
              </a:r>
              <a:r>
                <a:rPr lang="en-US" b="1" baseline="-25000" dirty="0" err="1">
                  <a:solidFill>
                    <a:srgbClr val="0070C0"/>
                  </a:solidFill>
                </a:rPr>
                <a:t>out</a:t>
              </a:r>
              <a:r>
                <a:rPr lang="en-US" b="1" dirty="0">
                  <a:solidFill>
                    <a:srgbClr val="0070C0"/>
                  </a:solidFill>
                </a:rPr>
                <a:t> 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B4E6FC1-1474-401A-BC26-4495D08990AC}"/>
              </a:ext>
            </a:extLst>
          </p:cNvPr>
          <p:cNvGrpSpPr/>
          <p:nvPr/>
        </p:nvGrpSpPr>
        <p:grpSpPr>
          <a:xfrm>
            <a:off x="313838" y="5109744"/>
            <a:ext cx="4442400" cy="1574067"/>
            <a:chOff x="313838" y="5109744"/>
            <a:chExt cx="4442400" cy="1574067"/>
          </a:xfrm>
        </p:grpSpPr>
        <p:graphicFrame>
          <p:nvGraphicFramePr>
            <p:cNvPr id="22" name="Object 21">
              <a:extLst>
                <a:ext uri="{FF2B5EF4-FFF2-40B4-BE49-F238E27FC236}">
                  <a16:creationId xmlns:a16="http://schemas.microsoft.com/office/drawing/2014/main" id="{CDD7E3B0-C76A-43C9-80DB-E2DEF7289B0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3810412"/>
                </p:ext>
              </p:extLst>
            </p:nvPr>
          </p:nvGraphicFramePr>
          <p:xfrm>
            <a:off x="313838" y="5198019"/>
            <a:ext cx="4442400" cy="14857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7" name="PHOTO-PAINT" r:id="rId10" imgW="11106000" imgH="3714480" progId="CorelPHOTOPAINT.Image.19">
                    <p:embed/>
                  </p:oleObj>
                </mc:Choice>
                <mc:Fallback>
                  <p:oleObj name="PHOTO-PAINT" r:id="rId10" imgW="11106000" imgH="3714480" progId="CorelPHOTOPAINT.Image.19">
                    <p:embed/>
                    <p:pic>
                      <p:nvPicPr>
                        <p:cNvPr id="22" name="Object 21">
                          <a:extLst>
                            <a:ext uri="{FF2B5EF4-FFF2-40B4-BE49-F238E27FC236}">
                              <a16:creationId xmlns:a16="http://schemas.microsoft.com/office/drawing/2014/main" id="{CDD7E3B0-C76A-43C9-80DB-E2DEF7289B0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13838" y="5198019"/>
                          <a:ext cx="4442400" cy="148579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A73C18-6B66-4A66-B7E4-5CF0ADD972BC}"/>
                </a:ext>
              </a:extLst>
            </p:cNvPr>
            <p:cNvSpPr txBox="1"/>
            <p:nvPr/>
          </p:nvSpPr>
          <p:spPr>
            <a:xfrm>
              <a:off x="2608668" y="5109744"/>
              <a:ext cx="752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>
                  <a:solidFill>
                    <a:srgbClr val="0070C0"/>
                  </a:solidFill>
                </a:rPr>
                <a:t>c</a:t>
              </a:r>
              <a:r>
                <a:rPr lang="en-US" b="1" baseline="-25000" dirty="0" err="1">
                  <a:solidFill>
                    <a:srgbClr val="0070C0"/>
                  </a:solidFill>
                </a:rPr>
                <a:t>out</a:t>
              </a:r>
              <a:r>
                <a:rPr lang="en-US" b="1" dirty="0">
                  <a:solidFill>
                    <a:srgbClr val="0070C0"/>
                  </a:solidFill>
                </a:rPr>
                <a:t> 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12E7670-475C-44BC-A678-FD13BCB789C7}"/>
              </a:ext>
            </a:extLst>
          </p:cNvPr>
          <p:cNvSpPr txBox="1"/>
          <p:nvPr/>
        </p:nvSpPr>
        <p:spPr>
          <a:xfrm>
            <a:off x="8519452" y="4060267"/>
            <a:ext cx="108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</a:rPr>
              <a:t>Q</a:t>
            </a:r>
            <a:r>
              <a:rPr lang="en-US" b="1" baseline="-25000" dirty="0" err="1">
                <a:solidFill>
                  <a:srgbClr val="0070C0"/>
                </a:solidFill>
              </a:rPr>
              <a:t>out</a:t>
            </a:r>
            <a:r>
              <a:rPr lang="en-US" b="1" dirty="0">
                <a:solidFill>
                  <a:srgbClr val="0070C0"/>
                </a:solidFill>
              </a:rPr>
              <a:t> [e]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D2A304-FA10-46C6-8D15-2582BA4F01F7}"/>
              </a:ext>
            </a:extLst>
          </p:cNvPr>
          <p:cNvSpPr txBox="1"/>
          <p:nvPr/>
        </p:nvSpPr>
        <p:spPr>
          <a:xfrm>
            <a:off x="282107" y="869112"/>
            <a:ext cx="116615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Two-stage CSA </a:t>
            </a:r>
            <a:r>
              <a:rPr lang="en-US" sz="1800" dirty="0">
                <a:latin typeface="Symbol" panose="05050102010706020507" pitchFamily="18" charset="2"/>
              </a:rPr>
              <a:t>Þ</a:t>
            </a:r>
            <a:r>
              <a:rPr lang="en-US" dirty="0">
                <a:latin typeface="MS Shell Dlg 2" panose="020B0604030504040204" pitchFamily="34" charset="0"/>
              </a:rPr>
              <a:t> </a:t>
            </a:r>
            <a:r>
              <a:rPr lang="en-US" sz="1600" dirty="0"/>
              <a:t>charge multiplication I</a:t>
            </a:r>
            <a:r>
              <a:rPr lang="en-US" sz="1600" baseline="-25000" dirty="0"/>
              <a:t>OUT</a:t>
            </a:r>
            <a:r>
              <a:rPr lang="en-US" sz="1600" dirty="0"/>
              <a:t>=12×12×I</a:t>
            </a:r>
            <a:r>
              <a:rPr lang="en-US" sz="1600" baseline="-25000" dirty="0"/>
              <a:t>IN</a:t>
            </a:r>
            <a:r>
              <a:rPr lang="en-US" sz="1600" dirty="0"/>
              <a:t>, with C</a:t>
            </a:r>
            <a:r>
              <a:rPr lang="en-US" sz="1600" baseline="-25000" dirty="0"/>
              <a:t>f1</a:t>
            </a:r>
            <a:r>
              <a:rPr lang="en-US" sz="1600" dirty="0"/>
              <a:t>=4 </a:t>
            </a:r>
            <a:r>
              <a:rPr lang="en-US" sz="1600" dirty="0" err="1"/>
              <a:t>fF</a:t>
            </a:r>
            <a:r>
              <a:rPr lang="en-US" sz="1600" dirty="0"/>
              <a:t>, C</a:t>
            </a:r>
            <a:r>
              <a:rPr lang="en-US" sz="1600" baseline="-25000" dirty="0"/>
              <a:t>c1</a:t>
            </a:r>
            <a:r>
              <a:rPr lang="en-US" sz="1600" dirty="0"/>
              <a:t>=12×4 </a:t>
            </a:r>
            <a:r>
              <a:rPr lang="en-US" sz="1600" dirty="0" err="1"/>
              <a:t>fF</a:t>
            </a:r>
            <a:r>
              <a:rPr lang="en-US" sz="1600" dirty="0"/>
              <a:t>, C</a:t>
            </a:r>
            <a:r>
              <a:rPr lang="en-US" sz="1600" baseline="-25000" dirty="0"/>
              <a:t>f2</a:t>
            </a:r>
            <a:r>
              <a:rPr lang="en-US" sz="1600" dirty="0"/>
              <a:t>=40 </a:t>
            </a:r>
            <a:r>
              <a:rPr lang="en-US" sz="1600" dirty="0" err="1"/>
              <a:t>fF</a:t>
            </a:r>
            <a:r>
              <a:rPr lang="en-US" sz="1600" dirty="0"/>
              <a:t> and C</a:t>
            </a:r>
            <a:r>
              <a:rPr lang="en-US" sz="1600" baseline="-25000" dirty="0"/>
              <a:t>c2</a:t>
            </a:r>
            <a:r>
              <a:rPr lang="en-US" sz="1600" dirty="0"/>
              <a:t>=12×40 </a:t>
            </a:r>
            <a:r>
              <a:rPr lang="en-US" sz="1600" dirty="0" err="1"/>
              <a:t>fF</a:t>
            </a:r>
            <a:r>
              <a:rPr lang="en-US" sz="1600" dirty="0"/>
              <a:t> and </a:t>
            </a:r>
            <a:br>
              <a:rPr lang="en-US" sz="1600" dirty="0"/>
            </a:br>
            <a:r>
              <a:rPr lang="en-US" sz="1600" dirty="0"/>
              <a:t>for </a:t>
            </a:r>
            <a:r>
              <a:rPr lang="en-US" sz="1600" dirty="0" err="1"/>
              <a:t>Q</a:t>
            </a:r>
            <a:r>
              <a:rPr lang="en-US" sz="1600" baseline="-25000" dirty="0" err="1"/>
              <a:t>inj</a:t>
            </a:r>
            <a:r>
              <a:rPr lang="en-US" sz="1600" dirty="0"/>
              <a:t>= 1 </a:t>
            </a:r>
            <a:r>
              <a:rPr lang="en-US" sz="1600" dirty="0" err="1"/>
              <a:t>fC</a:t>
            </a:r>
            <a:r>
              <a:rPr lang="en-US" sz="1600" dirty="0"/>
              <a:t> h</a:t>
            </a:r>
            <a:r>
              <a:rPr lang="en-US" sz="1600" baseline="30000" dirty="0"/>
              <a:t>+</a:t>
            </a:r>
            <a:r>
              <a:rPr lang="en-US" sz="1600" dirty="0"/>
              <a:t> (2.25 keV X-ray in Si) and ½ of this value every 2.5 </a:t>
            </a:r>
            <a:r>
              <a:rPr lang="en-US" sz="1600" dirty="0" err="1">
                <a:latin typeface="Symbol" panose="05050102010706020507" pitchFamily="18" charset="2"/>
              </a:rPr>
              <a:t>m</a:t>
            </a:r>
            <a:r>
              <a:rPr lang="en-US" sz="1600" dirty="0" err="1"/>
              <a:t>s</a:t>
            </a:r>
            <a:r>
              <a:rPr lang="en-US" sz="1600" dirty="0"/>
              <a:t> interchangeably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2A41F4-71CF-4B96-9729-CDDB54AB9656}"/>
              </a:ext>
            </a:extLst>
          </p:cNvPr>
          <p:cNvSpPr txBox="1"/>
          <p:nvPr/>
        </p:nvSpPr>
        <p:spPr>
          <a:xfrm>
            <a:off x="5057621" y="6158500"/>
            <a:ext cx="7170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left axis: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magenta</a:t>
            </a:r>
            <a:r>
              <a:rPr lang="en-US" sz="1400" dirty="0"/>
              <a:t> ½ </a:t>
            </a:r>
            <a:r>
              <a:rPr lang="en-US" sz="1400" dirty="0" err="1"/>
              <a:t>fC</a:t>
            </a:r>
            <a:r>
              <a:rPr lang="en-US" sz="1400" dirty="0"/>
              <a:t> injections, </a:t>
            </a:r>
            <a:r>
              <a:rPr lang="en-US" sz="1400" dirty="0">
                <a:solidFill>
                  <a:schemeClr val="accent2"/>
                </a:solidFill>
              </a:rPr>
              <a:t>cyan</a:t>
            </a:r>
            <a:r>
              <a:rPr lang="en-US" sz="1400" dirty="0"/>
              <a:t> 1 </a:t>
            </a:r>
            <a:r>
              <a:rPr lang="en-US" sz="1400" dirty="0" err="1"/>
              <a:t>fC</a:t>
            </a:r>
            <a:r>
              <a:rPr lang="en-US" sz="1400" dirty="0"/>
              <a:t> injections, </a:t>
            </a:r>
            <a:r>
              <a:rPr lang="en-US" sz="1400" dirty="0">
                <a:solidFill>
                  <a:srgbClr val="92D050"/>
                </a:solidFill>
              </a:rPr>
              <a:t>green</a:t>
            </a:r>
            <a:r>
              <a:rPr lang="en-US" sz="1400" dirty="0"/>
              <a:t> summed injections.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right axis: </a:t>
            </a:r>
            <a:r>
              <a:rPr lang="en-US" sz="1400" b="1" dirty="0">
                <a:solidFill>
                  <a:srgbClr val="CED23C"/>
                </a:solidFill>
              </a:rPr>
              <a:t>yellow</a:t>
            </a:r>
            <a:r>
              <a:rPr lang="en-US" sz="1400" b="1" dirty="0"/>
              <a:t> </a:t>
            </a:r>
            <a:r>
              <a:rPr lang="en-US" sz="1400" b="1" dirty="0" err="1"/>
              <a:t>Q</a:t>
            </a:r>
            <a:r>
              <a:rPr lang="en-US" sz="1400" b="1" baseline="-25000" dirty="0" err="1"/>
              <a:t>out</a:t>
            </a:r>
            <a:r>
              <a:rPr lang="en-US" sz="1400" b="1" dirty="0"/>
              <a:t>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411048C-A9F4-4FDA-AA4E-31BFE745ED9C}"/>
              </a:ext>
            </a:extLst>
          </p:cNvPr>
          <p:cNvSpPr/>
          <p:nvPr/>
        </p:nvSpPr>
        <p:spPr>
          <a:xfrm>
            <a:off x="7726076" y="2233111"/>
            <a:ext cx="793376" cy="377159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2123BA4-EEA5-4D53-8B19-4225153F7B15}"/>
              </a:ext>
            </a:extLst>
          </p:cNvPr>
          <p:cNvSpPr/>
          <p:nvPr/>
        </p:nvSpPr>
        <p:spPr>
          <a:xfrm>
            <a:off x="10282636" y="2244038"/>
            <a:ext cx="793376" cy="377159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70A85F7-366E-434F-A3B5-59C1B213AB13}"/>
              </a:ext>
            </a:extLst>
          </p:cNvPr>
          <p:cNvSpPr/>
          <p:nvPr/>
        </p:nvSpPr>
        <p:spPr>
          <a:xfrm>
            <a:off x="6495463" y="2404421"/>
            <a:ext cx="793376" cy="377159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9B890A8-6E58-4AC8-98D8-469E53644005}"/>
              </a:ext>
            </a:extLst>
          </p:cNvPr>
          <p:cNvSpPr/>
          <p:nvPr/>
        </p:nvSpPr>
        <p:spPr>
          <a:xfrm flipH="1">
            <a:off x="7900281" y="5479076"/>
            <a:ext cx="222483" cy="243166"/>
          </a:xfrm>
          <a:prstGeom prst="ellips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90A5A4-893B-4386-A528-47FFB6103318}"/>
              </a:ext>
            </a:extLst>
          </p:cNvPr>
          <p:cNvSpPr/>
          <p:nvPr/>
        </p:nvSpPr>
        <p:spPr>
          <a:xfrm flipH="1">
            <a:off x="8516197" y="5109744"/>
            <a:ext cx="222483" cy="243166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2F70C01-1589-439C-A835-6CB57C036C1A}"/>
              </a:ext>
            </a:extLst>
          </p:cNvPr>
          <p:cNvSpPr/>
          <p:nvPr/>
        </p:nvSpPr>
        <p:spPr>
          <a:xfrm flipH="1">
            <a:off x="9804822" y="4534976"/>
            <a:ext cx="222483" cy="243166"/>
          </a:xfrm>
          <a:prstGeom prst="ellipse">
            <a:avLst/>
          </a:prstGeom>
          <a:noFill/>
          <a:ln w="25400">
            <a:solidFill>
              <a:srgbClr val="CED2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CCD08CB-E319-498D-B97C-ABB5964AFF42}"/>
              </a:ext>
            </a:extLst>
          </p:cNvPr>
          <p:cNvSpPr/>
          <p:nvPr/>
        </p:nvSpPr>
        <p:spPr>
          <a:xfrm flipH="1">
            <a:off x="9183807" y="4639036"/>
            <a:ext cx="222483" cy="243166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C8E5C9C-AA36-41A1-BD80-D679AFB47F1D}"/>
              </a:ext>
            </a:extLst>
          </p:cNvPr>
          <p:cNvCxnSpPr/>
          <p:nvPr/>
        </p:nvCxnSpPr>
        <p:spPr>
          <a:xfrm flipH="1" flipV="1">
            <a:off x="6179115" y="5031319"/>
            <a:ext cx="1655722" cy="496129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D53875C-3966-4A3B-8565-B06223A5BA12}"/>
              </a:ext>
            </a:extLst>
          </p:cNvPr>
          <p:cNvCxnSpPr>
            <a:cxnSpLocks/>
          </p:cNvCxnSpPr>
          <p:nvPr/>
        </p:nvCxnSpPr>
        <p:spPr>
          <a:xfrm flipH="1" flipV="1">
            <a:off x="6205769" y="4915486"/>
            <a:ext cx="2263000" cy="24806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9942CFE-A133-45AA-9993-39D289C28A10}"/>
              </a:ext>
            </a:extLst>
          </p:cNvPr>
          <p:cNvCxnSpPr>
            <a:cxnSpLocks/>
          </p:cNvCxnSpPr>
          <p:nvPr/>
        </p:nvCxnSpPr>
        <p:spPr>
          <a:xfrm flipH="1">
            <a:off x="6216050" y="4718198"/>
            <a:ext cx="2942513" cy="790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9621F26-000E-4E32-A0B6-70F5B4A0F389}"/>
              </a:ext>
            </a:extLst>
          </p:cNvPr>
          <p:cNvCxnSpPr>
            <a:cxnSpLocks/>
          </p:cNvCxnSpPr>
          <p:nvPr/>
        </p:nvCxnSpPr>
        <p:spPr>
          <a:xfrm>
            <a:off x="10049092" y="4698372"/>
            <a:ext cx="1515852" cy="308313"/>
          </a:xfrm>
          <a:prstGeom prst="straightConnector1">
            <a:avLst/>
          </a:prstGeom>
          <a:ln>
            <a:solidFill>
              <a:srgbClr val="CED23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149873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NL_PPT_Template_2021_Widescreen_Compressed" id="{1E50E555-00B6-2147-91A8-A2CEA3515EB8}" vid="{2E9CFCAC-53E9-4D4D-AE1F-381DB7BC788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AADD7980F7EF4E86EEBDC4EA887007" ma:contentTypeVersion="10" ma:contentTypeDescription="Create a new document." ma:contentTypeScope="" ma:versionID="135752e12beb51fb4e3ef39af3f92e17">
  <xsd:schema xmlns:xsd="http://www.w3.org/2001/XMLSchema" xmlns:xs="http://www.w3.org/2001/XMLSchema" xmlns:p="http://schemas.microsoft.com/office/2006/metadata/properties" xmlns:ns3="4d676c88-2d1f-4070-87a0-abf9b57c702c" xmlns:ns4="29a176dd-81aa-4f1b-9d47-de21cb3ea305" targetNamespace="http://schemas.microsoft.com/office/2006/metadata/properties" ma:root="true" ma:fieldsID="a37936f6efae9490da5a53aa492fa7a3" ns3:_="" ns4:_="">
    <xsd:import namespace="4d676c88-2d1f-4070-87a0-abf9b57c702c"/>
    <xsd:import namespace="29a176dd-81aa-4f1b-9d47-de21cb3ea30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676c88-2d1f-4070-87a0-abf9b57c702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a176dd-81aa-4f1b-9d47-de21cb3ea3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868260-D3FC-4B52-A5A0-141F657F57DF}">
  <ds:schemaRefs>
    <ds:schemaRef ds:uri="29a176dd-81aa-4f1b-9d47-de21cb3ea305"/>
    <ds:schemaRef ds:uri="4d676c88-2d1f-4070-87a0-abf9b57c702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EC9B855-A692-475B-AABB-B1098B4A74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4FE6C9-A60C-40A6-A6CA-057FEEABD978}">
  <ds:schemaRefs>
    <ds:schemaRef ds:uri="29a176dd-81aa-4f1b-9d47-de21cb3ea305"/>
    <ds:schemaRef ds:uri="4d676c88-2d1f-4070-87a0-abf9b57c702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BNL_PPT_Template_2021_Widescreen_Compressed</Template>
  <TotalTime>5105</TotalTime>
  <Words>2194</Words>
  <Application>Microsoft Office PowerPoint</Application>
  <PresentationFormat>Widescreen</PresentationFormat>
  <Paragraphs>257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9" baseType="lpstr">
      <vt:lpstr>Arial</vt:lpstr>
      <vt:lpstr>Arial  </vt:lpstr>
      <vt:lpstr>Arial   </vt:lpstr>
      <vt:lpstr>Arial    </vt:lpstr>
      <vt:lpstr>Calibri</vt:lpstr>
      <vt:lpstr>Cambria Math</vt:lpstr>
      <vt:lpstr>Guardian Sans Text</vt:lpstr>
      <vt:lpstr>Helvetica Neue</vt:lpstr>
      <vt:lpstr>MS Shell Dlg 2</vt:lpstr>
      <vt:lpstr>Roboto</vt:lpstr>
      <vt:lpstr>simplon</vt:lpstr>
      <vt:lpstr>Symbol</vt:lpstr>
      <vt:lpstr>Tahoma</vt:lpstr>
      <vt:lpstr>Wingdings</vt:lpstr>
      <vt:lpstr>Wingdings 3</vt:lpstr>
      <vt:lpstr>BNL</vt:lpstr>
      <vt:lpstr>PHOTO-PAINT</vt:lpstr>
      <vt:lpstr>Pixel detectors with built-in signal processing and bandwidth-efficient data transmission</vt:lpstr>
      <vt:lpstr>PowerPoint Presentation</vt:lpstr>
      <vt:lpstr>Pixel diagram</vt:lpstr>
      <vt:lpstr>CSA: Charge Sensitive Amplifier  </vt:lpstr>
      <vt:lpstr>Commonly used CSA concepts with ILEAK compensation and with p-z cancellation</vt:lpstr>
      <vt:lpstr>New CSA concept with ILEAK compensation and with p-z cancellation</vt:lpstr>
      <vt:lpstr>Configuration for both polarities</vt:lpstr>
      <vt:lpstr>Stage cascading</vt:lpstr>
      <vt:lpstr>CSA in simulation</vt:lpstr>
      <vt:lpstr>Shaping Filter with Baseline Adjustment  </vt:lpstr>
      <vt:lpstr>Shaping filter with baseline adjustment</vt:lpstr>
      <vt:lpstr>CSA + shaping filter in simulations</vt:lpstr>
      <vt:lpstr>Correct ENC reporting</vt:lpstr>
      <vt:lpstr>CRT: Configuration, Readout, Testability   </vt:lpstr>
      <vt:lpstr>Static arbitration (priority encoder)</vt:lpstr>
      <vt:lpstr>Dynamic Arbitration: GALS</vt:lpstr>
      <vt:lpstr>LAGS</vt:lpstr>
      <vt:lpstr>CRT: Configuration, Readout, Testability</vt:lpstr>
      <vt:lpstr>Layout: pixel and CRT skeleton</vt:lpstr>
      <vt:lpstr>S/H and Readout Interface </vt:lpstr>
      <vt:lpstr>Common Source S/H and Readout Interface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Pdevelopment of Readou ASIC for X-ray sensors</dc:title>
  <dc:subject/>
  <dc:creator>Deptuch, Grzegorz</dc:creator>
  <cp:keywords/>
  <dc:description/>
  <cp:lastModifiedBy>Deptuch, Grzegorz</cp:lastModifiedBy>
  <cp:revision>68</cp:revision>
  <cp:lastPrinted>2022-09-12T13:51:44Z</cp:lastPrinted>
  <dcterms:created xsi:type="dcterms:W3CDTF">2022-02-23T19:14:59Z</dcterms:created>
  <dcterms:modified xsi:type="dcterms:W3CDTF">2022-12-14T05:44:53Z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0x010100B5AADD7980F7EF4E86EEBDC4EA887007</vt:lpwstr>
  </property>
</Properties>
</file>