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" ContentType="image/tiff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97" r:id="rId2"/>
  </p:sldMasterIdLst>
  <p:notesMasterIdLst>
    <p:notesMasterId r:id="rId17"/>
  </p:notesMasterIdLst>
  <p:handoutMasterIdLst>
    <p:handoutMasterId r:id="rId18"/>
  </p:handoutMasterIdLst>
  <p:sldIdLst>
    <p:sldId id="1184" r:id="rId3"/>
    <p:sldId id="1657" r:id="rId4"/>
    <p:sldId id="1185" r:id="rId5"/>
    <p:sldId id="1666" r:id="rId6"/>
    <p:sldId id="1189" r:id="rId7"/>
    <p:sldId id="1196" r:id="rId8"/>
    <p:sldId id="1191" r:id="rId9"/>
    <p:sldId id="1192" r:id="rId10"/>
    <p:sldId id="1190" r:id="rId11"/>
    <p:sldId id="1094" r:id="rId12"/>
    <p:sldId id="749" r:id="rId13"/>
    <p:sldId id="1659" r:id="rId14"/>
    <p:sldId id="1668" r:id="rId15"/>
    <p:sldId id="1660" r:id="rId16"/>
  </p:sldIdLst>
  <p:sldSz cx="12188825" cy="6858000"/>
  <p:notesSz cx="70104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8FFD"/>
    <a:srgbClr val="1E4F79"/>
    <a:srgbClr val="EDF2E6"/>
    <a:srgbClr val="003767"/>
    <a:srgbClr val="878787"/>
    <a:srgbClr val="B9E5FA"/>
    <a:srgbClr val="244972"/>
    <a:srgbClr val="FF7F00"/>
    <a:srgbClr val="222222"/>
    <a:srgbClr val="1F1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2" autoAdjust="0"/>
    <p:restoredTop sz="91721" autoAdjust="0"/>
  </p:normalViewPr>
  <p:slideViewPr>
    <p:cSldViewPr snapToGrid="0">
      <p:cViewPr varScale="1">
        <p:scale>
          <a:sx n="76" d="100"/>
          <a:sy n="76" d="100"/>
        </p:scale>
        <p:origin x="816" y="58"/>
      </p:cViewPr>
      <p:guideLst>
        <p:guide orient="horz" pos="216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4974" y="90"/>
      </p:cViewPr>
      <p:guideLst>
        <p:guide orient="horz" pos="2920"/>
        <p:guide pos="2208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1C11E-1A00-48AF-8C08-97C362C67874}" type="datetimeFigureOut">
              <a:rPr lang="en-US" smtClean="0"/>
              <a:pPr/>
              <a:t>12/15/2022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63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05863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FDF9B-F3F5-4382-A25B-4EAA3B410B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95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550"/>
          </a:xfrm>
          <a:prstGeom prst="rect">
            <a:avLst/>
          </a:prstGeom>
        </p:spPr>
        <p:txBody>
          <a:bodyPr vert="horz" lIns="93018" tIns="46510" rIns="93018" bIns="4651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550"/>
          </a:xfrm>
          <a:prstGeom prst="rect">
            <a:avLst/>
          </a:prstGeom>
        </p:spPr>
        <p:txBody>
          <a:bodyPr vert="horz" lIns="93018" tIns="46510" rIns="93018" bIns="4651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8C7BB64C-82E2-466C-9C50-B2DA6307AB11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5925" y="696913"/>
            <a:ext cx="617855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18" tIns="46510" rIns="93018" bIns="4651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03725"/>
            <a:ext cx="5608320" cy="4171950"/>
          </a:xfrm>
          <a:prstGeom prst="rect">
            <a:avLst/>
          </a:prstGeom>
        </p:spPr>
        <p:txBody>
          <a:bodyPr vert="horz" lIns="93018" tIns="46510" rIns="93018" bIns="4651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2"/>
            <a:ext cx="3037840" cy="463550"/>
          </a:xfrm>
          <a:prstGeom prst="rect">
            <a:avLst/>
          </a:prstGeom>
        </p:spPr>
        <p:txBody>
          <a:bodyPr vert="horz" lIns="93018" tIns="46510" rIns="93018" bIns="4651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05842"/>
            <a:ext cx="3037840" cy="463550"/>
          </a:xfrm>
          <a:prstGeom prst="rect">
            <a:avLst/>
          </a:prstGeom>
        </p:spPr>
        <p:txBody>
          <a:bodyPr vert="horz" lIns="93018" tIns="46510" rIns="93018" bIns="4651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A778FBA5-F957-4CE9-A734-9CFA9C4F56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802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778FBA5-F957-4CE9-A734-9CFA9C4F5603}" type="slidenum">
              <a:rPr kumimoji="0" lang="en-US" sz="1000" b="0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-110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6195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B79543-1F54-4C6E-A7DF-DD1576D49062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170613" cy="3473450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9853" y="4415790"/>
            <a:ext cx="5147451" cy="4181767"/>
          </a:xfrm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37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Previously cleared under RR#</a:t>
            </a:r>
            <a:r>
              <a:rPr lang="en-US" b="0" dirty="0"/>
              <a:t>126466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FBA5-F957-4CE9-A734-9CFA9C4F560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982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FBA5-F957-4CE9-A734-9CFA9C4F560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878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8FBA5-F957-4CE9-A734-9CFA9C4F560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650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108076" y="3011559"/>
            <a:ext cx="9972674" cy="1792224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charset="0"/>
              <a:buNone/>
              <a:defRPr sz="22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ctrTitle"/>
          </p:nvPr>
        </p:nvSpPr>
        <p:spPr>
          <a:xfrm>
            <a:off x="1108076" y="1385454"/>
            <a:ext cx="9972674" cy="1294671"/>
          </a:xfrm>
        </p:spPr>
        <p:txBody>
          <a:bodyPr anchor="b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3600" smtClean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12" name="Straight Connector 12"/>
          <p:cNvCxnSpPr>
            <a:cxnSpLocks noChangeShapeType="1"/>
          </p:cNvCxnSpPr>
          <p:nvPr userDrawn="1"/>
        </p:nvCxnSpPr>
        <p:spPr bwMode="auto">
          <a:xfrm>
            <a:off x="0" y="950913"/>
            <a:ext cx="12188825" cy="0"/>
          </a:xfrm>
          <a:prstGeom prst="line">
            <a:avLst/>
          </a:prstGeom>
          <a:noFill/>
          <a:ln w="22225" algn="ctr">
            <a:solidFill>
              <a:schemeClr val="accent4"/>
            </a:solidFill>
            <a:round/>
            <a:headEnd type="none" w="sm" len="sm"/>
            <a:tailEnd type="none" w="sm" len="sm"/>
          </a:ln>
        </p:spPr>
      </p:cxnSp>
      <p:cxnSp>
        <p:nvCxnSpPr>
          <p:cNvPr id="13" name="Straight Connector 12"/>
          <p:cNvCxnSpPr>
            <a:cxnSpLocks noChangeShapeType="1"/>
          </p:cNvCxnSpPr>
          <p:nvPr userDrawn="1"/>
        </p:nvCxnSpPr>
        <p:spPr bwMode="auto">
          <a:xfrm>
            <a:off x="0" y="6354186"/>
            <a:ext cx="12188825" cy="0"/>
          </a:xfrm>
          <a:prstGeom prst="line">
            <a:avLst/>
          </a:prstGeom>
          <a:noFill/>
          <a:ln w="22225" algn="ctr">
            <a:solidFill>
              <a:schemeClr val="accent4"/>
            </a:solidFill>
            <a:round/>
            <a:headEnd type="none" w="sm" len="sm"/>
            <a:tailEnd type="none" w="sm" len="sm"/>
          </a:ln>
        </p:spPr>
      </p:cxnSp>
      <p:pic>
        <p:nvPicPr>
          <p:cNvPr id="7" name="Picture 6" descr="LL_Logo_blu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380277" y="5111496"/>
            <a:ext cx="3428272" cy="3452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1786193" y="1700213"/>
            <a:ext cx="8604125" cy="394335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758" y="5706497"/>
            <a:ext cx="8605310" cy="27432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400"/>
              </a:lnSpc>
              <a:buNone/>
              <a:defRPr sz="12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1"/>
          </p:nvPr>
        </p:nvSpPr>
        <p:spPr>
          <a:xfrm>
            <a:off x="1791758" y="1249252"/>
            <a:ext cx="8605310" cy="37739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108076" y="3011559"/>
            <a:ext cx="9972674" cy="1792224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2399"/>
              </a:spcAft>
              <a:buFont typeface="Arial" charset="0"/>
              <a:buNone/>
              <a:defRPr sz="2199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ctrTitle"/>
          </p:nvPr>
        </p:nvSpPr>
        <p:spPr>
          <a:xfrm>
            <a:off x="1108076" y="1385457"/>
            <a:ext cx="9972674" cy="1294671"/>
          </a:xfrm>
        </p:spPr>
        <p:txBody>
          <a:bodyPr anchor="b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3599" smtClean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12" name="Straight Connector 12"/>
          <p:cNvCxnSpPr>
            <a:cxnSpLocks noChangeShapeType="1"/>
          </p:cNvCxnSpPr>
          <p:nvPr userDrawn="1"/>
        </p:nvCxnSpPr>
        <p:spPr bwMode="auto">
          <a:xfrm>
            <a:off x="8" y="950913"/>
            <a:ext cx="12188825" cy="0"/>
          </a:xfrm>
          <a:prstGeom prst="line">
            <a:avLst/>
          </a:prstGeom>
          <a:noFill/>
          <a:ln w="22225" algn="ctr">
            <a:solidFill>
              <a:schemeClr val="accent4"/>
            </a:solidFill>
            <a:round/>
            <a:headEnd type="none" w="sm" len="sm"/>
            <a:tailEnd type="none" w="sm" len="sm"/>
          </a:ln>
        </p:spPr>
      </p:cxnSp>
      <p:cxnSp>
        <p:nvCxnSpPr>
          <p:cNvPr id="13" name="Straight Connector 12"/>
          <p:cNvCxnSpPr>
            <a:cxnSpLocks noChangeShapeType="1"/>
          </p:cNvCxnSpPr>
          <p:nvPr userDrawn="1"/>
        </p:nvCxnSpPr>
        <p:spPr bwMode="auto">
          <a:xfrm>
            <a:off x="8" y="6354186"/>
            <a:ext cx="12188825" cy="0"/>
          </a:xfrm>
          <a:prstGeom prst="line">
            <a:avLst/>
          </a:prstGeom>
          <a:noFill/>
          <a:ln w="22225" algn="ctr">
            <a:solidFill>
              <a:schemeClr val="accent4"/>
            </a:solidFill>
            <a:round/>
            <a:headEnd type="none" w="sm" len="sm"/>
            <a:tailEnd type="none" w="sm" len="sm"/>
          </a:ln>
        </p:spPr>
      </p:cxnSp>
      <p:pic>
        <p:nvPicPr>
          <p:cNvPr id="8" name="Picture 7" descr="LL_Logo_blue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305" y="5111518"/>
            <a:ext cx="4568237" cy="34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124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33083" y="1293094"/>
            <a:ext cx="10915522" cy="4830616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defRPr/>
            </a:lvl1pPr>
            <a:lvl2pPr marL="539588" indent="-25551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799"/>
            </a:lvl2pPr>
            <a:lvl3pPr marL="757011" indent="-18409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Arial" pitchFamily="34" charset="0"/>
              <a:buChar char="•"/>
              <a:defRPr/>
            </a:lvl3pPr>
            <a:lvl4pPr marL="1032962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/>
            </a:lvl4pPr>
            <a:lvl5pPr marL="1261493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85000"/>
              <a:buFontTx/>
              <a:buNone/>
              <a:defRPr sz="1200"/>
            </a:lvl5pPr>
            <a:lvl6pPr>
              <a:buFont typeface="Arial" pitchFamily="34" charset="0"/>
              <a:buChar char="•"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476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33094" y="1293094"/>
            <a:ext cx="5317368" cy="4830616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defRPr/>
            </a:lvl1pPr>
            <a:lvl2pPr marL="539588" indent="-25551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799"/>
            </a:lvl2pPr>
            <a:lvl3pPr marL="757011" indent="-18409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Arial" pitchFamily="34" charset="0"/>
              <a:buChar char="•"/>
              <a:defRPr/>
            </a:lvl3pPr>
            <a:lvl4pPr marL="1032962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/>
            </a:lvl4pPr>
            <a:lvl5pPr marL="1261493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85000"/>
              <a:buFontTx/>
              <a:buNone/>
              <a:defRPr sz="1200"/>
            </a:lvl5pPr>
            <a:lvl6pPr>
              <a:buFont typeface="Arial" pitchFamily="34" charset="0"/>
              <a:buChar char="•"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7"/>
          <p:cNvSpPr>
            <a:spLocks noGrp="1"/>
          </p:cNvSpPr>
          <p:nvPr>
            <p:ph sz="quarter" idx="11"/>
          </p:nvPr>
        </p:nvSpPr>
        <p:spPr>
          <a:xfrm>
            <a:off x="6218839" y="1293094"/>
            <a:ext cx="5317368" cy="4830616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defRPr/>
            </a:lvl1pPr>
            <a:lvl2pPr marL="539588" indent="-25551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799"/>
            </a:lvl2pPr>
            <a:lvl3pPr marL="757011" indent="-18409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Arial" pitchFamily="34" charset="0"/>
              <a:buChar char="•"/>
              <a:defRPr/>
            </a:lvl3pPr>
            <a:lvl4pPr marL="1032962" indent="15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/>
            </a:lvl4pPr>
            <a:lvl5pPr marL="1261493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85000"/>
              <a:buFontTx/>
              <a:buNone/>
              <a:defRPr sz="1200"/>
            </a:lvl5pPr>
            <a:lvl6pPr>
              <a:buFont typeface="Arial" pitchFamily="34" charset="0"/>
              <a:buChar char="•"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9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944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376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33083" y="1293094"/>
            <a:ext cx="10915522" cy="4830616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defRPr/>
            </a:lvl1pPr>
            <a:lvl2pPr marL="539588" indent="-25551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799"/>
            </a:lvl2pPr>
            <a:lvl3pPr marL="757011" indent="-184095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Arial" pitchFamily="34" charset="0"/>
              <a:buChar char="•"/>
              <a:defRPr/>
            </a:lvl3pPr>
            <a:lvl4pPr marL="1032962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/>
            </a:lvl4pPr>
            <a:lvl5pPr marL="1261493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85000"/>
              <a:buFontTx/>
              <a:buNone/>
              <a:defRPr sz="1200"/>
            </a:lvl5pPr>
            <a:lvl6pPr>
              <a:buFont typeface="Arial" pitchFamily="34" charset="0"/>
              <a:buChar char="•"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53710" y="145169"/>
            <a:ext cx="9681406" cy="464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3721" y="593840"/>
            <a:ext cx="9681317" cy="29686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2399"/>
              </a:lnSpc>
              <a:buNone/>
              <a:defRPr sz="2399"/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987638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33083" y="1680754"/>
            <a:ext cx="10915522" cy="4442955"/>
          </a:xfrm>
          <a:prstGeom prst="rect">
            <a:avLst/>
          </a:prstGeom>
        </p:spPr>
        <p:txBody>
          <a:bodyPr anchor="t" anchorCtr="1"/>
          <a:lstStyle>
            <a:lvl1pPr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defRPr/>
            </a:lvl1pPr>
            <a:lvl2pPr marL="539588" indent="-25551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defRPr sz="1799"/>
            </a:lvl2pPr>
            <a:lvl3pPr marL="757011" indent="-184095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SzPct val="90000"/>
              <a:buFont typeface="Arial" pitchFamily="34" charset="0"/>
              <a:buChar char="•"/>
              <a:defRPr/>
            </a:lvl3pPr>
            <a:lvl4pPr marL="1032962" indent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FontTx/>
              <a:buNone/>
              <a:defRPr/>
            </a:lvl4pPr>
            <a:lvl5pPr marL="1261493" indent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SzPct val="85000"/>
              <a:buFontTx/>
              <a:buNone/>
              <a:defRPr sz="1200"/>
            </a:lvl5pPr>
            <a:lvl6pPr>
              <a:buFont typeface="Arial" pitchFamily="34" charset="0"/>
              <a:buChar char="•"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76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2651" y="1768110"/>
            <a:ext cx="7958522" cy="3773711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/>
          <a:lstStyle>
            <a:lvl1pPr marL="0" indent="0" algn="ctr">
              <a:buNone/>
              <a:defRPr sz="19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2651" y="5603133"/>
            <a:ext cx="7958522" cy="27432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400"/>
              </a:lnSpc>
              <a:buNone/>
              <a:defRPr sz="1200" b="1">
                <a:solidFill>
                  <a:schemeClr val="tx1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0"/>
          </p:nvPr>
        </p:nvSpPr>
        <p:spPr>
          <a:xfrm>
            <a:off x="2112651" y="1312860"/>
            <a:ext cx="7958522" cy="377390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ts val="1999"/>
              </a:lnSpc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3669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Media Placeholder 3"/>
          <p:cNvSpPr>
            <a:spLocks noGrp="1"/>
          </p:cNvSpPr>
          <p:nvPr>
            <p:ph type="media" sz="quarter" idx="10"/>
          </p:nvPr>
        </p:nvSpPr>
        <p:spPr>
          <a:xfrm>
            <a:off x="2314841" y="1828800"/>
            <a:ext cx="7581449" cy="334327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2315885" y="5229437"/>
            <a:ext cx="7581449" cy="27432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400"/>
              </a:lnSpc>
              <a:buNone/>
              <a:defRPr sz="1200" b="1">
                <a:solidFill>
                  <a:schemeClr val="tx1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1"/>
          </p:nvPr>
        </p:nvSpPr>
        <p:spPr>
          <a:xfrm>
            <a:off x="2315885" y="1368517"/>
            <a:ext cx="7581449" cy="37739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9003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33082" y="1293094"/>
            <a:ext cx="10915522" cy="4830616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defRPr/>
            </a:lvl1pPr>
            <a:lvl2pPr marL="539750" indent="-2555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800"/>
            </a:lvl2pPr>
            <a:lvl3pPr marL="757238" indent="-1841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Arial" pitchFamily="34" charset="0"/>
              <a:buChar char="•"/>
              <a:defRPr/>
            </a:lvl3pPr>
            <a:lvl4pPr marL="1033272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/>
            </a:lvl4pPr>
            <a:lvl5pPr marL="1261872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85000"/>
              <a:buFontTx/>
              <a:buNone/>
              <a:defRPr sz="1200"/>
            </a:lvl5pPr>
            <a:lvl6pPr>
              <a:buFont typeface="Arial" pitchFamily="34" charset="0"/>
              <a:buChar char="•"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1786196" y="1700213"/>
            <a:ext cx="8604126" cy="394335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758" y="5706497"/>
            <a:ext cx="8605310" cy="27432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400"/>
              </a:lnSpc>
              <a:buNone/>
              <a:defRPr sz="1200" b="1">
                <a:solidFill>
                  <a:schemeClr val="tx1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1"/>
          </p:nvPr>
        </p:nvSpPr>
        <p:spPr>
          <a:xfrm>
            <a:off x="1791758" y="1249252"/>
            <a:ext cx="8605310" cy="37739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13851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148788" y="0"/>
            <a:ext cx="5891265" cy="184666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CLASSIFICATION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148788" y="6359390"/>
            <a:ext cx="5891265" cy="184666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CLASSIFICATION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148788" y="6597134"/>
            <a:ext cx="5891265" cy="184666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ctr">
              <a:buNone/>
              <a:defRPr sz="10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restrictions</a:t>
            </a:r>
          </a:p>
        </p:txBody>
      </p:sp>
      <p:pic>
        <p:nvPicPr>
          <p:cNvPr id="16" name="Picture 15" descr="LL_Logo_blue_nomar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1919" y="6473974"/>
            <a:ext cx="2693730" cy="22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21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33083" y="1293094"/>
            <a:ext cx="5317368" cy="4830616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defRPr/>
            </a:lvl1pPr>
            <a:lvl2pPr marL="539750" indent="-2555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800"/>
            </a:lvl2pPr>
            <a:lvl3pPr marL="757238" indent="-1841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Arial" pitchFamily="34" charset="0"/>
              <a:buChar char="•"/>
              <a:defRPr/>
            </a:lvl3pPr>
            <a:lvl4pPr marL="1033272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/>
            </a:lvl4pPr>
            <a:lvl5pPr marL="1261872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85000"/>
              <a:buFontTx/>
              <a:buNone/>
              <a:defRPr sz="1200"/>
            </a:lvl5pPr>
            <a:lvl6pPr>
              <a:buFont typeface="Arial" pitchFamily="34" charset="0"/>
              <a:buChar char="•"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7"/>
          <p:cNvSpPr>
            <a:spLocks noGrp="1"/>
          </p:cNvSpPr>
          <p:nvPr>
            <p:ph sz="quarter" idx="11"/>
          </p:nvPr>
        </p:nvSpPr>
        <p:spPr>
          <a:xfrm>
            <a:off x="6218828" y="1293094"/>
            <a:ext cx="5317368" cy="4830616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defRPr/>
            </a:lvl1pPr>
            <a:lvl2pPr marL="539750" indent="-2555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800"/>
            </a:lvl2pPr>
            <a:lvl3pPr marL="757238" indent="-1841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Arial" pitchFamily="34" charset="0"/>
              <a:buChar char="•"/>
              <a:defRPr/>
            </a:lvl3pPr>
            <a:lvl4pPr marL="1033272" indent="15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/>
            </a:lvl4pPr>
            <a:lvl5pPr marL="1261872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85000"/>
              <a:buFontTx/>
              <a:buNone/>
              <a:defRPr sz="1200"/>
            </a:lvl5pPr>
            <a:lvl6pPr>
              <a:buFont typeface="Arial" pitchFamily="34" charset="0"/>
              <a:buChar char="•"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33082" y="1293094"/>
            <a:ext cx="10915522" cy="4830616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defRPr/>
            </a:lvl1pPr>
            <a:lvl2pPr marL="539750" indent="-255588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800"/>
            </a:lvl2pPr>
            <a:lvl3pPr marL="757238" indent="-18415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Arial" pitchFamily="34" charset="0"/>
              <a:buChar char="•"/>
              <a:defRPr/>
            </a:lvl3pPr>
            <a:lvl4pPr marL="1033272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/>
            </a:lvl4pPr>
            <a:lvl5pPr marL="1261872" indent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ct val="85000"/>
              <a:buFontTx/>
              <a:buNone/>
              <a:defRPr sz="1200"/>
            </a:lvl5pPr>
            <a:lvl6pPr>
              <a:buFont typeface="Arial" pitchFamily="34" charset="0"/>
              <a:buChar char="•"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53710" y="145148"/>
            <a:ext cx="9681406" cy="464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53710" y="593819"/>
            <a:ext cx="9681317" cy="29686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2400"/>
              </a:lnSpc>
              <a:buNone/>
              <a:defRPr sz="2400"/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33082" y="1680754"/>
            <a:ext cx="10915522" cy="4442955"/>
          </a:xfrm>
          <a:prstGeom prst="rect">
            <a:avLst/>
          </a:prstGeom>
        </p:spPr>
        <p:txBody>
          <a:bodyPr anchor="t" anchorCtr="1"/>
          <a:lstStyle>
            <a:lvl1pPr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defRPr/>
            </a:lvl1pPr>
            <a:lvl2pPr marL="539750" indent="-255588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defRPr sz="1800"/>
            </a:lvl2pPr>
            <a:lvl3pPr marL="757238" indent="-18415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SzPct val="90000"/>
              <a:buFont typeface="Arial" pitchFamily="34" charset="0"/>
              <a:buChar char="•"/>
              <a:defRPr/>
            </a:lvl3pPr>
            <a:lvl4pPr marL="1033272" indent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FontTx/>
              <a:buNone/>
              <a:defRPr/>
            </a:lvl4pPr>
            <a:lvl5pPr marL="1261872" indent="0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SzPct val="85000"/>
              <a:buFontTx/>
              <a:buNone/>
              <a:defRPr sz="1200"/>
            </a:lvl5pPr>
            <a:lvl6pPr>
              <a:buFont typeface="Arial" pitchFamily="34" charset="0"/>
              <a:buChar char="•"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2648" y="1768104"/>
            <a:ext cx="7958522" cy="3773711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2648" y="5603133"/>
            <a:ext cx="7958522" cy="27432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400"/>
              </a:lnSpc>
              <a:buNone/>
              <a:defRPr sz="12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0"/>
          </p:nvPr>
        </p:nvSpPr>
        <p:spPr>
          <a:xfrm>
            <a:off x="2112648" y="1312860"/>
            <a:ext cx="7958522" cy="377390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ts val="2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Media Placeholder 3"/>
          <p:cNvSpPr>
            <a:spLocks noGrp="1"/>
          </p:cNvSpPr>
          <p:nvPr>
            <p:ph type="media" sz="quarter" idx="10"/>
          </p:nvPr>
        </p:nvSpPr>
        <p:spPr>
          <a:xfrm>
            <a:off x="2314841" y="1828800"/>
            <a:ext cx="7581449" cy="334327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2315877" y="5229437"/>
            <a:ext cx="7581449" cy="27432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400"/>
              </a:lnSpc>
              <a:buNone/>
              <a:defRPr sz="12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11"/>
          </p:nvPr>
        </p:nvSpPr>
        <p:spPr>
          <a:xfrm>
            <a:off x="2315877" y="1368517"/>
            <a:ext cx="7581449" cy="37739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3710" y="136771"/>
            <a:ext cx="9681406" cy="8169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8" name="Straight Connector 12"/>
          <p:cNvCxnSpPr>
            <a:cxnSpLocks noChangeShapeType="1"/>
          </p:cNvCxnSpPr>
          <p:nvPr/>
        </p:nvCxnSpPr>
        <p:spPr bwMode="auto">
          <a:xfrm>
            <a:off x="0" y="950913"/>
            <a:ext cx="12188825" cy="0"/>
          </a:xfrm>
          <a:prstGeom prst="line">
            <a:avLst/>
          </a:prstGeom>
          <a:noFill/>
          <a:ln w="22225" algn="ctr">
            <a:solidFill>
              <a:schemeClr val="accent4"/>
            </a:solidFill>
            <a:round/>
            <a:headEnd type="none" w="sm" len="sm"/>
            <a:tailEnd type="none" w="sm" len="sm"/>
          </a:ln>
        </p:spPr>
      </p:cxn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0" y="6354186"/>
            <a:ext cx="12188825" cy="0"/>
          </a:xfrm>
          <a:prstGeom prst="line">
            <a:avLst/>
          </a:prstGeom>
          <a:noFill/>
          <a:ln w="22225" algn="ctr">
            <a:solidFill>
              <a:schemeClr val="accent4"/>
            </a:solidFill>
            <a:round/>
            <a:headEnd type="none" w="sm" len="sm"/>
            <a:tailEnd type="none" w="sm" len="sm"/>
          </a:ln>
        </p:spPr>
      </p:cxnSp>
      <p:sp>
        <p:nvSpPr>
          <p:cNvPr id="10" name="Rectangle 1032"/>
          <p:cNvSpPr>
            <a:spLocks noChangeArrowheads="1"/>
          </p:cNvSpPr>
          <p:nvPr/>
        </p:nvSpPr>
        <p:spPr bwMode="auto">
          <a:xfrm>
            <a:off x="429270" y="6451134"/>
            <a:ext cx="1450470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20" tIns="0" rIns="0" bIns="0"/>
          <a:lstStyle/>
          <a:p>
            <a:pPr>
              <a:defRPr/>
            </a:pPr>
            <a:r>
              <a:rPr lang="en-US" sz="700" dirty="0">
                <a:solidFill>
                  <a:srgbClr val="000000"/>
                </a:solidFill>
                <a:cs typeface="Arial" pitchFamily="34" charset="0"/>
              </a:rPr>
              <a:t>Ge CCDs - </a:t>
            </a:r>
            <a:fld id="{6A829F23-F466-44AA-A5B9-24580D3A690E}" type="slidenum">
              <a:rPr lang="en-US" sz="700" smtClean="0">
                <a:solidFill>
                  <a:srgbClr val="000000"/>
                </a:solidFill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rgbClr val="000000"/>
              </a:solidFill>
              <a:cs typeface="Arial" pitchFamily="34" charset="0"/>
            </a:endParaRPr>
          </a:p>
          <a:p>
            <a:pPr>
              <a:defRPr/>
            </a:pPr>
            <a:r>
              <a:rPr lang="en-US" sz="700" dirty="0">
                <a:solidFill>
                  <a:srgbClr val="000000"/>
                </a:solidFill>
                <a:cs typeface="Arial" pitchFamily="34" charset="0"/>
              </a:rPr>
              <a:t>CWL  12/16/22</a:t>
            </a:r>
          </a:p>
        </p:txBody>
      </p:sp>
      <p:pic>
        <p:nvPicPr>
          <p:cNvPr id="8" name="Content Placeholder 3" descr="LL_Logo_alone_blue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87553" y="246889"/>
            <a:ext cx="548524" cy="531083"/>
          </a:xfrm>
          <a:prstGeom prst="rect">
            <a:avLst/>
          </a:prstGeom>
        </p:spPr>
      </p:pic>
      <p:pic>
        <p:nvPicPr>
          <p:cNvPr id="9" name="Picture 8" descr="LL_Logo_blue_nomark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681997" y="6473952"/>
            <a:ext cx="2007097" cy="2282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94" r:id="rId3"/>
    <p:sldLayoutId id="2147483689" r:id="rId4"/>
    <p:sldLayoutId id="2147483695" r:id="rId5"/>
    <p:sldLayoutId id="2147483692" r:id="rId6"/>
    <p:sldLayoutId id="2147483693" r:id="rId7"/>
    <p:sldLayoutId id="2147483676" r:id="rId8"/>
    <p:sldLayoutId id="2147483690" r:id="rId9"/>
    <p:sldLayoutId id="2147483691" r:id="rId10"/>
  </p:sldLayoutIdLst>
  <p:txStyles>
    <p:titleStyle>
      <a:lvl1pPr algn="ctr" eaLnBrk="1" hangingPunct="1">
        <a:lnSpc>
          <a:spcPts val="2800"/>
        </a:lnSpc>
        <a:defRPr sz="2800" b="1">
          <a:latin typeface="Arial" pitchFamily="34" charset="0"/>
          <a:cs typeface="Arial" pitchFamily="34" charset="0"/>
        </a:defRPr>
      </a:lvl1pPr>
    </p:titleStyle>
    <p:bodyStyle>
      <a:lvl1pPr marL="233363" indent="-233363" algn="l" eaLnBrk="1" hangingPunct="1">
        <a:lnSpc>
          <a:spcPts val="2000"/>
        </a:lnSpc>
        <a:spcBef>
          <a:spcPts val="300"/>
        </a:spcBef>
        <a:spcAft>
          <a:spcPts val="600"/>
        </a:spcAft>
        <a:buFont typeface="Arial" pitchFamily="34" charset="0"/>
        <a:buChar char="•"/>
        <a:defRPr sz="2000" b="1">
          <a:latin typeface="Arial" pitchFamily="34" charset="0"/>
          <a:cs typeface="Arial" pitchFamily="34" charset="0"/>
        </a:defRPr>
      </a:lvl1pPr>
      <a:lvl2pPr marL="509588" indent="-225425" algn="l" eaLnBrk="1" hangingPunct="1">
        <a:lnSpc>
          <a:spcPts val="2000"/>
        </a:lnSpc>
        <a:spcBef>
          <a:spcPts val="300"/>
        </a:spcBef>
        <a:spcAft>
          <a:spcPts val="600"/>
        </a:spcAft>
        <a:buFont typeface="Arial" pitchFamily="34" charset="0"/>
        <a:buChar char="–"/>
        <a:defRPr sz="2000" b="1">
          <a:latin typeface="Arial" pitchFamily="34" charset="0"/>
          <a:cs typeface="Arial" pitchFamily="34" charset="0"/>
        </a:defRPr>
      </a:lvl2pPr>
      <a:lvl3pPr marL="854075" indent="-223838" algn="l" eaLnBrk="1" hangingPunct="1">
        <a:lnSpc>
          <a:spcPts val="2000"/>
        </a:lnSpc>
        <a:spcBef>
          <a:spcPts val="300"/>
        </a:spcBef>
        <a:spcAft>
          <a:spcPts val="600"/>
        </a:spcAft>
        <a:buFont typeface="Arial" pitchFamily="34" charset="0"/>
        <a:buChar char="•"/>
        <a:defRPr sz="1600" b="1">
          <a:latin typeface="Arial" pitchFamily="34" charset="0"/>
          <a:cs typeface="Arial" pitchFamily="34" charset="0"/>
        </a:defRPr>
      </a:lvl3pPr>
      <a:lvl4pPr marL="1035050" indent="-180975" algn="l" eaLnBrk="1" hangingPunct="1">
        <a:lnSpc>
          <a:spcPts val="2000"/>
        </a:lnSpc>
        <a:spcBef>
          <a:spcPts val="300"/>
        </a:spcBef>
        <a:spcAft>
          <a:spcPts val="600"/>
        </a:spcAft>
        <a:buFont typeface="Courier New" pitchFamily="49" charset="0"/>
        <a:buChar char="o"/>
        <a:defRPr sz="1400" b="1">
          <a:latin typeface="Arial" pitchFamily="34" charset="0"/>
          <a:cs typeface="Arial" pitchFamily="34" charset="0"/>
        </a:defRPr>
      </a:lvl4pPr>
      <a:lvl5pPr marL="796925" indent="0" algn="l" eaLnBrk="1" hangingPunct="1">
        <a:spcBef>
          <a:spcPts val="600"/>
        </a:spcBef>
        <a:defRPr sz="1600" b="1">
          <a:latin typeface="Arial" pitchFamily="34" charset="0"/>
          <a:cs typeface="Arial" pitchFamily="34" charset="0"/>
        </a:defRPr>
      </a:lvl5pPr>
      <a:lvl6pPr marL="1147763" indent="0" algn="l" eaLnBrk="1" hangingPunct="1">
        <a:spcBef>
          <a:spcPts val="600"/>
        </a:spcBef>
        <a:defRPr sz="1400" b="1">
          <a:latin typeface="Arial" pitchFamily="34" charset="0"/>
          <a:cs typeface="Arial" pitchFamily="34" charset="0"/>
        </a:defRPr>
      </a:lvl6pPr>
      <a:lvl7pPr marL="1319213" indent="-179388" algn="l" eaLnBrk="1" hangingPunct="1">
        <a:lnSpc>
          <a:spcPts val="2000"/>
        </a:lnSpc>
        <a:spcBef>
          <a:spcPts val="300"/>
        </a:spcBef>
        <a:spcAft>
          <a:spcPts val="600"/>
        </a:spcAft>
        <a:buFont typeface="Arial" pitchFamily="34" charset="0"/>
        <a:buChar char="•"/>
        <a:defRPr sz="1200" b="1">
          <a:latin typeface="Arial" pitchFamily="34" charset="0"/>
          <a:cs typeface="Arial" pitchFamily="34" charset="0"/>
        </a:defRPr>
      </a:lvl7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3710" y="101601"/>
            <a:ext cx="9681406" cy="8169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8" name="Straight Connector 12"/>
          <p:cNvCxnSpPr>
            <a:cxnSpLocks noChangeShapeType="1"/>
          </p:cNvCxnSpPr>
          <p:nvPr/>
        </p:nvCxnSpPr>
        <p:spPr bwMode="auto">
          <a:xfrm>
            <a:off x="8" y="950913"/>
            <a:ext cx="12188825" cy="0"/>
          </a:xfrm>
          <a:prstGeom prst="line">
            <a:avLst/>
          </a:prstGeom>
          <a:noFill/>
          <a:ln w="22225" algn="ctr">
            <a:solidFill>
              <a:srgbClr val="91A5BB"/>
            </a:solidFill>
            <a:round/>
            <a:headEnd type="none" w="sm" len="sm"/>
            <a:tailEnd type="none" w="sm" len="sm"/>
          </a:ln>
        </p:spPr>
      </p:cxn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8" y="6354186"/>
            <a:ext cx="12188825" cy="0"/>
          </a:xfrm>
          <a:prstGeom prst="line">
            <a:avLst/>
          </a:prstGeom>
          <a:noFill/>
          <a:ln w="22225" algn="ctr">
            <a:solidFill>
              <a:srgbClr val="91A5BB"/>
            </a:solidFill>
            <a:round/>
            <a:headEnd type="none" w="sm" len="sm"/>
            <a:tailEnd type="none" w="sm" len="sm"/>
          </a:ln>
        </p:spPr>
      </p:cxnSp>
      <p:sp>
        <p:nvSpPr>
          <p:cNvPr id="10" name="Rectangle 1032"/>
          <p:cNvSpPr>
            <a:spLocks noChangeArrowheads="1"/>
          </p:cNvSpPr>
          <p:nvPr/>
        </p:nvSpPr>
        <p:spPr bwMode="auto">
          <a:xfrm>
            <a:off x="429269" y="6451134"/>
            <a:ext cx="1450470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45708" tIns="0" rIns="0" bIns="0"/>
          <a:lstStyle/>
          <a:p>
            <a:pPr>
              <a:defRPr/>
            </a:pPr>
            <a:r>
              <a:rPr lang="en-US" sz="700" dirty="0">
                <a:solidFill>
                  <a:schemeClr val="tx1"/>
                </a:solidFill>
                <a:cs typeface="Arial" pitchFamily="34" charset="0"/>
              </a:rPr>
              <a:t>Ge CCDs - </a:t>
            </a:r>
            <a:fld id="{6A829F23-F466-44AA-A5B9-24580D3A690E}" type="slidenum">
              <a:rPr lang="en-US" sz="700" smtClean="0">
                <a:solidFill>
                  <a:schemeClr val="tx1"/>
                </a:solidFill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tx1"/>
              </a:solidFill>
              <a:cs typeface="Arial" pitchFamily="34" charset="0"/>
            </a:endParaRPr>
          </a:p>
          <a:p>
            <a:pPr>
              <a:defRPr/>
            </a:pPr>
            <a:r>
              <a:rPr lang="en-US" sz="700" dirty="0">
                <a:solidFill>
                  <a:schemeClr val="tx1"/>
                </a:solidFill>
                <a:cs typeface="Arial" pitchFamily="34" charset="0"/>
              </a:rPr>
              <a:t>CWL  12/16/22</a:t>
            </a:r>
          </a:p>
        </p:txBody>
      </p:sp>
      <p:pic>
        <p:nvPicPr>
          <p:cNvPr id="15" name="Content Placeholder 3" descr="LL_Logo_alone_blue.png"/>
          <p:cNvPicPr>
            <a:picLocks noChangeAspect="1"/>
          </p:cNvPicPr>
          <p:nvPr/>
        </p:nvPicPr>
        <p:blipFill>
          <a:blip r:embed="rId1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63" y="246892"/>
            <a:ext cx="548524" cy="531083"/>
          </a:xfrm>
          <a:prstGeom prst="rect">
            <a:avLst/>
          </a:prstGeom>
        </p:spPr>
      </p:pic>
      <p:pic>
        <p:nvPicPr>
          <p:cNvPr id="16" name="Picture 15" descr="LL_Logo_blue_nomark.png"/>
          <p:cNvPicPr>
            <a:picLocks noChangeAspect="1"/>
          </p:cNvPicPr>
          <p:nvPr/>
        </p:nvPicPr>
        <p:blipFill>
          <a:blip r:embed="rId1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1921" y="6473952"/>
            <a:ext cx="2007097" cy="22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551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eaLnBrk="1" hangingPunct="1">
        <a:lnSpc>
          <a:spcPts val="2799"/>
        </a:lnSpc>
        <a:defRPr sz="2799" b="1">
          <a:latin typeface="Arial" pitchFamily="34" charset="0"/>
          <a:cs typeface="Arial" pitchFamily="34" charset="0"/>
        </a:defRPr>
      </a:lvl1pPr>
    </p:titleStyle>
    <p:bodyStyle>
      <a:lvl1pPr marL="233293" indent="-233293" algn="l" eaLnBrk="1" hangingPunct="1">
        <a:lnSpc>
          <a:spcPts val="1999"/>
        </a:lnSpc>
        <a:spcBef>
          <a:spcPts val="300"/>
        </a:spcBef>
        <a:spcAft>
          <a:spcPts val="600"/>
        </a:spcAft>
        <a:buFont typeface="Arial" pitchFamily="34" charset="0"/>
        <a:buChar char="•"/>
        <a:defRPr sz="1999" b="1">
          <a:latin typeface="Arial" pitchFamily="34" charset="0"/>
          <a:cs typeface="Arial" pitchFamily="34" charset="0"/>
        </a:defRPr>
      </a:lvl1pPr>
      <a:lvl2pPr marL="509435" indent="-225357" algn="l" eaLnBrk="1" hangingPunct="1">
        <a:lnSpc>
          <a:spcPts val="1999"/>
        </a:lnSpc>
        <a:spcBef>
          <a:spcPts val="300"/>
        </a:spcBef>
        <a:spcAft>
          <a:spcPts val="600"/>
        </a:spcAft>
        <a:buFont typeface="Arial" pitchFamily="34" charset="0"/>
        <a:buChar char="–"/>
        <a:defRPr sz="1999" b="1">
          <a:latin typeface="Arial" pitchFamily="34" charset="0"/>
          <a:cs typeface="Arial" pitchFamily="34" charset="0"/>
        </a:defRPr>
      </a:lvl2pPr>
      <a:lvl3pPr marL="853819" indent="-223771" algn="l" eaLnBrk="1" hangingPunct="1">
        <a:lnSpc>
          <a:spcPts val="1999"/>
        </a:lnSpc>
        <a:spcBef>
          <a:spcPts val="300"/>
        </a:spcBef>
        <a:spcAft>
          <a:spcPts val="600"/>
        </a:spcAft>
        <a:buFont typeface="Arial" pitchFamily="34" charset="0"/>
        <a:buChar char="•"/>
        <a:defRPr sz="1600" b="1">
          <a:latin typeface="Arial" pitchFamily="34" charset="0"/>
          <a:cs typeface="Arial" pitchFamily="34" charset="0"/>
        </a:defRPr>
      </a:lvl3pPr>
      <a:lvl4pPr marL="1034739" indent="-180921" algn="l" eaLnBrk="1" hangingPunct="1">
        <a:lnSpc>
          <a:spcPts val="1999"/>
        </a:lnSpc>
        <a:spcBef>
          <a:spcPts val="300"/>
        </a:spcBef>
        <a:spcAft>
          <a:spcPts val="600"/>
        </a:spcAft>
        <a:buFont typeface="Courier New" pitchFamily="49" charset="0"/>
        <a:buChar char="o"/>
        <a:defRPr sz="1400" b="1">
          <a:latin typeface="Arial" pitchFamily="34" charset="0"/>
          <a:cs typeface="Arial" pitchFamily="34" charset="0"/>
        </a:defRPr>
      </a:lvl4pPr>
      <a:lvl5pPr marL="796686" indent="0" algn="l" eaLnBrk="1" hangingPunct="1">
        <a:spcBef>
          <a:spcPts val="600"/>
        </a:spcBef>
        <a:defRPr sz="1600" b="1">
          <a:latin typeface="Arial" pitchFamily="34" charset="0"/>
          <a:cs typeface="Arial" pitchFamily="34" charset="0"/>
        </a:defRPr>
      </a:lvl5pPr>
      <a:lvl6pPr marL="1147419" indent="0" algn="l" eaLnBrk="1" hangingPunct="1">
        <a:spcBef>
          <a:spcPts val="600"/>
        </a:spcBef>
        <a:defRPr sz="1400" b="1">
          <a:latin typeface="Arial" pitchFamily="34" charset="0"/>
          <a:cs typeface="Arial" pitchFamily="34" charset="0"/>
        </a:defRPr>
      </a:lvl6pPr>
      <a:lvl7pPr marL="1318817" indent="-179334" algn="l" eaLnBrk="1" hangingPunct="1">
        <a:lnSpc>
          <a:spcPts val="1999"/>
        </a:lnSpc>
        <a:spcBef>
          <a:spcPts val="300"/>
        </a:spcBef>
        <a:spcAft>
          <a:spcPts val="600"/>
        </a:spcAft>
        <a:buFont typeface="Arial" pitchFamily="34" charset="0"/>
        <a:buChar char="•"/>
        <a:defRPr sz="1200" b="1">
          <a:latin typeface="Arial" pitchFamily="34" charset="0"/>
          <a:cs typeface="Arial" pitchFamily="34" charset="0"/>
        </a:defRPr>
      </a:lvl7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"/><Relationship Id="rId2" Type="http://schemas.openxmlformats.org/officeDocument/2006/relationships/image" Target="../media/image42.t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5" Type="http://schemas.openxmlformats.org/officeDocument/2006/relationships/image" Target="../media/image1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t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tif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4.emf"/><Relationship Id="rId12" Type="http://schemas.openxmlformats.org/officeDocument/2006/relationships/image" Target="../media/image29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3.jpeg"/><Relationship Id="rId11" Type="http://schemas.openxmlformats.org/officeDocument/2006/relationships/image" Target="../media/image28.tif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2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1800"/>
              <a:t>Christopher Leitz (on </a:t>
            </a:r>
            <a:r>
              <a:rPr lang="en-US" sz="1800" dirty="0"/>
              <a:t>behalf of the germanium </a:t>
            </a:r>
            <a:r>
              <a:rPr lang="en-US" sz="1800"/>
              <a:t>imagers team)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</a:rPr>
              <a:t>16 December 2022</a:t>
            </a:r>
            <a:endParaRPr lang="en-US" sz="1800" dirty="0"/>
          </a:p>
          <a:p>
            <a:pPr>
              <a:spcBef>
                <a:spcPts val="300"/>
              </a:spcBef>
              <a:spcAft>
                <a:spcPts val="0"/>
              </a:spcAft>
            </a:pPr>
            <a:r>
              <a:rPr lang="en-US" sz="1800" dirty="0"/>
              <a:t>christopher.leitz@ll.mit.edu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913747" y="1898423"/>
            <a:ext cx="10361332" cy="1294671"/>
          </a:xfrm>
        </p:spPr>
        <p:txBody>
          <a:bodyPr/>
          <a:lstStyle/>
          <a:p>
            <a:r>
              <a:rPr lang="en-US" dirty="0"/>
              <a:t>Germanium Charge-Coupled Devices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377507"/>
            <a:ext cx="41474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+mj-lt"/>
                <a:ea typeface="Times New Roman" panose="02020603050405020304" pitchFamily="18" charset="0"/>
              </a:rPr>
              <a:t>DISTRIBUTION STATEMENT A. Approved for public release. Distribution is unlimited.</a:t>
            </a:r>
          </a:p>
          <a:p>
            <a:endParaRPr lang="en-US" sz="800" dirty="0">
              <a:latin typeface="+mj-lt"/>
              <a:ea typeface="Times New Roman" panose="02020603050405020304" pitchFamily="18" charset="0"/>
            </a:endParaRPr>
          </a:p>
          <a:p>
            <a:r>
              <a:rPr lang="en-US" sz="800" dirty="0">
                <a:latin typeface="+mj-lt"/>
                <a:ea typeface="Times New Roman" panose="02020603050405020304" pitchFamily="18" charset="0"/>
              </a:rPr>
              <a:t>This material is based upon work supported by the National Aeronautics and Space Administration under Air Force Contract No. FA8702-15-D-0001. Any opinions, findings, conclusions or recommendations expressed in this material are those of the author(s) and do not necessarily reflect the views of the National Aeronautics and Space Administration .</a:t>
            </a:r>
          </a:p>
          <a:p>
            <a:endParaRPr lang="en-US" sz="800" dirty="0">
              <a:latin typeface="+mj-lt"/>
              <a:ea typeface="Times New Roman" panose="02020603050405020304" pitchFamily="18" charset="0"/>
            </a:endParaRPr>
          </a:p>
          <a:p>
            <a:r>
              <a:rPr lang="en-US" sz="800" dirty="0">
                <a:latin typeface="+mj-lt"/>
                <a:ea typeface="Times New Roman" panose="02020603050405020304" pitchFamily="18" charset="0"/>
              </a:rPr>
              <a:t>© 2022 Massachusetts Institute of Technology.</a:t>
            </a:r>
          </a:p>
          <a:p>
            <a:endParaRPr lang="en-US" sz="800" dirty="0">
              <a:latin typeface="+mj-lt"/>
              <a:ea typeface="Times New Roman" panose="02020603050405020304" pitchFamily="18" charset="0"/>
            </a:endParaRPr>
          </a:p>
          <a:p>
            <a:r>
              <a:rPr lang="en-US" sz="800" dirty="0">
                <a:latin typeface="+mj-lt"/>
                <a:ea typeface="Times New Roman" panose="02020603050405020304" pitchFamily="18" charset="0"/>
              </a:rPr>
              <a:t>Delivered to the U.S. Government with Unlimited Rights, as defined in DFARS Part 252.227-7013 or 7014 (Feb 2014). Notwithstanding any copyright notice, U.S. Government rights in this work are defined by DFARS 252.227-7013 or DFARS 252.227-7014 as detailed above. Use of this work other than as specifically authorized by the U.S. Government may violate any copyrights that exist in this work.</a:t>
            </a:r>
            <a:endParaRPr lang="en-US" sz="800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30B69C-F85F-49E8-A417-CE1B33AD4A25}"/>
              </a:ext>
            </a:extLst>
          </p:cNvPr>
          <p:cNvSpPr txBox="1"/>
          <p:nvPr/>
        </p:nvSpPr>
        <p:spPr>
          <a:xfrm>
            <a:off x="8229600" y="3985591"/>
            <a:ext cx="3630212" cy="1461939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u="sng" dirty="0"/>
              <a:t>Acknowledgements</a:t>
            </a:r>
            <a:r>
              <a:rPr lang="en-US" sz="1400" b="1" dirty="0"/>
              <a:t>:</a:t>
            </a:r>
          </a:p>
          <a:p>
            <a:pPr algn="ctr"/>
            <a:r>
              <a:rPr lang="en-US" sz="1400" b="1" dirty="0"/>
              <a:t>We gratefully acknowledge support for this work from NASA's Astrophysics Division to MIT Lincoln Laboratory through Astrophysics Research and Analysis grant 80HQTR19T0048.</a:t>
            </a:r>
          </a:p>
        </p:txBody>
      </p:sp>
    </p:spTree>
    <p:extLst>
      <p:ext uri="{BB962C8B-B14F-4D97-AF65-F5344CB8AC3E}">
        <p14:creationId xmlns:p14="http://schemas.microsoft.com/office/powerpoint/2010/main" val="3225288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CF047-B508-4D3D-B37B-BA74FAA97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Shorts-Opens Test Summary on Pilot Wafers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885A91-BD81-4C8B-A145-678EF405D950}"/>
              </a:ext>
            </a:extLst>
          </p:cNvPr>
          <p:cNvSpPr txBox="1"/>
          <p:nvPr/>
        </p:nvSpPr>
        <p:spPr>
          <a:xfrm>
            <a:off x="1046377" y="1213003"/>
            <a:ext cx="10096071" cy="3693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b="1" i="1">
                <a:solidFill>
                  <a:srgbClr val="1E4F79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Shorts/opens testing showed poor yield on pilot wafers despite use of new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deposition system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969F339-ED43-4C22-B84F-FD7C6A650F39}"/>
              </a:ext>
            </a:extLst>
          </p:cNvPr>
          <p:cNvSpPr txBox="1">
            <a:spLocks/>
          </p:cNvSpPr>
          <p:nvPr/>
        </p:nvSpPr>
        <p:spPr>
          <a:xfrm>
            <a:off x="6297590" y="2448537"/>
            <a:ext cx="4844858" cy="3475825"/>
          </a:xfrm>
          <a:prstGeom prst="rect">
            <a:avLst/>
          </a:prstGeom>
        </p:spPr>
        <p:txBody>
          <a:bodyPr anchor="ctr"/>
          <a:lstStyle>
            <a:lvl1pPr marL="233371" indent="-233371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defRPr sz="2000" b="1">
                <a:latin typeface="Arial" pitchFamily="34" charset="0"/>
                <a:cs typeface="Arial" pitchFamily="34" charset="0"/>
              </a:defRPr>
            </a:lvl1pPr>
            <a:lvl2pPr marL="509606" indent="-225433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–"/>
              <a:defRPr sz="2000" b="1">
                <a:latin typeface="Arial" pitchFamily="34" charset="0"/>
                <a:cs typeface="Arial" pitchFamily="34" charset="0"/>
              </a:defRPr>
            </a:lvl2pPr>
            <a:lvl3pPr marL="854104" indent="-223845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defRPr sz="1600" b="1">
                <a:latin typeface="Arial" pitchFamily="34" charset="0"/>
                <a:cs typeface="Arial" pitchFamily="34" charset="0"/>
              </a:defRPr>
            </a:lvl3pPr>
            <a:lvl4pPr marL="1035085" indent="-180980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Courier New" pitchFamily="49" charset="0"/>
              <a:buChar char="o"/>
              <a:defRPr sz="1400" b="1">
                <a:latin typeface="Arial" pitchFamily="34" charset="0"/>
                <a:cs typeface="Arial" pitchFamily="34" charset="0"/>
              </a:defRPr>
            </a:lvl4pPr>
            <a:lvl5pPr marL="796951" indent="0" algn="l" eaLnBrk="1" hangingPunct="1">
              <a:spcBef>
                <a:spcPts val="600"/>
              </a:spcBef>
              <a:defRPr sz="1600" b="1">
                <a:latin typeface="Arial" pitchFamily="34" charset="0"/>
                <a:cs typeface="Arial" pitchFamily="34" charset="0"/>
              </a:defRPr>
            </a:lvl5pPr>
            <a:lvl6pPr marL="1147801" indent="0" algn="l" eaLnBrk="1" hangingPunct="1">
              <a:spcBef>
                <a:spcPts val="600"/>
              </a:spcBef>
              <a:defRPr sz="1400" b="1">
                <a:latin typeface="Arial" pitchFamily="34" charset="0"/>
                <a:cs typeface="Arial" pitchFamily="34" charset="0"/>
              </a:defRPr>
            </a:lvl6pPr>
            <a:lvl7pPr marL="1319257" indent="-179394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defRPr sz="1200" b="1">
                <a:latin typeface="Arial" pitchFamily="34" charset="0"/>
                <a:cs typeface="Arial" pitchFamily="34" charset="0"/>
              </a:defRPr>
            </a:lvl7pPr>
          </a:lstStyle>
          <a:p>
            <a:pPr>
              <a:lnSpc>
                <a:spcPts val="1800"/>
              </a:lnSpc>
              <a:spcAft>
                <a:spcPts val="300"/>
              </a:spcAft>
            </a:pPr>
            <a:r>
              <a:rPr lang="en-US" sz="1600" kern="0" dirty="0"/>
              <a:t>Analysis of pilot wafers began with shorts/opens testing</a:t>
            </a:r>
          </a:p>
          <a:p>
            <a:pPr lvl="1">
              <a:lnSpc>
                <a:spcPts val="1800"/>
              </a:lnSpc>
              <a:spcAft>
                <a:spcPts val="300"/>
              </a:spcAft>
            </a:pPr>
            <a:r>
              <a:rPr lang="en-US" sz="1400" kern="0" dirty="0">
                <a:solidFill>
                  <a:schemeClr val="tx1"/>
                </a:solidFill>
              </a:rPr>
              <a:t>A single short among the 15 different tests results in device failure </a:t>
            </a:r>
          </a:p>
          <a:p>
            <a:pPr>
              <a:lnSpc>
                <a:spcPts val="1800"/>
              </a:lnSpc>
              <a:spcAft>
                <a:spcPts val="300"/>
              </a:spcAft>
            </a:pPr>
            <a:r>
              <a:rPr lang="en-US" sz="1600" kern="0" dirty="0"/>
              <a:t>No significant yield improvement over previous device runs</a:t>
            </a:r>
          </a:p>
          <a:p>
            <a:pPr lvl="1">
              <a:lnSpc>
                <a:spcPts val="1800"/>
              </a:lnSpc>
              <a:spcAft>
                <a:spcPts val="300"/>
              </a:spcAft>
            </a:pPr>
            <a:r>
              <a:rPr lang="en-US" sz="1400" kern="0" dirty="0"/>
              <a:t>Multiple shorts on all 256</a:t>
            </a:r>
            <a:r>
              <a:rPr lang="en-US" sz="1400" kern="0" baseline="30000" dirty="0"/>
              <a:t>2</a:t>
            </a:r>
            <a:r>
              <a:rPr lang="en-US" sz="1400" kern="0" dirty="0"/>
              <a:t> devices tested (at left)</a:t>
            </a:r>
          </a:p>
          <a:p>
            <a:pPr lvl="1">
              <a:lnSpc>
                <a:spcPts val="1800"/>
              </a:lnSpc>
              <a:spcAft>
                <a:spcPts val="300"/>
              </a:spcAft>
            </a:pPr>
            <a:r>
              <a:rPr lang="en-US" sz="1400" kern="0" dirty="0"/>
              <a:t>Average short spacing a few mm</a:t>
            </a:r>
          </a:p>
          <a:p>
            <a:pPr>
              <a:lnSpc>
                <a:spcPts val="1800"/>
              </a:lnSpc>
              <a:spcAft>
                <a:spcPts val="300"/>
              </a:spcAft>
            </a:pPr>
            <a:r>
              <a:rPr lang="en-US" sz="1600" kern="0" dirty="0">
                <a:solidFill>
                  <a:schemeClr val="tx1"/>
                </a:solidFill>
              </a:rPr>
              <a:t>New investigation into yield launched</a:t>
            </a:r>
          </a:p>
          <a:p>
            <a:pPr lvl="1">
              <a:lnSpc>
                <a:spcPts val="1800"/>
              </a:lnSpc>
              <a:spcAft>
                <a:spcPts val="300"/>
              </a:spcAft>
            </a:pPr>
            <a:r>
              <a:rPr lang="en-US" sz="1400" kern="0" dirty="0">
                <a:solidFill>
                  <a:schemeClr val="tx1"/>
                </a:solidFill>
              </a:rPr>
              <a:t>Discovere</a:t>
            </a:r>
            <a:r>
              <a:rPr lang="en-US" sz="1400" kern="0" dirty="0"/>
              <a:t>d that</a:t>
            </a:r>
            <a:r>
              <a:rPr lang="en-US" sz="1400" kern="0" dirty="0">
                <a:solidFill>
                  <a:schemeClr val="tx1"/>
                </a:solidFill>
              </a:rPr>
              <a:t> </a:t>
            </a:r>
            <a:r>
              <a:rPr lang="en-US" sz="1400" kern="0" dirty="0"/>
              <a:t>new Al</a:t>
            </a:r>
            <a:r>
              <a:rPr lang="en-US" sz="1400" kern="0" baseline="-25000" dirty="0"/>
              <a:t>2</a:t>
            </a:r>
            <a:r>
              <a:rPr lang="en-US" sz="1400" kern="0" dirty="0"/>
              <a:t>O</a:t>
            </a:r>
            <a:r>
              <a:rPr lang="en-US" sz="1400" kern="0" baseline="-25000" dirty="0"/>
              <a:t>3</a:t>
            </a:r>
            <a:r>
              <a:rPr lang="en-US" sz="1400" kern="0" dirty="0"/>
              <a:t> deposition tool, with much lower particle counts, lifted the veil on a previously hidden failure mechanism</a:t>
            </a:r>
            <a:endParaRPr lang="en-US" sz="1400" kern="0" dirty="0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9473264-7FF0-4004-9649-CFD7EFB7485E}"/>
              </a:ext>
            </a:extLst>
          </p:cNvPr>
          <p:cNvGrpSpPr/>
          <p:nvPr/>
        </p:nvGrpSpPr>
        <p:grpSpPr>
          <a:xfrm>
            <a:off x="839046" y="1894539"/>
            <a:ext cx="5458547" cy="3992093"/>
            <a:chOff x="839046" y="1894539"/>
            <a:chExt cx="5458547" cy="399209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6CE3B0-90D9-4499-BAE7-C1F5850D74EB}"/>
                </a:ext>
              </a:extLst>
            </p:cNvPr>
            <p:cNvSpPr txBox="1"/>
            <p:nvPr/>
          </p:nvSpPr>
          <p:spPr>
            <a:xfrm>
              <a:off x="839046" y="1894539"/>
              <a:ext cx="545854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i="1" dirty="0"/>
                <a:t>Sample Yield Map for 256 × 256 Full-Frame CCD</a:t>
              </a:r>
            </a:p>
            <a:p>
              <a:pPr algn="ctr"/>
              <a:r>
                <a:rPr lang="en-US" sz="1400" b="1" i="1" dirty="0"/>
                <a:t>All greens needed in a column to ensure that device functions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BBCF7F2-804A-4D2F-919B-606919253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849271" y="1948537"/>
              <a:ext cx="3438095" cy="4438095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A0394A76-272C-4DDF-A865-0C130EC93B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92" y="1938528"/>
            <a:ext cx="5455920" cy="407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1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“Starry Night” Defects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59" y="1991640"/>
            <a:ext cx="2560320" cy="2560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600" y="1991640"/>
            <a:ext cx="2560320" cy="256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6076" y="4792765"/>
            <a:ext cx="5549321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Root cause traced to nodules present on wafer surface after gate dielectric growth, composed only of Ge &amp; O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/>
              <a:t>Nodules micro-mask metal gate etch, leaving ring of metal around the center nodule &amp; leading to shorts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9599" y="1605926"/>
            <a:ext cx="2834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 b="1" u="sng" dirty="0">
                <a:latin typeface="Arial"/>
              </a:rPr>
              <a:t>Post-Oxidation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88600" y="1605926"/>
            <a:ext cx="2576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 b="1" u="sng" dirty="0">
                <a:latin typeface="Arial"/>
              </a:rPr>
              <a:t>Post-Metal Dep &amp; Etch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1148560"/>
            <a:ext cx="6069714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i="1" dirty="0">
                <a:solidFill>
                  <a:srgbClr val="1E4F79"/>
                </a:solidFill>
                <a:latin typeface="Arial"/>
              </a:rPr>
              <a:t>Diagnosis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1842" y="2468880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Ge + O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595121" y="2725857"/>
            <a:ext cx="121919" cy="372943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41706" y="2171263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Metal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172627" y="2448560"/>
            <a:ext cx="121919" cy="372943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6094412" y="1148560"/>
            <a:ext cx="6094414" cy="5029200"/>
            <a:chOff x="6094412" y="1148560"/>
            <a:chExt cx="6094414" cy="50292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6094412" y="1148560"/>
              <a:ext cx="0" cy="50292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119112" y="1216205"/>
              <a:ext cx="6069714" cy="369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b="1" i="1" dirty="0">
                  <a:solidFill>
                    <a:srgbClr val="1E4F79"/>
                  </a:solidFill>
                  <a:latin typeface="Arial"/>
                </a:rPr>
                <a:t>Mitigation</a:t>
              </a:r>
            </a:p>
          </p:txBody>
        </p:sp>
        <p:pic>
          <p:nvPicPr>
            <p:cNvPr id="17" name="Content Placeholder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9905" y="2174520"/>
              <a:ext cx="2743200" cy="2194560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8621282" y="4263274"/>
              <a:ext cx="266790" cy="0"/>
            </a:xfrm>
            <a:prstGeom prst="line">
              <a:avLst/>
            </a:prstGeom>
            <a:ln w="349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439116" y="3973894"/>
              <a:ext cx="6222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25 µm</a:t>
              </a: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8597" y="2150943"/>
              <a:ext cx="2743200" cy="2194560"/>
            </a:xfrm>
            <a:prstGeom prst="rect">
              <a:avLst/>
            </a:prstGeom>
          </p:spPr>
        </p:pic>
        <p:cxnSp>
          <p:nvCxnSpPr>
            <p:cNvPr id="26" name="Straight Connector 25"/>
            <p:cNvCxnSpPr/>
            <p:nvPr/>
          </p:nvCxnSpPr>
          <p:spPr>
            <a:xfrm>
              <a:off x="11621581" y="4263274"/>
              <a:ext cx="266790" cy="0"/>
            </a:xfrm>
            <a:prstGeom prst="line">
              <a:avLst/>
            </a:prstGeom>
            <a:ln w="349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1439415" y="3973894"/>
              <a:ext cx="6222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25 µm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22573" y="1761101"/>
              <a:ext cx="27320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600" b="1" u="sng" dirty="0">
                  <a:latin typeface="Arial"/>
                </a:rPr>
                <a:t>Previous Process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306560" y="1761101"/>
              <a:ext cx="27551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600" b="1" u="sng" dirty="0">
                  <a:latin typeface="Arial"/>
                </a:rPr>
                <a:t>New Process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417085" y="4792765"/>
              <a:ext cx="5549321" cy="1031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b="1" dirty="0"/>
                <a:t>New oxidation condition sharply reduces density of starry night defects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b="1" dirty="0"/>
                <a:t>Electrical tests on monitor wafers positively correlated starry night defect density to shorts-opens yield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7391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7A86B-0B14-4AF7-B70B-28E491BC7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Shorts-Opens Test Summary on Second Batch of Wafers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6684208-CEAA-497D-959B-AA0A73C01555}"/>
              </a:ext>
            </a:extLst>
          </p:cNvPr>
          <p:cNvGrpSpPr/>
          <p:nvPr/>
        </p:nvGrpSpPr>
        <p:grpSpPr>
          <a:xfrm>
            <a:off x="839046" y="1385493"/>
            <a:ext cx="5458547" cy="3992093"/>
            <a:chOff x="839046" y="1385493"/>
            <a:chExt cx="5458547" cy="399209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07D5F5E-2056-4847-A720-4CE6974A91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849271" y="1439491"/>
              <a:ext cx="3438095" cy="443809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C59A270-E05A-4EAB-8BAE-4B92E95394D4}"/>
                </a:ext>
              </a:extLst>
            </p:cNvPr>
            <p:cNvSpPr txBox="1"/>
            <p:nvPr/>
          </p:nvSpPr>
          <p:spPr>
            <a:xfrm>
              <a:off x="839046" y="1385493"/>
              <a:ext cx="545854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i="1" dirty="0"/>
                <a:t>Sample Yield Map for 256 × 256 Full-Frame CCD</a:t>
              </a:r>
            </a:p>
            <a:p>
              <a:pPr algn="ctr"/>
              <a:r>
                <a:rPr lang="en-US" sz="1400" b="1" i="1" dirty="0"/>
                <a:t>All greens needed in a column to ensure that device functions</a:t>
              </a:r>
            </a:p>
          </p:txBody>
        </p:sp>
      </p:grp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A4CA196F-3654-4812-A58A-BD15CA39871B}"/>
              </a:ext>
            </a:extLst>
          </p:cNvPr>
          <p:cNvSpPr txBox="1">
            <a:spLocks/>
          </p:cNvSpPr>
          <p:nvPr/>
        </p:nvSpPr>
        <p:spPr>
          <a:xfrm>
            <a:off x="6297590" y="1864075"/>
            <a:ext cx="5400199" cy="2982246"/>
          </a:xfrm>
          <a:prstGeom prst="rect">
            <a:avLst/>
          </a:prstGeom>
        </p:spPr>
        <p:txBody>
          <a:bodyPr anchor="ctr"/>
          <a:lstStyle>
            <a:lvl1pPr marL="233371" indent="-233371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defRPr sz="2000" b="1">
                <a:latin typeface="Arial" pitchFamily="34" charset="0"/>
                <a:cs typeface="Arial" pitchFamily="34" charset="0"/>
              </a:defRPr>
            </a:lvl1pPr>
            <a:lvl2pPr marL="509606" indent="-225433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–"/>
              <a:defRPr sz="2000" b="1">
                <a:latin typeface="Arial" pitchFamily="34" charset="0"/>
                <a:cs typeface="Arial" pitchFamily="34" charset="0"/>
              </a:defRPr>
            </a:lvl2pPr>
            <a:lvl3pPr marL="854104" indent="-223845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defRPr sz="1600" b="1">
                <a:latin typeface="Arial" pitchFamily="34" charset="0"/>
                <a:cs typeface="Arial" pitchFamily="34" charset="0"/>
              </a:defRPr>
            </a:lvl3pPr>
            <a:lvl4pPr marL="1035085" indent="-180980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Courier New" pitchFamily="49" charset="0"/>
              <a:buChar char="o"/>
              <a:defRPr sz="1400" b="1">
                <a:latin typeface="Arial" pitchFamily="34" charset="0"/>
                <a:cs typeface="Arial" pitchFamily="34" charset="0"/>
              </a:defRPr>
            </a:lvl4pPr>
            <a:lvl5pPr marL="796951" indent="0" algn="l" eaLnBrk="1" hangingPunct="1">
              <a:spcBef>
                <a:spcPts val="600"/>
              </a:spcBef>
              <a:defRPr sz="1600" b="1">
                <a:latin typeface="Arial" pitchFamily="34" charset="0"/>
                <a:cs typeface="Arial" pitchFamily="34" charset="0"/>
              </a:defRPr>
            </a:lvl5pPr>
            <a:lvl6pPr marL="1147801" indent="0" algn="l" eaLnBrk="1" hangingPunct="1">
              <a:spcBef>
                <a:spcPts val="600"/>
              </a:spcBef>
              <a:defRPr sz="1400" b="1">
                <a:latin typeface="Arial" pitchFamily="34" charset="0"/>
                <a:cs typeface="Arial" pitchFamily="34" charset="0"/>
              </a:defRPr>
            </a:lvl6pPr>
            <a:lvl7pPr marL="1319257" indent="-179394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defRPr sz="1200" b="1">
                <a:latin typeface="Arial" pitchFamily="34" charset="0"/>
                <a:cs typeface="Arial" pitchFamily="34" charset="0"/>
              </a:defRPr>
            </a:lvl7pPr>
          </a:lstStyle>
          <a:p>
            <a:pPr>
              <a:lnSpc>
                <a:spcPts val="1800"/>
              </a:lnSpc>
              <a:spcAft>
                <a:spcPts val="300"/>
              </a:spcAft>
            </a:pPr>
            <a:r>
              <a:rPr lang="en-US" sz="1800" kern="0" dirty="0"/>
              <a:t>Average short spacing ~ 1 m</a:t>
            </a:r>
          </a:p>
          <a:p>
            <a:pPr lvl="1">
              <a:lnSpc>
                <a:spcPts val="1800"/>
              </a:lnSpc>
              <a:spcAft>
                <a:spcPts val="300"/>
              </a:spcAft>
            </a:pPr>
            <a:r>
              <a:rPr lang="en-US" sz="1600" kern="0" dirty="0"/>
              <a:t>Approximately 200x improvement in average short spacing</a:t>
            </a:r>
          </a:p>
          <a:p>
            <a:pPr>
              <a:lnSpc>
                <a:spcPts val="1800"/>
              </a:lnSpc>
              <a:spcAft>
                <a:spcPts val="300"/>
              </a:spcAft>
            </a:pPr>
            <a:r>
              <a:rPr lang="en-US" sz="1800" kern="0" dirty="0">
                <a:solidFill>
                  <a:schemeClr val="tx1"/>
                </a:solidFill>
              </a:rPr>
              <a:t>Enables us to routinely yield larger arrays</a:t>
            </a:r>
          </a:p>
          <a:p>
            <a:pPr lvl="1">
              <a:lnSpc>
                <a:spcPts val="1800"/>
              </a:lnSpc>
              <a:spcAft>
                <a:spcPts val="300"/>
              </a:spcAft>
            </a:pPr>
            <a:r>
              <a:rPr lang="en-US" sz="1600" kern="0" dirty="0"/>
              <a:t>Example here: 7/14 256</a:t>
            </a:r>
            <a:r>
              <a:rPr lang="en-US" sz="1600" kern="0" baseline="30000" dirty="0"/>
              <a:t>2</a:t>
            </a:r>
            <a:r>
              <a:rPr lang="en-US" sz="1600" kern="0" dirty="0"/>
              <a:t> arrays are clean</a:t>
            </a:r>
          </a:p>
          <a:p>
            <a:pPr>
              <a:lnSpc>
                <a:spcPts val="1800"/>
              </a:lnSpc>
              <a:spcAft>
                <a:spcPts val="300"/>
              </a:spcAft>
            </a:pPr>
            <a:r>
              <a:rPr lang="en-US" sz="1800" kern="0" dirty="0"/>
              <a:t>Known issue at metal patterning on these wafers </a:t>
            </a:r>
          </a:p>
          <a:p>
            <a:pPr lvl="1">
              <a:lnSpc>
                <a:spcPts val="1800"/>
              </a:lnSpc>
              <a:spcAft>
                <a:spcPts val="300"/>
              </a:spcAft>
            </a:pPr>
            <a:r>
              <a:rPr lang="en-US" sz="1600" kern="0" dirty="0"/>
              <a:t>Wafer flatness issue mentioned in previous slide</a:t>
            </a:r>
          </a:p>
          <a:p>
            <a:pPr lvl="1">
              <a:lnSpc>
                <a:spcPts val="1800"/>
              </a:lnSpc>
              <a:spcAft>
                <a:spcPts val="300"/>
              </a:spcAft>
            </a:pPr>
            <a:r>
              <a:rPr lang="en-US" sz="1600" kern="0" dirty="0"/>
              <a:t>Yield would have been even higher if not for that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DCBC53-9A50-49F9-B8AF-3DC4D9E158EE}"/>
              </a:ext>
            </a:extLst>
          </p:cNvPr>
          <p:cNvSpPr/>
          <p:nvPr/>
        </p:nvSpPr>
        <p:spPr>
          <a:xfrm>
            <a:off x="553325" y="5761808"/>
            <a:ext cx="11082173" cy="338554"/>
          </a:xfrm>
          <a:prstGeom prst="rect">
            <a:avLst/>
          </a:prstGeom>
          <a:solidFill>
            <a:srgbClr val="EB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/>
              <a:t>Significant yield improvement in this second batch of wafers &amp; no shortage of ideas for additional improvement!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57D243-FC0E-4947-B40F-FE396031A5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03" y="1389888"/>
            <a:ext cx="5474208" cy="407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7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E971B9-DC3C-4F18-9E74-F505BB4760A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33083" y="5075145"/>
            <a:ext cx="10666288" cy="369333"/>
          </a:xfrm>
        </p:spPr>
        <p:txBody>
          <a:bodyPr/>
          <a:lstStyle/>
          <a:p>
            <a:pPr algn="ctr"/>
            <a:r>
              <a:rPr lang="en-US" sz="1600" dirty="0"/>
              <a:t>256 × 256-pixel array being clocked through MOSFET output at -60°C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E204BA-7A20-4CCB-A3FD-3433548F1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(Preliminary) Test Results on Newest Devices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D8B4AA-661A-44F3-BA9F-E3755F79F6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648" y="1551416"/>
            <a:ext cx="3648165" cy="33832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D50CB8-7F62-432C-91A5-04389874CD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61" y="1551416"/>
            <a:ext cx="3627228" cy="33832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21E9C1-631A-43BA-AAAF-286616109765}"/>
              </a:ext>
            </a:extLst>
          </p:cNvPr>
          <p:cNvSpPr txBox="1"/>
          <p:nvPr/>
        </p:nvSpPr>
        <p:spPr>
          <a:xfrm>
            <a:off x="1497248" y="1182180"/>
            <a:ext cx="3450967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i="1" dirty="0">
                <a:solidFill>
                  <a:srgbClr val="1E4F79"/>
                </a:solidFill>
                <a:latin typeface="Arial"/>
              </a:rPr>
              <a:t>Dark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29B28B-CC86-4782-AFA2-C4F67DFB31C1}"/>
              </a:ext>
            </a:extLst>
          </p:cNvPr>
          <p:cNvSpPr txBox="1"/>
          <p:nvPr/>
        </p:nvSpPr>
        <p:spPr>
          <a:xfrm>
            <a:off x="6221694" y="1187988"/>
            <a:ext cx="3431162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i="1" dirty="0">
                <a:solidFill>
                  <a:srgbClr val="1E4F79"/>
                </a:solidFill>
                <a:latin typeface="Arial"/>
              </a:rPr>
              <a:t>Flood-Illuminated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5BEB31-F5CE-4E90-919A-CA0AB777D39F}"/>
              </a:ext>
            </a:extLst>
          </p:cNvPr>
          <p:cNvSpPr/>
          <p:nvPr/>
        </p:nvSpPr>
        <p:spPr>
          <a:xfrm>
            <a:off x="1646976" y="5670012"/>
            <a:ext cx="8638501" cy="369332"/>
          </a:xfrm>
          <a:prstGeom prst="rect">
            <a:avLst/>
          </a:prstGeom>
          <a:solidFill>
            <a:srgbClr val="EB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/>
              <a:t>Encouraging early result; still a lot of work to do to optimize clocking biases</a:t>
            </a:r>
          </a:p>
        </p:txBody>
      </p:sp>
    </p:spTree>
    <p:extLst>
      <p:ext uri="{BB962C8B-B14F-4D97-AF65-F5344CB8AC3E}">
        <p14:creationId xmlns:p14="http://schemas.microsoft.com/office/powerpoint/2010/main" val="719573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3FAF2-90FD-490C-AB76-FF31DB1E6AC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We have realized germanium CCDs that show promise for </a:t>
            </a:r>
            <a:r>
              <a:rPr lang="en-US">
                <a:solidFill>
                  <a:schemeClr val="tx1"/>
                </a:solidFill>
              </a:rPr>
              <a:t>scientific detectors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Our current efforts are focused on improving performance and yield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New output amplifier designs to lower read noise and dark current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Improved processes to reduce density of gate-to-gate shorts which limit device format</a:t>
            </a:r>
          </a:p>
          <a:p>
            <a:r>
              <a:rPr lang="en-US" dirty="0">
                <a:solidFill>
                  <a:schemeClr val="tx1"/>
                </a:solidFill>
              </a:rPr>
              <a:t>Future work: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Perform device screening on newly completed wafers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Transition device testing to cryogenic environment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Collaboration with MIT </a:t>
            </a:r>
            <a:r>
              <a:rPr lang="en-US" dirty="0" err="1">
                <a:solidFill>
                  <a:schemeClr val="tx1"/>
                </a:solidFill>
              </a:rPr>
              <a:t>Kavli</a:t>
            </a:r>
            <a:r>
              <a:rPr lang="en-US" dirty="0">
                <a:solidFill>
                  <a:schemeClr val="tx1"/>
                </a:solidFill>
              </a:rPr>
              <a:t> Institute for Astrophysics &amp; Space Research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Begin back-illuminated detector development (pending NASA award)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Incorporate lessons learned on newly completed wafers to partially-processed wafers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Seven wafers staged ~6 weeks from completion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22679A-5CD3-4CD2-A3DD-0DB96E957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Future Work</a:t>
            </a:r>
          </a:p>
        </p:txBody>
      </p:sp>
    </p:spTree>
    <p:extLst>
      <p:ext uri="{BB962C8B-B14F-4D97-AF65-F5344CB8AC3E}">
        <p14:creationId xmlns:p14="http://schemas.microsoft.com/office/powerpoint/2010/main" val="3368890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Unique Focal Planes in Support of National Security and Science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5789" y="4101568"/>
            <a:ext cx="2078292" cy="1169039"/>
          </a:xfrm>
          <a:prstGeom prst="rect">
            <a:avLst/>
          </a:prstGeom>
        </p:spPr>
      </p:pic>
      <p:grpSp>
        <p:nvGrpSpPr>
          <p:cNvPr id="4" name="Group 20"/>
          <p:cNvGrpSpPr/>
          <p:nvPr/>
        </p:nvGrpSpPr>
        <p:grpSpPr>
          <a:xfrm>
            <a:off x="6556992" y="4244216"/>
            <a:ext cx="1900926" cy="2006859"/>
            <a:chOff x="4470400" y="1168402"/>
            <a:chExt cx="2194560" cy="238969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4470400" y="2935069"/>
              <a:ext cx="2194560" cy="6230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National Ignition Facility (LLNL)</a:t>
              </a:r>
            </a:p>
          </p:txBody>
        </p:sp>
        <p:pic>
          <p:nvPicPr>
            <p:cNvPr id="6" name="Picture 5" descr="nif-target-chamber-llnl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70400" y="1168402"/>
              <a:ext cx="2194560" cy="1788899"/>
            </a:xfrm>
            <a:prstGeom prst="rect">
              <a:avLst/>
            </a:prstGeom>
          </p:spPr>
        </p:pic>
        <p:pic>
          <p:nvPicPr>
            <p:cNvPr id="7" name="Picture 6" descr="llnl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0881" y="2529840"/>
              <a:ext cx="380002" cy="386080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8632144" y="4277233"/>
            <a:ext cx="1752201" cy="1964818"/>
            <a:chOff x="282207" y="3810000"/>
            <a:chExt cx="2613393" cy="2930509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282207" y="5638798"/>
              <a:ext cx="2608326" cy="11017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Nuclear Stockpile Stewardship (LANL)</a:t>
              </a:r>
            </a:p>
          </p:txBody>
        </p:sp>
        <p:pic>
          <p:nvPicPr>
            <p:cNvPr id="10" name="Picture 4" descr="darht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10" r="-1"/>
            <a:stretch/>
          </p:blipFill>
          <p:spPr bwMode="auto">
            <a:xfrm>
              <a:off x="282207" y="3810000"/>
              <a:ext cx="2613393" cy="1869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 descr="lanl_logo.gif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4460" y="5181600"/>
              <a:ext cx="990600" cy="455401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780333" y="4175042"/>
            <a:ext cx="2286000" cy="2076033"/>
            <a:chOff x="3007360" y="1151573"/>
            <a:chExt cx="2286000" cy="2076033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grpSpPr>
        <p:pic>
          <p:nvPicPr>
            <p:cNvPr id="13" name="Picture 12" descr="amos_maui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08744" y="1151573"/>
              <a:ext cx="2278966" cy="177450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007360" y="2919829"/>
              <a:ext cx="22860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AMOS (AF)</a:t>
              </a:r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519245" y="1282080"/>
            <a:ext cx="1940975" cy="2642026"/>
            <a:chOff x="453168" y="999957"/>
            <a:chExt cx="1828800" cy="24893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TextBox 15"/>
            <p:cNvSpPr txBox="1"/>
            <p:nvPr/>
          </p:nvSpPr>
          <p:spPr>
            <a:xfrm>
              <a:off x="453168" y="3199302"/>
              <a:ext cx="1828800" cy="28999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Space Surveillance</a:t>
              </a:r>
            </a:p>
          </p:txBody>
        </p:sp>
        <p:pic>
          <p:nvPicPr>
            <p:cNvPr id="17" name="Content Placeholder 4" descr="Screen Shot 2013-03-22 at 6.02.38 PM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53168" y="999957"/>
              <a:ext cx="1828800" cy="2214642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3742958" y="1370529"/>
            <a:ext cx="2103120" cy="2456447"/>
            <a:chOff x="2654426" y="4330573"/>
            <a:chExt cx="1827801" cy="217851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TextBox 18"/>
            <p:cNvSpPr txBox="1"/>
            <p:nvPr/>
          </p:nvSpPr>
          <p:spPr>
            <a:xfrm>
              <a:off x="2654427" y="6045069"/>
              <a:ext cx="1827800" cy="4640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Astronomy &amp; Near Earth Object Detection</a:t>
              </a:r>
            </a:p>
          </p:txBody>
        </p:sp>
        <p:pic>
          <p:nvPicPr>
            <p:cNvPr id="20" name="Picture 19" descr="PS1_DomeOpen-cropped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54426" y="4330573"/>
              <a:ext cx="1827801" cy="1718408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4257472" y="4093754"/>
            <a:ext cx="2124391" cy="2159773"/>
            <a:chOff x="6919886" y="1000074"/>
            <a:chExt cx="2124391" cy="215977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TextBox 21"/>
            <p:cNvSpPr txBox="1"/>
            <p:nvPr/>
          </p:nvSpPr>
          <p:spPr>
            <a:xfrm>
              <a:off x="6919886" y="2636627"/>
              <a:ext cx="212439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Directed Energy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AFRL SOR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9886" y="1000074"/>
              <a:ext cx="2121408" cy="1642085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6227462" y="1241555"/>
            <a:ext cx="4792871" cy="2464677"/>
            <a:chOff x="4863748" y="2251183"/>
            <a:chExt cx="4792871" cy="2431665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4084"/>
            <a:stretch/>
          </p:blipFill>
          <p:spPr>
            <a:xfrm>
              <a:off x="7553499" y="2251183"/>
              <a:ext cx="2103120" cy="1554480"/>
            </a:xfrm>
            <a:prstGeom prst="rect">
              <a:avLst/>
            </a:prstGeom>
            <a:solidFill>
              <a:schemeClr val="bg1"/>
            </a:solidFill>
            <a:effectLst>
              <a:softEdge rad="50800"/>
            </a:effectLst>
          </p:spPr>
        </p:pic>
        <p:sp>
          <p:nvSpPr>
            <p:cNvPr id="25" name="TextBox 24"/>
            <p:cNvSpPr txBox="1"/>
            <p:nvPr/>
          </p:nvSpPr>
          <p:spPr>
            <a:xfrm>
              <a:off x="4863748" y="4379193"/>
              <a:ext cx="2455424" cy="3036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Space-Based Astronomy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461" y="1721197"/>
            <a:ext cx="2601423" cy="1482904"/>
          </a:xfrm>
          <a:prstGeom prst="rect">
            <a:avLst/>
          </a:prstGeom>
          <a:solidFill>
            <a:schemeClr val="bg1"/>
          </a:solidFill>
          <a:effectLst>
            <a:softEdge rad="50800"/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410B26E-3CE2-42D8-8926-C2DD98C79E9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828884" y="2686980"/>
            <a:ext cx="2194560" cy="1233551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ACE7B3F-B6CA-4B74-930C-006749EBE55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29987" y="333104"/>
            <a:ext cx="1437248" cy="37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92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Germanium Detectors Opportunity</a:t>
            </a:r>
            <a:endParaRPr lang="en-US" sz="2000" dirty="0"/>
          </a:p>
        </p:txBody>
      </p:sp>
      <p:pic>
        <p:nvPicPr>
          <p:cNvPr id="7" name="Picture 6" descr="437413-2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3086" y="1623019"/>
            <a:ext cx="4397385" cy="2926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957925" y="1207041"/>
            <a:ext cx="4027706" cy="3693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b="1" i="1">
                <a:solidFill>
                  <a:srgbClr val="1E4F79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MITLL Microelectronics Laboratory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39958" y="1207041"/>
            <a:ext cx="3876260" cy="3693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b="1" i="1">
                <a:solidFill>
                  <a:srgbClr val="1E4F79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X-Ray Sensitivity Comparison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C5B912-E5FF-4D7B-9523-465451AE90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3" y="1472449"/>
            <a:ext cx="5791200" cy="407212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9A72C3F-D4DE-4753-AC87-C4406739A53A}"/>
              </a:ext>
            </a:extLst>
          </p:cNvPr>
          <p:cNvSpPr/>
          <p:nvPr/>
        </p:nvSpPr>
        <p:spPr>
          <a:xfrm>
            <a:off x="1838033" y="5809985"/>
            <a:ext cx="8512757" cy="369332"/>
          </a:xfrm>
          <a:prstGeom prst="rect">
            <a:avLst/>
          </a:prstGeom>
          <a:solidFill>
            <a:srgbClr val="EB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/>
              <a:t>Vision: extend the advantages of CCDs (format, noise…) into new material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0" name="Text Placeholder 49"/>
          <p:cNvSpPr>
            <a:spLocks noGrp="1"/>
          </p:cNvSpPr>
          <p:nvPr>
            <p:ph type="body" sz="half" idx="4294967295"/>
          </p:nvPr>
        </p:nvSpPr>
        <p:spPr>
          <a:xfrm>
            <a:off x="6304223" y="5108139"/>
            <a:ext cx="5653315" cy="71926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dirty="0"/>
              <a:t>Germanium wafers processed in same tools used to build silicon detectors for flight missions</a:t>
            </a:r>
          </a:p>
        </p:txBody>
      </p:sp>
      <p:sp>
        <p:nvSpPr>
          <p:cNvPr id="19" name="Text Placeholder 49"/>
          <p:cNvSpPr txBox="1">
            <a:spLocks/>
          </p:cNvSpPr>
          <p:nvPr/>
        </p:nvSpPr>
        <p:spPr>
          <a:xfrm>
            <a:off x="413801" y="5108140"/>
            <a:ext cx="6142383" cy="719270"/>
          </a:xfrm>
          <a:prstGeom prst="rect">
            <a:avLst/>
          </a:prstGeom>
        </p:spPr>
        <p:txBody>
          <a:bodyPr/>
          <a:lstStyle>
            <a:lvl1pPr marL="233363" indent="-233363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defRPr sz="2000" b="1">
                <a:latin typeface="Arial" pitchFamily="34" charset="0"/>
                <a:cs typeface="Arial" pitchFamily="34" charset="0"/>
              </a:defRPr>
            </a:lvl1pPr>
            <a:lvl2pPr marL="509588" indent="-225425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–"/>
              <a:defRPr sz="2000" b="1">
                <a:latin typeface="Arial" pitchFamily="34" charset="0"/>
                <a:cs typeface="Arial" pitchFamily="34" charset="0"/>
              </a:defRPr>
            </a:lvl2pPr>
            <a:lvl3pPr marL="854075" indent="-223838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defRPr sz="1600" b="1">
                <a:latin typeface="Arial" pitchFamily="34" charset="0"/>
                <a:cs typeface="Arial" pitchFamily="34" charset="0"/>
              </a:defRPr>
            </a:lvl3pPr>
            <a:lvl4pPr marL="1035050" indent="-180975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Courier New" pitchFamily="49" charset="0"/>
              <a:buChar char="o"/>
              <a:defRPr sz="1400" b="1">
                <a:latin typeface="Arial" pitchFamily="34" charset="0"/>
                <a:cs typeface="Arial" pitchFamily="34" charset="0"/>
              </a:defRPr>
            </a:lvl4pPr>
            <a:lvl5pPr marL="796925" indent="0" algn="l" eaLnBrk="1" hangingPunct="1">
              <a:spcBef>
                <a:spcPts val="600"/>
              </a:spcBef>
              <a:defRPr sz="1600" b="1">
                <a:latin typeface="Arial" pitchFamily="34" charset="0"/>
                <a:cs typeface="Arial" pitchFamily="34" charset="0"/>
              </a:defRPr>
            </a:lvl5pPr>
            <a:lvl6pPr marL="1147763" indent="0" algn="l" eaLnBrk="1" hangingPunct="1">
              <a:spcBef>
                <a:spcPts val="600"/>
              </a:spcBef>
              <a:defRPr sz="1400" b="1">
                <a:latin typeface="Arial" pitchFamily="34" charset="0"/>
                <a:cs typeface="Arial" pitchFamily="34" charset="0"/>
              </a:defRPr>
            </a:lvl6pPr>
            <a:lvl7pPr marL="1319213" indent="-179388" algn="l" eaLnBrk="1" hangingPunct="1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  <a:defRPr sz="1200" b="1">
                <a:latin typeface="Arial" pitchFamily="34" charset="0"/>
                <a:cs typeface="Arial" pitchFamily="34" charset="0"/>
              </a:defRPr>
            </a:lvl7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kern="0" dirty="0">
                <a:solidFill>
                  <a:sysClr val="windowText" lastClr="000000"/>
                </a:solidFill>
              </a:rPr>
              <a:t>Elemental high-Z detector material with broadband sensitivity</a:t>
            </a:r>
          </a:p>
        </p:txBody>
      </p:sp>
    </p:spTree>
    <p:extLst>
      <p:ext uri="{BB962C8B-B14F-4D97-AF65-F5344CB8AC3E}">
        <p14:creationId xmlns:p14="http://schemas.microsoft.com/office/powerpoint/2010/main" val="306131049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E1C06578-6BF3-4CC3-B0DE-23EC36AC512D}"/>
              </a:ext>
            </a:extLst>
          </p:cNvPr>
          <p:cNvSpPr/>
          <p:nvPr/>
        </p:nvSpPr>
        <p:spPr>
          <a:xfrm>
            <a:off x="5974" y="4136219"/>
            <a:ext cx="12192000" cy="2223295"/>
          </a:xfrm>
          <a:prstGeom prst="rect">
            <a:avLst/>
          </a:prstGeom>
          <a:solidFill>
            <a:srgbClr val="EDF2E6">
              <a:alpha val="67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Germanium CCD Development Timeline</a:t>
            </a:r>
          </a:p>
        </p:txBody>
      </p:sp>
      <p:sp>
        <p:nvSpPr>
          <p:cNvPr id="47" name="Right Arrow 46"/>
          <p:cNvSpPr/>
          <p:nvPr/>
        </p:nvSpPr>
        <p:spPr>
          <a:xfrm>
            <a:off x="476177" y="1148137"/>
            <a:ext cx="11251595" cy="597453"/>
          </a:xfrm>
          <a:prstGeom prst="rightArrow">
            <a:avLst/>
          </a:prstGeom>
          <a:gradFill flip="none" rotWithShape="1">
            <a:gsLst>
              <a:gs pos="46000">
                <a:schemeClr val="bg1">
                  <a:lumMod val="85000"/>
                </a:schemeClr>
              </a:gs>
              <a:gs pos="0">
                <a:schemeClr val="bg1"/>
              </a:gs>
              <a:gs pos="100000">
                <a:schemeClr val="accent5">
                  <a:lumMod val="25000"/>
                </a:schemeClr>
              </a:gs>
            </a:gsLst>
            <a:lin ang="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7502" y="1285682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2013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319718" y="1285682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013127" y="1284417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2015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349486" y="1276250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2020+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28944" y="1750815"/>
            <a:ext cx="5898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/>
              <a:t>Test Devices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6" t="10728" r="10800" b="10827"/>
          <a:stretch/>
        </p:blipFill>
        <p:spPr>
          <a:xfrm>
            <a:off x="4398756" y="4333796"/>
            <a:ext cx="1828800" cy="182814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" descr="X:\Group87.8\Rabe\Ge_Device_01\step 119 photo of finished wafer 56\w510001.tif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2" t="2363" r="20661" b="5069"/>
          <a:stretch/>
        </p:blipFill>
        <p:spPr bwMode="auto">
          <a:xfrm rot="21420000">
            <a:off x="2262658" y="4560486"/>
            <a:ext cx="1371600" cy="1374762"/>
          </a:xfrm>
          <a:prstGeom prst="ellipse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ight Arrow 26"/>
          <p:cNvSpPr/>
          <p:nvPr/>
        </p:nvSpPr>
        <p:spPr>
          <a:xfrm>
            <a:off x="3880991" y="4953183"/>
            <a:ext cx="271032" cy="589368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  <a:alpha val="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lum bright="-15000" contrast="15000"/>
          </a:blip>
          <a:srcRect r="5118"/>
          <a:stretch/>
        </p:blipFill>
        <p:spPr>
          <a:xfrm>
            <a:off x="583760" y="4790832"/>
            <a:ext cx="914400" cy="9140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2" name="Right Arrow 41"/>
          <p:cNvSpPr/>
          <p:nvPr/>
        </p:nvSpPr>
        <p:spPr>
          <a:xfrm>
            <a:off x="1744893" y="4953183"/>
            <a:ext cx="271032" cy="589368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  <a:alpha val="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DCB2EC-EF84-430A-AED1-653A68537256}"/>
              </a:ext>
            </a:extLst>
          </p:cNvPr>
          <p:cNvSpPr txBox="1"/>
          <p:nvPr/>
        </p:nvSpPr>
        <p:spPr>
          <a:xfrm>
            <a:off x="4759523" y="6324154"/>
            <a:ext cx="2684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/>
              <a:t>CTI = Charge-Transfer Inefficiency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80F90B0-3380-4B75-8D08-0582843D606B}"/>
              </a:ext>
            </a:extLst>
          </p:cNvPr>
          <p:cNvSpPr txBox="1"/>
          <p:nvPr/>
        </p:nvSpPr>
        <p:spPr>
          <a:xfrm>
            <a:off x="1562543" y="6560947"/>
            <a:ext cx="82992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C.W. Leitz, </a:t>
            </a:r>
            <a:r>
              <a:rPr lang="en-US" sz="900" i="1" dirty="0"/>
              <a:t>SPIE Proc.</a:t>
            </a:r>
            <a:r>
              <a:rPr lang="en-US" sz="900" dirty="0"/>
              <a:t> </a:t>
            </a:r>
            <a:r>
              <a:rPr lang="en-US" sz="900" b="1" dirty="0"/>
              <a:t>11454</a:t>
            </a:r>
            <a:r>
              <a:rPr lang="en-US" sz="900" dirty="0"/>
              <a:t> (2020) C.W. Leitz, </a:t>
            </a:r>
            <a:r>
              <a:rPr lang="en-US" sz="900" i="1" dirty="0"/>
              <a:t>SPIE Proc.</a:t>
            </a:r>
            <a:r>
              <a:rPr lang="en-US" sz="900" dirty="0"/>
              <a:t> </a:t>
            </a:r>
            <a:r>
              <a:rPr lang="en-US" sz="900" b="1" dirty="0"/>
              <a:t>11118</a:t>
            </a:r>
            <a:r>
              <a:rPr lang="en-US" sz="900" dirty="0"/>
              <a:t> (2019); C.W. Leitz, </a:t>
            </a:r>
            <a:r>
              <a:rPr lang="en-US" sz="900" i="1" dirty="0"/>
              <a:t>SPIE Proc. </a:t>
            </a:r>
            <a:r>
              <a:rPr lang="en-US" sz="900" b="1" dirty="0"/>
              <a:t>10709</a:t>
            </a:r>
            <a:r>
              <a:rPr lang="en-US" sz="900" dirty="0"/>
              <a:t> (2018); C.W. Leitz, </a:t>
            </a:r>
            <a:r>
              <a:rPr lang="en-US" sz="900" i="1" dirty="0"/>
              <a:t>J. Inst.</a:t>
            </a:r>
            <a:r>
              <a:rPr lang="en-US" sz="900" dirty="0"/>
              <a:t> </a:t>
            </a:r>
            <a:r>
              <a:rPr lang="en-US" sz="900" b="1" dirty="0"/>
              <a:t>12</a:t>
            </a:r>
            <a:r>
              <a:rPr lang="en-US" sz="900" dirty="0"/>
              <a:t>(5) CO5014 (2017).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31544E-9AF6-4F03-8BB5-F0F98D0371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60" y="2095327"/>
            <a:ext cx="5138928" cy="2005584"/>
          </a:xfrm>
          <a:prstGeom prst="rect">
            <a:avLst/>
          </a:prstGeom>
        </p:spPr>
      </p:pic>
      <p:sp>
        <p:nvSpPr>
          <p:cNvPr id="37" name="Right Arrow 30">
            <a:extLst>
              <a:ext uri="{FF2B5EF4-FFF2-40B4-BE49-F238E27FC236}">
                <a16:creationId xmlns:a16="http://schemas.microsoft.com/office/drawing/2014/main" id="{A17509C8-D588-40E3-8701-169F452EB2A4}"/>
              </a:ext>
            </a:extLst>
          </p:cNvPr>
          <p:cNvSpPr/>
          <p:nvPr/>
        </p:nvSpPr>
        <p:spPr>
          <a:xfrm>
            <a:off x="6474289" y="4953183"/>
            <a:ext cx="271032" cy="589368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50000"/>
                  <a:shade val="30000"/>
                  <a:satMod val="115000"/>
                  <a:alpha val="0"/>
                </a:schemeClr>
              </a:gs>
              <a:gs pos="100000">
                <a:schemeClr val="accent5">
                  <a:lumMod val="50000"/>
                  <a:shade val="100000"/>
                  <a:satMod val="115000"/>
                </a:schemeClr>
              </a:gs>
            </a:gsLst>
            <a:lin ang="0" scaled="1"/>
            <a:tileRect/>
          </a:gra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F8E99C1-7F6F-49C7-94CC-1DE69C97DC2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3" t="5585" r="9187" b="9099"/>
          <a:stretch/>
        </p:blipFill>
        <p:spPr>
          <a:xfrm>
            <a:off x="6992054" y="4333796"/>
            <a:ext cx="1828800" cy="1828142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GeDI_L2_W3_R1C5_32x32_Airforce">
            <a:hlinkClick r:id="" action="ppaction://media"/>
            <a:extLst>
              <a:ext uri="{FF2B5EF4-FFF2-40B4-BE49-F238E27FC236}">
                <a16:creationId xmlns:a16="http://schemas.microsoft.com/office/drawing/2014/main" id="{A179B998-1149-4457-8FFF-524157D8737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 rot="5400000" flipH="1">
            <a:off x="6199284" y="2253966"/>
            <a:ext cx="1371602" cy="1371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FE48E8-DE51-4ACA-967D-A7FAAA6AB56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140" y="2042888"/>
            <a:ext cx="2206752" cy="1749552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9C942D73-838B-4551-8F48-E1F021377FC6}"/>
              </a:ext>
            </a:extLst>
          </p:cNvPr>
          <p:cNvGrpSpPr/>
          <p:nvPr/>
        </p:nvGrpSpPr>
        <p:grpSpPr>
          <a:xfrm>
            <a:off x="9067587" y="1737595"/>
            <a:ext cx="2346563" cy="4424672"/>
            <a:chOff x="9067587" y="1737595"/>
            <a:chExt cx="2346563" cy="4424672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D451FA7-2297-46C3-9C9A-BBF358139363}"/>
                </a:ext>
              </a:extLst>
            </p:cNvPr>
            <p:cNvSpPr txBox="1"/>
            <p:nvPr/>
          </p:nvSpPr>
          <p:spPr>
            <a:xfrm>
              <a:off x="9585350" y="1737595"/>
              <a:ext cx="1828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/>
                <a:t>2</a:t>
              </a:r>
              <a:r>
                <a:rPr lang="en-US" sz="1600" b="1" i="1" baseline="30000" dirty="0"/>
                <a:t>nd</a:t>
              </a:r>
              <a:r>
                <a:rPr lang="en-US" sz="1600" b="1" i="1" dirty="0"/>
                <a:t>-Gen Imagers</a:t>
              </a:r>
            </a:p>
          </p:txBody>
        </p:sp>
        <p:sp>
          <p:nvSpPr>
            <p:cNvPr id="44" name="Right Arrow 32">
              <a:extLst>
                <a:ext uri="{FF2B5EF4-FFF2-40B4-BE49-F238E27FC236}">
                  <a16:creationId xmlns:a16="http://schemas.microsoft.com/office/drawing/2014/main" id="{B640F9E0-0DD0-4AB7-92BB-27252834738E}"/>
                </a:ext>
              </a:extLst>
            </p:cNvPr>
            <p:cNvSpPr/>
            <p:nvPr/>
          </p:nvSpPr>
          <p:spPr>
            <a:xfrm>
              <a:off x="9067587" y="4953183"/>
              <a:ext cx="271032" cy="589368"/>
            </a:xfrm>
            <a:prstGeom prst="rightArrow">
              <a:avLst/>
            </a:prstGeom>
            <a:gradFill flip="none" rotWithShape="1">
              <a:gsLst>
                <a:gs pos="0">
                  <a:schemeClr val="accent5">
                    <a:lumMod val="50000"/>
                    <a:shade val="30000"/>
                    <a:satMod val="115000"/>
                    <a:alpha val="0"/>
                  </a:schemeClr>
                </a:gs>
                <a:gs pos="100000">
                  <a:schemeClr val="accent5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951EA213-4587-4846-AEE9-64CDFDF80E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2" t="10077" r="20977" b="5272"/>
            <a:stretch/>
          </p:blipFill>
          <p:spPr>
            <a:xfrm>
              <a:off x="9585349" y="4333467"/>
              <a:ext cx="1828800" cy="1828800"/>
            </a:xfrm>
            <a:prstGeom prst="ellipse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7253871-CF85-4E63-B823-5E3F1DDF5A2F}"/>
                </a:ext>
              </a:extLst>
            </p:cNvPr>
            <p:cNvSpPr/>
            <p:nvPr/>
          </p:nvSpPr>
          <p:spPr>
            <a:xfrm>
              <a:off x="9686657" y="2490815"/>
              <a:ext cx="1638265" cy="923330"/>
            </a:xfrm>
            <a:prstGeom prst="rect">
              <a:avLst/>
            </a:prstGeom>
            <a:solidFill>
              <a:srgbClr val="EBFFFF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/>
                <a:t>Area of current focus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4EABED7-218F-433D-A99A-898D963388E4}"/>
              </a:ext>
            </a:extLst>
          </p:cNvPr>
          <p:cNvSpPr txBox="1"/>
          <p:nvPr/>
        </p:nvSpPr>
        <p:spPr>
          <a:xfrm>
            <a:off x="6426079" y="1737595"/>
            <a:ext cx="2912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/>
              <a:t>1</a:t>
            </a:r>
            <a:r>
              <a:rPr lang="en-US" sz="1600" b="1" i="1" baseline="30000" dirty="0"/>
              <a:t>st</a:t>
            </a:r>
            <a:r>
              <a:rPr lang="en-US" sz="1600" b="1" i="1" dirty="0"/>
              <a:t>-Gen Imagers</a:t>
            </a:r>
          </a:p>
        </p:txBody>
      </p:sp>
    </p:spTree>
    <p:extLst>
      <p:ext uri="{BB962C8B-B14F-4D97-AF65-F5344CB8AC3E}">
        <p14:creationId xmlns:p14="http://schemas.microsoft.com/office/powerpoint/2010/main" val="363216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0000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39"/>
                </p:tgtEl>
              </p:cMediaNode>
            </p:video>
          </p:childTnLst>
        </p:cTn>
      </p:par>
    </p:tnLst>
    <p:bldLst>
      <p:bldP spid="37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and Germanium CCD Comparison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61" y="2183363"/>
            <a:ext cx="4769078" cy="365664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1" name="Group 20"/>
          <p:cNvGrpSpPr/>
          <p:nvPr/>
        </p:nvGrpSpPr>
        <p:grpSpPr>
          <a:xfrm>
            <a:off x="10360243" y="5757725"/>
            <a:ext cx="713471" cy="319511"/>
            <a:chOff x="5085463" y="5514931"/>
            <a:chExt cx="713657" cy="319594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5217820" y="5799473"/>
              <a:ext cx="457200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5225440" y="5761373"/>
              <a:ext cx="0" cy="73152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5667400" y="5761373"/>
              <a:ext cx="0" cy="73152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085463" y="5514931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solidFill>
                    <a:srgbClr val="FFFFFF"/>
                  </a:solidFill>
                  <a:latin typeface="Arial"/>
                </a:rPr>
                <a:t>400 nm</a:t>
              </a:r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7" r="-1" b="35603"/>
          <a:stretch/>
        </p:blipFill>
        <p:spPr>
          <a:xfrm>
            <a:off x="6005497" y="2183363"/>
            <a:ext cx="4816903" cy="365664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Rectangle 33"/>
          <p:cNvSpPr/>
          <p:nvPr/>
        </p:nvSpPr>
        <p:spPr>
          <a:xfrm>
            <a:off x="10176821" y="3655371"/>
            <a:ext cx="274249" cy="271807"/>
          </a:xfrm>
          <a:prstGeom prst="rect">
            <a:avLst/>
          </a:prstGeom>
          <a:noFill/>
          <a:ln w="190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503350" y="3341852"/>
            <a:ext cx="483287" cy="313519"/>
          </a:xfrm>
          <a:prstGeom prst="rect">
            <a:avLst/>
          </a:prstGeom>
          <a:noFill/>
          <a:ln w="190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437062" y="3362416"/>
            <a:ext cx="602893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Pixel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198736" y="3336111"/>
            <a:ext cx="602893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Pixel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10360242" y="3578042"/>
            <a:ext cx="91416" cy="182832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295794" y="3990980"/>
            <a:ext cx="1439443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Serial Register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18495" y="3804250"/>
            <a:ext cx="1439443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Serial Register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863688" y="3489957"/>
            <a:ext cx="689125" cy="923897"/>
          </a:xfrm>
          <a:prstGeom prst="rect">
            <a:avLst/>
          </a:prstGeom>
          <a:noFill/>
          <a:ln w="190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50439" y="3138253"/>
            <a:ext cx="1589830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Output Amplifier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2319050" y="3395210"/>
            <a:ext cx="8869" cy="394125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6141065" y="3298927"/>
            <a:ext cx="1067566" cy="1588451"/>
          </a:xfrm>
          <a:prstGeom prst="rect">
            <a:avLst/>
          </a:prstGeom>
          <a:noFill/>
          <a:ln w="190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79208" y="3635488"/>
            <a:ext cx="1589830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Output Amplifier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flipH="1">
            <a:off x="6985495" y="3804250"/>
            <a:ext cx="465870" cy="234788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10017907" y="3032181"/>
            <a:ext cx="180829" cy="74635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9283279" y="3013205"/>
            <a:ext cx="967831" cy="52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Gates (</a:t>
            </a:r>
            <a:r>
              <a:rPr lang="en-US" sz="1400" b="1" dirty="0" err="1">
                <a:solidFill>
                  <a:schemeClr val="bg1"/>
                </a:solidFill>
              </a:rPr>
              <a:t>TiN</a:t>
            </a:r>
            <a:r>
              <a:rPr lang="en-US" sz="1400" b="1" dirty="0">
                <a:solidFill>
                  <a:schemeClr val="bg1"/>
                </a:solidFill>
              </a:rPr>
              <a:t>)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9805491" y="3516264"/>
            <a:ext cx="94036" cy="435644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290109" y="2813025"/>
            <a:ext cx="967831" cy="52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Gates (poly-Si)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3946588" y="3297665"/>
            <a:ext cx="251070" cy="502109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4059283" y="2901213"/>
            <a:ext cx="555891" cy="49971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442962" y="4660010"/>
            <a:ext cx="1458291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Routing Metal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239894" y="4443420"/>
            <a:ext cx="1458291" cy="30769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Routing Metal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9889748" y="5301375"/>
            <a:ext cx="848395" cy="457081"/>
            <a:chOff x="8032247" y="5380563"/>
            <a:chExt cx="848616" cy="457200"/>
          </a:xfrm>
        </p:grpSpPr>
        <p:sp>
          <p:nvSpPr>
            <p:cNvPr id="81" name="Rectangle 80"/>
            <p:cNvSpPr/>
            <p:nvPr/>
          </p:nvSpPr>
          <p:spPr>
            <a:xfrm>
              <a:off x="8032247" y="5380563"/>
              <a:ext cx="848616" cy="457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Straight Connector 75"/>
            <p:cNvCxnSpPr/>
            <p:nvPr/>
          </p:nvCxnSpPr>
          <p:spPr bwMode="auto">
            <a:xfrm>
              <a:off x="8099562" y="5682562"/>
              <a:ext cx="694944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8109586" y="5629544"/>
              <a:ext cx="0" cy="106036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8800398" y="5629544"/>
              <a:ext cx="0" cy="106036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80" name="TextBox 79"/>
            <p:cNvSpPr txBox="1"/>
            <p:nvPr/>
          </p:nvSpPr>
          <p:spPr>
            <a:xfrm>
              <a:off x="8098220" y="5380563"/>
              <a:ext cx="697627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20 µm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383234" y="5298087"/>
            <a:ext cx="848395" cy="463657"/>
            <a:chOff x="4298935" y="5320511"/>
            <a:chExt cx="848616" cy="463778"/>
          </a:xfrm>
        </p:grpSpPr>
        <p:sp>
          <p:nvSpPr>
            <p:cNvPr id="83" name="Rectangle 82"/>
            <p:cNvSpPr/>
            <p:nvPr/>
          </p:nvSpPr>
          <p:spPr>
            <a:xfrm>
              <a:off x="4298935" y="5327089"/>
              <a:ext cx="848616" cy="457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 bwMode="auto">
            <a:xfrm>
              <a:off x="4477970" y="5641677"/>
              <a:ext cx="530179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4477970" y="5590026"/>
              <a:ext cx="0" cy="106036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5011741" y="5590026"/>
              <a:ext cx="0" cy="106036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4394245" y="5320511"/>
              <a:ext cx="697627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24 µm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88B83E28-FBC1-FB4D-A216-25286B224FD9}"/>
              </a:ext>
            </a:extLst>
          </p:cNvPr>
          <p:cNvSpPr txBox="1"/>
          <p:nvPr/>
        </p:nvSpPr>
        <p:spPr>
          <a:xfrm>
            <a:off x="1588" y="1259275"/>
            <a:ext cx="12185651" cy="40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 i="1">
                <a:solidFill>
                  <a:srgbClr val="1E4F79"/>
                </a:solidFill>
              </a:defRPr>
            </a:lvl1pPr>
          </a:lstStyle>
          <a:p>
            <a:pPr>
              <a:defRPr/>
            </a:pPr>
            <a:r>
              <a:rPr lang="en-US" sz="1999" dirty="0">
                <a:latin typeface="Arial"/>
              </a:rPr>
              <a:t>Germanium CCDs draw upon long heritage of silicon CCD designs and processes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36561" y="1853760"/>
            <a:ext cx="4769078" cy="33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 b="1" i="1" dirty="0">
                <a:solidFill>
                  <a:srgbClr val="000000"/>
                </a:solidFill>
                <a:latin typeface="Arial"/>
              </a:rPr>
              <a:t>Silicon CCD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005497" y="1854396"/>
            <a:ext cx="4816903" cy="33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600" b="1" i="1" dirty="0">
                <a:solidFill>
                  <a:srgbClr val="000000"/>
                </a:solidFill>
                <a:latin typeface="Arial"/>
              </a:rPr>
              <a:t>Germanium CCD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2006314" y="2853670"/>
            <a:ext cx="126998" cy="15953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2640991" y="2485024"/>
            <a:ext cx="385820" cy="368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7670390" y="2828424"/>
            <a:ext cx="71409" cy="2729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8753207" y="2527433"/>
            <a:ext cx="262308" cy="9725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307843" y="2363144"/>
            <a:ext cx="1502685" cy="5230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Gate dielectric (GeO</a:t>
            </a:r>
            <a:r>
              <a:rPr lang="en-US" baseline="-25000" dirty="0"/>
              <a:t>2</a:t>
            </a:r>
            <a:r>
              <a:rPr lang="en-US" dirty="0"/>
              <a:t>/Al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254970" y="2331622"/>
            <a:ext cx="1502685" cy="5230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Gate dielectric (SiO</a:t>
            </a:r>
            <a:r>
              <a:rPr lang="en-US" sz="1400" b="1" baseline="-25000" dirty="0"/>
              <a:t>2</a:t>
            </a:r>
            <a:r>
              <a:rPr lang="en-US" sz="1400" b="1" dirty="0"/>
              <a:t>/Si</a:t>
            </a:r>
            <a:r>
              <a:rPr lang="en-US" sz="1400" b="1" baseline="-25000" dirty="0"/>
              <a:t>3</a:t>
            </a:r>
            <a:r>
              <a:rPr lang="en-US" sz="1400" b="1" dirty="0"/>
              <a:t>N</a:t>
            </a:r>
            <a:r>
              <a:rPr lang="en-US" sz="1400" b="1" baseline="-25000" dirty="0"/>
              <a:t>4</a:t>
            </a:r>
            <a:r>
              <a:rPr lang="en-US" sz="14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64520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1224425" y="1293094"/>
            <a:ext cx="9739975" cy="4830616"/>
          </a:xfrm>
        </p:spPr>
        <p:txBody>
          <a:bodyPr/>
          <a:lstStyle/>
          <a:p>
            <a:r>
              <a:rPr lang="en-US" dirty="0"/>
              <a:t>Background and motivation</a:t>
            </a:r>
          </a:p>
          <a:p>
            <a:r>
              <a:rPr lang="en-US" dirty="0"/>
              <a:t>Status of technology development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-generation imager design</a:t>
            </a:r>
          </a:p>
          <a:p>
            <a:pPr lvl="1"/>
            <a:r>
              <a:rPr lang="en-US" dirty="0"/>
              <a:t>First batch of wafers (“pilot wafers”) &amp; yield enhancement</a:t>
            </a:r>
          </a:p>
          <a:p>
            <a:pPr lvl="1"/>
            <a:r>
              <a:rPr lang="en-US" dirty="0"/>
              <a:t>Latest batch of wafers</a:t>
            </a:r>
          </a:p>
          <a:p>
            <a:r>
              <a:rPr lang="en-US" dirty="0"/>
              <a:t>Plans for FY23 and beyond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825310" y="1733243"/>
            <a:ext cx="403882" cy="317500"/>
          </a:xfrm>
          <a:prstGeom prst="rightArrow">
            <a:avLst>
              <a:gd name="adj1" fmla="val 50000"/>
              <a:gd name="adj2" fmla="val 65000"/>
            </a:avLst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12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Second-Generation Imagers</a:t>
            </a: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5236320" y="1317439"/>
            <a:ext cx="4114800" cy="4114800"/>
            <a:chOff x="6003400" y="1621536"/>
            <a:chExt cx="2743200" cy="2743200"/>
          </a:xfrm>
        </p:grpSpPr>
        <p:pic>
          <p:nvPicPr>
            <p:cNvPr id="4" name="Picture 3"/>
            <p:cNvPicPr>
              <a:picLocks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54"/>
            <a:stretch/>
          </p:blipFill>
          <p:spPr>
            <a:xfrm>
              <a:off x="6003400" y="1621536"/>
              <a:ext cx="2743200" cy="27432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6357427" y="2851960"/>
              <a:ext cx="1297573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512 × 512 frame-transfer CCD, 24 µm pixels</a:t>
              </a:r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567910" y="1317439"/>
            <a:ext cx="4114800" cy="4114800"/>
            <a:chOff x="1253710" y="1621536"/>
            <a:chExt cx="2743200" cy="2743200"/>
          </a:xfrm>
        </p:grpSpPr>
        <p:pic>
          <p:nvPicPr>
            <p:cNvPr id="3" name="Picture 2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5" b="1720"/>
            <a:stretch/>
          </p:blipFill>
          <p:spPr>
            <a:xfrm>
              <a:off x="1253710" y="1621536"/>
              <a:ext cx="2743200" cy="27432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1420357" y="2851960"/>
              <a:ext cx="103632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 </a:t>
              </a:r>
              <a:r>
                <a:rPr lang="en-US" sz="1400" b="1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Mpixel</a:t>
              </a:r>
              <a:r>
                <a:rPr lang="en-US" sz="14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frame-transfer CCD, 8.1 µm pixels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1521273" y="5672807"/>
            <a:ext cx="9146278" cy="369332"/>
          </a:xfrm>
          <a:prstGeom prst="rect">
            <a:avLst/>
          </a:prstGeom>
          <a:solidFill>
            <a:srgbClr val="EB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/>
              <a:t>Wide range of new devices, reflecting lessons from first-generation imagers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07129" y="1892875"/>
            <a:ext cx="231661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512 × 512 frame-transfer CCD with 24 µm pixels, two MOSFET outputs</a:t>
            </a:r>
          </a:p>
          <a:p>
            <a:pPr marL="2333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256</a:t>
            </a:r>
            <a:r>
              <a:rPr lang="en-US" sz="1600" b="1" baseline="30000" dirty="0"/>
              <a:t>2</a:t>
            </a:r>
            <a:r>
              <a:rPr lang="en-US" sz="1600" b="1" dirty="0"/>
              <a:t>, 128</a:t>
            </a:r>
            <a:r>
              <a:rPr lang="en-US" sz="1600" b="1" baseline="30000" dirty="0"/>
              <a:t>2</a:t>
            </a:r>
            <a:r>
              <a:rPr lang="en-US" sz="1600" b="1" dirty="0"/>
              <a:t>, 64</a:t>
            </a:r>
            <a:r>
              <a:rPr lang="en-US" sz="1600" b="1" baseline="30000" dirty="0"/>
              <a:t>2</a:t>
            </a:r>
            <a:r>
              <a:rPr lang="en-US" sz="1600" b="1" dirty="0"/>
              <a:t> full-frame CCDs with 8.1 µm pixels, one MOSFET &amp; one JFET output</a:t>
            </a:r>
          </a:p>
          <a:p>
            <a:pPr marL="2333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Key yield diagnostic testable at metal-1</a:t>
            </a:r>
          </a:p>
        </p:txBody>
      </p:sp>
    </p:spTree>
    <p:extLst>
      <p:ext uri="{BB962C8B-B14F-4D97-AF65-F5344CB8AC3E}">
        <p14:creationId xmlns:p14="http://schemas.microsoft.com/office/powerpoint/2010/main" val="3257741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Elimination of Parasitic MOSFET in Output Region</a:t>
            </a:r>
          </a:p>
        </p:txBody>
      </p:sp>
      <p:graphicFrame>
        <p:nvGraphicFramePr>
          <p:cNvPr id="5" name="Table 4"/>
          <p:cNvGraphicFramePr>
            <a:graphicFrameLocks noGrp="1" noChangeAspect="1"/>
          </p:cNvGraphicFramePr>
          <p:nvPr>
            <p:extLst/>
          </p:nvPr>
        </p:nvGraphicFramePr>
        <p:xfrm>
          <a:off x="8942201" y="2919384"/>
          <a:ext cx="1614207" cy="121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14207">
                  <a:extLst>
                    <a:ext uri="{9D8B030D-6E8A-4147-A177-3AD203B41FA5}">
                      <a16:colId xmlns:a16="http://schemas.microsoft.com/office/drawing/2014/main" val="2838369856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Channel Stop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218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Contact / via</a:t>
                      </a:r>
                    </a:p>
                  </a:txBody>
                  <a:tcPr>
                    <a:solidFill>
                      <a:srgbClr val="0000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978297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Metal-1</a:t>
                      </a:r>
                    </a:p>
                  </a:txBody>
                  <a:tcPr>
                    <a:solidFill>
                      <a:srgbClr val="008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3756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Metal-2</a:t>
                      </a:r>
                    </a:p>
                  </a:txBody>
                  <a:tcPr>
                    <a:solidFill>
                      <a:srgbClr val="7F7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623479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spect="1"/>
          </p:cNvSpPr>
          <p:nvPr/>
        </p:nvSpPr>
        <p:spPr>
          <a:xfrm>
            <a:off x="9293089" y="2502260"/>
            <a:ext cx="912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u="sng" dirty="0"/>
              <a:t>Legend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5516312" y="1771554"/>
            <a:ext cx="2768455" cy="3291840"/>
            <a:chOff x="5516312" y="1771554"/>
            <a:chExt cx="2768455" cy="32918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t="2170"/>
            <a:stretch/>
          </p:blipFill>
          <p:spPr>
            <a:xfrm flipH="1">
              <a:off x="5516312" y="1771554"/>
              <a:ext cx="2768455" cy="3291840"/>
            </a:xfrm>
            <a:prstGeom prst="rect">
              <a:avLst/>
            </a:prstGeom>
          </p:spPr>
        </p:pic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6529868" y="3348221"/>
              <a:ext cx="520899" cy="131349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7320626" y="2222702"/>
              <a:ext cx="520899" cy="64757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2" name="Group 21"/>
            <p:cNvGrpSpPr>
              <a:grpSpLocks noChangeAspect="1"/>
            </p:cNvGrpSpPr>
            <p:nvPr/>
          </p:nvGrpSpPr>
          <p:grpSpPr>
            <a:xfrm>
              <a:off x="7559325" y="4494023"/>
              <a:ext cx="598242" cy="397026"/>
              <a:chOff x="5035964" y="4291268"/>
              <a:chExt cx="415443" cy="275714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5047192" y="4321070"/>
                <a:ext cx="393632" cy="24591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5035964" y="4291268"/>
                <a:ext cx="415443" cy="243189"/>
                <a:chOff x="3065312" y="4194918"/>
                <a:chExt cx="415443" cy="243189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>
                  <a:off x="3129040" y="4399366"/>
                  <a:ext cx="27432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3135633" y="4364659"/>
                  <a:ext cx="0" cy="7315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3407549" y="4364955"/>
                  <a:ext cx="0" cy="7315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3065312" y="4194918"/>
                  <a:ext cx="415443" cy="213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/>
                    <a:t>5 µm</a:t>
                  </a:r>
                </a:p>
              </p:txBody>
            </p:sp>
          </p:grpSp>
        </p:grpSp>
      </p:grpSp>
      <p:grpSp>
        <p:nvGrpSpPr>
          <p:cNvPr id="38" name="Group 37"/>
          <p:cNvGrpSpPr/>
          <p:nvPr/>
        </p:nvGrpSpPr>
        <p:grpSpPr>
          <a:xfrm>
            <a:off x="1090225" y="1664605"/>
            <a:ext cx="4155053" cy="3398789"/>
            <a:chOff x="456703" y="1475762"/>
            <a:chExt cx="4155053" cy="339878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r="17048" b="7389"/>
            <a:stretch/>
          </p:blipFill>
          <p:spPr>
            <a:xfrm>
              <a:off x="1002810" y="1582711"/>
              <a:ext cx="2819386" cy="3291840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>
              <a:cxnSpLocks noChangeAspect="1"/>
            </p:cNvCxnSpPr>
            <p:nvPr/>
          </p:nvCxnSpPr>
          <p:spPr bwMode="auto">
            <a:xfrm flipH="1">
              <a:off x="3201156" y="1726992"/>
              <a:ext cx="374089" cy="4804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1" name="TextBox 10"/>
            <p:cNvSpPr txBox="1">
              <a:spLocks noChangeAspect="1"/>
            </p:cNvSpPr>
            <p:nvPr/>
          </p:nvSpPr>
          <p:spPr>
            <a:xfrm>
              <a:off x="3279285" y="1475762"/>
              <a:ext cx="13324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Output </a:t>
              </a:r>
            </a:p>
            <a:p>
              <a:pPr algn="ctr"/>
              <a:r>
                <a:rPr lang="en-US" sz="1600" b="1" dirty="0"/>
                <a:t>gate</a:t>
              </a:r>
            </a:p>
          </p:txBody>
        </p:sp>
        <p:sp>
          <p:nvSpPr>
            <p:cNvPr id="12" name="TextBox 11"/>
            <p:cNvSpPr txBox="1">
              <a:spLocks noChangeAspect="1"/>
            </p:cNvSpPr>
            <p:nvPr/>
          </p:nvSpPr>
          <p:spPr>
            <a:xfrm>
              <a:off x="456703" y="4231569"/>
              <a:ext cx="12218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Reset gate</a:t>
              </a:r>
            </a:p>
          </p:txBody>
        </p:sp>
        <p:cxnSp>
          <p:nvCxnSpPr>
            <p:cNvPr id="13" name="Straight Arrow Connector 12"/>
            <p:cNvCxnSpPr>
              <a:cxnSpLocks/>
            </p:cNvCxnSpPr>
            <p:nvPr/>
          </p:nvCxnSpPr>
          <p:spPr bwMode="auto">
            <a:xfrm flipV="1">
              <a:off x="1609748" y="4128490"/>
              <a:ext cx="618870" cy="27432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grpSp>
          <p:nvGrpSpPr>
            <p:cNvPr id="29" name="Group 28"/>
            <p:cNvGrpSpPr>
              <a:grpSpLocks noChangeAspect="1"/>
            </p:cNvGrpSpPr>
            <p:nvPr/>
          </p:nvGrpSpPr>
          <p:grpSpPr>
            <a:xfrm>
              <a:off x="3117597" y="4275720"/>
              <a:ext cx="598242" cy="397026"/>
              <a:chOff x="5035964" y="4291268"/>
              <a:chExt cx="415443" cy="275714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5047192" y="4321070"/>
                <a:ext cx="393632" cy="24591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5035964" y="4291268"/>
                <a:ext cx="415443" cy="243189"/>
                <a:chOff x="3065312" y="4194918"/>
                <a:chExt cx="415443" cy="243189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>
                  <a:off x="3129040" y="4399366"/>
                  <a:ext cx="27432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3135633" y="4364659"/>
                  <a:ext cx="0" cy="7315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3407549" y="4364955"/>
                  <a:ext cx="0" cy="7315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3065312" y="4194918"/>
                  <a:ext cx="415443" cy="2137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/>
                    <a:t>5 µm</a:t>
                  </a:r>
                </a:p>
              </p:txBody>
            </p:sp>
          </p:grpSp>
        </p:grpSp>
      </p:grpSp>
      <p:sp>
        <p:nvSpPr>
          <p:cNvPr id="40" name="TextBox 39"/>
          <p:cNvSpPr txBox="1"/>
          <p:nvPr/>
        </p:nvSpPr>
        <p:spPr>
          <a:xfrm>
            <a:off x="1686573" y="1312626"/>
            <a:ext cx="2822582" cy="3693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b="1" i="1">
                <a:solidFill>
                  <a:srgbClr val="1E4F79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-Generation Design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515963" y="1273860"/>
            <a:ext cx="2952174" cy="3693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b="1" i="1">
                <a:solidFill>
                  <a:srgbClr val="1E4F79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-Generation Design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92916" y="5678226"/>
            <a:ext cx="11602994" cy="369332"/>
          </a:xfrm>
          <a:prstGeom prst="rect">
            <a:avLst/>
          </a:prstGeom>
          <a:solidFill>
            <a:srgbClr val="EB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/>
              <a:t>Rerouted metal-1 features to eliminate parasitic transistors to further improve device performance</a:t>
            </a:r>
          </a:p>
        </p:txBody>
      </p:sp>
    </p:spTree>
    <p:extLst>
      <p:ext uri="{BB962C8B-B14F-4D97-AF65-F5344CB8AC3E}">
        <p14:creationId xmlns:p14="http://schemas.microsoft.com/office/powerpoint/2010/main" val="3113500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Deposition System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61269" y="2206851"/>
            <a:ext cx="5852160" cy="2428163"/>
            <a:chOff x="506897" y="3713527"/>
            <a:chExt cx="5852160" cy="242816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1385" t="17794" r="2884" b="2404"/>
            <a:stretch/>
          </p:blipFill>
          <p:spPr>
            <a:xfrm>
              <a:off x="2518577" y="3713527"/>
              <a:ext cx="1828800" cy="18288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624444" y="5618470"/>
              <a:ext cx="15937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Control</a:t>
              </a:r>
            </a:p>
            <a:p>
              <a:pPr algn="ctr"/>
              <a:r>
                <a:rPr lang="en-US" sz="1400" b="1" dirty="0"/>
                <a:t>(Metal-1 on SiO</a:t>
              </a:r>
              <a:r>
                <a:rPr lang="en-US" sz="1400" b="1" baseline="-25000" dirty="0"/>
                <a:t>2</a:t>
              </a:r>
              <a:r>
                <a:rPr lang="en-US" sz="1400" b="1" baseline="30000" dirty="0"/>
                <a:t>)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10476" y="5618470"/>
              <a:ext cx="16450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Metal-1 on Al</a:t>
              </a:r>
              <a:r>
                <a:rPr lang="en-US" sz="1400" b="1" baseline="-25000" dirty="0"/>
                <a:t>2</a:t>
              </a:r>
              <a:r>
                <a:rPr lang="en-US" sz="1400" b="1" dirty="0"/>
                <a:t>O</a:t>
              </a:r>
              <a:r>
                <a:rPr lang="en-US" sz="1400" b="1" baseline="-25000" dirty="0"/>
                <a:t>3</a:t>
              </a:r>
            </a:p>
            <a:p>
              <a:pPr algn="ctr"/>
              <a:r>
                <a:rPr lang="en-US" sz="1400" b="1" dirty="0"/>
                <a:t>(existing system)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2566" t="18356" r="2863" b="2504"/>
            <a:stretch/>
          </p:blipFill>
          <p:spPr>
            <a:xfrm>
              <a:off x="506897" y="3713527"/>
              <a:ext cx="1828800" cy="18288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Rectangle 7"/>
            <p:cNvSpPr/>
            <p:nvPr/>
          </p:nvSpPr>
          <p:spPr>
            <a:xfrm>
              <a:off x="1821411" y="4135683"/>
              <a:ext cx="91440" cy="18288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pic>
          <p:nvPicPr>
            <p:cNvPr id="11" name="Content Placeholder 3"/>
            <p:cNvPicPr>
              <a:picLocks noChangeAspect="1"/>
            </p:cNvPicPr>
            <p:nvPr/>
          </p:nvPicPr>
          <p:blipFill rotWithShape="1">
            <a:blip r:embed="rId4"/>
            <a:srcRect l="25299" t="17198" r="50593" b="2515"/>
            <a:stretch/>
          </p:blipFill>
          <p:spPr>
            <a:xfrm>
              <a:off x="4530257" y="3755953"/>
              <a:ext cx="1828800" cy="18288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4777774" y="5618470"/>
              <a:ext cx="15645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Metal-1 on Al</a:t>
              </a:r>
              <a:r>
                <a:rPr lang="en-US" sz="1400" b="1" baseline="-25000" dirty="0"/>
                <a:t>2</a:t>
              </a:r>
              <a:r>
                <a:rPr lang="en-US" sz="1400" b="1" dirty="0"/>
                <a:t>O</a:t>
              </a:r>
              <a:r>
                <a:rPr lang="en-US" sz="1400" b="1" baseline="-25000" dirty="0"/>
                <a:t>3</a:t>
              </a:r>
            </a:p>
            <a:p>
              <a:pPr algn="ctr"/>
              <a:r>
                <a:rPr lang="en-US" sz="1400" b="1" dirty="0"/>
                <a:t>(new system)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61269" y="1523567"/>
            <a:ext cx="5852160" cy="3693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b="1" i="1">
                <a:solidFill>
                  <a:srgbClr val="1E4F79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Defect Maps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72522" y="5647479"/>
            <a:ext cx="7895158" cy="369332"/>
          </a:xfrm>
          <a:prstGeom prst="rect">
            <a:avLst/>
          </a:prstGeom>
          <a:solidFill>
            <a:srgbClr val="EBFFFF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/>
              <a:t>New, more capable Al</a:t>
            </a:r>
            <a:r>
              <a:rPr lang="en-US" b="1" baseline="-25000" dirty="0"/>
              <a:t>2</a:t>
            </a:r>
            <a:r>
              <a:rPr lang="en-US" b="1" dirty="0"/>
              <a:t>O</a:t>
            </a:r>
            <a:r>
              <a:rPr lang="en-US" b="1" baseline="-25000" dirty="0"/>
              <a:t>3</a:t>
            </a:r>
            <a:r>
              <a:rPr lang="en-US" b="1" dirty="0"/>
              <a:t> deposition system used on four pilot wafers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1269" y="4822224"/>
            <a:ext cx="1123630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Particles from previous Al</a:t>
            </a:r>
            <a:r>
              <a:rPr lang="en-US" sz="1600" b="1" baseline="-25000" dirty="0"/>
              <a:t>2</a:t>
            </a:r>
            <a:r>
              <a:rPr lang="en-US" sz="1600" b="1" dirty="0"/>
              <a:t>O</a:t>
            </a:r>
            <a:r>
              <a:rPr lang="en-US" sz="1600" b="1" baseline="-25000" dirty="0"/>
              <a:t>3</a:t>
            </a:r>
            <a:r>
              <a:rPr lang="en-US" sz="1600" b="1" dirty="0"/>
              <a:t> deposition system caused patterning defects which short phases of device</a:t>
            </a:r>
          </a:p>
          <a:p>
            <a:pPr marL="2333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New system with vastly lower particle counts installed and qualified in late 2020</a:t>
            </a:r>
          </a:p>
        </p:txBody>
      </p:sp>
      <p:pic>
        <p:nvPicPr>
          <p:cNvPr id="16" name="Content Placeholder 3">
            <a:extLst>
              <a:ext uri="{FF2B5EF4-FFF2-40B4-BE49-F238E27FC236}">
                <a16:creationId xmlns:a16="http://schemas.microsoft.com/office/drawing/2014/main" id="{6F40A081-24F4-48A2-BA9F-C99F479241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101" y="1641643"/>
            <a:ext cx="3931920" cy="2959216"/>
          </a:xfrm>
          <a:prstGeom prst="rect">
            <a:avLst/>
          </a:prstGeom>
          <a:noFill/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BC1EC75-4AA0-42EC-8DE8-F2999CE0A6D8}"/>
              </a:ext>
            </a:extLst>
          </p:cNvPr>
          <p:cNvCxnSpPr/>
          <p:nvPr/>
        </p:nvCxnSpPr>
        <p:spPr>
          <a:xfrm flipH="1">
            <a:off x="1867223" y="2318657"/>
            <a:ext cx="196708" cy="3103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3E20D1D-720D-42A8-9081-FE81DA998A02}"/>
              </a:ext>
            </a:extLst>
          </p:cNvPr>
          <p:cNvSpPr txBox="1"/>
          <p:nvPr/>
        </p:nvSpPr>
        <p:spPr>
          <a:xfrm>
            <a:off x="1706503" y="1915148"/>
            <a:ext cx="1171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Region of die  measured</a:t>
            </a:r>
            <a:endParaRPr lang="en-US" sz="1200" b="1" baseline="30000" dirty="0"/>
          </a:p>
        </p:txBody>
      </p:sp>
    </p:spTree>
    <p:extLst>
      <p:ext uri="{BB962C8B-B14F-4D97-AF65-F5344CB8AC3E}">
        <p14:creationId xmlns:p14="http://schemas.microsoft.com/office/powerpoint/2010/main" val="4242037287"/>
      </p:ext>
    </p:extLst>
  </p:cSld>
  <p:clrMapOvr>
    <a:masterClrMapping/>
  </p:clrMapOvr>
</p:sld>
</file>

<file path=ppt/theme/theme1.xml><?xml version="1.0" encoding="utf-8"?>
<a:theme xmlns:a="http://schemas.openxmlformats.org/drawingml/2006/main" name="Lincoln_2012_v2_16x9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3767"/>
      </a:accent4>
      <a:accent5>
        <a:srgbClr val="D2DCF2"/>
      </a:accent5>
      <a:accent6>
        <a:srgbClr val="009D00"/>
      </a:accent6>
      <a:hlink>
        <a:srgbClr val="FC0128"/>
      </a:hlink>
      <a:folHlink>
        <a:srgbClr val="CECEC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2DCF2"/>
        </a:solidFill>
        <a:ln w="12700">
          <a:solidFill>
            <a:schemeClr val="tx1"/>
          </a:solidFill>
        </a:ln>
      </a:spPr>
      <a:bodyPr rtlCol="0" anchor="ctr"/>
      <a:lstStyle>
        <a:defPPr algn="ctr">
          <a:defRPr sz="14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1400" b="1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4_Lincoln_2012_v2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3767"/>
      </a:accent4>
      <a:accent5>
        <a:srgbClr val="D2DCF2"/>
      </a:accent5>
      <a:accent6>
        <a:srgbClr val="009D00"/>
      </a:accent6>
      <a:hlink>
        <a:srgbClr val="FC0128"/>
      </a:hlink>
      <a:folHlink>
        <a:srgbClr val="CECEC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2DCF2"/>
        </a:solidFill>
        <a:ln w="12700">
          <a:solidFill>
            <a:schemeClr val="tx1"/>
          </a:solidFill>
        </a:ln>
      </a:spPr>
      <a:bodyPr rtlCol="0" anchor="ctr"/>
      <a:lstStyle>
        <a:defPPr algn="ctr">
          <a:defRPr sz="14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1400" b="1" dirty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Lincoln_2012_v2_16x9</Template>
  <TotalTime>33072</TotalTime>
  <Words>1091</Words>
  <Application>Microsoft Office PowerPoint</Application>
  <PresentationFormat>Custom</PresentationFormat>
  <Paragraphs>159</Paragraphs>
  <Slides>14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Courier New</vt:lpstr>
      <vt:lpstr>Helvetica</vt:lpstr>
      <vt:lpstr>Times New Roman</vt:lpstr>
      <vt:lpstr>Lincoln_2012_v2_16x9</vt:lpstr>
      <vt:lpstr>4_Lincoln_2012_v2</vt:lpstr>
      <vt:lpstr>Germanium Charge-Coupled Devices</vt:lpstr>
      <vt:lpstr>Unique Focal Planes in Support of National Security and Science</vt:lpstr>
      <vt:lpstr>Germanium Detectors Opportunity</vt:lpstr>
      <vt:lpstr>Germanium CCD Development Timeline</vt:lpstr>
      <vt:lpstr>Silicon and Germanium CCD Comparison</vt:lpstr>
      <vt:lpstr>Outline</vt:lpstr>
      <vt:lpstr>Second-Generation Imagers</vt:lpstr>
      <vt:lpstr>Elimination of Parasitic MOSFET in Output Region</vt:lpstr>
      <vt:lpstr>New Al2O3 Deposition System</vt:lpstr>
      <vt:lpstr>Shorts-Opens Test Summary on Pilot Wafers</vt:lpstr>
      <vt:lpstr>“Starry Night” Defects</vt:lpstr>
      <vt:lpstr>Shorts-Opens Test Summary on Second Batch of Wafers</vt:lpstr>
      <vt:lpstr>First (Preliminary) Test Results on Newest Devices</vt:lpstr>
      <vt:lpstr>Conclusions and Future Work</vt:lpstr>
    </vt:vector>
  </TitlesOfParts>
  <Company>MIT Lincoln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da21286</dc:creator>
  <cp:lastModifiedBy>Leitz, Christopher - 0887 - MITLL</cp:lastModifiedBy>
  <cp:revision>1502</cp:revision>
  <dcterms:created xsi:type="dcterms:W3CDTF">2016-03-04T18:29:49Z</dcterms:created>
  <dcterms:modified xsi:type="dcterms:W3CDTF">2022-12-16T00:30:22Z</dcterms:modified>
</cp:coreProperties>
</file>