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8" r:id="rId4"/>
  </p:sldMasterIdLst>
  <p:notesMasterIdLst>
    <p:notesMasterId r:id="rId47"/>
  </p:notesMasterIdLst>
  <p:sldIdLst>
    <p:sldId id="256" r:id="rId5"/>
    <p:sldId id="257" r:id="rId6"/>
    <p:sldId id="301" r:id="rId7"/>
    <p:sldId id="258" r:id="rId8"/>
    <p:sldId id="262" r:id="rId9"/>
    <p:sldId id="261" r:id="rId10"/>
    <p:sldId id="263" r:id="rId11"/>
    <p:sldId id="265" r:id="rId12"/>
    <p:sldId id="264" r:id="rId13"/>
    <p:sldId id="266" r:id="rId14"/>
    <p:sldId id="267" r:id="rId15"/>
    <p:sldId id="300" r:id="rId16"/>
    <p:sldId id="294" r:id="rId17"/>
    <p:sldId id="289" r:id="rId18"/>
    <p:sldId id="290" r:id="rId19"/>
    <p:sldId id="306" r:id="rId20"/>
    <p:sldId id="307" r:id="rId21"/>
    <p:sldId id="304" r:id="rId22"/>
    <p:sldId id="287" r:id="rId23"/>
    <p:sldId id="293" r:id="rId24"/>
    <p:sldId id="284" r:id="rId25"/>
    <p:sldId id="269" r:id="rId26"/>
    <p:sldId id="285" r:id="rId27"/>
    <p:sldId id="272" r:id="rId28"/>
    <p:sldId id="273" r:id="rId29"/>
    <p:sldId id="299" r:id="rId30"/>
    <p:sldId id="274" r:id="rId31"/>
    <p:sldId id="275" r:id="rId32"/>
    <p:sldId id="302" r:id="rId33"/>
    <p:sldId id="278" r:id="rId34"/>
    <p:sldId id="276" r:id="rId35"/>
    <p:sldId id="277" r:id="rId36"/>
    <p:sldId id="303" r:id="rId37"/>
    <p:sldId id="291" r:id="rId38"/>
    <p:sldId id="260" r:id="rId39"/>
    <p:sldId id="286" r:id="rId40"/>
    <p:sldId id="279" r:id="rId41"/>
    <p:sldId id="268" r:id="rId42"/>
    <p:sldId id="295" r:id="rId43"/>
    <p:sldId id="296" r:id="rId44"/>
    <p:sldId id="297" r:id="rId45"/>
    <p:sldId id="298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AF7"/>
    <a:srgbClr val="154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E59DAF-C307-0258-1DEF-3B79FE034A62}" v="315" dt="2022-12-14T01:52:19.400"/>
    <p1510:client id="{FF65F0C9-8854-4373-9E6E-32C3B0B44537}" v="156" dt="2022-12-09T08:54:07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6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900C2-29E4-491C-9D32-A4595429B8D1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68722-F7E8-47BD-9506-5E85A346A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3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693481-7E21-4327-9B03-A992001A5E06}"/>
              </a:ext>
            </a:extLst>
          </p:cNvPr>
          <p:cNvSpPr/>
          <p:nvPr/>
        </p:nvSpPr>
        <p:spPr>
          <a:xfrm>
            <a:off x="2070059" y="6400800"/>
            <a:ext cx="10116079" cy="457200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4" descr="Logo outline">
            <a:extLst>
              <a:ext uri="{FF2B5EF4-FFF2-40B4-BE49-F238E27FC236}">
                <a16:creationId xmlns:a16="http://schemas.microsoft.com/office/drawing/2014/main" id="{C630BB31-57D9-4416-AABD-15CF32636F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t="4786" r="68232" b="84253"/>
          <a:stretch/>
        </p:blipFill>
        <p:spPr bwMode="auto">
          <a:xfrm>
            <a:off x="0" y="6400800"/>
            <a:ext cx="46704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23307A15-B626-449B-8DFE-DDE7F013E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5" y="6400800"/>
            <a:ext cx="1517190" cy="4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38B7B6B-1E82-420A-99AB-822715EFF44F}"/>
              </a:ext>
            </a:extLst>
          </p:cNvPr>
          <p:cNvSpPr/>
          <p:nvPr/>
        </p:nvSpPr>
        <p:spPr>
          <a:xfrm>
            <a:off x="0" y="0"/>
            <a:ext cx="12192000" cy="369277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2285718C-0DD3-4FB9-BD05-9182C5CBF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634E85A-F7D0-4EAD-B1D0-D88E97A66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06B72EDB-A4E5-47A2-B9A9-9A4442595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2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480646"/>
            <a:ext cx="10058400" cy="774397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94338"/>
            <a:ext cx="10058400" cy="4274756"/>
          </a:xfrm>
        </p:spPr>
        <p:txBody>
          <a:bodyPr/>
          <a:lstStyle>
            <a:lvl1pPr marL="91440" indent="-91440">
              <a:buClrTx/>
              <a:buFont typeface="Arial" panose="020B0604020202020204" pitchFamily="34" charset="0"/>
              <a:buChar char="•"/>
              <a:defRPr/>
            </a:lvl1pPr>
            <a:lvl2pPr marL="384048" indent="-182880">
              <a:buClrTx/>
              <a:buFont typeface="Arial" panose="020B0604020202020204" pitchFamily="34" charset="0"/>
              <a:buChar char="•"/>
              <a:defRPr/>
            </a:lvl2pPr>
            <a:lvl3pPr marL="566928" indent="-182880">
              <a:buClrTx/>
              <a:buFont typeface="Arial" panose="020B0604020202020204" pitchFamily="34" charset="0"/>
              <a:buChar char="•"/>
              <a:defRPr/>
            </a:lvl3pPr>
            <a:lvl4pPr marL="749808" indent="-182880">
              <a:buClrTx/>
              <a:buFont typeface="Arial" panose="020B0604020202020204" pitchFamily="34" charset="0"/>
              <a:buChar char="•"/>
              <a:defRPr/>
            </a:lvl4pPr>
            <a:lvl5pPr marL="932688" indent="-182880">
              <a:buClrTx/>
              <a:buSzPct val="70000"/>
              <a:buFont typeface="Courier New" panose="02070309020205020404" pitchFamily="49" charset="0"/>
              <a:buChar char="o"/>
              <a:defRPr/>
            </a:lvl5pPr>
            <a:lvl6pPr>
              <a:buClrTx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DD58F2-B4B8-4A88-A5B3-B8DF3D6818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9C181A0-637B-4C8F-9A1B-33C5BF083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2501587-F82F-45F0-92B2-0955670954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13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70059" y="6400800"/>
            <a:ext cx="10116079" cy="457200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28" name="Picture 4" descr="Logo outline">
            <a:extLst>
              <a:ext uri="{FF2B5EF4-FFF2-40B4-BE49-F238E27FC236}">
                <a16:creationId xmlns:a16="http://schemas.microsoft.com/office/drawing/2014/main" id="{7DA08004-1EF9-4F6E-B949-59DAC96CE9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t="4786" r="68232" b="84253"/>
          <a:stretch/>
        </p:blipFill>
        <p:spPr bwMode="auto">
          <a:xfrm>
            <a:off x="0" y="6400800"/>
            <a:ext cx="46704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6F2F266-CDEC-4BED-A49C-3449B5F29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5" y="6400800"/>
            <a:ext cx="1517190" cy="4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819FCC7-8363-4F7F-BFA8-D5AD8A4F09B8}"/>
              </a:ext>
            </a:extLst>
          </p:cNvPr>
          <p:cNvSpPr/>
          <p:nvPr/>
        </p:nvSpPr>
        <p:spPr>
          <a:xfrm>
            <a:off x="0" y="0"/>
            <a:ext cx="12192000" cy="369277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B3FF86B-5263-4D83-AB87-F855A0EF80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F10B3A6-0066-4BA4-B26B-0BF7AD70E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91A7058-159A-46CA-AEBF-236E5524D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9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C62CBC3-FD73-4BA2-8CE1-C3BFF75E1338}"/>
              </a:ext>
            </a:extLst>
          </p:cNvPr>
          <p:cNvSpPr/>
          <p:nvPr/>
        </p:nvSpPr>
        <p:spPr>
          <a:xfrm>
            <a:off x="2070059" y="6400800"/>
            <a:ext cx="10116079" cy="457200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4" descr="Logo outline">
            <a:extLst>
              <a:ext uri="{FF2B5EF4-FFF2-40B4-BE49-F238E27FC236}">
                <a16:creationId xmlns:a16="http://schemas.microsoft.com/office/drawing/2014/main" id="{BE4516DF-F448-406B-809D-9E5037447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t="4786" r="68232" b="84253"/>
          <a:stretch/>
        </p:blipFill>
        <p:spPr bwMode="auto">
          <a:xfrm>
            <a:off x="0" y="6400800"/>
            <a:ext cx="46704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E7A3F9DD-29CD-4C15-8869-7FB1F3AE2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5" y="6400800"/>
            <a:ext cx="1517190" cy="4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566D91A-032E-46E5-916B-5940D5992B6C}"/>
              </a:ext>
            </a:extLst>
          </p:cNvPr>
          <p:cNvSpPr/>
          <p:nvPr/>
        </p:nvSpPr>
        <p:spPr>
          <a:xfrm>
            <a:off x="0" y="0"/>
            <a:ext cx="12192000" cy="369277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F5094DC-C2D6-4D74-A555-23F5C78B19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0BBA173-426F-4F1F-9187-3D2EBE4FF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9F30AD6-D3FA-4DF1-BD9E-A606BCA62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1FAABC5-4CFA-4565-ADA2-94F95A2ED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51325C0-9AA4-485A-8F15-5E7097C59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034BB48-5D38-4674-AF8E-59CBB56C5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09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010231-EA47-40FA-B822-0D5828704B8E}"/>
              </a:ext>
            </a:extLst>
          </p:cNvPr>
          <p:cNvSpPr/>
          <p:nvPr/>
        </p:nvSpPr>
        <p:spPr>
          <a:xfrm>
            <a:off x="2070059" y="6400800"/>
            <a:ext cx="10116079" cy="457200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4" descr="Logo outline">
            <a:extLst>
              <a:ext uri="{FF2B5EF4-FFF2-40B4-BE49-F238E27FC236}">
                <a16:creationId xmlns:a16="http://schemas.microsoft.com/office/drawing/2014/main" id="{DBBFA856-721A-4428-A0C0-B401236BF2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t="4786" r="68232" b="84253"/>
          <a:stretch/>
        </p:blipFill>
        <p:spPr bwMode="auto">
          <a:xfrm>
            <a:off x="0" y="6400800"/>
            <a:ext cx="46704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58EBF7B8-16C1-456A-A661-98CB5495A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5" y="6400800"/>
            <a:ext cx="1517190" cy="4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4E6C9D17-44FE-41E6-90DD-B0F93FD61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0AE8D5D-3531-43C1-A556-83E38E94B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4415BBD-3BB5-42D3-988C-52C3DF55E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9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132EDC-6F10-4D8F-91D9-EAE41937F0F4}"/>
              </a:ext>
            </a:extLst>
          </p:cNvPr>
          <p:cNvSpPr/>
          <p:nvPr/>
        </p:nvSpPr>
        <p:spPr>
          <a:xfrm>
            <a:off x="2070059" y="6400800"/>
            <a:ext cx="10116079" cy="457200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30F8629-524C-4F2E-AFCC-B438E5654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98074" y="6459785"/>
            <a:ext cx="134815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6297032-6010-4400-96F3-5BD21BF67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0162" y="6459785"/>
            <a:ext cx="741883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2944091-0CF2-4B8A-894D-4E9AE8066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59785"/>
            <a:ext cx="8370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CE4016-268E-4111-97E9-883BD59AEC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4" descr="Logo outline">
            <a:extLst>
              <a:ext uri="{FF2B5EF4-FFF2-40B4-BE49-F238E27FC236}">
                <a16:creationId xmlns:a16="http://schemas.microsoft.com/office/drawing/2014/main" id="{C9002028-6A1F-4B40-AF35-955F7D713E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t="4786" r="68232" b="84253"/>
          <a:stretch/>
        </p:blipFill>
        <p:spPr bwMode="auto">
          <a:xfrm>
            <a:off x="0" y="6400800"/>
            <a:ext cx="46704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086821DB-CA95-4855-9562-52E6ABCFC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5" y="6400800"/>
            <a:ext cx="1517190" cy="4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6BEAC65-AFD5-45A4-A25B-9F777A8C9150}"/>
              </a:ext>
            </a:extLst>
          </p:cNvPr>
          <p:cNvSpPr/>
          <p:nvPr/>
        </p:nvSpPr>
        <p:spPr>
          <a:xfrm>
            <a:off x="0" y="0"/>
            <a:ext cx="12192000" cy="369277"/>
          </a:xfrm>
          <a:prstGeom prst="rect">
            <a:avLst/>
          </a:prstGeom>
          <a:solidFill>
            <a:srgbClr val="003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589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5" r:id="rId4"/>
    <p:sldLayoutId id="2147483758" r:id="rId5"/>
    <p:sldLayoutId id="2147483759" r:id="rId6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DD848-4581-3A2A-326D-F2D30142D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2438400"/>
            <a:ext cx="10058400" cy="1242278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The monolithic ASIC for the high precision </a:t>
            </a:r>
            <a:r>
              <a:rPr lang="en-US" sz="3500" b="1" dirty="0" err="1"/>
              <a:t>preshower</a:t>
            </a:r>
            <a:r>
              <a:rPr lang="en-US" sz="3500" b="1" dirty="0"/>
              <a:t> detector of the FASER experiment at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FA804-C230-AB2B-F92C-948FA2264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933106"/>
            <a:ext cx="10058400" cy="1143000"/>
          </a:xfrm>
        </p:spPr>
        <p:txBody>
          <a:bodyPr/>
          <a:lstStyle/>
          <a:p>
            <a:pPr algn="ctr"/>
            <a:r>
              <a:rPr lang="en-US" cap="none" dirty="0">
                <a:solidFill>
                  <a:schemeClr val="tx1"/>
                </a:solidFill>
              </a:rPr>
              <a:t>L. Paolozzi</a:t>
            </a:r>
          </a:p>
          <a:p>
            <a:pPr algn="ctr"/>
            <a:r>
              <a:rPr lang="en-US" cap="none" dirty="0">
                <a:solidFill>
                  <a:schemeClr val="tx1"/>
                </a:solidFill>
              </a:rPr>
              <a:t>on behalf of the FASER 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3E3E9-94C8-852C-8D9D-8378DD2E1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925"/>
          <a:stretch/>
        </p:blipFill>
        <p:spPr>
          <a:xfrm>
            <a:off x="2584673" y="809897"/>
            <a:ext cx="7022653" cy="145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1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65C3D57D-7D9B-0CB1-9D5C-20BF8A7AC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166" y="3832167"/>
            <a:ext cx="847180" cy="848636"/>
          </a:xfrm>
          <a:prstGeom prst="rect">
            <a:avLst/>
          </a:prstGeom>
        </p:spPr>
      </p:pic>
      <p:sp>
        <p:nvSpPr>
          <p:cNvPr id="17" name="CasellaDiTesto 40">
            <a:extLst>
              <a:ext uri="{FF2B5EF4-FFF2-40B4-BE49-F238E27FC236}">
                <a16:creationId xmlns:a16="http://schemas.microsoft.com/office/drawing/2014/main" id="{C6819322-C79E-E06E-D2AC-774B14C9D7BD}"/>
              </a:ext>
            </a:extLst>
          </p:cNvPr>
          <p:cNvSpPr txBox="1"/>
          <p:nvPr/>
        </p:nvSpPr>
        <p:spPr>
          <a:xfrm>
            <a:off x="9846764" y="4729147"/>
            <a:ext cx="234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Events</a:t>
            </a:r>
            <a:r>
              <a:rPr lang="it-IT" b="1" dirty="0"/>
              <a:t> </a:t>
            </a:r>
            <a:r>
              <a:rPr lang="it-IT" b="1" dirty="0" err="1"/>
              <a:t>simulated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using Allpix squared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</a:rPr>
              <a:t>100 µm pixel pitch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3BCCF-BC83-3556-072D-B467E3A2AA55}"/>
              </a:ext>
            </a:extLst>
          </p:cNvPr>
          <p:cNvSpPr txBox="1"/>
          <p:nvPr/>
        </p:nvSpPr>
        <p:spPr>
          <a:xfrm>
            <a:off x="10039753" y="665565"/>
            <a:ext cx="187800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Why</a:t>
            </a:r>
            <a:r>
              <a:rPr lang="fr-FR" b="1" dirty="0"/>
              <a:t> 6 planes?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Why pixelated sensors?</a:t>
            </a:r>
            <a:endParaRPr lang="fr-FR" b="1" dirty="0"/>
          </a:p>
        </p:txBody>
      </p:sp>
      <p:pic>
        <p:nvPicPr>
          <p:cNvPr id="14" name="Immagine 10">
            <a:extLst>
              <a:ext uri="{FF2B5EF4-FFF2-40B4-BE49-F238E27FC236}">
                <a16:creationId xmlns:a16="http://schemas.microsoft.com/office/drawing/2014/main" id="{45939D4C-7A0F-BD61-15DE-E052C6AD88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88"/>
          <a:stretch/>
        </p:blipFill>
        <p:spPr>
          <a:xfrm>
            <a:off x="1764937" y="972144"/>
            <a:ext cx="8114936" cy="5062364"/>
          </a:xfrm>
          <a:prstGeom prst="rect">
            <a:avLst/>
          </a:prstGeom>
        </p:spPr>
      </p:pic>
      <p:sp>
        <p:nvSpPr>
          <p:cNvPr id="15" name="CasellaDiTesto 22">
            <a:extLst>
              <a:ext uri="{FF2B5EF4-FFF2-40B4-BE49-F238E27FC236}">
                <a16:creationId xmlns:a16="http://schemas.microsoft.com/office/drawing/2014/main" id="{5F894A6A-9920-CEE2-27D1-1374C9AC9C2F}"/>
              </a:ext>
            </a:extLst>
          </p:cNvPr>
          <p:cNvSpPr txBox="1"/>
          <p:nvPr/>
        </p:nvSpPr>
        <p:spPr>
          <a:xfrm>
            <a:off x="407771" y="1076257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PLANE  6</a:t>
            </a:r>
          </a:p>
        </p:txBody>
      </p:sp>
      <p:sp>
        <p:nvSpPr>
          <p:cNvPr id="24" name="CasellaDiTesto 24">
            <a:extLst>
              <a:ext uri="{FF2B5EF4-FFF2-40B4-BE49-F238E27FC236}">
                <a16:creationId xmlns:a16="http://schemas.microsoft.com/office/drawing/2014/main" id="{E73D267A-F07F-D688-7FA1-C236DDD63CD5}"/>
              </a:ext>
            </a:extLst>
          </p:cNvPr>
          <p:cNvSpPr txBox="1"/>
          <p:nvPr/>
        </p:nvSpPr>
        <p:spPr>
          <a:xfrm>
            <a:off x="5561348" y="5865598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x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5" name="CasellaDiTesto 28">
            <a:extLst>
              <a:ext uri="{FF2B5EF4-FFF2-40B4-BE49-F238E27FC236}">
                <a16:creationId xmlns:a16="http://schemas.microsoft.com/office/drawing/2014/main" id="{1564D80E-4CF0-458C-EBFA-4ABBB4E32DFF}"/>
              </a:ext>
            </a:extLst>
          </p:cNvPr>
          <p:cNvSpPr txBox="1"/>
          <p:nvPr/>
        </p:nvSpPr>
        <p:spPr>
          <a:xfrm rot="16200000">
            <a:off x="957997" y="3120767"/>
            <a:ext cx="125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y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7" name="Ovale 16">
            <a:extLst>
              <a:ext uri="{FF2B5EF4-FFF2-40B4-BE49-F238E27FC236}">
                <a16:creationId xmlns:a16="http://schemas.microsoft.com/office/drawing/2014/main" id="{C1100AFF-8C7F-0C09-2193-AA575F81B02A}"/>
              </a:ext>
            </a:extLst>
          </p:cNvPr>
          <p:cNvSpPr/>
          <p:nvPr/>
        </p:nvSpPr>
        <p:spPr>
          <a:xfrm>
            <a:off x="6306110" y="3179757"/>
            <a:ext cx="461666" cy="73387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32">
                <a:extLst>
                  <a:ext uri="{FF2B5EF4-FFF2-40B4-BE49-F238E27FC236}">
                    <a16:creationId xmlns:a16="http://schemas.microsoft.com/office/drawing/2014/main" id="{E3C3A686-397E-BF17-0327-9CBBB3ADA943}"/>
                  </a:ext>
                </a:extLst>
              </p:cNvPr>
              <p:cNvSpPr txBox="1"/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rgbClr val="198473"/>
                </a:solidFill>
                <a:prstDash val="dash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it-IT" sz="1600" b="1" dirty="0">
                    <a:solidFill>
                      <a:schemeClr val="tx1"/>
                    </a:solidFill>
                  </a:rPr>
                  <a:t>d(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CasellaDiTesto 32">
                <a:extLst>
                  <a:ext uri="{FF2B5EF4-FFF2-40B4-BE49-F238E27FC236}">
                    <a16:creationId xmlns:a16="http://schemas.microsoft.com/office/drawing/2014/main" id="{E3C3A686-397E-BF17-0327-9CBBB3ADA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blipFill>
                <a:blip r:embed="rId4"/>
                <a:stretch>
                  <a:fillRect t="-541" b="-5946"/>
                </a:stretch>
              </a:blipFill>
              <a:ln w="12700">
                <a:solidFill>
                  <a:srgbClr val="198473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CAF3C60-518A-FA0F-B038-3D30765C765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444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65C3D57D-7D9B-0CB1-9D5C-20BF8A7AC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166" y="3832167"/>
            <a:ext cx="847180" cy="848636"/>
          </a:xfrm>
          <a:prstGeom prst="rect">
            <a:avLst/>
          </a:prstGeom>
        </p:spPr>
      </p:pic>
      <p:sp>
        <p:nvSpPr>
          <p:cNvPr id="17" name="CasellaDiTesto 40">
            <a:extLst>
              <a:ext uri="{FF2B5EF4-FFF2-40B4-BE49-F238E27FC236}">
                <a16:creationId xmlns:a16="http://schemas.microsoft.com/office/drawing/2014/main" id="{C6819322-C79E-E06E-D2AC-774B14C9D7BD}"/>
              </a:ext>
            </a:extLst>
          </p:cNvPr>
          <p:cNvSpPr txBox="1"/>
          <p:nvPr/>
        </p:nvSpPr>
        <p:spPr>
          <a:xfrm>
            <a:off x="9846764" y="4729147"/>
            <a:ext cx="234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Events</a:t>
            </a:r>
            <a:r>
              <a:rPr lang="it-IT" b="1" dirty="0"/>
              <a:t> </a:t>
            </a:r>
            <a:r>
              <a:rPr lang="it-IT" b="1" dirty="0" err="1"/>
              <a:t>simulated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using Allpix squared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</a:rPr>
              <a:t>100 µm pixel pitch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3BCCF-BC83-3556-072D-B467E3A2AA55}"/>
              </a:ext>
            </a:extLst>
          </p:cNvPr>
          <p:cNvSpPr txBox="1"/>
          <p:nvPr/>
        </p:nvSpPr>
        <p:spPr>
          <a:xfrm>
            <a:off x="10039753" y="665565"/>
            <a:ext cx="187800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Why</a:t>
            </a:r>
            <a:r>
              <a:rPr lang="fr-FR" b="1" dirty="0"/>
              <a:t> 6 planes?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Why pixelated sensors?</a:t>
            </a:r>
            <a:endParaRPr lang="fr-FR" b="1" dirty="0"/>
          </a:p>
        </p:txBody>
      </p:sp>
      <p:pic>
        <p:nvPicPr>
          <p:cNvPr id="14" name="Immagine 10">
            <a:extLst>
              <a:ext uri="{FF2B5EF4-FFF2-40B4-BE49-F238E27FC236}">
                <a16:creationId xmlns:a16="http://schemas.microsoft.com/office/drawing/2014/main" id="{45939D4C-7A0F-BD61-15DE-E052C6AD88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88"/>
          <a:stretch/>
        </p:blipFill>
        <p:spPr>
          <a:xfrm>
            <a:off x="1764937" y="972144"/>
            <a:ext cx="8114936" cy="5062364"/>
          </a:xfrm>
          <a:prstGeom prst="rect">
            <a:avLst/>
          </a:prstGeom>
        </p:spPr>
      </p:pic>
      <p:sp>
        <p:nvSpPr>
          <p:cNvPr id="15" name="CasellaDiTesto 22">
            <a:extLst>
              <a:ext uri="{FF2B5EF4-FFF2-40B4-BE49-F238E27FC236}">
                <a16:creationId xmlns:a16="http://schemas.microsoft.com/office/drawing/2014/main" id="{5F894A6A-9920-CEE2-27D1-1374C9AC9C2F}"/>
              </a:ext>
            </a:extLst>
          </p:cNvPr>
          <p:cNvSpPr txBox="1"/>
          <p:nvPr/>
        </p:nvSpPr>
        <p:spPr>
          <a:xfrm>
            <a:off x="407771" y="1076257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PLANE  6</a:t>
            </a:r>
          </a:p>
        </p:txBody>
      </p:sp>
      <p:sp>
        <p:nvSpPr>
          <p:cNvPr id="24" name="CasellaDiTesto 24">
            <a:extLst>
              <a:ext uri="{FF2B5EF4-FFF2-40B4-BE49-F238E27FC236}">
                <a16:creationId xmlns:a16="http://schemas.microsoft.com/office/drawing/2014/main" id="{E73D267A-F07F-D688-7FA1-C236DDD63CD5}"/>
              </a:ext>
            </a:extLst>
          </p:cNvPr>
          <p:cNvSpPr txBox="1"/>
          <p:nvPr/>
        </p:nvSpPr>
        <p:spPr>
          <a:xfrm>
            <a:off x="5561348" y="5865598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x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5" name="CasellaDiTesto 28">
            <a:extLst>
              <a:ext uri="{FF2B5EF4-FFF2-40B4-BE49-F238E27FC236}">
                <a16:creationId xmlns:a16="http://schemas.microsoft.com/office/drawing/2014/main" id="{1564D80E-4CF0-458C-EBFA-4ABBB4E32DFF}"/>
              </a:ext>
            </a:extLst>
          </p:cNvPr>
          <p:cNvSpPr txBox="1"/>
          <p:nvPr/>
        </p:nvSpPr>
        <p:spPr>
          <a:xfrm rot="16200000">
            <a:off x="957997" y="3120767"/>
            <a:ext cx="125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y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7" name="Ovale 16">
            <a:extLst>
              <a:ext uri="{FF2B5EF4-FFF2-40B4-BE49-F238E27FC236}">
                <a16:creationId xmlns:a16="http://schemas.microsoft.com/office/drawing/2014/main" id="{C1100AFF-8C7F-0C09-2193-AA575F81B02A}"/>
              </a:ext>
            </a:extLst>
          </p:cNvPr>
          <p:cNvSpPr/>
          <p:nvPr/>
        </p:nvSpPr>
        <p:spPr>
          <a:xfrm>
            <a:off x="6229704" y="2996874"/>
            <a:ext cx="614478" cy="294274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32">
                <a:extLst>
                  <a:ext uri="{FF2B5EF4-FFF2-40B4-BE49-F238E27FC236}">
                    <a16:creationId xmlns:a16="http://schemas.microsoft.com/office/drawing/2014/main" id="{E3C3A686-397E-BF17-0327-9CBBB3ADA943}"/>
                  </a:ext>
                </a:extLst>
              </p:cNvPr>
              <p:cNvSpPr txBox="1"/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rgbClr val="198473"/>
                </a:solidFill>
                <a:prstDash val="dash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it-IT" sz="1600" b="1" dirty="0">
                    <a:solidFill>
                      <a:schemeClr val="tx1"/>
                    </a:solidFill>
                  </a:rPr>
                  <a:t>d(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CasellaDiTesto 32">
                <a:extLst>
                  <a:ext uri="{FF2B5EF4-FFF2-40B4-BE49-F238E27FC236}">
                    <a16:creationId xmlns:a16="http://schemas.microsoft.com/office/drawing/2014/main" id="{E3C3A686-397E-BF17-0327-9CBBB3ADA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blipFill>
                <a:blip r:embed="rId4"/>
                <a:stretch>
                  <a:fillRect t="-541" b="-5946"/>
                </a:stretch>
              </a:blipFill>
              <a:ln w="12700">
                <a:solidFill>
                  <a:srgbClr val="198473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">
            <a:extLst>
              <a:ext uri="{FF2B5EF4-FFF2-40B4-BE49-F238E27FC236}">
                <a16:creationId xmlns:a16="http://schemas.microsoft.com/office/drawing/2014/main" id="{C5C1C63E-D444-A083-6693-DE07B6D05FD4}"/>
              </a:ext>
            </a:extLst>
          </p:cNvPr>
          <p:cNvSpPr txBox="1"/>
          <p:nvPr/>
        </p:nvSpPr>
        <p:spPr>
          <a:xfrm>
            <a:off x="5665481" y="2294541"/>
            <a:ext cx="1911545" cy="584775"/>
          </a:xfrm>
          <a:prstGeom prst="rect">
            <a:avLst/>
          </a:prstGeom>
          <a:solidFill>
            <a:srgbClr val="C00000">
              <a:alpha val="90000"/>
            </a:srgb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Fake cores from low energy electrons</a:t>
            </a:r>
          </a:p>
        </p:txBody>
      </p:sp>
      <p:sp>
        <p:nvSpPr>
          <p:cNvPr id="21" name="CasellaDiTesto 1">
            <a:extLst>
              <a:ext uri="{FF2B5EF4-FFF2-40B4-BE49-F238E27FC236}">
                <a16:creationId xmlns:a16="http://schemas.microsoft.com/office/drawing/2014/main" id="{D3CDE1C1-5FF0-1215-E91C-B6ED5BE38B06}"/>
              </a:ext>
            </a:extLst>
          </p:cNvPr>
          <p:cNvSpPr txBox="1"/>
          <p:nvPr/>
        </p:nvSpPr>
        <p:spPr>
          <a:xfrm>
            <a:off x="2952771" y="1419935"/>
            <a:ext cx="1186919" cy="584775"/>
          </a:xfrm>
          <a:prstGeom prst="rect">
            <a:avLst/>
          </a:prstGeom>
          <a:solidFill>
            <a:srgbClr val="C00000">
              <a:alpha val="90000"/>
            </a:srgb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Very large occupancy</a:t>
            </a:r>
          </a:p>
        </p:txBody>
      </p:sp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4823C20-7D6F-00FF-6F08-AF476ED2A94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517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Monolithic ASIC architecture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FE906E0-1F87-103C-7319-5CEF315B77AF}"/>
              </a:ext>
            </a:extLst>
          </p:cNvPr>
          <p:cNvCxnSpPr>
            <a:cxnSpLocks/>
          </p:cNvCxnSpPr>
          <p:nvPr/>
        </p:nvCxnSpPr>
        <p:spPr>
          <a:xfrm flipH="1">
            <a:off x="10868403" y="5785330"/>
            <a:ext cx="368025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FE72A3DD-95B0-5FF4-A84D-88DDC9E7714B}"/>
              </a:ext>
            </a:extLst>
          </p:cNvPr>
          <p:cNvSpPr/>
          <p:nvPr/>
        </p:nvSpPr>
        <p:spPr>
          <a:xfrm>
            <a:off x="10746870" y="5833845"/>
            <a:ext cx="651470" cy="255687"/>
          </a:xfrm>
          <a:prstGeom prst="rect">
            <a:avLst/>
          </a:prstGeom>
          <a:solidFill>
            <a:srgbClr val="FFFFFF"/>
          </a:solidFill>
          <a:ln w="158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65 </a:t>
            </a:r>
            <a:r>
              <a:rPr kumimoji="0" lang="el-G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μ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m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4" name="Hexagon 63">
            <a:extLst>
              <a:ext uri="{FF2B5EF4-FFF2-40B4-BE49-F238E27FC236}">
                <a16:creationId xmlns:a16="http://schemas.microsoft.com/office/drawing/2014/main" id="{F66F74CC-976A-2F93-41E7-8A55BDC97EC9}"/>
              </a:ext>
            </a:extLst>
          </p:cNvPr>
          <p:cNvSpPr/>
          <p:nvPr/>
        </p:nvSpPr>
        <p:spPr>
          <a:xfrm>
            <a:off x="10746870" y="5164899"/>
            <a:ext cx="604258" cy="520912"/>
          </a:xfrm>
          <a:prstGeom prst="hexagon">
            <a:avLst/>
          </a:prstGeom>
          <a:solidFill>
            <a:srgbClr val="9BA8B7">
              <a:lumMod val="75000"/>
            </a:srgbClr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EB2DC5-C858-8F10-EC04-3FD18D602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3192725"/>
            <a:ext cx="7262949" cy="3081933"/>
          </a:xfrm>
          <a:prstGeom prst="rect">
            <a:avLst/>
          </a:prstGeom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97FDC4C-97E2-6134-ABAA-ABBF35561CF1}"/>
              </a:ext>
            </a:extLst>
          </p:cNvPr>
          <p:cNvCxnSpPr>
            <a:cxnSpLocks/>
          </p:cNvCxnSpPr>
          <p:nvPr/>
        </p:nvCxnSpPr>
        <p:spPr>
          <a:xfrm flipV="1">
            <a:off x="9187544" y="5521233"/>
            <a:ext cx="1314994" cy="365125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dash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0C12B3-73F6-E476-8B0A-46B455E6DC07}"/>
              </a:ext>
            </a:extLst>
          </p:cNvPr>
          <p:cNvSpPr txBox="1"/>
          <p:nvPr/>
        </p:nvSpPr>
        <p:spPr>
          <a:xfrm>
            <a:off x="783277" y="1236120"/>
            <a:ext cx="688425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Chip size of 2.2 x 1.5 cm2, with matrix of 208 x 128 pixels (26’624 total pixels)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13 super-columns (SC) which consist of: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An active region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A digital column in the middle (40 µm width), which is inactive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A SC is composed of 8 super-pixels (SP) of 16x16 pixels.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The dead area in the periphery consists of: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720 µm on the readout side for the digital processing and I/</a:t>
            </a:r>
            <a:r>
              <a:rPr lang="en-US" sz="1600" dirty="0" err="1"/>
              <a:t>Os</a:t>
            </a: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270 µm on the guard ring sides</a:t>
            </a:r>
          </a:p>
        </p:txBody>
      </p:sp>
      <p:pic>
        <p:nvPicPr>
          <p:cNvPr id="14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10F93C6-024E-31C3-F9CE-F160CB7D03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37D263-BA78-397A-2F04-2A1D7FAF7351}"/>
              </a:ext>
            </a:extLst>
          </p:cNvPr>
          <p:cNvSpPr txBox="1"/>
          <p:nvPr/>
        </p:nvSpPr>
        <p:spPr>
          <a:xfrm>
            <a:off x="8715096" y="1705851"/>
            <a:ext cx="2747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First large-area monolithic detector in </a:t>
            </a:r>
            <a:r>
              <a:rPr lang="en-US" b="1" dirty="0" err="1"/>
              <a:t>SiGe</a:t>
            </a:r>
            <a:r>
              <a:rPr lang="en-US" b="1" dirty="0"/>
              <a:t> </a:t>
            </a:r>
            <a:r>
              <a:rPr lang="en-US" b="1" dirty="0" err="1"/>
              <a:t>BiCMOS</a:t>
            </a:r>
            <a:endParaRPr lang="en-US" b="1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122B4E0B-0304-C244-32F4-B374560492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73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Monolithic ASIC architecture: Super-pixel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4E4693-AA87-8A4B-FC96-6B6057276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936" t="28499" r="11742" b="18820"/>
          <a:stretch/>
        </p:blipFill>
        <p:spPr>
          <a:xfrm>
            <a:off x="849507" y="1383935"/>
            <a:ext cx="4131515" cy="44831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47AE8D4-F932-42A2-A2D4-98D1524CA6D6}"/>
              </a:ext>
            </a:extLst>
          </p:cNvPr>
          <p:cNvSpPr/>
          <p:nvPr/>
        </p:nvSpPr>
        <p:spPr>
          <a:xfrm>
            <a:off x="7565001" y="5488997"/>
            <a:ext cx="1419225" cy="523875"/>
          </a:xfrm>
          <a:prstGeom prst="rect">
            <a:avLst/>
          </a:prstGeom>
          <a:solidFill>
            <a:srgbClr val="9BA8B7"/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Flash-ADC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31608C8-092A-4E5C-EF12-66AECB7FF1D7}"/>
              </a:ext>
            </a:extLst>
          </p:cNvPr>
          <p:cNvCxnSpPr>
            <a:stCxn id="6" idx="3"/>
          </p:cNvCxnSpPr>
          <p:nvPr/>
        </p:nvCxnSpPr>
        <p:spPr>
          <a:xfrm>
            <a:off x="8984226" y="5750935"/>
            <a:ext cx="666750" cy="476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E6144FC-F0A4-4031-0D22-1BC05663BD2B}"/>
              </a:ext>
            </a:extLst>
          </p:cNvPr>
          <p:cNvGrpSpPr/>
          <p:nvPr/>
        </p:nvGrpSpPr>
        <p:grpSpPr>
          <a:xfrm rot="5400000">
            <a:off x="8046081" y="3312121"/>
            <a:ext cx="457063" cy="2953589"/>
            <a:chOff x="6069169" y="2580525"/>
            <a:chExt cx="191472" cy="1237312"/>
          </a:xfrm>
        </p:grpSpPr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477E9C38-84BB-CB0A-728C-07C96C8A6DCD}"/>
                </a:ext>
              </a:extLst>
            </p:cNvPr>
            <p:cNvSpPr/>
            <p:nvPr/>
          </p:nvSpPr>
          <p:spPr>
            <a:xfrm>
              <a:off x="6069169" y="3570543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CAC06B8C-03C6-C0BB-E6D7-6C360BB715BC}"/>
                </a:ext>
              </a:extLst>
            </p:cNvPr>
            <p:cNvSpPr/>
            <p:nvPr/>
          </p:nvSpPr>
          <p:spPr>
            <a:xfrm>
              <a:off x="6069169" y="3694591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6D6F852C-373F-7939-69CE-CDBEC7150A7C}"/>
                </a:ext>
              </a:extLst>
            </p:cNvPr>
            <p:cNvSpPr/>
            <p:nvPr/>
          </p:nvSpPr>
          <p:spPr>
            <a:xfrm>
              <a:off x="6069169" y="2580525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id="{B39EBB18-F1E3-1AF6-0E5D-CA0ED4CF8C04}"/>
                </a:ext>
              </a:extLst>
            </p:cNvPr>
            <p:cNvSpPr/>
            <p:nvPr/>
          </p:nvSpPr>
          <p:spPr>
            <a:xfrm>
              <a:off x="6069169" y="2704573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32233742-0C2E-5185-7726-D7DF4256259D}"/>
                </a:ext>
              </a:extLst>
            </p:cNvPr>
            <p:cNvSpPr/>
            <p:nvPr/>
          </p:nvSpPr>
          <p:spPr>
            <a:xfrm>
              <a:off x="6069169" y="2827252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D71B943E-25B0-0966-982B-A9933246EDE9}"/>
                </a:ext>
              </a:extLst>
            </p:cNvPr>
            <p:cNvSpPr/>
            <p:nvPr/>
          </p:nvSpPr>
          <p:spPr>
            <a:xfrm>
              <a:off x="6069169" y="2951300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5151D32F-D651-6A5F-E0D8-E3EB565C7AF1}"/>
                </a:ext>
              </a:extLst>
            </p:cNvPr>
            <p:cNvSpPr/>
            <p:nvPr/>
          </p:nvSpPr>
          <p:spPr>
            <a:xfrm>
              <a:off x="6069169" y="3074433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CF1CDA10-19D4-C19E-9D22-0BF5323267E4}"/>
                </a:ext>
              </a:extLst>
            </p:cNvPr>
            <p:cNvSpPr/>
            <p:nvPr/>
          </p:nvSpPr>
          <p:spPr>
            <a:xfrm>
              <a:off x="6069169" y="3198481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EAB0BF2-9F94-846F-E662-607F45DE3BD4}"/>
                </a:ext>
              </a:extLst>
            </p:cNvPr>
            <p:cNvSpPr/>
            <p:nvPr/>
          </p:nvSpPr>
          <p:spPr>
            <a:xfrm>
              <a:off x="6069169" y="3321160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E1695634-613F-6C55-F66D-9C549424E022}"/>
                </a:ext>
              </a:extLst>
            </p:cNvPr>
            <p:cNvSpPr/>
            <p:nvPr/>
          </p:nvSpPr>
          <p:spPr>
            <a:xfrm>
              <a:off x="6069169" y="3445208"/>
              <a:ext cx="191472" cy="123246"/>
            </a:xfrm>
            <a:prstGeom prst="hexagon">
              <a:avLst>
                <a:gd name="adj" fmla="val 51087"/>
                <a:gd name="vf" fmla="val 115470"/>
              </a:avLst>
            </a:prstGeom>
            <a:solidFill>
              <a:srgbClr val="9BA8B7">
                <a:lumMod val="60000"/>
                <a:lumOff val="40000"/>
              </a:srgbClr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1A8195-DB6A-8E02-8B19-3E4D00800989}"/>
              </a:ext>
            </a:extLst>
          </p:cNvPr>
          <p:cNvCxnSpPr>
            <a:endCxn id="17" idx="0"/>
          </p:cNvCxnSpPr>
          <p:nvPr/>
        </p:nvCxnSpPr>
        <p:spPr>
          <a:xfrm flipH="1" flipV="1">
            <a:off x="7836335" y="5060372"/>
            <a:ext cx="185866" cy="428625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8C6773-C994-E578-D3EE-3A549E201CCD}"/>
              </a:ext>
            </a:extLst>
          </p:cNvPr>
          <p:cNvCxnSpPr>
            <a:cxnSpLocks/>
          </p:cNvCxnSpPr>
          <p:nvPr/>
        </p:nvCxnSpPr>
        <p:spPr>
          <a:xfrm flipV="1">
            <a:off x="8129183" y="5060372"/>
            <a:ext cx="0" cy="428625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C5B0993-70C6-A0CC-94F9-E7A751FBDB68}"/>
              </a:ext>
            </a:extLst>
          </p:cNvPr>
          <p:cNvCxnSpPr/>
          <p:nvPr/>
        </p:nvCxnSpPr>
        <p:spPr>
          <a:xfrm flipH="1" flipV="1">
            <a:off x="7565001" y="5103235"/>
            <a:ext cx="364267" cy="38576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C293B96-3E53-43DC-2CA4-AC70EE1EB922}"/>
              </a:ext>
            </a:extLst>
          </p:cNvPr>
          <p:cNvCxnSpPr>
            <a:stCxn id="6" idx="0"/>
          </p:cNvCxnSpPr>
          <p:nvPr/>
        </p:nvCxnSpPr>
        <p:spPr>
          <a:xfrm flipV="1">
            <a:off x="8274614" y="5086503"/>
            <a:ext cx="99957" cy="402494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23" name="Arc 22">
            <a:extLst>
              <a:ext uri="{FF2B5EF4-FFF2-40B4-BE49-F238E27FC236}">
                <a16:creationId xmlns:a16="http://schemas.microsoft.com/office/drawing/2014/main" id="{73E79AB5-C443-EBBF-D6E1-D103CB4D5E30}"/>
              </a:ext>
            </a:extLst>
          </p:cNvPr>
          <p:cNvSpPr/>
          <p:nvPr/>
        </p:nvSpPr>
        <p:spPr>
          <a:xfrm rot="17491527">
            <a:off x="7849101" y="5107282"/>
            <a:ext cx="950980" cy="1331723"/>
          </a:xfrm>
          <a:prstGeom prst="arc">
            <a:avLst>
              <a:gd name="adj1" fmla="val 16641855"/>
              <a:gd name="adj2" fmla="val 21570371"/>
            </a:avLst>
          </a:prstGeom>
          <a:noFill/>
          <a:ln w="12700" cap="flat" cmpd="sng" algn="ctr">
            <a:solidFill>
              <a:srgbClr val="000000"/>
            </a:solidFill>
            <a:prstDash val="sysDash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902147-E3B5-0397-933A-B70CEA6A3230}"/>
              </a:ext>
            </a:extLst>
          </p:cNvPr>
          <p:cNvSpPr txBox="1"/>
          <p:nvPr/>
        </p:nvSpPr>
        <p:spPr>
          <a:xfrm>
            <a:off x="5765511" y="1316966"/>
            <a:ext cx="5525361" cy="31393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charge needs to be measured for each pixel: acts as an </a:t>
            </a:r>
            <a:r>
              <a:rPr lang="en-US" sz="1800" b="1" dirty="0"/>
              <a:t>imaging device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Data is stored on the capacitor in each pixel and </a:t>
            </a:r>
            <a:r>
              <a:rPr lang="en-US" sz="1800" b="1" dirty="0"/>
              <a:t>converted on the fly</a:t>
            </a:r>
            <a:r>
              <a:rPr lang="en-US" sz="1800" dirty="0"/>
              <a:t> with a flash ADC. 256-to-1 MUX.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capacitor is charged with a constant current during the TOT.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same ADC will poll all the pixels in a </a:t>
            </a:r>
            <a:r>
              <a:rPr lang="en-US" sz="1800" dirty="0" err="1"/>
              <a:t>superpixel</a:t>
            </a:r>
            <a:r>
              <a:rPr lang="en-US" sz="1800" dirty="0"/>
              <a:t> and convert them as needed.</a:t>
            </a:r>
            <a:endParaRPr lang="en-GB" sz="1800" dirty="0"/>
          </a:p>
        </p:txBody>
      </p:sp>
      <p:pic>
        <p:nvPicPr>
          <p:cNvPr id="24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E4E9CEB-D151-F40C-EBB5-35F9482F24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CACE6DF6-0EA7-9454-97C3-3849AA84D0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8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Monolithic ASIC architecture: Super-columns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D562D86F-B49A-81C8-A7BA-8FAA9BF6A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21" y="3818553"/>
            <a:ext cx="6055763" cy="2107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8491B3-5F30-4412-5271-6B97A7085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3506" y="3757412"/>
            <a:ext cx="2411898" cy="2370669"/>
          </a:xfrm>
          <a:prstGeom prst="rect">
            <a:avLst/>
          </a:prstGeom>
        </p:spPr>
      </p:pic>
      <p:sp>
        <p:nvSpPr>
          <p:cNvPr id="8" name="TextBox 821">
            <a:extLst>
              <a:ext uri="{FF2B5EF4-FFF2-40B4-BE49-F238E27FC236}">
                <a16:creationId xmlns:a16="http://schemas.microsoft.com/office/drawing/2014/main" id="{F85C28FC-5D6C-53C2-9630-92C732BD492A}"/>
              </a:ext>
            </a:extLst>
          </p:cNvPr>
          <p:cNvSpPr txBox="1"/>
          <p:nvPr/>
        </p:nvSpPr>
        <p:spPr>
          <a:xfrm>
            <a:off x="803724" y="1233644"/>
            <a:ext cx="1017833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Franklin Gothic Book" panose="020B0503020102020204" pitchFamily="34" charset="0"/>
              </a:rPr>
              <a:t>Super-column logic: it</a:t>
            </a:r>
            <a:r>
              <a:rPr lang="en-US" sz="1800" dirty="0">
                <a:latin typeface="Franklin Gothic Book" panose="020B0503020102020204" pitchFamily="34" charset="0"/>
              </a:rPr>
              <a:t> </a:t>
            </a:r>
            <a:r>
              <a:rPr lang="en-US" sz="1800" b="1" dirty="0">
                <a:latin typeface="Franklin Gothic Book" panose="020B0503020102020204" pitchFamily="34" charset="0"/>
              </a:rPr>
              <a:t>masks the pixels,</a:t>
            </a:r>
            <a:r>
              <a:rPr lang="en-US" sz="1800" dirty="0">
                <a:latin typeface="Franklin Gothic Book" panose="020B0503020102020204" pitchFamily="34" charset="0"/>
              </a:rPr>
              <a:t> </a:t>
            </a:r>
            <a:r>
              <a:rPr lang="en-US" sz="1800" b="1" dirty="0">
                <a:latin typeface="Franklin Gothic Book" panose="020B0503020102020204" pitchFamily="34" charset="0"/>
              </a:rPr>
              <a:t>generates the test-pulses, </a:t>
            </a:r>
            <a:r>
              <a:rPr lang="en-US" sz="1800" dirty="0">
                <a:latin typeface="Franklin Gothic Book" panose="020B0503020102020204" pitchFamily="34" charset="0"/>
              </a:rPr>
              <a:t>drives the analog</a:t>
            </a:r>
            <a:r>
              <a:rPr lang="en-US" sz="1800" b="1" dirty="0">
                <a:latin typeface="Franklin Gothic Book" panose="020B0503020102020204" pitchFamily="34" charset="0"/>
              </a:rPr>
              <a:t> MUX</a:t>
            </a:r>
            <a:r>
              <a:rPr lang="en-US" sz="1800" dirty="0">
                <a:latin typeface="Franklin Gothic Book" panose="020B0503020102020204" pitchFamily="34" charset="0"/>
              </a:rPr>
              <a:t>, handles </a:t>
            </a:r>
            <a:r>
              <a:rPr lang="en-US" sz="1800" b="1" dirty="0">
                <a:latin typeface="Franklin Gothic Book" panose="020B0503020102020204" pitchFamily="34" charset="0"/>
              </a:rPr>
              <a:t>readout</a:t>
            </a:r>
            <a:r>
              <a:rPr lang="en-US" sz="1800" dirty="0">
                <a:latin typeface="Franklin Gothic Book" panose="020B0503020102020204" pitchFamily="34" charset="0"/>
              </a:rPr>
              <a:t> and </a:t>
            </a:r>
            <a:r>
              <a:rPr lang="en-US" sz="1800" b="1" dirty="0">
                <a:latin typeface="Franklin Gothic Book" panose="020B0503020102020204" pitchFamily="34" charset="0"/>
              </a:rPr>
              <a:t>communication with periphery</a:t>
            </a:r>
            <a:r>
              <a:rPr lang="en-US" sz="1800" dirty="0">
                <a:latin typeface="Franklin Gothic Book" panose="020B0503020102020204" pitchFamily="34" charset="0"/>
              </a:rPr>
              <a:t>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Franklin Gothic Book" panose="020B0503020102020204" pitchFamily="34" charset="0"/>
              </a:rPr>
              <a:t>Unusual aspect ratio: </a:t>
            </a:r>
            <a:r>
              <a:rPr lang="en-US" sz="1800" b="1" dirty="0">
                <a:latin typeface="Franklin Gothic Book" panose="020B0503020102020204" pitchFamily="34" charset="0"/>
              </a:rPr>
              <a:t>1.4 cm by 40 µm</a:t>
            </a:r>
            <a:r>
              <a:rPr lang="en-US" sz="1800" dirty="0">
                <a:latin typeface="Franklin Gothic Book" panose="020B05030201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b="1" dirty="0"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dirty="0">
                <a:latin typeface="Franklin Gothic Book" panose="020B0503020102020204" pitchFamily="34" charset="0"/>
              </a:rPr>
              <a:t>Super-column level frame-based </a:t>
            </a:r>
            <a:r>
              <a:rPr lang="it-IT" sz="1800" dirty="0">
                <a:latin typeface="Franklin Gothic Book" panose="020B0503020102020204" pitchFamily="34" charset="0"/>
              </a:rPr>
              <a:t>solution for readout logic in the periphery.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b="1" dirty="0"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dirty="0">
                <a:latin typeface="Franklin Gothic Book" panose="020B0503020102020204" pitchFamily="34" charset="0"/>
              </a:rPr>
              <a:t>Two clock domains: 50 MHz </a:t>
            </a:r>
            <a:r>
              <a:rPr lang="it-IT" sz="1800" dirty="0">
                <a:latin typeface="Franklin Gothic Book" panose="020B0503020102020204" pitchFamily="34" charset="0"/>
              </a:rPr>
              <a:t>(</a:t>
            </a:r>
            <a:r>
              <a:rPr lang="it-IT" sz="1800" b="1" dirty="0">
                <a:latin typeface="Franklin Gothic Book" panose="020B0503020102020204" pitchFamily="34" charset="0"/>
              </a:rPr>
              <a:t>programming</a:t>
            </a:r>
            <a:r>
              <a:rPr lang="it-IT" sz="1800" dirty="0">
                <a:latin typeface="Franklin Gothic Book" panose="020B0503020102020204" pitchFamily="34" charset="0"/>
              </a:rPr>
              <a:t> phase) and </a:t>
            </a:r>
            <a:r>
              <a:rPr lang="it-IT" sz="1800" b="1" dirty="0">
                <a:latin typeface="Franklin Gothic Book" panose="020B0503020102020204" pitchFamily="34" charset="0"/>
              </a:rPr>
              <a:t>200 MHz </a:t>
            </a:r>
            <a:r>
              <a:rPr lang="it-IT" sz="1800" dirty="0">
                <a:latin typeface="Franklin Gothic Book" panose="020B0503020102020204" pitchFamily="34" charset="0"/>
              </a:rPr>
              <a:t>(</a:t>
            </a:r>
            <a:r>
              <a:rPr lang="it-IT" sz="1800" b="1" dirty="0">
                <a:latin typeface="Franklin Gothic Book" panose="020B0503020102020204" pitchFamily="34" charset="0"/>
              </a:rPr>
              <a:t>readout</a:t>
            </a:r>
            <a:r>
              <a:rPr lang="it-IT" sz="1800" dirty="0">
                <a:latin typeface="Franklin Gothic Book" panose="020B0503020102020204" pitchFamily="34" charset="0"/>
              </a:rPr>
              <a:t> phase).</a:t>
            </a:r>
            <a:endParaRPr lang="en-GB" sz="1800" dirty="0">
              <a:latin typeface="Franklin Gothic Book" panose="020B0503020102020204" pitchFamily="34" charset="0"/>
            </a:endParaRPr>
          </a:p>
          <a:p>
            <a:endParaRPr lang="en-GB" dirty="0"/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410F307-1085-E606-B1B8-E18B3FFC530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62DCCBE-7257-2F9E-873A-1798C25AFD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834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074" y="480646"/>
            <a:ext cx="10466812" cy="77439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Monolithic ASIC architecture: Periphery and I/O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A885AFBE-3B2D-29E1-87F5-468A2FC3C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73" y="1551365"/>
            <a:ext cx="4990320" cy="40943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78A277-6978-4343-76C4-5156230E5D44}"/>
              </a:ext>
            </a:extLst>
          </p:cNvPr>
          <p:cNvSpPr txBox="1"/>
          <p:nvPr/>
        </p:nvSpPr>
        <p:spPr>
          <a:xfrm>
            <a:off x="6378709" y="1693115"/>
            <a:ext cx="5167834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All the logic is in the super-column</a:t>
            </a:r>
            <a:r>
              <a:rPr lang="en-US" dirty="0"/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periphery interrogates the super-columns from left to right, and handles the chip I/O.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Data are not stored in the chip</a:t>
            </a:r>
            <a:r>
              <a:rPr lang="en-US" dirty="0"/>
              <a:t>, but they are sent out on the fly at 200 Mbit/s.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second output line can be activated, that reads the columns from right to left.</a:t>
            </a: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3A82DB8-2997-E08A-75B8-473346F8942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E939179-9D1B-2DD1-3C0E-FF38393CCA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64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Monolithic ASIC 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B6DB2-F1D4-653B-E448-B81DED8445E0}"/>
              </a:ext>
            </a:extLst>
          </p:cNvPr>
          <p:cNvSpPr txBox="1"/>
          <p:nvPr/>
        </p:nvSpPr>
        <p:spPr>
          <a:xfrm>
            <a:off x="460150" y="1139617"/>
            <a:ext cx="598194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342900" indent="-342900" defTabSz="584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220 </a:t>
            </a:r>
            <a:r>
              <a:rPr lang="en-US" sz="1600" b="1" dirty="0" err="1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Ωcm</a:t>
            </a: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 resistivity substrate </a:t>
            </a:r>
            <a:endParaRPr lang="en-US" dirty="0"/>
          </a:p>
          <a:p>
            <a:pPr marL="342900" indent="-342900" defTabSz="5842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defTabSz="584200"/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Limitations on active area thickness</a:t>
            </a: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FDB8A88-4F66-87F1-8D03-758A6E340E1C}"/>
              </a:ext>
            </a:extLst>
          </p:cNvPr>
          <p:cNvSpPr/>
          <p:nvPr/>
        </p:nvSpPr>
        <p:spPr>
          <a:xfrm>
            <a:off x="573103" y="17433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7C6B4E-0F3D-AC96-DFBE-DA16D243105A}"/>
              </a:ext>
            </a:extLst>
          </p:cNvPr>
          <p:cNvGrpSpPr/>
          <p:nvPr/>
        </p:nvGrpSpPr>
        <p:grpSpPr>
          <a:xfrm rot="10800000">
            <a:off x="6698736" y="1162512"/>
            <a:ext cx="4923439" cy="4943055"/>
            <a:chOff x="6698736" y="1162512"/>
            <a:chExt cx="4923439" cy="49430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0575CA0-C9B5-EA76-BB2F-85355CE6F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290" t="6046" r="12323" b="5410"/>
            <a:stretch/>
          </p:blipFill>
          <p:spPr>
            <a:xfrm>
              <a:off x="6698743" y="3684932"/>
              <a:ext cx="4923432" cy="2420635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DE32098-3F41-5DA8-54E5-348A84651B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73470" y="1162512"/>
              <a:ext cx="1903611" cy="2627222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C7C560-FE9B-D0AA-7324-DBC1E88CAD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98741" y="1168146"/>
              <a:ext cx="2160619" cy="2634547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8D6249C-65C5-2F07-A795-060A2CC0FF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290" t="6452" r="12226" b="5296"/>
            <a:stretch/>
          </p:blipFill>
          <p:spPr>
            <a:xfrm>
              <a:off x="6698742" y="1171782"/>
              <a:ext cx="4878339" cy="2387545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9BF22B-A658-6BED-351D-CCC8A461E68D}"/>
                </a:ext>
              </a:extLst>
            </p:cNvPr>
            <p:cNvSpPr/>
            <p:nvPr/>
          </p:nvSpPr>
          <p:spPr>
            <a:xfrm>
              <a:off x="8859360" y="3792027"/>
              <a:ext cx="814110" cy="38673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FEDF289-C04E-6D46-39FB-42C657801A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6280" y="3577866"/>
              <a:ext cx="1930798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2D1984C-C260-7C61-1117-513E19B4E736}"/>
                </a:ext>
              </a:extLst>
            </p:cNvPr>
            <p:cNvCxnSpPr>
              <a:cxnSpLocks/>
            </p:cNvCxnSpPr>
            <p:nvPr/>
          </p:nvCxnSpPr>
          <p:spPr>
            <a:xfrm>
              <a:off x="6698736" y="3575573"/>
              <a:ext cx="2160624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4CD6813-D2C7-AD60-1AF2-A4C2864FEFDD}"/>
                </a:ext>
              </a:extLst>
            </p:cNvPr>
            <p:cNvSpPr/>
            <p:nvPr/>
          </p:nvSpPr>
          <p:spPr>
            <a:xfrm>
              <a:off x="6698739" y="1171781"/>
              <a:ext cx="4878339" cy="239681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C3D9B98-1D98-4DA7-9498-530F45D541D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6048E0D-33F2-B9E8-CC2E-445CBABDC5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216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Monolithic ASIC 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B6DB2-F1D4-653B-E448-B81DED8445E0}"/>
              </a:ext>
            </a:extLst>
          </p:cNvPr>
          <p:cNvSpPr txBox="1"/>
          <p:nvPr/>
        </p:nvSpPr>
        <p:spPr>
          <a:xfrm>
            <a:off x="460150" y="1139617"/>
            <a:ext cx="5981945" cy="28110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342900" indent="-342900" defTabSz="584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220 </a:t>
            </a:r>
            <a:r>
              <a:rPr lang="en-US" sz="1600" b="1" dirty="0" err="1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Ωcm</a:t>
            </a: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 resistivity substrate </a:t>
            </a:r>
            <a:endParaRPr lang="en-US" dirty="0"/>
          </a:p>
          <a:p>
            <a:pPr marL="342900" indent="-342900" defTabSz="5842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defTabSz="584200"/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Limitations on active area thickness</a:t>
            </a: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Triple–well design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Isolation of </a:t>
            </a:r>
            <a:r>
              <a:rPr lang="en-US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pmos</a:t>
            </a: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in pixel is not possible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HBT requires AC coupling to pixel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Limited integration of digital electronics in pixel</a:t>
            </a:r>
          </a:p>
          <a:p>
            <a:pPr marL="285750" marR="0" indent="-2857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FDB8A88-4F66-87F1-8D03-758A6E340E1C}"/>
              </a:ext>
            </a:extLst>
          </p:cNvPr>
          <p:cNvSpPr/>
          <p:nvPr/>
        </p:nvSpPr>
        <p:spPr>
          <a:xfrm>
            <a:off x="573103" y="17433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7C5EFF7-A1A4-A313-134B-C35E62A8614C}"/>
              </a:ext>
            </a:extLst>
          </p:cNvPr>
          <p:cNvSpPr/>
          <p:nvPr/>
        </p:nvSpPr>
        <p:spPr>
          <a:xfrm>
            <a:off x="576175" y="27116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72AF265-5E1E-BF40-808A-416E5AD7A765}"/>
              </a:ext>
            </a:extLst>
          </p:cNvPr>
          <p:cNvSpPr/>
          <p:nvPr/>
        </p:nvSpPr>
        <p:spPr>
          <a:xfrm>
            <a:off x="1171026" y="3210936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1201843-924D-A4EE-5396-439D502183EE}"/>
              </a:ext>
            </a:extLst>
          </p:cNvPr>
          <p:cNvSpPr/>
          <p:nvPr/>
        </p:nvSpPr>
        <p:spPr>
          <a:xfrm>
            <a:off x="1171026" y="3450910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7C6B4E-0F3D-AC96-DFBE-DA16D243105A}"/>
              </a:ext>
            </a:extLst>
          </p:cNvPr>
          <p:cNvGrpSpPr/>
          <p:nvPr/>
        </p:nvGrpSpPr>
        <p:grpSpPr>
          <a:xfrm rot="10800000">
            <a:off x="6698736" y="1162512"/>
            <a:ext cx="4923439" cy="4943055"/>
            <a:chOff x="6698736" y="1162512"/>
            <a:chExt cx="4923439" cy="49430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0575CA0-C9B5-EA76-BB2F-85355CE6F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290" t="6046" r="12323" b="5410"/>
            <a:stretch/>
          </p:blipFill>
          <p:spPr>
            <a:xfrm>
              <a:off x="6698743" y="3684932"/>
              <a:ext cx="4923432" cy="2420635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DE32098-3F41-5DA8-54E5-348A84651B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73470" y="1162512"/>
              <a:ext cx="1903611" cy="2627222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C7C560-FE9B-D0AA-7324-DBC1E88CAD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98741" y="1168146"/>
              <a:ext cx="2160619" cy="2634547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8D6249C-65C5-2F07-A795-060A2CC0FF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290" t="6452" r="12226" b="5296"/>
            <a:stretch/>
          </p:blipFill>
          <p:spPr>
            <a:xfrm>
              <a:off x="6698742" y="1171782"/>
              <a:ext cx="4878339" cy="2387545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9BF22B-A658-6BED-351D-CCC8A461E68D}"/>
                </a:ext>
              </a:extLst>
            </p:cNvPr>
            <p:cNvSpPr/>
            <p:nvPr/>
          </p:nvSpPr>
          <p:spPr>
            <a:xfrm>
              <a:off x="8859360" y="3792027"/>
              <a:ext cx="814110" cy="38673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FEDF289-C04E-6D46-39FB-42C657801A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6280" y="3577866"/>
              <a:ext cx="1930798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2D1984C-C260-7C61-1117-513E19B4E736}"/>
                </a:ext>
              </a:extLst>
            </p:cNvPr>
            <p:cNvCxnSpPr>
              <a:cxnSpLocks/>
            </p:cNvCxnSpPr>
            <p:nvPr/>
          </p:nvCxnSpPr>
          <p:spPr>
            <a:xfrm>
              <a:off x="6698736" y="3575573"/>
              <a:ext cx="2160624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4CD6813-D2C7-AD60-1AF2-A4C2864FEFDD}"/>
                </a:ext>
              </a:extLst>
            </p:cNvPr>
            <p:cNvSpPr/>
            <p:nvPr/>
          </p:nvSpPr>
          <p:spPr>
            <a:xfrm>
              <a:off x="6698739" y="1171781"/>
              <a:ext cx="4878339" cy="239681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C3D9B98-1D98-4DA7-9498-530F45D541D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6048E0D-33F2-B9E8-CC2E-445CBABDC5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25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Monolithic ASIC layout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B6DB2-F1D4-653B-E448-B81DED8445E0}"/>
              </a:ext>
            </a:extLst>
          </p:cNvPr>
          <p:cNvSpPr txBox="1"/>
          <p:nvPr/>
        </p:nvSpPr>
        <p:spPr>
          <a:xfrm>
            <a:off x="460150" y="1139617"/>
            <a:ext cx="5981945" cy="40421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342900" indent="-342900" defTabSz="584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220 </a:t>
            </a:r>
            <a:r>
              <a:rPr lang="en-US" sz="1600" b="1" dirty="0" err="1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Ωcm</a:t>
            </a:r>
            <a:r>
              <a:rPr lang="en-US" sz="1600" b="1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 resistivity substrate </a:t>
            </a:r>
            <a:endParaRPr lang="en-US" dirty="0"/>
          </a:p>
          <a:p>
            <a:pPr marL="342900" indent="-342900" defTabSz="5842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defTabSz="584200"/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Limitations on active area thickness</a:t>
            </a: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Triple–well design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Isolation of </a:t>
            </a:r>
            <a:r>
              <a:rPr lang="en-US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pmos</a:t>
            </a: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in pixel is not possible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HBT requires AC coupling to pixel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Limited integration of digital electronics in pixel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285750" marR="0" indent="-2857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b="1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Signal routing after discrimination stage</a:t>
            </a:r>
            <a:endParaRPr lang="en-US" sz="1600" b="1" dirty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Line shielding to avoid cross talk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	Take advantage of HBT robustness to </a:t>
            </a:r>
            <a:r>
              <a:rPr lang="en-US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parasitics</a:t>
            </a:r>
            <a:endParaRPr lang="en-US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FDB8A88-4F66-87F1-8D03-758A6E340E1C}"/>
              </a:ext>
            </a:extLst>
          </p:cNvPr>
          <p:cNvSpPr/>
          <p:nvPr/>
        </p:nvSpPr>
        <p:spPr>
          <a:xfrm>
            <a:off x="573103" y="17433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7C5EFF7-A1A4-A313-134B-C35E62A8614C}"/>
              </a:ext>
            </a:extLst>
          </p:cNvPr>
          <p:cNvSpPr/>
          <p:nvPr/>
        </p:nvSpPr>
        <p:spPr>
          <a:xfrm>
            <a:off x="576175" y="27116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72AF265-5E1E-BF40-808A-416E5AD7A765}"/>
              </a:ext>
            </a:extLst>
          </p:cNvPr>
          <p:cNvSpPr/>
          <p:nvPr/>
        </p:nvSpPr>
        <p:spPr>
          <a:xfrm>
            <a:off x="1171026" y="3210936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1201843-924D-A4EE-5396-439D502183EE}"/>
              </a:ext>
            </a:extLst>
          </p:cNvPr>
          <p:cNvSpPr/>
          <p:nvPr/>
        </p:nvSpPr>
        <p:spPr>
          <a:xfrm>
            <a:off x="1171026" y="3450910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97E8C074-05D4-7D9A-048A-0F69C8FD5D25}"/>
              </a:ext>
            </a:extLst>
          </p:cNvPr>
          <p:cNvSpPr/>
          <p:nvPr/>
        </p:nvSpPr>
        <p:spPr>
          <a:xfrm>
            <a:off x="573103" y="4409102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59924EA-5D77-E339-2096-CA9E1BA69004}"/>
              </a:ext>
            </a:extLst>
          </p:cNvPr>
          <p:cNvSpPr/>
          <p:nvPr/>
        </p:nvSpPr>
        <p:spPr>
          <a:xfrm>
            <a:off x="1176755" y="4908801"/>
            <a:ext cx="424168" cy="119671"/>
          </a:xfrm>
          <a:prstGeom prst="rightArrow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7C6B4E-0F3D-AC96-DFBE-DA16D243105A}"/>
              </a:ext>
            </a:extLst>
          </p:cNvPr>
          <p:cNvGrpSpPr/>
          <p:nvPr/>
        </p:nvGrpSpPr>
        <p:grpSpPr>
          <a:xfrm rot="10800000">
            <a:off x="6698736" y="1162512"/>
            <a:ext cx="4923439" cy="4943055"/>
            <a:chOff x="6698736" y="1162512"/>
            <a:chExt cx="4923439" cy="49430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0575CA0-C9B5-EA76-BB2F-85355CE6F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290" t="6046" r="12323" b="5410"/>
            <a:stretch/>
          </p:blipFill>
          <p:spPr>
            <a:xfrm>
              <a:off x="6698743" y="3684932"/>
              <a:ext cx="4923432" cy="2420635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DE32098-3F41-5DA8-54E5-348A84651B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73470" y="1162512"/>
              <a:ext cx="1903611" cy="2627222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C7C560-FE9B-D0AA-7324-DBC1E88CAD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98741" y="1168146"/>
              <a:ext cx="2160619" cy="2634547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8D6249C-65C5-2F07-A795-060A2CC0FF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290" t="6452" r="12226" b="5296"/>
            <a:stretch/>
          </p:blipFill>
          <p:spPr>
            <a:xfrm>
              <a:off x="6698742" y="1171782"/>
              <a:ext cx="4878339" cy="2387545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9BF22B-A658-6BED-351D-CCC8A461E68D}"/>
                </a:ext>
              </a:extLst>
            </p:cNvPr>
            <p:cNvSpPr/>
            <p:nvPr/>
          </p:nvSpPr>
          <p:spPr>
            <a:xfrm>
              <a:off x="8859360" y="3792027"/>
              <a:ext cx="814110" cy="38673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FEDF289-C04E-6D46-39FB-42C657801A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6280" y="3577866"/>
              <a:ext cx="1930798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2D1984C-C260-7C61-1117-513E19B4E736}"/>
                </a:ext>
              </a:extLst>
            </p:cNvPr>
            <p:cNvCxnSpPr>
              <a:cxnSpLocks/>
            </p:cNvCxnSpPr>
            <p:nvPr/>
          </p:nvCxnSpPr>
          <p:spPr>
            <a:xfrm>
              <a:off x="6698736" y="3575573"/>
              <a:ext cx="2160624" cy="60318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4CD6813-D2C7-AD60-1AF2-A4C2864FEFDD}"/>
                </a:ext>
              </a:extLst>
            </p:cNvPr>
            <p:cNvSpPr/>
            <p:nvPr/>
          </p:nvSpPr>
          <p:spPr>
            <a:xfrm>
              <a:off x="6698739" y="1171781"/>
              <a:ext cx="4878339" cy="239681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1336F2C-E622-C180-4BD7-4D72F23475AA}"/>
              </a:ext>
            </a:extLst>
          </p:cNvPr>
          <p:cNvCxnSpPr>
            <a:cxnSpLocks/>
          </p:cNvCxnSpPr>
          <p:nvPr/>
        </p:nvCxnSpPr>
        <p:spPr>
          <a:xfrm>
            <a:off x="4777212" y="4074723"/>
            <a:ext cx="2514391" cy="93972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C3D9B98-1D98-4DA7-9498-530F45D541D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6048E0D-33F2-B9E8-CC2E-445CBABDC5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00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Front-end electronics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767">
            <a:extLst>
              <a:ext uri="{FF2B5EF4-FFF2-40B4-BE49-F238E27FC236}">
                <a16:creationId xmlns:a16="http://schemas.microsoft.com/office/drawing/2014/main" id="{C74CED15-4B04-5047-8CCF-5487135F20E3}"/>
              </a:ext>
            </a:extLst>
          </p:cNvPr>
          <p:cNvSpPr txBox="1"/>
          <p:nvPr/>
        </p:nvSpPr>
        <p:spPr>
          <a:xfrm>
            <a:off x="498763" y="4487991"/>
            <a:ext cx="60542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Franklin Gothic Book" panose="020B0503020102020204" pitchFamily="34" charset="0"/>
              </a:rPr>
              <a:t>BJT-based preamp </a:t>
            </a:r>
            <a:r>
              <a:rPr lang="en-US" sz="1600" dirty="0">
                <a:latin typeface="Franklin Gothic Book" panose="020B0503020102020204" pitchFamily="34" charset="0"/>
              </a:rPr>
              <a:t>with MOS feedback inside </a:t>
            </a:r>
            <a:r>
              <a:rPr lang="en-US" sz="1600" b="1" dirty="0">
                <a:solidFill>
                  <a:srgbClr val="00B050"/>
                </a:solidFill>
                <a:latin typeface="Franklin Gothic Book" panose="020B0503020102020204" pitchFamily="34" charset="0"/>
              </a:rPr>
              <a:t>pixel area</a:t>
            </a:r>
            <a:r>
              <a:rPr lang="en-US" sz="1600" dirty="0">
                <a:solidFill>
                  <a:srgbClr val="00B050"/>
                </a:solidFill>
                <a:latin typeface="Franklin Gothic Book" panose="020B0503020102020204" pitchFamily="34" charset="0"/>
              </a:rPr>
              <a:t>.</a:t>
            </a:r>
            <a:endParaRPr lang="en-US" sz="1600" dirty="0"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B0F0"/>
                </a:solidFill>
                <a:latin typeface="Franklin Gothic Book" panose="020B0503020102020204" pitchFamily="34" charset="0"/>
              </a:rPr>
              <a:t>Analog memory</a:t>
            </a:r>
            <a:r>
              <a:rPr lang="en-US" sz="1600" b="1" dirty="0">
                <a:latin typeface="Franklin Gothic Book" panose="020B0503020102020204" pitchFamily="34" charset="0"/>
              </a:rPr>
              <a:t> </a:t>
            </a:r>
            <a:r>
              <a:rPr lang="en-US" sz="1600" dirty="0">
                <a:latin typeface="Franklin Gothic Book" panose="020B0503020102020204" pitchFamily="34" charset="0"/>
              </a:rPr>
              <a:t>in pixel.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Franklin Gothic Book" panose="020B0503020102020204" pitchFamily="34" charset="0"/>
              </a:rPr>
              <a:t>Low-power discriminator (inside the </a:t>
            </a:r>
            <a:r>
              <a:rPr lang="en-US" sz="1600" b="1" dirty="0">
                <a:solidFill>
                  <a:srgbClr val="00B050"/>
                </a:solidFill>
                <a:latin typeface="Franklin Gothic Book" panose="020B0503020102020204" pitchFamily="34" charset="0"/>
              </a:rPr>
              <a:t>pixel area</a:t>
            </a:r>
            <a:r>
              <a:rPr lang="en-US" sz="1600" dirty="0">
                <a:latin typeface="Franklin Gothic Book" panose="020B05030201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Memory control circuit </a:t>
            </a:r>
            <a:r>
              <a:rPr lang="en-US" sz="1600" dirty="0">
                <a:latin typeface="Franklin Gothic Book" panose="020B0503020102020204" pitchFamily="34" charset="0"/>
              </a:rPr>
              <a:t>outside pixel.</a:t>
            </a:r>
            <a:r>
              <a:rPr lang="en-US" sz="16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Franklin Gothic Book" panose="020B0503020102020204" pitchFamily="34" charset="0"/>
              </a:rPr>
              <a:t>Discriminator output activates the charging of the </a:t>
            </a:r>
            <a:r>
              <a:rPr lang="en-US" sz="1600" b="1" dirty="0">
                <a:latin typeface="Franklin Gothic Book" panose="020B0503020102020204" pitchFamily="34" charset="0"/>
              </a:rPr>
              <a:t>capacitor C</a:t>
            </a:r>
            <a:r>
              <a:rPr lang="it-IT" sz="1600" b="1" baseline="-25000" dirty="0">
                <a:latin typeface="Franklin Gothic Book" panose="020B0503020102020204" pitchFamily="34" charset="0"/>
              </a:rPr>
              <a:t>mem</a:t>
            </a:r>
            <a:r>
              <a:rPr lang="it-IT" sz="1600" dirty="0">
                <a:latin typeface="Franklin Gothic Book" panose="020B0503020102020204" pitchFamily="34" charset="0"/>
              </a:rPr>
              <a:t>.</a:t>
            </a:r>
          </a:p>
        </p:txBody>
      </p:sp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8F589F76-691E-9E31-142D-667CC63F2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" y="1305147"/>
            <a:ext cx="4167709" cy="25344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81AC2D-B4CA-FE3A-D398-9F80A8214B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7" t="6079" r="1197" b="11429"/>
          <a:stretch/>
        </p:blipFill>
        <p:spPr>
          <a:xfrm>
            <a:off x="4954474" y="1305146"/>
            <a:ext cx="6815984" cy="253449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5458C53-470A-C0D5-5E60-7E2C2A210A85}"/>
              </a:ext>
            </a:extLst>
          </p:cNvPr>
          <p:cNvSpPr/>
          <p:nvPr/>
        </p:nvSpPr>
        <p:spPr>
          <a:xfrm>
            <a:off x="6858000" y="2572391"/>
            <a:ext cx="565150" cy="450209"/>
          </a:xfrm>
          <a:prstGeom prst="rect">
            <a:avLst/>
          </a:prstGeom>
          <a:noFill/>
          <a:ln w="254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D96FD8-0AA1-6F99-FBD2-599EA55E10D4}"/>
              </a:ext>
            </a:extLst>
          </p:cNvPr>
          <p:cNvSpPr txBox="1"/>
          <p:nvPr/>
        </p:nvSpPr>
        <p:spPr>
          <a:xfrm>
            <a:off x="6717280" y="2347284"/>
            <a:ext cx="62230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FRONT-END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8A7B5-1B23-6E7C-D025-8C86FD19E975}"/>
              </a:ext>
            </a:extLst>
          </p:cNvPr>
          <p:cNvSpPr/>
          <p:nvPr/>
        </p:nvSpPr>
        <p:spPr>
          <a:xfrm>
            <a:off x="7448550" y="2127470"/>
            <a:ext cx="596900" cy="88243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EC6585-2979-191F-2570-D845ADBBCDDD}"/>
              </a:ext>
            </a:extLst>
          </p:cNvPr>
          <p:cNvSpPr txBox="1"/>
          <p:nvPr/>
        </p:nvSpPr>
        <p:spPr>
          <a:xfrm>
            <a:off x="7448550" y="1786132"/>
            <a:ext cx="5715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ANALOG MEMORY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294B0F-4B44-44DC-D398-3B6BF01E25AB}"/>
              </a:ext>
            </a:extLst>
          </p:cNvPr>
          <p:cNvSpPr/>
          <p:nvPr/>
        </p:nvSpPr>
        <p:spPr>
          <a:xfrm>
            <a:off x="8388350" y="2572390"/>
            <a:ext cx="387350" cy="1021709"/>
          </a:xfrm>
          <a:prstGeom prst="rect">
            <a:avLst/>
          </a:prstGeom>
          <a:noFill/>
          <a:ln w="25400">
            <a:solidFill>
              <a:srgbClr val="3BCAF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6C0015-C120-912B-4B19-4B37F66E32E6}"/>
              </a:ext>
            </a:extLst>
          </p:cNvPr>
          <p:cNvSpPr txBox="1"/>
          <p:nvPr/>
        </p:nvSpPr>
        <p:spPr>
          <a:xfrm>
            <a:off x="8198642" y="2140487"/>
            <a:ext cx="68104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MEMORY CTRL, MASK AND FAST-OR</a:t>
            </a:r>
          </a:p>
        </p:txBody>
      </p:sp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392F5E9-390A-2617-9D45-8C5652944CF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A47876-FCD3-9271-4C1C-054343E2A0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7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98ACA-17EE-53D6-FBD0-3D0E5467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16" y="480646"/>
            <a:ext cx="7376160" cy="77439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FASER experiment at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340CF-7022-1DF6-D678-E4D108273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00C49-10E0-50CD-B385-AC47AC45E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Segnaposto contenuto 3">
            <a:extLst>
              <a:ext uri="{FF2B5EF4-FFF2-40B4-BE49-F238E27FC236}">
                <a16:creationId xmlns:a16="http://schemas.microsoft.com/office/drawing/2014/main" id="{CE1861EF-2D8D-3742-B580-AA0EB3F5EF57}"/>
              </a:ext>
            </a:extLst>
          </p:cNvPr>
          <p:cNvSpPr>
            <a:spLocks noGrp="1"/>
          </p:cNvSpPr>
          <p:nvPr/>
        </p:nvSpPr>
        <p:spPr>
          <a:xfrm>
            <a:off x="5490463" y="1370536"/>
            <a:ext cx="3499094" cy="2344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 err="1">
                <a:solidFill>
                  <a:srgbClr val="C00000"/>
                </a:solidFill>
              </a:rPr>
              <a:t>F</a:t>
            </a:r>
            <a:r>
              <a:rPr lang="it-IT" sz="2000" dirty="0" err="1"/>
              <a:t>orw</a:t>
            </a:r>
            <a:r>
              <a:rPr lang="it-IT" sz="2000" b="1" dirty="0" err="1">
                <a:solidFill>
                  <a:srgbClr val="C00000"/>
                </a:solidFill>
              </a:rPr>
              <a:t>A</a:t>
            </a:r>
            <a:r>
              <a:rPr lang="it-IT" sz="2000" dirty="0" err="1"/>
              <a:t>rd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S</a:t>
            </a:r>
            <a:r>
              <a:rPr lang="it-IT" sz="2000" dirty="0" err="1"/>
              <a:t>earch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E</a:t>
            </a:r>
            <a:r>
              <a:rPr lang="it-IT" sz="2000" dirty="0" err="1"/>
              <a:t>xpe</a:t>
            </a:r>
            <a:r>
              <a:rPr lang="it-IT" sz="2000" b="1" dirty="0" err="1">
                <a:solidFill>
                  <a:srgbClr val="C00000"/>
                </a:solidFill>
              </a:rPr>
              <a:t>R</a:t>
            </a:r>
            <a:r>
              <a:rPr lang="it-IT" sz="2000" dirty="0" err="1"/>
              <a:t>iment</a:t>
            </a:r>
            <a:r>
              <a:rPr lang="it-IT" sz="2000" dirty="0"/>
              <a:t> </a:t>
            </a:r>
          </a:p>
          <a:p>
            <a:pPr marL="0" indent="0">
              <a:buNone/>
            </a:pPr>
            <a:endParaRPr lang="it-IT" sz="1800" dirty="0"/>
          </a:p>
          <a:p>
            <a:r>
              <a:rPr lang="it-IT" sz="1800" b="0" dirty="0" err="1"/>
              <a:t>Designed</a:t>
            </a:r>
            <a:r>
              <a:rPr lang="it-IT" sz="1800" b="0" dirty="0"/>
              <a:t> to </a:t>
            </a:r>
            <a:r>
              <a:rPr lang="it-IT" sz="1800" b="0" dirty="0" err="1"/>
              <a:t>search</a:t>
            </a:r>
            <a:r>
              <a:rPr lang="it-IT" sz="1800" b="0" dirty="0"/>
              <a:t> for </a:t>
            </a:r>
            <a:r>
              <a:rPr lang="it-IT" sz="1800" b="1" dirty="0"/>
              <a:t>light and </a:t>
            </a:r>
            <a:r>
              <a:rPr lang="it-IT" sz="1800" b="1" dirty="0" err="1"/>
              <a:t>weakly-interacting</a:t>
            </a:r>
            <a:r>
              <a:rPr lang="it-IT" sz="1800" b="1" dirty="0"/>
              <a:t> </a:t>
            </a:r>
            <a:r>
              <a:rPr lang="it-IT" sz="1800" b="1" dirty="0" err="1"/>
              <a:t>particles</a:t>
            </a:r>
            <a:r>
              <a:rPr lang="it-IT" sz="1800" b="0" dirty="0"/>
              <a:t> + </a:t>
            </a:r>
            <a:r>
              <a:rPr lang="it-IT" sz="1800" b="0" dirty="0" err="1"/>
              <a:t>study</a:t>
            </a:r>
            <a:r>
              <a:rPr lang="it-IT" sz="1800" b="0" dirty="0"/>
              <a:t> the </a:t>
            </a:r>
            <a:r>
              <a:rPr lang="it-IT" sz="1800" b="1" dirty="0" err="1"/>
              <a:t>interactions</a:t>
            </a:r>
            <a:r>
              <a:rPr lang="it-IT" sz="1800" b="1" dirty="0"/>
              <a:t> of high-</a:t>
            </a:r>
            <a:r>
              <a:rPr lang="it-IT" sz="1800" b="1" dirty="0" err="1"/>
              <a:t>energy</a:t>
            </a:r>
            <a:r>
              <a:rPr lang="it-IT" sz="1800" b="1" dirty="0"/>
              <a:t> </a:t>
            </a:r>
            <a:r>
              <a:rPr lang="it-IT" sz="1800" b="1" dirty="0" err="1"/>
              <a:t>neutrinos</a:t>
            </a:r>
            <a:r>
              <a:rPr lang="it-IT" sz="1800" b="0" dirty="0"/>
              <a:t> (</a:t>
            </a:r>
            <a:r>
              <a:rPr lang="it-IT" sz="1800" b="0" dirty="0" err="1"/>
              <a:t>FaserNu</a:t>
            </a:r>
            <a:r>
              <a:rPr lang="it-IT" sz="1800" b="0" dirty="0"/>
              <a:t>)</a:t>
            </a:r>
          </a:p>
          <a:p>
            <a:pPr marL="0" indent="0">
              <a:buNone/>
            </a:pPr>
            <a:endParaRPr lang="it-IT" sz="1800" dirty="0"/>
          </a:p>
        </p:txBody>
      </p:sp>
      <p:pic>
        <p:nvPicPr>
          <p:cNvPr id="11" name="Segnaposto contenuto 5">
            <a:extLst>
              <a:ext uri="{FF2B5EF4-FFF2-40B4-BE49-F238E27FC236}">
                <a16:creationId xmlns:a16="http://schemas.microsoft.com/office/drawing/2014/main" id="{620CD946-9A92-A743-BA67-E9327CC9A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815" y="3722045"/>
            <a:ext cx="6542263" cy="2657794"/>
          </a:xfrm>
          <a:prstGeom prst="rect">
            <a:avLst/>
          </a:prstGeom>
        </p:spPr>
      </p:pic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F9596C54-0DDD-F541-8E7F-52BD770D15AA}"/>
              </a:ext>
            </a:extLst>
          </p:cNvPr>
          <p:cNvSpPr txBox="1">
            <a:spLocks/>
          </p:cNvSpPr>
          <p:nvPr/>
        </p:nvSpPr>
        <p:spPr>
          <a:xfrm>
            <a:off x="288214" y="4351971"/>
            <a:ext cx="5181601" cy="16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800" dirty="0"/>
          </a:p>
          <a:p>
            <a:r>
              <a:rPr lang="it-IT" sz="1800" dirty="0" err="1"/>
              <a:t>Fluxes</a:t>
            </a:r>
            <a:r>
              <a:rPr lang="it-IT" sz="1800" dirty="0"/>
              <a:t> of high-</a:t>
            </a:r>
            <a:r>
              <a:rPr lang="it-IT" sz="1800" dirty="0" err="1"/>
              <a:t>energy</a:t>
            </a:r>
            <a:r>
              <a:rPr lang="it-IT" sz="1800" dirty="0"/>
              <a:t> SM </a:t>
            </a:r>
            <a:r>
              <a:rPr lang="it-IT" sz="1800" dirty="0" err="1"/>
              <a:t>particles</a:t>
            </a:r>
            <a:r>
              <a:rPr lang="it-IT" sz="1800" dirty="0"/>
              <a:t> are </a:t>
            </a:r>
            <a:r>
              <a:rPr lang="it-IT" sz="1800" dirty="0" err="1"/>
              <a:t>supressed</a:t>
            </a:r>
            <a:endParaRPr lang="it-IT" sz="1800" dirty="0"/>
          </a:p>
          <a:p>
            <a:r>
              <a:rPr lang="it-IT" sz="1800" dirty="0" err="1"/>
              <a:t>Muons</a:t>
            </a:r>
            <a:r>
              <a:rPr lang="it-IT" sz="1800" dirty="0"/>
              <a:t> and </a:t>
            </a:r>
            <a:r>
              <a:rPr lang="it-IT" sz="1800" dirty="0" err="1"/>
              <a:t>neutrinos</a:t>
            </a:r>
            <a:r>
              <a:rPr lang="it-IT" sz="1800" dirty="0"/>
              <a:t> </a:t>
            </a:r>
            <a:r>
              <a:rPr lang="it-IT" sz="1800" dirty="0" err="1"/>
              <a:t>only</a:t>
            </a:r>
            <a:r>
              <a:rPr lang="it-IT" sz="1800" dirty="0"/>
              <a:t> </a:t>
            </a:r>
            <a:r>
              <a:rPr lang="it-IT" sz="1800" dirty="0" err="1"/>
              <a:t>exception</a:t>
            </a:r>
            <a:endParaRPr lang="it-IT" sz="1800" dirty="0"/>
          </a:p>
          <a:p>
            <a:r>
              <a:rPr lang="it-IT" sz="1800" dirty="0"/>
              <a:t>FASER can probe </a:t>
            </a:r>
            <a:r>
              <a:rPr lang="it-IT" sz="1800" b="1" dirty="0" err="1">
                <a:solidFill>
                  <a:srgbClr val="C00000"/>
                </a:solidFill>
              </a:rPr>
              <a:t>Axion</a:t>
            </a:r>
            <a:r>
              <a:rPr lang="it-IT" sz="1800" b="1" dirty="0">
                <a:solidFill>
                  <a:srgbClr val="C00000"/>
                </a:solidFill>
              </a:rPr>
              <a:t>-Like-</a:t>
            </a:r>
            <a:r>
              <a:rPr lang="it-IT" sz="1800" b="1" dirty="0" err="1">
                <a:solidFill>
                  <a:srgbClr val="C00000"/>
                </a:solidFill>
              </a:rPr>
              <a:t>Particles</a:t>
            </a:r>
            <a:r>
              <a:rPr lang="it-IT" sz="1800" dirty="0"/>
              <a:t> (</a:t>
            </a:r>
            <a:r>
              <a:rPr lang="it-IT" sz="1800" dirty="0" err="1"/>
              <a:t>ALPs</a:t>
            </a:r>
            <a:r>
              <a:rPr lang="it-IT" sz="1800" dirty="0"/>
              <a:t>) model</a:t>
            </a:r>
          </a:p>
        </p:txBody>
      </p:sp>
      <p:sp>
        <p:nvSpPr>
          <p:cNvPr id="14" name="CasellaDiTesto 6">
            <a:extLst>
              <a:ext uri="{FF2B5EF4-FFF2-40B4-BE49-F238E27FC236}">
                <a16:creationId xmlns:a16="http://schemas.microsoft.com/office/drawing/2014/main" id="{6B00EA19-BD84-4946-8D12-0BD6EBCA193E}"/>
              </a:ext>
            </a:extLst>
          </p:cNvPr>
          <p:cNvSpPr txBox="1"/>
          <p:nvPr/>
        </p:nvSpPr>
        <p:spPr>
          <a:xfrm>
            <a:off x="5534551" y="3800838"/>
            <a:ext cx="365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>
                <a:solidFill>
                  <a:srgbClr val="253CA8"/>
                </a:solidFill>
              </a:rPr>
              <a:t>Zero </a:t>
            </a:r>
            <a:r>
              <a:rPr lang="it-IT" b="1" dirty="0" err="1">
                <a:solidFill>
                  <a:srgbClr val="253CA8"/>
                </a:solidFill>
              </a:rPr>
              <a:t>degrees</a:t>
            </a:r>
            <a:r>
              <a:rPr lang="it-IT" b="1" dirty="0">
                <a:solidFill>
                  <a:srgbClr val="253CA8"/>
                </a:solidFill>
              </a:rPr>
              <a:t> angle </a:t>
            </a:r>
            <a:r>
              <a:rPr lang="it-IT" b="1" dirty="0">
                <a:solidFill>
                  <a:srgbClr val="253CA8"/>
                </a:solidFill>
                <a:sym typeface="Wingdings" pitchFamily="2" charset="2"/>
              </a:rPr>
              <a:t> </a:t>
            </a:r>
            <a:r>
              <a:rPr lang="it-IT" b="1" dirty="0" err="1">
                <a:solidFill>
                  <a:srgbClr val="253CA8"/>
                </a:solidFill>
                <a:sym typeface="Wingdings" pitchFamily="2" charset="2"/>
              </a:rPr>
              <a:t>huge</a:t>
            </a:r>
            <a:r>
              <a:rPr lang="it-IT" b="1" dirty="0">
                <a:solidFill>
                  <a:srgbClr val="253CA8"/>
                </a:solidFill>
                <a:sym typeface="Wingdings" pitchFamily="2" charset="2"/>
              </a:rPr>
              <a:t> </a:t>
            </a:r>
            <a:r>
              <a:rPr lang="it-IT" b="1" dirty="0" err="1">
                <a:solidFill>
                  <a:srgbClr val="253CA8"/>
                </a:solidFill>
                <a:sym typeface="Wingdings" pitchFamily="2" charset="2"/>
              </a:rPr>
              <a:t>LLPs</a:t>
            </a:r>
            <a:r>
              <a:rPr lang="it-IT" b="1" dirty="0">
                <a:solidFill>
                  <a:srgbClr val="253CA8"/>
                </a:solidFill>
                <a:sym typeface="Wingdings" pitchFamily="2" charset="2"/>
              </a:rPr>
              <a:t> </a:t>
            </a:r>
            <a:r>
              <a:rPr lang="it-IT" b="1" dirty="0" err="1">
                <a:solidFill>
                  <a:srgbClr val="253CA8"/>
                </a:solidFill>
                <a:sym typeface="Wingdings" pitchFamily="2" charset="2"/>
              </a:rPr>
              <a:t>flux</a:t>
            </a:r>
            <a:endParaRPr lang="it-IT" b="1" dirty="0">
              <a:solidFill>
                <a:srgbClr val="253CA8"/>
              </a:solidFill>
            </a:endParaRPr>
          </a:p>
        </p:txBody>
      </p:sp>
      <p:sp>
        <p:nvSpPr>
          <p:cNvPr id="15" name="Ovale 22">
            <a:extLst>
              <a:ext uri="{FF2B5EF4-FFF2-40B4-BE49-F238E27FC236}">
                <a16:creationId xmlns:a16="http://schemas.microsoft.com/office/drawing/2014/main" id="{335351A3-C4C0-F547-97ED-B7DE27B4D60B}"/>
              </a:ext>
            </a:extLst>
          </p:cNvPr>
          <p:cNvSpPr/>
          <p:nvPr/>
        </p:nvSpPr>
        <p:spPr>
          <a:xfrm>
            <a:off x="8294553" y="5069071"/>
            <a:ext cx="594910" cy="5508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F09111-D1AC-D64C-883F-FBACB146EE5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190" y="809098"/>
            <a:ext cx="2817485" cy="254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8">
            <a:extLst>
              <a:ext uri="{FF2B5EF4-FFF2-40B4-BE49-F238E27FC236}">
                <a16:creationId xmlns:a16="http://schemas.microsoft.com/office/drawing/2014/main" id="{1A35809D-0A24-8C4A-86B6-408FF0D7FD9C}"/>
              </a:ext>
            </a:extLst>
          </p:cNvPr>
          <p:cNvSpPr txBox="1"/>
          <p:nvPr/>
        </p:nvSpPr>
        <p:spPr>
          <a:xfrm>
            <a:off x="9092191" y="3390586"/>
            <a:ext cx="2817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dirty="0"/>
              <a:t>Picture taken from symmetry magazine. Artwork by Sandbox Studio, Chicago with Ana </a:t>
            </a:r>
            <a:r>
              <a:rPr lang="en-US" sz="900" i="1" dirty="0" err="1"/>
              <a:t>Kova</a:t>
            </a:r>
            <a:r>
              <a:rPr lang="en-US" sz="900" i="1" dirty="0"/>
              <a:t>.</a:t>
            </a:r>
            <a:endParaRPr lang="fr-CH" sz="900" i="1" dirty="0"/>
          </a:p>
        </p:txBody>
      </p:sp>
      <p:pic>
        <p:nvPicPr>
          <p:cNvPr id="19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94B2F0C-6AFC-0E1B-6DF7-E4FDA83820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32FBBC4-02A5-1242-A428-D6ECEAC0DF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681" y="1235574"/>
            <a:ext cx="5072500" cy="2557147"/>
          </a:xfrm>
          <a:prstGeom prst="rect">
            <a:avLst/>
          </a:prstGeom>
        </p:spPr>
      </p:pic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7AF20D87-3F9C-B0E7-D52F-946D878992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72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Front-end + Memory control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7BAB75CD-8E5E-6347-304A-231E3C98E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396" y="4074989"/>
            <a:ext cx="2248552" cy="2170716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C0B3637E-6DBB-68FA-A819-DAE6BD1CD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358" y="4033580"/>
            <a:ext cx="2142837" cy="2167549"/>
          </a:xfrm>
          <a:prstGeom prst="rect">
            <a:avLst/>
          </a:prstGeom>
        </p:spPr>
      </p:pic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D38DB23-C777-0D51-080C-3FFE425694F7}"/>
              </a:ext>
            </a:extLst>
          </p:cNvPr>
          <p:cNvCxnSpPr>
            <a:cxnSpLocks/>
          </p:cNvCxnSpPr>
          <p:nvPr/>
        </p:nvCxnSpPr>
        <p:spPr>
          <a:xfrm>
            <a:off x="5364550" y="4861600"/>
            <a:ext cx="5907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0EFCBF3-9936-6CE3-332D-34F1AF847200}"/>
              </a:ext>
            </a:extLst>
          </p:cNvPr>
          <p:cNvCxnSpPr/>
          <p:nvPr/>
        </p:nvCxnSpPr>
        <p:spPr>
          <a:xfrm>
            <a:off x="4080566" y="2638122"/>
            <a:ext cx="7852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6BE1CE3-8AF0-900F-F3FE-7B40E9E29B38}"/>
              </a:ext>
            </a:extLst>
          </p:cNvPr>
          <p:cNvGrpSpPr/>
          <p:nvPr/>
        </p:nvGrpSpPr>
        <p:grpSpPr>
          <a:xfrm>
            <a:off x="2169344" y="1249144"/>
            <a:ext cx="7557841" cy="2770920"/>
            <a:chOff x="2169344" y="1249144"/>
            <a:chExt cx="7557841" cy="277092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FA2134B-8D53-442F-4DC2-DBFC1416E07B}"/>
                </a:ext>
              </a:extLst>
            </p:cNvPr>
            <p:cNvGrpSpPr/>
            <p:nvPr/>
          </p:nvGrpSpPr>
          <p:grpSpPr>
            <a:xfrm>
              <a:off x="2169344" y="1249144"/>
              <a:ext cx="7557841" cy="2770920"/>
              <a:chOff x="381839" y="1252662"/>
              <a:chExt cx="7557841" cy="2770920"/>
            </a:xfrm>
          </p:grpSpPr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E5D77669-ED90-A270-6224-2D3137909681}"/>
                  </a:ext>
                </a:extLst>
              </p:cNvPr>
              <p:cNvGrpSpPr/>
              <p:nvPr/>
            </p:nvGrpSpPr>
            <p:grpSpPr>
              <a:xfrm>
                <a:off x="4451348" y="1252662"/>
                <a:ext cx="3488332" cy="2770920"/>
                <a:chOff x="5120303" y="1249144"/>
                <a:chExt cx="3488332" cy="2770920"/>
              </a:xfrm>
            </p:grpSpPr>
            <p:pic>
              <p:nvPicPr>
                <p:cNvPr id="94" name="Picture 93" descr="Diagram, schematic&#10;&#10;Description automatically generated">
                  <a:extLst>
                    <a:ext uri="{FF2B5EF4-FFF2-40B4-BE49-F238E27FC236}">
                      <a16:creationId xmlns:a16="http://schemas.microsoft.com/office/drawing/2014/main" id="{E78E7A5B-92EB-1363-9A2E-F9255069CC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20303" y="1249144"/>
                  <a:ext cx="3488332" cy="2770920"/>
                </a:xfrm>
                <a:prstGeom prst="rect">
                  <a:avLst/>
                </a:prstGeom>
              </p:spPr>
            </p:pic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2A49F2DE-FBF3-9E41-247C-0014C8A8C5AC}"/>
                    </a:ext>
                  </a:extLst>
                </p:cNvPr>
                <p:cNvSpPr/>
                <p:nvPr/>
              </p:nvSpPr>
              <p:spPr>
                <a:xfrm>
                  <a:off x="5120303" y="2318722"/>
                  <a:ext cx="676342" cy="3054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96" name="Picture 95" descr="Diagram&#10;&#10;Description automatically generated">
                <a:extLst>
                  <a:ext uri="{FF2B5EF4-FFF2-40B4-BE49-F238E27FC236}">
                    <a16:creationId xmlns:a16="http://schemas.microsoft.com/office/drawing/2014/main" id="{AAD484C2-12BB-52D7-E121-E9C8E29CA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839" y="1381658"/>
                <a:ext cx="4302249" cy="2486286"/>
              </a:xfrm>
              <a:prstGeom prst="rect">
                <a:avLst/>
              </a:prstGeom>
            </p:spPr>
          </p:pic>
        </p:grp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B6A1C361-E89B-9C06-5137-734E3718C38C}"/>
                </a:ext>
              </a:extLst>
            </p:cNvPr>
            <p:cNvCxnSpPr/>
            <p:nvPr/>
          </p:nvCxnSpPr>
          <p:spPr>
            <a:xfrm>
              <a:off x="6096000" y="2629413"/>
              <a:ext cx="41195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D6A3345-25DE-A86D-2340-565EE2C274B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71F2B-0743-4B81-AC63-43F886AACA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90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Pre-production prototype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AD35E1-4F93-518C-5949-7465DE71E237}"/>
              </a:ext>
            </a:extLst>
          </p:cNvPr>
          <p:cNvSpPr txBox="1"/>
          <p:nvPr/>
        </p:nvSpPr>
        <p:spPr>
          <a:xfrm>
            <a:off x="6447993" y="1456488"/>
            <a:ext cx="5420555" cy="41036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Large </a:t>
            </a:r>
            <a:r>
              <a:rPr lang="en-US" sz="20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area, f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ully functional prototype.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0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Three alternative test layouts submitted: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Franklin Gothic Book" panose="020B0503020102020204" pitchFamily="34" charset="0"/>
              </a:rPr>
              <a:t>V1: 4-supercolumn</a:t>
            </a:r>
            <a:r>
              <a:rPr lang="en-US" sz="2000" dirty="0">
                <a:latin typeface="Franklin Gothic Book" panose="020B0503020102020204" pitchFamily="34" charset="0"/>
              </a:rPr>
              <a:t> </a:t>
            </a:r>
            <a:r>
              <a:rPr lang="en-US" sz="2000" b="1" dirty="0">
                <a:latin typeface="Franklin Gothic Book" panose="020B0503020102020204" pitchFamily="34" charset="0"/>
              </a:rPr>
              <a:t>reference design </a:t>
            </a:r>
            <a:r>
              <a:rPr lang="en-US" sz="2000" dirty="0">
                <a:latin typeface="Franklin Gothic Book" panose="020B0503020102020204" pitchFamily="34" charset="0"/>
              </a:rPr>
              <a:t>with MOS based discriminator (outside pixel).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Franklin Gothic Book" panose="020B0503020102020204" pitchFamily="34" charset="0"/>
              </a:rPr>
              <a:t>V2: 3-supercolumn variant </a:t>
            </a:r>
            <a:r>
              <a:rPr lang="en-US" sz="2000" dirty="0">
                <a:latin typeface="Franklin Gothic Book" panose="020B0503020102020204" pitchFamily="34" charset="0"/>
              </a:rPr>
              <a:t>with BJT-based discriminators featuring lower pixel-to-pixel mismatch (inside pixel).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Franklin Gothic Book" panose="020B0503020102020204" pitchFamily="34" charset="0"/>
              </a:rPr>
              <a:t>V3: 3-supercolumn variant </a:t>
            </a:r>
            <a:r>
              <a:rPr lang="en-US" sz="2000" dirty="0">
                <a:latin typeface="Franklin Gothic Book" panose="020B0503020102020204" pitchFamily="34" charset="0"/>
              </a:rPr>
              <a:t>with simplified readout architecture (no analog memory, counters for TOT measurement).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0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Tests start in June 2022.</a:t>
            </a:r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622021AE-46D6-5178-6E3B-DBD378F07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13" y="1456488"/>
            <a:ext cx="5078785" cy="417589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24CA5B-343F-8DAB-5977-8438316A1CA3}"/>
              </a:ext>
            </a:extLst>
          </p:cNvPr>
          <p:cNvCxnSpPr/>
          <p:nvPr/>
        </p:nvCxnSpPr>
        <p:spPr>
          <a:xfrm>
            <a:off x="745713" y="5722374"/>
            <a:ext cx="19502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FE7938D-1588-40CC-FE14-08D1B9BB801C}"/>
              </a:ext>
            </a:extLst>
          </p:cNvPr>
          <p:cNvSpPr txBox="1"/>
          <p:nvPr/>
        </p:nvSpPr>
        <p:spPr>
          <a:xfrm>
            <a:off x="1350952" y="5676749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7.5 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A65840-9BF7-96D0-035E-289E914903F2}"/>
              </a:ext>
            </a:extLst>
          </p:cNvPr>
          <p:cNvCxnSpPr>
            <a:cxnSpLocks/>
          </p:cNvCxnSpPr>
          <p:nvPr/>
        </p:nvCxnSpPr>
        <p:spPr>
          <a:xfrm flipV="1">
            <a:off x="609045" y="1456488"/>
            <a:ext cx="0" cy="417589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591B4DB-A5CF-7A7B-FAB5-EB4EE337EE15}"/>
              </a:ext>
            </a:extLst>
          </p:cNvPr>
          <p:cNvSpPr txBox="1"/>
          <p:nvPr/>
        </p:nvSpPr>
        <p:spPr>
          <a:xfrm rot="16200000">
            <a:off x="86352" y="3358611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mm</a:t>
            </a: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FC2EA965-32A1-707F-BC1F-7D14D4E6251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5450016-4D81-C442-2D21-67E7595075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321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757FE58-0F93-3A11-5C0D-F8C8BAE81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80646"/>
            <a:ext cx="10058400" cy="77439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Test of pre-production prototypes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2F8213-F74B-20A6-BC48-519A3AA0376A}"/>
              </a:ext>
            </a:extLst>
          </p:cNvPr>
          <p:cNvGrpSpPr/>
          <p:nvPr/>
        </p:nvGrpSpPr>
        <p:grpSpPr>
          <a:xfrm>
            <a:off x="5297621" y="1772571"/>
            <a:ext cx="3357067" cy="4396341"/>
            <a:chOff x="6919390" y="486545"/>
            <a:chExt cx="4330494" cy="57739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81EC639-5E0A-A6DA-42E3-4D9E1C69C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6197641" y="1208294"/>
              <a:ext cx="5773992" cy="4330494"/>
            </a:xfrm>
            <a:prstGeom prst="rect">
              <a:avLst/>
            </a:prstGeom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99E0411-6741-8A27-787F-2B7B7CCAD338}"/>
                </a:ext>
              </a:extLst>
            </p:cNvPr>
            <p:cNvSpPr/>
            <p:nvPr/>
          </p:nvSpPr>
          <p:spPr>
            <a:xfrm>
              <a:off x="7186174" y="1789531"/>
              <a:ext cx="3783821" cy="3295767"/>
            </a:xfrm>
            <a:custGeom>
              <a:avLst/>
              <a:gdLst>
                <a:gd name="connsiteX0" fmla="*/ 1506236 w 3783821"/>
                <a:gd name="connsiteY0" fmla="*/ 0 h 3295767"/>
                <a:gd name="connsiteX1" fmla="*/ 1438918 w 3783821"/>
                <a:gd name="connsiteY1" fmla="*/ 232808 h 3295767"/>
                <a:gd name="connsiteX2" fmla="*/ 1371600 w 3783821"/>
                <a:gd name="connsiteY2" fmla="*/ 479640 h 3295767"/>
                <a:gd name="connsiteX3" fmla="*/ 894766 w 3783821"/>
                <a:gd name="connsiteY3" fmla="*/ 415127 h 3295767"/>
                <a:gd name="connsiteX4" fmla="*/ 737691 w 3783821"/>
                <a:gd name="connsiteY4" fmla="*/ 917205 h 3295767"/>
                <a:gd name="connsiteX5" fmla="*/ 263662 w 3783821"/>
                <a:gd name="connsiteY5" fmla="*/ 844278 h 3295767"/>
                <a:gd name="connsiteX6" fmla="*/ 0 w 3783821"/>
                <a:gd name="connsiteY6" fmla="*/ 1643676 h 3295767"/>
                <a:gd name="connsiteX7" fmla="*/ 485249 w 3783821"/>
                <a:gd name="connsiteY7" fmla="*/ 1727824 h 3295767"/>
                <a:gd name="connsiteX8" fmla="*/ 305735 w 3783821"/>
                <a:gd name="connsiteY8" fmla="*/ 2297220 h 3295767"/>
                <a:gd name="connsiteX9" fmla="*/ 824643 w 3783821"/>
                <a:gd name="connsiteY9" fmla="*/ 2384172 h 3295767"/>
                <a:gd name="connsiteX10" fmla="*/ 642324 w 3783821"/>
                <a:gd name="connsiteY10" fmla="*/ 3001252 h 3295767"/>
                <a:gd name="connsiteX11" fmla="*/ 2300025 w 3783821"/>
                <a:gd name="connsiteY11" fmla="*/ 3295767 h 3295767"/>
                <a:gd name="connsiteX12" fmla="*/ 2361733 w 3783821"/>
                <a:gd name="connsiteY12" fmla="*/ 2967593 h 3295767"/>
                <a:gd name="connsiteX13" fmla="*/ 2429051 w 3783821"/>
                <a:gd name="connsiteY13" fmla="*/ 2647833 h 3295767"/>
                <a:gd name="connsiteX14" fmla="*/ 2981617 w 3783821"/>
                <a:gd name="connsiteY14" fmla="*/ 2743200 h 3295767"/>
                <a:gd name="connsiteX15" fmla="*/ 3091009 w 3783821"/>
                <a:gd name="connsiteY15" fmla="*/ 2131730 h 3295767"/>
                <a:gd name="connsiteX16" fmla="*/ 3646381 w 3783821"/>
                <a:gd name="connsiteY16" fmla="*/ 2221487 h 3295767"/>
                <a:gd name="connsiteX17" fmla="*/ 3783821 w 3783821"/>
                <a:gd name="connsiteY17" fmla="*/ 1351966 h 3295767"/>
                <a:gd name="connsiteX18" fmla="*/ 3245279 w 3783821"/>
                <a:gd name="connsiteY18" fmla="*/ 1270624 h 3295767"/>
                <a:gd name="connsiteX19" fmla="*/ 3357475 w 3783821"/>
                <a:gd name="connsiteY19" fmla="*/ 740496 h 3295767"/>
                <a:gd name="connsiteX20" fmla="*/ 2841372 w 3783821"/>
                <a:gd name="connsiteY20" fmla="*/ 673178 h 3295767"/>
                <a:gd name="connsiteX21" fmla="*/ 2950763 w 3783821"/>
                <a:gd name="connsiteY21" fmla="*/ 179514 h 3295767"/>
                <a:gd name="connsiteX22" fmla="*/ 1506236 w 3783821"/>
                <a:gd name="connsiteY22" fmla="*/ 0 h 329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783821" h="3295767">
                  <a:moveTo>
                    <a:pt x="1506236" y="0"/>
                  </a:moveTo>
                  <a:lnTo>
                    <a:pt x="1438918" y="232808"/>
                  </a:lnTo>
                  <a:lnTo>
                    <a:pt x="1371600" y="479640"/>
                  </a:lnTo>
                  <a:lnTo>
                    <a:pt x="894766" y="415127"/>
                  </a:lnTo>
                  <a:lnTo>
                    <a:pt x="737691" y="917205"/>
                  </a:lnTo>
                  <a:lnTo>
                    <a:pt x="263662" y="844278"/>
                  </a:lnTo>
                  <a:lnTo>
                    <a:pt x="0" y="1643676"/>
                  </a:lnTo>
                  <a:lnTo>
                    <a:pt x="485249" y="1727824"/>
                  </a:lnTo>
                  <a:lnTo>
                    <a:pt x="305735" y="2297220"/>
                  </a:lnTo>
                  <a:lnTo>
                    <a:pt x="824643" y="2384172"/>
                  </a:lnTo>
                  <a:lnTo>
                    <a:pt x="642324" y="3001252"/>
                  </a:lnTo>
                  <a:lnTo>
                    <a:pt x="2300025" y="3295767"/>
                  </a:lnTo>
                  <a:lnTo>
                    <a:pt x="2361733" y="2967593"/>
                  </a:lnTo>
                  <a:lnTo>
                    <a:pt x="2429051" y="2647833"/>
                  </a:lnTo>
                  <a:lnTo>
                    <a:pt x="2981617" y="2743200"/>
                  </a:lnTo>
                  <a:lnTo>
                    <a:pt x="3091009" y="2131730"/>
                  </a:lnTo>
                  <a:lnTo>
                    <a:pt x="3646381" y="2221487"/>
                  </a:lnTo>
                  <a:lnTo>
                    <a:pt x="3783821" y="1351966"/>
                  </a:lnTo>
                  <a:lnTo>
                    <a:pt x="3245279" y="1270624"/>
                  </a:lnTo>
                  <a:lnTo>
                    <a:pt x="3357475" y="740496"/>
                  </a:lnTo>
                  <a:lnTo>
                    <a:pt x="2841372" y="673178"/>
                  </a:lnTo>
                  <a:lnTo>
                    <a:pt x="2950763" y="179514"/>
                  </a:lnTo>
                  <a:lnTo>
                    <a:pt x="1506236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C5E36A5-AF37-607A-E6C8-B78208BE2808}"/>
              </a:ext>
            </a:extLst>
          </p:cNvPr>
          <p:cNvSpPr txBox="1"/>
          <p:nvPr/>
        </p:nvSpPr>
        <p:spPr>
          <a:xfrm>
            <a:off x="1097280" y="1237345"/>
            <a:ext cx="39761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Pre-production wafers have arrived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standard wafers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special epi wafers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53 chips / layout / wafer</a:t>
            </a:r>
          </a:p>
        </p:txBody>
      </p:sp>
      <p:pic>
        <p:nvPicPr>
          <p:cNvPr id="17" name="Immagine 1">
            <a:extLst>
              <a:ext uri="{FF2B5EF4-FFF2-40B4-BE49-F238E27FC236}">
                <a16:creationId xmlns:a16="http://schemas.microsoft.com/office/drawing/2014/main" id="{EFBCFB91-87AF-2A51-51DC-0B6DE3B086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09" b="3439"/>
          <a:stretch/>
        </p:blipFill>
        <p:spPr>
          <a:xfrm>
            <a:off x="1147930" y="2437674"/>
            <a:ext cx="3521915" cy="380134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908F42-3511-458D-7AA6-ECD0D41518D0}"/>
              </a:ext>
            </a:extLst>
          </p:cNvPr>
          <p:cNvCxnSpPr>
            <a:cxnSpLocks/>
          </p:cNvCxnSpPr>
          <p:nvPr/>
        </p:nvCxnSpPr>
        <p:spPr>
          <a:xfrm flipH="1">
            <a:off x="7046865" y="1905232"/>
            <a:ext cx="1114525" cy="14633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AC82D73-D2CE-37F2-3748-D7BAA19008E1}"/>
              </a:ext>
            </a:extLst>
          </p:cNvPr>
          <p:cNvCxnSpPr>
            <a:cxnSpLocks/>
          </p:cNvCxnSpPr>
          <p:nvPr/>
        </p:nvCxnSpPr>
        <p:spPr>
          <a:xfrm>
            <a:off x="7197213" y="4078191"/>
            <a:ext cx="1610524" cy="1168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70D36A82-1891-D5EB-CAA0-B7FF3D452C14}"/>
              </a:ext>
            </a:extLst>
          </p:cNvPr>
          <p:cNvSpPr/>
          <p:nvPr/>
        </p:nvSpPr>
        <p:spPr>
          <a:xfrm rot="20989629">
            <a:off x="7103778" y="3247732"/>
            <a:ext cx="1081753" cy="74075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E37313-5BBA-1620-9D6C-24BE4AD10332}"/>
              </a:ext>
            </a:extLst>
          </p:cNvPr>
          <p:cNvCxnSpPr>
            <a:cxnSpLocks/>
          </p:cNvCxnSpPr>
          <p:nvPr/>
        </p:nvCxnSpPr>
        <p:spPr>
          <a:xfrm flipV="1">
            <a:off x="8218728" y="3362998"/>
            <a:ext cx="3717321" cy="5148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E8F29BC-DC39-0DF7-6E12-192157C802B2}"/>
              </a:ext>
            </a:extLst>
          </p:cNvPr>
          <p:cNvCxnSpPr>
            <a:cxnSpLocks/>
          </p:cNvCxnSpPr>
          <p:nvPr/>
        </p:nvCxnSpPr>
        <p:spPr>
          <a:xfrm flipV="1">
            <a:off x="8088129" y="1055079"/>
            <a:ext cx="3185046" cy="210294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ED89C52-4DD4-4BF1-8118-C992F37C2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93725">
            <a:off x="8448364" y="1418967"/>
            <a:ext cx="3200711" cy="2400533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21EA7C7-830D-6124-7E93-7C7468E7DD5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597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757FE58-0F93-3A11-5C0D-F8C8BAE81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80646"/>
            <a:ext cx="10058400" cy="77439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HV test on probe station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9BD56B-C8A7-8F8A-005E-2505DEAA6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620821"/>
            <a:ext cx="4135025" cy="29821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177DB4-E5B8-EE0D-A9DB-38F469000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578" y="2746105"/>
            <a:ext cx="4148277" cy="29821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80EF7D-8B8E-DBED-088E-FACE999D0EC8}"/>
              </a:ext>
            </a:extLst>
          </p:cNvPr>
          <p:cNvSpPr txBox="1"/>
          <p:nvPr/>
        </p:nvSpPr>
        <p:spPr>
          <a:xfrm>
            <a:off x="2444299" y="1253266"/>
            <a:ext cx="161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wafer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4CB6CD0-CFF4-38D2-348A-86124AF80D46}"/>
              </a:ext>
            </a:extLst>
          </p:cNvPr>
          <p:cNvCxnSpPr/>
          <p:nvPr/>
        </p:nvCxnSpPr>
        <p:spPr>
          <a:xfrm>
            <a:off x="861306" y="2188661"/>
            <a:ext cx="666627" cy="371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9810A8-A300-A58A-CCB5-0D29173DA21B}"/>
              </a:ext>
            </a:extLst>
          </p:cNvPr>
          <p:cNvSpPr txBox="1"/>
          <p:nvPr/>
        </p:nvSpPr>
        <p:spPr>
          <a:xfrm>
            <a:off x="390478" y="1865495"/>
            <a:ext cx="706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Scratch with needle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FCC092-8684-A302-132D-2397A169C583}"/>
              </a:ext>
            </a:extLst>
          </p:cNvPr>
          <p:cNvSpPr txBox="1"/>
          <p:nvPr/>
        </p:nvSpPr>
        <p:spPr>
          <a:xfrm>
            <a:off x="1463958" y="1750079"/>
            <a:ext cx="2803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Internal guard ring not referred to ground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19A70F-26E6-220B-4B56-4355CFE734D5}"/>
              </a:ext>
            </a:extLst>
          </p:cNvPr>
          <p:cNvCxnSpPr>
            <a:cxnSpLocks/>
          </p:cNvCxnSpPr>
          <p:nvPr/>
        </p:nvCxnSpPr>
        <p:spPr>
          <a:xfrm>
            <a:off x="2110985" y="1988376"/>
            <a:ext cx="354734" cy="40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314660F-2C0D-0833-2B07-27922CE537A9}"/>
              </a:ext>
            </a:extLst>
          </p:cNvPr>
          <p:cNvSpPr txBox="1"/>
          <p:nvPr/>
        </p:nvSpPr>
        <p:spPr>
          <a:xfrm>
            <a:off x="7959313" y="2503390"/>
            <a:ext cx="1056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 wafer</a:t>
            </a:r>
          </a:p>
        </p:txBody>
      </p:sp>
      <p:pic>
        <p:nvPicPr>
          <p:cNvPr id="9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9C969E67-7166-AD53-2A38-D275A6A2894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233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757FE58-0F93-3A11-5C0D-F8C8BAE81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80646"/>
            <a:ext cx="10058400" cy="77439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Test on board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3F30BE6-9EE6-DEB2-8BD9-9D3F87F1A4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r="13164" b="14286"/>
          <a:stretch/>
        </p:blipFill>
        <p:spPr bwMode="auto">
          <a:xfrm>
            <a:off x="1223225" y="1255043"/>
            <a:ext cx="5649523" cy="47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B38799-6019-B31A-CA4C-4807D22565DA}"/>
              </a:ext>
            </a:extLst>
          </p:cNvPr>
          <p:cNvSpPr txBox="1"/>
          <p:nvPr/>
        </p:nvSpPr>
        <p:spPr>
          <a:xfrm>
            <a:off x="7232362" y="1255043"/>
            <a:ext cx="356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prototypes were bonded and are currently under test.</a:t>
            </a:r>
          </a:p>
        </p:txBody>
      </p:sp>
      <p:pic>
        <p:nvPicPr>
          <p:cNvPr id="22" name="Immagine 3">
            <a:extLst>
              <a:ext uri="{FF2B5EF4-FFF2-40B4-BE49-F238E27FC236}">
                <a16:creationId xmlns:a16="http://schemas.microsoft.com/office/drawing/2014/main" id="{CA42AC05-213C-FD2E-0E9F-44B9C3093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03" t="6901" r="22054" b="21838"/>
          <a:stretch/>
        </p:blipFill>
        <p:spPr>
          <a:xfrm>
            <a:off x="7184084" y="2142681"/>
            <a:ext cx="4685739" cy="3601861"/>
          </a:xfrm>
          <a:prstGeom prst="rect">
            <a:avLst/>
          </a:prstGeom>
        </p:spPr>
      </p:pic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91BDB715-DC0B-A1D1-2778-A088B9E59E5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823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FAST-OR circuits: TOT mismatch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A20F121E-1D42-B896-0AE5-6B5069A1E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2" y="1870842"/>
            <a:ext cx="5596424" cy="3466523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00BEBD11-FF72-BBF3-10AA-8DB680373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1870841"/>
            <a:ext cx="5596426" cy="34665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F18DAC-806A-1763-482F-DC1AB9E0E14C}"/>
              </a:ext>
            </a:extLst>
          </p:cNvPr>
          <p:cNvSpPr txBox="1"/>
          <p:nvPr/>
        </p:nvSpPr>
        <p:spPr>
          <a:xfrm>
            <a:off x="494302" y="1870841"/>
            <a:ext cx="2185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Analog: 0.7 µA / pixel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7898F3-26A6-7F44-FCFE-716FC6958490}"/>
              </a:ext>
            </a:extLst>
          </p:cNvPr>
          <p:cNvSpPr txBox="1"/>
          <p:nvPr/>
        </p:nvSpPr>
        <p:spPr>
          <a:xfrm>
            <a:off x="6189716" y="1870841"/>
            <a:ext cx="2185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Analog: 2.3 µA / pixel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977EB5-91DF-045F-5384-35185E80FA8A}"/>
              </a:ext>
            </a:extLst>
          </p:cNvPr>
          <p:cNvSpPr txBox="1"/>
          <p:nvPr/>
        </p:nvSpPr>
        <p:spPr>
          <a:xfrm>
            <a:off x="1589661" y="5663380"/>
            <a:ext cx="907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mismatch observed from amplifier response: </a:t>
            </a:r>
            <a:r>
              <a:rPr lang="en-US" b="1" dirty="0"/>
              <a:t>need to increase the size of load transistors</a:t>
            </a: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899310F-6417-A3E5-8851-E6CD768EF9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9989B6D-15B6-8F61-BD95-6E0DAFCABA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D20879-B2D2-845B-C1F8-2A8AE7EF9851}"/>
              </a:ext>
            </a:extLst>
          </p:cNvPr>
          <p:cNvSpPr txBox="1"/>
          <p:nvPr/>
        </p:nvSpPr>
        <p:spPr>
          <a:xfrm rot="-1380000">
            <a:off x="1390649" y="2628900"/>
            <a:ext cx="13430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cs typeface="Calibri"/>
              </a:rPr>
              <a:t>Preliminary</a:t>
            </a:r>
            <a:endParaRPr lang="en-US">
              <a:solidFill>
                <a:srgbClr val="FF0000"/>
              </a:solidFill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E92C99-8212-85B7-1DBD-C8363BE607DC}"/>
              </a:ext>
            </a:extLst>
          </p:cNvPr>
          <p:cNvSpPr txBox="1"/>
          <p:nvPr/>
        </p:nvSpPr>
        <p:spPr>
          <a:xfrm rot="-1380000">
            <a:off x="6946898" y="2628900"/>
            <a:ext cx="13430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cs typeface="Calibri"/>
              </a:rPr>
              <a:t>Preliminary</a:t>
            </a:r>
            <a:endParaRPr lang="en-US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2590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FAST-OR circuits: TOT mismatch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Chart, bar chart, histogram&#10;&#10;Description automatically generated">
            <a:extLst>
              <a:ext uri="{FF2B5EF4-FFF2-40B4-BE49-F238E27FC236}">
                <a16:creationId xmlns:a16="http://schemas.microsoft.com/office/drawing/2014/main" id="{8E8F0063-FC0E-3DE8-3E49-7F01B553BA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0"/>
          <a:stretch/>
        </p:blipFill>
        <p:spPr>
          <a:xfrm>
            <a:off x="6230671" y="2613414"/>
            <a:ext cx="4881350" cy="3365961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2751AB71-C274-22E7-3CF5-1640017D52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3"/>
          <a:stretch/>
        </p:blipFill>
        <p:spPr>
          <a:xfrm>
            <a:off x="906028" y="2613414"/>
            <a:ext cx="4896972" cy="33659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365E06-6574-F879-2D67-E24DC7CDFFA1}"/>
              </a:ext>
            </a:extLst>
          </p:cNvPr>
          <p:cNvSpPr txBox="1"/>
          <p:nvPr/>
        </p:nvSpPr>
        <p:spPr>
          <a:xfrm>
            <a:off x="668458" y="1301592"/>
            <a:ext cx="6728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Lesson learned: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Improvement of front-end response uniformity in production ASIC.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5DB5B2-78D5-264F-7CEB-DC382AE4EB86}"/>
              </a:ext>
            </a:extLst>
          </p:cNvPr>
          <p:cNvSpPr txBox="1"/>
          <p:nvPr/>
        </p:nvSpPr>
        <p:spPr>
          <a:xfrm>
            <a:off x="2039919" y="2028296"/>
            <a:ext cx="3815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Front-end mismatch in pre-production prototype</a:t>
            </a:r>
          </a:p>
          <a:p>
            <a:r>
              <a:rPr lang="en-US" sz="1400" b="1" dirty="0"/>
              <a:t>(Cadence </a:t>
            </a:r>
            <a:r>
              <a:rPr lang="en-US" sz="1400" b="1" dirty="0" err="1"/>
              <a:t>Spectre</a:t>
            </a:r>
            <a:r>
              <a:rPr lang="en-US" sz="1400" b="1" dirty="0"/>
              <a:t> simulation)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3C7E47-54BA-4423-4EEF-CB869B8AB32D}"/>
              </a:ext>
            </a:extLst>
          </p:cNvPr>
          <p:cNvSpPr txBox="1"/>
          <p:nvPr/>
        </p:nvSpPr>
        <p:spPr>
          <a:xfrm>
            <a:off x="7746560" y="2028296"/>
            <a:ext cx="3104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Front-end mismatch in production ASIC</a:t>
            </a:r>
          </a:p>
          <a:p>
            <a:r>
              <a:rPr lang="en-US" sz="1400" b="1" dirty="0"/>
              <a:t>(Cadence </a:t>
            </a:r>
            <a:r>
              <a:rPr lang="en-US" sz="1400" b="1" dirty="0" err="1"/>
              <a:t>Spectre</a:t>
            </a:r>
            <a:r>
              <a:rPr lang="en-US" sz="1400" b="1" dirty="0"/>
              <a:t> simulation)</a:t>
            </a:r>
          </a:p>
        </p:txBody>
      </p:sp>
      <p:pic>
        <p:nvPicPr>
          <p:cNvPr id="17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F9B7296-125A-D5D9-B181-6B4482F38E6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6833F509-CF2B-7F6B-7D39-026BF19DC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9290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1338281A-4EA2-BAA6-BD36-111157FC1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59" y="1845628"/>
            <a:ext cx="5636215" cy="349117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29D4DCEC-CFDE-0ECD-CEC0-8AAEB5B26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246" y="1870841"/>
            <a:ext cx="5596426" cy="3466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FAST-OR circuits: time resolution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F18DAC-806A-1763-482F-DC1AB9E0E14C}"/>
              </a:ext>
            </a:extLst>
          </p:cNvPr>
          <p:cNvSpPr txBox="1"/>
          <p:nvPr/>
        </p:nvSpPr>
        <p:spPr>
          <a:xfrm>
            <a:off x="494302" y="1870841"/>
            <a:ext cx="2185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Analog: 0.7 µA / pixel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7898F3-26A6-7F44-FCFE-716FC6958490}"/>
              </a:ext>
            </a:extLst>
          </p:cNvPr>
          <p:cNvSpPr txBox="1"/>
          <p:nvPr/>
        </p:nvSpPr>
        <p:spPr>
          <a:xfrm>
            <a:off x="6189716" y="1870841"/>
            <a:ext cx="2185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Analog: 2.3 µA / pixel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977EB5-91DF-045F-5384-35185E80FA8A}"/>
              </a:ext>
            </a:extLst>
          </p:cNvPr>
          <p:cNvSpPr txBox="1"/>
          <p:nvPr/>
        </p:nvSpPr>
        <p:spPr>
          <a:xfrm>
            <a:off x="3524650" y="5663380"/>
            <a:ext cx="584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Excellent timing performance for the entire range under test</a:t>
            </a:r>
            <a:endParaRPr lang="en-US" b="1" dirty="0"/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EB1A30F-BCC3-5884-42C5-F3F10E0B53B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B0A48C-D426-3E91-7A9A-EF3F6D45AC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A4DB3-D0C2-7921-20A9-DC3FBDDF5976}"/>
              </a:ext>
            </a:extLst>
          </p:cNvPr>
          <p:cNvSpPr txBox="1"/>
          <p:nvPr/>
        </p:nvSpPr>
        <p:spPr>
          <a:xfrm rot="540000">
            <a:off x="10147298" y="2432050"/>
            <a:ext cx="13430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cs typeface="Calibri"/>
              </a:rPr>
              <a:t>Preliminary</a:t>
            </a:r>
            <a:endParaRPr lang="en-US">
              <a:solidFill>
                <a:srgbClr val="FF0000"/>
              </a:solidFill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97596-BDA8-A5AE-947D-BAEE433F4CB9}"/>
              </a:ext>
            </a:extLst>
          </p:cNvPr>
          <p:cNvSpPr txBox="1"/>
          <p:nvPr/>
        </p:nvSpPr>
        <p:spPr>
          <a:xfrm rot="540000">
            <a:off x="4622798" y="2432049"/>
            <a:ext cx="13430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cs typeface="Calibri"/>
              </a:rPr>
              <a:t>Preliminary</a:t>
            </a:r>
            <a:endParaRPr lang="en-US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6441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Readout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3DABC4-4D11-FB3E-B9E3-4F979FB8AE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936" t="28499" r="11742" b="18820"/>
          <a:stretch/>
        </p:blipFill>
        <p:spPr>
          <a:xfrm>
            <a:off x="849507" y="1383935"/>
            <a:ext cx="4131515" cy="448318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B498E8E-D52C-34B1-32EB-E215EF62890E}"/>
              </a:ext>
            </a:extLst>
          </p:cNvPr>
          <p:cNvSpPr/>
          <p:nvPr/>
        </p:nvSpPr>
        <p:spPr>
          <a:xfrm>
            <a:off x="3716593" y="2883203"/>
            <a:ext cx="1309657" cy="7743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C3EE37-2740-B105-31C9-82AF34ECC94A}"/>
              </a:ext>
            </a:extLst>
          </p:cNvPr>
          <p:cNvSpPr txBox="1"/>
          <p:nvPr/>
        </p:nvSpPr>
        <p:spPr>
          <a:xfrm>
            <a:off x="5232727" y="1641422"/>
            <a:ext cx="68491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readout of V2 is identical to the one envisaged for the final chip.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Corresponding pixels from different super-pixels are read in parallel.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will be shown for a conservative readout speed of 20 </a:t>
            </a:r>
            <a:r>
              <a:rPr lang="en-US" dirty="0" err="1"/>
              <a:t>MHz.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Tests at 50 MHz and 100 MHz were also successful, but they require to adapt the delays to match the cable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NOTE: drift of analog memory observed, will require action for final chip. Preproduction prototype can be tested only at high 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7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CAFA74B-E178-6AA9-ACF3-D891AF852DD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AD9705C-12DB-7762-F40A-757AE4FAC6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277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Front-end + Memory control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7BAB75CD-8E5E-6347-304A-231E3C98E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396" y="4074989"/>
            <a:ext cx="2248552" cy="2170716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C0B3637E-6DBB-68FA-A819-DAE6BD1CD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358" y="4033580"/>
            <a:ext cx="2142837" cy="2167549"/>
          </a:xfrm>
          <a:prstGeom prst="rect">
            <a:avLst/>
          </a:prstGeom>
        </p:spPr>
      </p:pic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D38DB23-C777-0D51-080C-3FFE425694F7}"/>
              </a:ext>
            </a:extLst>
          </p:cNvPr>
          <p:cNvCxnSpPr>
            <a:cxnSpLocks/>
          </p:cNvCxnSpPr>
          <p:nvPr/>
        </p:nvCxnSpPr>
        <p:spPr>
          <a:xfrm>
            <a:off x="5364550" y="4861600"/>
            <a:ext cx="5907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0EFCBF3-9936-6CE3-332D-34F1AF847200}"/>
              </a:ext>
            </a:extLst>
          </p:cNvPr>
          <p:cNvCxnSpPr/>
          <p:nvPr/>
        </p:nvCxnSpPr>
        <p:spPr>
          <a:xfrm>
            <a:off x="4080566" y="2638122"/>
            <a:ext cx="7852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6BE1CE3-8AF0-900F-F3FE-7B40E9E29B38}"/>
              </a:ext>
            </a:extLst>
          </p:cNvPr>
          <p:cNvGrpSpPr/>
          <p:nvPr/>
        </p:nvGrpSpPr>
        <p:grpSpPr>
          <a:xfrm>
            <a:off x="2169344" y="1249144"/>
            <a:ext cx="7557841" cy="2770920"/>
            <a:chOff x="2169344" y="1249144"/>
            <a:chExt cx="7557841" cy="277092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FA2134B-8D53-442F-4DC2-DBFC1416E07B}"/>
                </a:ext>
              </a:extLst>
            </p:cNvPr>
            <p:cNvGrpSpPr/>
            <p:nvPr/>
          </p:nvGrpSpPr>
          <p:grpSpPr>
            <a:xfrm>
              <a:off x="2169344" y="1249144"/>
              <a:ext cx="7557841" cy="2770920"/>
              <a:chOff x="381839" y="1252662"/>
              <a:chExt cx="7557841" cy="2770920"/>
            </a:xfrm>
          </p:grpSpPr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E5D77669-ED90-A270-6224-2D3137909681}"/>
                  </a:ext>
                </a:extLst>
              </p:cNvPr>
              <p:cNvGrpSpPr/>
              <p:nvPr/>
            </p:nvGrpSpPr>
            <p:grpSpPr>
              <a:xfrm>
                <a:off x="4451348" y="1252662"/>
                <a:ext cx="3488332" cy="2770920"/>
                <a:chOff x="5120303" y="1249144"/>
                <a:chExt cx="3488332" cy="2770920"/>
              </a:xfrm>
            </p:grpSpPr>
            <p:pic>
              <p:nvPicPr>
                <p:cNvPr id="94" name="Picture 93" descr="Diagram, schematic&#10;&#10;Description automatically generated">
                  <a:extLst>
                    <a:ext uri="{FF2B5EF4-FFF2-40B4-BE49-F238E27FC236}">
                      <a16:creationId xmlns:a16="http://schemas.microsoft.com/office/drawing/2014/main" id="{E78E7A5B-92EB-1363-9A2E-F9255069CC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20303" y="1249144"/>
                  <a:ext cx="3488332" cy="2770920"/>
                </a:xfrm>
                <a:prstGeom prst="rect">
                  <a:avLst/>
                </a:prstGeom>
              </p:spPr>
            </p:pic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2A49F2DE-FBF3-9E41-247C-0014C8A8C5AC}"/>
                    </a:ext>
                  </a:extLst>
                </p:cNvPr>
                <p:cNvSpPr/>
                <p:nvPr/>
              </p:nvSpPr>
              <p:spPr>
                <a:xfrm>
                  <a:off x="5120303" y="2318722"/>
                  <a:ext cx="676342" cy="3054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96" name="Picture 95" descr="Diagram&#10;&#10;Description automatically generated">
                <a:extLst>
                  <a:ext uri="{FF2B5EF4-FFF2-40B4-BE49-F238E27FC236}">
                    <a16:creationId xmlns:a16="http://schemas.microsoft.com/office/drawing/2014/main" id="{AAD484C2-12BB-52D7-E121-E9C8E29CA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839" y="1381658"/>
                <a:ext cx="4302249" cy="2486286"/>
              </a:xfrm>
              <a:prstGeom prst="rect">
                <a:avLst/>
              </a:prstGeom>
            </p:spPr>
          </p:pic>
        </p:grp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B6A1C361-E89B-9C06-5137-734E3718C38C}"/>
                </a:ext>
              </a:extLst>
            </p:cNvPr>
            <p:cNvCxnSpPr/>
            <p:nvPr/>
          </p:nvCxnSpPr>
          <p:spPr>
            <a:xfrm>
              <a:off x="6096000" y="2629413"/>
              <a:ext cx="41195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D6A3345-25DE-A86D-2340-565EE2C274B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71F2B-0743-4B81-AC63-43F886AACA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8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98ACA-17EE-53D6-FBD0-3D0E5467A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The upgrade of the FASER </a:t>
            </a:r>
            <a:r>
              <a:rPr lang="en-US" dirty="0" err="1">
                <a:solidFill>
                  <a:schemeClr val="tx1"/>
                </a:solidFill>
              </a:rPr>
              <a:t>preshower</a:t>
            </a:r>
            <a:r>
              <a:rPr lang="en-US" dirty="0">
                <a:solidFill>
                  <a:schemeClr val="tx1"/>
                </a:solidFill>
              </a:rPr>
              <a:t> detector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340CF-7022-1DF6-D678-E4D108273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00C49-10E0-50CD-B385-AC47AC45E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B056B6-48D3-2AFB-A77C-FC3A2EB771A1}"/>
              </a:ext>
            </a:extLst>
          </p:cNvPr>
          <p:cNvGrpSpPr/>
          <p:nvPr/>
        </p:nvGrpSpPr>
        <p:grpSpPr>
          <a:xfrm>
            <a:off x="332907" y="1295618"/>
            <a:ext cx="7805663" cy="656590"/>
            <a:chOff x="2089611" y="1643487"/>
            <a:chExt cx="7805663" cy="6565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F387F63-F4CA-0CBB-5A50-96761463ACD6}"/>
                </a:ext>
              </a:extLst>
            </p:cNvPr>
            <p:cNvSpPr txBox="1"/>
            <p:nvPr/>
          </p:nvSpPr>
          <p:spPr>
            <a:xfrm>
              <a:off x="2089611" y="1643487"/>
              <a:ext cx="780566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t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dirty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Current pre-shower: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"/>
                  <a:ea typeface="Helvetica"/>
                  <a:cs typeface="Helvetica"/>
                  <a:sym typeface="Helvetica"/>
                </a:rPr>
                <a:t>2 layers of tungsten (1X0) + scintillating detectors		No XY granularity.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CF26F362-86DB-FD4F-23BA-B867871D811C}"/>
                </a:ext>
              </a:extLst>
            </p:cNvPr>
            <p:cNvSpPr/>
            <p:nvPr/>
          </p:nvSpPr>
          <p:spPr>
            <a:xfrm>
              <a:off x="7376019" y="2052975"/>
              <a:ext cx="417029" cy="143680"/>
            </a:xfrm>
            <a:prstGeom prst="rightArrow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6E65EC7-9550-7D1C-F5D1-7090C24F8529}"/>
              </a:ext>
            </a:extLst>
          </p:cNvPr>
          <p:cNvSpPr txBox="1"/>
          <p:nvPr/>
        </p:nvSpPr>
        <p:spPr>
          <a:xfrm>
            <a:off x="6854650" y="2587210"/>
            <a:ext cx="5138058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The upgrade: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it-IT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it-IT" sz="1600" b="1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A high-granularity/high dynamic range pre-shower </a:t>
            </a:r>
            <a:r>
              <a:rPr lang="it-IT" sz="1600" dirty="0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rPr>
              <a:t>based on monolithic silicon pixel sensors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it-IT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Discriminate </a:t>
            </a:r>
            <a:r>
              <a:rPr kumimoji="0" lang="it-IT" sz="16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TeV scale electromagnetic showers</a:t>
            </a: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.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it-IT" sz="1600" dirty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indent="-342900" defTabSz="584200" hangingPunct="0">
              <a:buFont typeface="Arial" panose="020B0604020202020204" pitchFamily="34" charset="0"/>
              <a:buChar char="•"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Tar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geting data </a:t>
            </a:r>
            <a:r>
              <a:rPr lang="it-IT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taking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during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 last </a:t>
            </a:r>
            <a:r>
              <a:rPr lang="it-IT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year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of LHC </a:t>
            </a:r>
            <a:r>
              <a:rPr lang="it-IT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run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3 and </a:t>
            </a:r>
            <a:r>
              <a:rPr lang="it-IT" sz="1600" dirty="0" err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during</a:t>
            </a:r>
            <a:r>
              <a:rPr lang="it-IT" sz="160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HL-LHC.</a:t>
            </a:r>
            <a:endParaRPr kumimoji="0" lang="it-IT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11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2FF04D3-D10F-E6B5-F55F-A12537ED9EB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7DF149-3265-9CB9-757A-0C5355D29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06" y="2258274"/>
            <a:ext cx="6242357" cy="289462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2F8BDCD7-2E9B-8E4E-7549-1753B26B444D}"/>
              </a:ext>
            </a:extLst>
          </p:cNvPr>
          <p:cNvSpPr/>
          <p:nvPr/>
        </p:nvSpPr>
        <p:spPr>
          <a:xfrm>
            <a:off x="1097280" y="3429000"/>
            <a:ext cx="722812" cy="12519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FE52D9EE-7DF8-FC16-2283-A6BD0E0B46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904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A3984AB-9ED9-85AD-EF17-3D4B0FC52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Test with Readout: memory drift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83E675-914B-4119-7E57-C5F8630CE18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95042" y="1426664"/>
            <a:ext cx="4675320" cy="3188160"/>
          </a:xfrm>
          <a:prstGeom prst="rect">
            <a:avLst/>
          </a:prstGeom>
          <a:ln w="0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5BAA88-995D-0DAF-B363-1D1DBE01521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195642" y="1426664"/>
            <a:ext cx="4675320" cy="3188160"/>
          </a:xfrm>
          <a:prstGeom prst="rect">
            <a:avLst/>
          </a:prstGeom>
          <a:ln w="0">
            <a:noFill/>
          </a:ln>
        </p:spPr>
      </p:pic>
      <p:sp>
        <p:nvSpPr>
          <p:cNvPr id="12" name="TextBox 45">
            <a:extLst>
              <a:ext uri="{FF2B5EF4-FFF2-40B4-BE49-F238E27FC236}">
                <a16:creationId xmlns:a16="http://schemas.microsoft.com/office/drawing/2014/main" id="{44362E12-3D6B-483A-55C3-00DA53AF3781}"/>
              </a:ext>
            </a:extLst>
          </p:cNvPr>
          <p:cNvSpPr txBox="1"/>
          <p:nvPr/>
        </p:nvSpPr>
        <p:spPr>
          <a:xfrm>
            <a:off x="2728842" y="1084958"/>
            <a:ext cx="219852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latin typeface="Arial"/>
              </a:rPr>
              <a:t>Memory drift, load 5</a:t>
            </a:r>
          </a:p>
        </p:txBody>
      </p:sp>
      <p:sp>
        <p:nvSpPr>
          <p:cNvPr id="13" name="TextBox 46">
            <a:extLst>
              <a:ext uri="{FF2B5EF4-FFF2-40B4-BE49-F238E27FC236}">
                <a16:creationId xmlns:a16="http://schemas.microsoft.com/office/drawing/2014/main" id="{82D20F81-4089-C772-CCBA-5127D320849D}"/>
              </a:ext>
            </a:extLst>
          </p:cNvPr>
          <p:cNvSpPr txBox="1"/>
          <p:nvPr/>
        </p:nvSpPr>
        <p:spPr>
          <a:xfrm>
            <a:off x="7213362" y="1084958"/>
            <a:ext cx="232488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>
                <a:latin typeface="Arial"/>
              </a:rPr>
              <a:t>Memory drift, load 10</a:t>
            </a:r>
          </a:p>
        </p:txBody>
      </p:sp>
      <p:sp>
        <p:nvSpPr>
          <p:cNvPr id="14" name="TextBox 47">
            <a:extLst>
              <a:ext uri="{FF2B5EF4-FFF2-40B4-BE49-F238E27FC236}">
                <a16:creationId xmlns:a16="http://schemas.microsoft.com/office/drawing/2014/main" id="{4214AA40-CFCC-D774-71FD-20DE5E2B2430}"/>
              </a:ext>
            </a:extLst>
          </p:cNvPr>
          <p:cNvSpPr txBox="1"/>
          <p:nvPr/>
        </p:nvSpPr>
        <p:spPr>
          <a:xfrm>
            <a:off x="4822044" y="3424260"/>
            <a:ext cx="767520" cy="772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strike="noStrike" spc="-1" dirty="0">
                <a:solidFill>
                  <a:srgbClr val="1110FF"/>
                </a:solidFill>
                <a:latin typeface="Arial"/>
              </a:rPr>
              <a:t>__ -40 C</a:t>
            </a:r>
            <a:endParaRPr lang="en-US" sz="1200" b="1" strike="noStrike" spc="-1" dirty="0">
              <a:latin typeface="Arial"/>
            </a:endParaRPr>
          </a:p>
          <a:p>
            <a:r>
              <a:rPr lang="en-US" sz="1200" b="1" strike="noStrike" spc="-1" dirty="0">
                <a:latin typeface="Arial"/>
              </a:rPr>
              <a:t>__    0 C</a:t>
            </a:r>
          </a:p>
          <a:p>
            <a:r>
              <a:rPr lang="en-US" sz="1200" b="1" strike="noStrike" spc="-1" dirty="0">
                <a:solidFill>
                  <a:srgbClr val="81D41A"/>
                </a:solidFill>
                <a:latin typeface="Arial"/>
              </a:rPr>
              <a:t>__  20 C</a:t>
            </a:r>
            <a:endParaRPr lang="en-US" sz="1200" b="1" strike="noStrike" spc="-1" dirty="0">
              <a:latin typeface="Arial"/>
            </a:endParaRPr>
          </a:p>
          <a:p>
            <a:r>
              <a:rPr lang="en-US" sz="1200" b="1" strike="noStrike" spc="-1" dirty="0">
                <a:solidFill>
                  <a:srgbClr val="C9211E"/>
                </a:solidFill>
                <a:latin typeface="Arial"/>
              </a:rPr>
              <a:t>__  40 C</a:t>
            </a:r>
            <a:endParaRPr lang="en-US" sz="1200" b="1" strike="noStrike" spc="-1" dirty="0">
              <a:latin typeface="Arial"/>
            </a:endParaRPr>
          </a:p>
        </p:txBody>
      </p:sp>
      <p:sp>
        <p:nvSpPr>
          <p:cNvPr id="15" name="TextBox 48">
            <a:extLst>
              <a:ext uri="{FF2B5EF4-FFF2-40B4-BE49-F238E27FC236}">
                <a16:creationId xmlns:a16="http://schemas.microsoft.com/office/drawing/2014/main" id="{1F3EBBE8-1BC4-0901-42E4-9872ADE337A6}"/>
              </a:ext>
            </a:extLst>
          </p:cNvPr>
          <p:cNvSpPr txBox="1"/>
          <p:nvPr/>
        </p:nvSpPr>
        <p:spPr>
          <a:xfrm>
            <a:off x="9634443" y="3424260"/>
            <a:ext cx="767520" cy="772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strike="noStrike" spc="-1" dirty="0">
                <a:solidFill>
                  <a:srgbClr val="1110FF"/>
                </a:solidFill>
                <a:latin typeface="Arial"/>
              </a:rPr>
              <a:t>__ -40 C</a:t>
            </a:r>
            <a:endParaRPr lang="en-US" sz="1200" b="1" strike="noStrike" spc="-1" dirty="0">
              <a:latin typeface="Arial"/>
            </a:endParaRPr>
          </a:p>
          <a:p>
            <a:r>
              <a:rPr lang="en-US" sz="1200" b="1" strike="noStrike" spc="-1" dirty="0">
                <a:latin typeface="Arial"/>
              </a:rPr>
              <a:t>__    0 C</a:t>
            </a:r>
          </a:p>
          <a:p>
            <a:r>
              <a:rPr lang="en-US" sz="1200" b="1" strike="noStrike" spc="-1" dirty="0">
                <a:solidFill>
                  <a:srgbClr val="81D41A"/>
                </a:solidFill>
                <a:latin typeface="Arial"/>
              </a:rPr>
              <a:t>__  20 C</a:t>
            </a:r>
            <a:endParaRPr lang="en-US" sz="1200" b="1" strike="noStrike" spc="-1" dirty="0">
              <a:latin typeface="Arial"/>
            </a:endParaRPr>
          </a:p>
          <a:p>
            <a:r>
              <a:rPr lang="en-US" sz="1200" b="1" strike="noStrike" spc="-1" dirty="0">
                <a:solidFill>
                  <a:srgbClr val="C9211E"/>
                </a:solidFill>
                <a:latin typeface="Arial"/>
              </a:rPr>
              <a:t>__  40 C</a:t>
            </a:r>
            <a:endParaRPr lang="en-US" sz="1200" b="1" strike="noStrike" spc="-1" dirty="0">
              <a:latin typeface="Arial"/>
            </a:endParaRPr>
          </a:p>
        </p:txBody>
      </p:sp>
      <p:sp>
        <p:nvSpPr>
          <p:cNvPr id="16" name="TextBox 49">
            <a:extLst>
              <a:ext uri="{FF2B5EF4-FFF2-40B4-BE49-F238E27FC236}">
                <a16:creationId xmlns:a16="http://schemas.microsoft.com/office/drawing/2014/main" id="{F1333F6B-59F5-30F6-5A04-744BA961E3FE}"/>
              </a:ext>
            </a:extLst>
          </p:cNvPr>
          <p:cNvSpPr txBox="1"/>
          <p:nvPr/>
        </p:nvSpPr>
        <p:spPr>
          <a:xfrm>
            <a:off x="1206762" y="4504877"/>
            <a:ext cx="4926240" cy="431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strike="noStrike" spc="-1">
                <a:latin typeface="Arial"/>
              </a:rPr>
              <a:t>At room temperature the minimum hit rate is 700 Hz: </a:t>
            </a:r>
            <a:r>
              <a:rPr lang="en-US" sz="1200" b="1" strike="noStrike" spc="-1">
                <a:latin typeface="Arial"/>
              </a:rPr>
              <a:t>leakage ~ 85 pA</a:t>
            </a:r>
            <a:endParaRPr lang="en-US" sz="1200" b="0" strike="noStrike" spc="-1">
              <a:latin typeface="Arial"/>
            </a:endParaRPr>
          </a:p>
          <a:p>
            <a:r>
              <a:rPr lang="en-US" sz="1200" b="0" strike="noStrike" spc="-1">
                <a:latin typeface="Arial"/>
              </a:rPr>
              <a:t>At -40 C the minimum hit rate is 1 Hz: </a:t>
            </a:r>
            <a:r>
              <a:rPr lang="en-US" sz="1200" b="1" strike="noStrike" spc="-1">
                <a:latin typeface="Arial"/>
              </a:rPr>
              <a:t>leakage ~ 60 fA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10570C-4791-4865-F02A-D4C9058B72C1}"/>
              </a:ext>
            </a:extLst>
          </p:cNvPr>
          <p:cNvSpPr txBox="1"/>
          <p:nvPr/>
        </p:nvSpPr>
        <p:spPr>
          <a:xfrm>
            <a:off x="495657" y="5006188"/>
            <a:ext cx="11519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pedestal is time dependent and it disappears at low temperature, suggesting the presence of a current leakage.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Moreover, the independence from the memory load current allowed to identify the issue as due to the </a:t>
            </a:r>
            <a:r>
              <a:rPr lang="en-US" b="1" dirty="0"/>
              <a:t>leakage through the gates of the analog MUX.</a:t>
            </a:r>
          </a:p>
          <a:p>
            <a:r>
              <a:rPr lang="en-US" dirty="0">
                <a:solidFill>
                  <a:srgbClr val="00B050"/>
                </a:solidFill>
              </a:rPr>
              <a:t>		</a:t>
            </a:r>
            <a:r>
              <a:rPr lang="en-US" b="1" dirty="0">
                <a:solidFill>
                  <a:srgbClr val="00B050"/>
                </a:solidFill>
              </a:rPr>
              <a:t>A solution to this issue has been already implemented in the final chip.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213335EB-715B-21F0-8D38-DD14576E130C}"/>
              </a:ext>
            </a:extLst>
          </p:cNvPr>
          <p:cNvSpPr/>
          <p:nvPr/>
        </p:nvSpPr>
        <p:spPr>
          <a:xfrm>
            <a:off x="598139" y="5908786"/>
            <a:ext cx="800197" cy="239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E860CEF-3DF7-2F3A-7552-5EBF923A92C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EA9C0B-F543-BACA-0DD9-14F7ED8B2C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38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Readout – </a:t>
            </a:r>
            <a:r>
              <a:rPr lang="en-US" dirty="0" err="1">
                <a:solidFill>
                  <a:schemeClr val="tx1"/>
                </a:solidFill>
              </a:rPr>
              <a:t>testpulse</a:t>
            </a:r>
            <a:r>
              <a:rPr lang="en-US" dirty="0">
                <a:solidFill>
                  <a:schemeClr val="tx1"/>
                </a:solidFill>
              </a:rPr>
              <a:t>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C559F5-4FA4-313C-1C00-2F129E5D86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2930" y="2335251"/>
            <a:ext cx="4493128" cy="21875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ADEA22-93FC-F263-C5A7-64942A511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8526" y="2335252"/>
            <a:ext cx="4493127" cy="21875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6B3DDC-4AAF-F826-DCB9-6189D1BC26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92212" y="2335250"/>
            <a:ext cx="4493127" cy="21875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EBBECD-FB40-3787-5720-022F4F3EDE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95898" y="2335249"/>
            <a:ext cx="4493127" cy="2187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5BC63A-90F3-44B7-4FB6-A5AE1DC35F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84515" y="2335249"/>
            <a:ext cx="4493127" cy="21875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0A5552-6393-9DEA-9B70-85B4A6979298}"/>
              </a:ext>
            </a:extLst>
          </p:cNvPr>
          <p:cNvSpPr txBox="1"/>
          <p:nvPr/>
        </p:nvSpPr>
        <p:spPr>
          <a:xfrm>
            <a:off x="105229" y="2119358"/>
            <a:ext cx="184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 calibration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09B499-260B-4FE2-707A-C2187DE16AFD}"/>
              </a:ext>
            </a:extLst>
          </p:cNvPr>
          <p:cNvSpPr txBox="1"/>
          <p:nvPr/>
        </p:nvSpPr>
        <p:spPr>
          <a:xfrm>
            <a:off x="233097" y="4369311"/>
            <a:ext cx="1702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calibration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268FF7-598F-4493-C72D-61A8595E5186}"/>
              </a:ext>
            </a:extLst>
          </p:cNvPr>
          <p:cNvCxnSpPr/>
          <p:nvPr/>
        </p:nvCxnSpPr>
        <p:spPr>
          <a:xfrm>
            <a:off x="1952722" y="6084606"/>
            <a:ext cx="986611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CE90D4F-CBC7-68BC-D621-89533ADE8161}"/>
              </a:ext>
            </a:extLst>
          </p:cNvPr>
          <p:cNvSpPr txBox="1"/>
          <p:nvPr/>
        </p:nvSpPr>
        <p:spPr>
          <a:xfrm>
            <a:off x="10004722" y="608460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Injected charge</a:t>
            </a:r>
          </a:p>
        </p:txBody>
      </p:sp>
      <p:pic>
        <p:nvPicPr>
          <p:cNvPr id="9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F231C2F4-8221-A004-2DE9-06EE049B3DD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1595298-12F5-011A-3AC0-827A3D27F4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205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Test with Readout – Calibrated laser response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8F02FDEF-0CD5-6551-5A92-ABE41AA49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5" y="2106068"/>
            <a:ext cx="4926884" cy="3359881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FC7C3C0F-4427-5CC6-7366-86E0F3DCF8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412" y="2111966"/>
            <a:ext cx="4926884" cy="33598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98FF57-ECAB-A9D3-5397-465F7814EB9C}"/>
              </a:ext>
            </a:extLst>
          </p:cNvPr>
          <p:cNvSpPr txBox="1"/>
          <p:nvPr/>
        </p:nvSpPr>
        <p:spPr>
          <a:xfrm>
            <a:off x="2168560" y="1564346"/>
            <a:ext cx="7399077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The pixels below have names: they were selected due to their large mismatch</a:t>
            </a: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09FF017-E025-9EB5-957D-39A4394197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7CB82F-D862-1FF6-4BC2-76FD1F38F8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7876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09B2-0D85-479C-14D8-8A7E60AD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A4BB9-1D1F-6F27-5B8A-2199BAF6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1A033-3F90-687B-1926-7B9B70458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09FF017-E025-9EB5-957D-39A43941973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7CB82F-D862-1FF6-4BC2-76FD1F38F8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8D689-D315-9F5D-3E1C-7A5585B95C65}"/>
              </a:ext>
            </a:extLst>
          </p:cNvPr>
          <p:cNvSpPr txBox="1"/>
          <p:nvPr/>
        </p:nvSpPr>
        <p:spPr>
          <a:xfrm>
            <a:off x="391886" y="1358537"/>
            <a:ext cx="114082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FASER pre-shower upgrade will be instrumented with the </a:t>
            </a:r>
            <a:r>
              <a:rPr lang="en-US" sz="2400" b="1" dirty="0" err="1"/>
              <a:t>SiGe</a:t>
            </a:r>
            <a:r>
              <a:rPr lang="en-US" sz="2400" b="1" dirty="0"/>
              <a:t> MAPS designed and developed at </a:t>
            </a:r>
            <a:r>
              <a:rPr lang="en-US" sz="2400" b="1" dirty="0" err="1"/>
              <a:t>UniGe</a:t>
            </a:r>
            <a:r>
              <a:rPr lang="en-US" sz="2400" dirty="0"/>
              <a:t>. The chip will be a </a:t>
            </a:r>
            <a:r>
              <a:rPr lang="en-US" sz="2400" b="1" dirty="0"/>
              <a:t>fast-imaging pixel detector for ultra-high-energy electromagnetic showers</a:t>
            </a:r>
            <a:r>
              <a:rPr lang="en-U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pre-production chips delivered in June are working fine with the lab characterization.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Minor bugs have been identified and they will be corrected. Further studies are planned to consolidate the final chip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 the last year of Run-3 data taking FASER should have capability needed for two closely spaced photons detection and extend the sensitivity reach in the ALP phase-space.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6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50F6C-A6D0-B898-F1D4-7C19DFB29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00E557-603C-4FA2-5724-4E8F180EE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26F75-1E82-6B9F-FA45-E2A0FB84C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1B759BD-99F5-10A3-9744-B0322250361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A7926D7-36BF-97B0-F258-2E87E0543E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9497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19077-68D4-0305-7205-92DF64CF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2E74F-D5E7-4278-BD3A-FA8E26F92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8DFC5-8BDD-AA8E-28F5-36CF5F81C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DBA5DE-0750-3614-BEE5-28A440F573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29" t="21651" r="21855" b="12115"/>
          <a:stretch/>
        </p:blipFill>
        <p:spPr>
          <a:xfrm>
            <a:off x="1651817" y="1319452"/>
            <a:ext cx="8666153" cy="4756425"/>
          </a:xfrm>
          <a:prstGeom prst="rect">
            <a:avLst/>
          </a:prstGeom>
        </p:spPr>
      </p:pic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44540D4-4164-6A22-1682-280C4813163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78E945-053A-880F-B6F9-992F06EBEC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892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Cross talk shielding from previous prototype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Immagine" descr="Immagine">
            <a:extLst>
              <a:ext uri="{FF2B5EF4-FFF2-40B4-BE49-F238E27FC236}">
                <a16:creationId xmlns:a16="http://schemas.microsoft.com/office/drawing/2014/main" id="{7CDA0937-2257-92A5-3386-9679A1747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71" y="1553273"/>
            <a:ext cx="6184188" cy="41258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magine" descr="Immagine">
            <a:extLst>
              <a:ext uri="{FF2B5EF4-FFF2-40B4-BE49-F238E27FC236}">
                <a16:creationId xmlns:a16="http://schemas.microsoft.com/office/drawing/2014/main" id="{29F2E7C3-FC79-2B92-F4DF-CDFB6460EC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21" r="4623"/>
          <a:stretch>
            <a:fillRect/>
          </a:stretch>
        </p:blipFill>
        <p:spPr>
          <a:xfrm>
            <a:off x="5911031" y="1719788"/>
            <a:ext cx="5643160" cy="3959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6E45BBE-A0E0-E736-050C-67815D7CB18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D3EE77-BCE4-3B60-E54C-CEDF78A03E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853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79B9E-0683-EAC1-3EAA-50530FDE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TDC test (preliminary)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E8383-9178-9C4B-65B5-12011DA4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2FABD8-9C08-B622-E78E-BC80904D4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50A59E-87CF-52FE-4332-5C509A07A6B2}"/>
              </a:ext>
            </a:extLst>
          </p:cNvPr>
          <p:cNvSpPr txBox="1"/>
          <p:nvPr/>
        </p:nvSpPr>
        <p:spPr>
          <a:xfrm>
            <a:off x="625331" y="1148345"/>
            <a:ext cx="81782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Independent from charge readout.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ring oscillator can be operated at digital power supply or at dedicated voltage.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Operation at digital power supply: binning estimated at 160 ps.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7DF785-1D00-4B08-B374-C2856EE345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52" t="36678" r="9951" b="16969"/>
          <a:stretch/>
        </p:blipFill>
        <p:spPr>
          <a:xfrm>
            <a:off x="194678" y="2715253"/>
            <a:ext cx="4212140" cy="301619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F44072B-4E15-1D85-6D21-1171FD9AC437}"/>
              </a:ext>
            </a:extLst>
          </p:cNvPr>
          <p:cNvSpPr/>
          <p:nvPr/>
        </p:nvSpPr>
        <p:spPr>
          <a:xfrm>
            <a:off x="784614" y="4075947"/>
            <a:ext cx="572238" cy="9320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FAC3F37-1FA4-4902-3763-144CFA8476C7}"/>
              </a:ext>
            </a:extLst>
          </p:cNvPr>
          <p:cNvGrpSpPr/>
          <p:nvPr/>
        </p:nvGrpSpPr>
        <p:grpSpPr>
          <a:xfrm>
            <a:off x="5284550" y="3064307"/>
            <a:ext cx="5164322" cy="764756"/>
            <a:chOff x="5284550" y="3212298"/>
            <a:chExt cx="5164322" cy="764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910CBB5-5811-FBEF-90C2-038D9311C91D}"/>
                </a:ext>
              </a:extLst>
            </p:cNvPr>
            <p:cNvGrpSpPr/>
            <p:nvPr/>
          </p:nvGrpSpPr>
          <p:grpSpPr>
            <a:xfrm>
              <a:off x="5515578" y="3486201"/>
              <a:ext cx="726892" cy="483747"/>
              <a:chOff x="6258897" y="3486201"/>
              <a:chExt cx="726892" cy="483747"/>
            </a:xfrm>
          </p:grpSpPr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F415726D-D05E-2944-9C00-2EF3A9B3ABCB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EDBBCDC-CF95-CF47-09BD-83C11BF71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723780C-8713-CF93-8C85-C8E006A8484D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7B6F6F2-CFF7-B9D2-24ED-60DFCD59F99D}"/>
                </a:ext>
              </a:extLst>
            </p:cNvPr>
            <p:cNvGrpSpPr/>
            <p:nvPr/>
          </p:nvGrpSpPr>
          <p:grpSpPr>
            <a:xfrm>
              <a:off x="6232815" y="3479095"/>
              <a:ext cx="726892" cy="483747"/>
              <a:chOff x="6258897" y="3486201"/>
              <a:chExt cx="726892" cy="483747"/>
            </a:xfrm>
          </p:grpSpPr>
          <p:sp>
            <p:nvSpPr>
              <p:cNvPr id="36" name="Isosceles Triangle 35">
                <a:extLst>
                  <a:ext uri="{FF2B5EF4-FFF2-40B4-BE49-F238E27FC236}">
                    <a16:creationId xmlns:a16="http://schemas.microsoft.com/office/drawing/2014/main" id="{C9EC6491-EF18-83CF-BDF3-64912C5AA26E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75115EB-F194-06EA-7195-9658EAC66B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BEFC1987-DBA3-B173-0C6B-174F7C20F6D1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E900C2A-B4BE-8EF2-E782-44901409B4AD}"/>
                </a:ext>
              </a:extLst>
            </p:cNvPr>
            <p:cNvGrpSpPr/>
            <p:nvPr/>
          </p:nvGrpSpPr>
          <p:grpSpPr>
            <a:xfrm>
              <a:off x="6881484" y="3493307"/>
              <a:ext cx="726892" cy="483747"/>
              <a:chOff x="6258897" y="3486201"/>
              <a:chExt cx="726892" cy="483747"/>
            </a:xfrm>
          </p:grpSpPr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9E6E4C3F-CD32-8380-5E55-E1D6EFAD924E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B3E61B0E-8272-FE77-9E32-CE8B4A48FC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AB6A58D-0149-34AA-4435-A367791B7B35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EE4707D-FBD8-0925-6A8D-3C77F9BA22F0}"/>
                </a:ext>
              </a:extLst>
            </p:cNvPr>
            <p:cNvGrpSpPr/>
            <p:nvPr/>
          </p:nvGrpSpPr>
          <p:grpSpPr>
            <a:xfrm>
              <a:off x="7598721" y="3486201"/>
              <a:ext cx="726892" cy="483747"/>
              <a:chOff x="6258897" y="3486201"/>
              <a:chExt cx="726892" cy="483747"/>
            </a:xfrm>
          </p:grpSpPr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F2280E74-C036-2EA7-D41D-D8D316ADA312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B238882-7DFE-689B-5CEC-85B1047DA2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AAFE2F5-6B78-27D9-8D47-E08BE55691BE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11008C-9F4E-C799-744B-1B3C1E4C9A26}"/>
                </a:ext>
              </a:extLst>
            </p:cNvPr>
            <p:cNvGrpSpPr/>
            <p:nvPr/>
          </p:nvGrpSpPr>
          <p:grpSpPr>
            <a:xfrm>
              <a:off x="8315958" y="3486201"/>
              <a:ext cx="726892" cy="483747"/>
              <a:chOff x="6258897" y="3486201"/>
              <a:chExt cx="726892" cy="483747"/>
            </a:xfrm>
          </p:grpSpPr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EC5596B0-93CE-A2F8-5E49-E7201B757436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CFC73A73-54DC-12EC-8053-5312E83B3F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FBF217C-1FF2-BD54-AAA1-6107E7044CA5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8E7CA00-AF7D-9821-FE23-9F8FF01C3F6A}"/>
                </a:ext>
              </a:extLst>
            </p:cNvPr>
            <p:cNvGrpSpPr/>
            <p:nvPr/>
          </p:nvGrpSpPr>
          <p:grpSpPr>
            <a:xfrm>
              <a:off x="9033195" y="3479095"/>
              <a:ext cx="726892" cy="483747"/>
              <a:chOff x="6258897" y="3486201"/>
              <a:chExt cx="726892" cy="483747"/>
            </a:xfrm>
          </p:grpSpPr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D245B02A-60EA-E47A-2608-E67E22607EA4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A106E04-1512-80D0-99E6-5E25E42D69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A004B36-840E-9002-694E-986D86690697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595C124-7255-CA36-DBF5-E875686D472D}"/>
                </a:ext>
              </a:extLst>
            </p:cNvPr>
            <p:cNvGrpSpPr/>
            <p:nvPr/>
          </p:nvGrpSpPr>
          <p:grpSpPr>
            <a:xfrm>
              <a:off x="9721980" y="3486201"/>
              <a:ext cx="726892" cy="483747"/>
              <a:chOff x="6258897" y="3486201"/>
              <a:chExt cx="726892" cy="483747"/>
            </a:xfrm>
          </p:grpSpPr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A531DFA4-5ABE-9F46-2AAD-4C96D95F6679}"/>
                  </a:ext>
                </a:extLst>
              </p:cNvPr>
              <p:cNvSpPr/>
              <p:nvPr/>
            </p:nvSpPr>
            <p:spPr>
              <a:xfrm rot="5400000">
                <a:off x="6199586" y="3545512"/>
                <a:ext cx="483747" cy="36512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25196F08-7EC0-887F-8865-AB93D7ECB4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54761" y="3727754"/>
                <a:ext cx="23102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73E3C10-D905-DBF0-3738-5660A99AA44D}"/>
                  </a:ext>
                </a:extLst>
              </p:cNvPr>
              <p:cNvSpPr/>
              <p:nvPr/>
            </p:nvSpPr>
            <p:spPr>
              <a:xfrm>
                <a:off x="6624022" y="3657600"/>
                <a:ext cx="130739" cy="12978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5B39F0C-C08F-E952-992B-C17E90B9C5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4550" y="3729597"/>
              <a:ext cx="231028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CE60FA3-E3D0-8D25-B317-FFC696651277}"/>
                </a:ext>
              </a:extLst>
            </p:cNvPr>
            <p:cNvCxnSpPr>
              <a:cxnSpLocks/>
            </p:cNvCxnSpPr>
            <p:nvPr/>
          </p:nvCxnSpPr>
          <p:spPr>
            <a:xfrm>
              <a:off x="5284550" y="3212298"/>
              <a:ext cx="51278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CA1D8F9-67FA-ECF7-26C5-58DB9D3DFF24}"/>
                </a:ext>
              </a:extLst>
            </p:cNvPr>
            <p:cNvCxnSpPr>
              <a:cxnSpLocks/>
            </p:cNvCxnSpPr>
            <p:nvPr/>
          </p:nvCxnSpPr>
          <p:spPr>
            <a:xfrm>
              <a:off x="5284550" y="3224712"/>
              <a:ext cx="0" cy="522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6D3EF5C-0DDE-AC6E-AAF0-93A742F69109}"/>
                </a:ext>
              </a:extLst>
            </p:cNvPr>
            <p:cNvCxnSpPr>
              <a:cxnSpLocks/>
            </p:cNvCxnSpPr>
            <p:nvPr/>
          </p:nvCxnSpPr>
          <p:spPr>
            <a:xfrm>
              <a:off x="10412361" y="3231818"/>
              <a:ext cx="0" cy="522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04062ED8-7827-FC40-D71E-42DA2C05219A}"/>
              </a:ext>
            </a:extLst>
          </p:cNvPr>
          <p:cNvSpPr txBox="1"/>
          <p:nvPr/>
        </p:nvSpPr>
        <p:spPr>
          <a:xfrm>
            <a:off x="6552460" y="4339584"/>
            <a:ext cx="10647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0 0 1 0 1 0 1</a:t>
            </a:r>
          </a:p>
          <a:p>
            <a:r>
              <a:rPr lang="en-US" sz="1400" dirty="0"/>
              <a:t>0 1 1 0 1 0 1</a:t>
            </a:r>
          </a:p>
          <a:p>
            <a:r>
              <a:rPr lang="en-US" sz="1400" dirty="0"/>
              <a:t>0 1 0 0 1 0 1</a:t>
            </a:r>
          </a:p>
          <a:p>
            <a:r>
              <a:rPr lang="en-US" sz="1400" dirty="0"/>
              <a:t>0 1 0 1 1 0 1</a:t>
            </a:r>
          </a:p>
          <a:p>
            <a:r>
              <a:rPr lang="en-US" sz="1400" dirty="0"/>
              <a:t>0 1 0 1 0 0 1</a:t>
            </a:r>
          </a:p>
          <a:p>
            <a:r>
              <a:rPr lang="en-US" sz="1400" dirty="0"/>
              <a:t>0 1 0 1 0 1 1</a:t>
            </a:r>
          </a:p>
          <a:p>
            <a:r>
              <a:rPr lang="en-US" sz="1400" dirty="0"/>
              <a:t>0 1 0 1 0 1 0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7FF52B-7FAD-8350-BD7C-AC0ADAA65F91}"/>
              </a:ext>
            </a:extLst>
          </p:cNvPr>
          <p:cNvSpPr txBox="1"/>
          <p:nvPr/>
        </p:nvSpPr>
        <p:spPr>
          <a:xfrm>
            <a:off x="7861296" y="4337412"/>
            <a:ext cx="10647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1 1 0 1 0 1 0</a:t>
            </a:r>
          </a:p>
          <a:p>
            <a:r>
              <a:rPr lang="en-US" sz="1400" dirty="0"/>
              <a:t>1 0 0 1 0 1 0</a:t>
            </a:r>
          </a:p>
          <a:p>
            <a:r>
              <a:rPr lang="en-US" sz="1400" dirty="0"/>
              <a:t>1 0 1 1 0 1 0</a:t>
            </a:r>
          </a:p>
          <a:p>
            <a:r>
              <a:rPr lang="en-US" sz="1400" dirty="0"/>
              <a:t>1 0 1 0 0 1 0</a:t>
            </a:r>
          </a:p>
          <a:p>
            <a:r>
              <a:rPr lang="en-US" sz="1400" dirty="0"/>
              <a:t>1 0 1 0 1 1 0</a:t>
            </a:r>
          </a:p>
          <a:p>
            <a:r>
              <a:rPr lang="en-US" sz="1400" dirty="0"/>
              <a:t>1 0 1 0 1 0 0</a:t>
            </a:r>
          </a:p>
          <a:p>
            <a:r>
              <a:rPr lang="en-US" sz="1400" dirty="0"/>
              <a:t>1 0 1 0 1 0 1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AD78BFD-A6EF-1DEE-D981-79FC05085F0E}"/>
              </a:ext>
            </a:extLst>
          </p:cNvPr>
          <p:cNvSpPr txBox="1"/>
          <p:nvPr/>
        </p:nvSpPr>
        <p:spPr>
          <a:xfrm>
            <a:off x="5548321" y="3952061"/>
            <a:ext cx="447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bits, 14 states allowed, 114 states forbidden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D626DA2-7095-F52F-78D4-7544269E1955}"/>
              </a:ext>
            </a:extLst>
          </p:cNvPr>
          <p:cNvSpPr txBox="1"/>
          <p:nvPr/>
        </p:nvSpPr>
        <p:spPr>
          <a:xfrm>
            <a:off x="4672911" y="5996351"/>
            <a:ext cx="684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Allowed states appear, showing that the TDC is operating as expected.</a:t>
            </a: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856E910-5426-8C59-AE85-954DCBA7957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Date Placeholder 45">
            <a:extLst>
              <a:ext uri="{FF2B5EF4-FFF2-40B4-BE49-F238E27FC236}">
                <a16:creationId xmlns:a16="http://schemas.microsoft.com/office/drawing/2014/main" id="{FC5699EC-3D03-F8B4-CD58-1BBB16A567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362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F7207-C7F0-3134-587D-E473D7559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TDC test (preliminary)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DD8CD-D7F9-5AF1-B142-3C947BB708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D53E5-39CA-EA89-CA3B-3CF573991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E52FAA00-4C4B-7B57-7554-24A031077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99" y="1817001"/>
            <a:ext cx="5402564" cy="36842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DDFC35-DACC-180F-1FBF-3E0CF868F350}"/>
              </a:ext>
            </a:extLst>
          </p:cNvPr>
          <p:cNvSpPr txBox="1"/>
          <p:nvPr/>
        </p:nvSpPr>
        <p:spPr>
          <a:xfrm>
            <a:off x="6402766" y="2064775"/>
            <a:ext cx="52484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Very few forbidden states, mapped to -1. 	</a:t>
            </a:r>
          </a:p>
          <a:p>
            <a:r>
              <a:rPr lang="en-US" dirty="0"/>
              <a:t>	Possibly bubble errors that can be corrected.</a:t>
            </a:r>
          </a:p>
          <a:p>
            <a:endParaRPr lang="en-US" dirty="0"/>
          </a:p>
          <a:p>
            <a:r>
              <a:rPr lang="en-US" dirty="0"/>
              <a:t>Poor DNL (one bit is essentially lost).</a:t>
            </a:r>
          </a:p>
          <a:p>
            <a:r>
              <a:rPr lang="en-US" dirty="0"/>
              <a:t>	Increase size of Ring Oscillator.	</a:t>
            </a:r>
          </a:p>
          <a:p>
            <a:r>
              <a:rPr lang="en-US" dirty="0"/>
              <a:t>	Adjust voltage.</a:t>
            </a:r>
          </a:p>
          <a:p>
            <a:r>
              <a:rPr lang="en-US" b="1" dirty="0"/>
              <a:t>	Don’t care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5D7444E-35F7-726C-B1C5-5B59C3550689}"/>
              </a:ext>
            </a:extLst>
          </p:cNvPr>
          <p:cNvSpPr/>
          <p:nvPr/>
        </p:nvSpPr>
        <p:spPr>
          <a:xfrm>
            <a:off x="6524685" y="2471829"/>
            <a:ext cx="359861" cy="106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1548A13-5428-69A5-5240-16908FD93DAB}"/>
              </a:ext>
            </a:extLst>
          </p:cNvPr>
          <p:cNvSpPr/>
          <p:nvPr/>
        </p:nvSpPr>
        <p:spPr>
          <a:xfrm>
            <a:off x="6524685" y="3299439"/>
            <a:ext cx="359861" cy="106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70C3873-5414-1390-D9A7-83F0D6E7A77E}"/>
              </a:ext>
            </a:extLst>
          </p:cNvPr>
          <p:cNvSpPr/>
          <p:nvPr/>
        </p:nvSpPr>
        <p:spPr>
          <a:xfrm>
            <a:off x="6524684" y="3579363"/>
            <a:ext cx="359861" cy="106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FA9F9C6-4891-1E81-D8C5-7494EF83AFE7}"/>
              </a:ext>
            </a:extLst>
          </p:cNvPr>
          <p:cNvSpPr/>
          <p:nvPr/>
        </p:nvSpPr>
        <p:spPr>
          <a:xfrm>
            <a:off x="6524683" y="3843630"/>
            <a:ext cx="359861" cy="106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BA599A7-E0CE-7B11-5D46-91C82F70823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83335CF-35F1-ED39-16B0-1138090899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569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256:1 analog MUX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19F5AA-8FD2-F3CD-56CD-48DA2048A6EC}"/>
              </a:ext>
            </a:extLst>
          </p:cNvPr>
          <p:cNvSpPr txBox="1"/>
          <p:nvPr/>
        </p:nvSpPr>
        <p:spPr>
          <a:xfrm>
            <a:off x="955695" y="2541056"/>
            <a:ext cx="47501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Proposed design</a:t>
            </a:r>
            <a:r>
              <a:rPr lang="en-US" sz="2000" dirty="0"/>
              <a:t>: multi-stage approach.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8 stage of 2-to-1 MUXs in series.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Lower capacitance </a:t>
            </a:r>
            <a:r>
              <a:rPr lang="en-US" sz="2000" dirty="0"/>
              <a:t>seen at each node than token ring solution.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12DC95D-DACC-C567-CE27-1E6996E923B2}"/>
              </a:ext>
            </a:extLst>
          </p:cNvPr>
          <p:cNvSpPr/>
          <p:nvPr/>
        </p:nvSpPr>
        <p:spPr>
          <a:xfrm>
            <a:off x="6442365" y="2377628"/>
            <a:ext cx="586740" cy="42327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7AC135B-59B5-BFA7-1FBE-5AA1E2E3E966}"/>
              </a:ext>
            </a:extLst>
          </p:cNvPr>
          <p:cNvSpPr/>
          <p:nvPr/>
        </p:nvSpPr>
        <p:spPr>
          <a:xfrm>
            <a:off x="6486179" y="3144112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09D02E-3B04-5C27-8AFD-09783426ED99}"/>
              </a:ext>
            </a:extLst>
          </p:cNvPr>
          <p:cNvSpPr/>
          <p:nvPr/>
        </p:nvSpPr>
        <p:spPr>
          <a:xfrm>
            <a:off x="6486179" y="3860987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397A86F-7ABB-AE05-722A-F24776A118EB}"/>
              </a:ext>
            </a:extLst>
          </p:cNvPr>
          <p:cNvSpPr/>
          <p:nvPr/>
        </p:nvSpPr>
        <p:spPr>
          <a:xfrm>
            <a:off x="6486179" y="4613938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43278FA-DAB7-9036-DECE-266C1F7441C5}"/>
              </a:ext>
            </a:extLst>
          </p:cNvPr>
          <p:cNvSpPr/>
          <p:nvPr/>
        </p:nvSpPr>
        <p:spPr>
          <a:xfrm>
            <a:off x="7029104" y="2628908"/>
            <a:ext cx="542925" cy="729517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D871365-6D90-2FB4-1AED-2F9C7FD10CEF}"/>
              </a:ext>
            </a:extLst>
          </p:cNvPr>
          <p:cNvSpPr/>
          <p:nvPr/>
        </p:nvSpPr>
        <p:spPr>
          <a:xfrm>
            <a:off x="7029104" y="4075300"/>
            <a:ext cx="542925" cy="77085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3C139D5-7F35-8D8F-7E74-E2E2DD2F9327}"/>
              </a:ext>
            </a:extLst>
          </p:cNvPr>
          <p:cNvSpPr/>
          <p:nvPr/>
        </p:nvSpPr>
        <p:spPr>
          <a:xfrm>
            <a:off x="7572029" y="2985073"/>
            <a:ext cx="542925" cy="1475652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4946FE-D5E7-3AAB-8427-E41AADBCFD52}"/>
              </a:ext>
            </a:extLst>
          </p:cNvPr>
          <p:cNvCxnSpPr/>
          <p:nvPr/>
        </p:nvCxnSpPr>
        <p:spPr>
          <a:xfrm>
            <a:off x="8114954" y="3722899"/>
            <a:ext cx="361950" cy="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92229E9-213C-7AF2-95D5-FE2E2BFE58D3}"/>
              </a:ext>
            </a:extLst>
          </p:cNvPr>
          <p:cNvSpPr txBox="1"/>
          <p:nvPr/>
        </p:nvSpPr>
        <p:spPr>
          <a:xfrm>
            <a:off x="6577726" y="1875054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58705C-8914-60D9-34AF-9156DA99A73D}"/>
              </a:ext>
            </a:extLst>
          </p:cNvPr>
          <p:cNvSpPr txBox="1"/>
          <p:nvPr/>
        </p:nvSpPr>
        <p:spPr>
          <a:xfrm>
            <a:off x="7123295" y="2122494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6619F1-90EB-0D5A-739C-8BDF08F53AB0}"/>
              </a:ext>
            </a:extLst>
          </p:cNvPr>
          <p:cNvSpPr txBox="1"/>
          <p:nvPr/>
        </p:nvSpPr>
        <p:spPr>
          <a:xfrm>
            <a:off x="7655108" y="2459315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AF1AE5-7ECA-FAA0-4662-97F5FBC1A4ED}"/>
              </a:ext>
            </a:extLst>
          </p:cNvPr>
          <p:cNvSpPr txBox="1"/>
          <p:nvPr/>
        </p:nvSpPr>
        <p:spPr>
          <a:xfrm>
            <a:off x="8204921" y="3805734"/>
            <a:ext cx="1068434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Flash-ADC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B68601-F437-B717-A49B-69BD3B9B249D}"/>
              </a:ext>
            </a:extLst>
          </p:cNvPr>
          <p:cNvSpPr/>
          <p:nvPr/>
        </p:nvSpPr>
        <p:spPr>
          <a:xfrm>
            <a:off x="6700610" y="2260946"/>
            <a:ext cx="147808" cy="2890837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6199A6-664A-5B7D-743C-7C54F74C2DD3}"/>
              </a:ext>
            </a:extLst>
          </p:cNvPr>
          <p:cNvSpPr/>
          <p:nvPr/>
        </p:nvSpPr>
        <p:spPr>
          <a:xfrm>
            <a:off x="7226662" y="2446958"/>
            <a:ext cx="147808" cy="2890837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7ABD538-A64E-6EB8-6495-B7ADE1ABC5F5}"/>
              </a:ext>
            </a:extLst>
          </p:cNvPr>
          <p:cNvSpPr/>
          <p:nvPr/>
        </p:nvSpPr>
        <p:spPr>
          <a:xfrm>
            <a:off x="7761842" y="2828647"/>
            <a:ext cx="147808" cy="1885198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60401F-4403-96B9-8183-0294D88601E2}"/>
              </a:ext>
            </a:extLst>
          </p:cNvPr>
          <p:cNvCxnSpPr>
            <a:cxnSpLocks/>
            <a:endCxn id="21" idx="0"/>
          </p:cNvCxnSpPr>
          <p:nvPr/>
        </p:nvCxnSpPr>
        <p:spPr>
          <a:xfrm flipV="1">
            <a:off x="6700610" y="2260946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48EE84E-4F3B-7CA1-32C2-DAF83CD52820}"/>
              </a:ext>
            </a:extLst>
          </p:cNvPr>
          <p:cNvCxnSpPr/>
          <p:nvPr/>
        </p:nvCxnSpPr>
        <p:spPr>
          <a:xfrm flipV="1">
            <a:off x="6693470" y="269766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93FB42B-DB3B-330E-29F4-86CBD8D48FC4}"/>
              </a:ext>
            </a:extLst>
          </p:cNvPr>
          <p:cNvCxnSpPr/>
          <p:nvPr/>
        </p:nvCxnSpPr>
        <p:spPr>
          <a:xfrm flipV="1">
            <a:off x="6694666" y="3030888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9538A2B-8B9E-7620-D0AF-0C4966F00C74}"/>
              </a:ext>
            </a:extLst>
          </p:cNvPr>
          <p:cNvCxnSpPr/>
          <p:nvPr/>
        </p:nvCxnSpPr>
        <p:spPr>
          <a:xfrm flipV="1">
            <a:off x="6687526" y="3467606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F6B681E-44E0-10F1-3B01-D6537994160D}"/>
              </a:ext>
            </a:extLst>
          </p:cNvPr>
          <p:cNvCxnSpPr/>
          <p:nvPr/>
        </p:nvCxnSpPr>
        <p:spPr>
          <a:xfrm flipV="1">
            <a:off x="6699339" y="3747120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537F93-3277-21F2-E1BF-19B6BEB3FBFD}"/>
              </a:ext>
            </a:extLst>
          </p:cNvPr>
          <p:cNvCxnSpPr/>
          <p:nvPr/>
        </p:nvCxnSpPr>
        <p:spPr>
          <a:xfrm flipV="1">
            <a:off x="6692199" y="4183838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8E6209-C735-B36D-971C-61410439899B}"/>
              </a:ext>
            </a:extLst>
          </p:cNvPr>
          <p:cNvCxnSpPr/>
          <p:nvPr/>
        </p:nvCxnSpPr>
        <p:spPr>
          <a:xfrm flipV="1">
            <a:off x="6695561" y="4496626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E173EA0-103B-CE77-24D5-59F11A8BDACB}"/>
              </a:ext>
            </a:extLst>
          </p:cNvPr>
          <p:cNvCxnSpPr/>
          <p:nvPr/>
        </p:nvCxnSpPr>
        <p:spPr>
          <a:xfrm flipV="1">
            <a:off x="6688421" y="493334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29C6E66-6BBE-CEB1-32CF-B4BD7E8411D8}"/>
              </a:ext>
            </a:extLst>
          </p:cNvPr>
          <p:cNvCxnSpPr/>
          <p:nvPr/>
        </p:nvCxnSpPr>
        <p:spPr>
          <a:xfrm flipV="1">
            <a:off x="7218917" y="2520679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E3AAF7F-7716-68C4-05E9-376E819ED94E}"/>
              </a:ext>
            </a:extLst>
          </p:cNvPr>
          <p:cNvCxnSpPr/>
          <p:nvPr/>
        </p:nvCxnSpPr>
        <p:spPr>
          <a:xfrm flipV="1">
            <a:off x="7221844" y="3241743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819E60E-347A-F35A-E686-6C1E04F6D585}"/>
              </a:ext>
            </a:extLst>
          </p:cNvPr>
          <p:cNvCxnSpPr/>
          <p:nvPr/>
        </p:nvCxnSpPr>
        <p:spPr>
          <a:xfrm flipV="1">
            <a:off x="7218917" y="3962807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BC57639-5DB3-D6A1-5440-EACE475E56E8}"/>
              </a:ext>
            </a:extLst>
          </p:cNvPr>
          <p:cNvCxnSpPr/>
          <p:nvPr/>
        </p:nvCxnSpPr>
        <p:spPr>
          <a:xfrm flipV="1">
            <a:off x="7213541" y="473802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53C27A-1C9B-6631-428C-63D94E68A4EE}"/>
              </a:ext>
            </a:extLst>
          </p:cNvPr>
          <p:cNvCxnSpPr/>
          <p:nvPr/>
        </p:nvCxnSpPr>
        <p:spPr>
          <a:xfrm flipV="1">
            <a:off x="7757742" y="434404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37CE826-795D-A8F6-5817-1D2CD6ECE02C}"/>
              </a:ext>
            </a:extLst>
          </p:cNvPr>
          <p:cNvCxnSpPr/>
          <p:nvPr/>
        </p:nvCxnSpPr>
        <p:spPr>
          <a:xfrm flipV="1">
            <a:off x="7757742" y="286839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38" name="Hexagon 37">
            <a:extLst>
              <a:ext uri="{FF2B5EF4-FFF2-40B4-BE49-F238E27FC236}">
                <a16:creationId xmlns:a16="http://schemas.microsoft.com/office/drawing/2014/main" id="{A72B6D63-DF7A-3D40-53FF-6CD2D9C47DBA}"/>
              </a:ext>
            </a:extLst>
          </p:cNvPr>
          <p:cNvSpPr/>
          <p:nvPr/>
        </p:nvSpPr>
        <p:spPr>
          <a:xfrm>
            <a:off x="6139081" y="224458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3D04B9D1-6CFB-67A6-2B0E-A3BC5D7EB198}"/>
              </a:ext>
            </a:extLst>
          </p:cNvPr>
          <p:cNvSpPr/>
          <p:nvPr/>
        </p:nvSpPr>
        <p:spPr>
          <a:xfrm>
            <a:off x="6151782" y="267621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77354B53-DEE9-4752-C473-FD26906D534A}"/>
              </a:ext>
            </a:extLst>
          </p:cNvPr>
          <p:cNvSpPr/>
          <p:nvPr/>
        </p:nvSpPr>
        <p:spPr>
          <a:xfrm>
            <a:off x="6162616" y="3007911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F4CDFF51-B207-76E7-B887-D934AC6CBFBF}"/>
              </a:ext>
            </a:extLst>
          </p:cNvPr>
          <p:cNvSpPr/>
          <p:nvPr/>
        </p:nvSpPr>
        <p:spPr>
          <a:xfrm>
            <a:off x="6171833" y="34264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E3E6A824-5E3B-9021-F433-7BCC27B63B36}"/>
              </a:ext>
            </a:extLst>
          </p:cNvPr>
          <p:cNvSpPr/>
          <p:nvPr/>
        </p:nvSpPr>
        <p:spPr>
          <a:xfrm>
            <a:off x="6177665" y="372893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582E7ACE-C57E-A6B5-8723-669C820E4B15}"/>
              </a:ext>
            </a:extLst>
          </p:cNvPr>
          <p:cNvSpPr/>
          <p:nvPr/>
        </p:nvSpPr>
        <p:spPr>
          <a:xfrm>
            <a:off x="6186401" y="415200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CD14EBD8-DD7A-FB0C-9320-64ED5A2C8DF6}"/>
              </a:ext>
            </a:extLst>
          </p:cNvPr>
          <p:cNvSpPr/>
          <p:nvPr/>
        </p:nvSpPr>
        <p:spPr>
          <a:xfrm>
            <a:off x="6186400" y="447914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E836B755-DA0B-6E93-1D9F-A72D1F249E40}"/>
              </a:ext>
            </a:extLst>
          </p:cNvPr>
          <p:cNvSpPr/>
          <p:nvPr/>
        </p:nvSpPr>
        <p:spPr>
          <a:xfrm>
            <a:off x="6183314" y="489744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BFEA96-3013-F4A2-A8BA-6394B2EC83E8}"/>
              </a:ext>
            </a:extLst>
          </p:cNvPr>
          <p:cNvSpPr txBox="1"/>
          <p:nvPr/>
        </p:nvSpPr>
        <p:spPr>
          <a:xfrm>
            <a:off x="6421547" y="5163154"/>
            <a:ext cx="1836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it-IT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=8 pixels example</a:t>
            </a:r>
            <a:r>
              <a: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E9EFFF5-2A41-EBD3-885C-1D20984FE50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9D70E-B76C-CD1B-9502-FE4FA23295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7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19077-68D4-0305-7205-92DF64CF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The upgrade of the FASER </a:t>
            </a:r>
            <a:r>
              <a:rPr lang="en-US" dirty="0" err="1">
                <a:solidFill>
                  <a:schemeClr val="tx1"/>
                </a:solidFill>
              </a:rPr>
              <a:t>preshower</a:t>
            </a:r>
            <a:r>
              <a:rPr lang="en-US" dirty="0">
                <a:solidFill>
                  <a:schemeClr val="tx1"/>
                </a:solidFill>
              </a:rPr>
              <a:t> detector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2E74F-D5E7-4278-BD3A-FA8E26F92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8DFC5-8BDD-AA8E-28F5-36CF5F81C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047B93-924B-49F5-D78B-98C38A7C92F2}"/>
              </a:ext>
            </a:extLst>
          </p:cNvPr>
          <p:cNvGrpSpPr/>
          <p:nvPr/>
        </p:nvGrpSpPr>
        <p:grpSpPr>
          <a:xfrm>
            <a:off x="1692714" y="1447758"/>
            <a:ext cx="8139303" cy="2003039"/>
            <a:chOff x="1692714" y="1447758"/>
            <a:chExt cx="8139303" cy="2003039"/>
          </a:xfrm>
        </p:grpSpPr>
        <p:sp>
          <p:nvSpPr>
            <p:cNvPr id="7" name="Rettangolo 36">
              <a:extLst>
                <a:ext uri="{FF2B5EF4-FFF2-40B4-BE49-F238E27FC236}">
                  <a16:creationId xmlns:a16="http://schemas.microsoft.com/office/drawing/2014/main" id="{4B606FB5-635A-1736-78C8-BD870DE27F75}"/>
                </a:ext>
              </a:extLst>
            </p:cNvPr>
            <p:cNvSpPr/>
            <p:nvPr/>
          </p:nvSpPr>
          <p:spPr>
            <a:xfrm>
              <a:off x="2369365" y="2363927"/>
              <a:ext cx="186510" cy="1065072"/>
            </a:xfrm>
            <a:prstGeom prst="rect">
              <a:avLst/>
            </a:prstGeom>
            <a:solidFill>
              <a:srgbClr val="7F7F7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37">
              <a:extLst>
                <a:ext uri="{FF2B5EF4-FFF2-40B4-BE49-F238E27FC236}">
                  <a16:creationId xmlns:a16="http://schemas.microsoft.com/office/drawing/2014/main" id="{A85782C5-D66C-023B-F4C1-B173357ACE3E}"/>
                </a:ext>
              </a:extLst>
            </p:cNvPr>
            <p:cNvSpPr/>
            <p:nvPr/>
          </p:nvSpPr>
          <p:spPr>
            <a:xfrm>
              <a:off x="4606017" y="2363928"/>
              <a:ext cx="3139426" cy="1065072"/>
            </a:xfrm>
            <a:prstGeom prst="rect">
              <a:avLst/>
            </a:prstGeom>
            <a:solidFill>
              <a:srgbClr val="3CB0EB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38">
              <a:extLst>
                <a:ext uri="{FF2B5EF4-FFF2-40B4-BE49-F238E27FC236}">
                  <a16:creationId xmlns:a16="http://schemas.microsoft.com/office/drawing/2014/main" id="{6740CA24-C886-6E5D-0E86-62607527D062}"/>
                </a:ext>
              </a:extLst>
            </p:cNvPr>
            <p:cNvSpPr/>
            <p:nvPr/>
          </p:nvSpPr>
          <p:spPr>
            <a:xfrm>
              <a:off x="2669195" y="2363928"/>
              <a:ext cx="1834084" cy="1065072"/>
            </a:xfrm>
            <a:prstGeom prst="rect">
              <a:avLst/>
            </a:prstGeom>
            <a:solidFill>
              <a:srgbClr val="F9828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39">
              <a:extLst>
                <a:ext uri="{FF2B5EF4-FFF2-40B4-BE49-F238E27FC236}">
                  <a16:creationId xmlns:a16="http://schemas.microsoft.com/office/drawing/2014/main" id="{CC3202E0-3094-5D66-C960-EE03B8B946B2}"/>
                </a:ext>
              </a:extLst>
            </p:cNvPr>
            <p:cNvSpPr/>
            <p:nvPr/>
          </p:nvSpPr>
          <p:spPr>
            <a:xfrm flipH="1">
              <a:off x="7894659" y="2375074"/>
              <a:ext cx="72335" cy="1075723"/>
            </a:xfrm>
            <a:prstGeom prst="rect">
              <a:avLst/>
            </a:prstGeom>
            <a:solidFill>
              <a:srgbClr val="1DA95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40">
              <a:extLst>
                <a:ext uri="{FF2B5EF4-FFF2-40B4-BE49-F238E27FC236}">
                  <a16:creationId xmlns:a16="http://schemas.microsoft.com/office/drawing/2014/main" id="{75C6D63C-01AF-A190-1BE4-A2946DB645D8}"/>
                </a:ext>
              </a:extLst>
            </p:cNvPr>
            <p:cNvSpPr/>
            <p:nvPr/>
          </p:nvSpPr>
          <p:spPr>
            <a:xfrm>
              <a:off x="8286208" y="2379309"/>
              <a:ext cx="1414352" cy="1065072"/>
            </a:xfrm>
            <a:prstGeom prst="rect">
              <a:avLst/>
            </a:prstGeom>
            <a:solidFill>
              <a:srgbClr val="D8D4D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41">
              <a:extLst>
                <a:ext uri="{FF2B5EF4-FFF2-40B4-BE49-F238E27FC236}">
                  <a16:creationId xmlns:a16="http://schemas.microsoft.com/office/drawing/2014/main" id="{1D0078D7-0D83-BE56-0FDD-6AD364334E41}"/>
                </a:ext>
              </a:extLst>
            </p:cNvPr>
            <p:cNvSpPr/>
            <p:nvPr/>
          </p:nvSpPr>
          <p:spPr>
            <a:xfrm flipH="1">
              <a:off x="8037752" y="2377427"/>
              <a:ext cx="72335" cy="1065072"/>
            </a:xfrm>
            <a:prstGeom prst="rect">
              <a:avLst/>
            </a:prstGeom>
            <a:solidFill>
              <a:srgbClr val="1DA95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3" name="Connettore 1 46">
              <a:extLst>
                <a:ext uri="{FF2B5EF4-FFF2-40B4-BE49-F238E27FC236}">
                  <a16:creationId xmlns:a16="http://schemas.microsoft.com/office/drawing/2014/main" id="{2921ED76-0C4A-AA62-BA9A-4A0A90F945CC}"/>
                </a:ext>
              </a:extLst>
            </p:cNvPr>
            <p:cNvCxnSpPr>
              <a:cxnSpLocks/>
            </p:cNvCxnSpPr>
            <p:nvPr/>
          </p:nvCxnSpPr>
          <p:spPr>
            <a:xfrm>
              <a:off x="1851555" y="2887147"/>
              <a:ext cx="1989780" cy="19255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47">
              <a:extLst>
                <a:ext uri="{FF2B5EF4-FFF2-40B4-BE49-F238E27FC236}">
                  <a16:creationId xmlns:a16="http://schemas.microsoft.com/office/drawing/2014/main" id="{84FB443A-D8FB-B4FE-6E61-84E5787FAE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1335" y="2730349"/>
              <a:ext cx="4000843" cy="176053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48">
              <a:extLst>
                <a:ext uri="{FF2B5EF4-FFF2-40B4-BE49-F238E27FC236}">
                  <a16:creationId xmlns:a16="http://schemas.microsoft.com/office/drawing/2014/main" id="{38F40546-AD87-929C-A3ED-4568BF19ACC2}"/>
                </a:ext>
              </a:extLst>
            </p:cNvPr>
            <p:cNvCxnSpPr>
              <a:cxnSpLocks/>
            </p:cNvCxnSpPr>
            <p:nvPr/>
          </p:nvCxnSpPr>
          <p:spPr>
            <a:xfrm>
              <a:off x="3841335" y="2906402"/>
              <a:ext cx="3973851" cy="112529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e 51">
              <a:extLst>
                <a:ext uri="{FF2B5EF4-FFF2-40B4-BE49-F238E27FC236}">
                  <a16:creationId xmlns:a16="http://schemas.microsoft.com/office/drawing/2014/main" id="{6F47E7FE-2D7F-7477-2D0C-2A5448EE1EDB}"/>
                </a:ext>
              </a:extLst>
            </p:cNvPr>
            <p:cNvSpPr/>
            <p:nvPr/>
          </p:nvSpPr>
          <p:spPr>
            <a:xfrm>
              <a:off x="8296358" y="2618570"/>
              <a:ext cx="1386669" cy="5883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52">
                  <a:extLst>
                    <a:ext uri="{FF2B5EF4-FFF2-40B4-BE49-F238E27FC236}">
                      <a16:creationId xmlns:a16="http://schemas.microsoft.com/office/drawing/2014/main" id="{F1F28D1C-680F-CCE9-C738-068E51F6BD2C}"/>
                    </a:ext>
                  </a:extLst>
                </p:cNvPr>
                <p:cNvSpPr txBox="1"/>
                <p:nvPr/>
              </p:nvSpPr>
              <p:spPr>
                <a:xfrm>
                  <a:off x="1692714" y="2321026"/>
                  <a:ext cx="676137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800" b="0" dirty="0"/>
                </a:p>
                <a:p>
                  <a:endParaRPr lang="it-IT" sz="2800" dirty="0"/>
                </a:p>
              </p:txBody>
            </p:sp>
          </mc:Choice>
          <mc:Fallback xmlns="">
            <p:sp>
              <p:nvSpPr>
                <p:cNvPr id="16" name="CasellaDiTesto 52">
                  <a:extLst>
                    <a:ext uri="{FF2B5EF4-FFF2-40B4-BE49-F238E27FC236}">
                      <a16:creationId xmlns:a16="http://schemas.microsoft.com/office/drawing/2014/main" id="{C316A453-8637-57E3-29F7-1740DFB4FB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2714" y="2321026"/>
                  <a:ext cx="676137" cy="9541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CasellaDiTesto 53">
              <a:extLst>
                <a:ext uri="{FF2B5EF4-FFF2-40B4-BE49-F238E27FC236}">
                  <a16:creationId xmlns:a16="http://schemas.microsoft.com/office/drawing/2014/main" id="{0CE3C65B-91C1-B1E6-C923-954B486101E3}"/>
                </a:ext>
              </a:extLst>
            </p:cNvPr>
            <p:cNvSpPr txBox="1"/>
            <p:nvPr/>
          </p:nvSpPr>
          <p:spPr>
            <a:xfrm>
              <a:off x="2129372" y="1973954"/>
              <a:ext cx="846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VETO</a:t>
              </a:r>
              <a:endParaRPr lang="en-US" sz="1400" b="1" baseline="-25000" dirty="0">
                <a:latin typeface="Helvetica" pitchFamily="2" charset="0"/>
              </a:endParaRP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19" name="CasellaDiTesto 54">
              <a:extLst>
                <a:ext uri="{FF2B5EF4-FFF2-40B4-BE49-F238E27FC236}">
                  <a16:creationId xmlns:a16="http://schemas.microsoft.com/office/drawing/2014/main" id="{21D860B3-B9F4-AC1A-AD2D-522A3AE5F262}"/>
                </a:ext>
              </a:extLst>
            </p:cNvPr>
            <p:cNvSpPr txBox="1"/>
            <p:nvPr/>
          </p:nvSpPr>
          <p:spPr>
            <a:xfrm>
              <a:off x="2995473" y="1970213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Decay Volume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20" name="CasellaDiTesto 55">
              <a:extLst>
                <a:ext uri="{FF2B5EF4-FFF2-40B4-BE49-F238E27FC236}">
                  <a16:creationId xmlns:a16="http://schemas.microsoft.com/office/drawing/2014/main" id="{B9A5C440-8815-15A6-8A40-DCEE8B7949A1}"/>
                </a:ext>
              </a:extLst>
            </p:cNvPr>
            <p:cNvSpPr txBox="1"/>
            <p:nvPr/>
          </p:nvSpPr>
          <p:spPr>
            <a:xfrm>
              <a:off x="5584954" y="197737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Tracker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21" name="CasellaDiTesto 56">
              <a:extLst>
                <a:ext uri="{FF2B5EF4-FFF2-40B4-BE49-F238E27FC236}">
                  <a16:creationId xmlns:a16="http://schemas.microsoft.com/office/drawing/2014/main" id="{7816F812-F9EA-3FF1-1010-A921E7BE2F0F}"/>
                </a:ext>
              </a:extLst>
            </p:cNvPr>
            <p:cNvSpPr txBox="1"/>
            <p:nvPr/>
          </p:nvSpPr>
          <p:spPr>
            <a:xfrm>
              <a:off x="7239214" y="1785147"/>
              <a:ext cx="153041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 pitchFamily="2" charset="0"/>
                </a:rPr>
                <a:t>Current</a:t>
              </a:r>
            </a:p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 pitchFamily="2" charset="0"/>
                </a:rPr>
                <a:t>pre-shower</a:t>
              </a:r>
            </a:p>
            <a:p>
              <a:endParaRPr lang="it-IT" sz="1400" b="1" dirty="0">
                <a:solidFill>
                  <a:srgbClr val="C00000"/>
                </a:solidFill>
                <a:latin typeface="Helvetica" pitchFamily="2" charset="0"/>
              </a:endParaRPr>
            </a:p>
          </p:txBody>
        </p:sp>
        <p:sp>
          <p:nvSpPr>
            <p:cNvPr id="22" name="CasellaDiTesto 57">
              <a:extLst>
                <a:ext uri="{FF2B5EF4-FFF2-40B4-BE49-F238E27FC236}">
                  <a16:creationId xmlns:a16="http://schemas.microsoft.com/office/drawing/2014/main" id="{2EC5780D-31A0-8A66-97FE-16BDB8DE81EB}"/>
                </a:ext>
              </a:extLst>
            </p:cNvPr>
            <p:cNvSpPr txBox="1"/>
            <p:nvPr/>
          </p:nvSpPr>
          <p:spPr>
            <a:xfrm>
              <a:off x="8301604" y="1994093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Calorimeter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23" name="CasellaDiTesto 58">
              <a:extLst>
                <a:ext uri="{FF2B5EF4-FFF2-40B4-BE49-F238E27FC236}">
                  <a16:creationId xmlns:a16="http://schemas.microsoft.com/office/drawing/2014/main" id="{CB9C8161-752A-4468-AD01-F19E901D9404}"/>
                </a:ext>
              </a:extLst>
            </p:cNvPr>
            <p:cNvSpPr txBox="1"/>
            <p:nvPr/>
          </p:nvSpPr>
          <p:spPr>
            <a:xfrm>
              <a:off x="4508836" y="1447758"/>
              <a:ext cx="3369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Helvetica" pitchFamily="2" charset="0"/>
                </a:rPr>
                <a:t>Two Fermion signal</a:t>
              </a:r>
            </a:p>
            <a:p>
              <a:pPr algn="ctr"/>
              <a:endParaRPr lang="it-IT" sz="2400" b="1" dirty="0">
                <a:latin typeface="Helvetica" pitchFamily="2" charset="0"/>
              </a:endParaRPr>
            </a:p>
          </p:txBody>
        </p:sp>
        <p:sp>
          <p:nvSpPr>
            <p:cNvPr id="24" name="Ovale 59">
              <a:extLst>
                <a:ext uri="{FF2B5EF4-FFF2-40B4-BE49-F238E27FC236}">
                  <a16:creationId xmlns:a16="http://schemas.microsoft.com/office/drawing/2014/main" id="{B2351285-0D7D-4B88-75D3-D985136D0A96}"/>
                </a:ext>
              </a:extLst>
            </p:cNvPr>
            <p:cNvSpPr/>
            <p:nvPr/>
          </p:nvSpPr>
          <p:spPr>
            <a:xfrm>
              <a:off x="4727915" y="2770388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Ovale 60">
              <a:extLst>
                <a:ext uri="{FF2B5EF4-FFF2-40B4-BE49-F238E27FC236}">
                  <a16:creationId xmlns:a16="http://schemas.microsoft.com/office/drawing/2014/main" id="{A898F411-816F-DE69-4313-7A617D4DD2AD}"/>
                </a:ext>
              </a:extLst>
            </p:cNvPr>
            <p:cNvSpPr/>
            <p:nvPr/>
          </p:nvSpPr>
          <p:spPr>
            <a:xfrm>
              <a:off x="4723309" y="2842716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Ovale 61">
              <a:extLst>
                <a:ext uri="{FF2B5EF4-FFF2-40B4-BE49-F238E27FC236}">
                  <a16:creationId xmlns:a16="http://schemas.microsoft.com/office/drawing/2014/main" id="{4918F2ED-71DB-727F-7A3C-E8AAA04CDC28}"/>
                </a:ext>
              </a:extLst>
            </p:cNvPr>
            <p:cNvSpPr/>
            <p:nvPr/>
          </p:nvSpPr>
          <p:spPr>
            <a:xfrm>
              <a:off x="7552618" y="2942545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Ovale 62">
              <a:extLst>
                <a:ext uri="{FF2B5EF4-FFF2-40B4-BE49-F238E27FC236}">
                  <a16:creationId xmlns:a16="http://schemas.microsoft.com/office/drawing/2014/main" id="{214092DC-AC3A-93BF-ADBC-C3D41DCC7E80}"/>
                </a:ext>
              </a:extLst>
            </p:cNvPr>
            <p:cNvSpPr/>
            <p:nvPr/>
          </p:nvSpPr>
          <p:spPr>
            <a:xfrm>
              <a:off x="7557291" y="2657768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Ovale 63">
              <a:extLst>
                <a:ext uri="{FF2B5EF4-FFF2-40B4-BE49-F238E27FC236}">
                  <a16:creationId xmlns:a16="http://schemas.microsoft.com/office/drawing/2014/main" id="{BD2BB8F5-F9C3-F7AE-E3E4-1B7A865BD5B5}"/>
                </a:ext>
              </a:extLst>
            </p:cNvPr>
            <p:cNvSpPr/>
            <p:nvPr/>
          </p:nvSpPr>
          <p:spPr>
            <a:xfrm>
              <a:off x="6266297" y="2901717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Ovale 64">
              <a:extLst>
                <a:ext uri="{FF2B5EF4-FFF2-40B4-BE49-F238E27FC236}">
                  <a16:creationId xmlns:a16="http://schemas.microsoft.com/office/drawing/2014/main" id="{4A74A1DE-99FC-9D25-5D30-EE72CF886110}"/>
                </a:ext>
              </a:extLst>
            </p:cNvPr>
            <p:cNvSpPr/>
            <p:nvPr/>
          </p:nvSpPr>
          <p:spPr>
            <a:xfrm>
              <a:off x="6253045" y="2696065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Ovale 65">
              <a:extLst>
                <a:ext uri="{FF2B5EF4-FFF2-40B4-BE49-F238E27FC236}">
                  <a16:creationId xmlns:a16="http://schemas.microsoft.com/office/drawing/2014/main" id="{48C249E8-ABEA-7F17-95A2-84DB074D64CE}"/>
                </a:ext>
              </a:extLst>
            </p:cNvPr>
            <p:cNvSpPr/>
            <p:nvPr/>
          </p:nvSpPr>
          <p:spPr>
            <a:xfrm>
              <a:off x="7859747" y="2489615"/>
              <a:ext cx="296991" cy="86640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28">
                <a:extLst>
                  <a:ext uri="{FF2B5EF4-FFF2-40B4-BE49-F238E27FC236}">
                    <a16:creationId xmlns:a16="http://schemas.microsoft.com/office/drawing/2014/main" id="{6F9232D0-92F9-AF32-68E2-D93EA6CA6FA1}"/>
                  </a:ext>
                </a:extLst>
              </p:cNvPr>
              <p:cNvSpPr txBox="1"/>
              <p:nvPr/>
            </p:nvSpPr>
            <p:spPr>
              <a:xfrm>
                <a:off x="4049859" y="5212821"/>
                <a:ext cx="51240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US" sz="2000" b="0" dirty="0"/>
              </a:p>
              <a:p>
                <a:endParaRPr lang="en-US" sz="2000" b="0" dirty="0"/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31" name="CasellaDiTesto 28">
                <a:extLst>
                  <a:ext uri="{FF2B5EF4-FFF2-40B4-BE49-F238E27FC236}">
                    <a16:creationId xmlns:a16="http://schemas.microsoft.com/office/drawing/2014/main" id="{6F9232D0-92F9-AF32-68E2-D93EA6CA6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859" y="5212821"/>
                <a:ext cx="512401" cy="10156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6B48BF6E-BD24-1AB3-8A64-A80D3328E083}"/>
              </a:ext>
            </a:extLst>
          </p:cNvPr>
          <p:cNvGrpSpPr/>
          <p:nvPr/>
        </p:nvGrpSpPr>
        <p:grpSpPr>
          <a:xfrm>
            <a:off x="1692714" y="3741576"/>
            <a:ext cx="8139303" cy="2003039"/>
            <a:chOff x="1692714" y="3741576"/>
            <a:chExt cx="8139303" cy="2003039"/>
          </a:xfrm>
        </p:grpSpPr>
        <p:sp>
          <p:nvSpPr>
            <p:cNvPr id="33" name="Rettangolo 36">
              <a:extLst>
                <a:ext uri="{FF2B5EF4-FFF2-40B4-BE49-F238E27FC236}">
                  <a16:creationId xmlns:a16="http://schemas.microsoft.com/office/drawing/2014/main" id="{B7B1E0E2-3037-4CE8-E204-E54BFA70C0DD}"/>
                </a:ext>
              </a:extLst>
            </p:cNvPr>
            <p:cNvSpPr/>
            <p:nvPr/>
          </p:nvSpPr>
          <p:spPr>
            <a:xfrm>
              <a:off x="2369365" y="4657745"/>
              <a:ext cx="186510" cy="1065072"/>
            </a:xfrm>
            <a:prstGeom prst="rect">
              <a:avLst/>
            </a:prstGeom>
            <a:solidFill>
              <a:srgbClr val="7F7F7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37">
              <a:extLst>
                <a:ext uri="{FF2B5EF4-FFF2-40B4-BE49-F238E27FC236}">
                  <a16:creationId xmlns:a16="http://schemas.microsoft.com/office/drawing/2014/main" id="{ECBE425A-0599-5CF9-1EC4-876DA5A9CD83}"/>
                </a:ext>
              </a:extLst>
            </p:cNvPr>
            <p:cNvSpPr/>
            <p:nvPr/>
          </p:nvSpPr>
          <p:spPr>
            <a:xfrm>
              <a:off x="4606017" y="4657746"/>
              <a:ext cx="3139426" cy="1065072"/>
            </a:xfrm>
            <a:prstGeom prst="rect">
              <a:avLst/>
            </a:prstGeom>
            <a:solidFill>
              <a:srgbClr val="3CB0EB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38">
              <a:extLst>
                <a:ext uri="{FF2B5EF4-FFF2-40B4-BE49-F238E27FC236}">
                  <a16:creationId xmlns:a16="http://schemas.microsoft.com/office/drawing/2014/main" id="{2A26FAE2-0A6A-CD5B-AFCD-39E7D4BA2E81}"/>
                </a:ext>
              </a:extLst>
            </p:cNvPr>
            <p:cNvSpPr/>
            <p:nvPr/>
          </p:nvSpPr>
          <p:spPr>
            <a:xfrm>
              <a:off x="2669195" y="4657746"/>
              <a:ext cx="1834084" cy="1065072"/>
            </a:xfrm>
            <a:prstGeom prst="rect">
              <a:avLst/>
            </a:prstGeom>
            <a:solidFill>
              <a:srgbClr val="F9828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ttangolo 39">
              <a:extLst>
                <a:ext uri="{FF2B5EF4-FFF2-40B4-BE49-F238E27FC236}">
                  <a16:creationId xmlns:a16="http://schemas.microsoft.com/office/drawing/2014/main" id="{D3D6654B-74D3-3ECF-ED7C-120494841E80}"/>
                </a:ext>
              </a:extLst>
            </p:cNvPr>
            <p:cNvSpPr/>
            <p:nvPr/>
          </p:nvSpPr>
          <p:spPr>
            <a:xfrm flipH="1">
              <a:off x="7894659" y="4668892"/>
              <a:ext cx="72335" cy="1075723"/>
            </a:xfrm>
            <a:prstGeom prst="rect">
              <a:avLst/>
            </a:prstGeom>
            <a:solidFill>
              <a:srgbClr val="1DA95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40">
              <a:extLst>
                <a:ext uri="{FF2B5EF4-FFF2-40B4-BE49-F238E27FC236}">
                  <a16:creationId xmlns:a16="http://schemas.microsoft.com/office/drawing/2014/main" id="{8E71974E-8100-874F-346A-AF705F9D23D9}"/>
                </a:ext>
              </a:extLst>
            </p:cNvPr>
            <p:cNvSpPr/>
            <p:nvPr/>
          </p:nvSpPr>
          <p:spPr>
            <a:xfrm>
              <a:off x="8286208" y="4673127"/>
              <a:ext cx="1414352" cy="1065072"/>
            </a:xfrm>
            <a:prstGeom prst="rect">
              <a:avLst/>
            </a:prstGeom>
            <a:solidFill>
              <a:srgbClr val="D8D4D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41">
              <a:extLst>
                <a:ext uri="{FF2B5EF4-FFF2-40B4-BE49-F238E27FC236}">
                  <a16:creationId xmlns:a16="http://schemas.microsoft.com/office/drawing/2014/main" id="{C5994EDF-5731-1417-89F1-56E88D9BEF1E}"/>
                </a:ext>
              </a:extLst>
            </p:cNvPr>
            <p:cNvSpPr/>
            <p:nvPr/>
          </p:nvSpPr>
          <p:spPr>
            <a:xfrm flipH="1">
              <a:off x="8037752" y="4671245"/>
              <a:ext cx="72335" cy="1065072"/>
            </a:xfrm>
            <a:prstGeom prst="rect">
              <a:avLst/>
            </a:prstGeom>
            <a:solidFill>
              <a:srgbClr val="1DA95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Ovale 51">
              <a:extLst>
                <a:ext uri="{FF2B5EF4-FFF2-40B4-BE49-F238E27FC236}">
                  <a16:creationId xmlns:a16="http://schemas.microsoft.com/office/drawing/2014/main" id="{3BB23025-CD7F-A8B2-193D-1B623672F51A}"/>
                </a:ext>
              </a:extLst>
            </p:cNvPr>
            <p:cNvSpPr/>
            <p:nvPr/>
          </p:nvSpPr>
          <p:spPr>
            <a:xfrm>
              <a:off x="8296358" y="4912388"/>
              <a:ext cx="1386669" cy="5883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CasellaDiTesto 53">
              <a:extLst>
                <a:ext uri="{FF2B5EF4-FFF2-40B4-BE49-F238E27FC236}">
                  <a16:creationId xmlns:a16="http://schemas.microsoft.com/office/drawing/2014/main" id="{38B1F072-09E7-B2EB-3EC9-2227B8086ADF}"/>
                </a:ext>
              </a:extLst>
            </p:cNvPr>
            <p:cNvSpPr txBox="1"/>
            <p:nvPr/>
          </p:nvSpPr>
          <p:spPr>
            <a:xfrm>
              <a:off x="2129372" y="4267772"/>
              <a:ext cx="846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VETO</a:t>
              </a:r>
              <a:endParaRPr lang="en-US" sz="1400" b="1" baseline="-25000" dirty="0">
                <a:latin typeface="Helvetica" pitchFamily="2" charset="0"/>
              </a:endParaRP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1" name="CasellaDiTesto 54">
              <a:extLst>
                <a:ext uri="{FF2B5EF4-FFF2-40B4-BE49-F238E27FC236}">
                  <a16:creationId xmlns:a16="http://schemas.microsoft.com/office/drawing/2014/main" id="{6A2B688E-AD86-BB72-DE63-FCBEB6C83B3A}"/>
                </a:ext>
              </a:extLst>
            </p:cNvPr>
            <p:cNvSpPr txBox="1"/>
            <p:nvPr/>
          </p:nvSpPr>
          <p:spPr>
            <a:xfrm>
              <a:off x="2995473" y="426403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Decay Volume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2" name="CasellaDiTesto 55">
              <a:extLst>
                <a:ext uri="{FF2B5EF4-FFF2-40B4-BE49-F238E27FC236}">
                  <a16:creationId xmlns:a16="http://schemas.microsoft.com/office/drawing/2014/main" id="{113AE6A6-300C-1960-E398-AA8FFFBDFCCC}"/>
                </a:ext>
              </a:extLst>
            </p:cNvPr>
            <p:cNvSpPr txBox="1"/>
            <p:nvPr/>
          </p:nvSpPr>
          <p:spPr>
            <a:xfrm>
              <a:off x="5584954" y="4271189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Tracker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3" name="CasellaDiTesto 56">
              <a:extLst>
                <a:ext uri="{FF2B5EF4-FFF2-40B4-BE49-F238E27FC236}">
                  <a16:creationId xmlns:a16="http://schemas.microsoft.com/office/drawing/2014/main" id="{32161494-DA2F-8AEB-9463-69E08165AB65}"/>
                </a:ext>
              </a:extLst>
            </p:cNvPr>
            <p:cNvSpPr txBox="1"/>
            <p:nvPr/>
          </p:nvSpPr>
          <p:spPr>
            <a:xfrm>
              <a:off x="7239214" y="4078965"/>
              <a:ext cx="153041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 pitchFamily="2" charset="0"/>
                </a:rPr>
                <a:t>Current</a:t>
              </a:r>
            </a:p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 pitchFamily="2" charset="0"/>
                </a:rPr>
                <a:t>pre-shower</a:t>
              </a:r>
            </a:p>
            <a:p>
              <a:endParaRPr lang="it-IT" sz="1400" b="1" dirty="0">
                <a:solidFill>
                  <a:srgbClr val="C00000"/>
                </a:solidFill>
                <a:latin typeface="Helvetica" pitchFamily="2" charset="0"/>
              </a:endParaRPr>
            </a:p>
          </p:txBody>
        </p:sp>
        <p:sp>
          <p:nvSpPr>
            <p:cNvPr id="44" name="CasellaDiTesto 57">
              <a:extLst>
                <a:ext uri="{FF2B5EF4-FFF2-40B4-BE49-F238E27FC236}">
                  <a16:creationId xmlns:a16="http://schemas.microsoft.com/office/drawing/2014/main" id="{1DBDB3F4-8979-836A-404D-CA1307EF3EC2}"/>
                </a:ext>
              </a:extLst>
            </p:cNvPr>
            <p:cNvSpPr txBox="1"/>
            <p:nvPr/>
          </p:nvSpPr>
          <p:spPr>
            <a:xfrm>
              <a:off x="8301604" y="428791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Calorimeter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5" name="CasellaDiTesto 58">
              <a:extLst>
                <a:ext uri="{FF2B5EF4-FFF2-40B4-BE49-F238E27FC236}">
                  <a16:creationId xmlns:a16="http://schemas.microsoft.com/office/drawing/2014/main" id="{277B27A0-636D-4BCB-A4BC-FD80CD80A068}"/>
                </a:ext>
              </a:extLst>
            </p:cNvPr>
            <p:cNvSpPr txBox="1"/>
            <p:nvPr/>
          </p:nvSpPr>
          <p:spPr>
            <a:xfrm>
              <a:off x="4508836" y="3741576"/>
              <a:ext cx="3369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Helvetica" pitchFamily="2" charset="0"/>
                </a:rPr>
                <a:t>Two Photon signal</a:t>
              </a:r>
            </a:p>
            <a:p>
              <a:pPr algn="ctr"/>
              <a:endParaRPr lang="it-IT" sz="2400" b="1" dirty="0">
                <a:latin typeface="Helvetica" pitchFamily="2" charset="0"/>
              </a:endParaRPr>
            </a:p>
          </p:txBody>
        </p:sp>
        <p:sp>
          <p:nvSpPr>
            <p:cNvPr id="46" name="Ovale 65">
              <a:extLst>
                <a:ext uri="{FF2B5EF4-FFF2-40B4-BE49-F238E27FC236}">
                  <a16:creationId xmlns:a16="http://schemas.microsoft.com/office/drawing/2014/main" id="{79ED6BA3-5A62-39B9-8567-F6A53299674C}"/>
                </a:ext>
              </a:extLst>
            </p:cNvPr>
            <p:cNvSpPr/>
            <p:nvPr/>
          </p:nvSpPr>
          <p:spPr>
            <a:xfrm>
              <a:off x="7859747" y="4783433"/>
              <a:ext cx="296991" cy="86640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7" name="Connettore 2 21">
              <a:extLst>
                <a:ext uri="{FF2B5EF4-FFF2-40B4-BE49-F238E27FC236}">
                  <a16:creationId xmlns:a16="http://schemas.microsoft.com/office/drawing/2014/main" id="{AFB28314-8097-28A4-C288-E07B5E640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1335" y="5067546"/>
              <a:ext cx="3973851" cy="130510"/>
            </a:xfrm>
            <a:prstGeom prst="straightConnector1">
              <a:avLst/>
            </a:prstGeom>
            <a:ln w="2540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2 22">
              <a:extLst>
                <a:ext uri="{FF2B5EF4-FFF2-40B4-BE49-F238E27FC236}">
                  <a16:creationId xmlns:a16="http://schemas.microsoft.com/office/drawing/2014/main" id="{0494A215-2046-DAA3-D45B-F57F32AC6EEF}"/>
                </a:ext>
              </a:extLst>
            </p:cNvPr>
            <p:cNvCxnSpPr>
              <a:cxnSpLocks/>
            </p:cNvCxnSpPr>
            <p:nvPr/>
          </p:nvCxnSpPr>
          <p:spPr>
            <a:xfrm>
              <a:off x="3841335" y="5198056"/>
              <a:ext cx="3973851" cy="117263"/>
            </a:xfrm>
            <a:prstGeom prst="straightConnector1">
              <a:avLst/>
            </a:prstGeom>
            <a:ln w="2540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CasellaDiTesto 26">
                  <a:extLst>
                    <a:ext uri="{FF2B5EF4-FFF2-40B4-BE49-F238E27FC236}">
                      <a16:creationId xmlns:a16="http://schemas.microsoft.com/office/drawing/2014/main" id="{1582BDD6-A343-8BF7-FBB1-EBE528188D21}"/>
                    </a:ext>
                  </a:extLst>
                </p:cNvPr>
                <p:cNvSpPr txBox="1"/>
                <p:nvPr/>
              </p:nvSpPr>
              <p:spPr>
                <a:xfrm>
                  <a:off x="1692714" y="4617384"/>
                  <a:ext cx="607859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en-US" sz="2800" b="0" dirty="0"/>
                </a:p>
                <a:p>
                  <a:endParaRPr lang="it-IT" sz="2800" dirty="0"/>
                </a:p>
              </p:txBody>
            </p:sp>
          </mc:Choice>
          <mc:Fallback xmlns="">
            <p:sp>
              <p:nvSpPr>
                <p:cNvPr id="83" name="CasellaDiTesto 26">
                  <a:extLst>
                    <a:ext uri="{FF2B5EF4-FFF2-40B4-BE49-F238E27FC236}">
                      <a16:creationId xmlns:a16="http://schemas.microsoft.com/office/drawing/2014/main" id="{0F82191D-2ADA-2605-D8ED-D1FFC28EB9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2714" y="4617384"/>
                  <a:ext cx="607859" cy="9541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CasellaDiTesto 27">
                  <a:extLst>
                    <a:ext uri="{FF2B5EF4-FFF2-40B4-BE49-F238E27FC236}">
                      <a16:creationId xmlns:a16="http://schemas.microsoft.com/office/drawing/2014/main" id="{A734745C-EA38-6303-298F-A9BA00A12096}"/>
                    </a:ext>
                  </a:extLst>
                </p:cNvPr>
                <p:cNvSpPr txBox="1"/>
                <p:nvPr/>
              </p:nvSpPr>
              <p:spPr>
                <a:xfrm>
                  <a:off x="4057219" y="4714929"/>
                  <a:ext cx="51240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2000" b="0" dirty="0"/>
                </a:p>
                <a:p>
                  <a:endParaRPr lang="en-US" sz="2000" b="0" dirty="0"/>
                </a:p>
                <a:p>
                  <a:endParaRPr lang="it-IT" sz="2000" dirty="0"/>
                </a:p>
              </p:txBody>
            </p:sp>
          </mc:Choice>
          <mc:Fallback xmlns="">
            <p:sp>
              <p:nvSpPr>
                <p:cNvPr id="84" name="CasellaDiTesto 27">
                  <a:extLst>
                    <a:ext uri="{FF2B5EF4-FFF2-40B4-BE49-F238E27FC236}">
                      <a16:creationId xmlns:a16="http://schemas.microsoft.com/office/drawing/2014/main" id="{E98E0BD0-C4FB-2014-5325-DEFDB65865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7219" y="4714929"/>
                  <a:ext cx="512401" cy="101566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Connettore 1 46">
              <a:extLst>
                <a:ext uri="{FF2B5EF4-FFF2-40B4-BE49-F238E27FC236}">
                  <a16:creationId xmlns:a16="http://schemas.microsoft.com/office/drawing/2014/main" id="{16299BD4-5195-2088-9BFD-2B42F7A5F553}"/>
                </a:ext>
              </a:extLst>
            </p:cNvPr>
            <p:cNvCxnSpPr>
              <a:cxnSpLocks/>
            </p:cNvCxnSpPr>
            <p:nvPr/>
          </p:nvCxnSpPr>
          <p:spPr>
            <a:xfrm>
              <a:off x="1857132" y="5173495"/>
              <a:ext cx="1989780" cy="19255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3F1FC63C-EFAA-7DC2-0147-415F44A2FC0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29C3B8DC-2842-7956-529E-4755784F1C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730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256:1 analog MUX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2A3DBE-963F-D777-71EB-18097AC06062}"/>
              </a:ext>
            </a:extLst>
          </p:cNvPr>
          <p:cNvSpPr txBox="1"/>
          <p:nvPr/>
        </p:nvSpPr>
        <p:spPr>
          <a:xfrm>
            <a:off x="554539" y="1859339"/>
            <a:ext cx="34742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Problem of the proposed design: </a:t>
            </a:r>
            <a:r>
              <a:rPr lang="it-IT" dirty="0"/>
              <a:t>the polling leads to the sharing of the charges of the pixels with ‘</a:t>
            </a:r>
            <a:r>
              <a:rPr lang="it-IT" dirty="0">
                <a:solidFill>
                  <a:srgbClr val="FF0000"/>
                </a:solidFill>
              </a:rPr>
              <a:t>higher</a:t>
            </a:r>
            <a:r>
              <a:rPr lang="it-IT" dirty="0"/>
              <a:t>’ addresses.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This is due to the switching of the LSB of the address (A</a:t>
            </a:r>
            <a:r>
              <a:rPr lang="it-IT" baseline="-25000" dirty="0"/>
              <a:t>0</a:t>
            </a:r>
            <a:r>
              <a:rPr lang="it-IT" dirty="0"/>
              <a:t> in the example).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Solution</a:t>
            </a:r>
            <a:r>
              <a:rPr lang="it-IT" dirty="0"/>
              <a:t>: additional switches connected to the MUX inputs.</a:t>
            </a:r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282F68B-B28B-E3EE-3D25-24C2FB6E69B2}"/>
              </a:ext>
            </a:extLst>
          </p:cNvPr>
          <p:cNvSpPr/>
          <p:nvPr/>
        </p:nvSpPr>
        <p:spPr>
          <a:xfrm>
            <a:off x="4651006" y="2394308"/>
            <a:ext cx="586740" cy="42327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2586273-3120-3992-0124-7D89C1DBCFA5}"/>
              </a:ext>
            </a:extLst>
          </p:cNvPr>
          <p:cNvSpPr/>
          <p:nvPr/>
        </p:nvSpPr>
        <p:spPr>
          <a:xfrm>
            <a:off x="4694820" y="3160792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EAB4424-975F-635C-B7AC-9D608E2C4F74}"/>
              </a:ext>
            </a:extLst>
          </p:cNvPr>
          <p:cNvSpPr/>
          <p:nvPr/>
        </p:nvSpPr>
        <p:spPr>
          <a:xfrm>
            <a:off x="4694820" y="3877667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4AF9D9C-90E2-161D-D9CD-98819C103AF6}"/>
              </a:ext>
            </a:extLst>
          </p:cNvPr>
          <p:cNvSpPr/>
          <p:nvPr/>
        </p:nvSpPr>
        <p:spPr>
          <a:xfrm>
            <a:off x="4694820" y="4630618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9B427DA-DD1D-1343-4D5B-5919EEB736FC}"/>
              </a:ext>
            </a:extLst>
          </p:cNvPr>
          <p:cNvSpPr/>
          <p:nvPr/>
        </p:nvSpPr>
        <p:spPr>
          <a:xfrm>
            <a:off x="5237745" y="2645588"/>
            <a:ext cx="542925" cy="729517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5D66A06-12AA-DF4A-8B87-3E87FFEB5DA2}"/>
              </a:ext>
            </a:extLst>
          </p:cNvPr>
          <p:cNvSpPr/>
          <p:nvPr/>
        </p:nvSpPr>
        <p:spPr>
          <a:xfrm>
            <a:off x="5237745" y="4091980"/>
            <a:ext cx="542925" cy="77085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F013E8B-5971-5D65-7703-51D809354C05}"/>
              </a:ext>
            </a:extLst>
          </p:cNvPr>
          <p:cNvSpPr/>
          <p:nvPr/>
        </p:nvSpPr>
        <p:spPr>
          <a:xfrm>
            <a:off x="5780670" y="3001753"/>
            <a:ext cx="542925" cy="1475652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7DC97C-1DB7-F548-BC82-2668F7F0F292}"/>
              </a:ext>
            </a:extLst>
          </p:cNvPr>
          <p:cNvSpPr txBox="1"/>
          <p:nvPr/>
        </p:nvSpPr>
        <p:spPr>
          <a:xfrm>
            <a:off x="4383836" y="1703476"/>
            <a:ext cx="1373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=000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24E797B-737C-28E5-3B12-E77D8CB0BCF3}"/>
              </a:ext>
            </a:extLst>
          </p:cNvPr>
          <p:cNvSpPr/>
          <p:nvPr/>
        </p:nvSpPr>
        <p:spPr>
          <a:xfrm>
            <a:off x="4620843" y="2383125"/>
            <a:ext cx="2005012" cy="1357312"/>
          </a:xfrm>
          <a:custGeom>
            <a:avLst/>
            <a:gdLst>
              <a:gd name="connsiteX0" fmla="*/ 0 w 2005012"/>
              <a:gd name="connsiteY0" fmla="*/ 0 h 1357312"/>
              <a:gd name="connsiteX1" fmla="*/ 623887 w 2005012"/>
              <a:gd name="connsiteY1" fmla="*/ 0 h 1357312"/>
              <a:gd name="connsiteX2" fmla="*/ 623887 w 2005012"/>
              <a:gd name="connsiteY2" fmla="*/ 261937 h 1357312"/>
              <a:gd name="connsiteX3" fmla="*/ 1166812 w 2005012"/>
              <a:gd name="connsiteY3" fmla="*/ 261937 h 1357312"/>
              <a:gd name="connsiteX4" fmla="*/ 1166812 w 2005012"/>
              <a:gd name="connsiteY4" fmla="*/ 623887 h 1357312"/>
              <a:gd name="connsiteX5" fmla="*/ 1704975 w 2005012"/>
              <a:gd name="connsiteY5" fmla="*/ 623887 h 1357312"/>
              <a:gd name="connsiteX6" fmla="*/ 1704975 w 2005012"/>
              <a:gd name="connsiteY6" fmla="*/ 1357312 h 1357312"/>
              <a:gd name="connsiteX7" fmla="*/ 2005012 w 2005012"/>
              <a:gd name="connsiteY7" fmla="*/ 1357312 h 135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5012" h="1357312">
                <a:moveTo>
                  <a:pt x="0" y="0"/>
                </a:moveTo>
                <a:lnTo>
                  <a:pt x="623887" y="0"/>
                </a:lnTo>
                <a:lnTo>
                  <a:pt x="623887" y="261937"/>
                </a:lnTo>
                <a:lnTo>
                  <a:pt x="1166812" y="261937"/>
                </a:lnTo>
                <a:lnTo>
                  <a:pt x="1166812" y="623887"/>
                </a:lnTo>
                <a:lnTo>
                  <a:pt x="1704975" y="623887"/>
                </a:lnTo>
                <a:lnTo>
                  <a:pt x="1704975" y="1357312"/>
                </a:lnTo>
                <a:lnTo>
                  <a:pt x="2005012" y="1357312"/>
                </a:lnTo>
              </a:path>
            </a:pathLst>
          </a:custGeom>
          <a:noFill/>
          <a:ln w="762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B84AFF1-0366-9B98-0718-47504D54B6F7}"/>
              </a:ext>
            </a:extLst>
          </p:cNvPr>
          <p:cNvSpPr/>
          <p:nvPr/>
        </p:nvSpPr>
        <p:spPr>
          <a:xfrm>
            <a:off x="4658943" y="3154650"/>
            <a:ext cx="585787" cy="223837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009CFE2-D792-E86D-DD97-A78AC8D3EBB2}"/>
              </a:ext>
            </a:extLst>
          </p:cNvPr>
          <p:cNvSpPr/>
          <p:nvPr/>
        </p:nvSpPr>
        <p:spPr>
          <a:xfrm>
            <a:off x="4658943" y="4638474"/>
            <a:ext cx="585787" cy="223837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7" name="Hexagon 56">
            <a:extLst>
              <a:ext uri="{FF2B5EF4-FFF2-40B4-BE49-F238E27FC236}">
                <a16:creationId xmlns:a16="http://schemas.microsoft.com/office/drawing/2014/main" id="{CA62E003-C13D-F70F-14AB-B896C11366BE}"/>
              </a:ext>
            </a:extLst>
          </p:cNvPr>
          <p:cNvSpPr/>
          <p:nvPr/>
        </p:nvSpPr>
        <p:spPr>
          <a:xfrm>
            <a:off x="4347722" y="226126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510E648E-B881-33B7-101F-04D368F40194}"/>
              </a:ext>
            </a:extLst>
          </p:cNvPr>
          <p:cNvSpPr/>
          <p:nvPr/>
        </p:nvSpPr>
        <p:spPr>
          <a:xfrm>
            <a:off x="4360423" y="269289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id="{40879E14-7CC6-F57B-48C2-6DAF49444601}"/>
              </a:ext>
            </a:extLst>
          </p:cNvPr>
          <p:cNvSpPr/>
          <p:nvPr/>
        </p:nvSpPr>
        <p:spPr>
          <a:xfrm>
            <a:off x="4371257" y="3024591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C56D8ED6-B758-4E49-83BE-46D4BD5EF15F}"/>
              </a:ext>
            </a:extLst>
          </p:cNvPr>
          <p:cNvSpPr/>
          <p:nvPr/>
        </p:nvSpPr>
        <p:spPr>
          <a:xfrm>
            <a:off x="4380474" y="344310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1" name="Hexagon 60">
            <a:extLst>
              <a:ext uri="{FF2B5EF4-FFF2-40B4-BE49-F238E27FC236}">
                <a16:creationId xmlns:a16="http://schemas.microsoft.com/office/drawing/2014/main" id="{74B31863-D846-4735-AB8F-837E300478E4}"/>
              </a:ext>
            </a:extLst>
          </p:cNvPr>
          <p:cNvSpPr/>
          <p:nvPr/>
        </p:nvSpPr>
        <p:spPr>
          <a:xfrm>
            <a:off x="4395042" y="416868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2" name="Hexagon 61">
            <a:extLst>
              <a:ext uri="{FF2B5EF4-FFF2-40B4-BE49-F238E27FC236}">
                <a16:creationId xmlns:a16="http://schemas.microsoft.com/office/drawing/2014/main" id="{9074C231-642F-18E4-7043-4710BCAB9FB9}"/>
              </a:ext>
            </a:extLst>
          </p:cNvPr>
          <p:cNvSpPr/>
          <p:nvPr/>
        </p:nvSpPr>
        <p:spPr>
          <a:xfrm>
            <a:off x="4395041" y="44958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E62BE888-C657-E6FC-AF6A-63E1B8FE525D}"/>
              </a:ext>
            </a:extLst>
          </p:cNvPr>
          <p:cNvSpPr/>
          <p:nvPr/>
        </p:nvSpPr>
        <p:spPr>
          <a:xfrm>
            <a:off x="4391955" y="49141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7D4090C-3991-D380-82FA-48EE95F7E261}"/>
              </a:ext>
            </a:extLst>
          </p:cNvPr>
          <p:cNvSpPr/>
          <p:nvPr/>
        </p:nvSpPr>
        <p:spPr>
          <a:xfrm>
            <a:off x="7201776" y="2394308"/>
            <a:ext cx="586740" cy="42327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360994C-B20E-98E9-106F-A7213A086800}"/>
              </a:ext>
            </a:extLst>
          </p:cNvPr>
          <p:cNvSpPr/>
          <p:nvPr/>
        </p:nvSpPr>
        <p:spPr>
          <a:xfrm>
            <a:off x="7245590" y="3160792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F60F975-223C-E1F3-C534-8152E01629AA}"/>
              </a:ext>
            </a:extLst>
          </p:cNvPr>
          <p:cNvSpPr/>
          <p:nvPr/>
        </p:nvSpPr>
        <p:spPr>
          <a:xfrm>
            <a:off x="7245590" y="3877667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E909DD7-7795-1406-B4FA-BD07E59C510A}"/>
              </a:ext>
            </a:extLst>
          </p:cNvPr>
          <p:cNvSpPr/>
          <p:nvPr/>
        </p:nvSpPr>
        <p:spPr>
          <a:xfrm>
            <a:off x="7245590" y="4630618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FC684D9-5477-54F2-658E-85D0F82A208D}"/>
              </a:ext>
            </a:extLst>
          </p:cNvPr>
          <p:cNvSpPr/>
          <p:nvPr/>
        </p:nvSpPr>
        <p:spPr>
          <a:xfrm>
            <a:off x="7788515" y="2645588"/>
            <a:ext cx="542925" cy="729517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D7C4E7A-9FAB-2F12-567D-F4779DF6264A}"/>
              </a:ext>
            </a:extLst>
          </p:cNvPr>
          <p:cNvSpPr/>
          <p:nvPr/>
        </p:nvSpPr>
        <p:spPr>
          <a:xfrm>
            <a:off x="7788515" y="4091980"/>
            <a:ext cx="542925" cy="77085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DE7F232-DB85-30B3-D576-382881C5D7FF}"/>
              </a:ext>
            </a:extLst>
          </p:cNvPr>
          <p:cNvSpPr/>
          <p:nvPr/>
        </p:nvSpPr>
        <p:spPr>
          <a:xfrm>
            <a:off x="8331440" y="3001753"/>
            <a:ext cx="542925" cy="1475652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93421A0-4883-1796-7CD6-4658D2B370AF}"/>
              </a:ext>
            </a:extLst>
          </p:cNvPr>
          <p:cNvSpPr txBox="1"/>
          <p:nvPr/>
        </p:nvSpPr>
        <p:spPr>
          <a:xfrm>
            <a:off x="6934606" y="1703476"/>
            <a:ext cx="1373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=001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9F238D8-65BC-823C-F94A-4DFD4B0A1EAD}"/>
              </a:ext>
            </a:extLst>
          </p:cNvPr>
          <p:cNvSpPr/>
          <p:nvPr/>
        </p:nvSpPr>
        <p:spPr>
          <a:xfrm flipV="1">
            <a:off x="7209713" y="3378487"/>
            <a:ext cx="585787" cy="218786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5DDDE09-8141-ED22-8B46-618FA45BE6BB}"/>
              </a:ext>
            </a:extLst>
          </p:cNvPr>
          <p:cNvSpPr/>
          <p:nvPr/>
        </p:nvSpPr>
        <p:spPr>
          <a:xfrm flipV="1">
            <a:off x="7209713" y="4862311"/>
            <a:ext cx="585787" cy="190050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id="{F2F164D4-180C-968F-71A1-E056FD2D4B12}"/>
              </a:ext>
            </a:extLst>
          </p:cNvPr>
          <p:cNvSpPr/>
          <p:nvPr/>
        </p:nvSpPr>
        <p:spPr>
          <a:xfrm>
            <a:off x="6898492" y="226126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5" name="Hexagon 74">
            <a:extLst>
              <a:ext uri="{FF2B5EF4-FFF2-40B4-BE49-F238E27FC236}">
                <a16:creationId xmlns:a16="http://schemas.microsoft.com/office/drawing/2014/main" id="{DC87F544-18F6-EA05-C09E-036C6BC9BB14}"/>
              </a:ext>
            </a:extLst>
          </p:cNvPr>
          <p:cNvSpPr/>
          <p:nvPr/>
        </p:nvSpPr>
        <p:spPr>
          <a:xfrm>
            <a:off x="6911193" y="269289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6" name="Hexagon 75">
            <a:extLst>
              <a:ext uri="{FF2B5EF4-FFF2-40B4-BE49-F238E27FC236}">
                <a16:creationId xmlns:a16="http://schemas.microsoft.com/office/drawing/2014/main" id="{8E11ABD2-B6DD-C38E-754D-F7391AFD387E}"/>
              </a:ext>
            </a:extLst>
          </p:cNvPr>
          <p:cNvSpPr/>
          <p:nvPr/>
        </p:nvSpPr>
        <p:spPr>
          <a:xfrm>
            <a:off x="6922027" y="3024591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7" name="Hexagon 76">
            <a:extLst>
              <a:ext uri="{FF2B5EF4-FFF2-40B4-BE49-F238E27FC236}">
                <a16:creationId xmlns:a16="http://schemas.microsoft.com/office/drawing/2014/main" id="{FD76C8E7-BDDA-07EF-996F-E51464A2899C}"/>
              </a:ext>
            </a:extLst>
          </p:cNvPr>
          <p:cNvSpPr/>
          <p:nvPr/>
        </p:nvSpPr>
        <p:spPr>
          <a:xfrm>
            <a:off x="6931244" y="344310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6A00E6BB-879F-EB33-F8EE-5818F57E0663}"/>
              </a:ext>
            </a:extLst>
          </p:cNvPr>
          <p:cNvSpPr/>
          <p:nvPr/>
        </p:nvSpPr>
        <p:spPr>
          <a:xfrm>
            <a:off x="6937076" y="374561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9" name="Hexagon 78">
            <a:extLst>
              <a:ext uri="{FF2B5EF4-FFF2-40B4-BE49-F238E27FC236}">
                <a16:creationId xmlns:a16="http://schemas.microsoft.com/office/drawing/2014/main" id="{28021754-F120-4513-5A93-86EA7903F3D0}"/>
              </a:ext>
            </a:extLst>
          </p:cNvPr>
          <p:cNvSpPr/>
          <p:nvPr/>
        </p:nvSpPr>
        <p:spPr>
          <a:xfrm>
            <a:off x="6945811" y="44958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0" name="Hexagon 79">
            <a:extLst>
              <a:ext uri="{FF2B5EF4-FFF2-40B4-BE49-F238E27FC236}">
                <a16:creationId xmlns:a16="http://schemas.microsoft.com/office/drawing/2014/main" id="{2672D281-69E2-D74C-9118-FBB2E4A41F54}"/>
              </a:ext>
            </a:extLst>
          </p:cNvPr>
          <p:cNvSpPr/>
          <p:nvPr/>
        </p:nvSpPr>
        <p:spPr>
          <a:xfrm>
            <a:off x="6942725" y="49141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6E1980E-A578-81C9-3C18-F5DF43D19A87}"/>
              </a:ext>
            </a:extLst>
          </p:cNvPr>
          <p:cNvSpPr/>
          <p:nvPr/>
        </p:nvSpPr>
        <p:spPr>
          <a:xfrm>
            <a:off x="9757291" y="2394308"/>
            <a:ext cx="586740" cy="42327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9169053-CF7C-2BCE-C73F-82E7CFBC256A}"/>
              </a:ext>
            </a:extLst>
          </p:cNvPr>
          <p:cNvSpPr/>
          <p:nvPr/>
        </p:nvSpPr>
        <p:spPr>
          <a:xfrm>
            <a:off x="9801105" y="3160792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2BF6457-438D-0369-22E7-AFE762CFEB01}"/>
              </a:ext>
            </a:extLst>
          </p:cNvPr>
          <p:cNvSpPr/>
          <p:nvPr/>
        </p:nvSpPr>
        <p:spPr>
          <a:xfrm>
            <a:off x="9801105" y="3877667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CC36CEC-A30F-5343-96F5-3783D93DEAFE}"/>
              </a:ext>
            </a:extLst>
          </p:cNvPr>
          <p:cNvSpPr/>
          <p:nvPr/>
        </p:nvSpPr>
        <p:spPr>
          <a:xfrm>
            <a:off x="9801105" y="4630618"/>
            <a:ext cx="542925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1924387-6CA2-8250-AC14-C54D2776B4F4}"/>
              </a:ext>
            </a:extLst>
          </p:cNvPr>
          <p:cNvSpPr/>
          <p:nvPr/>
        </p:nvSpPr>
        <p:spPr>
          <a:xfrm>
            <a:off x="10344030" y="2645588"/>
            <a:ext cx="542925" cy="729517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075AA0E2-711C-5605-6746-576ABD73A39B}"/>
              </a:ext>
            </a:extLst>
          </p:cNvPr>
          <p:cNvSpPr/>
          <p:nvPr/>
        </p:nvSpPr>
        <p:spPr>
          <a:xfrm>
            <a:off x="10344030" y="4091980"/>
            <a:ext cx="542925" cy="77085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FE2E673-338A-AF5F-2B3E-AA746DE0568C}"/>
              </a:ext>
            </a:extLst>
          </p:cNvPr>
          <p:cNvSpPr/>
          <p:nvPr/>
        </p:nvSpPr>
        <p:spPr>
          <a:xfrm>
            <a:off x="10886955" y="3001753"/>
            <a:ext cx="542925" cy="1475652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7BC4FC-AADE-2A68-0485-D49B3A429CEE}"/>
              </a:ext>
            </a:extLst>
          </p:cNvPr>
          <p:cNvSpPr txBox="1"/>
          <p:nvPr/>
        </p:nvSpPr>
        <p:spPr>
          <a:xfrm>
            <a:off x="9490121" y="1703476"/>
            <a:ext cx="1373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=010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18533B9-4460-572E-53B6-6F9149183025}"/>
              </a:ext>
            </a:extLst>
          </p:cNvPr>
          <p:cNvSpPr/>
          <p:nvPr/>
        </p:nvSpPr>
        <p:spPr>
          <a:xfrm>
            <a:off x="9765228" y="3877534"/>
            <a:ext cx="585787" cy="223837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0" name="Hexagon 89">
            <a:extLst>
              <a:ext uri="{FF2B5EF4-FFF2-40B4-BE49-F238E27FC236}">
                <a16:creationId xmlns:a16="http://schemas.microsoft.com/office/drawing/2014/main" id="{FF9253FB-3A70-4DDE-D61B-A713C01E1A70}"/>
              </a:ext>
            </a:extLst>
          </p:cNvPr>
          <p:cNvSpPr/>
          <p:nvPr/>
        </p:nvSpPr>
        <p:spPr>
          <a:xfrm>
            <a:off x="9466708" y="269289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1" name="Hexagon 90">
            <a:extLst>
              <a:ext uri="{FF2B5EF4-FFF2-40B4-BE49-F238E27FC236}">
                <a16:creationId xmlns:a16="http://schemas.microsoft.com/office/drawing/2014/main" id="{AC45A5D3-2311-61E1-2BD5-D1BE527F0875}"/>
              </a:ext>
            </a:extLst>
          </p:cNvPr>
          <p:cNvSpPr/>
          <p:nvPr/>
        </p:nvSpPr>
        <p:spPr>
          <a:xfrm>
            <a:off x="9477542" y="3024591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015798D6-56D0-70E1-1FA9-6BD0D1B42912}"/>
              </a:ext>
            </a:extLst>
          </p:cNvPr>
          <p:cNvSpPr/>
          <p:nvPr/>
        </p:nvSpPr>
        <p:spPr>
          <a:xfrm>
            <a:off x="9486759" y="344310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2F462312-3F1D-D852-9608-7C59A261A2AF}"/>
              </a:ext>
            </a:extLst>
          </p:cNvPr>
          <p:cNvSpPr/>
          <p:nvPr/>
        </p:nvSpPr>
        <p:spPr>
          <a:xfrm>
            <a:off x="9492591" y="374561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C0A54B6D-D374-7E26-3EF4-D1E9B271E887}"/>
              </a:ext>
            </a:extLst>
          </p:cNvPr>
          <p:cNvSpPr/>
          <p:nvPr/>
        </p:nvSpPr>
        <p:spPr>
          <a:xfrm>
            <a:off x="9501327" y="416868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5" name="Hexagon 94">
            <a:extLst>
              <a:ext uri="{FF2B5EF4-FFF2-40B4-BE49-F238E27FC236}">
                <a16:creationId xmlns:a16="http://schemas.microsoft.com/office/drawing/2014/main" id="{D1634FA9-1075-C2E3-C4D4-7BED5754DA75}"/>
              </a:ext>
            </a:extLst>
          </p:cNvPr>
          <p:cNvSpPr/>
          <p:nvPr/>
        </p:nvSpPr>
        <p:spPr>
          <a:xfrm>
            <a:off x="9498240" y="49141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F6FA794D-27FD-7EE3-6D45-9896F69282FE}"/>
              </a:ext>
            </a:extLst>
          </p:cNvPr>
          <p:cNvSpPr/>
          <p:nvPr/>
        </p:nvSpPr>
        <p:spPr>
          <a:xfrm>
            <a:off x="7209713" y="2636197"/>
            <a:ext cx="1943100" cy="1085850"/>
          </a:xfrm>
          <a:custGeom>
            <a:avLst/>
            <a:gdLst>
              <a:gd name="connsiteX0" fmla="*/ 0 w 1943100"/>
              <a:gd name="connsiteY0" fmla="*/ 177800 h 1085850"/>
              <a:gd name="connsiteX1" fmla="*/ 558800 w 1943100"/>
              <a:gd name="connsiteY1" fmla="*/ 177800 h 1085850"/>
              <a:gd name="connsiteX2" fmla="*/ 558800 w 1943100"/>
              <a:gd name="connsiteY2" fmla="*/ 0 h 1085850"/>
              <a:gd name="connsiteX3" fmla="*/ 1104900 w 1943100"/>
              <a:gd name="connsiteY3" fmla="*/ 0 h 1085850"/>
              <a:gd name="connsiteX4" fmla="*/ 1104900 w 1943100"/>
              <a:gd name="connsiteY4" fmla="*/ 355600 h 1085850"/>
              <a:gd name="connsiteX5" fmla="*/ 1663700 w 1943100"/>
              <a:gd name="connsiteY5" fmla="*/ 355600 h 1085850"/>
              <a:gd name="connsiteX6" fmla="*/ 1663700 w 1943100"/>
              <a:gd name="connsiteY6" fmla="*/ 1085850 h 1085850"/>
              <a:gd name="connsiteX7" fmla="*/ 1943100 w 1943100"/>
              <a:gd name="connsiteY7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1085850">
                <a:moveTo>
                  <a:pt x="0" y="177800"/>
                </a:moveTo>
                <a:lnTo>
                  <a:pt x="558800" y="177800"/>
                </a:lnTo>
                <a:lnTo>
                  <a:pt x="558800" y="0"/>
                </a:lnTo>
                <a:lnTo>
                  <a:pt x="1104900" y="0"/>
                </a:lnTo>
                <a:lnTo>
                  <a:pt x="1104900" y="355600"/>
                </a:lnTo>
                <a:lnTo>
                  <a:pt x="1663700" y="355600"/>
                </a:lnTo>
                <a:lnTo>
                  <a:pt x="1663700" y="1085850"/>
                </a:lnTo>
                <a:lnTo>
                  <a:pt x="1943100" y="1085850"/>
                </a:lnTo>
              </a:path>
            </a:pathLst>
          </a:custGeom>
          <a:noFill/>
          <a:ln w="762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2A30C466-7526-3965-2248-B0AF535CE49B}"/>
              </a:ext>
            </a:extLst>
          </p:cNvPr>
          <p:cNvSpPr/>
          <p:nvPr/>
        </p:nvSpPr>
        <p:spPr>
          <a:xfrm>
            <a:off x="4699921" y="3886548"/>
            <a:ext cx="1111881" cy="209550"/>
          </a:xfrm>
          <a:custGeom>
            <a:avLst/>
            <a:gdLst>
              <a:gd name="connsiteX0" fmla="*/ 0 w 1069975"/>
              <a:gd name="connsiteY0" fmla="*/ 0 h 209550"/>
              <a:gd name="connsiteX1" fmla="*/ 533400 w 1069975"/>
              <a:gd name="connsiteY1" fmla="*/ 0 h 209550"/>
              <a:gd name="connsiteX2" fmla="*/ 533400 w 1069975"/>
              <a:gd name="connsiteY2" fmla="*/ 209550 h 209550"/>
              <a:gd name="connsiteX3" fmla="*/ 1069975 w 1069975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975" h="209550">
                <a:moveTo>
                  <a:pt x="0" y="0"/>
                </a:moveTo>
                <a:lnTo>
                  <a:pt x="533400" y="0"/>
                </a:lnTo>
                <a:lnTo>
                  <a:pt x="533400" y="209550"/>
                </a:lnTo>
                <a:lnTo>
                  <a:pt x="1069975" y="209550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8" name="Hexagon 97">
            <a:extLst>
              <a:ext uri="{FF2B5EF4-FFF2-40B4-BE49-F238E27FC236}">
                <a16:creationId xmlns:a16="http://schemas.microsoft.com/office/drawing/2014/main" id="{092C21CF-BE9F-A88B-41A2-91832B38B417}"/>
              </a:ext>
            </a:extLst>
          </p:cNvPr>
          <p:cNvSpPr/>
          <p:nvPr/>
        </p:nvSpPr>
        <p:spPr>
          <a:xfrm>
            <a:off x="4386306" y="374561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5887E2A3-8C14-8DB7-C944-472687662A84}"/>
              </a:ext>
            </a:extLst>
          </p:cNvPr>
          <p:cNvSpPr/>
          <p:nvPr/>
        </p:nvSpPr>
        <p:spPr>
          <a:xfrm flipV="1">
            <a:off x="7245590" y="4095082"/>
            <a:ext cx="1111881" cy="201212"/>
          </a:xfrm>
          <a:custGeom>
            <a:avLst/>
            <a:gdLst>
              <a:gd name="connsiteX0" fmla="*/ 0 w 1069975"/>
              <a:gd name="connsiteY0" fmla="*/ 0 h 209550"/>
              <a:gd name="connsiteX1" fmla="*/ 533400 w 1069975"/>
              <a:gd name="connsiteY1" fmla="*/ 0 h 209550"/>
              <a:gd name="connsiteX2" fmla="*/ 533400 w 1069975"/>
              <a:gd name="connsiteY2" fmla="*/ 209550 h 209550"/>
              <a:gd name="connsiteX3" fmla="*/ 1069975 w 1069975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975" h="209550">
                <a:moveTo>
                  <a:pt x="0" y="0"/>
                </a:moveTo>
                <a:lnTo>
                  <a:pt x="533400" y="0"/>
                </a:lnTo>
                <a:lnTo>
                  <a:pt x="533400" y="209550"/>
                </a:lnTo>
                <a:lnTo>
                  <a:pt x="1069975" y="209550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0" name="Hexagon 99">
            <a:extLst>
              <a:ext uri="{FF2B5EF4-FFF2-40B4-BE49-F238E27FC236}">
                <a16:creationId xmlns:a16="http://schemas.microsoft.com/office/drawing/2014/main" id="{A4C7B332-60CA-39AF-3E30-FF96A9CBC06F}"/>
              </a:ext>
            </a:extLst>
          </p:cNvPr>
          <p:cNvSpPr/>
          <p:nvPr/>
        </p:nvSpPr>
        <p:spPr>
          <a:xfrm>
            <a:off x="6945812" y="416868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079BEC4-2648-42EF-715B-0272111B405A}"/>
              </a:ext>
            </a:extLst>
          </p:cNvPr>
          <p:cNvSpPr/>
          <p:nvPr/>
        </p:nvSpPr>
        <p:spPr>
          <a:xfrm>
            <a:off x="9757768" y="2392754"/>
            <a:ext cx="593248" cy="248332"/>
          </a:xfrm>
          <a:custGeom>
            <a:avLst/>
            <a:gdLst>
              <a:gd name="connsiteX0" fmla="*/ 0 w 585787"/>
              <a:gd name="connsiteY0" fmla="*/ 0 h 223837"/>
              <a:gd name="connsiteX1" fmla="*/ 585787 w 585787"/>
              <a:gd name="connsiteY1" fmla="*/ 0 h 223837"/>
              <a:gd name="connsiteX2" fmla="*/ 585787 w 585787"/>
              <a:gd name="connsiteY2" fmla="*/ 223837 h 22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23837">
                <a:moveTo>
                  <a:pt x="0" y="0"/>
                </a:moveTo>
                <a:lnTo>
                  <a:pt x="585787" y="0"/>
                </a:lnTo>
                <a:lnTo>
                  <a:pt x="585787" y="223837"/>
                </a:lnTo>
              </a:path>
            </a:pathLst>
          </a:custGeom>
          <a:noFill/>
          <a:ln w="762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2" name="Hexagon 101">
            <a:extLst>
              <a:ext uri="{FF2B5EF4-FFF2-40B4-BE49-F238E27FC236}">
                <a16:creationId xmlns:a16="http://schemas.microsoft.com/office/drawing/2014/main" id="{0C1D3F2D-B136-B7E4-FEF3-23F69350618B}"/>
              </a:ext>
            </a:extLst>
          </p:cNvPr>
          <p:cNvSpPr/>
          <p:nvPr/>
        </p:nvSpPr>
        <p:spPr>
          <a:xfrm>
            <a:off x="9454007" y="2261266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52999954-3FBC-1619-38E0-A7DE93B350FE}"/>
              </a:ext>
            </a:extLst>
          </p:cNvPr>
          <p:cNvSpPr/>
          <p:nvPr/>
        </p:nvSpPr>
        <p:spPr>
          <a:xfrm>
            <a:off x="9781488" y="2997487"/>
            <a:ext cx="1928812" cy="704850"/>
          </a:xfrm>
          <a:custGeom>
            <a:avLst/>
            <a:gdLst>
              <a:gd name="connsiteX0" fmla="*/ 0 w 1928812"/>
              <a:gd name="connsiteY0" fmla="*/ 161925 h 704850"/>
              <a:gd name="connsiteX1" fmla="*/ 566737 w 1928812"/>
              <a:gd name="connsiteY1" fmla="*/ 161925 h 704850"/>
              <a:gd name="connsiteX2" fmla="*/ 566737 w 1928812"/>
              <a:gd name="connsiteY2" fmla="*/ 381000 h 704850"/>
              <a:gd name="connsiteX3" fmla="*/ 1114425 w 1928812"/>
              <a:gd name="connsiteY3" fmla="*/ 381000 h 704850"/>
              <a:gd name="connsiteX4" fmla="*/ 1114425 w 1928812"/>
              <a:gd name="connsiteY4" fmla="*/ 0 h 704850"/>
              <a:gd name="connsiteX5" fmla="*/ 1647825 w 1928812"/>
              <a:gd name="connsiteY5" fmla="*/ 0 h 704850"/>
              <a:gd name="connsiteX6" fmla="*/ 1647825 w 1928812"/>
              <a:gd name="connsiteY6" fmla="*/ 704850 h 704850"/>
              <a:gd name="connsiteX7" fmla="*/ 1928812 w 1928812"/>
              <a:gd name="connsiteY7" fmla="*/ 7048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8812" h="704850">
                <a:moveTo>
                  <a:pt x="0" y="161925"/>
                </a:moveTo>
                <a:lnTo>
                  <a:pt x="566737" y="161925"/>
                </a:lnTo>
                <a:lnTo>
                  <a:pt x="566737" y="381000"/>
                </a:lnTo>
                <a:lnTo>
                  <a:pt x="1114425" y="381000"/>
                </a:lnTo>
                <a:lnTo>
                  <a:pt x="1114425" y="0"/>
                </a:lnTo>
                <a:lnTo>
                  <a:pt x="1647825" y="0"/>
                </a:lnTo>
                <a:lnTo>
                  <a:pt x="1647825" y="704850"/>
                </a:lnTo>
                <a:lnTo>
                  <a:pt x="1928812" y="704850"/>
                </a:lnTo>
              </a:path>
            </a:pathLst>
          </a:custGeom>
          <a:noFill/>
          <a:ln w="762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263ACD44-2DEE-5FE7-B871-20176FE713B6}"/>
              </a:ext>
            </a:extLst>
          </p:cNvPr>
          <p:cNvSpPr/>
          <p:nvPr/>
        </p:nvSpPr>
        <p:spPr>
          <a:xfrm>
            <a:off x="9801105" y="4628072"/>
            <a:ext cx="1111881" cy="229959"/>
          </a:xfrm>
          <a:custGeom>
            <a:avLst/>
            <a:gdLst>
              <a:gd name="connsiteX0" fmla="*/ 0 w 1069975"/>
              <a:gd name="connsiteY0" fmla="*/ 0 h 209550"/>
              <a:gd name="connsiteX1" fmla="*/ 533400 w 1069975"/>
              <a:gd name="connsiteY1" fmla="*/ 0 h 209550"/>
              <a:gd name="connsiteX2" fmla="*/ 533400 w 1069975"/>
              <a:gd name="connsiteY2" fmla="*/ 209550 h 209550"/>
              <a:gd name="connsiteX3" fmla="*/ 1069975 w 1069975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975" h="209550">
                <a:moveTo>
                  <a:pt x="0" y="0"/>
                </a:moveTo>
                <a:lnTo>
                  <a:pt x="533400" y="0"/>
                </a:lnTo>
                <a:lnTo>
                  <a:pt x="533400" y="209550"/>
                </a:lnTo>
                <a:lnTo>
                  <a:pt x="1069975" y="209550"/>
                </a:ln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105" name="Hexagon 104">
            <a:extLst>
              <a:ext uri="{FF2B5EF4-FFF2-40B4-BE49-F238E27FC236}">
                <a16:creationId xmlns:a16="http://schemas.microsoft.com/office/drawing/2014/main" id="{73D92FDC-3328-1C66-94F0-9B454DDD70C6}"/>
              </a:ext>
            </a:extLst>
          </p:cNvPr>
          <p:cNvSpPr/>
          <p:nvPr/>
        </p:nvSpPr>
        <p:spPr>
          <a:xfrm>
            <a:off x="9501326" y="44958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3ACB3F3-5F80-6EB5-010F-C452C8E2D6A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6104C-8086-9EA7-027E-CF67D73E70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8058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256:1 analog MUX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D1585-D1A8-8CBB-059A-8D8DBD9468CB}"/>
              </a:ext>
            </a:extLst>
          </p:cNvPr>
          <p:cNvSpPr txBox="1"/>
          <p:nvPr/>
        </p:nvSpPr>
        <p:spPr>
          <a:xfrm>
            <a:off x="601091" y="2459504"/>
            <a:ext cx="51728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/>
              <a:t>Solution</a:t>
            </a:r>
            <a:r>
              <a:rPr lang="it-IT" sz="2000" dirty="0"/>
              <a:t>: </a:t>
            </a:r>
            <a:r>
              <a:rPr lang="it-IT" sz="2000" dirty="0">
                <a:solidFill>
                  <a:srgbClr val="FF0000"/>
                </a:solidFill>
              </a:rPr>
              <a:t>additional switches </a:t>
            </a:r>
            <a:r>
              <a:rPr lang="it-IT" sz="2000" dirty="0"/>
              <a:t>connected to the MUX inputs.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this example: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Pixel</a:t>
            </a:r>
            <a:r>
              <a:rPr lang="en-US" sz="2000" baseline="-25000" dirty="0"/>
              <a:t>2-3</a:t>
            </a:r>
            <a:r>
              <a:rPr lang="en-US" sz="2000" dirty="0"/>
              <a:t>: S</a:t>
            </a:r>
            <a:r>
              <a:rPr lang="en-US" sz="2000" baseline="-25000" dirty="0"/>
              <a:t>2-3</a:t>
            </a:r>
            <a:r>
              <a:rPr lang="en-US" sz="2000" dirty="0"/>
              <a:t> AND with A</a:t>
            </a:r>
            <a:r>
              <a:rPr lang="en-US" sz="2000" baseline="-25000" dirty="0"/>
              <a:t>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Pixel</a:t>
            </a:r>
            <a:r>
              <a:rPr lang="en-US" sz="2000" baseline="-25000" dirty="0"/>
              <a:t>4-5</a:t>
            </a:r>
            <a:r>
              <a:rPr lang="en-US" sz="2000" dirty="0"/>
              <a:t>: S</a:t>
            </a:r>
            <a:r>
              <a:rPr lang="en-US" sz="2000" baseline="-25000" dirty="0"/>
              <a:t>4-5</a:t>
            </a:r>
            <a:r>
              <a:rPr lang="en-US" sz="2000" dirty="0"/>
              <a:t> AND with A</a:t>
            </a:r>
            <a:r>
              <a:rPr lang="en-US" sz="2000" baseline="-25000" dirty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Pixel</a:t>
            </a:r>
            <a:r>
              <a:rPr lang="en-US" sz="2000" baseline="-25000" dirty="0"/>
              <a:t>6-7</a:t>
            </a:r>
            <a:r>
              <a:rPr lang="en-US" sz="2000" dirty="0"/>
              <a:t>: S</a:t>
            </a:r>
            <a:r>
              <a:rPr lang="en-US" sz="2000" baseline="-25000" dirty="0"/>
              <a:t>6-7</a:t>
            </a:r>
            <a:r>
              <a:rPr lang="en-US" sz="2000" dirty="0"/>
              <a:t> AND with A</a:t>
            </a:r>
            <a:r>
              <a:rPr lang="en-US" sz="2000" baseline="-25000" dirty="0"/>
              <a:t>1</a:t>
            </a:r>
            <a:r>
              <a:rPr lang="en-US" sz="2000" dirty="0"/>
              <a:t>,A</a:t>
            </a:r>
            <a:r>
              <a:rPr lang="en-US" sz="2000" baseline="-25000" dirty="0"/>
              <a:t>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43E6714-7C35-7988-86EF-9EC22EAE8435}"/>
              </a:ext>
            </a:extLst>
          </p:cNvPr>
          <p:cNvGrpSpPr/>
          <p:nvPr/>
        </p:nvGrpSpPr>
        <p:grpSpPr>
          <a:xfrm>
            <a:off x="7182703" y="1664149"/>
            <a:ext cx="4491782" cy="3305259"/>
            <a:chOff x="6944378" y="1923721"/>
            <a:chExt cx="4491782" cy="330525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3E8210E-10AF-0B15-1A8A-4382B303D3DE}"/>
                </a:ext>
              </a:extLst>
            </p:cNvPr>
            <p:cNvSpPr/>
            <p:nvPr/>
          </p:nvSpPr>
          <p:spPr>
            <a:xfrm>
              <a:off x="7861339" y="2259460"/>
              <a:ext cx="1673894" cy="423270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F42EE39-DB3C-0758-C68E-D912D72D31E6}"/>
                </a:ext>
              </a:extLst>
            </p:cNvPr>
            <p:cNvSpPr/>
            <p:nvPr/>
          </p:nvSpPr>
          <p:spPr>
            <a:xfrm>
              <a:off x="7986336" y="3025944"/>
              <a:ext cx="1548896" cy="428625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4DA211B-66B9-B6E9-33BF-140EB34A5014}"/>
                </a:ext>
              </a:extLst>
            </p:cNvPr>
            <p:cNvSpPr/>
            <p:nvPr/>
          </p:nvSpPr>
          <p:spPr>
            <a:xfrm>
              <a:off x="7986336" y="3742819"/>
              <a:ext cx="1548896" cy="428625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C6BE35-CD47-8AC7-CEA1-04CCEBCEFED0}"/>
                </a:ext>
              </a:extLst>
            </p:cNvPr>
            <p:cNvSpPr/>
            <p:nvPr/>
          </p:nvSpPr>
          <p:spPr>
            <a:xfrm>
              <a:off x="7986336" y="4495770"/>
              <a:ext cx="1548896" cy="428625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8D7AEB6-37E6-0D83-E02D-AE75ED4FA27A}"/>
                </a:ext>
              </a:extLst>
            </p:cNvPr>
            <p:cNvSpPr/>
            <p:nvPr/>
          </p:nvSpPr>
          <p:spPr>
            <a:xfrm>
              <a:off x="9535231" y="2510740"/>
              <a:ext cx="542925" cy="729517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7604FC1-8EB5-6178-A49C-220E40F9FF62}"/>
                </a:ext>
              </a:extLst>
            </p:cNvPr>
            <p:cNvSpPr/>
            <p:nvPr/>
          </p:nvSpPr>
          <p:spPr>
            <a:xfrm>
              <a:off x="9535231" y="3957132"/>
              <a:ext cx="542925" cy="770850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682BB8-12D4-F396-4A55-34FE4675772D}"/>
                </a:ext>
              </a:extLst>
            </p:cNvPr>
            <p:cNvSpPr/>
            <p:nvPr/>
          </p:nvSpPr>
          <p:spPr>
            <a:xfrm>
              <a:off x="10078156" y="2866905"/>
              <a:ext cx="542925" cy="1475652"/>
            </a:xfrm>
            <a:custGeom>
              <a:avLst/>
              <a:gdLst>
                <a:gd name="connsiteX0" fmla="*/ 0 w 542925"/>
                <a:gd name="connsiteY0" fmla="*/ 0 h 428625"/>
                <a:gd name="connsiteX1" fmla="*/ 542925 w 542925"/>
                <a:gd name="connsiteY1" fmla="*/ 0 h 428625"/>
                <a:gd name="connsiteX2" fmla="*/ 542925 w 542925"/>
                <a:gd name="connsiteY2" fmla="*/ 428625 h 428625"/>
                <a:gd name="connsiteX3" fmla="*/ 9525 w 542925"/>
                <a:gd name="connsiteY3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428625">
                  <a:moveTo>
                    <a:pt x="0" y="0"/>
                  </a:moveTo>
                  <a:lnTo>
                    <a:pt x="542925" y="0"/>
                  </a:lnTo>
                  <a:lnTo>
                    <a:pt x="542925" y="428625"/>
                  </a:lnTo>
                  <a:lnTo>
                    <a:pt x="9525" y="428625"/>
                  </a:lnTo>
                </a:path>
              </a:pathLst>
            </a:custGeom>
            <a:noFill/>
            <a:ln w="222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55228578-7FBA-F31A-9279-7EF5477DE360}"/>
                </a:ext>
              </a:extLst>
            </p:cNvPr>
            <p:cNvSpPr/>
            <p:nvPr/>
          </p:nvSpPr>
          <p:spPr>
            <a:xfrm>
              <a:off x="7679144" y="2126418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8777919B-1318-B01F-D1BA-B12EEB9406A2}"/>
                </a:ext>
              </a:extLst>
            </p:cNvPr>
            <p:cNvSpPr/>
            <p:nvPr/>
          </p:nvSpPr>
          <p:spPr>
            <a:xfrm>
              <a:off x="7691845" y="2558050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C47BB7C1-060C-ED2C-42CA-D12C8D08F76A}"/>
                </a:ext>
              </a:extLst>
            </p:cNvPr>
            <p:cNvSpPr/>
            <p:nvPr/>
          </p:nvSpPr>
          <p:spPr>
            <a:xfrm>
              <a:off x="7702679" y="2889743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AD2875B4-45DA-C092-9FA7-81CE2F942337}"/>
                </a:ext>
              </a:extLst>
            </p:cNvPr>
            <p:cNvSpPr/>
            <p:nvPr/>
          </p:nvSpPr>
          <p:spPr>
            <a:xfrm>
              <a:off x="7711896" y="3308255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19" name="Hexagon 18">
              <a:extLst>
                <a:ext uri="{FF2B5EF4-FFF2-40B4-BE49-F238E27FC236}">
                  <a16:creationId xmlns:a16="http://schemas.microsoft.com/office/drawing/2014/main" id="{8FCF9277-0C1F-DE8E-7AB7-175E60B22B63}"/>
                </a:ext>
              </a:extLst>
            </p:cNvPr>
            <p:cNvSpPr/>
            <p:nvPr/>
          </p:nvSpPr>
          <p:spPr>
            <a:xfrm>
              <a:off x="7726464" y="4033838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DD8E18C9-6D9B-4CC8-64A6-1358453C1BE8}"/>
                </a:ext>
              </a:extLst>
            </p:cNvPr>
            <p:cNvSpPr/>
            <p:nvPr/>
          </p:nvSpPr>
          <p:spPr>
            <a:xfrm>
              <a:off x="7726463" y="4360975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14752895-8A28-1574-ED0A-99FDE6FBAD31}"/>
                </a:ext>
              </a:extLst>
            </p:cNvPr>
            <p:cNvSpPr/>
            <p:nvPr/>
          </p:nvSpPr>
          <p:spPr>
            <a:xfrm>
              <a:off x="7723377" y="4779275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7075EEA3-8F1A-0C38-C599-24ED8AC36CE2}"/>
                </a:ext>
              </a:extLst>
            </p:cNvPr>
            <p:cNvSpPr/>
            <p:nvPr/>
          </p:nvSpPr>
          <p:spPr>
            <a:xfrm>
              <a:off x="7717728" y="3610770"/>
              <a:ext cx="315985" cy="272401"/>
            </a:xfrm>
            <a:prstGeom prst="hexagon">
              <a:avLst/>
            </a:prstGeom>
            <a:solidFill>
              <a:srgbClr val="9BA8B7"/>
            </a:solidFill>
            <a:ln w="158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B1420A-7EF2-0D72-A7AD-0B3975473659}"/>
                </a:ext>
              </a:extLst>
            </p:cNvPr>
            <p:cNvSpPr txBox="1"/>
            <p:nvPr/>
          </p:nvSpPr>
          <p:spPr>
            <a:xfrm>
              <a:off x="6944378" y="1967007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7ED247-E6C5-89E7-03A4-8254186D4152}"/>
                </a:ext>
              </a:extLst>
            </p:cNvPr>
            <p:cNvSpPr txBox="1"/>
            <p:nvPr/>
          </p:nvSpPr>
          <p:spPr>
            <a:xfrm>
              <a:off x="6947152" y="2459504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F298CB8-0887-438C-213C-E6ADB7CCB407}"/>
                </a:ext>
              </a:extLst>
            </p:cNvPr>
            <p:cNvSpPr txBox="1"/>
            <p:nvPr/>
          </p:nvSpPr>
          <p:spPr>
            <a:xfrm>
              <a:off x="6963668" y="2864461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D0B7737-C487-5063-8F12-ABCA1AA8E480}"/>
                </a:ext>
              </a:extLst>
            </p:cNvPr>
            <p:cNvSpPr txBox="1"/>
            <p:nvPr/>
          </p:nvSpPr>
          <p:spPr>
            <a:xfrm>
              <a:off x="6975032" y="322993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3D4C51-53F4-7C0A-BCF3-D1428BC8834F}"/>
                </a:ext>
              </a:extLst>
            </p:cNvPr>
            <p:cNvSpPr txBox="1"/>
            <p:nvPr/>
          </p:nvSpPr>
          <p:spPr>
            <a:xfrm>
              <a:off x="6982777" y="3662431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F65B461-AF6E-A117-8E03-C4807FE479D4}"/>
                </a:ext>
              </a:extLst>
            </p:cNvPr>
            <p:cNvSpPr txBox="1"/>
            <p:nvPr/>
          </p:nvSpPr>
          <p:spPr>
            <a:xfrm>
              <a:off x="6982777" y="408250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9C6F6B-0EAA-2512-FAA3-B983A700E21B}"/>
                </a:ext>
              </a:extLst>
            </p:cNvPr>
            <p:cNvSpPr txBox="1"/>
            <p:nvPr/>
          </p:nvSpPr>
          <p:spPr>
            <a:xfrm>
              <a:off x="6982777" y="4459067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6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DE6CF45-EA03-F925-35AF-6A31004639F1}"/>
                </a:ext>
              </a:extLst>
            </p:cNvPr>
            <p:cNvSpPr txBox="1"/>
            <p:nvPr/>
          </p:nvSpPr>
          <p:spPr>
            <a:xfrm>
              <a:off x="6994379" y="4848141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Pixel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7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BF7F02A-6ACD-FC94-B6C9-51EF6C4B65B5}"/>
                </a:ext>
              </a:extLst>
            </p:cNvPr>
            <p:cNvSpPr/>
            <p:nvPr/>
          </p:nvSpPr>
          <p:spPr>
            <a:xfrm>
              <a:off x="8724218" y="2153846"/>
              <a:ext cx="147808" cy="2890837"/>
            </a:xfrm>
            <a:prstGeom prst="rect">
              <a:avLst/>
            </a:prstGeom>
            <a:solidFill>
              <a:srgbClr val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0ED57F9-548A-814E-76E4-87380ED6AF8F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 flipV="1">
              <a:off x="8724218" y="2153846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352EB6-0C61-3925-7AB6-B030BA1FCAF1}"/>
                </a:ext>
              </a:extLst>
            </p:cNvPr>
            <p:cNvCxnSpPr/>
            <p:nvPr/>
          </p:nvCxnSpPr>
          <p:spPr>
            <a:xfrm flipV="1">
              <a:off x="8717078" y="2590564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62104BA-FDC9-821F-0211-2D070D2A6138}"/>
                </a:ext>
              </a:extLst>
            </p:cNvPr>
            <p:cNvCxnSpPr/>
            <p:nvPr/>
          </p:nvCxnSpPr>
          <p:spPr>
            <a:xfrm flipV="1">
              <a:off x="8718274" y="2923788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E1E5952-A7B7-0361-09BB-5572CD7EB2DF}"/>
                </a:ext>
              </a:extLst>
            </p:cNvPr>
            <p:cNvCxnSpPr/>
            <p:nvPr/>
          </p:nvCxnSpPr>
          <p:spPr>
            <a:xfrm flipV="1">
              <a:off x="8711134" y="3360506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5294AB9-14CD-7183-1421-452C97E289A0}"/>
                </a:ext>
              </a:extLst>
            </p:cNvPr>
            <p:cNvCxnSpPr/>
            <p:nvPr/>
          </p:nvCxnSpPr>
          <p:spPr>
            <a:xfrm flipV="1">
              <a:off x="8722947" y="3640020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7C97286-2C7E-C129-897D-47BE41881BE5}"/>
                </a:ext>
              </a:extLst>
            </p:cNvPr>
            <p:cNvCxnSpPr/>
            <p:nvPr/>
          </p:nvCxnSpPr>
          <p:spPr>
            <a:xfrm flipV="1">
              <a:off x="8715807" y="4076738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2E041AC-4DE9-40FD-F730-9BF810F9188A}"/>
                </a:ext>
              </a:extLst>
            </p:cNvPr>
            <p:cNvCxnSpPr/>
            <p:nvPr/>
          </p:nvCxnSpPr>
          <p:spPr>
            <a:xfrm flipV="1">
              <a:off x="8719169" y="4389526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EC5E79C-6265-6FAF-9388-E559B31A37D4}"/>
                </a:ext>
              </a:extLst>
            </p:cNvPr>
            <p:cNvCxnSpPr/>
            <p:nvPr/>
          </p:nvCxnSpPr>
          <p:spPr>
            <a:xfrm flipV="1">
              <a:off x="8712029" y="4826244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247BE78B-C417-D7AD-BF40-30DF211A37DC}"/>
                </a:ext>
              </a:extLst>
            </p:cNvPr>
            <p:cNvSpPr/>
            <p:nvPr/>
          </p:nvSpPr>
          <p:spPr>
            <a:xfrm>
              <a:off x="8631727" y="1974109"/>
              <a:ext cx="294597" cy="3243364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48ED984-8A16-26C0-369E-82EE41762A2E}"/>
                </a:ext>
              </a:extLst>
            </p:cNvPr>
            <p:cNvCxnSpPr/>
            <p:nvPr/>
          </p:nvCxnSpPr>
          <p:spPr>
            <a:xfrm>
              <a:off x="10621081" y="3610770"/>
              <a:ext cx="361950" cy="0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FE20347-BE7E-DA3B-3585-95215EB9EF34}"/>
                </a:ext>
              </a:extLst>
            </p:cNvPr>
            <p:cNvSpPr txBox="1"/>
            <p:nvPr/>
          </p:nvSpPr>
          <p:spPr>
            <a:xfrm>
              <a:off x="9686736" y="2026439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E9A9907-7382-6E9C-53BE-E5E0AFFE0C8A}"/>
                </a:ext>
              </a:extLst>
            </p:cNvPr>
            <p:cNvSpPr/>
            <p:nvPr/>
          </p:nvSpPr>
          <p:spPr>
            <a:xfrm>
              <a:off x="9766317" y="2338143"/>
              <a:ext cx="147808" cy="2890837"/>
            </a:xfrm>
            <a:prstGeom prst="rect">
              <a:avLst/>
            </a:prstGeom>
            <a:solidFill>
              <a:srgbClr val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FE8B1B7-8F60-E7E6-1534-3422EAC8A50C}"/>
                </a:ext>
              </a:extLst>
            </p:cNvPr>
            <p:cNvSpPr/>
            <p:nvPr/>
          </p:nvSpPr>
          <p:spPr>
            <a:xfrm>
              <a:off x="10301497" y="2719832"/>
              <a:ext cx="147808" cy="1885198"/>
            </a:xfrm>
            <a:prstGeom prst="rect">
              <a:avLst/>
            </a:prstGeom>
            <a:solidFill>
              <a:srgbClr val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9366D82-3618-9998-66A4-D1B02DB492FE}"/>
                </a:ext>
              </a:extLst>
            </p:cNvPr>
            <p:cNvCxnSpPr/>
            <p:nvPr/>
          </p:nvCxnSpPr>
          <p:spPr>
            <a:xfrm flipV="1">
              <a:off x="9758572" y="2411864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541CE3-E7BD-A716-59F6-7170CFDE34B0}"/>
                </a:ext>
              </a:extLst>
            </p:cNvPr>
            <p:cNvCxnSpPr/>
            <p:nvPr/>
          </p:nvCxnSpPr>
          <p:spPr>
            <a:xfrm flipV="1">
              <a:off x="9761499" y="3132928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DD741F4-95F2-DFA0-C76C-D70E795778BB}"/>
                </a:ext>
              </a:extLst>
            </p:cNvPr>
            <p:cNvCxnSpPr/>
            <p:nvPr/>
          </p:nvCxnSpPr>
          <p:spPr>
            <a:xfrm flipV="1">
              <a:off x="9758572" y="3853992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1A54E88-9067-9F13-BFC9-F1BB86F4DBA4}"/>
                </a:ext>
              </a:extLst>
            </p:cNvPr>
            <p:cNvCxnSpPr/>
            <p:nvPr/>
          </p:nvCxnSpPr>
          <p:spPr>
            <a:xfrm flipV="1">
              <a:off x="9753196" y="4629207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6DAF16E-94A4-D83B-35FB-C2AD76D75D09}"/>
                </a:ext>
              </a:extLst>
            </p:cNvPr>
            <p:cNvCxnSpPr/>
            <p:nvPr/>
          </p:nvCxnSpPr>
          <p:spPr>
            <a:xfrm flipV="1">
              <a:off x="10297397" y="4235229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DB5E208-E063-1327-2853-2D9CBFFBFE27}"/>
                </a:ext>
              </a:extLst>
            </p:cNvPr>
            <p:cNvCxnSpPr/>
            <p:nvPr/>
          </p:nvCxnSpPr>
          <p:spPr>
            <a:xfrm flipV="1">
              <a:off x="10297397" y="2759577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5D3CDD6-4D86-D5D0-287F-ADEDD57584D2}"/>
                </a:ext>
              </a:extLst>
            </p:cNvPr>
            <p:cNvSpPr/>
            <p:nvPr/>
          </p:nvSpPr>
          <p:spPr>
            <a:xfrm>
              <a:off x="9200091" y="2142779"/>
              <a:ext cx="147808" cy="2890837"/>
            </a:xfrm>
            <a:prstGeom prst="rect">
              <a:avLst/>
            </a:prstGeom>
            <a:solidFill>
              <a:srgbClr val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CCE750D9-7253-4073-28B0-F757C0A5ECCF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 flipV="1">
              <a:off x="9200091" y="2142779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4E35054-F613-F052-5044-72E77177561A}"/>
                </a:ext>
              </a:extLst>
            </p:cNvPr>
            <p:cNvCxnSpPr/>
            <p:nvPr/>
          </p:nvCxnSpPr>
          <p:spPr>
            <a:xfrm flipV="1">
              <a:off x="9192951" y="2579497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15446A9-50F8-045B-18A7-57B3D4E10FAE}"/>
                </a:ext>
              </a:extLst>
            </p:cNvPr>
            <p:cNvCxnSpPr/>
            <p:nvPr/>
          </p:nvCxnSpPr>
          <p:spPr>
            <a:xfrm flipV="1">
              <a:off x="9194147" y="2912721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FD3F327-C71E-EE21-2058-9535A5CF74FE}"/>
                </a:ext>
              </a:extLst>
            </p:cNvPr>
            <p:cNvCxnSpPr/>
            <p:nvPr/>
          </p:nvCxnSpPr>
          <p:spPr>
            <a:xfrm flipV="1">
              <a:off x="9187007" y="3349439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10275D7-F6BD-AA32-3271-C28F6D589C62}"/>
                </a:ext>
              </a:extLst>
            </p:cNvPr>
            <p:cNvCxnSpPr/>
            <p:nvPr/>
          </p:nvCxnSpPr>
          <p:spPr>
            <a:xfrm flipV="1">
              <a:off x="9198820" y="3628953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05A4E5F-F22A-E64B-1964-8CA19C05453A}"/>
                </a:ext>
              </a:extLst>
            </p:cNvPr>
            <p:cNvCxnSpPr/>
            <p:nvPr/>
          </p:nvCxnSpPr>
          <p:spPr>
            <a:xfrm flipV="1">
              <a:off x="9191680" y="4065671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C4BAA5F-CA10-E84C-F198-F64E55548850}"/>
                </a:ext>
              </a:extLst>
            </p:cNvPr>
            <p:cNvCxnSpPr/>
            <p:nvPr/>
          </p:nvCxnSpPr>
          <p:spPr>
            <a:xfrm flipV="1">
              <a:off x="9195042" y="4378459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3CF2386-3EB4-1941-B240-A0B5B41BE800}"/>
                </a:ext>
              </a:extLst>
            </p:cNvPr>
            <p:cNvCxnSpPr/>
            <p:nvPr/>
          </p:nvCxnSpPr>
          <p:spPr>
            <a:xfrm flipV="1">
              <a:off x="9187902" y="4815177"/>
              <a:ext cx="73904" cy="11668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EA2ACE31-56B0-C9B1-8004-DB5C801A983D}"/>
                </a:ext>
              </a:extLst>
            </p:cNvPr>
            <p:cNvSpPr txBox="1"/>
            <p:nvPr/>
          </p:nvSpPr>
          <p:spPr>
            <a:xfrm>
              <a:off x="10229660" y="233259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1FF0552-FA85-0764-26B6-02C4A8E9F8A3}"/>
                </a:ext>
              </a:extLst>
            </p:cNvPr>
            <p:cNvSpPr txBox="1"/>
            <p:nvPr/>
          </p:nvSpPr>
          <p:spPr>
            <a:xfrm>
              <a:off x="8209473" y="1923721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21536E7-DB4D-41F8-C08D-F3D9277EFC7F}"/>
                </a:ext>
              </a:extLst>
            </p:cNvPr>
            <p:cNvSpPr txBox="1"/>
            <p:nvPr/>
          </p:nvSpPr>
          <p:spPr>
            <a:xfrm>
              <a:off x="8223357" y="2306501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E7D6A89-E849-2CF6-4057-47FAB7F2E0A2}"/>
                </a:ext>
              </a:extLst>
            </p:cNvPr>
            <p:cNvSpPr txBox="1"/>
            <p:nvPr/>
          </p:nvSpPr>
          <p:spPr>
            <a:xfrm>
              <a:off x="8220924" y="2655335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07C4903-6FF7-AD44-EFC8-28FDBC987BA7}"/>
                </a:ext>
              </a:extLst>
            </p:cNvPr>
            <p:cNvSpPr txBox="1"/>
            <p:nvPr/>
          </p:nvSpPr>
          <p:spPr>
            <a:xfrm>
              <a:off x="8239464" y="3086686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9ADF387-68CC-5F0D-B2CF-AA5F9747E711}"/>
                </a:ext>
              </a:extLst>
            </p:cNvPr>
            <p:cNvSpPr txBox="1"/>
            <p:nvPr/>
          </p:nvSpPr>
          <p:spPr>
            <a:xfrm>
              <a:off x="8239464" y="337967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CE8FA1E8-8BEC-8452-5587-C6005B1EFB0D}"/>
                </a:ext>
              </a:extLst>
            </p:cNvPr>
            <p:cNvSpPr txBox="1"/>
            <p:nvPr/>
          </p:nvSpPr>
          <p:spPr>
            <a:xfrm>
              <a:off x="8239464" y="3799745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09F3F9D-B6A7-D8AD-FB5D-C25DF7F9CBAA}"/>
                </a:ext>
              </a:extLst>
            </p:cNvPr>
            <p:cNvSpPr txBox="1"/>
            <p:nvPr/>
          </p:nvSpPr>
          <p:spPr>
            <a:xfrm>
              <a:off x="8239464" y="414841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6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469987A-AF89-4F80-9FB3-009BBD4AC3FA}"/>
                </a:ext>
              </a:extLst>
            </p:cNvPr>
            <p:cNvSpPr txBox="1"/>
            <p:nvPr/>
          </p:nvSpPr>
          <p:spPr>
            <a:xfrm>
              <a:off x="8251066" y="4565383"/>
              <a:ext cx="120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</a:t>
              </a:r>
              <a:r>
                <a:rPr kumimoji="0" lang="it-IT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7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7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BFF20AC-838A-A36B-44E6-68F8FB52167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Date Placeholder 46">
            <a:extLst>
              <a:ext uri="{FF2B5EF4-FFF2-40B4-BE49-F238E27FC236}">
                <a16:creationId xmlns:a16="http://schemas.microsoft.com/office/drawing/2014/main" id="{42E94825-2001-6531-B8AE-D9BC165C38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03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7D9E-B070-880E-BC58-34162812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256:1 analog MUX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9BC6-962B-6DF2-880D-C14001F8E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AABBE-1A2D-12C3-9214-9CF6551DA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42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B1EBB1-CABD-BFD8-703C-34783CA789CB}"/>
                  </a:ext>
                </a:extLst>
              </p:cNvPr>
              <p:cNvSpPr txBox="1"/>
              <p:nvPr/>
            </p:nvSpPr>
            <p:spPr>
              <a:xfrm>
                <a:off x="342164" y="1511515"/>
                <a:ext cx="6469772" cy="4248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a N-bit case, there will be 2</a:t>
                </a:r>
                <a:r>
                  <a:rPr lang="en-US" baseline="30000" dirty="0"/>
                  <a:t>N-1</a:t>
                </a:r>
                <a:r>
                  <a:rPr lang="en-US" dirty="0"/>
                  <a:t> couples of pixels.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couples can be coded in binary words C of N-1 bit.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It is possible to demonstrate that the </a:t>
                </a:r>
                <a:r>
                  <a:rPr lang="en-US" dirty="0" err="1"/>
                  <a:t>i-th</a:t>
                </a:r>
                <a:r>
                  <a:rPr lang="en-US" dirty="0"/>
                  <a:t> couple needs a number of AND inputs equal to the number of 1s in the corresponding word C. </a:t>
                </a:r>
                <a:endParaRPr lang="en-US" baseline="-25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the N=8 case the number of additional AND inputs needed will be: 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2+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3+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4+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5+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6+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7=448</m:t>
                      </m:r>
                    </m:oMath>
                  </m:oMathPara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the token ring solution, 256 </a:t>
                </a:r>
                <a:r>
                  <a:rPr lang="en-US" b="1" dirty="0"/>
                  <a:t>D-flip-flops </a:t>
                </a:r>
                <a:r>
                  <a:rPr lang="en-US" dirty="0"/>
                  <a:t>are required.</a:t>
                </a:r>
                <a:endParaRPr lang="en-US" b="0" dirty="0"/>
              </a:p>
              <a:p>
                <a:pPr lvl="1"/>
                <a:r>
                  <a:rPr lang="it-IT" sz="2000" b="0" dirty="0"/>
                  <a:t>		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B1EBB1-CABD-BFD8-703C-34783CA789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164" y="1511515"/>
                <a:ext cx="6469772" cy="4248535"/>
              </a:xfrm>
              <a:prstGeom prst="rect">
                <a:avLst/>
              </a:prstGeom>
              <a:blipFill>
                <a:blip r:embed="rId2"/>
                <a:stretch>
                  <a:fillRect l="-566" t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39A04F-8060-CDCF-427D-DFFFAFBFB287}"/>
              </a:ext>
            </a:extLst>
          </p:cNvPr>
          <p:cNvSpPr/>
          <p:nvPr/>
        </p:nvSpPr>
        <p:spPr>
          <a:xfrm>
            <a:off x="8097313" y="1997065"/>
            <a:ext cx="1673894" cy="42327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919B7C0-6C36-C2D7-79D3-034DE8B8B241}"/>
              </a:ext>
            </a:extLst>
          </p:cNvPr>
          <p:cNvSpPr/>
          <p:nvPr/>
        </p:nvSpPr>
        <p:spPr>
          <a:xfrm>
            <a:off x="8222310" y="2763549"/>
            <a:ext cx="1548896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46AB302-FF20-238C-A103-80A34DBA3687}"/>
              </a:ext>
            </a:extLst>
          </p:cNvPr>
          <p:cNvSpPr/>
          <p:nvPr/>
        </p:nvSpPr>
        <p:spPr>
          <a:xfrm>
            <a:off x="8222310" y="3480424"/>
            <a:ext cx="1548896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E701FA3-B1F5-823C-36D1-D83D5B8E6507}"/>
              </a:ext>
            </a:extLst>
          </p:cNvPr>
          <p:cNvSpPr/>
          <p:nvPr/>
        </p:nvSpPr>
        <p:spPr>
          <a:xfrm>
            <a:off x="8222310" y="4233375"/>
            <a:ext cx="1548896" cy="428625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335365D-8936-0E02-28B4-29F1F86FAE18}"/>
              </a:ext>
            </a:extLst>
          </p:cNvPr>
          <p:cNvSpPr/>
          <p:nvPr/>
        </p:nvSpPr>
        <p:spPr>
          <a:xfrm>
            <a:off x="9771205" y="2248345"/>
            <a:ext cx="542925" cy="729517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90DC59F-3D3F-7DA4-B75D-A60ED834C3BF}"/>
              </a:ext>
            </a:extLst>
          </p:cNvPr>
          <p:cNvSpPr/>
          <p:nvPr/>
        </p:nvSpPr>
        <p:spPr>
          <a:xfrm>
            <a:off x="9771205" y="3694737"/>
            <a:ext cx="542925" cy="770850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8DEF486-EE1B-5BD8-FD1F-8EC5DB636674}"/>
              </a:ext>
            </a:extLst>
          </p:cNvPr>
          <p:cNvSpPr/>
          <p:nvPr/>
        </p:nvSpPr>
        <p:spPr>
          <a:xfrm>
            <a:off x="10314130" y="2604510"/>
            <a:ext cx="542925" cy="1475652"/>
          </a:xfrm>
          <a:custGeom>
            <a:avLst/>
            <a:gdLst>
              <a:gd name="connsiteX0" fmla="*/ 0 w 542925"/>
              <a:gd name="connsiteY0" fmla="*/ 0 h 428625"/>
              <a:gd name="connsiteX1" fmla="*/ 542925 w 542925"/>
              <a:gd name="connsiteY1" fmla="*/ 0 h 428625"/>
              <a:gd name="connsiteX2" fmla="*/ 542925 w 542925"/>
              <a:gd name="connsiteY2" fmla="*/ 428625 h 428625"/>
              <a:gd name="connsiteX3" fmla="*/ 9525 w 542925"/>
              <a:gd name="connsiteY3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925" h="428625">
                <a:moveTo>
                  <a:pt x="0" y="0"/>
                </a:moveTo>
                <a:lnTo>
                  <a:pt x="542925" y="0"/>
                </a:lnTo>
                <a:lnTo>
                  <a:pt x="542925" y="428625"/>
                </a:lnTo>
                <a:lnTo>
                  <a:pt x="9525" y="428625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6EFC94B2-8AF0-061F-3A92-4A30B4E2FC64}"/>
              </a:ext>
            </a:extLst>
          </p:cNvPr>
          <p:cNvSpPr/>
          <p:nvPr/>
        </p:nvSpPr>
        <p:spPr>
          <a:xfrm>
            <a:off x="7915118" y="186402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C81B0656-8123-FFEB-CE18-B402608F1713}"/>
              </a:ext>
            </a:extLst>
          </p:cNvPr>
          <p:cNvSpPr/>
          <p:nvPr/>
        </p:nvSpPr>
        <p:spPr>
          <a:xfrm>
            <a:off x="7927819" y="2295655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2859F9F3-B3F8-57BD-4038-FE4ADEF177A2}"/>
              </a:ext>
            </a:extLst>
          </p:cNvPr>
          <p:cNvSpPr/>
          <p:nvPr/>
        </p:nvSpPr>
        <p:spPr>
          <a:xfrm>
            <a:off x="7938653" y="2627348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6" name="Hexagon 55">
            <a:extLst>
              <a:ext uri="{FF2B5EF4-FFF2-40B4-BE49-F238E27FC236}">
                <a16:creationId xmlns:a16="http://schemas.microsoft.com/office/drawing/2014/main" id="{6EF7B000-AE27-2C30-475C-668E844CC790}"/>
              </a:ext>
            </a:extLst>
          </p:cNvPr>
          <p:cNvSpPr/>
          <p:nvPr/>
        </p:nvSpPr>
        <p:spPr>
          <a:xfrm>
            <a:off x="7947870" y="3045860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7" name="Hexagon 56">
            <a:extLst>
              <a:ext uri="{FF2B5EF4-FFF2-40B4-BE49-F238E27FC236}">
                <a16:creationId xmlns:a16="http://schemas.microsoft.com/office/drawing/2014/main" id="{3A12F565-329F-3843-3974-063FA5B33B1C}"/>
              </a:ext>
            </a:extLst>
          </p:cNvPr>
          <p:cNvSpPr/>
          <p:nvPr/>
        </p:nvSpPr>
        <p:spPr>
          <a:xfrm>
            <a:off x="7962438" y="3771443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04F5B1B9-B9D0-822F-8D02-586AD85ACFCC}"/>
              </a:ext>
            </a:extLst>
          </p:cNvPr>
          <p:cNvSpPr/>
          <p:nvPr/>
        </p:nvSpPr>
        <p:spPr>
          <a:xfrm>
            <a:off x="7962437" y="4098580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id="{FDC84EA6-1188-F36F-30E7-2874B5D55408}"/>
              </a:ext>
            </a:extLst>
          </p:cNvPr>
          <p:cNvSpPr/>
          <p:nvPr/>
        </p:nvSpPr>
        <p:spPr>
          <a:xfrm>
            <a:off x="7959351" y="4516880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D1598307-4D48-6FC5-0472-4392F571A360}"/>
              </a:ext>
            </a:extLst>
          </p:cNvPr>
          <p:cNvSpPr/>
          <p:nvPr/>
        </p:nvSpPr>
        <p:spPr>
          <a:xfrm>
            <a:off x="7953702" y="3348375"/>
            <a:ext cx="315985" cy="272401"/>
          </a:xfrm>
          <a:prstGeom prst="hexagon">
            <a:avLst/>
          </a:prstGeom>
          <a:solidFill>
            <a:srgbClr val="9BA8B7"/>
          </a:solidFill>
          <a:ln w="158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4140E9-443F-3852-3BD5-B95E3056B226}"/>
              </a:ext>
            </a:extLst>
          </p:cNvPr>
          <p:cNvSpPr txBox="1"/>
          <p:nvPr/>
        </p:nvSpPr>
        <p:spPr>
          <a:xfrm>
            <a:off x="7180352" y="1704612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3967A5D-F244-E996-A1CC-DD762A1029F8}"/>
              </a:ext>
            </a:extLst>
          </p:cNvPr>
          <p:cNvSpPr txBox="1"/>
          <p:nvPr/>
        </p:nvSpPr>
        <p:spPr>
          <a:xfrm>
            <a:off x="7183126" y="2197109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4D0490C-DB99-2698-C672-EF53C9AA6FBE}"/>
              </a:ext>
            </a:extLst>
          </p:cNvPr>
          <p:cNvSpPr txBox="1"/>
          <p:nvPr/>
        </p:nvSpPr>
        <p:spPr>
          <a:xfrm>
            <a:off x="7199642" y="2602066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090CA95-0BC0-A42C-D072-9E18B2DE7F55}"/>
              </a:ext>
            </a:extLst>
          </p:cNvPr>
          <p:cNvSpPr txBox="1"/>
          <p:nvPr/>
        </p:nvSpPr>
        <p:spPr>
          <a:xfrm>
            <a:off x="7211006" y="296753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B6CF954-2F2D-EE36-9250-41C95A0BC013}"/>
              </a:ext>
            </a:extLst>
          </p:cNvPr>
          <p:cNvSpPr txBox="1"/>
          <p:nvPr/>
        </p:nvSpPr>
        <p:spPr>
          <a:xfrm>
            <a:off x="7218751" y="3400036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58D7A3C-1668-00F3-BF61-7150EE1841A5}"/>
              </a:ext>
            </a:extLst>
          </p:cNvPr>
          <p:cNvSpPr txBox="1"/>
          <p:nvPr/>
        </p:nvSpPr>
        <p:spPr>
          <a:xfrm>
            <a:off x="7218751" y="382010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C31E66-FB9C-4445-F9C9-6252CBEF593A}"/>
              </a:ext>
            </a:extLst>
          </p:cNvPr>
          <p:cNvSpPr txBox="1"/>
          <p:nvPr/>
        </p:nvSpPr>
        <p:spPr>
          <a:xfrm>
            <a:off x="7218751" y="4196672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05AF4A-999A-671D-3DBC-B8E83441C316}"/>
              </a:ext>
            </a:extLst>
          </p:cNvPr>
          <p:cNvSpPr txBox="1"/>
          <p:nvPr/>
        </p:nvSpPr>
        <p:spPr>
          <a:xfrm>
            <a:off x="7230353" y="4585746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Pixel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7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9FB0582-378B-9450-8465-97683F2F9534}"/>
              </a:ext>
            </a:extLst>
          </p:cNvPr>
          <p:cNvSpPr/>
          <p:nvPr/>
        </p:nvSpPr>
        <p:spPr>
          <a:xfrm>
            <a:off x="8960192" y="1891451"/>
            <a:ext cx="147808" cy="2890837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17C50D7-6B74-4726-8DB0-DD1F25FD1E36}"/>
              </a:ext>
            </a:extLst>
          </p:cNvPr>
          <p:cNvCxnSpPr>
            <a:cxnSpLocks/>
            <a:endCxn id="69" idx="0"/>
          </p:cNvCxnSpPr>
          <p:nvPr/>
        </p:nvCxnSpPr>
        <p:spPr>
          <a:xfrm flipV="1">
            <a:off x="8960192" y="1891451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5C9A43E-8E52-91BA-B65F-9633B6E589A4}"/>
              </a:ext>
            </a:extLst>
          </p:cNvPr>
          <p:cNvCxnSpPr/>
          <p:nvPr/>
        </p:nvCxnSpPr>
        <p:spPr>
          <a:xfrm flipV="1">
            <a:off x="8953052" y="2328169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72C18F5-84C8-306B-3E3B-6DB310CB5BD1}"/>
              </a:ext>
            </a:extLst>
          </p:cNvPr>
          <p:cNvCxnSpPr/>
          <p:nvPr/>
        </p:nvCxnSpPr>
        <p:spPr>
          <a:xfrm flipV="1">
            <a:off x="8954248" y="2661393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5E6FF3F-7340-A6F6-AF38-2C1361410328}"/>
              </a:ext>
            </a:extLst>
          </p:cNvPr>
          <p:cNvCxnSpPr/>
          <p:nvPr/>
        </p:nvCxnSpPr>
        <p:spPr>
          <a:xfrm flipV="1">
            <a:off x="8947108" y="3098111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00F06DC-B91F-8E19-A011-41FD42B71D4D}"/>
              </a:ext>
            </a:extLst>
          </p:cNvPr>
          <p:cNvCxnSpPr/>
          <p:nvPr/>
        </p:nvCxnSpPr>
        <p:spPr>
          <a:xfrm flipV="1">
            <a:off x="8958921" y="3377625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D7B881A-6743-3237-C0F1-DBFBC4A36981}"/>
              </a:ext>
            </a:extLst>
          </p:cNvPr>
          <p:cNvCxnSpPr/>
          <p:nvPr/>
        </p:nvCxnSpPr>
        <p:spPr>
          <a:xfrm flipV="1">
            <a:off x="8951781" y="3814343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92AA590-A914-66C6-532D-67BBC94FB256}"/>
              </a:ext>
            </a:extLst>
          </p:cNvPr>
          <p:cNvCxnSpPr/>
          <p:nvPr/>
        </p:nvCxnSpPr>
        <p:spPr>
          <a:xfrm flipV="1">
            <a:off x="8955143" y="4127131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4C61367-A43D-9036-8D2D-AFFBCD37267E}"/>
              </a:ext>
            </a:extLst>
          </p:cNvPr>
          <p:cNvCxnSpPr/>
          <p:nvPr/>
        </p:nvCxnSpPr>
        <p:spPr>
          <a:xfrm flipV="1">
            <a:off x="8948003" y="4563849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F5962A28-8F5B-2557-AA47-A3C9AEE86826}"/>
              </a:ext>
            </a:extLst>
          </p:cNvPr>
          <p:cNvSpPr/>
          <p:nvPr/>
        </p:nvSpPr>
        <p:spPr>
          <a:xfrm>
            <a:off x="8867701" y="1711714"/>
            <a:ext cx="294597" cy="324336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C410BC8-C106-3C46-81EB-75EA6E583FC1}"/>
              </a:ext>
            </a:extLst>
          </p:cNvPr>
          <p:cNvCxnSpPr/>
          <p:nvPr/>
        </p:nvCxnSpPr>
        <p:spPr>
          <a:xfrm>
            <a:off x="10857055" y="3348375"/>
            <a:ext cx="361950" cy="0"/>
          </a:xfrm>
          <a:prstGeom prst="line">
            <a:avLst/>
          </a:prstGeom>
          <a:noFill/>
          <a:ln w="22225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8291EA3-A9BD-A88F-9B1E-423F65DF054A}"/>
              </a:ext>
            </a:extLst>
          </p:cNvPr>
          <p:cNvSpPr txBox="1"/>
          <p:nvPr/>
        </p:nvSpPr>
        <p:spPr>
          <a:xfrm>
            <a:off x="9922710" y="1764044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AE31CDC-33CA-4FCA-BB6D-EDD91D98D502}"/>
              </a:ext>
            </a:extLst>
          </p:cNvPr>
          <p:cNvSpPr/>
          <p:nvPr/>
        </p:nvSpPr>
        <p:spPr>
          <a:xfrm>
            <a:off x="10002291" y="2075748"/>
            <a:ext cx="147808" cy="2890837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4538582-C835-B653-798B-D59B4D6F27DA}"/>
              </a:ext>
            </a:extLst>
          </p:cNvPr>
          <p:cNvSpPr/>
          <p:nvPr/>
        </p:nvSpPr>
        <p:spPr>
          <a:xfrm>
            <a:off x="10537471" y="2457437"/>
            <a:ext cx="147808" cy="1885198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C034684-9289-17F3-0A70-65F5242C9FC8}"/>
              </a:ext>
            </a:extLst>
          </p:cNvPr>
          <p:cNvCxnSpPr/>
          <p:nvPr/>
        </p:nvCxnSpPr>
        <p:spPr>
          <a:xfrm flipV="1">
            <a:off x="9994546" y="2149469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C7BCD96-C0B7-AB7C-BFB9-82FC9FA77B5B}"/>
              </a:ext>
            </a:extLst>
          </p:cNvPr>
          <p:cNvCxnSpPr/>
          <p:nvPr/>
        </p:nvCxnSpPr>
        <p:spPr>
          <a:xfrm flipV="1">
            <a:off x="9997473" y="2870533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DB501DD-EC94-091D-159A-F04EA13F51AC}"/>
              </a:ext>
            </a:extLst>
          </p:cNvPr>
          <p:cNvCxnSpPr/>
          <p:nvPr/>
        </p:nvCxnSpPr>
        <p:spPr>
          <a:xfrm flipV="1">
            <a:off x="9994546" y="3591597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689C2BF-FF52-FBF8-3C5D-A5D15A65F565}"/>
              </a:ext>
            </a:extLst>
          </p:cNvPr>
          <p:cNvCxnSpPr/>
          <p:nvPr/>
        </p:nvCxnSpPr>
        <p:spPr>
          <a:xfrm flipV="1">
            <a:off x="9989170" y="436681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85A7E77-79BF-161C-44B7-8461B2F35FD4}"/>
              </a:ext>
            </a:extLst>
          </p:cNvPr>
          <p:cNvCxnSpPr/>
          <p:nvPr/>
        </p:nvCxnSpPr>
        <p:spPr>
          <a:xfrm flipV="1">
            <a:off x="10533371" y="397283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41A1FCC-D2E3-1EC4-5FB5-896A2BF781B5}"/>
              </a:ext>
            </a:extLst>
          </p:cNvPr>
          <p:cNvCxnSpPr/>
          <p:nvPr/>
        </p:nvCxnSpPr>
        <p:spPr>
          <a:xfrm flipV="1">
            <a:off x="10533371" y="249718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7AD01511-60DD-EAB8-2313-3A81FC413E9E}"/>
              </a:ext>
            </a:extLst>
          </p:cNvPr>
          <p:cNvSpPr/>
          <p:nvPr/>
        </p:nvSpPr>
        <p:spPr>
          <a:xfrm>
            <a:off x="9436065" y="1880384"/>
            <a:ext cx="147808" cy="2890837"/>
          </a:xfrm>
          <a:prstGeom prst="rect">
            <a:avLst/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645A159-E44A-E4D5-D47A-3F40B4BF76C0}"/>
              </a:ext>
            </a:extLst>
          </p:cNvPr>
          <p:cNvCxnSpPr>
            <a:cxnSpLocks/>
            <a:endCxn id="89" idx="0"/>
          </p:cNvCxnSpPr>
          <p:nvPr/>
        </p:nvCxnSpPr>
        <p:spPr>
          <a:xfrm flipV="1">
            <a:off x="9436065" y="188038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95A3882-B3D4-9F0F-86AD-C7F3EA4738C5}"/>
              </a:ext>
            </a:extLst>
          </p:cNvPr>
          <p:cNvCxnSpPr/>
          <p:nvPr/>
        </p:nvCxnSpPr>
        <p:spPr>
          <a:xfrm flipV="1">
            <a:off x="9428925" y="231710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404C37F-DA01-FA39-06F0-25B2529D3ED1}"/>
              </a:ext>
            </a:extLst>
          </p:cNvPr>
          <p:cNvCxnSpPr/>
          <p:nvPr/>
        </p:nvCxnSpPr>
        <p:spPr>
          <a:xfrm flipV="1">
            <a:off x="9430121" y="2650326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C74E320-4D41-4F5E-9CDB-E6683DA9C30E}"/>
              </a:ext>
            </a:extLst>
          </p:cNvPr>
          <p:cNvCxnSpPr/>
          <p:nvPr/>
        </p:nvCxnSpPr>
        <p:spPr>
          <a:xfrm flipV="1">
            <a:off x="9422981" y="308704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A87EC13-7E90-80AC-84E8-BAF66068F3FF}"/>
              </a:ext>
            </a:extLst>
          </p:cNvPr>
          <p:cNvCxnSpPr/>
          <p:nvPr/>
        </p:nvCxnSpPr>
        <p:spPr>
          <a:xfrm flipV="1">
            <a:off x="9434794" y="3366558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22FD6DA-5B85-FD0C-6479-C6D7C7B93B79}"/>
              </a:ext>
            </a:extLst>
          </p:cNvPr>
          <p:cNvCxnSpPr/>
          <p:nvPr/>
        </p:nvCxnSpPr>
        <p:spPr>
          <a:xfrm flipV="1">
            <a:off x="9427654" y="3803276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89CE9F1-ABAE-B8A6-7314-0103B44965B5}"/>
              </a:ext>
            </a:extLst>
          </p:cNvPr>
          <p:cNvCxnSpPr/>
          <p:nvPr/>
        </p:nvCxnSpPr>
        <p:spPr>
          <a:xfrm flipV="1">
            <a:off x="9431016" y="4116064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A636C3C6-949B-323D-01CD-2306221E281C}"/>
              </a:ext>
            </a:extLst>
          </p:cNvPr>
          <p:cNvCxnSpPr/>
          <p:nvPr/>
        </p:nvCxnSpPr>
        <p:spPr>
          <a:xfrm flipV="1">
            <a:off x="9423876" y="4552782"/>
            <a:ext cx="73904" cy="116681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DD53C99B-A709-6C09-455F-10561247E195}"/>
              </a:ext>
            </a:extLst>
          </p:cNvPr>
          <p:cNvSpPr txBox="1"/>
          <p:nvPr/>
        </p:nvSpPr>
        <p:spPr>
          <a:xfrm>
            <a:off x="10465634" y="207019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228D376-10AB-CF74-8271-CAFB19A93081}"/>
              </a:ext>
            </a:extLst>
          </p:cNvPr>
          <p:cNvSpPr txBox="1"/>
          <p:nvPr/>
        </p:nvSpPr>
        <p:spPr>
          <a:xfrm>
            <a:off x="8445447" y="1661326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40E5D8-643C-6CB7-C1CE-645F6C66A841}"/>
              </a:ext>
            </a:extLst>
          </p:cNvPr>
          <p:cNvSpPr txBox="1"/>
          <p:nvPr/>
        </p:nvSpPr>
        <p:spPr>
          <a:xfrm>
            <a:off x="8459331" y="2044106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9FF3CDF-1DEA-0593-A217-CBA2DEB37AE8}"/>
              </a:ext>
            </a:extLst>
          </p:cNvPr>
          <p:cNvSpPr txBox="1"/>
          <p:nvPr/>
        </p:nvSpPr>
        <p:spPr>
          <a:xfrm>
            <a:off x="8456898" y="2392940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AA37CBA-2F76-1E63-8674-9C5FAC467050}"/>
              </a:ext>
            </a:extLst>
          </p:cNvPr>
          <p:cNvSpPr txBox="1"/>
          <p:nvPr/>
        </p:nvSpPr>
        <p:spPr>
          <a:xfrm>
            <a:off x="8475438" y="2824291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E933780-BA95-D81D-9A49-22621C411DE9}"/>
              </a:ext>
            </a:extLst>
          </p:cNvPr>
          <p:cNvSpPr txBox="1"/>
          <p:nvPr/>
        </p:nvSpPr>
        <p:spPr>
          <a:xfrm>
            <a:off x="8475438" y="311727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740209-8E2E-DCC3-4C86-77205D0CE2EF}"/>
              </a:ext>
            </a:extLst>
          </p:cNvPr>
          <p:cNvSpPr txBox="1"/>
          <p:nvPr/>
        </p:nvSpPr>
        <p:spPr>
          <a:xfrm>
            <a:off x="8475438" y="3537350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80F243D-366B-C4E6-05DA-0D28265F48B7}"/>
              </a:ext>
            </a:extLst>
          </p:cNvPr>
          <p:cNvSpPr txBox="1"/>
          <p:nvPr/>
        </p:nvSpPr>
        <p:spPr>
          <a:xfrm>
            <a:off x="8475438" y="388601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41AE242-87F7-2322-E7D5-04E646813C31}"/>
              </a:ext>
            </a:extLst>
          </p:cNvPr>
          <p:cNvSpPr txBox="1"/>
          <p:nvPr/>
        </p:nvSpPr>
        <p:spPr>
          <a:xfrm>
            <a:off x="8487040" y="4302988"/>
            <a:ext cx="120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</a:t>
            </a:r>
            <a:r>
              <a:rPr kumimoji="0" lang="it-IT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7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6E8B5D3-A88F-C993-7EE9-A7D47C06D7D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661A2F-3DE8-F921-B863-BFD03B1493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8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19077-68D4-0305-7205-92DF64CF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The upgrade of the FASER </a:t>
            </a:r>
            <a:r>
              <a:rPr lang="en-US" dirty="0" err="1">
                <a:solidFill>
                  <a:schemeClr val="tx1"/>
                </a:solidFill>
              </a:rPr>
              <a:t>preshower</a:t>
            </a:r>
            <a:r>
              <a:rPr lang="en-US" dirty="0">
                <a:solidFill>
                  <a:schemeClr val="tx1"/>
                </a:solidFill>
              </a:rPr>
              <a:t> detector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2E74F-D5E7-4278-BD3A-FA8E26F92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8DFC5-8BDD-AA8E-28F5-36CF5F81C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DA639D-A8A8-7026-DBD9-E36E24A7556F}"/>
              </a:ext>
            </a:extLst>
          </p:cNvPr>
          <p:cNvGrpSpPr/>
          <p:nvPr/>
        </p:nvGrpSpPr>
        <p:grpSpPr>
          <a:xfrm>
            <a:off x="1692714" y="1447758"/>
            <a:ext cx="8139303" cy="1996623"/>
            <a:chOff x="1692714" y="1447758"/>
            <a:chExt cx="8139303" cy="1996623"/>
          </a:xfrm>
        </p:grpSpPr>
        <p:sp>
          <p:nvSpPr>
            <p:cNvPr id="6" name="Rettangolo 36">
              <a:extLst>
                <a:ext uri="{FF2B5EF4-FFF2-40B4-BE49-F238E27FC236}">
                  <a16:creationId xmlns:a16="http://schemas.microsoft.com/office/drawing/2014/main" id="{265783D1-80F5-FAC1-2207-BBE03182F365}"/>
                </a:ext>
              </a:extLst>
            </p:cNvPr>
            <p:cNvSpPr/>
            <p:nvPr/>
          </p:nvSpPr>
          <p:spPr>
            <a:xfrm>
              <a:off x="2369365" y="2363927"/>
              <a:ext cx="186510" cy="1065072"/>
            </a:xfrm>
            <a:prstGeom prst="rect">
              <a:avLst/>
            </a:prstGeom>
            <a:solidFill>
              <a:srgbClr val="7F7F7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ttangolo 37">
              <a:extLst>
                <a:ext uri="{FF2B5EF4-FFF2-40B4-BE49-F238E27FC236}">
                  <a16:creationId xmlns:a16="http://schemas.microsoft.com/office/drawing/2014/main" id="{8CF206E1-C584-F30A-4944-FD602C773E5A}"/>
                </a:ext>
              </a:extLst>
            </p:cNvPr>
            <p:cNvSpPr/>
            <p:nvPr/>
          </p:nvSpPr>
          <p:spPr>
            <a:xfrm>
              <a:off x="4606017" y="2363928"/>
              <a:ext cx="3139426" cy="1065072"/>
            </a:xfrm>
            <a:prstGeom prst="rect">
              <a:avLst/>
            </a:prstGeom>
            <a:solidFill>
              <a:srgbClr val="3CB0EB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38">
              <a:extLst>
                <a:ext uri="{FF2B5EF4-FFF2-40B4-BE49-F238E27FC236}">
                  <a16:creationId xmlns:a16="http://schemas.microsoft.com/office/drawing/2014/main" id="{128F4FFA-7408-085C-B96C-890AB648E045}"/>
                </a:ext>
              </a:extLst>
            </p:cNvPr>
            <p:cNvSpPr/>
            <p:nvPr/>
          </p:nvSpPr>
          <p:spPr>
            <a:xfrm>
              <a:off x="2669195" y="2363928"/>
              <a:ext cx="1834084" cy="1065072"/>
            </a:xfrm>
            <a:prstGeom prst="rect">
              <a:avLst/>
            </a:prstGeom>
            <a:solidFill>
              <a:srgbClr val="F9828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39">
              <a:extLst>
                <a:ext uri="{FF2B5EF4-FFF2-40B4-BE49-F238E27FC236}">
                  <a16:creationId xmlns:a16="http://schemas.microsoft.com/office/drawing/2014/main" id="{213D45C3-E103-9231-1345-4B17F0443FA2}"/>
                </a:ext>
              </a:extLst>
            </p:cNvPr>
            <p:cNvSpPr/>
            <p:nvPr/>
          </p:nvSpPr>
          <p:spPr>
            <a:xfrm flipH="1">
              <a:off x="7792427" y="2357377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40">
              <a:extLst>
                <a:ext uri="{FF2B5EF4-FFF2-40B4-BE49-F238E27FC236}">
                  <a16:creationId xmlns:a16="http://schemas.microsoft.com/office/drawing/2014/main" id="{5A3B16B5-0F5D-0E39-ED65-2F6F2A91B414}"/>
                </a:ext>
              </a:extLst>
            </p:cNvPr>
            <p:cNvSpPr/>
            <p:nvPr/>
          </p:nvSpPr>
          <p:spPr>
            <a:xfrm>
              <a:off x="8286208" y="2379309"/>
              <a:ext cx="1414352" cy="1065072"/>
            </a:xfrm>
            <a:prstGeom prst="rect">
              <a:avLst/>
            </a:prstGeom>
            <a:solidFill>
              <a:srgbClr val="D8D4D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1" name="Connettore 1 46">
              <a:extLst>
                <a:ext uri="{FF2B5EF4-FFF2-40B4-BE49-F238E27FC236}">
                  <a16:creationId xmlns:a16="http://schemas.microsoft.com/office/drawing/2014/main" id="{DA69D5E3-33CE-0EAD-9FA8-5ADD8451DB12}"/>
                </a:ext>
              </a:extLst>
            </p:cNvPr>
            <p:cNvCxnSpPr>
              <a:cxnSpLocks/>
            </p:cNvCxnSpPr>
            <p:nvPr/>
          </p:nvCxnSpPr>
          <p:spPr>
            <a:xfrm>
              <a:off x="1851555" y="2887147"/>
              <a:ext cx="1989780" cy="19255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47">
              <a:extLst>
                <a:ext uri="{FF2B5EF4-FFF2-40B4-BE49-F238E27FC236}">
                  <a16:creationId xmlns:a16="http://schemas.microsoft.com/office/drawing/2014/main" id="{6C8D3DE7-8578-F581-9184-9A2E2F260F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1335" y="2730349"/>
              <a:ext cx="4000843" cy="176053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48">
              <a:extLst>
                <a:ext uri="{FF2B5EF4-FFF2-40B4-BE49-F238E27FC236}">
                  <a16:creationId xmlns:a16="http://schemas.microsoft.com/office/drawing/2014/main" id="{A43D8B8C-DAEA-30B9-D577-F367A7727B7E}"/>
                </a:ext>
              </a:extLst>
            </p:cNvPr>
            <p:cNvCxnSpPr>
              <a:cxnSpLocks/>
            </p:cNvCxnSpPr>
            <p:nvPr/>
          </p:nvCxnSpPr>
          <p:spPr>
            <a:xfrm>
              <a:off x="3841335" y="2906402"/>
              <a:ext cx="3973851" cy="112529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e 51">
              <a:extLst>
                <a:ext uri="{FF2B5EF4-FFF2-40B4-BE49-F238E27FC236}">
                  <a16:creationId xmlns:a16="http://schemas.microsoft.com/office/drawing/2014/main" id="{BD3003B1-E244-E9F0-16F0-E6561C9FB39A}"/>
                </a:ext>
              </a:extLst>
            </p:cNvPr>
            <p:cNvSpPr/>
            <p:nvPr/>
          </p:nvSpPr>
          <p:spPr>
            <a:xfrm>
              <a:off x="8296358" y="2618570"/>
              <a:ext cx="1386669" cy="5883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52">
                  <a:extLst>
                    <a:ext uri="{FF2B5EF4-FFF2-40B4-BE49-F238E27FC236}">
                      <a16:creationId xmlns:a16="http://schemas.microsoft.com/office/drawing/2014/main" id="{F9236590-0797-ABE9-036A-26BE3E3BBE95}"/>
                    </a:ext>
                  </a:extLst>
                </p:cNvPr>
                <p:cNvSpPr txBox="1"/>
                <p:nvPr/>
              </p:nvSpPr>
              <p:spPr>
                <a:xfrm>
                  <a:off x="1692714" y="2321026"/>
                  <a:ext cx="676137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800" b="0" dirty="0"/>
                </a:p>
                <a:p>
                  <a:endParaRPr lang="it-IT" sz="2800" dirty="0"/>
                </a:p>
              </p:txBody>
            </p:sp>
          </mc:Choice>
          <mc:Fallback xmlns="">
            <p:sp>
              <p:nvSpPr>
                <p:cNvPr id="16" name="CasellaDiTesto 52">
                  <a:extLst>
                    <a:ext uri="{FF2B5EF4-FFF2-40B4-BE49-F238E27FC236}">
                      <a16:creationId xmlns:a16="http://schemas.microsoft.com/office/drawing/2014/main" id="{C316A453-8637-57E3-29F7-1740DFB4FB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2714" y="2321026"/>
                  <a:ext cx="676137" cy="9541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CasellaDiTesto 53">
              <a:extLst>
                <a:ext uri="{FF2B5EF4-FFF2-40B4-BE49-F238E27FC236}">
                  <a16:creationId xmlns:a16="http://schemas.microsoft.com/office/drawing/2014/main" id="{A19E7CF3-A74C-59AA-7F5C-315D576DB2F8}"/>
                </a:ext>
              </a:extLst>
            </p:cNvPr>
            <p:cNvSpPr txBox="1"/>
            <p:nvPr/>
          </p:nvSpPr>
          <p:spPr>
            <a:xfrm>
              <a:off x="2129372" y="1973954"/>
              <a:ext cx="846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VETO</a:t>
              </a:r>
              <a:endParaRPr lang="en-US" sz="1400" b="1" baseline="-25000" dirty="0">
                <a:latin typeface="Helvetica" pitchFamily="2" charset="0"/>
              </a:endParaRP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17" name="CasellaDiTesto 54">
              <a:extLst>
                <a:ext uri="{FF2B5EF4-FFF2-40B4-BE49-F238E27FC236}">
                  <a16:creationId xmlns:a16="http://schemas.microsoft.com/office/drawing/2014/main" id="{4EC9617B-FE5A-5F0A-CC3E-EF326FC16DC2}"/>
                </a:ext>
              </a:extLst>
            </p:cNvPr>
            <p:cNvSpPr txBox="1"/>
            <p:nvPr/>
          </p:nvSpPr>
          <p:spPr>
            <a:xfrm>
              <a:off x="2995473" y="1970213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Decay Volume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18" name="CasellaDiTesto 55">
              <a:extLst>
                <a:ext uri="{FF2B5EF4-FFF2-40B4-BE49-F238E27FC236}">
                  <a16:creationId xmlns:a16="http://schemas.microsoft.com/office/drawing/2014/main" id="{99703774-1CB6-157A-32A2-AE7BDCC2B64C}"/>
                </a:ext>
              </a:extLst>
            </p:cNvPr>
            <p:cNvSpPr txBox="1"/>
            <p:nvPr/>
          </p:nvSpPr>
          <p:spPr>
            <a:xfrm>
              <a:off x="5584954" y="197737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Tracker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19" name="CasellaDiTesto 56">
              <a:extLst>
                <a:ext uri="{FF2B5EF4-FFF2-40B4-BE49-F238E27FC236}">
                  <a16:creationId xmlns:a16="http://schemas.microsoft.com/office/drawing/2014/main" id="{1A4E37B0-D600-7A38-A9E6-EE1B4A2CE482}"/>
                </a:ext>
              </a:extLst>
            </p:cNvPr>
            <p:cNvSpPr txBox="1"/>
            <p:nvPr/>
          </p:nvSpPr>
          <p:spPr>
            <a:xfrm>
              <a:off x="7374608" y="1720249"/>
              <a:ext cx="124481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Helvetica" pitchFamily="2" charset="0"/>
                </a:rPr>
                <a:t>High-granularity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Helvetica" pitchFamily="2" charset="0"/>
                </a:rPr>
                <a:t>pre-shower</a:t>
              </a:r>
            </a:p>
            <a:p>
              <a:endParaRPr lang="it-IT" sz="1400" b="1" dirty="0">
                <a:solidFill>
                  <a:srgbClr val="C00000"/>
                </a:solidFill>
                <a:latin typeface="Helvetica" pitchFamily="2" charset="0"/>
              </a:endParaRPr>
            </a:p>
          </p:txBody>
        </p:sp>
        <p:sp>
          <p:nvSpPr>
            <p:cNvPr id="20" name="CasellaDiTesto 57">
              <a:extLst>
                <a:ext uri="{FF2B5EF4-FFF2-40B4-BE49-F238E27FC236}">
                  <a16:creationId xmlns:a16="http://schemas.microsoft.com/office/drawing/2014/main" id="{723CFEEB-C5FD-3E1F-38E7-62C57E75F304}"/>
                </a:ext>
              </a:extLst>
            </p:cNvPr>
            <p:cNvSpPr txBox="1"/>
            <p:nvPr/>
          </p:nvSpPr>
          <p:spPr>
            <a:xfrm>
              <a:off x="8301604" y="1994093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Calorimeter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21" name="CasellaDiTesto 58">
              <a:extLst>
                <a:ext uri="{FF2B5EF4-FFF2-40B4-BE49-F238E27FC236}">
                  <a16:creationId xmlns:a16="http://schemas.microsoft.com/office/drawing/2014/main" id="{6AC33B0A-FA71-4606-3688-C01CD935E23A}"/>
                </a:ext>
              </a:extLst>
            </p:cNvPr>
            <p:cNvSpPr txBox="1"/>
            <p:nvPr/>
          </p:nvSpPr>
          <p:spPr>
            <a:xfrm>
              <a:off x="4508836" y="1447758"/>
              <a:ext cx="3369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Helvetica" pitchFamily="2" charset="0"/>
                </a:rPr>
                <a:t>Two Fermion signal</a:t>
              </a:r>
            </a:p>
            <a:p>
              <a:pPr algn="ctr"/>
              <a:endParaRPr lang="it-IT" sz="2400" b="1" dirty="0">
                <a:latin typeface="Helvetica" pitchFamily="2" charset="0"/>
              </a:endParaRPr>
            </a:p>
          </p:txBody>
        </p:sp>
        <p:sp>
          <p:nvSpPr>
            <p:cNvPr id="22" name="Ovale 59">
              <a:extLst>
                <a:ext uri="{FF2B5EF4-FFF2-40B4-BE49-F238E27FC236}">
                  <a16:creationId xmlns:a16="http://schemas.microsoft.com/office/drawing/2014/main" id="{5F1CADF1-A4BE-2769-3503-EBC6251C381D}"/>
                </a:ext>
              </a:extLst>
            </p:cNvPr>
            <p:cNvSpPr/>
            <p:nvPr/>
          </p:nvSpPr>
          <p:spPr>
            <a:xfrm>
              <a:off x="4727915" y="2770388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Ovale 60">
              <a:extLst>
                <a:ext uri="{FF2B5EF4-FFF2-40B4-BE49-F238E27FC236}">
                  <a16:creationId xmlns:a16="http://schemas.microsoft.com/office/drawing/2014/main" id="{E72326AD-1931-2138-88DA-387B397D98C7}"/>
                </a:ext>
              </a:extLst>
            </p:cNvPr>
            <p:cNvSpPr/>
            <p:nvPr/>
          </p:nvSpPr>
          <p:spPr>
            <a:xfrm>
              <a:off x="4723309" y="2842716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Ovale 61">
              <a:extLst>
                <a:ext uri="{FF2B5EF4-FFF2-40B4-BE49-F238E27FC236}">
                  <a16:creationId xmlns:a16="http://schemas.microsoft.com/office/drawing/2014/main" id="{7ACED020-2F6D-9C20-E0E9-3E2DFCEADCA1}"/>
                </a:ext>
              </a:extLst>
            </p:cNvPr>
            <p:cNvSpPr/>
            <p:nvPr/>
          </p:nvSpPr>
          <p:spPr>
            <a:xfrm>
              <a:off x="7552618" y="2942545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Ovale 62">
              <a:extLst>
                <a:ext uri="{FF2B5EF4-FFF2-40B4-BE49-F238E27FC236}">
                  <a16:creationId xmlns:a16="http://schemas.microsoft.com/office/drawing/2014/main" id="{E38B8143-9284-6D27-DF68-292CAEABA11F}"/>
                </a:ext>
              </a:extLst>
            </p:cNvPr>
            <p:cNvSpPr/>
            <p:nvPr/>
          </p:nvSpPr>
          <p:spPr>
            <a:xfrm>
              <a:off x="7557291" y="2657768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Ovale 63">
              <a:extLst>
                <a:ext uri="{FF2B5EF4-FFF2-40B4-BE49-F238E27FC236}">
                  <a16:creationId xmlns:a16="http://schemas.microsoft.com/office/drawing/2014/main" id="{956B7BB3-4A9D-3CED-920E-616071094EE4}"/>
                </a:ext>
              </a:extLst>
            </p:cNvPr>
            <p:cNvSpPr/>
            <p:nvPr/>
          </p:nvSpPr>
          <p:spPr>
            <a:xfrm>
              <a:off x="6266297" y="2901717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Ovale 64">
              <a:extLst>
                <a:ext uri="{FF2B5EF4-FFF2-40B4-BE49-F238E27FC236}">
                  <a16:creationId xmlns:a16="http://schemas.microsoft.com/office/drawing/2014/main" id="{25BF40E4-85EE-12D1-EB65-FAC7C3ABCEED}"/>
                </a:ext>
              </a:extLst>
            </p:cNvPr>
            <p:cNvSpPr/>
            <p:nvPr/>
          </p:nvSpPr>
          <p:spPr>
            <a:xfrm>
              <a:off x="6253045" y="2696065"/>
              <a:ext cx="145774" cy="1486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ttangolo 39">
              <a:extLst>
                <a:ext uri="{FF2B5EF4-FFF2-40B4-BE49-F238E27FC236}">
                  <a16:creationId xmlns:a16="http://schemas.microsoft.com/office/drawing/2014/main" id="{24BE233B-A387-6EFA-913A-289A1D2B95E9}"/>
                </a:ext>
              </a:extLst>
            </p:cNvPr>
            <p:cNvSpPr/>
            <p:nvPr/>
          </p:nvSpPr>
          <p:spPr>
            <a:xfrm flipH="1">
              <a:off x="7874035" y="2356396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39">
              <a:extLst>
                <a:ext uri="{FF2B5EF4-FFF2-40B4-BE49-F238E27FC236}">
                  <a16:creationId xmlns:a16="http://schemas.microsoft.com/office/drawing/2014/main" id="{E07A1355-AB94-04AB-772C-4E964751C1E4}"/>
                </a:ext>
              </a:extLst>
            </p:cNvPr>
            <p:cNvSpPr/>
            <p:nvPr/>
          </p:nvSpPr>
          <p:spPr>
            <a:xfrm flipH="1">
              <a:off x="7962383" y="2357841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39">
              <a:extLst>
                <a:ext uri="{FF2B5EF4-FFF2-40B4-BE49-F238E27FC236}">
                  <a16:creationId xmlns:a16="http://schemas.microsoft.com/office/drawing/2014/main" id="{447DD25C-28EC-8649-EBD0-764293A18D26}"/>
                </a:ext>
              </a:extLst>
            </p:cNvPr>
            <p:cNvSpPr/>
            <p:nvPr/>
          </p:nvSpPr>
          <p:spPr>
            <a:xfrm flipH="1">
              <a:off x="8043991" y="2356860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ttangolo 39">
              <a:extLst>
                <a:ext uri="{FF2B5EF4-FFF2-40B4-BE49-F238E27FC236}">
                  <a16:creationId xmlns:a16="http://schemas.microsoft.com/office/drawing/2014/main" id="{6D65CB2D-F593-D774-C9C6-1BD083E649AF}"/>
                </a:ext>
              </a:extLst>
            </p:cNvPr>
            <p:cNvSpPr/>
            <p:nvPr/>
          </p:nvSpPr>
          <p:spPr>
            <a:xfrm flipH="1">
              <a:off x="8124780" y="2357486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39">
              <a:extLst>
                <a:ext uri="{FF2B5EF4-FFF2-40B4-BE49-F238E27FC236}">
                  <a16:creationId xmlns:a16="http://schemas.microsoft.com/office/drawing/2014/main" id="{284D7090-59ED-CF27-B98A-84A8E2060D51}"/>
                </a:ext>
              </a:extLst>
            </p:cNvPr>
            <p:cNvSpPr/>
            <p:nvPr/>
          </p:nvSpPr>
          <p:spPr>
            <a:xfrm flipH="1">
              <a:off x="8206388" y="2362404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e 79">
              <a:extLst>
                <a:ext uri="{FF2B5EF4-FFF2-40B4-BE49-F238E27FC236}">
                  <a16:creationId xmlns:a16="http://schemas.microsoft.com/office/drawing/2014/main" id="{29BFBC91-DB6C-F68C-757C-6E4850166D58}"/>
                </a:ext>
              </a:extLst>
            </p:cNvPr>
            <p:cNvSpPr/>
            <p:nvPr/>
          </p:nvSpPr>
          <p:spPr>
            <a:xfrm rot="21308331">
              <a:off x="7797394" y="2672174"/>
              <a:ext cx="491616" cy="7399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Ovale 80">
              <a:extLst>
                <a:ext uri="{FF2B5EF4-FFF2-40B4-BE49-F238E27FC236}">
                  <a16:creationId xmlns:a16="http://schemas.microsoft.com/office/drawing/2014/main" id="{877788CC-FC05-2E91-1669-B23D0281CFCE}"/>
                </a:ext>
              </a:extLst>
            </p:cNvPr>
            <p:cNvSpPr/>
            <p:nvPr/>
          </p:nvSpPr>
          <p:spPr>
            <a:xfrm rot="151213">
              <a:off x="7787243" y="2995170"/>
              <a:ext cx="491616" cy="7399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35939A6-3516-EF49-030D-74673AA4FD89}"/>
              </a:ext>
            </a:extLst>
          </p:cNvPr>
          <p:cNvGrpSpPr/>
          <p:nvPr/>
        </p:nvGrpSpPr>
        <p:grpSpPr>
          <a:xfrm>
            <a:off x="1692714" y="3741576"/>
            <a:ext cx="8139303" cy="1997495"/>
            <a:chOff x="1692714" y="3741576"/>
            <a:chExt cx="8139303" cy="1997495"/>
          </a:xfrm>
        </p:grpSpPr>
        <p:sp>
          <p:nvSpPr>
            <p:cNvPr id="36" name="Rettangolo 36">
              <a:extLst>
                <a:ext uri="{FF2B5EF4-FFF2-40B4-BE49-F238E27FC236}">
                  <a16:creationId xmlns:a16="http://schemas.microsoft.com/office/drawing/2014/main" id="{F59BD112-122B-654E-05D0-A31FA8AD9E5D}"/>
                </a:ext>
              </a:extLst>
            </p:cNvPr>
            <p:cNvSpPr/>
            <p:nvPr/>
          </p:nvSpPr>
          <p:spPr>
            <a:xfrm>
              <a:off x="2369365" y="4657745"/>
              <a:ext cx="186510" cy="1065072"/>
            </a:xfrm>
            <a:prstGeom prst="rect">
              <a:avLst/>
            </a:prstGeom>
            <a:solidFill>
              <a:srgbClr val="7F7F7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37">
              <a:extLst>
                <a:ext uri="{FF2B5EF4-FFF2-40B4-BE49-F238E27FC236}">
                  <a16:creationId xmlns:a16="http://schemas.microsoft.com/office/drawing/2014/main" id="{311E73A1-DF7A-91DE-6062-222DC681A344}"/>
                </a:ext>
              </a:extLst>
            </p:cNvPr>
            <p:cNvSpPr/>
            <p:nvPr/>
          </p:nvSpPr>
          <p:spPr>
            <a:xfrm>
              <a:off x="4606017" y="4657746"/>
              <a:ext cx="3139426" cy="1065072"/>
            </a:xfrm>
            <a:prstGeom prst="rect">
              <a:avLst/>
            </a:prstGeom>
            <a:solidFill>
              <a:srgbClr val="3CB0EB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38">
              <a:extLst>
                <a:ext uri="{FF2B5EF4-FFF2-40B4-BE49-F238E27FC236}">
                  <a16:creationId xmlns:a16="http://schemas.microsoft.com/office/drawing/2014/main" id="{03A2B323-E964-72F4-5FDA-ED3D78F739D3}"/>
                </a:ext>
              </a:extLst>
            </p:cNvPr>
            <p:cNvSpPr/>
            <p:nvPr/>
          </p:nvSpPr>
          <p:spPr>
            <a:xfrm>
              <a:off x="2669195" y="4657746"/>
              <a:ext cx="1834084" cy="1065072"/>
            </a:xfrm>
            <a:prstGeom prst="rect">
              <a:avLst/>
            </a:prstGeom>
            <a:solidFill>
              <a:srgbClr val="F9828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ttangolo 40">
              <a:extLst>
                <a:ext uri="{FF2B5EF4-FFF2-40B4-BE49-F238E27FC236}">
                  <a16:creationId xmlns:a16="http://schemas.microsoft.com/office/drawing/2014/main" id="{F68223DC-1782-2F39-8CB2-BDCBEDAD56E8}"/>
                </a:ext>
              </a:extLst>
            </p:cNvPr>
            <p:cNvSpPr/>
            <p:nvPr/>
          </p:nvSpPr>
          <p:spPr>
            <a:xfrm>
              <a:off x="8286208" y="4673127"/>
              <a:ext cx="1414352" cy="1065072"/>
            </a:xfrm>
            <a:prstGeom prst="rect">
              <a:avLst/>
            </a:prstGeom>
            <a:solidFill>
              <a:srgbClr val="D8D4D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Ovale 51">
              <a:extLst>
                <a:ext uri="{FF2B5EF4-FFF2-40B4-BE49-F238E27FC236}">
                  <a16:creationId xmlns:a16="http://schemas.microsoft.com/office/drawing/2014/main" id="{453714BF-FE30-48BC-46FC-1A7B6B1E771E}"/>
                </a:ext>
              </a:extLst>
            </p:cNvPr>
            <p:cNvSpPr/>
            <p:nvPr/>
          </p:nvSpPr>
          <p:spPr>
            <a:xfrm>
              <a:off x="8296358" y="4912388"/>
              <a:ext cx="1386669" cy="5883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CasellaDiTesto 53">
              <a:extLst>
                <a:ext uri="{FF2B5EF4-FFF2-40B4-BE49-F238E27FC236}">
                  <a16:creationId xmlns:a16="http://schemas.microsoft.com/office/drawing/2014/main" id="{73202507-4625-27FE-2ADB-B319232F4DB3}"/>
                </a:ext>
              </a:extLst>
            </p:cNvPr>
            <p:cNvSpPr txBox="1"/>
            <p:nvPr/>
          </p:nvSpPr>
          <p:spPr>
            <a:xfrm>
              <a:off x="2129372" y="4267772"/>
              <a:ext cx="846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VETO</a:t>
              </a:r>
              <a:endParaRPr lang="en-US" sz="1400" b="1" baseline="-25000" dirty="0">
                <a:latin typeface="Helvetica" pitchFamily="2" charset="0"/>
              </a:endParaRP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2" name="CasellaDiTesto 54">
              <a:extLst>
                <a:ext uri="{FF2B5EF4-FFF2-40B4-BE49-F238E27FC236}">
                  <a16:creationId xmlns:a16="http://schemas.microsoft.com/office/drawing/2014/main" id="{A2248DAA-031F-1D44-80FF-075D378760D1}"/>
                </a:ext>
              </a:extLst>
            </p:cNvPr>
            <p:cNvSpPr txBox="1"/>
            <p:nvPr/>
          </p:nvSpPr>
          <p:spPr>
            <a:xfrm>
              <a:off x="2995473" y="426403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Decay Volume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3" name="CasellaDiTesto 55">
              <a:extLst>
                <a:ext uri="{FF2B5EF4-FFF2-40B4-BE49-F238E27FC236}">
                  <a16:creationId xmlns:a16="http://schemas.microsoft.com/office/drawing/2014/main" id="{7E082ABF-D79A-EB24-A910-B55F06FFE957}"/>
                </a:ext>
              </a:extLst>
            </p:cNvPr>
            <p:cNvSpPr txBox="1"/>
            <p:nvPr/>
          </p:nvSpPr>
          <p:spPr>
            <a:xfrm>
              <a:off x="5584954" y="4271189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Tracker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4" name="CasellaDiTesto 57">
              <a:extLst>
                <a:ext uri="{FF2B5EF4-FFF2-40B4-BE49-F238E27FC236}">
                  <a16:creationId xmlns:a16="http://schemas.microsoft.com/office/drawing/2014/main" id="{0FA46EB3-2E6D-5003-340C-7AF2CAE38D67}"/>
                </a:ext>
              </a:extLst>
            </p:cNvPr>
            <p:cNvSpPr txBox="1"/>
            <p:nvPr/>
          </p:nvSpPr>
          <p:spPr>
            <a:xfrm>
              <a:off x="8301604" y="4287911"/>
              <a:ext cx="15304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Helvetica" pitchFamily="2" charset="0"/>
                </a:rPr>
                <a:t>Calorimeter</a:t>
              </a:r>
            </a:p>
            <a:p>
              <a:endParaRPr lang="it-IT" sz="1400" b="1" dirty="0">
                <a:latin typeface="Helvetica" pitchFamily="2" charset="0"/>
              </a:endParaRPr>
            </a:p>
          </p:txBody>
        </p:sp>
        <p:sp>
          <p:nvSpPr>
            <p:cNvPr id="45" name="CasellaDiTesto 58">
              <a:extLst>
                <a:ext uri="{FF2B5EF4-FFF2-40B4-BE49-F238E27FC236}">
                  <a16:creationId xmlns:a16="http://schemas.microsoft.com/office/drawing/2014/main" id="{615E5FC4-4C04-18BC-994A-E9D56ADCC4F7}"/>
                </a:ext>
              </a:extLst>
            </p:cNvPr>
            <p:cNvSpPr txBox="1"/>
            <p:nvPr/>
          </p:nvSpPr>
          <p:spPr>
            <a:xfrm>
              <a:off x="4508836" y="3741576"/>
              <a:ext cx="3369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Helvetica" pitchFamily="2" charset="0"/>
                </a:rPr>
                <a:t>Two Photon signal</a:t>
              </a:r>
            </a:p>
            <a:p>
              <a:pPr algn="ctr"/>
              <a:endParaRPr lang="it-IT" sz="2400" b="1" dirty="0">
                <a:latin typeface="Helvetica" pitchFamily="2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CasellaDiTesto 26">
                  <a:extLst>
                    <a:ext uri="{FF2B5EF4-FFF2-40B4-BE49-F238E27FC236}">
                      <a16:creationId xmlns:a16="http://schemas.microsoft.com/office/drawing/2014/main" id="{C8B59167-B65D-43ED-A85F-353E3466D888}"/>
                    </a:ext>
                  </a:extLst>
                </p:cNvPr>
                <p:cNvSpPr txBox="1"/>
                <p:nvPr/>
              </p:nvSpPr>
              <p:spPr>
                <a:xfrm>
                  <a:off x="1692714" y="4617384"/>
                  <a:ext cx="607859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Φ</m:t>
                        </m:r>
                      </m:oMath>
                    </m:oMathPara>
                  </a14:m>
                  <a:endParaRPr lang="en-US" sz="2800" b="0" dirty="0"/>
                </a:p>
                <a:p>
                  <a:endParaRPr lang="it-IT" sz="2800" dirty="0"/>
                </a:p>
              </p:txBody>
            </p:sp>
          </mc:Choice>
          <mc:Fallback xmlns="">
            <p:sp>
              <p:nvSpPr>
                <p:cNvPr id="99" name="CasellaDiTesto 26">
                  <a:extLst>
                    <a:ext uri="{FF2B5EF4-FFF2-40B4-BE49-F238E27FC236}">
                      <a16:creationId xmlns:a16="http://schemas.microsoft.com/office/drawing/2014/main" id="{7910C2F0-5070-6401-359B-38B16B47CB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2714" y="4617384"/>
                  <a:ext cx="607859" cy="95410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CasellaDiTesto 27">
                  <a:extLst>
                    <a:ext uri="{FF2B5EF4-FFF2-40B4-BE49-F238E27FC236}">
                      <a16:creationId xmlns:a16="http://schemas.microsoft.com/office/drawing/2014/main" id="{311DCE29-6F1C-D7A4-DA8A-E088264B267E}"/>
                    </a:ext>
                  </a:extLst>
                </p:cNvPr>
                <p:cNvSpPr txBox="1"/>
                <p:nvPr/>
              </p:nvSpPr>
              <p:spPr>
                <a:xfrm>
                  <a:off x="4057219" y="4714929"/>
                  <a:ext cx="51240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2000" b="0" dirty="0"/>
                </a:p>
                <a:p>
                  <a:endParaRPr lang="en-US" sz="2000" b="0" dirty="0"/>
                </a:p>
                <a:p>
                  <a:endParaRPr lang="it-IT" sz="2000" dirty="0"/>
                </a:p>
              </p:txBody>
            </p:sp>
          </mc:Choice>
          <mc:Fallback xmlns="">
            <p:sp>
              <p:nvSpPr>
                <p:cNvPr id="100" name="CasellaDiTesto 27">
                  <a:extLst>
                    <a:ext uri="{FF2B5EF4-FFF2-40B4-BE49-F238E27FC236}">
                      <a16:creationId xmlns:a16="http://schemas.microsoft.com/office/drawing/2014/main" id="{04ADD22D-00D7-FCDB-3E50-0FD9F34754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7219" y="4714929"/>
                  <a:ext cx="512401" cy="101566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Connettore 1 46">
              <a:extLst>
                <a:ext uri="{FF2B5EF4-FFF2-40B4-BE49-F238E27FC236}">
                  <a16:creationId xmlns:a16="http://schemas.microsoft.com/office/drawing/2014/main" id="{137F1C99-E73D-30C0-EFC8-72AA9ECAD76B}"/>
                </a:ext>
              </a:extLst>
            </p:cNvPr>
            <p:cNvCxnSpPr>
              <a:cxnSpLocks/>
            </p:cNvCxnSpPr>
            <p:nvPr/>
          </p:nvCxnSpPr>
          <p:spPr>
            <a:xfrm>
              <a:off x="1857132" y="5173495"/>
              <a:ext cx="1989780" cy="19255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sellaDiTesto 56">
              <a:extLst>
                <a:ext uri="{FF2B5EF4-FFF2-40B4-BE49-F238E27FC236}">
                  <a16:creationId xmlns:a16="http://schemas.microsoft.com/office/drawing/2014/main" id="{4F605CAE-1AAA-FA4C-A361-B900734688FA}"/>
                </a:ext>
              </a:extLst>
            </p:cNvPr>
            <p:cNvSpPr txBox="1"/>
            <p:nvPr/>
          </p:nvSpPr>
          <p:spPr>
            <a:xfrm>
              <a:off x="7360393" y="4029321"/>
              <a:ext cx="124481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Helvetica" pitchFamily="2" charset="0"/>
                </a:rPr>
                <a:t>High-granularity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Helvetica" pitchFamily="2" charset="0"/>
                </a:rPr>
                <a:t>pre-shower</a:t>
              </a:r>
            </a:p>
            <a:p>
              <a:endParaRPr lang="it-IT" sz="1400" b="1" dirty="0">
                <a:solidFill>
                  <a:srgbClr val="C00000"/>
                </a:solidFill>
                <a:latin typeface="Helvetica" pitchFamily="2" charset="0"/>
              </a:endParaRPr>
            </a:p>
          </p:txBody>
        </p:sp>
        <p:sp>
          <p:nvSpPr>
            <p:cNvPr id="50" name="Rettangolo 39">
              <a:extLst>
                <a:ext uri="{FF2B5EF4-FFF2-40B4-BE49-F238E27FC236}">
                  <a16:creationId xmlns:a16="http://schemas.microsoft.com/office/drawing/2014/main" id="{F33D8159-C92B-8A09-BDD0-FC1A5E746AC4}"/>
                </a:ext>
              </a:extLst>
            </p:cNvPr>
            <p:cNvSpPr/>
            <p:nvPr/>
          </p:nvSpPr>
          <p:spPr>
            <a:xfrm flipH="1">
              <a:off x="7786528" y="4663348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Rettangolo 39">
              <a:extLst>
                <a:ext uri="{FF2B5EF4-FFF2-40B4-BE49-F238E27FC236}">
                  <a16:creationId xmlns:a16="http://schemas.microsoft.com/office/drawing/2014/main" id="{48609BF3-34CE-C4D6-61A8-7DA5DEB47B9C}"/>
                </a:ext>
              </a:extLst>
            </p:cNvPr>
            <p:cNvSpPr/>
            <p:nvPr/>
          </p:nvSpPr>
          <p:spPr>
            <a:xfrm flipH="1">
              <a:off x="7868136" y="4662367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Rettangolo 39">
              <a:extLst>
                <a:ext uri="{FF2B5EF4-FFF2-40B4-BE49-F238E27FC236}">
                  <a16:creationId xmlns:a16="http://schemas.microsoft.com/office/drawing/2014/main" id="{F4F3B403-FAF0-55E2-1E6C-6509E91BF0C6}"/>
                </a:ext>
              </a:extLst>
            </p:cNvPr>
            <p:cNvSpPr/>
            <p:nvPr/>
          </p:nvSpPr>
          <p:spPr>
            <a:xfrm flipH="1">
              <a:off x="7956484" y="4657913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Rettangolo 39">
              <a:extLst>
                <a:ext uri="{FF2B5EF4-FFF2-40B4-BE49-F238E27FC236}">
                  <a16:creationId xmlns:a16="http://schemas.microsoft.com/office/drawing/2014/main" id="{52C925D1-C3DB-90B7-3FE3-4F147BDD5EA6}"/>
                </a:ext>
              </a:extLst>
            </p:cNvPr>
            <p:cNvSpPr/>
            <p:nvPr/>
          </p:nvSpPr>
          <p:spPr>
            <a:xfrm flipH="1">
              <a:off x="8038092" y="4662831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Rettangolo 39">
              <a:extLst>
                <a:ext uri="{FF2B5EF4-FFF2-40B4-BE49-F238E27FC236}">
                  <a16:creationId xmlns:a16="http://schemas.microsoft.com/office/drawing/2014/main" id="{67262481-4AD5-CA7E-B193-D2E1CE495DC8}"/>
                </a:ext>
              </a:extLst>
            </p:cNvPr>
            <p:cNvSpPr/>
            <p:nvPr/>
          </p:nvSpPr>
          <p:spPr>
            <a:xfrm flipH="1">
              <a:off x="8118881" y="4657558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ttangolo 39">
              <a:extLst>
                <a:ext uri="{FF2B5EF4-FFF2-40B4-BE49-F238E27FC236}">
                  <a16:creationId xmlns:a16="http://schemas.microsoft.com/office/drawing/2014/main" id="{00C486FA-08D7-A5C7-F0B3-4A3BEB79AFCF}"/>
                </a:ext>
              </a:extLst>
            </p:cNvPr>
            <p:cNvSpPr/>
            <p:nvPr/>
          </p:nvSpPr>
          <p:spPr>
            <a:xfrm flipH="1">
              <a:off x="8200489" y="4662476"/>
              <a:ext cx="40831" cy="1075723"/>
            </a:xfrm>
            <a:prstGeom prst="rect">
              <a:avLst/>
            </a:prstGeom>
            <a:solidFill>
              <a:srgbClr val="1DA95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Ovale 79">
              <a:extLst>
                <a:ext uri="{FF2B5EF4-FFF2-40B4-BE49-F238E27FC236}">
                  <a16:creationId xmlns:a16="http://schemas.microsoft.com/office/drawing/2014/main" id="{E97932E7-45AE-DAB3-96E1-ED8C53F5EF2F}"/>
                </a:ext>
              </a:extLst>
            </p:cNvPr>
            <p:cNvSpPr/>
            <p:nvPr/>
          </p:nvSpPr>
          <p:spPr>
            <a:xfrm rot="21354954">
              <a:off x="7774808" y="5020193"/>
              <a:ext cx="491616" cy="7399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Ovale 80">
              <a:extLst>
                <a:ext uri="{FF2B5EF4-FFF2-40B4-BE49-F238E27FC236}">
                  <a16:creationId xmlns:a16="http://schemas.microsoft.com/office/drawing/2014/main" id="{4C483BEF-0CBD-08C8-DA77-D3D4F9A97F25}"/>
                </a:ext>
              </a:extLst>
            </p:cNvPr>
            <p:cNvSpPr/>
            <p:nvPr/>
          </p:nvSpPr>
          <p:spPr>
            <a:xfrm rot="170047">
              <a:off x="7764657" y="5295993"/>
              <a:ext cx="491616" cy="7399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8" name="Connettore 2 21">
              <a:extLst>
                <a:ext uri="{FF2B5EF4-FFF2-40B4-BE49-F238E27FC236}">
                  <a16:creationId xmlns:a16="http://schemas.microsoft.com/office/drawing/2014/main" id="{D9A21922-378D-39BD-4957-2BEFE3344F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1335" y="5067546"/>
              <a:ext cx="3973851" cy="130510"/>
            </a:xfrm>
            <a:prstGeom prst="straightConnector1">
              <a:avLst/>
            </a:prstGeom>
            <a:ln w="2540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2 22">
              <a:extLst>
                <a:ext uri="{FF2B5EF4-FFF2-40B4-BE49-F238E27FC236}">
                  <a16:creationId xmlns:a16="http://schemas.microsoft.com/office/drawing/2014/main" id="{A4E4DE46-137E-F93C-AE0D-32A413CD4A39}"/>
                </a:ext>
              </a:extLst>
            </p:cNvPr>
            <p:cNvCxnSpPr>
              <a:cxnSpLocks/>
            </p:cNvCxnSpPr>
            <p:nvPr/>
          </p:nvCxnSpPr>
          <p:spPr>
            <a:xfrm>
              <a:off x="3841335" y="5198056"/>
              <a:ext cx="3973851" cy="117263"/>
            </a:xfrm>
            <a:prstGeom prst="straightConnector1">
              <a:avLst/>
            </a:prstGeom>
            <a:ln w="2540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066AE07-2CA0-74AF-C878-AA2E80A9F8D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Date Placeholder 60">
            <a:extLst>
              <a:ext uri="{FF2B5EF4-FFF2-40B4-BE49-F238E27FC236}">
                <a16:creationId xmlns:a16="http://schemas.microsoft.com/office/drawing/2014/main" id="{8B5A97BB-0D91-2B91-2670-BD6A2B502E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5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19077-68D4-0305-7205-92DF64CF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Motivations for a new pre-shower detector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2E74F-D5E7-4278-BD3A-FA8E26F92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8DFC5-8BDD-AA8E-28F5-36CF5F81C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59814-54BE-6A24-93E4-8BF80A9C1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5145" y="1695831"/>
            <a:ext cx="5512526" cy="427475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 Enables measurement: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Axion-Like Particles (ALP) produced via </a:t>
            </a:r>
            <a:r>
              <a:rPr lang="en-US" dirty="0" err="1">
                <a:solidFill>
                  <a:schemeClr val="tx1"/>
                </a:solidFill>
              </a:rPr>
              <a:t>aWW</a:t>
            </a:r>
            <a:r>
              <a:rPr lang="en-US" dirty="0">
                <a:solidFill>
                  <a:schemeClr val="tx1"/>
                </a:solidFill>
              </a:rPr>
              <a:t> coupling.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LLP with neutral </a:t>
            </a:r>
            <a:r>
              <a:rPr lang="en-US" dirty="0" err="1">
                <a:solidFill>
                  <a:schemeClr val="tx1"/>
                </a:solidFill>
              </a:rPr>
              <a:t>pions</a:t>
            </a:r>
            <a:r>
              <a:rPr lang="en-US" dirty="0">
                <a:solidFill>
                  <a:schemeClr val="tx1"/>
                </a:solidFill>
              </a:rPr>
              <a:t> in the final state.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Neutrino background suppression.</a:t>
            </a:r>
          </a:p>
          <a:p>
            <a:pPr marL="201168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</a:rPr>
              <a:t>Reinforces measurement: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Dark photon and other LLPs decaying into charged fermions.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LLP with charged and neutral </a:t>
            </a:r>
            <a:r>
              <a:rPr lang="en-US" dirty="0" err="1">
                <a:solidFill>
                  <a:schemeClr val="tx1"/>
                </a:solidFill>
              </a:rPr>
              <a:t>pions</a:t>
            </a:r>
            <a:r>
              <a:rPr lang="en-US" dirty="0">
                <a:solidFill>
                  <a:schemeClr val="tx1"/>
                </a:solidFill>
              </a:rPr>
              <a:t> in the final state.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019B5CB-8794-9E1E-DF4C-24B6985827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20">
            <a:extLst>
              <a:ext uri="{FF2B5EF4-FFF2-40B4-BE49-F238E27FC236}">
                <a16:creationId xmlns:a16="http://schemas.microsoft.com/office/drawing/2014/main" id="{49A5D338-43FA-BC6D-9D55-86DD6B5A17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2" t="7027" r="9172" b="7027"/>
          <a:stretch/>
        </p:blipFill>
        <p:spPr>
          <a:xfrm>
            <a:off x="358837" y="1695831"/>
            <a:ext cx="5437722" cy="33854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6D6CC6-2E3A-0857-51E3-270C7D9099FE}"/>
              </a:ext>
            </a:extLst>
          </p:cNvPr>
          <p:cNvSpPr txBox="1"/>
          <p:nvPr/>
        </p:nvSpPr>
        <p:spPr>
          <a:xfrm>
            <a:off x="576662" y="5245865"/>
            <a:ext cx="50020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Detector requirement: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Discriminate photons with </a:t>
            </a:r>
            <a:r>
              <a:rPr lang="en-US" b="1" dirty="0">
                <a:solidFill>
                  <a:schemeClr val="tx1"/>
                </a:solidFill>
              </a:rPr>
              <a:t>200 µm separation </a:t>
            </a:r>
            <a:r>
              <a:rPr lang="en-US" dirty="0">
                <a:solidFill>
                  <a:schemeClr val="tx1"/>
                </a:solidFill>
              </a:rPr>
              <a:t>to exploit the full potential of the experiment.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A9EE0-7EEE-1B65-5BCE-EC37EC105ABE}"/>
              </a:ext>
            </a:extLst>
          </p:cNvPr>
          <p:cNvSpPr txBox="1"/>
          <p:nvPr/>
        </p:nvSpPr>
        <p:spPr>
          <a:xfrm>
            <a:off x="1721749" y="1408037"/>
            <a:ext cx="277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Discovery potential for ALP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10210F5-A09E-6CF6-99E1-900BC22FE6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9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32">
                <a:extLst>
                  <a:ext uri="{FF2B5EF4-FFF2-40B4-BE49-F238E27FC236}">
                    <a16:creationId xmlns:a16="http://schemas.microsoft.com/office/drawing/2014/main" id="{93ADE017-6BAB-9D61-AE38-925EFE6B656B}"/>
                  </a:ext>
                </a:extLst>
              </p:cNvPr>
              <p:cNvSpPr txBox="1"/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rgbClr val="198473"/>
                </a:solidFill>
                <a:prstDash val="dash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it-IT" sz="1600" b="1" dirty="0">
                    <a:solidFill>
                      <a:schemeClr val="tx1"/>
                    </a:solidFill>
                  </a:rPr>
                  <a:t>d(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asellaDiTesto 32">
                <a:extLst>
                  <a:ext uri="{FF2B5EF4-FFF2-40B4-BE49-F238E27FC236}">
                    <a16:creationId xmlns:a16="http://schemas.microsoft.com/office/drawing/2014/main" id="{93ADE017-6BAB-9D61-AE38-925EFE6B65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blipFill>
                <a:blip r:embed="rId2"/>
                <a:stretch>
                  <a:fillRect t="-541" b="-5946"/>
                </a:stretch>
              </a:blipFill>
              <a:ln w="12700">
                <a:solidFill>
                  <a:srgbClr val="198473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38">
            <a:extLst>
              <a:ext uri="{FF2B5EF4-FFF2-40B4-BE49-F238E27FC236}">
                <a16:creationId xmlns:a16="http://schemas.microsoft.com/office/drawing/2014/main" id="{B53DBE98-3EB9-2AD2-FBDE-AFD213B9D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36"/>
          <a:stretch/>
        </p:blipFill>
        <p:spPr>
          <a:xfrm>
            <a:off x="1717745" y="992402"/>
            <a:ext cx="8210413" cy="5125327"/>
          </a:xfrm>
          <a:prstGeom prst="rect">
            <a:avLst/>
          </a:prstGeom>
        </p:spPr>
      </p:pic>
      <p:sp>
        <p:nvSpPr>
          <p:cNvPr id="13" name="CasellaDiTesto 22">
            <a:extLst>
              <a:ext uri="{FF2B5EF4-FFF2-40B4-BE49-F238E27FC236}">
                <a16:creationId xmlns:a16="http://schemas.microsoft.com/office/drawing/2014/main" id="{9DF184CE-0DE4-4AA9-E1D0-138CBF9CC196}"/>
              </a:ext>
            </a:extLst>
          </p:cNvPr>
          <p:cNvSpPr txBox="1"/>
          <p:nvPr/>
        </p:nvSpPr>
        <p:spPr>
          <a:xfrm>
            <a:off x="407771" y="1076257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PLANE  3</a:t>
            </a:r>
          </a:p>
        </p:txBody>
      </p:sp>
      <p:sp>
        <p:nvSpPr>
          <p:cNvPr id="14" name="CasellaDiTesto 24">
            <a:extLst>
              <a:ext uri="{FF2B5EF4-FFF2-40B4-BE49-F238E27FC236}">
                <a16:creationId xmlns:a16="http://schemas.microsoft.com/office/drawing/2014/main" id="{601D8065-FF8E-3538-24E8-E550EE46E6AD}"/>
              </a:ext>
            </a:extLst>
          </p:cNvPr>
          <p:cNvSpPr txBox="1"/>
          <p:nvPr/>
        </p:nvSpPr>
        <p:spPr>
          <a:xfrm>
            <a:off x="5561348" y="5865598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x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15" name="CasellaDiTesto 28">
            <a:extLst>
              <a:ext uri="{FF2B5EF4-FFF2-40B4-BE49-F238E27FC236}">
                <a16:creationId xmlns:a16="http://schemas.microsoft.com/office/drawing/2014/main" id="{F615DD83-6A28-51E2-E42D-3D143C86CDB3}"/>
              </a:ext>
            </a:extLst>
          </p:cNvPr>
          <p:cNvSpPr txBox="1"/>
          <p:nvPr/>
        </p:nvSpPr>
        <p:spPr>
          <a:xfrm rot="16200000">
            <a:off x="957997" y="3120767"/>
            <a:ext cx="125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y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65C3D57D-7D9B-0CB1-9D5C-20BF8A7AC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5166" y="3832167"/>
            <a:ext cx="847180" cy="848636"/>
          </a:xfrm>
          <a:prstGeom prst="rect">
            <a:avLst/>
          </a:prstGeom>
        </p:spPr>
      </p:pic>
      <p:sp>
        <p:nvSpPr>
          <p:cNvPr id="17" name="CasellaDiTesto 40">
            <a:extLst>
              <a:ext uri="{FF2B5EF4-FFF2-40B4-BE49-F238E27FC236}">
                <a16:creationId xmlns:a16="http://schemas.microsoft.com/office/drawing/2014/main" id="{C6819322-C79E-E06E-D2AC-774B14C9D7BD}"/>
              </a:ext>
            </a:extLst>
          </p:cNvPr>
          <p:cNvSpPr txBox="1"/>
          <p:nvPr/>
        </p:nvSpPr>
        <p:spPr>
          <a:xfrm>
            <a:off x="9846764" y="4729147"/>
            <a:ext cx="234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Events</a:t>
            </a:r>
            <a:r>
              <a:rPr lang="it-IT" b="1" dirty="0"/>
              <a:t> </a:t>
            </a:r>
            <a:r>
              <a:rPr lang="it-IT" b="1" dirty="0" err="1"/>
              <a:t>simulated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using Allpix squared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</a:rPr>
              <a:t>100 µm pixel pitch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3BCCF-BC83-3556-072D-B467E3A2AA55}"/>
              </a:ext>
            </a:extLst>
          </p:cNvPr>
          <p:cNvSpPr txBox="1"/>
          <p:nvPr/>
        </p:nvSpPr>
        <p:spPr>
          <a:xfrm>
            <a:off x="10039753" y="665565"/>
            <a:ext cx="187800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Why</a:t>
            </a:r>
            <a:r>
              <a:rPr lang="fr-FR" b="1" dirty="0"/>
              <a:t> 6 planes?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Why pixelated sensors?</a:t>
            </a:r>
            <a:endParaRPr lang="fr-FR" b="1" dirty="0"/>
          </a:p>
        </p:txBody>
      </p:sp>
      <p:sp>
        <p:nvSpPr>
          <p:cNvPr id="19" name="Ovale 16">
            <a:extLst>
              <a:ext uri="{FF2B5EF4-FFF2-40B4-BE49-F238E27FC236}">
                <a16:creationId xmlns:a16="http://schemas.microsoft.com/office/drawing/2014/main" id="{CD858963-2B9F-5BEA-ECB8-B5B6E9C3BD32}"/>
              </a:ext>
            </a:extLst>
          </p:cNvPr>
          <p:cNvSpPr/>
          <p:nvPr/>
        </p:nvSpPr>
        <p:spPr>
          <a:xfrm>
            <a:off x="6306110" y="3179757"/>
            <a:ext cx="461666" cy="73387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7B730A2-CF2C-9AFC-A0E7-777F4AF2C28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2131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65C3D57D-7D9B-0CB1-9D5C-20BF8A7AC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166" y="3832167"/>
            <a:ext cx="847180" cy="848636"/>
          </a:xfrm>
          <a:prstGeom prst="rect">
            <a:avLst/>
          </a:prstGeom>
        </p:spPr>
      </p:pic>
      <p:sp>
        <p:nvSpPr>
          <p:cNvPr id="17" name="CasellaDiTesto 40">
            <a:extLst>
              <a:ext uri="{FF2B5EF4-FFF2-40B4-BE49-F238E27FC236}">
                <a16:creationId xmlns:a16="http://schemas.microsoft.com/office/drawing/2014/main" id="{C6819322-C79E-E06E-D2AC-774B14C9D7BD}"/>
              </a:ext>
            </a:extLst>
          </p:cNvPr>
          <p:cNvSpPr txBox="1"/>
          <p:nvPr/>
        </p:nvSpPr>
        <p:spPr>
          <a:xfrm>
            <a:off x="9846764" y="4729147"/>
            <a:ext cx="234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Events</a:t>
            </a:r>
            <a:r>
              <a:rPr lang="it-IT" b="1" dirty="0"/>
              <a:t> </a:t>
            </a:r>
            <a:r>
              <a:rPr lang="it-IT" b="1" dirty="0" err="1"/>
              <a:t>simulated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using Allpix squared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</a:rPr>
              <a:t>100 µm pixel pitch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3BCCF-BC83-3556-072D-B467E3A2AA55}"/>
              </a:ext>
            </a:extLst>
          </p:cNvPr>
          <p:cNvSpPr txBox="1"/>
          <p:nvPr/>
        </p:nvSpPr>
        <p:spPr>
          <a:xfrm>
            <a:off x="10039753" y="665565"/>
            <a:ext cx="187800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Why</a:t>
            </a:r>
            <a:r>
              <a:rPr lang="fr-FR" b="1" dirty="0"/>
              <a:t> 6 planes?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Why pixelated sensors?</a:t>
            </a:r>
            <a:endParaRPr lang="fr-FR" b="1" dirty="0"/>
          </a:p>
        </p:txBody>
      </p:sp>
      <p:pic>
        <p:nvPicPr>
          <p:cNvPr id="19" name="Immagine 10">
            <a:extLst>
              <a:ext uri="{FF2B5EF4-FFF2-40B4-BE49-F238E27FC236}">
                <a16:creationId xmlns:a16="http://schemas.microsoft.com/office/drawing/2014/main" id="{DA63263B-3287-25CA-8771-1BD972093D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00"/>
          <a:stretch/>
        </p:blipFill>
        <p:spPr>
          <a:xfrm>
            <a:off x="1822117" y="917854"/>
            <a:ext cx="8101460" cy="5116811"/>
          </a:xfrm>
          <a:prstGeom prst="rect">
            <a:avLst/>
          </a:prstGeom>
        </p:spPr>
      </p:pic>
      <p:sp>
        <p:nvSpPr>
          <p:cNvPr id="20" name="CasellaDiTesto 22">
            <a:extLst>
              <a:ext uri="{FF2B5EF4-FFF2-40B4-BE49-F238E27FC236}">
                <a16:creationId xmlns:a16="http://schemas.microsoft.com/office/drawing/2014/main" id="{0D3BF72E-FDA2-3354-CFAB-4D04F411737C}"/>
              </a:ext>
            </a:extLst>
          </p:cNvPr>
          <p:cNvSpPr txBox="1"/>
          <p:nvPr/>
        </p:nvSpPr>
        <p:spPr>
          <a:xfrm>
            <a:off x="407771" y="1076257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PLANE  4</a:t>
            </a:r>
          </a:p>
        </p:txBody>
      </p:sp>
      <p:sp>
        <p:nvSpPr>
          <p:cNvPr id="21" name="CasellaDiTesto 24">
            <a:extLst>
              <a:ext uri="{FF2B5EF4-FFF2-40B4-BE49-F238E27FC236}">
                <a16:creationId xmlns:a16="http://schemas.microsoft.com/office/drawing/2014/main" id="{AF9021D9-A002-F689-DE1B-30DBD04A925C}"/>
              </a:ext>
            </a:extLst>
          </p:cNvPr>
          <p:cNvSpPr txBox="1"/>
          <p:nvPr/>
        </p:nvSpPr>
        <p:spPr>
          <a:xfrm>
            <a:off x="5561348" y="5865598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x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2" name="CasellaDiTesto 28">
            <a:extLst>
              <a:ext uri="{FF2B5EF4-FFF2-40B4-BE49-F238E27FC236}">
                <a16:creationId xmlns:a16="http://schemas.microsoft.com/office/drawing/2014/main" id="{1BB6A54D-AA19-0B5B-BE49-0737AF91FBEC}"/>
              </a:ext>
            </a:extLst>
          </p:cNvPr>
          <p:cNvSpPr txBox="1"/>
          <p:nvPr/>
        </p:nvSpPr>
        <p:spPr>
          <a:xfrm rot="16200000">
            <a:off x="957997" y="3120767"/>
            <a:ext cx="125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y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3" name="Ovale 16">
            <a:extLst>
              <a:ext uri="{FF2B5EF4-FFF2-40B4-BE49-F238E27FC236}">
                <a16:creationId xmlns:a16="http://schemas.microsoft.com/office/drawing/2014/main" id="{97A9231B-1497-F172-EABF-754B846617DC}"/>
              </a:ext>
            </a:extLst>
          </p:cNvPr>
          <p:cNvSpPr/>
          <p:nvPr/>
        </p:nvSpPr>
        <p:spPr>
          <a:xfrm>
            <a:off x="6306110" y="3179757"/>
            <a:ext cx="461666" cy="73387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32">
                <a:extLst>
                  <a:ext uri="{FF2B5EF4-FFF2-40B4-BE49-F238E27FC236}">
                    <a16:creationId xmlns:a16="http://schemas.microsoft.com/office/drawing/2014/main" id="{1758EE3F-2905-1239-C07A-0588277E5771}"/>
                  </a:ext>
                </a:extLst>
              </p:cNvPr>
              <p:cNvSpPr txBox="1"/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rgbClr val="198473"/>
                </a:solidFill>
                <a:prstDash val="dash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it-IT" sz="1600" b="1" dirty="0">
                    <a:solidFill>
                      <a:schemeClr val="tx1"/>
                    </a:solidFill>
                  </a:rPr>
                  <a:t>d(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CasellaDiTesto 32">
                <a:extLst>
                  <a:ext uri="{FF2B5EF4-FFF2-40B4-BE49-F238E27FC236}">
                    <a16:creationId xmlns:a16="http://schemas.microsoft.com/office/drawing/2014/main" id="{1758EE3F-2905-1239-C07A-0588277E5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blipFill>
                <a:blip r:embed="rId4"/>
                <a:stretch>
                  <a:fillRect t="-541" b="-5946"/>
                </a:stretch>
              </a:blipFill>
              <a:ln w="12700">
                <a:solidFill>
                  <a:srgbClr val="198473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1">
            <a:extLst>
              <a:ext uri="{FF2B5EF4-FFF2-40B4-BE49-F238E27FC236}">
                <a16:creationId xmlns:a16="http://schemas.microsoft.com/office/drawing/2014/main" id="{452A42A6-2C59-A1C2-F91C-21602D1839AE}"/>
              </a:ext>
            </a:extLst>
          </p:cNvPr>
          <p:cNvSpPr txBox="1"/>
          <p:nvPr/>
        </p:nvSpPr>
        <p:spPr>
          <a:xfrm>
            <a:off x="7385992" y="970069"/>
            <a:ext cx="1760224" cy="830997"/>
          </a:xfrm>
          <a:prstGeom prst="rect">
            <a:avLst/>
          </a:prstGeom>
          <a:solidFill>
            <a:srgbClr val="C00000">
              <a:alpha val="90000"/>
            </a:srgb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High dynamic range for charge measurement</a:t>
            </a:r>
          </a:p>
        </p:txBody>
      </p:sp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FFA8F893-9BEA-2E18-03C4-D421678F74F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784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77955-8B81-3E32-C118-0D6CB54B0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1D8-0E12-7F73-6EAB-985D14D46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Lorenzo Paolozzi - PIXEL2022 - Santa Fe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83A0F-CA05-78D5-7C1F-28424808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CE4016-268E-4111-97E9-883BD59AEC9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65C3D57D-7D9B-0CB1-9D5C-20BF8A7AC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166" y="3832167"/>
            <a:ext cx="847180" cy="848636"/>
          </a:xfrm>
          <a:prstGeom prst="rect">
            <a:avLst/>
          </a:prstGeom>
        </p:spPr>
      </p:pic>
      <p:sp>
        <p:nvSpPr>
          <p:cNvPr id="17" name="CasellaDiTesto 40">
            <a:extLst>
              <a:ext uri="{FF2B5EF4-FFF2-40B4-BE49-F238E27FC236}">
                <a16:creationId xmlns:a16="http://schemas.microsoft.com/office/drawing/2014/main" id="{C6819322-C79E-E06E-D2AC-774B14C9D7BD}"/>
              </a:ext>
            </a:extLst>
          </p:cNvPr>
          <p:cNvSpPr txBox="1"/>
          <p:nvPr/>
        </p:nvSpPr>
        <p:spPr>
          <a:xfrm>
            <a:off x="9846764" y="4729147"/>
            <a:ext cx="234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Events</a:t>
            </a:r>
            <a:r>
              <a:rPr lang="it-IT" b="1" dirty="0"/>
              <a:t> </a:t>
            </a:r>
            <a:r>
              <a:rPr lang="it-IT" b="1" dirty="0" err="1"/>
              <a:t>simulated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using Allpix squared</a:t>
            </a:r>
          </a:p>
          <a:p>
            <a:pPr algn="ctr"/>
            <a:r>
              <a:rPr lang="it-IT" sz="1800" b="1" dirty="0">
                <a:solidFill>
                  <a:schemeClr val="tx1"/>
                </a:solidFill>
              </a:rPr>
              <a:t>100 µm pixel pitch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3BCCF-BC83-3556-072D-B467E3A2AA55}"/>
              </a:ext>
            </a:extLst>
          </p:cNvPr>
          <p:cNvSpPr txBox="1"/>
          <p:nvPr/>
        </p:nvSpPr>
        <p:spPr>
          <a:xfrm>
            <a:off x="10039753" y="665565"/>
            <a:ext cx="187800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Why</a:t>
            </a:r>
            <a:r>
              <a:rPr lang="fr-FR" b="1" dirty="0"/>
              <a:t> 6 planes?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Why pixelated sensors?</a:t>
            </a:r>
            <a:endParaRPr lang="fr-FR" b="1" dirty="0"/>
          </a:p>
        </p:txBody>
      </p:sp>
      <p:pic>
        <p:nvPicPr>
          <p:cNvPr id="19" name="Immagine 12">
            <a:extLst>
              <a:ext uri="{FF2B5EF4-FFF2-40B4-BE49-F238E27FC236}">
                <a16:creationId xmlns:a16="http://schemas.microsoft.com/office/drawing/2014/main" id="{D4D931F2-DE5E-0186-59BE-E85FD4B3D3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44"/>
          <a:stretch/>
        </p:blipFill>
        <p:spPr>
          <a:xfrm>
            <a:off x="1753139" y="934243"/>
            <a:ext cx="8175680" cy="5183797"/>
          </a:xfrm>
          <a:prstGeom prst="rect">
            <a:avLst/>
          </a:prstGeom>
        </p:spPr>
      </p:pic>
      <p:sp>
        <p:nvSpPr>
          <p:cNvPr id="20" name="CasellaDiTesto 22">
            <a:extLst>
              <a:ext uri="{FF2B5EF4-FFF2-40B4-BE49-F238E27FC236}">
                <a16:creationId xmlns:a16="http://schemas.microsoft.com/office/drawing/2014/main" id="{D600BCF1-FCB3-E1E5-06D1-C5A546EDEA48}"/>
              </a:ext>
            </a:extLst>
          </p:cNvPr>
          <p:cNvSpPr txBox="1"/>
          <p:nvPr/>
        </p:nvSpPr>
        <p:spPr>
          <a:xfrm>
            <a:off x="407771" y="1076257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PLANE  5</a:t>
            </a:r>
          </a:p>
        </p:txBody>
      </p:sp>
      <p:sp>
        <p:nvSpPr>
          <p:cNvPr id="21" name="CasellaDiTesto 24">
            <a:extLst>
              <a:ext uri="{FF2B5EF4-FFF2-40B4-BE49-F238E27FC236}">
                <a16:creationId xmlns:a16="http://schemas.microsoft.com/office/drawing/2014/main" id="{FD7714B6-C770-160B-35A6-38929FE8B6D5}"/>
              </a:ext>
            </a:extLst>
          </p:cNvPr>
          <p:cNvSpPr txBox="1"/>
          <p:nvPr/>
        </p:nvSpPr>
        <p:spPr>
          <a:xfrm>
            <a:off x="5561348" y="5865598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x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2" name="CasellaDiTesto 28">
            <a:extLst>
              <a:ext uri="{FF2B5EF4-FFF2-40B4-BE49-F238E27FC236}">
                <a16:creationId xmlns:a16="http://schemas.microsoft.com/office/drawing/2014/main" id="{3E16A7FC-2910-C4BA-324D-FD4AF8BB1082}"/>
              </a:ext>
            </a:extLst>
          </p:cNvPr>
          <p:cNvSpPr txBox="1"/>
          <p:nvPr/>
        </p:nvSpPr>
        <p:spPr>
          <a:xfrm rot="16200000">
            <a:off x="957997" y="3120767"/>
            <a:ext cx="125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y [</a:t>
            </a:r>
            <a:r>
              <a:rPr lang="el-GR" sz="2400" dirty="0"/>
              <a:t>μ</a:t>
            </a:r>
            <a:r>
              <a:rPr lang="it-IT" sz="2400" dirty="0"/>
              <a:t>m ]</a:t>
            </a:r>
          </a:p>
        </p:txBody>
      </p:sp>
      <p:sp>
        <p:nvSpPr>
          <p:cNvPr id="25" name="Ovale 16">
            <a:extLst>
              <a:ext uri="{FF2B5EF4-FFF2-40B4-BE49-F238E27FC236}">
                <a16:creationId xmlns:a16="http://schemas.microsoft.com/office/drawing/2014/main" id="{04FDFF10-107C-BDD8-2CEF-365A7C24AC3B}"/>
              </a:ext>
            </a:extLst>
          </p:cNvPr>
          <p:cNvSpPr/>
          <p:nvPr/>
        </p:nvSpPr>
        <p:spPr>
          <a:xfrm>
            <a:off x="6306110" y="3179757"/>
            <a:ext cx="461666" cy="73387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32">
                <a:extLst>
                  <a:ext uri="{FF2B5EF4-FFF2-40B4-BE49-F238E27FC236}">
                    <a16:creationId xmlns:a16="http://schemas.microsoft.com/office/drawing/2014/main" id="{9C6086FB-A36A-DBD3-6DF8-02CC41A435B2}"/>
                  </a:ext>
                </a:extLst>
              </p:cNvPr>
              <p:cNvSpPr txBox="1"/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rgbClr val="198473"/>
                </a:solidFill>
                <a:prstDash val="dash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it-IT" sz="1600" b="1" dirty="0">
                    <a:solidFill>
                      <a:schemeClr val="tx1"/>
                    </a:solidFill>
                  </a:rPr>
                  <a:t>= 1 </a:t>
                </a:r>
                <a:r>
                  <a:rPr lang="it-IT" sz="1600" b="1" dirty="0" err="1">
                    <a:solidFill>
                      <a:schemeClr val="tx1"/>
                    </a:solidFill>
                  </a:rPr>
                  <a:t>TeV</a:t>
                </a:r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endParaRPr lang="it-IT" sz="16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it-IT" sz="1600" b="1" dirty="0">
                    <a:solidFill>
                      <a:schemeClr val="tx1"/>
                    </a:solidFill>
                  </a:rPr>
                  <a:t>d(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</m:t>
                    </m:r>
                  </m:oMath>
                </a14:m>
                <a:endParaRPr lang="it-IT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CasellaDiTesto 32">
                <a:extLst>
                  <a:ext uri="{FF2B5EF4-FFF2-40B4-BE49-F238E27FC236}">
                    <a16:creationId xmlns:a16="http://schemas.microsoft.com/office/drawing/2014/main" id="{9C6086FB-A36A-DBD3-6DF8-02CC41A43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158" y="2191743"/>
                <a:ext cx="2064549" cy="1117101"/>
              </a:xfrm>
              <a:prstGeom prst="rect">
                <a:avLst/>
              </a:prstGeom>
              <a:blipFill>
                <a:blip r:embed="rId4"/>
                <a:stretch>
                  <a:fillRect t="-541" b="-5946"/>
                </a:stretch>
              </a:blipFill>
              <a:ln w="12700">
                <a:solidFill>
                  <a:srgbClr val="198473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117;p2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BD1B39F-B5C8-8BD1-C620-8E9DAA1DEA8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32310" y="1178"/>
            <a:ext cx="1459690" cy="48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0099080"/>
      </p:ext>
    </p:extLst>
  </p:cSld>
  <p:clrMapOvr>
    <a:masterClrMapping/>
  </p:clrMapOvr>
</p:sld>
</file>

<file path=ppt/theme/theme1.xml><?xml version="1.0" encoding="utf-8"?>
<a:theme xmlns:a="http://schemas.openxmlformats.org/drawingml/2006/main" name="LorenzoPaolozzi_CER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orenzoPaolozzi_CERN" id="{10190B6E-9144-406A-B517-6D9CC9262ACF}" vid="{592AE7B9-E91B-4AC1-B230-9F0BB57749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6D259C351F0644826D165B1F4AD752" ma:contentTypeVersion="12" ma:contentTypeDescription="Crée un document." ma:contentTypeScope="" ma:versionID="e622df7c5f6e0fedfee874e3c286bd7d">
  <xsd:schema xmlns:xsd="http://www.w3.org/2001/XMLSchema" xmlns:xs="http://www.w3.org/2001/XMLSchema" xmlns:p="http://schemas.microsoft.com/office/2006/metadata/properties" xmlns:ns3="ae594ca7-80c2-42a4-aa95-decc34955958" xmlns:ns4="5fe21144-34ff-4ed0-b268-9ec2eab889c3" targetNamespace="http://schemas.microsoft.com/office/2006/metadata/properties" ma:root="true" ma:fieldsID="3e871f1d75f28b656a4b348726ff889a" ns3:_="" ns4:_="">
    <xsd:import namespace="ae594ca7-80c2-42a4-aa95-decc34955958"/>
    <xsd:import namespace="5fe21144-34ff-4ed0-b268-9ec2eab889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94ca7-80c2-42a4-aa95-decc349559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e21144-34ff-4ed0-b268-9ec2eab889c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2C989E-DD04-4DB3-A983-03EC65F4A5C8}">
  <ds:schemaRefs>
    <ds:schemaRef ds:uri="http://purl.org/dc/dcmitype/"/>
    <ds:schemaRef ds:uri="http://schemas.microsoft.com/office/2006/documentManagement/types"/>
    <ds:schemaRef ds:uri="http://purl.org/dc/elements/1.1/"/>
    <ds:schemaRef ds:uri="5fe21144-34ff-4ed0-b268-9ec2eab889c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ae594ca7-80c2-42a4-aa95-decc34955958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5C86EE1-35B9-49BC-81E3-2571CD9B9B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4118A7-C53F-40F5-AC5B-93F64E278B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594ca7-80c2-42a4-aa95-decc34955958"/>
    <ds:schemaRef ds:uri="5fe21144-34ff-4ed0-b268-9ec2eab889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LorenzoPaolozzi_CERN</Template>
  <TotalTime>762</TotalTime>
  <Words>2513</Words>
  <Application>Microsoft Office PowerPoint</Application>
  <PresentationFormat>Widescreen</PresentationFormat>
  <Paragraphs>526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LorenzoPaolozzi_CERN</vt:lpstr>
      <vt:lpstr>The monolithic ASIC for the high precision preshower detector of the FASER experiment at the LHC</vt:lpstr>
      <vt:lpstr>The FASER experiment at LHC</vt:lpstr>
      <vt:lpstr>The upgrade of the FASER preshower detector</vt:lpstr>
      <vt:lpstr>The upgrade of the FASER preshower detector</vt:lpstr>
      <vt:lpstr>The upgrade of the FASER preshower detector</vt:lpstr>
      <vt:lpstr>Motivations for a new pre-shower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Monolithic ASIC architecture</vt:lpstr>
      <vt:lpstr>Monolithic ASIC architecture: Super-pixel</vt:lpstr>
      <vt:lpstr>Monolithic ASIC architecture: Super-columns</vt:lpstr>
      <vt:lpstr>Monolithic ASIC architecture: Periphery and I/O</vt:lpstr>
      <vt:lpstr>Monolithic ASIC layout</vt:lpstr>
      <vt:lpstr>Monolithic ASIC layout</vt:lpstr>
      <vt:lpstr>Monolithic ASIC layout</vt:lpstr>
      <vt:lpstr>Front-end electronics</vt:lpstr>
      <vt:lpstr>Front-end + Memory control</vt:lpstr>
      <vt:lpstr>Pre-production prototype</vt:lpstr>
      <vt:lpstr>Test of pre-production prototypes</vt:lpstr>
      <vt:lpstr>HV test on probe station</vt:lpstr>
      <vt:lpstr>Test on board</vt:lpstr>
      <vt:lpstr>Test with FAST-OR circuits: TOT mismatch</vt:lpstr>
      <vt:lpstr>Test with FAST-OR circuits: TOT mismatch</vt:lpstr>
      <vt:lpstr>Test with FAST-OR circuits: time resolution</vt:lpstr>
      <vt:lpstr>Test with Readout</vt:lpstr>
      <vt:lpstr>Front-end + Memory control</vt:lpstr>
      <vt:lpstr>Test with Readout: memory drift</vt:lpstr>
      <vt:lpstr>Test with Readout – testpulse calibration</vt:lpstr>
      <vt:lpstr>Test with Readout – Calibrated laser response</vt:lpstr>
      <vt:lpstr>Conclusions</vt:lpstr>
      <vt:lpstr>Backup</vt:lpstr>
      <vt:lpstr>PowerPoint Presentation</vt:lpstr>
      <vt:lpstr>Cross talk shielding from previous prototype</vt:lpstr>
      <vt:lpstr>TDC test (preliminary)</vt:lpstr>
      <vt:lpstr>TDC test (preliminary)</vt:lpstr>
      <vt:lpstr>256:1 analog MUX</vt:lpstr>
      <vt:lpstr>256:1 analog MUX</vt:lpstr>
      <vt:lpstr>256:1 analog MUX</vt:lpstr>
      <vt:lpstr>256:1 analog MUX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monolithic ASIC for the high precision preshower detector of the FASER experiment at the LHC</dc:title>
  <dc:creator>Lorenzo Paolozzi</dc:creator>
  <cp:lastModifiedBy>Lorenzo Paolozzi</cp:lastModifiedBy>
  <cp:revision>53</cp:revision>
  <dcterms:created xsi:type="dcterms:W3CDTF">2022-12-01T07:11:01Z</dcterms:created>
  <dcterms:modified xsi:type="dcterms:W3CDTF">2022-12-14T02:15:50Z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0x010100C46D259C351F0644826D165B1F4AD752</vt:lpwstr>
  </property>
</Properties>
</file>