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6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6858000" cx="12192000"/>
  <p:notesSz cx="6858000" cy="9144000"/>
  <p:embeddedFontLst>
    <p:embeddedFont>
      <p:font typeface="Arial Black"/>
      <p:regular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schemas.openxmlformats.org/officeDocument/2006/relationships/font" Target="fonts/ArialBlack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5f11d19e66_0_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5f11d19e66_0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f185cbb7e_1_1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g5f185cbb7e_1_1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f185cbb7e_1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5f185cbb7e_1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f185cbb7e_1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5f185cbb7e_1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5f185cbb7e_1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5f185cbb7e_1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5f185cbb7e_1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5f185cbb7e_1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5f185cbb7e_1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5f185cbb7e_1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5f185cbb7e_1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5f185cbb7e_1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5f185cbb7e_1_1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5f185cbb7e_1_1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5f79dc8c1d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5f79dc8c1d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g5f79dc8c1d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5f11d19e66_0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5f11d19e66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5f11d19e66_0_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5f11d19e66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5f11d19e66_0_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5f11d19e66_0_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5f11d19e66_0_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5f11d19e66_0_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5f11d19e66_0_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5f11d19e66_0_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5f11d19e66_0_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5f11d19e66_0_5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5f11d19e66_0_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5f11d19e66_0_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5f11d19e66_0_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2750127"/>
            <a:ext cx="9144000" cy="13515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  <a:defRPr b="1" i="0" sz="600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4193708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2" type="body"/>
          </p:nvPr>
        </p:nvSpPr>
        <p:spPr>
          <a:xfrm>
            <a:off x="1524000" y="6033858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  <a:defRPr sz="105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3" type="body"/>
          </p:nvPr>
        </p:nvSpPr>
        <p:spPr>
          <a:xfrm>
            <a:off x="1524000" y="5067129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  <a:defRPr sz="14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17557" y="758650"/>
            <a:ext cx="6054912" cy="2490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ext alongside large image">
  <p:cSld name="Text alongside large imag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734671"/>
            <a:ext cx="3821206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/>
          <p:nvPr>
            <p:ph idx="2" type="pic"/>
          </p:nvPr>
        </p:nvSpPr>
        <p:spPr>
          <a:xfrm>
            <a:off x="4948238" y="1735138"/>
            <a:ext cx="6405562" cy="44209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ull-slide image">
  <p:cSld name="Full-slide image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 txBox="1"/>
          <p:nvPr>
            <p:ph idx="1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4"/>
          <p:cNvSpPr/>
          <p:nvPr>
            <p:ph idx="2" type="pic"/>
          </p:nvPr>
        </p:nvSpPr>
        <p:spPr>
          <a:xfrm>
            <a:off x="838200" y="1706879"/>
            <a:ext cx="10515600" cy="46494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35" name="Google Shape;3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4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tandard">
  <p:cSld name="Standard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2" type="body"/>
          </p:nvPr>
        </p:nvSpPr>
        <p:spPr>
          <a:xfrm>
            <a:off x="838200" y="1028700"/>
            <a:ext cx="10515600" cy="619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3" name="Google Shape;4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5" name="Google Shape;45;p5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 (two text columns)">
  <p:cSld name="Comparison (two text columns)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6"/>
          <p:cNvSpPr txBox="1"/>
          <p:nvPr>
            <p:ph idx="1" type="body"/>
          </p:nvPr>
        </p:nvSpPr>
        <p:spPr>
          <a:xfrm>
            <a:off x="838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2" type="body"/>
          </p:nvPr>
        </p:nvSpPr>
        <p:spPr>
          <a:xfrm>
            <a:off x="6172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51" name="Google Shape;5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6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6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6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ext alongside two images">
  <p:cSld name="Text alongside two images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7"/>
          <p:cNvSpPr txBox="1"/>
          <p:nvPr>
            <p:ph idx="1" type="body"/>
          </p:nvPr>
        </p:nvSpPr>
        <p:spPr>
          <a:xfrm>
            <a:off x="839788" y="1681163"/>
            <a:ext cx="515778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A7DBF"/>
              </a:buClr>
              <a:buSzPts val="2000"/>
              <a:buFont typeface="Arial"/>
              <a:buNone/>
              <a:defRPr sz="20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7"/>
          <p:cNvSpPr/>
          <p:nvPr>
            <p:ph idx="2" type="pic"/>
          </p:nvPr>
        </p:nvSpPr>
        <p:spPr>
          <a:xfrm>
            <a:off x="6513512" y="1654549"/>
            <a:ext cx="4840288" cy="2090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7"/>
          <p:cNvSpPr/>
          <p:nvPr>
            <p:ph idx="3" type="pic"/>
          </p:nvPr>
        </p:nvSpPr>
        <p:spPr>
          <a:xfrm>
            <a:off x="6513512" y="4072310"/>
            <a:ext cx="4840288" cy="2090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7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61" name="Google Shape;6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7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7"/>
          <p:cNvSpPr txBox="1"/>
          <p:nvPr>
            <p:ph idx="4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7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ext with images below">
  <p:cSld name="Text with images below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8"/>
          <p:cNvSpPr txBox="1"/>
          <p:nvPr>
            <p:ph idx="1" type="body"/>
          </p:nvPr>
        </p:nvSpPr>
        <p:spPr>
          <a:xfrm>
            <a:off x="8397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8"/>
          <p:cNvSpPr/>
          <p:nvPr>
            <p:ph idx="2" type="pic"/>
          </p:nvPr>
        </p:nvSpPr>
        <p:spPr>
          <a:xfrm>
            <a:off x="836612" y="3879477"/>
            <a:ext cx="5106988" cy="2343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8"/>
          <p:cNvSpPr txBox="1"/>
          <p:nvPr>
            <p:ph idx="3" type="body"/>
          </p:nvPr>
        </p:nvSpPr>
        <p:spPr>
          <a:xfrm>
            <a:off x="62499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8"/>
          <p:cNvSpPr/>
          <p:nvPr>
            <p:ph idx="4" type="pic"/>
          </p:nvPr>
        </p:nvSpPr>
        <p:spPr>
          <a:xfrm>
            <a:off x="6249988" y="3879477"/>
            <a:ext cx="5106988" cy="2343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8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72" name="Google Shape;7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8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8"/>
          <p:cNvSpPr txBox="1"/>
          <p:nvPr>
            <p:ph idx="5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8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(no formatting)">
  <p:cSld name="Blank (no formatting)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100" u="none" cap="none" strike="noStrike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gif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2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0"/>
          <p:cNvSpPr txBox="1"/>
          <p:nvPr>
            <p:ph type="ctrTitle"/>
          </p:nvPr>
        </p:nvSpPr>
        <p:spPr>
          <a:xfrm>
            <a:off x="2514600" y="2981875"/>
            <a:ext cx="7436100" cy="135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44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EOS Winston</a:t>
            </a:r>
            <a:endParaRPr sz="4400"/>
          </a:p>
        </p:txBody>
      </p:sp>
      <p:sp>
        <p:nvSpPr>
          <p:cNvPr id="82" name="Google Shape;82;p10"/>
          <p:cNvSpPr txBox="1"/>
          <p:nvPr>
            <p:ph idx="1" type="subTitle"/>
          </p:nvPr>
        </p:nvSpPr>
        <p:spPr>
          <a:xfrm>
            <a:off x="2514600" y="3999761"/>
            <a:ext cx="7436100" cy="5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-F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Expert Systems for Automated Diagnosis and Remediation</a:t>
            </a:r>
            <a:endParaRPr b="1" i="0" sz="6000">
              <a:solidFill>
                <a:srgbClr val="393E91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83" name="Google Shape;83;p10"/>
          <p:cNvSpPr txBox="1"/>
          <p:nvPr>
            <p:ph idx="2" type="body"/>
          </p:nvPr>
        </p:nvSpPr>
        <p:spPr>
          <a:xfrm>
            <a:off x="2514600" y="5639775"/>
            <a:ext cx="7436100" cy="2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Supervisor: Luca Mascetti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10"/>
          <p:cNvSpPr txBox="1"/>
          <p:nvPr>
            <p:ph idx="3" type="body"/>
          </p:nvPr>
        </p:nvSpPr>
        <p:spPr>
          <a:xfrm>
            <a:off x="2514600" y="5297375"/>
            <a:ext cx="7436100" cy="2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Ishank Arora, IT-ST-FDO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9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Why not LSTMs?</a:t>
            </a:r>
            <a:endParaRPr sz="3959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1" name="Google Shape;15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8625" y="1636300"/>
            <a:ext cx="4904350" cy="360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9"/>
          <p:cNvSpPr txBox="1"/>
          <p:nvPr/>
        </p:nvSpPr>
        <p:spPr>
          <a:xfrm>
            <a:off x="7184626" y="6278040"/>
            <a:ext cx="4044300" cy="2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https://twitter.com/mlinterview/status/996570725921181696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0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An EOS Winston instance</a:t>
            </a:r>
            <a:endParaRPr sz="3959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8" name="Google Shape;158;p20"/>
          <p:cNvPicPr preferRelativeResize="0"/>
          <p:nvPr/>
        </p:nvPicPr>
        <p:blipFill rotWithShape="1">
          <a:blip r:embed="rId3">
            <a:alphaModFix/>
          </a:blip>
          <a:srcRect b="10889" l="21503" r="20582" t="21892"/>
          <a:stretch/>
        </p:blipFill>
        <p:spPr>
          <a:xfrm>
            <a:off x="2450708" y="1149350"/>
            <a:ext cx="7290590" cy="475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1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Implemented Runbooks</a:t>
            </a:r>
            <a:endParaRPr sz="3959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4" name="Google Shape;16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1850" y="1731700"/>
            <a:ext cx="5417650" cy="370615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1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Winston in action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21"/>
          <p:cNvSpPr txBox="1"/>
          <p:nvPr/>
        </p:nvSpPr>
        <p:spPr>
          <a:xfrm>
            <a:off x="7965570" y="6277790"/>
            <a:ext cx="33759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https://giphy.com/gifs/reaction-GnEyBQ2M2Vub6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2"/>
          <p:cNvSpPr txBox="1"/>
          <p:nvPr>
            <p:ph idx="1" type="body"/>
          </p:nvPr>
        </p:nvSpPr>
        <p:spPr>
          <a:xfrm>
            <a:off x="838200" y="1734675"/>
            <a:ext cx="10459200" cy="44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Drain expired:</a:t>
            </a:r>
            <a:endParaRPr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600"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/var usage &gt; 80%:</a:t>
            </a:r>
            <a:endParaRPr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22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Winston in action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22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Implemented Runbooks</a:t>
            </a:r>
            <a:endParaRPr b="0" sz="3959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4" name="Google Shape;17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37800" y="2159925"/>
            <a:ext cx="4092225" cy="117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83600" y="3975800"/>
            <a:ext cx="3082400" cy="144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3"/>
          <p:cNvSpPr txBox="1"/>
          <p:nvPr>
            <p:ph idx="1" type="body"/>
          </p:nvPr>
        </p:nvSpPr>
        <p:spPr>
          <a:xfrm>
            <a:off x="838200" y="1734675"/>
            <a:ext cx="10459200" cy="44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User activity through the roof:</a:t>
            </a:r>
            <a:endParaRPr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3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Implemented Runbooks</a:t>
            </a:r>
            <a:endParaRPr b="0" sz="3959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2" name="Google Shape;18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5675" y="2566700"/>
            <a:ext cx="4403375" cy="2521925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3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Winston in action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3"/>
          <p:cNvSpPr txBox="1"/>
          <p:nvPr/>
        </p:nvSpPr>
        <p:spPr>
          <a:xfrm>
            <a:off x="4590075" y="6278050"/>
            <a:ext cx="6701100" cy="2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https://tenor.com/view/brooklynninenine-terry-crews-rosa-diaz-brooklyn99-youre-banned-gif-13390256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4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Conversation-driven development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24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ChatOps Integration</a:t>
            </a:r>
            <a:endParaRPr sz="3959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24"/>
          <p:cNvSpPr txBox="1"/>
          <p:nvPr>
            <p:ph idx="1" type="body"/>
          </p:nvPr>
        </p:nvSpPr>
        <p:spPr>
          <a:xfrm>
            <a:off x="838200" y="1734675"/>
            <a:ext cx="10459200" cy="44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Execute workflows as commands through Mattermost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fr-FR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nifying the communication about what work should get done with the actual history of the work being done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New commands can be implemented by just adding the business logic</a:t>
            </a:r>
            <a:endParaRPr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5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More of Winston</a:t>
            </a:r>
            <a:endParaRPr b="0" sz="3959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7" name="Google Shape;19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5525" y="1333525"/>
            <a:ext cx="7008425" cy="4712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6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More of Winston (cuz why not)</a:t>
            </a:r>
            <a:endParaRPr b="0" sz="3959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3" name="Google Shape;203;p26"/>
          <p:cNvPicPr preferRelativeResize="0"/>
          <p:nvPr/>
        </p:nvPicPr>
        <p:blipFill rotWithShape="1">
          <a:blip r:embed="rId3">
            <a:alphaModFix/>
          </a:blip>
          <a:srcRect b="0" l="0" r="16929" t="0"/>
          <a:stretch/>
        </p:blipFill>
        <p:spPr>
          <a:xfrm>
            <a:off x="3667525" y="1224851"/>
            <a:ext cx="4565346" cy="118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6"/>
          <p:cNvPicPr preferRelativeResize="0"/>
          <p:nvPr/>
        </p:nvPicPr>
        <p:blipFill rotWithShape="1">
          <a:blip r:embed="rId4">
            <a:alphaModFix/>
          </a:blip>
          <a:srcRect b="22336" l="0" r="0" t="0"/>
          <a:stretch/>
        </p:blipFill>
        <p:spPr>
          <a:xfrm>
            <a:off x="2510568" y="2539752"/>
            <a:ext cx="6879250" cy="3828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7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Impact of the Project</a:t>
            </a:r>
            <a:endParaRPr b="0" sz="3959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0" name="Google Shape;21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4299" y="1434100"/>
            <a:ext cx="7876550" cy="4226124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7"/>
          <p:cNvSpPr txBox="1"/>
          <p:nvPr/>
        </p:nvSpPr>
        <p:spPr>
          <a:xfrm>
            <a:off x="8604695" y="6277800"/>
            <a:ext cx="27012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https://www.netflix.com/watch/880640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55047" y="2065523"/>
            <a:ext cx="1171075" cy="117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8"/>
          <p:cNvSpPr txBox="1"/>
          <p:nvPr>
            <p:ph type="title"/>
          </p:nvPr>
        </p:nvSpPr>
        <p:spPr>
          <a:xfrm>
            <a:off x="822725" y="3402992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800">
                <a:latin typeface="Calibri"/>
                <a:ea typeface="Calibri"/>
                <a:cs typeface="Calibri"/>
                <a:sym typeface="Calibri"/>
              </a:rPr>
              <a:t>Thank you!</a:t>
            </a:r>
            <a:endParaRPr sz="3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disk-based, low-latency storage service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1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EOS</a:t>
            </a:r>
            <a:endParaRPr sz="3959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1"/>
          <p:cNvSpPr txBox="1"/>
          <p:nvPr>
            <p:ph idx="1" type="body"/>
          </p:nvPr>
        </p:nvSpPr>
        <p:spPr>
          <a:xfrm>
            <a:off x="801525" y="2032900"/>
            <a:ext cx="10459200" cy="26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Scale: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Over 2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8</a:t>
            </a:r>
            <a:r>
              <a:rPr lang="fr-FR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0 PB of raw disk space</a:t>
            </a:r>
            <a:endParaRPr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lang="fr-FR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.88 billion files</a:t>
            </a:r>
            <a:endParaRPr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50,000 disks</a:t>
            </a:r>
            <a:endParaRPr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25+ namespaces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Google Shape;92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63225" y="2268650"/>
            <a:ext cx="4012449" cy="165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9"/>
          <p:cNvSpPr txBox="1"/>
          <p:nvPr>
            <p:ph type="title"/>
          </p:nvPr>
        </p:nvSpPr>
        <p:spPr>
          <a:xfrm>
            <a:off x="3045570" y="3982264"/>
            <a:ext cx="6069900" cy="81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</a:pPr>
            <a:r>
              <a:rPr lang="fr-FR" sz="3800">
                <a:latin typeface="Calibri"/>
                <a:ea typeface="Calibri"/>
                <a:cs typeface="Calibri"/>
                <a:sym typeface="Calibri"/>
              </a:rPr>
              <a:t>Questions?</a:t>
            </a:r>
            <a:endParaRPr sz="3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29"/>
          <p:cNvSpPr txBox="1"/>
          <p:nvPr>
            <p:ph idx="1" type="body"/>
          </p:nvPr>
        </p:nvSpPr>
        <p:spPr>
          <a:xfrm>
            <a:off x="68028" y="4727187"/>
            <a:ext cx="12143400" cy="4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3600"/>
              <a:buNone/>
            </a:pPr>
            <a:r>
              <a:rPr lang="fr-FR" sz="2800">
                <a:latin typeface="Calibri"/>
                <a:ea typeface="Calibri"/>
                <a:cs typeface="Calibri"/>
                <a:sym typeface="Calibri"/>
              </a:rPr>
              <a:t>ishank.arora@cern.ch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5" name="Google Shape;22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0725" y="1017200"/>
            <a:ext cx="5430550" cy="2715275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9"/>
          <p:cNvSpPr txBox="1"/>
          <p:nvPr/>
        </p:nvSpPr>
        <p:spPr>
          <a:xfrm>
            <a:off x="6438555" y="6278050"/>
            <a:ext cx="4797600" cy="2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https://giphy.com/gifs/awkward-pulp-fiction-john-travolta-6uGhT1O4sxpi8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2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Issues and Anomalies</a:t>
            </a:r>
            <a:endParaRPr sz="3959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2"/>
          <p:cNvSpPr txBox="1"/>
          <p:nvPr>
            <p:ph idx="1" type="body"/>
          </p:nvPr>
        </p:nvSpPr>
        <p:spPr>
          <a:xfrm>
            <a:off x="838200" y="1734675"/>
            <a:ext cx="10459200" cy="44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fr-FR" sz="1800">
                <a:latin typeface="Courier New"/>
                <a:ea typeface="Courier New"/>
                <a:cs typeface="Courier New"/>
                <a:sym typeface="Courier New"/>
              </a:rPr>
              <a:t>very-critical-mount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 on EOSPublic is 95% full (of logs dating a year back).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User 17</a:t>
            </a:r>
            <a:r>
              <a:rPr lang="fr-FR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29 </a:t>
            </a:r>
            <a:r>
              <a:rPr lang="fr-FR">
                <a:solidFill>
                  <a:srgbClr val="2A7DBF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is performing read operations at </a:t>
            </a:r>
            <a:r>
              <a:rPr lang="fr-FR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7</a:t>
            </a:r>
            <a:r>
              <a:rPr lang="fr-FR">
                <a:solidFill>
                  <a:srgbClr val="2A7DBF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201.21 Hz.</a:t>
            </a:r>
            <a:endParaRPr>
              <a:solidFill>
                <a:srgbClr val="2A7DBF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solidFill>
                  <a:srgbClr val="2A7DBF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Boot failure on 20 nodes in EOSAlice.</a:t>
            </a:r>
            <a:endParaRPr>
              <a:solidFill>
                <a:srgbClr val="2A7DBF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solidFill>
                  <a:srgbClr val="2A7DBF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Node </a:t>
            </a:r>
            <a:r>
              <a:rPr lang="fr-FR" sz="1800">
                <a:solidFill>
                  <a:srgbClr val="2A7DB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heart-attack.cern.ch</a:t>
            </a:r>
            <a:r>
              <a:rPr lang="fr-FR">
                <a:solidFill>
                  <a:srgbClr val="2A7DBF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has a heartbeat of 83018</a:t>
            </a:r>
            <a:endParaRPr>
              <a:solidFill>
                <a:srgbClr val="2A7DBF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2"/>
          <p:cNvSpPr txBox="1"/>
          <p:nvPr>
            <p:ph idx="2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It works! It works! Wait a second...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2"/>
          <p:cNvSpPr txBox="1"/>
          <p:nvPr/>
        </p:nvSpPr>
        <p:spPr>
          <a:xfrm>
            <a:off x="8019750" y="2913300"/>
            <a:ext cx="29127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-FR" sz="2400">
                <a:solidFill>
                  <a:srgbClr val="2A7DBF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(actual figures)</a:t>
            </a:r>
            <a:r>
              <a:rPr lang="fr-FR" sz="2400">
                <a:solidFill>
                  <a:srgbClr val="2A7DBF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6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3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Check. Check.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 Wait a second...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3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Project Requirements</a:t>
            </a:r>
            <a:endParaRPr sz="3959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3"/>
          <p:cNvSpPr txBox="1"/>
          <p:nvPr>
            <p:ph idx="1" type="body"/>
          </p:nvPr>
        </p:nvSpPr>
        <p:spPr>
          <a:xfrm>
            <a:off x="838200" y="1734675"/>
            <a:ext cx="10459200" cy="44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Reduce MTTR and pager fatigue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Remove false positives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Enable the team to focus on the business logic rather than the infrastructure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Provide a common platform for alerts and collaboration</a:t>
            </a:r>
            <a:endParaRPr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4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EOS Winston</a:t>
            </a:r>
            <a:endParaRPr sz="3959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4" name="Google Shape;11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5063" y="1842125"/>
            <a:ext cx="6974924" cy="293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4"/>
          <p:cNvSpPr txBox="1"/>
          <p:nvPr/>
        </p:nvSpPr>
        <p:spPr>
          <a:xfrm>
            <a:off x="5775450" y="6267960"/>
            <a:ext cx="5429700" cy="2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https://giphy.com/gifs/quentin-tarantino-pulp-fiction-harvey-keitel-DeOa0SqsDH5sc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EOS Winston</a:t>
            </a:r>
            <a:endParaRPr sz="3959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5"/>
          <p:cNvSpPr txBox="1"/>
          <p:nvPr>
            <p:ph idx="1" type="body"/>
          </p:nvPr>
        </p:nvSpPr>
        <p:spPr>
          <a:xfrm>
            <a:off x="838200" y="2344750"/>
            <a:ext cx="10459200" cy="18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fr-FR">
                <a:latin typeface="Calibri"/>
                <a:ea typeface="Calibri"/>
                <a:cs typeface="Calibri"/>
                <a:sym typeface="Calibri"/>
              </a:rPr>
              <a:t>An event-driven </a:t>
            </a:r>
            <a:r>
              <a:rPr i="1" lang="fr-FR">
                <a:latin typeface="Calibri"/>
                <a:ea typeface="Calibri"/>
                <a:cs typeface="Calibri"/>
                <a:sym typeface="Calibri"/>
              </a:rPr>
              <a:t>alerting and mitigation automation</a:t>
            </a:r>
            <a:r>
              <a:rPr i="1" lang="fr-FR">
                <a:latin typeface="Calibri"/>
                <a:ea typeface="Calibri"/>
                <a:cs typeface="Calibri"/>
                <a:sym typeface="Calibri"/>
              </a:rPr>
              <a:t> platform. It employs expert rules and streaming anomaly detection algorithms to categorise events and execute corresponding runbooks.</a:t>
            </a:r>
            <a:endParaRPr i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6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The architecture</a:t>
            </a:r>
            <a:endParaRPr sz="3959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7" name="Google Shape;12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8087" y="1280050"/>
            <a:ext cx="8955826" cy="46886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7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(Thank God for open-source)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7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StackStorm</a:t>
            </a:r>
            <a:r>
              <a:rPr baseline="30000" lang="fr-FR" sz="3959"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 for automation </a:t>
            </a:r>
            <a:endParaRPr sz="3959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7"/>
          <p:cNvSpPr txBox="1"/>
          <p:nvPr>
            <p:ph idx="1" type="body"/>
          </p:nvPr>
        </p:nvSpPr>
        <p:spPr>
          <a:xfrm>
            <a:off x="838200" y="1734675"/>
            <a:ext cx="10459200" cy="44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Pluggable rule engine comprising of triggers and actions</a:t>
            </a:r>
            <a:endParaRPr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MongoDB for data storage and RabbitMQ for message broking</a:t>
            </a:r>
            <a:endParaRPr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Supports a wide variety of interfaces, available as packs</a:t>
            </a:r>
            <a:endParaRPr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Deployed by firms such as Netflix</a:t>
            </a:r>
            <a:r>
              <a:rPr baseline="30000" lang="fr-FR"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fr-FR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 and NASA</a:t>
            </a:r>
            <a:endParaRPr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7"/>
          <p:cNvSpPr txBox="1"/>
          <p:nvPr/>
        </p:nvSpPr>
        <p:spPr>
          <a:xfrm>
            <a:off x="738250" y="5360625"/>
            <a:ext cx="96729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[1]: https://stackstorm.com/</a:t>
            </a:r>
            <a:endParaRPr sz="16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7"/>
          <p:cNvSpPr txBox="1"/>
          <p:nvPr/>
        </p:nvSpPr>
        <p:spPr>
          <a:xfrm>
            <a:off x="738250" y="5692902"/>
            <a:ext cx="10642200" cy="3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[2]: medium.com/netflix-techblog/introducing-winston-event-driven-diagnostic-and-remediation-platform-46ce39aa81cc</a:t>
            </a:r>
            <a:endParaRPr sz="16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8"/>
          <p:cNvSpPr txBox="1"/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3959">
                <a:latin typeface="Calibri"/>
                <a:ea typeface="Calibri"/>
                <a:cs typeface="Calibri"/>
                <a:sym typeface="Calibri"/>
              </a:rPr>
              <a:t>Anomalies in the Average MGM Load</a:t>
            </a:r>
            <a:endParaRPr sz="3959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8"/>
          <p:cNvSpPr txBox="1"/>
          <p:nvPr>
            <p:ph idx="1" type="body"/>
          </p:nvPr>
        </p:nvSpPr>
        <p:spPr>
          <a:xfrm>
            <a:off x="838200" y="1545250"/>
            <a:ext cx="10459200" cy="44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Try to identify if there’s a sudden unexplained increase in the average load across all nodes of an 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EOS</a:t>
            </a:r>
            <a:r>
              <a:rPr lang="fr-FR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 instance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, or a given user’s activity.</a:t>
            </a:r>
            <a:endParaRPr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Calibri"/>
              <a:buChar char="●"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Nupic*, a real-time streaming algorithm, employs Hierarchical Temporal Memory (HTM) networks</a:t>
            </a:r>
            <a:endParaRPr>
              <a:solidFill>
                <a:srgbClr val="2A7D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8"/>
          <p:cNvSpPr txBox="1"/>
          <p:nvPr>
            <p:ph idx="3" type="body"/>
          </p:nvPr>
        </p:nvSpPr>
        <p:spPr>
          <a:xfrm>
            <a:off x="838200" y="1029541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lang="fr-FR">
                <a:latin typeface="Calibri"/>
                <a:ea typeface="Calibri"/>
                <a:cs typeface="Calibri"/>
                <a:sym typeface="Calibri"/>
              </a:rPr>
              <a:t>Nupic*: </a:t>
            </a:r>
            <a:r>
              <a:rPr lang="fr-FR">
                <a:latin typeface="Calibri"/>
                <a:ea typeface="Calibri"/>
                <a:cs typeface="Calibri"/>
                <a:sym typeface="Calibri"/>
              </a:rPr>
              <a:t>Real-time Streaming Anomaly Detection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4" name="Google Shape;144;p18"/>
          <p:cNvPicPr preferRelativeResize="0"/>
          <p:nvPr/>
        </p:nvPicPr>
        <p:blipFill rotWithShape="1">
          <a:blip r:embed="rId3">
            <a:alphaModFix/>
          </a:blip>
          <a:srcRect b="54398" l="4232" r="0" t="0"/>
          <a:stretch/>
        </p:blipFill>
        <p:spPr>
          <a:xfrm>
            <a:off x="3665750" y="3651725"/>
            <a:ext cx="4804100" cy="1256298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8"/>
          <p:cNvSpPr txBox="1"/>
          <p:nvPr/>
        </p:nvSpPr>
        <p:spPr>
          <a:xfrm>
            <a:off x="759734" y="5525175"/>
            <a:ext cx="10713000" cy="5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6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*Ahmad, Subutai, et al. "Unsupervised real-time anomaly detection for streaming data." </a:t>
            </a:r>
            <a:r>
              <a:rPr i="1" lang="fr-FR" sz="16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Neurocomputing</a:t>
            </a:r>
            <a:r>
              <a:rPr lang="fr-FR" sz="1600">
                <a:solidFill>
                  <a:srgbClr val="393E91"/>
                </a:solidFill>
                <a:latin typeface="Calibri"/>
                <a:ea typeface="Calibri"/>
                <a:cs typeface="Calibri"/>
                <a:sym typeface="Calibri"/>
              </a:rPr>
              <a:t> 262 (2017): 134-147.</a:t>
            </a:r>
            <a:endParaRPr sz="16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393E9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