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notesMasterIdLst>
    <p:notesMasterId r:id="rId10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12192000" cy="6858000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14" roundtripDataSignature="AMtx7mjgKz15BbyalfcQoCQvf4eZFWbX4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28" d="100"/>
          <a:sy n="128" d="100"/>
        </p:scale>
        <p:origin x="156" y="75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customschemas.google.com/relationships/presentationmetadata" Target="meta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lang="fr-FR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Hi I am Andrea Lacava and this is the report of my last 2 months of work.</a:t>
            </a:r>
            <a:endParaRPr/>
          </a:p>
        </p:txBody>
      </p:sp>
      <p:sp>
        <p:nvSpPr>
          <p:cNvPr id="79" name="Google Shape;79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CERN is one of the most heterogeneous network in the world and in order to keep its traffic safe we’ve to inspect it in real time.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thanks to previous editions of OpenLab.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To do that we’ve already and Intrusion Detection System,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My work focused on improve the actual IDS and ensure its constant availability.</a:t>
            </a:r>
            <a:endParaRPr/>
          </a:p>
        </p:txBody>
      </p:sp>
      <p:sp>
        <p:nvSpPr>
          <p:cNvPr id="95" name="Google Shape;9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" name="Google Shape;103;g5f0381846a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04" name="Google Shape;104;g5f0381846a_0_3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In this slide you can see the current setup of IDS: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As you can see from the picture all the traffic between CERN and the Internet is aggregated into an SLX switch from Extreme Network and then is forwarded to a set of IDS servers. 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/>
              <a:t>(Symmetric load balancing : both direction of conversation are forwarded to the same IDS server)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This setup however does not guarantee good performances, in the long run the situation will be harder.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fr-FR"/>
              <a:t>ALSO the SLX represents a single point of failures and is it prone to slowdown.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The management of SLX switch and of the IDS system is handled by StackStorm.</a:t>
            </a:r>
            <a:endParaRPr/>
          </a:p>
        </p:txBody>
      </p:sp>
      <p:sp>
        <p:nvSpPr>
          <p:cNvPr id="105" name="Google Shape;105;g5f0381846a_0_3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-FR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g5f06f7d4cc_0_1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50" name="Google Shape;150;g5f06f7d4cc_0_1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Stackstorm is a powerful engine for network automation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It is made of Packs and it is modular and extendable.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A pack is a set of rules triggered by events that runs actions.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And it implements the If This Then That paradigm on networking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For instance..</a:t>
            </a:r>
            <a:endParaRPr/>
          </a:p>
        </p:txBody>
      </p:sp>
      <p:sp>
        <p:nvSpPr>
          <p:cNvPr id="151" name="Google Shape;151;g5f06f7d4cc_0_1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-FR"/>
              <a:t>4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5f0381846a_0_59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66" name="Google Shape;166;g5f0381846a_0_59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So finally we’ve decided to support multiple hardware vendors in order to improve IDS scalability and availability </a:t>
            </a:r>
            <a:endParaRPr/>
          </a:p>
        </p:txBody>
      </p:sp>
      <p:sp>
        <p:nvSpPr>
          <p:cNvPr id="167" name="Google Shape;167;g5f0381846a_0_59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-FR"/>
              <a:t>5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5f06f7d4cc_0_5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177" name="Google Shape;177;g5f06f7d4cc_0_5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Here is the new proposed solution.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By just adding a new powerful QFX switch from Juniper (Networks) that works in parallel with SLX switch to make a better load balancing.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With the new QFX switch we also we can easily manage 100 Gb interfaces which now is hard to handle with just SLX switch.</a:t>
            </a:r>
            <a:endParaRPr/>
          </a:p>
        </p:txBody>
      </p:sp>
      <p:sp>
        <p:nvSpPr>
          <p:cNvPr id="178" name="Google Shape;178;g5f06f7d4cc_0_5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-FR"/>
              <a:t>6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0" name="Google Shape;220;g5f06f7d4cc_0_34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21" name="Google Shape;221;g5f06f7d4cc_0_34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My contribution on this project in the first instance was the redesign on the existing pack for the CERN IDS.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I have added an abstraction layer in order to make Actions more general and more modular.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Then I have refactored the existing code in order to support the new configuration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And finally I have implemented the same Actions for the new QFX switch and in doing that I have also spot a critical bug in stackstorm engine so i’ve made it better.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And in the end I have contributed to the multi cultural aspect of CERN I’ve made a good carbonara for more than 15 Openlab students.</a:t>
            </a: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/>
              <a:t>Thank you so much</a:t>
            </a:r>
            <a:endParaRPr/>
          </a:p>
        </p:txBody>
      </p:sp>
      <p:sp>
        <p:nvSpPr>
          <p:cNvPr id="222" name="Google Shape;222;g5f06f7d4cc_0_34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fld id="{00000000-1234-1234-1234-123412341234}" type="slidenum">
              <a:rPr lang="fr-FR"/>
              <a:t>7</a:t>
            </a:fld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3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endParaRPr/>
          </a:p>
        </p:txBody>
      </p:sp>
      <p:sp>
        <p:nvSpPr>
          <p:cNvPr id="233" name="Google Shape;233;p3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">
  <p:cSld name="Title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Google Shape;15;p5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5"/>
          <p:cNvSpPr txBox="1">
            <a:spLocks noGrp="1"/>
          </p:cNvSpPr>
          <p:nvPr>
            <p:ph type="ctrTitle"/>
          </p:nvPr>
        </p:nvSpPr>
        <p:spPr>
          <a:xfrm>
            <a:off x="1524000" y="2750127"/>
            <a:ext cx="9144000" cy="1351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  <a:defRPr sz="6000"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7" name="Google Shape;17;p5"/>
          <p:cNvSpPr txBox="1">
            <a:spLocks noGrp="1"/>
          </p:cNvSpPr>
          <p:nvPr>
            <p:ph type="subTitle" idx="1"/>
          </p:nvPr>
        </p:nvSpPr>
        <p:spPr>
          <a:xfrm>
            <a:off x="1524000" y="4193708"/>
            <a:ext cx="9144000" cy="5584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body" idx="2"/>
          </p:nvPr>
        </p:nvSpPr>
        <p:spPr>
          <a:xfrm>
            <a:off x="1524000" y="6033858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050"/>
              <a:buFont typeface="Arial"/>
              <a:buNone/>
              <a:defRPr sz="105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body" idx="3"/>
          </p:nvPr>
        </p:nvSpPr>
        <p:spPr>
          <a:xfrm>
            <a:off x="1524000" y="5067129"/>
            <a:ext cx="9144000" cy="22262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  <a:defRPr sz="14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20" name="Google Shape;20;p5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3017557" y="758650"/>
            <a:ext cx="6054912" cy="2490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ison (two text columns)">
  <p:cSld name="Comparison (two text columns)">
    <p:spTree>
      <p:nvGrpSpPr>
        <p:cNvPr id="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" name="Google Shape;22;p9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Google Shape;23;p9"/>
          <p:cNvSpPr txBox="1">
            <a:spLocks noGrp="1"/>
          </p:cNvSpPr>
          <p:nvPr>
            <p:ph type="body" idx="1"/>
          </p:nvPr>
        </p:nvSpPr>
        <p:spPr>
          <a:xfrm>
            <a:off x="838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4" name="Google Shape;24;p9"/>
          <p:cNvSpPr txBox="1">
            <a:spLocks noGrp="1"/>
          </p:cNvSpPr>
          <p:nvPr>
            <p:ph type="body" idx="2"/>
          </p:nvPr>
        </p:nvSpPr>
        <p:spPr>
          <a:xfrm>
            <a:off x="6172200" y="1734671"/>
            <a:ext cx="5181600" cy="444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5" name="Google Shape;25;p9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26" name="Google Shape;26;p9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27" name="Google Shape;27;p9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8" name="Google Shape;28;p9"/>
          <p:cNvSpPr txBox="1">
            <a:spLocks noGrp="1"/>
          </p:cNvSpPr>
          <p:nvPr>
            <p:ph type="body" idx="3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29" name="Google Shape;29;p9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Full-slide image">
  <p:cSld name="Full-slide image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" name="Google Shape;31;p7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32" name="Google Shape;32;p7"/>
          <p:cNvSpPr txBox="1">
            <a:spLocks noGrp="1"/>
          </p:cNvSpPr>
          <p:nvPr>
            <p:ph type="body" idx="1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3" name="Google Shape;33;p7"/>
          <p:cNvSpPr>
            <a:spLocks noGrp="1"/>
          </p:cNvSpPr>
          <p:nvPr>
            <p:ph type="pic" idx="2"/>
          </p:nvPr>
        </p:nvSpPr>
        <p:spPr>
          <a:xfrm>
            <a:off x="838200" y="1706879"/>
            <a:ext cx="10515600" cy="46494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34" name="Google Shape;34;p7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35" name="Google Shape;35;p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36" name="Google Shape;36;p7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7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longside large image">
  <p:cSld name="Text alongside large image"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9" name="Google Shape;39;p6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40" name="Google Shape;40;p6"/>
          <p:cNvSpPr txBox="1">
            <a:spLocks noGrp="1"/>
          </p:cNvSpPr>
          <p:nvPr>
            <p:ph type="body" idx="1"/>
          </p:nvPr>
        </p:nvSpPr>
        <p:spPr>
          <a:xfrm>
            <a:off x="838200" y="1734671"/>
            <a:ext cx="3821206" cy="444229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1" name="Google Shape;41;p6"/>
          <p:cNvSpPr>
            <a:spLocks noGrp="1"/>
          </p:cNvSpPr>
          <p:nvPr>
            <p:ph type="pic" idx="2"/>
          </p:nvPr>
        </p:nvSpPr>
        <p:spPr>
          <a:xfrm>
            <a:off x="4948238" y="1735138"/>
            <a:ext cx="6405562" cy="44209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800"/>
              <a:buFont typeface="Arial"/>
              <a:buNone/>
              <a:defRPr sz="2800" b="0" i="0" u="none" strike="noStrike" cap="non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2" name="Google Shape;42;p6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43" name="Google Shape;43;p6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44" name="Google Shape;44;p6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6"/>
          <p:cNvSpPr txBox="1">
            <a:spLocks noGrp="1"/>
          </p:cNvSpPr>
          <p:nvPr>
            <p:ph type="body" idx="3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6" name="Google Shape;46;p6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tandard">
  <p:cSld name="Standard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" name="Google Shape;48;p8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8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0" name="Google Shape;50;p8"/>
          <p:cNvSpPr txBox="1"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8"/>
          <p:cNvSpPr txBox="1">
            <a:spLocks noGrp="1"/>
          </p:cNvSpPr>
          <p:nvPr>
            <p:ph type="body" idx="2"/>
          </p:nvPr>
        </p:nvSpPr>
        <p:spPr>
          <a:xfrm>
            <a:off x="838200" y="1028700"/>
            <a:ext cx="10515600" cy="619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pic>
        <p:nvPicPr>
          <p:cNvPr id="52" name="Google Shape;52;p8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8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sp>
        <p:nvSpPr>
          <p:cNvPr id="54" name="Google Shape;54;p8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alongside two images">
  <p:cSld name="Text alongside two images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Google Shape;56;p10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57" name="Google Shape;57;p10"/>
          <p:cNvSpPr txBox="1">
            <a:spLocks noGrp="1"/>
          </p:cNvSpPr>
          <p:nvPr>
            <p:ph type="body" idx="1"/>
          </p:nvPr>
        </p:nvSpPr>
        <p:spPr>
          <a:xfrm>
            <a:off x="839788" y="1681163"/>
            <a:ext cx="5157787" cy="450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2A7DBF"/>
              </a:buClr>
              <a:buSzPts val="2000"/>
              <a:buFont typeface="Arial"/>
              <a:buNone/>
              <a:defRPr sz="20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8" name="Google Shape;58;p10"/>
          <p:cNvSpPr>
            <a:spLocks noGrp="1"/>
          </p:cNvSpPr>
          <p:nvPr>
            <p:ph type="pic" idx="2"/>
          </p:nvPr>
        </p:nvSpPr>
        <p:spPr>
          <a:xfrm>
            <a:off x="6513512" y="1654549"/>
            <a:ext cx="4840288" cy="2090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9" name="Google Shape;59;p10"/>
          <p:cNvSpPr>
            <a:spLocks noGrp="1"/>
          </p:cNvSpPr>
          <p:nvPr>
            <p:ph type="pic" idx="3"/>
          </p:nvPr>
        </p:nvSpPr>
        <p:spPr>
          <a:xfrm>
            <a:off x="6513512" y="4072310"/>
            <a:ext cx="4840288" cy="209045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0" name="Google Shape;60;p10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61" name="Google Shape;61;p1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62" name="Google Shape;62;p10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" name="Google Shape;63;p10"/>
          <p:cNvSpPr txBox="1">
            <a:spLocks noGrp="1"/>
          </p:cNvSpPr>
          <p:nvPr>
            <p:ph type="body" idx="4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4" name="Google Shape;64;p10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ext with images below">
  <p:cSld name="Text with images below"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6" name="Google Shape;66;p11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0" y="6927"/>
            <a:ext cx="12192000" cy="6854653"/>
          </a:xfrm>
          <a:prstGeom prst="rect">
            <a:avLst/>
          </a:prstGeom>
          <a:noFill/>
          <a:ln>
            <a:noFill/>
          </a:ln>
        </p:spPr>
      </p:pic>
      <p:sp>
        <p:nvSpPr>
          <p:cNvPr id="67" name="Google Shape;67;p11"/>
          <p:cNvSpPr txBox="1">
            <a:spLocks noGrp="1"/>
          </p:cNvSpPr>
          <p:nvPr>
            <p:ph type="body" idx="1"/>
          </p:nvPr>
        </p:nvSpPr>
        <p:spPr>
          <a:xfrm>
            <a:off x="839788" y="1681162"/>
            <a:ext cx="5103812" cy="182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" name="Google Shape;68;p11"/>
          <p:cNvSpPr>
            <a:spLocks noGrp="1"/>
          </p:cNvSpPr>
          <p:nvPr>
            <p:ph type="pic" idx="2"/>
          </p:nvPr>
        </p:nvSpPr>
        <p:spPr>
          <a:xfrm>
            <a:off x="836612" y="3879477"/>
            <a:ext cx="5106988" cy="2343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69" name="Google Shape;69;p11"/>
          <p:cNvSpPr txBox="1">
            <a:spLocks noGrp="1"/>
          </p:cNvSpPr>
          <p:nvPr>
            <p:ph type="body" idx="3"/>
          </p:nvPr>
        </p:nvSpPr>
        <p:spPr>
          <a:xfrm>
            <a:off x="6249988" y="1681162"/>
            <a:ext cx="5103812" cy="182007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18AF9B"/>
              </a:buClr>
              <a:buSzPts val="2000"/>
              <a:buFont typeface="Arial"/>
              <a:buNone/>
              <a:defRPr sz="200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F28F3B"/>
              </a:buClr>
              <a:buSzPts val="1800"/>
              <a:buFont typeface="Arial"/>
              <a:buNone/>
              <a:defRPr sz="1800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393E91"/>
              </a:buClr>
              <a:buSzPts val="1600"/>
              <a:buFont typeface="Arial"/>
              <a:buNone/>
              <a:defRPr sz="160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1"/>
          <p:cNvSpPr>
            <a:spLocks noGrp="1"/>
          </p:cNvSpPr>
          <p:nvPr>
            <p:ph type="pic" idx="4"/>
          </p:nvPr>
        </p:nvSpPr>
        <p:spPr>
          <a:xfrm>
            <a:off x="6249988" y="3879477"/>
            <a:ext cx="5106988" cy="234369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393E91"/>
              </a:buClr>
              <a:buSzPts val="2400"/>
              <a:buFont typeface="Arial"/>
              <a:buNone/>
              <a:defRPr sz="2400" b="0" i="0" u="none" strike="noStrike" cap="none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1" name="Google Shape;71;p11"/>
          <p:cNvSpPr txBox="1">
            <a:spLocks noGrp="1"/>
          </p:cNvSpPr>
          <p:nvPr>
            <p:ph type="sldNum" idx="12"/>
          </p:nvPr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fr-FR"/>
              <a:t>‹#›</a:t>
            </a:fld>
            <a:endParaRPr/>
          </a:p>
        </p:txBody>
      </p:sp>
      <p:pic>
        <p:nvPicPr>
          <p:cNvPr id="72" name="Google Shape;72;p1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443084" y="6334919"/>
            <a:ext cx="790231" cy="248777"/>
          </a:xfrm>
          <a:prstGeom prst="rect">
            <a:avLst/>
          </a:prstGeom>
          <a:noFill/>
          <a:ln>
            <a:noFill/>
          </a:ln>
        </p:spPr>
      </p:pic>
      <p:sp>
        <p:nvSpPr>
          <p:cNvPr id="73" name="Google Shape;73;p11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4" name="Google Shape;74;p11"/>
          <p:cNvSpPr txBox="1">
            <a:spLocks noGrp="1"/>
          </p:cNvSpPr>
          <p:nvPr>
            <p:ph type="body" idx="5"/>
          </p:nvPr>
        </p:nvSpPr>
        <p:spPr>
          <a:xfrm>
            <a:off x="838200" y="1029541"/>
            <a:ext cx="10515600" cy="5158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None/>
              <a:defRPr sz="2400" i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Calibri"/>
              <a:buNone/>
              <a:defRPr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Calibri"/>
              <a:buNone/>
              <a:defRPr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5" name="Google Shape;75;p11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57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4400"/>
              <a:buFont typeface="Arial Black"/>
              <a:buNone/>
              <a:defRPr b="1" i="0">
                <a:solidFill>
                  <a:srgbClr val="393E91"/>
                </a:solidFill>
                <a:latin typeface="Arial Black"/>
                <a:ea typeface="Arial Black"/>
                <a:cs typeface="Arial Black"/>
                <a:sym typeface="Arial Black"/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 (no formatting)">
  <p:cSld name="Blank (no formatting)"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1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748145" y="1825624"/>
            <a:ext cx="10688781" cy="49215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2286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12" name="Google Shape;12;p4"/>
          <p:cNvSpPr txBox="1"/>
          <p:nvPr/>
        </p:nvSpPr>
        <p:spPr>
          <a:xfrm>
            <a:off x="11142518" y="6334919"/>
            <a:ext cx="42256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fld id="{00000000-1234-1234-1234-123412341234}" type="slidenum">
              <a:rPr lang="fr-FR"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‹#›</a:t>
            </a:fld>
            <a:endParaRPr sz="1100" b="0" i="0" u="none" strike="noStrike" cap="none">
              <a:solidFill>
                <a:srgbClr val="18AF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" name="Google Shape;13;p4"/>
          <p:cNvSpPr txBox="1">
            <a:spLocks noGrp="1"/>
          </p:cNvSpPr>
          <p:nvPr>
            <p:ph type="ftr" idx="11"/>
          </p:nvPr>
        </p:nvSpPr>
        <p:spPr>
          <a:xfrm>
            <a:off x="4035135" y="6273958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1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11" Type="http://schemas.openxmlformats.org/officeDocument/2006/relationships/image" Target="../media/image16.png"/><Relationship Id="rId5" Type="http://schemas.openxmlformats.org/officeDocument/2006/relationships/image" Target="../media/image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github.com/StackStorm/st2/issues/4756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"/>
          <p:cNvSpPr txBox="1">
            <a:spLocks noGrp="1"/>
          </p:cNvSpPr>
          <p:nvPr>
            <p:ph type="ctrTitle"/>
          </p:nvPr>
        </p:nvSpPr>
        <p:spPr>
          <a:xfrm>
            <a:off x="1524000" y="3158619"/>
            <a:ext cx="9144000" cy="135150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</a:pPr>
            <a:r>
              <a:rPr lang="fr-FR" sz="4000" dirty="0" err="1"/>
              <a:t>Scaling</a:t>
            </a:r>
            <a:r>
              <a:rPr lang="fr-FR" sz="4000" dirty="0"/>
              <a:t>-out </a:t>
            </a:r>
            <a:r>
              <a:rPr lang="fr-FR" sz="4000" dirty="0" err="1"/>
              <a:t>CERN’s</a:t>
            </a:r>
            <a:r>
              <a:rPr lang="fr-FR" sz="4000" dirty="0"/>
              <a:t> </a:t>
            </a:r>
            <a:r>
              <a:rPr lang="fr-FR" sz="4000" dirty="0" smtClean="0"/>
              <a:t>IDS</a:t>
            </a:r>
            <a:br>
              <a:rPr lang="fr-FR" sz="4000" dirty="0" smtClean="0"/>
            </a:br>
            <a:r>
              <a:rPr lang="fr-FR" sz="4000" dirty="0" err="1" smtClean="0"/>
              <a:t>with</a:t>
            </a:r>
            <a:r>
              <a:rPr lang="fr-FR" sz="4000" dirty="0" smtClean="0"/>
              <a:t> </a:t>
            </a:r>
            <a:r>
              <a:rPr lang="fr-FR" sz="4000" dirty="0"/>
              <a:t>Network Automation</a:t>
            </a:r>
            <a:endParaRPr sz="4000" dirty="0"/>
          </a:p>
        </p:txBody>
      </p:sp>
      <p:sp>
        <p:nvSpPr>
          <p:cNvPr id="82" name="Google Shape;82;p1"/>
          <p:cNvSpPr txBox="1">
            <a:spLocks noGrp="1"/>
          </p:cNvSpPr>
          <p:nvPr>
            <p:ph type="subTitle" idx="1"/>
          </p:nvPr>
        </p:nvSpPr>
        <p:spPr>
          <a:xfrm>
            <a:off x="1524000" y="4718018"/>
            <a:ext cx="9144000" cy="55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None/>
            </a:pPr>
            <a:r>
              <a:rPr lang="fr-FR"/>
              <a:t>Openlab Lightning Talk 2019</a:t>
            </a:r>
            <a:endParaRPr/>
          </a:p>
        </p:txBody>
      </p:sp>
      <p:sp>
        <p:nvSpPr>
          <p:cNvPr id="85" name="Google Shape;85;p1"/>
          <p:cNvSpPr txBox="1">
            <a:spLocks noGrp="1"/>
          </p:cNvSpPr>
          <p:nvPr>
            <p:ph type="body" idx="2"/>
          </p:nvPr>
        </p:nvSpPr>
        <p:spPr>
          <a:xfrm>
            <a:off x="1524000" y="6231883"/>
            <a:ext cx="9144000" cy="2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050"/>
              <a:buFont typeface="Arial"/>
              <a:buNone/>
            </a:pPr>
            <a:r>
              <a:rPr lang="fr-FR"/>
              <a:t>August 2019</a:t>
            </a:r>
            <a:endParaRPr/>
          </a:p>
        </p:txBody>
      </p:sp>
      <p:sp>
        <p:nvSpPr>
          <p:cNvPr id="86" name="Google Shape;86;p1"/>
          <p:cNvSpPr txBox="1">
            <a:spLocks noGrp="1"/>
          </p:cNvSpPr>
          <p:nvPr>
            <p:ph type="body" idx="2"/>
          </p:nvPr>
        </p:nvSpPr>
        <p:spPr>
          <a:xfrm>
            <a:off x="4360099" y="5766093"/>
            <a:ext cx="3525300" cy="2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050"/>
              <a:buFont typeface="Arial"/>
              <a:buNone/>
            </a:pPr>
            <a:r>
              <a:rPr lang="fr-FR" dirty="0"/>
              <a:t>andrea.lacava@cern.ch | thecave003@gmail.com</a:t>
            </a:r>
            <a:endParaRPr dirty="0"/>
          </a:p>
        </p:txBody>
      </p:sp>
      <p:sp>
        <p:nvSpPr>
          <p:cNvPr id="87" name="Google Shape;87;p1"/>
          <p:cNvSpPr txBox="1">
            <a:spLocks noGrp="1"/>
          </p:cNvSpPr>
          <p:nvPr>
            <p:ph type="body" idx="3"/>
          </p:nvPr>
        </p:nvSpPr>
        <p:spPr>
          <a:xfrm>
            <a:off x="5208124" y="5461118"/>
            <a:ext cx="1646400" cy="22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1400"/>
              <a:buFont typeface="Arial"/>
              <a:buNone/>
            </a:pPr>
            <a:r>
              <a:rPr lang="fr-FR" b="1" dirty="0"/>
              <a:t>Andrea Lacava</a:t>
            </a:r>
            <a:endParaRPr b="1" dirty="0"/>
          </a:p>
        </p:txBody>
      </p:sp>
      <p:sp>
        <p:nvSpPr>
          <p:cNvPr id="90" name="Google Shape;90;p1"/>
          <p:cNvSpPr txBox="1"/>
          <p:nvPr/>
        </p:nvSpPr>
        <p:spPr>
          <a:xfrm>
            <a:off x="5339824" y="5091518"/>
            <a:ext cx="1389300" cy="3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fr-FR">
                <a:solidFill>
                  <a:srgbClr val="18AF9B"/>
                </a:solidFill>
              </a:rPr>
              <a:t>Author:</a:t>
            </a:r>
            <a:endParaRPr>
              <a:solidFill>
                <a:srgbClr val="18AF9B"/>
              </a:solidFill>
            </a:endParaRPr>
          </a:p>
        </p:txBody>
      </p:sp>
      <p:sp>
        <p:nvSpPr>
          <p:cNvPr id="91" name="Google Shape;91;p1"/>
          <p:cNvSpPr txBox="1"/>
          <p:nvPr/>
        </p:nvSpPr>
        <p:spPr>
          <a:xfrm>
            <a:off x="8665557" y="5925488"/>
            <a:ext cx="3053859" cy="3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>
              <a:lnSpc>
                <a:spcPct val="90000"/>
              </a:lnSpc>
            </a:pPr>
            <a:r>
              <a:rPr lang="fr-FR" sz="1200" dirty="0" smtClean="0">
                <a:solidFill>
                  <a:srgbClr val="18AF9B"/>
                </a:solidFill>
              </a:rPr>
              <a:t>Openlab </a:t>
            </a:r>
            <a:r>
              <a:rPr lang="fr-FR" sz="1200" dirty="0" err="1">
                <a:solidFill>
                  <a:srgbClr val="18AF9B"/>
                </a:solidFill>
              </a:rPr>
              <a:t>Collaborator</a:t>
            </a:r>
            <a:r>
              <a:rPr lang="fr-FR" sz="1200" dirty="0">
                <a:solidFill>
                  <a:srgbClr val="18AF9B"/>
                </a:solidFill>
              </a:rPr>
              <a:t>: </a:t>
            </a:r>
            <a:r>
              <a:rPr lang="fr-FR" sz="1200" i="1" dirty="0" err="1">
                <a:solidFill>
                  <a:srgbClr val="18AF9B"/>
                </a:solidFill>
              </a:rPr>
              <a:t>Extreme</a:t>
            </a:r>
            <a:r>
              <a:rPr lang="fr-FR" sz="1200" i="1" dirty="0">
                <a:solidFill>
                  <a:srgbClr val="18AF9B"/>
                </a:solidFill>
              </a:rPr>
              <a:t> </a:t>
            </a:r>
            <a:r>
              <a:rPr lang="fr-FR" sz="1200" i="1" dirty="0" smtClean="0">
                <a:solidFill>
                  <a:srgbClr val="18AF9B"/>
                </a:solidFill>
              </a:rPr>
              <a:t>Networks</a:t>
            </a:r>
          </a:p>
          <a:p>
            <a:pPr>
              <a:lnSpc>
                <a:spcPct val="90000"/>
              </a:lnSpc>
            </a:pPr>
            <a:r>
              <a:rPr lang="fr-FR" sz="1100" dirty="0" smtClean="0">
                <a:solidFill>
                  <a:srgbClr val="18AF9B"/>
                </a:solidFill>
              </a:rPr>
              <a:t>https</a:t>
            </a:r>
            <a:r>
              <a:rPr lang="fr-FR" sz="1100" dirty="0">
                <a:solidFill>
                  <a:srgbClr val="18AF9B"/>
                </a:solidFill>
              </a:rPr>
              <a:t>://www.extremenetworks.com/</a:t>
            </a:r>
          </a:p>
          <a:p>
            <a:pPr lvl="0">
              <a:lnSpc>
                <a:spcPct val="90000"/>
              </a:lnSpc>
            </a:pPr>
            <a:endParaRPr lang="fr-FR" sz="1200" i="1" dirty="0">
              <a:solidFill>
                <a:srgbClr val="18AF9B"/>
              </a:solidFill>
            </a:endParaRPr>
          </a:p>
          <a:p>
            <a:pPr lvl="0">
              <a:lnSpc>
                <a:spcPct val="90000"/>
              </a:lnSpc>
            </a:pPr>
            <a:endParaRPr lang="fr-FR" sz="1200" dirty="0" smtClean="0">
              <a:solidFill>
                <a:srgbClr val="18AF9B"/>
              </a:solidFill>
            </a:endParaRPr>
          </a:p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18AF9B"/>
              </a:solidFill>
            </a:endParaRPr>
          </a:p>
        </p:txBody>
      </p:sp>
      <p:sp>
        <p:nvSpPr>
          <p:cNvPr id="18" name="Google Shape;91;p1"/>
          <p:cNvSpPr txBox="1"/>
          <p:nvPr/>
        </p:nvSpPr>
        <p:spPr>
          <a:xfrm>
            <a:off x="404249" y="5988693"/>
            <a:ext cx="5406384" cy="36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lvl="0">
              <a:lnSpc>
                <a:spcPct val="90000"/>
              </a:lnSpc>
            </a:pPr>
            <a:r>
              <a:rPr lang="fr-FR" sz="1200" dirty="0" err="1" smtClean="0">
                <a:solidFill>
                  <a:srgbClr val="18AF9B"/>
                </a:solidFill>
              </a:rPr>
              <a:t>Supervisors</a:t>
            </a:r>
            <a:r>
              <a:rPr lang="fr-FR" sz="1200" dirty="0" smtClean="0">
                <a:solidFill>
                  <a:srgbClr val="18AF9B"/>
                </a:solidFill>
              </a:rPr>
              <a:t>: </a:t>
            </a:r>
            <a:r>
              <a:rPr lang="fr-FR" sz="1200" i="1" dirty="0" smtClean="0">
                <a:solidFill>
                  <a:srgbClr val="18AF9B"/>
                </a:solidFill>
              </a:rPr>
              <a:t>Stefan Stancu, Edoardo Martelli</a:t>
            </a:r>
          </a:p>
          <a:p>
            <a:pPr lvl="0">
              <a:lnSpc>
                <a:spcPct val="90000"/>
              </a:lnSpc>
            </a:pPr>
            <a:endParaRPr lang="fr-FR" sz="1200" i="1" dirty="0">
              <a:solidFill>
                <a:srgbClr val="18AF9B"/>
              </a:solidFill>
            </a:endParaRPr>
          </a:p>
          <a:p>
            <a:pPr lvl="0">
              <a:lnSpc>
                <a:spcPct val="90000"/>
              </a:lnSpc>
            </a:pPr>
            <a:endParaRPr lang="fr-FR" sz="1200" dirty="0" smtClean="0">
              <a:solidFill>
                <a:srgbClr val="18AF9B"/>
              </a:solidFill>
            </a:endParaRPr>
          </a:p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200" dirty="0">
              <a:solidFill>
                <a:srgbClr val="18AF9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2"/>
          <p:cNvSpPr txBox="1">
            <a:spLocks noGrp="1"/>
          </p:cNvSpPr>
          <p:nvPr>
            <p:ph type="ftr" idx="11"/>
          </p:nvPr>
        </p:nvSpPr>
        <p:spPr>
          <a:xfrm>
            <a:off x="3927000" y="6274025"/>
            <a:ext cx="48300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dirty="0" err="1"/>
              <a:t>Scaling</a:t>
            </a:r>
            <a:r>
              <a:rPr lang="fr-FR" dirty="0"/>
              <a:t>-out </a:t>
            </a:r>
            <a:r>
              <a:rPr lang="fr-FR" dirty="0" err="1"/>
              <a:t>CERN’s</a:t>
            </a:r>
            <a:r>
              <a:rPr lang="fr-FR" dirty="0"/>
              <a:t> IDS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/>
              <a:t>Network </a:t>
            </a:r>
            <a:r>
              <a:rPr lang="fr-FR" dirty="0" smtClean="0"/>
              <a:t>Automation | Andrea Lacava</a:t>
            </a:r>
            <a:endParaRPr dirty="0"/>
          </a:p>
        </p:txBody>
      </p:sp>
      <p:sp>
        <p:nvSpPr>
          <p:cNvPr id="98" name="Google Shape;98;p2"/>
          <p:cNvSpPr txBox="1">
            <a:spLocks noGrp="1"/>
          </p:cNvSpPr>
          <p:nvPr>
            <p:ph type="title"/>
          </p:nvPr>
        </p:nvSpPr>
        <p:spPr>
          <a:xfrm>
            <a:off x="838200" y="365125"/>
            <a:ext cx="10489500" cy="779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3960"/>
              <a:buFont typeface="Arial Black"/>
              <a:buNone/>
            </a:pPr>
            <a:r>
              <a:rPr lang="fr-FR" sz="4000" b="0"/>
              <a:t>The problem: Keep CERN traffic safe</a:t>
            </a:r>
            <a:endParaRPr sz="4000" b="0"/>
          </a:p>
        </p:txBody>
      </p:sp>
      <p:sp>
        <p:nvSpPr>
          <p:cNvPr id="99" name="Google Shape;99;p2"/>
          <p:cNvSpPr txBox="1">
            <a:spLocks noGrp="1"/>
          </p:cNvSpPr>
          <p:nvPr>
            <p:ph type="body" idx="1"/>
          </p:nvPr>
        </p:nvSpPr>
        <p:spPr>
          <a:xfrm>
            <a:off x="838200" y="1144525"/>
            <a:ext cx="10638900" cy="1738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/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fr-FR"/>
              <a:t>The volume of traffic entering and leaving CERN is growing continuously</a:t>
            </a:r>
            <a:endParaRPr sz="2100"/>
          </a:p>
          <a:p>
            <a:pPr marL="914400" lvl="1" indent="-3619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fr-FR" sz="2100"/>
              <a:t>More than 100 Gbit/s incoming and outgoing traffic</a:t>
            </a:r>
            <a:endParaRPr sz="2100"/>
          </a:p>
          <a:p>
            <a:pPr marL="914400" lvl="1" indent="-3619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100"/>
              <a:buChar char="○"/>
            </a:pPr>
            <a:r>
              <a:rPr lang="fr-FR" sz="2100"/>
              <a:t>More than 1 Million simultaneous connections</a:t>
            </a:r>
            <a:endParaRPr sz="2100"/>
          </a:p>
        </p:txBody>
      </p:sp>
      <p:sp>
        <p:nvSpPr>
          <p:cNvPr id="100" name="Google Shape;100;p2"/>
          <p:cNvSpPr txBox="1"/>
          <p:nvPr/>
        </p:nvSpPr>
        <p:spPr>
          <a:xfrm>
            <a:off x="900000" y="2202675"/>
            <a:ext cx="10365900" cy="1282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Char char="●"/>
            </a:pPr>
            <a:r>
              <a:rPr lang="fr-FR" sz="2400" b="0" i="0" u="none" strike="noStrike" cap="none" dirty="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Traffic </a:t>
            </a:r>
            <a:r>
              <a:rPr lang="fr-FR" sz="2400" b="0" i="0" u="none" strike="noStrike" cap="none" dirty="0" err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needs</a:t>
            </a:r>
            <a:r>
              <a:rPr lang="fr-FR" sz="2400" b="0" i="0" u="none" strike="noStrike" cap="none" dirty="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 to </a:t>
            </a:r>
            <a:r>
              <a:rPr lang="fr-FR" sz="2400" b="0" i="0" u="none" strike="noStrike" cap="none" dirty="0" err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be</a:t>
            </a:r>
            <a:r>
              <a:rPr lang="fr-FR" sz="2400" b="0" i="0" u="none" strike="noStrike" cap="none" dirty="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2400" b="0" i="0" u="none" strike="noStrike" cap="none" dirty="0" err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inspected</a:t>
            </a:r>
            <a:r>
              <a:rPr lang="fr-FR" sz="2400" b="0" i="0" u="none" strike="noStrike" cap="none" dirty="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 and </a:t>
            </a:r>
            <a:r>
              <a:rPr lang="fr-FR" sz="2400" b="0" i="0" u="none" strike="noStrike" cap="none" dirty="0" err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analyzed</a:t>
            </a:r>
            <a:r>
              <a:rPr lang="fr-FR" sz="2400" b="0" i="0" u="none" strike="noStrike" cap="none" dirty="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 in </a:t>
            </a:r>
            <a:r>
              <a:rPr lang="fr-FR" sz="2400" b="0" i="0" u="none" strike="noStrike" cap="none" dirty="0" err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order</a:t>
            </a:r>
            <a:r>
              <a:rPr lang="fr-FR" sz="2400" b="0" i="0" u="none" strike="noStrike" cap="none" dirty="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 to </a:t>
            </a:r>
            <a:r>
              <a:rPr lang="fr-FR" sz="2400" b="0" i="0" u="none" strike="noStrike" cap="none" dirty="0" err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ensure</a:t>
            </a:r>
            <a:r>
              <a:rPr lang="fr-FR" sz="2400" b="0" i="0" u="none" strike="noStrike" cap="none" dirty="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2400" b="0" i="0" u="none" strike="noStrike" cap="none" dirty="0" err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security</a:t>
            </a:r>
            <a:endParaRPr sz="2400" b="0" i="0" u="none" strike="noStrike" cap="none" dirty="0">
              <a:solidFill>
                <a:srgbClr val="2A7DB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619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2100"/>
              <a:buFont typeface="Arial"/>
              <a:buChar char="○"/>
            </a:pPr>
            <a:r>
              <a:rPr lang="fr-FR" sz="2100" b="0" i="0" u="none" strike="noStrike" cap="none" dirty="0" err="1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We</a:t>
            </a:r>
            <a:r>
              <a:rPr lang="fr-FR" sz="2100" b="0" i="0" u="none" strike="noStrike" cap="none" dirty="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2100" b="0" i="0" u="none" strike="noStrike" cap="none" dirty="0" err="1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already</a:t>
            </a:r>
            <a:r>
              <a:rPr lang="fr-FR" sz="2100" b="0" i="0" u="none" strike="noStrike" cap="none" dirty="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 have an </a:t>
            </a:r>
            <a:r>
              <a:rPr lang="fr-FR" sz="2100" b="0" i="0" u="none" strike="noStrike" cap="none" dirty="0" smtClean="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IDS (Intrusion </a:t>
            </a:r>
            <a:r>
              <a:rPr lang="fr-FR" sz="2100" b="0" i="0" u="none" strike="noStrike" cap="none" dirty="0" err="1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Detection</a:t>
            </a:r>
            <a:r>
              <a:rPr lang="fr-FR" sz="2100" b="0" i="0" u="none" strike="noStrike" cap="none" dirty="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2100" b="0" i="0" u="none" strike="noStrike" cap="none" dirty="0" smtClean="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System)</a:t>
            </a:r>
            <a:endParaRPr sz="2100" dirty="0">
              <a:solidFill>
                <a:srgbClr val="18AF9B"/>
              </a:solidFill>
            </a:endParaRPr>
          </a:p>
          <a:p>
            <a:pPr marL="914400" marR="0" lvl="1" indent="-36195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2100"/>
              <a:buFont typeface="Arial"/>
              <a:buChar char="○"/>
            </a:pPr>
            <a:r>
              <a:rPr lang="fr-FR" sz="2100" dirty="0" err="1">
                <a:solidFill>
                  <a:srgbClr val="18AF9B"/>
                </a:solidFill>
              </a:rPr>
              <a:t>Thanks</a:t>
            </a:r>
            <a:r>
              <a:rPr lang="fr-FR" sz="2100" dirty="0">
                <a:solidFill>
                  <a:srgbClr val="18AF9B"/>
                </a:solidFill>
              </a:rPr>
              <a:t> to </a:t>
            </a:r>
            <a:r>
              <a:rPr lang="fr-FR" sz="2100" dirty="0" smtClean="0">
                <a:solidFill>
                  <a:srgbClr val="18AF9B"/>
                </a:solidFill>
              </a:rPr>
              <a:t>the </a:t>
            </a:r>
            <a:r>
              <a:rPr lang="fr-FR" sz="2100" b="0" i="0" u="none" strike="noStrike" cap="none" dirty="0" smtClean="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openlab </a:t>
            </a:r>
            <a:r>
              <a:rPr lang="fr-FR" sz="2100" b="0" i="0" u="none" strike="noStrike" cap="none" dirty="0" err="1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project</a:t>
            </a:r>
            <a:r>
              <a:rPr lang="fr-FR" sz="2100" b="0" i="0" u="none" strike="noStrike" cap="none" dirty="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2100" b="0" i="0" u="none" strike="noStrike" cap="none" dirty="0" err="1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with</a:t>
            </a:r>
            <a:r>
              <a:rPr lang="fr-FR" sz="2100" b="0" i="0" u="none" strike="noStrike" cap="none" dirty="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2100" b="0" i="0" u="none" strike="noStrike" cap="none" dirty="0" err="1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Extreme</a:t>
            </a:r>
            <a:r>
              <a:rPr lang="fr-FR" sz="2100" b="0" i="0" u="none" strike="noStrike" cap="none" dirty="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 Networks</a:t>
            </a:r>
            <a:endParaRPr sz="2000" b="0" i="0" u="none" strike="noStrike" cap="none" dirty="0">
              <a:solidFill>
                <a:srgbClr val="F28F3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01" name="Google Shape;101;p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728300" y="3485475"/>
            <a:ext cx="4735425" cy="27885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g5f0381846a_0_31"/>
          <p:cNvSpPr txBox="1">
            <a:spLocks noGrp="1"/>
          </p:cNvSpPr>
          <p:nvPr>
            <p:ph type="title"/>
          </p:nvPr>
        </p:nvSpPr>
        <p:spPr>
          <a:xfrm>
            <a:off x="663400" y="365125"/>
            <a:ext cx="10946400" cy="6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fr-FR" sz="4000"/>
              <a:t>Current setup – Limited scalability</a:t>
            </a:r>
            <a:endParaRPr sz="4000"/>
          </a:p>
        </p:txBody>
      </p:sp>
      <p:pic>
        <p:nvPicPr>
          <p:cNvPr id="108" name="Google Shape;108;g5f0381846a_0_3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63700" y="2795588"/>
            <a:ext cx="1971675" cy="126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9" name="Google Shape;109;g5f0381846a_0_31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4100" y="2008251"/>
            <a:ext cx="1885950" cy="120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0" name="Google Shape;110;g5f0381846a_0_31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2425" y="3164651"/>
            <a:ext cx="2771775" cy="178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g5f0381846a_0_31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32425" y="4513776"/>
            <a:ext cx="1228725" cy="87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g5f0381846a_0_31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551725" y="3736157"/>
            <a:ext cx="3088543" cy="120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g5f0381846a_0_3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8325" y="2060001"/>
            <a:ext cx="1533525" cy="66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g5f0381846a_0_3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722625" y="1848199"/>
            <a:ext cx="550500" cy="529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g5f0381846a_0_3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8325" y="2996088"/>
            <a:ext cx="1533525" cy="66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g5f0381846a_0_3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8325" y="3932201"/>
            <a:ext cx="1533525" cy="66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g5f0381846a_0_31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8325" y="4868301"/>
            <a:ext cx="1533525" cy="66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8" name="Google Shape;118;g5f0381846a_0_3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722625" y="2795600"/>
            <a:ext cx="550500" cy="52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g5f0381846a_0_3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722627" y="3662845"/>
            <a:ext cx="550500" cy="529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g5f0381846a_0_31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722627" y="4653023"/>
            <a:ext cx="550500" cy="529492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g5f0381846a_0_31"/>
          <p:cNvSpPr txBox="1"/>
          <p:nvPr/>
        </p:nvSpPr>
        <p:spPr>
          <a:xfrm>
            <a:off x="9608325" y="5725700"/>
            <a:ext cx="1754700" cy="66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IDS</a:t>
            </a:r>
            <a:br>
              <a:rPr lang="fr-FR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-FR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(Servers running Bro)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2" name="Google Shape;122;g5f0381846a_0_31"/>
          <p:cNvSpPr txBox="1"/>
          <p:nvPr/>
        </p:nvSpPr>
        <p:spPr>
          <a:xfrm>
            <a:off x="5083275" y="4743125"/>
            <a:ext cx="1646100" cy="41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SLX 9540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23" name="Google Shape;123;g5f0381846a_0_31"/>
          <p:cNvCxnSpPr/>
          <p:nvPr/>
        </p:nvCxnSpPr>
        <p:spPr>
          <a:xfrm rot="10800000">
            <a:off x="626150" y="1180150"/>
            <a:ext cx="4874700" cy="2080200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rgbClr val="2A7DB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4" name="Google Shape;124;g5f0381846a_0_31"/>
          <p:cNvCxnSpPr/>
          <p:nvPr/>
        </p:nvCxnSpPr>
        <p:spPr>
          <a:xfrm rot="10800000" flipH="1">
            <a:off x="5500850" y="1028350"/>
            <a:ext cx="5646000" cy="2232000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rgbClr val="2A7DB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25" name="Google Shape;125;g5f0381846a_0_31"/>
          <p:cNvCxnSpPr/>
          <p:nvPr/>
        </p:nvCxnSpPr>
        <p:spPr>
          <a:xfrm>
            <a:off x="3774300" y="4031275"/>
            <a:ext cx="883200" cy="297300"/>
          </a:xfrm>
          <a:prstGeom prst="straightConnector1">
            <a:avLst/>
          </a:prstGeom>
          <a:noFill/>
          <a:ln w="28575" cap="flat" cmpd="sng">
            <a:solidFill>
              <a:srgbClr val="393E9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26" name="Google Shape;126;g5f0381846a_0_31"/>
          <p:cNvSpPr txBox="1"/>
          <p:nvPr/>
        </p:nvSpPr>
        <p:spPr>
          <a:xfrm>
            <a:off x="4087750" y="4945825"/>
            <a:ext cx="11262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Aggregate</a:t>
            </a:r>
            <a:endParaRPr sz="14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mirrored traffic</a:t>
            </a:r>
            <a:endParaRPr sz="14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7" name="Google Shape;127;g5f0381846a_0_31"/>
          <p:cNvSpPr txBox="1"/>
          <p:nvPr/>
        </p:nvSpPr>
        <p:spPr>
          <a:xfrm>
            <a:off x="6882625" y="4743125"/>
            <a:ext cx="8832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Load balance</a:t>
            </a:r>
            <a:endParaRPr sz="14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28" name="Google Shape;128;g5f0381846a_0_31"/>
          <p:cNvSpPr/>
          <p:nvPr/>
        </p:nvSpPr>
        <p:spPr>
          <a:xfrm>
            <a:off x="3807175" y="1090175"/>
            <a:ext cx="3801900" cy="10791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2A7D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29" name="Google Shape;129;g5f0381846a_0_31"/>
          <p:cNvPicPr preferRelativeResize="0"/>
          <p:nvPr/>
        </p:nvPicPr>
        <p:blipFill rotWithShape="1">
          <a:blip r:embed="rId10">
            <a:alphaModFix/>
          </a:blip>
          <a:srcRect t="-11250" b="11248"/>
          <a:stretch/>
        </p:blipFill>
        <p:spPr>
          <a:xfrm>
            <a:off x="4318000" y="1154950"/>
            <a:ext cx="2780238" cy="663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0" name="Google Shape;130;g5f0381846a_0_31"/>
          <p:cNvCxnSpPr/>
          <p:nvPr/>
        </p:nvCxnSpPr>
        <p:spPr>
          <a:xfrm flipH="1">
            <a:off x="5091575" y="2230725"/>
            <a:ext cx="8400" cy="1708500"/>
          </a:xfrm>
          <a:prstGeom prst="straightConnector1">
            <a:avLst/>
          </a:prstGeom>
          <a:noFill/>
          <a:ln w="28575" cap="flat" cmpd="sng">
            <a:solidFill>
              <a:srgbClr val="18AF9B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131" name="Google Shape;131;g5f0381846a_0_31"/>
          <p:cNvCxnSpPr/>
          <p:nvPr/>
        </p:nvCxnSpPr>
        <p:spPr>
          <a:xfrm rot="10800000">
            <a:off x="6353038" y="2156250"/>
            <a:ext cx="16800" cy="1724700"/>
          </a:xfrm>
          <a:prstGeom prst="straightConnector1">
            <a:avLst/>
          </a:prstGeom>
          <a:noFill/>
          <a:ln w="28575" cap="flat" cmpd="sng">
            <a:solidFill>
              <a:srgbClr val="18AF9B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32" name="Google Shape;132;g5f0381846a_0_31"/>
          <p:cNvSpPr txBox="1"/>
          <p:nvPr/>
        </p:nvSpPr>
        <p:spPr>
          <a:xfrm>
            <a:off x="4087750" y="2449475"/>
            <a:ext cx="1126200" cy="5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Configure</a:t>
            </a:r>
            <a:endParaRPr sz="14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3" name="Google Shape;133;g5f0381846a_0_31"/>
          <p:cNvSpPr txBox="1"/>
          <p:nvPr/>
        </p:nvSpPr>
        <p:spPr>
          <a:xfrm>
            <a:off x="6388950" y="2449503"/>
            <a:ext cx="865800" cy="3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Monitor</a:t>
            </a:r>
            <a:endParaRPr sz="14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4" name="Google Shape;134;g5f0381846a_0_31"/>
          <p:cNvSpPr txBox="1"/>
          <p:nvPr/>
        </p:nvSpPr>
        <p:spPr>
          <a:xfrm>
            <a:off x="9859388" y="1154950"/>
            <a:ext cx="1031400" cy="77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EFO-Bro</a:t>
            </a:r>
            <a:endParaRPr sz="14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integration</a:t>
            </a:r>
            <a:endParaRPr sz="14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(plugin)</a:t>
            </a:r>
            <a:endParaRPr sz="14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5" name="Google Shape;135;g5f0381846a_0_31"/>
          <p:cNvSpPr txBox="1">
            <a:spLocks noGrp="1"/>
          </p:cNvSpPr>
          <p:nvPr>
            <p:ph type="ftr" idx="11"/>
          </p:nvPr>
        </p:nvSpPr>
        <p:spPr>
          <a:xfrm>
            <a:off x="3927000" y="6274025"/>
            <a:ext cx="48300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dirty="0" err="1"/>
              <a:t>Scaling</a:t>
            </a:r>
            <a:r>
              <a:rPr lang="fr-FR" dirty="0"/>
              <a:t>-out </a:t>
            </a:r>
            <a:r>
              <a:rPr lang="fr-FR" dirty="0" err="1"/>
              <a:t>CERN’s</a:t>
            </a:r>
            <a:r>
              <a:rPr lang="fr-FR" dirty="0"/>
              <a:t> IDS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/>
              <a:t>Network Automation | Andrea Lacava</a:t>
            </a:r>
            <a:endParaRPr dirty="0"/>
          </a:p>
        </p:txBody>
      </p:sp>
      <p:pic>
        <p:nvPicPr>
          <p:cNvPr id="136" name="Google Shape;136;g5f0381846a_0_3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5169125" y="5208769"/>
            <a:ext cx="1646100" cy="1095381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37" name="Google Shape;137;g5f0381846a_0_31"/>
          <p:cNvCxnSpPr/>
          <p:nvPr/>
        </p:nvCxnSpPr>
        <p:spPr>
          <a:xfrm>
            <a:off x="5541000" y="5219800"/>
            <a:ext cx="5444700" cy="1397100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rgbClr val="2A7DBF"/>
            </a:solidFill>
            <a:prstDash val="solid"/>
            <a:round/>
            <a:headEnd type="none" w="sm" len="sm"/>
            <a:tailEnd type="none" w="sm" len="sm"/>
          </a:ln>
        </p:spPr>
      </p:cxnSp>
      <p:cxnSp>
        <p:nvCxnSpPr>
          <p:cNvPr id="138" name="Google Shape;138;g5f0381846a_0_31"/>
          <p:cNvCxnSpPr/>
          <p:nvPr/>
        </p:nvCxnSpPr>
        <p:spPr>
          <a:xfrm rot="10800000" flipH="1">
            <a:off x="610325" y="5220850"/>
            <a:ext cx="4978800" cy="777900"/>
          </a:xfrm>
          <a:prstGeom prst="curvedConnector3">
            <a:avLst>
              <a:gd name="adj1" fmla="val 50000"/>
            </a:avLst>
          </a:prstGeom>
          <a:noFill/>
          <a:ln w="9525" cap="flat" cmpd="sng">
            <a:solidFill>
              <a:srgbClr val="2A7DBF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139" name="Google Shape;139;g5f0381846a_0_31"/>
          <p:cNvSpPr/>
          <p:nvPr/>
        </p:nvSpPr>
        <p:spPr>
          <a:xfrm>
            <a:off x="2164375" y="2497949"/>
            <a:ext cx="2613636" cy="1708487"/>
          </a:xfrm>
          <a:custGeom>
            <a:avLst/>
            <a:gdLst/>
            <a:ahLst/>
            <a:cxnLst/>
            <a:rect l="l" t="t" r="r" b="b"/>
            <a:pathLst>
              <a:path w="102165" h="61291" extrusionOk="0">
                <a:moveTo>
                  <a:pt x="0" y="7554"/>
                </a:moveTo>
                <a:cubicBezTo>
                  <a:pt x="6358" y="6835"/>
                  <a:pt x="21119" y="-5714"/>
                  <a:pt x="38146" y="3242"/>
                </a:cubicBezTo>
                <a:cubicBezTo>
                  <a:pt x="55174" y="12198"/>
                  <a:pt x="91495" y="51616"/>
                  <a:pt x="102165" y="61291"/>
                </a:cubicBezTo>
              </a:path>
            </a:pathLst>
          </a:custGeom>
          <a:noFill/>
          <a:ln w="28575" cap="flat" cmpd="sng">
            <a:solidFill>
              <a:srgbClr val="393E9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40" name="Google Shape;140;g5f0381846a_0_31"/>
          <p:cNvSpPr/>
          <p:nvPr/>
        </p:nvSpPr>
        <p:spPr>
          <a:xfrm>
            <a:off x="2612175" y="4502900"/>
            <a:ext cx="1981950" cy="246700"/>
          </a:xfrm>
          <a:custGeom>
            <a:avLst/>
            <a:gdLst/>
            <a:ahLst/>
            <a:cxnLst/>
            <a:rect l="l" t="t" r="r" b="b"/>
            <a:pathLst>
              <a:path w="79278" h="9868" extrusionOk="0">
                <a:moveTo>
                  <a:pt x="0" y="5970"/>
                </a:moveTo>
                <a:cubicBezTo>
                  <a:pt x="5750" y="6578"/>
                  <a:pt x="21284" y="10614"/>
                  <a:pt x="34497" y="9619"/>
                </a:cubicBezTo>
                <a:cubicBezTo>
                  <a:pt x="47710" y="8624"/>
                  <a:pt x="71815" y="1603"/>
                  <a:pt x="79278" y="0"/>
                </a:cubicBezTo>
              </a:path>
            </a:pathLst>
          </a:custGeom>
          <a:noFill/>
          <a:ln w="28575" cap="flat" cmpd="sng">
            <a:solidFill>
              <a:srgbClr val="393E9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41" name="Google Shape;141;g5f0381846a_0_31"/>
          <p:cNvSpPr/>
          <p:nvPr/>
        </p:nvSpPr>
        <p:spPr>
          <a:xfrm>
            <a:off x="1219025" y="4654950"/>
            <a:ext cx="3558972" cy="778768"/>
          </a:xfrm>
          <a:custGeom>
            <a:avLst/>
            <a:gdLst/>
            <a:ahLst/>
            <a:cxnLst/>
            <a:rect l="l" t="t" r="r" b="b"/>
            <a:pathLst>
              <a:path w="135335" h="26620" extrusionOk="0">
                <a:moveTo>
                  <a:pt x="0" y="19239"/>
                </a:moveTo>
                <a:cubicBezTo>
                  <a:pt x="10891" y="20345"/>
                  <a:pt x="42790" y="29080"/>
                  <a:pt x="65346" y="25873"/>
                </a:cubicBezTo>
                <a:cubicBezTo>
                  <a:pt x="87902" y="22667"/>
                  <a:pt x="123670" y="4312"/>
                  <a:pt x="135335" y="0"/>
                </a:cubicBezTo>
              </a:path>
            </a:pathLst>
          </a:custGeom>
          <a:noFill/>
          <a:ln w="28575" cap="flat" cmpd="sng">
            <a:solidFill>
              <a:srgbClr val="393E9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42" name="Google Shape;142;g5f0381846a_0_31"/>
          <p:cNvSpPr/>
          <p:nvPr/>
        </p:nvSpPr>
        <p:spPr>
          <a:xfrm>
            <a:off x="7562875" y="3424850"/>
            <a:ext cx="1915600" cy="804400"/>
          </a:xfrm>
          <a:custGeom>
            <a:avLst/>
            <a:gdLst/>
            <a:ahLst/>
            <a:cxnLst/>
            <a:rect l="l" t="t" r="r" b="b"/>
            <a:pathLst>
              <a:path w="76624" h="32176" extrusionOk="0">
                <a:moveTo>
                  <a:pt x="0" y="32176"/>
                </a:moveTo>
                <a:cubicBezTo>
                  <a:pt x="5141" y="27974"/>
                  <a:pt x="18077" y="12329"/>
                  <a:pt x="30848" y="6966"/>
                </a:cubicBezTo>
                <a:cubicBezTo>
                  <a:pt x="43619" y="1603"/>
                  <a:pt x="68995" y="1161"/>
                  <a:pt x="76624" y="0"/>
                </a:cubicBezTo>
              </a:path>
            </a:pathLst>
          </a:custGeom>
          <a:noFill/>
          <a:ln w="28575" cap="flat" cmpd="sng">
            <a:solidFill>
              <a:srgbClr val="393E9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43" name="Google Shape;143;g5f0381846a_0_31"/>
          <p:cNvSpPr/>
          <p:nvPr/>
        </p:nvSpPr>
        <p:spPr>
          <a:xfrm>
            <a:off x="7430200" y="2497950"/>
            <a:ext cx="2164376" cy="1606954"/>
          </a:xfrm>
          <a:custGeom>
            <a:avLst/>
            <a:gdLst/>
            <a:ahLst/>
            <a:cxnLst/>
            <a:rect l="l" t="t" r="r" b="b"/>
            <a:pathLst>
              <a:path w="82594" h="63024" extrusionOk="0">
                <a:moveTo>
                  <a:pt x="0" y="63024"/>
                </a:moveTo>
                <a:cubicBezTo>
                  <a:pt x="5750" y="54289"/>
                  <a:pt x="20731" y="21119"/>
                  <a:pt x="34497" y="10615"/>
                </a:cubicBezTo>
                <a:cubicBezTo>
                  <a:pt x="48263" y="111"/>
                  <a:pt x="74578" y="1769"/>
                  <a:pt x="82594" y="0"/>
                </a:cubicBezTo>
              </a:path>
            </a:pathLst>
          </a:custGeom>
          <a:noFill/>
          <a:ln w="28575" cap="flat" cmpd="sng">
            <a:solidFill>
              <a:srgbClr val="393E9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44" name="Google Shape;144;g5f0381846a_0_31"/>
          <p:cNvSpPr/>
          <p:nvPr/>
        </p:nvSpPr>
        <p:spPr>
          <a:xfrm>
            <a:off x="7446775" y="4502900"/>
            <a:ext cx="1990225" cy="754625"/>
          </a:xfrm>
          <a:custGeom>
            <a:avLst/>
            <a:gdLst/>
            <a:ahLst/>
            <a:cxnLst/>
            <a:rect l="l" t="t" r="r" b="b"/>
            <a:pathLst>
              <a:path w="79609" h="30185" extrusionOk="0">
                <a:moveTo>
                  <a:pt x="0" y="0"/>
                </a:moveTo>
                <a:cubicBezTo>
                  <a:pt x="5252" y="4036"/>
                  <a:pt x="18244" y="19183"/>
                  <a:pt x="31512" y="24214"/>
                </a:cubicBezTo>
                <a:cubicBezTo>
                  <a:pt x="44780" y="29245"/>
                  <a:pt x="71593" y="29190"/>
                  <a:pt x="79609" y="30185"/>
                </a:cubicBezTo>
              </a:path>
            </a:pathLst>
          </a:custGeom>
          <a:noFill/>
          <a:ln w="28575" cap="flat" cmpd="sng">
            <a:solidFill>
              <a:srgbClr val="393E9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45" name="Google Shape;145;g5f0381846a_0_31"/>
          <p:cNvSpPr/>
          <p:nvPr/>
        </p:nvSpPr>
        <p:spPr>
          <a:xfrm>
            <a:off x="7496525" y="4370225"/>
            <a:ext cx="1940475" cy="174825"/>
          </a:xfrm>
          <a:custGeom>
            <a:avLst/>
            <a:gdLst/>
            <a:ahLst/>
            <a:cxnLst/>
            <a:rect l="l" t="t" r="r" b="b"/>
            <a:pathLst>
              <a:path w="77619" h="6993" extrusionOk="0">
                <a:moveTo>
                  <a:pt x="0" y="0"/>
                </a:moveTo>
                <a:cubicBezTo>
                  <a:pt x="3981" y="1161"/>
                  <a:pt x="10947" y="6855"/>
                  <a:pt x="23883" y="6965"/>
                </a:cubicBezTo>
                <a:cubicBezTo>
                  <a:pt x="36820" y="7076"/>
                  <a:pt x="68663" y="1713"/>
                  <a:pt x="77619" y="663"/>
                </a:cubicBezTo>
              </a:path>
            </a:pathLst>
          </a:custGeom>
          <a:noFill/>
          <a:ln w="28575" cap="flat" cmpd="sng">
            <a:solidFill>
              <a:srgbClr val="393E9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46" name="Google Shape;146;g5f0381846a_0_31"/>
          <p:cNvSpPr/>
          <p:nvPr/>
        </p:nvSpPr>
        <p:spPr>
          <a:xfrm>
            <a:off x="7728725" y="1608775"/>
            <a:ext cx="1915670" cy="529502"/>
          </a:xfrm>
          <a:custGeom>
            <a:avLst/>
            <a:gdLst/>
            <a:ahLst/>
            <a:cxnLst/>
            <a:rect l="l" t="t" r="r" b="b"/>
            <a:pathLst>
              <a:path w="100838" h="16917" extrusionOk="0">
                <a:moveTo>
                  <a:pt x="100838" y="16917"/>
                </a:moveTo>
                <a:cubicBezTo>
                  <a:pt x="92380" y="16198"/>
                  <a:pt x="66893" y="15425"/>
                  <a:pt x="50087" y="12605"/>
                </a:cubicBezTo>
                <a:cubicBezTo>
                  <a:pt x="33281" y="9786"/>
                  <a:pt x="8348" y="2101"/>
                  <a:pt x="0" y="0"/>
                </a:cubicBezTo>
              </a:path>
            </a:pathLst>
          </a:custGeom>
          <a:noFill/>
          <a:ln w="28575" cap="flat" cmpd="sng">
            <a:solidFill>
              <a:srgbClr val="F28F3B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147" name="Google Shape;147;g5f0381846a_0_31"/>
          <p:cNvSpPr/>
          <p:nvPr/>
        </p:nvSpPr>
        <p:spPr>
          <a:xfrm>
            <a:off x="7819950" y="1170815"/>
            <a:ext cx="4087550" cy="2220850"/>
          </a:xfrm>
          <a:custGeom>
            <a:avLst/>
            <a:gdLst/>
            <a:ahLst/>
            <a:cxnLst/>
            <a:rect l="l" t="t" r="r" b="b"/>
            <a:pathLst>
              <a:path w="163502" h="88834" extrusionOk="0">
                <a:moveTo>
                  <a:pt x="135004" y="88834"/>
                </a:moveTo>
                <a:cubicBezTo>
                  <a:pt x="139648" y="78938"/>
                  <a:pt x="167898" y="43999"/>
                  <a:pt x="162867" y="29459"/>
                </a:cubicBezTo>
                <a:cubicBezTo>
                  <a:pt x="157836" y="14919"/>
                  <a:pt x="131964" y="5908"/>
                  <a:pt x="104819" y="1596"/>
                </a:cubicBezTo>
                <a:cubicBezTo>
                  <a:pt x="77675" y="-2716"/>
                  <a:pt x="17470" y="3254"/>
                  <a:pt x="0" y="3586"/>
                </a:cubicBezTo>
              </a:path>
            </a:pathLst>
          </a:custGeom>
          <a:noFill/>
          <a:ln w="28575" cap="flat" cmpd="sng">
            <a:solidFill>
              <a:srgbClr val="F28F3B"/>
            </a:solidFill>
            <a:prstDash val="solid"/>
            <a:round/>
            <a:headEnd type="none" w="med" len="med"/>
            <a:tailEnd type="triangle" w="med" len="med"/>
          </a:ln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" name="Google Shape;153;g5f06f7d4cc_0_17"/>
          <p:cNvSpPr txBox="1">
            <a:spLocks noGrp="1"/>
          </p:cNvSpPr>
          <p:nvPr>
            <p:ph type="body" idx="1"/>
          </p:nvPr>
        </p:nvSpPr>
        <p:spPr>
          <a:xfrm>
            <a:off x="838200" y="1734675"/>
            <a:ext cx="10589100" cy="1814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18AF9B"/>
              </a:buClr>
              <a:buSzPts val="2400"/>
              <a:buChar char="●"/>
            </a:pPr>
            <a:r>
              <a:rPr lang="fr-FR">
                <a:solidFill>
                  <a:srgbClr val="18AF9B"/>
                </a:solidFill>
              </a:rPr>
              <a:t>Event-driven automation engine</a:t>
            </a:r>
            <a:endParaRPr>
              <a:solidFill>
                <a:srgbClr val="18AF9B"/>
              </a:solidFill>
            </a:endParaRPr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2400"/>
              <a:buChar char="●"/>
            </a:pPr>
            <a:r>
              <a:rPr lang="fr-FR">
                <a:solidFill>
                  <a:srgbClr val="18AF9B"/>
                </a:solidFill>
              </a:rPr>
              <a:t>Open source &amp; Python friendly</a:t>
            </a:r>
            <a:endParaRPr>
              <a:solidFill>
                <a:srgbClr val="18AF9B"/>
              </a:solidFill>
            </a:endParaRPr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2400"/>
              <a:buChar char="●"/>
            </a:pPr>
            <a:r>
              <a:rPr lang="fr-FR">
                <a:solidFill>
                  <a:srgbClr val="18AF9B"/>
                </a:solidFill>
              </a:rPr>
              <a:t>Enables </a:t>
            </a:r>
            <a:r>
              <a:rPr lang="fr-FR" i="1">
                <a:solidFill>
                  <a:srgbClr val="18AF9B"/>
                </a:solidFill>
              </a:rPr>
              <a:t>If This Then That</a:t>
            </a:r>
            <a:r>
              <a:rPr lang="fr-FR">
                <a:solidFill>
                  <a:srgbClr val="18AF9B"/>
                </a:solidFill>
              </a:rPr>
              <a:t> paradigm for (Dev)Ops</a:t>
            </a:r>
            <a:endParaRPr>
              <a:solidFill>
                <a:srgbClr val="18AF9B"/>
              </a:solidFill>
            </a:endParaRPr>
          </a:p>
          <a:p>
            <a:pPr marL="457200" lvl="0" indent="-3810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2400"/>
              <a:buChar char="●"/>
            </a:pPr>
            <a:r>
              <a:rPr lang="fr-FR">
                <a:solidFill>
                  <a:srgbClr val="18AF9B"/>
                </a:solidFill>
              </a:rPr>
              <a:t>Modular: users can develop their own Packs.</a:t>
            </a:r>
            <a:endParaRPr>
              <a:solidFill>
                <a:srgbClr val="18AF9B"/>
              </a:solidFill>
            </a:endParaRPr>
          </a:p>
        </p:txBody>
      </p:sp>
      <p:sp>
        <p:nvSpPr>
          <p:cNvPr id="154" name="Google Shape;154;g5f06f7d4cc_0_17"/>
          <p:cNvSpPr txBox="1">
            <a:spLocks noGrp="1"/>
          </p:cNvSpPr>
          <p:nvPr>
            <p:ph type="body" idx="3"/>
          </p:nvPr>
        </p:nvSpPr>
        <p:spPr>
          <a:xfrm>
            <a:off x="838200" y="1218966"/>
            <a:ext cx="10515600" cy="515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None/>
            </a:pPr>
            <a:r>
              <a:rPr lang="fr-FR"/>
              <a:t>aka "IFTTT for Ops"</a:t>
            </a:r>
            <a:endParaRPr/>
          </a:p>
        </p:txBody>
      </p:sp>
      <p:sp>
        <p:nvSpPr>
          <p:cNvPr id="155" name="Google Shape;155;g5f06f7d4cc_0_17"/>
          <p:cNvSpPr txBox="1"/>
          <p:nvPr/>
        </p:nvSpPr>
        <p:spPr>
          <a:xfrm>
            <a:off x="1242075" y="4300575"/>
            <a:ext cx="2851800" cy="75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fr-FR" sz="1800" b="0" i="1" u="none" strike="noStrike" cap="none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rPr>
              <a:t>if </a:t>
            </a:r>
            <a:r>
              <a:rPr lang="fr-FR" sz="1800" b="0" i="1" u="none" strike="noStrike" cap="none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an IDS server needs maintenance</a:t>
            </a:r>
            <a:endParaRPr sz="1800" b="0" i="1" u="none" strike="noStrike" cap="none">
              <a:solidFill>
                <a:srgbClr val="2A7DB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56" name="Google Shape;156;g5f06f7d4cc_0_17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838200" y="253275"/>
            <a:ext cx="4062750" cy="969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g5f06f7d4cc_0_17"/>
          <p:cNvSpPr txBox="1"/>
          <p:nvPr/>
        </p:nvSpPr>
        <p:spPr>
          <a:xfrm>
            <a:off x="4201575" y="4342125"/>
            <a:ext cx="3601500" cy="6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fr-FR" sz="1800" b="0" i="1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then</a:t>
            </a:r>
            <a:r>
              <a:rPr lang="fr-FR" sz="1800" b="0" i="1" u="none" strike="noStrike" cap="none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 take it out from the network load balancer</a:t>
            </a:r>
            <a:endParaRPr sz="1800" b="0" i="1" u="none" strike="noStrike" cap="none">
              <a:solidFill>
                <a:srgbClr val="2A7DB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58" name="Google Shape;158;g5f06f7d4cc_0_17"/>
          <p:cNvSpPr txBox="1"/>
          <p:nvPr/>
        </p:nvSpPr>
        <p:spPr>
          <a:xfrm>
            <a:off x="831225" y="3432550"/>
            <a:ext cx="10572900" cy="636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F28F3B"/>
              </a:buClr>
              <a:buSzPts val="2400"/>
              <a:buFont typeface="Arial"/>
              <a:buChar char="●"/>
            </a:pPr>
            <a:r>
              <a:rPr lang="fr-FR" sz="2400" b="1" i="1">
                <a:solidFill>
                  <a:srgbClr val="F28F3B"/>
                </a:solidFill>
              </a:rPr>
              <a:t>Pack</a:t>
            </a:r>
            <a:r>
              <a:rPr lang="fr-FR" sz="2400" i="1">
                <a:solidFill>
                  <a:srgbClr val="F28F3B"/>
                </a:solidFill>
              </a:rPr>
              <a:t>: A set of </a:t>
            </a:r>
            <a:r>
              <a:rPr lang="fr-FR" sz="2400" b="1" i="1" u="none" strike="noStrike" cap="none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rPr>
              <a:t>Rules </a:t>
            </a:r>
            <a:r>
              <a:rPr lang="fr-FR" sz="2400" b="0" i="1" u="none" strike="noStrike" cap="none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rPr>
              <a:t>triggered by</a:t>
            </a:r>
            <a:r>
              <a:rPr lang="fr-FR" sz="2400" b="1" i="1" u="none" strike="noStrike" cap="none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rPr>
              <a:t> Events </a:t>
            </a:r>
            <a:r>
              <a:rPr lang="fr-FR" sz="2400" b="0" i="1" u="none" strike="noStrike" cap="none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rPr>
              <a:t>that runs</a:t>
            </a:r>
            <a:r>
              <a:rPr lang="fr-FR" sz="2400" b="1" i="1" u="none" strike="noStrike" cap="none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rPr>
              <a:t> Actions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59" name="Google Shape;159;g5f06f7d4cc_0_17"/>
          <p:cNvSpPr txBox="1"/>
          <p:nvPr/>
        </p:nvSpPr>
        <p:spPr>
          <a:xfrm>
            <a:off x="1242075" y="5059674"/>
            <a:ext cx="2959500" cy="8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fr-FR" sz="1800" b="0" i="1" u="none" strike="noStrike" cap="none">
                <a:solidFill>
                  <a:srgbClr val="F28F3B"/>
                </a:solidFill>
                <a:latin typeface="Arial"/>
                <a:ea typeface="Arial"/>
                <a:cs typeface="Arial"/>
                <a:sym typeface="Arial"/>
              </a:rPr>
              <a:t>if </a:t>
            </a:r>
            <a:r>
              <a:rPr lang="fr-FR" sz="1800" b="0" i="1" u="none" strike="noStrike" cap="none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a known traffic type saturates the IDS server</a:t>
            </a:r>
            <a:endParaRPr sz="1800" b="0" i="1" u="none" strike="noStrike" cap="none">
              <a:solidFill>
                <a:srgbClr val="2A7DB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0" name="Google Shape;160;g5f06f7d4cc_0_17"/>
          <p:cNvSpPr txBox="1"/>
          <p:nvPr/>
        </p:nvSpPr>
        <p:spPr>
          <a:xfrm>
            <a:off x="4201575" y="5139025"/>
            <a:ext cx="3832200" cy="67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fr-FR" sz="1800" b="0" i="1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then</a:t>
            </a:r>
            <a:r>
              <a:rPr lang="fr-FR" sz="1800" b="0" i="1" u="none" strike="noStrike" cap="none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 track only connection initiation and termination</a:t>
            </a:r>
            <a:endParaRPr sz="1800" b="0" i="1" u="none" strike="noStrike" cap="none">
              <a:solidFill>
                <a:srgbClr val="2A7DB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61" name="Google Shape;161;g5f06f7d4cc_0_17"/>
          <p:cNvSpPr txBox="1">
            <a:spLocks noGrp="1"/>
          </p:cNvSpPr>
          <p:nvPr>
            <p:ph type="ftr" idx="11"/>
          </p:nvPr>
        </p:nvSpPr>
        <p:spPr>
          <a:xfrm>
            <a:off x="3927000" y="6274025"/>
            <a:ext cx="48300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dirty="0" err="1"/>
              <a:t>Scaling</a:t>
            </a:r>
            <a:r>
              <a:rPr lang="fr-FR" dirty="0"/>
              <a:t>-out </a:t>
            </a:r>
            <a:r>
              <a:rPr lang="fr-FR" dirty="0" err="1"/>
              <a:t>CERN’s</a:t>
            </a:r>
            <a:r>
              <a:rPr lang="fr-FR" dirty="0"/>
              <a:t> IDS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/>
              <a:t>Network Automation | Andrea Lacava</a:t>
            </a:r>
            <a:endParaRPr dirty="0"/>
          </a:p>
        </p:txBody>
      </p:sp>
      <p:sp>
        <p:nvSpPr>
          <p:cNvPr id="162" name="Google Shape;162;g5f06f7d4cc_0_17"/>
          <p:cNvSpPr txBox="1"/>
          <p:nvPr/>
        </p:nvSpPr>
        <p:spPr>
          <a:xfrm>
            <a:off x="8033775" y="4238100"/>
            <a:ext cx="597000" cy="1720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8000">
                <a:solidFill>
                  <a:srgbClr val="2A7DBF"/>
                </a:solidFill>
              </a:rPr>
              <a:t>}</a:t>
            </a:r>
            <a:endParaRPr sz="8000">
              <a:solidFill>
                <a:srgbClr val="2A7DBF"/>
              </a:solidFill>
            </a:endParaRPr>
          </a:p>
        </p:txBody>
      </p:sp>
      <p:sp>
        <p:nvSpPr>
          <p:cNvPr id="163" name="Google Shape;163;g5f06f7d4cc_0_17"/>
          <p:cNvSpPr txBox="1"/>
          <p:nvPr/>
        </p:nvSpPr>
        <p:spPr>
          <a:xfrm>
            <a:off x="8804925" y="4681350"/>
            <a:ext cx="2637000" cy="8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fr-FR" sz="1800">
                <a:solidFill>
                  <a:srgbClr val="18AF9B"/>
                </a:solidFill>
              </a:rPr>
              <a:t>Actions implemented in CERN IDS Pack</a:t>
            </a:r>
            <a:endParaRPr sz="1800">
              <a:solidFill>
                <a:srgbClr val="18AF9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1000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5f0381846a_0_59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fr-FR" sz="4000" b="0"/>
              <a:t>The solution</a:t>
            </a:r>
            <a:endParaRPr sz="4000"/>
          </a:p>
        </p:txBody>
      </p:sp>
      <p:sp>
        <p:nvSpPr>
          <p:cNvPr id="170" name="Google Shape;170;g5f0381846a_0_59"/>
          <p:cNvSpPr txBox="1"/>
          <p:nvPr/>
        </p:nvSpPr>
        <p:spPr>
          <a:xfrm>
            <a:off x="2861250" y="1375925"/>
            <a:ext cx="6443400" cy="1182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3000" b="0" i="1" u="none" strike="noStrike" cap="none" dirty="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rPr>
              <a:t>Multiple</a:t>
            </a:r>
            <a:r>
              <a:rPr lang="fr-FR" sz="3000" i="1" dirty="0">
                <a:solidFill>
                  <a:srgbClr val="393E91"/>
                </a:solidFill>
              </a:rPr>
              <a:t> </a:t>
            </a:r>
            <a:r>
              <a:rPr lang="fr-FR" sz="3000" b="0" i="1" u="none" strike="noStrike" cap="none" dirty="0" err="1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rPr>
              <a:t>vendor</a:t>
            </a:r>
            <a:r>
              <a:rPr lang="fr-FR" sz="3000" b="0" i="1" u="none" strike="noStrike" cap="none" dirty="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3000" i="1" dirty="0">
                <a:solidFill>
                  <a:srgbClr val="393E91"/>
                </a:solidFill>
              </a:rPr>
              <a:t>support for </a:t>
            </a:r>
            <a:r>
              <a:rPr lang="fr-FR" sz="3000" i="1" dirty="0" smtClean="0">
                <a:solidFill>
                  <a:srgbClr val="393E91"/>
                </a:solidFill>
              </a:rPr>
              <a:t>the</a:t>
            </a:r>
            <a:endParaRPr sz="3000" i="1" dirty="0">
              <a:solidFill>
                <a:srgbClr val="393E91"/>
              </a:solidFill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400"/>
              <a:buFont typeface="Arial"/>
              <a:buNone/>
            </a:pPr>
            <a:r>
              <a:rPr lang="fr-FR" sz="3000" i="1" dirty="0">
                <a:solidFill>
                  <a:srgbClr val="393E91"/>
                </a:solidFill>
              </a:rPr>
              <a:t>IDS </a:t>
            </a:r>
            <a:r>
              <a:rPr lang="fr-FR" sz="3000" b="0" i="1" u="none" strike="noStrike" cap="none" dirty="0" err="1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rPr>
              <a:t>Stackstorm</a:t>
            </a:r>
            <a:r>
              <a:rPr lang="fr-FR" sz="3000" b="0" i="1" u="none" strike="noStrike" cap="none" dirty="0">
                <a:solidFill>
                  <a:srgbClr val="393E91"/>
                </a:solidFill>
                <a:latin typeface="Arial"/>
                <a:ea typeface="Arial"/>
                <a:cs typeface="Arial"/>
                <a:sym typeface="Arial"/>
              </a:rPr>
              <a:t> pack</a:t>
            </a:r>
            <a:endParaRPr sz="3000" b="0" i="1" u="none" strike="noStrike" cap="none" dirty="0">
              <a:solidFill>
                <a:srgbClr val="393E9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71" name="Google Shape;171;g5f0381846a_0_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5197875" y="2530875"/>
            <a:ext cx="1902100" cy="19021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2" name="Google Shape;172;g5f0381846a_0_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8415525" y="2530875"/>
            <a:ext cx="1796250" cy="17962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3" name="Google Shape;173;g5f0381846a_0_5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856725" y="2530875"/>
            <a:ext cx="1796250" cy="1796250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g5f0381846a_0_59"/>
          <p:cNvSpPr txBox="1">
            <a:spLocks noGrp="1"/>
          </p:cNvSpPr>
          <p:nvPr>
            <p:ph type="ftr" idx="11"/>
          </p:nvPr>
        </p:nvSpPr>
        <p:spPr>
          <a:xfrm>
            <a:off x="3927000" y="6274025"/>
            <a:ext cx="48300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dirty="0" err="1"/>
              <a:t>Scaling</a:t>
            </a:r>
            <a:r>
              <a:rPr lang="fr-FR" dirty="0"/>
              <a:t>-out </a:t>
            </a:r>
            <a:r>
              <a:rPr lang="fr-FR" dirty="0" err="1"/>
              <a:t>CERN’s</a:t>
            </a:r>
            <a:r>
              <a:rPr lang="fr-FR" dirty="0"/>
              <a:t> IDS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/>
              <a:t>Network Automation | Andrea Lacava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0" name="Google Shape;180;g5f06f7d4cc_0_50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fr-FR" sz="4000"/>
              <a:t>New setup – scalable</a:t>
            </a:r>
            <a:endParaRPr sz="4000"/>
          </a:p>
        </p:txBody>
      </p:sp>
      <p:pic>
        <p:nvPicPr>
          <p:cNvPr id="181" name="Google Shape;181;g5f06f7d4cc_0_50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2063700" y="2795588"/>
            <a:ext cx="1971675" cy="12668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2" name="Google Shape;182;g5f06f7d4cc_0_50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274100" y="2008251"/>
            <a:ext cx="1885950" cy="1209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3" name="Google Shape;183;g5f06f7d4cc_0_50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132425" y="3164651"/>
            <a:ext cx="2771775" cy="1781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g5f06f7d4cc_0_50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132425" y="4513776"/>
            <a:ext cx="1228725" cy="87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5" name="Google Shape;185;g5f06f7d4cc_0_50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4773222" y="4679739"/>
            <a:ext cx="2237357" cy="87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6" name="Google Shape;186;g5f06f7d4cc_0_5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8325" y="2060001"/>
            <a:ext cx="1533525" cy="66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7" name="Google Shape;187;g5f06f7d4cc_0_5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722625" y="1848199"/>
            <a:ext cx="550500" cy="529501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g5f06f7d4cc_0_5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8325" y="2996088"/>
            <a:ext cx="1533525" cy="66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g5f06f7d4cc_0_5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8325" y="3932201"/>
            <a:ext cx="1533525" cy="66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g5f06f7d4cc_0_50"/>
          <p:cNvPicPr preferRelativeResize="0"/>
          <p:nvPr/>
        </p:nvPicPr>
        <p:blipFill rotWithShape="1">
          <a:blip r:embed="rId8">
            <a:alphaModFix/>
          </a:blip>
          <a:srcRect/>
          <a:stretch/>
        </p:blipFill>
        <p:spPr>
          <a:xfrm>
            <a:off x="9608325" y="4868301"/>
            <a:ext cx="1533525" cy="6667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g5f06f7d4cc_0_5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722625" y="2795600"/>
            <a:ext cx="550500" cy="529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g5f06f7d4cc_0_5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722627" y="3662845"/>
            <a:ext cx="550500" cy="52948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g5f06f7d4cc_0_50"/>
          <p:cNvPicPr preferRelativeResize="0"/>
          <p:nvPr/>
        </p:nvPicPr>
        <p:blipFill rotWithShape="1">
          <a:blip r:embed="rId9">
            <a:alphaModFix/>
          </a:blip>
          <a:srcRect/>
          <a:stretch/>
        </p:blipFill>
        <p:spPr>
          <a:xfrm>
            <a:off x="10722627" y="4653023"/>
            <a:ext cx="550500" cy="529492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g5f06f7d4cc_0_50"/>
          <p:cNvSpPr txBox="1"/>
          <p:nvPr/>
        </p:nvSpPr>
        <p:spPr>
          <a:xfrm>
            <a:off x="9608325" y="5725700"/>
            <a:ext cx="1754700" cy="666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IDS</a:t>
            </a:r>
            <a:br>
              <a:rPr lang="fr-FR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</a:br>
            <a:r>
              <a:rPr lang="fr-FR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(Servers running Bro)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5" name="Google Shape;195;g5f06f7d4cc_0_50"/>
          <p:cNvSpPr txBox="1"/>
          <p:nvPr/>
        </p:nvSpPr>
        <p:spPr>
          <a:xfrm>
            <a:off x="5023238" y="5556050"/>
            <a:ext cx="1646100" cy="41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SLX 9540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cxnSp>
        <p:nvCxnSpPr>
          <p:cNvPr id="196" name="Google Shape;196;g5f06f7d4cc_0_50"/>
          <p:cNvCxnSpPr/>
          <p:nvPr/>
        </p:nvCxnSpPr>
        <p:spPr>
          <a:xfrm>
            <a:off x="3800150" y="3950738"/>
            <a:ext cx="886200" cy="480000"/>
          </a:xfrm>
          <a:prstGeom prst="straightConnector1">
            <a:avLst/>
          </a:prstGeom>
          <a:noFill/>
          <a:ln w="28575" cap="flat" cmpd="sng">
            <a:solidFill>
              <a:srgbClr val="393E91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197" name="Google Shape;197;g5f06f7d4cc_0_50"/>
          <p:cNvSpPr txBox="1"/>
          <p:nvPr/>
        </p:nvSpPr>
        <p:spPr>
          <a:xfrm>
            <a:off x="3492800" y="5459200"/>
            <a:ext cx="1126200" cy="9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Aggregate</a:t>
            </a:r>
            <a:endParaRPr sz="14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mirrored traffic</a:t>
            </a:r>
            <a:endParaRPr sz="14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8" name="Google Shape;198;g5f06f7d4cc_0_50"/>
          <p:cNvSpPr txBox="1"/>
          <p:nvPr/>
        </p:nvSpPr>
        <p:spPr>
          <a:xfrm>
            <a:off x="7073600" y="5630950"/>
            <a:ext cx="883200" cy="579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Load balance</a:t>
            </a:r>
            <a:endParaRPr sz="14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99" name="Google Shape;199;g5f06f7d4cc_0_50"/>
          <p:cNvSpPr/>
          <p:nvPr/>
        </p:nvSpPr>
        <p:spPr>
          <a:xfrm>
            <a:off x="3807175" y="1028350"/>
            <a:ext cx="3801900" cy="10791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2A7D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00" name="Google Shape;200;g5f06f7d4cc_0_50"/>
          <p:cNvPicPr preferRelativeResize="0"/>
          <p:nvPr/>
        </p:nvPicPr>
        <p:blipFill rotWithShape="1">
          <a:blip r:embed="rId10">
            <a:alphaModFix/>
          </a:blip>
          <a:srcRect t="-11250" b="11248"/>
          <a:stretch/>
        </p:blipFill>
        <p:spPr>
          <a:xfrm>
            <a:off x="4318000" y="1028725"/>
            <a:ext cx="2780238" cy="6636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01" name="Google Shape;201;g5f06f7d4cc_0_50"/>
          <p:cNvCxnSpPr/>
          <p:nvPr/>
        </p:nvCxnSpPr>
        <p:spPr>
          <a:xfrm>
            <a:off x="5099975" y="2230725"/>
            <a:ext cx="0" cy="1044900"/>
          </a:xfrm>
          <a:prstGeom prst="straightConnector1">
            <a:avLst/>
          </a:prstGeom>
          <a:noFill/>
          <a:ln w="28575" cap="flat" cmpd="sng">
            <a:solidFill>
              <a:srgbClr val="18AF9B"/>
            </a:solidFill>
            <a:prstDash val="solid"/>
            <a:round/>
            <a:headEnd type="none" w="sm" len="sm"/>
            <a:tailEnd type="triangle" w="med" len="med"/>
          </a:ln>
        </p:spPr>
      </p:cxnSp>
      <p:cxnSp>
        <p:nvCxnSpPr>
          <p:cNvPr id="202" name="Google Shape;202;g5f06f7d4cc_0_50"/>
          <p:cNvCxnSpPr/>
          <p:nvPr/>
        </p:nvCxnSpPr>
        <p:spPr>
          <a:xfrm rot="10800000" flipH="1">
            <a:off x="6352150" y="2156275"/>
            <a:ext cx="1200" cy="1119300"/>
          </a:xfrm>
          <a:prstGeom prst="straightConnector1">
            <a:avLst/>
          </a:prstGeom>
          <a:noFill/>
          <a:ln w="28575" cap="flat" cmpd="sng">
            <a:solidFill>
              <a:srgbClr val="18AF9B"/>
            </a:solidFill>
            <a:prstDash val="solid"/>
            <a:round/>
            <a:headEnd type="none" w="sm" len="sm"/>
            <a:tailEnd type="triangle" w="med" len="med"/>
          </a:ln>
        </p:spPr>
      </p:cxnSp>
      <p:sp>
        <p:nvSpPr>
          <p:cNvPr id="203" name="Google Shape;203;g5f06f7d4cc_0_50"/>
          <p:cNvSpPr txBox="1"/>
          <p:nvPr/>
        </p:nvSpPr>
        <p:spPr>
          <a:xfrm>
            <a:off x="4087750" y="2449475"/>
            <a:ext cx="1126200" cy="529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Configure</a:t>
            </a:r>
            <a:endParaRPr sz="14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4" name="Google Shape;204;g5f06f7d4cc_0_50"/>
          <p:cNvSpPr txBox="1"/>
          <p:nvPr/>
        </p:nvSpPr>
        <p:spPr>
          <a:xfrm>
            <a:off x="6388950" y="2449503"/>
            <a:ext cx="865800" cy="3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Monitor</a:t>
            </a:r>
            <a:endParaRPr sz="14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5" name="Google Shape;205;g5f06f7d4cc_0_50"/>
          <p:cNvSpPr txBox="1"/>
          <p:nvPr/>
        </p:nvSpPr>
        <p:spPr>
          <a:xfrm>
            <a:off x="9859388" y="1154950"/>
            <a:ext cx="1031400" cy="77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EFO-Bro</a:t>
            </a:r>
            <a:endParaRPr sz="14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integration</a:t>
            </a:r>
            <a:endParaRPr sz="14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1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(plugin)</a:t>
            </a:r>
            <a:endParaRPr sz="1400" b="0" i="1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206" name="Google Shape;206;g5f06f7d4cc_0_50"/>
          <p:cNvPicPr preferRelativeResize="0"/>
          <p:nvPr/>
        </p:nvPicPr>
        <p:blipFill rotWithShape="1">
          <a:blip r:embed="rId11">
            <a:alphaModFix/>
          </a:blip>
          <a:srcRect/>
          <a:stretch/>
        </p:blipFill>
        <p:spPr>
          <a:xfrm>
            <a:off x="4854613" y="3702149"/>
            <a:ext cx="2018835" cy="450875"/>
          </a:xfrm>
          <a:prstGeom prst="rect">
            <a:avLst/>
          </a:prstGeom>
          <a:noFill/>
          <a:ln>
            <a:noFill/>
          </a:ln>
        </p:spPr>
      </p:pic>
      <p:sp>
        <p:nvSpPr>
          <p:cNvPr id="207" name="Google Shape;207;g5f06f7d4cc_0_50"/>
          <p:cNvSpPr txBox="1"/>
          <p:nvPr/>
        </p:nvSpPr>
        <p:spPr>
          <a:xfrm>
            <a:off x="5183638" y="4149850"/>
            <a:ext cx="1360800" cy="367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lang="fr-FR" sz="14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QFX10002-72Q</a:t>
            </a:r>
            <a:endParaRPr sz="1400" b="0" i="0" u="none" strike="noStrike" cap="non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8" name="Google Shape;208;g5f06f7d4cc_0_50"/>
          <p:cNvSpPr/>
          <p:nvPr/>
        </p:nvSpPr>
        <p:spPr>
          <a:xfrm>
            <a:off x="4749275" y="3398899"/>
            <a:ext cx="2261400" cy="2704500"/>
          </a:xfrm>
          <a:prstGeom prst="roundRect">
            <a:avLst>
              <a:gd name="adj" fmla="val 16667"/>
            </a:avLst>
          </a:prstGeom>
          <a:noFill/>
          <a:ln w="9525" cap="flat" cmpd="sng">
            <a:solidFill>
              <a:srgbClr val="2A7DBF"/>
            </a:solidFill>
            <a:prstDash val="solid"/>
            <a:round/>
            <a:headEnd type="none" w="sm" len="sm"/>
            <a:tailEnd type="none" w="sm" len="sm"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09" name="Google Shape;209;g5f06f7d4cc_0_50"/>
          <p:cNvSpPr txBox="1">
            <a:spLocks noGrp="1"/>
          </p:cNvSpPr>
          <p:nvPr>
            <p:ph type="ftr" idx="11"/>
          </p:nvPr>
        </p:nvSpPr>
        <p:spPr>
          <a:xfrm>
            <a:off x="3927000" y="6274025"/>
            <a:ext cx="48300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dirty="0" err="1"/>
              <a:t>Scaling</a:t>
            </a:r>
            <a:r>
              <a:rPr lang="fr-FR" dirty="0"/>
              <a:t>-out </a:t>
            </a:r>
            <a:r>
              <a:rPr lang="fr-FR" dirty="0" err="1"/>
              <a:t>CERN’s</a:t>
            </a:r>
            <a:r>
              <a:rPr lang="fr-FR" dirty="0"/>
              <a:t> IDS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/>
              <a:t>Network Automation | Andrea Lacava</a:t>
            </a:r>
            <a:endParaRPr dirty="0"/>
          </a:p>
        </p:txBody>
      </p:sp>
      <p:sp>
        <p:nvSpPr>
          <p:cNvPr id="210" name="Google Shape;210;g5f06f7d4cc_0_50"/>
          <p:cNvSpPr/>
          <p:nvPr/>
        </p:nvSpPr>
        <p:spPr>
          <a:xfrm>
            <a:off x="2164375" y="2497949"/>
            <a:ext cx="2613636" cy="1708487"/>
          </a:xfrm>
          <a:custGeom>
            <a:avLst/>
            <a:gdLst/>
            <a:ahLst/>
            <a:cxnLst/>
            <a:rect l="l" t="t" r="r" b="b"/>
            <a:pathLst>
              <a:path w="102165" h="61291" extrusionOk="0">
                <a:moveTo>
                  <a:pt x="0" y="7554"/>
                </a:moveTo>
                <a:cubicBezTo>
                  <a:pt x="6358" y="6835"/>
                  <a:pt x="21119" y="-5714"/>
                  <a:pt x="38146" y="3242"/>
                </a:cubicBezTo>
                <a:cubicBezTo>
                  <a:pt x="55174" y="12198"/>
                  <a:pt x="91495" y="51616"/>
                  <a:pt x="102165" y="61291"/>
                </a:cubicBezTo>
              </a:path>
            </a:pathLst>
          </a:custGeom>
          <a:noFill/>
          <a:ln w="28575" cap="flat" cmpd="sng">
            <a:solidFill>
              <a:srgbClr val="393E9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11" name="Google Shape;211;g5f06f7d4cc_0_50"/>
          <p:cNvSpPr/>
          <p:nvPr/>
        </p:nvSpPr>
        <p:spPr>
          <a:xfrm>
            <a:off x="2612175" y="4502900"/>
            <a:ext cx="1981950" cy="246700"/>
          </a:xfrm>
          <a:custGeom>
            <a:avLst/>
            <a:gdLst/>
            <a:ahLst/>
            <a:cxnLst/>
            <a:rect l="l" t="t" r="r" b="b"/>
            <a:pathLst>
              <a:path w="79278" h="9868" extrusionOk="0">
                <a:moveTo>
                  <a:pt x="0" y="5970"/>
                </a:moveTo>
                <a:cubicBezTo>
                  <a:pt x="5750" y="6578"/>
                  <a:pt x="21284" y="10614"/>
                  <a:pt x="34497" y="9619"/>
                </a:cubicBezTo>
                <a:cubicBezTo>
                  <a:pt x="47710" y="8624"/>
                  <a:pt x="71815" y="1603"/>
                  <a:pt x="79278" y="0"/>
                </a:cubicBezTo>
              </a:path>
            </a:pathLst>
          </a:custGeom>
          <a:noFill/>
          <a:ln w="28575" cap="flat" cmpd="sng">
            <a:solidFill>
              <a:srgbClr val="393E9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12" name="Google Shape;212;g5f06f7d4cc_0_50"/>
          <p:cNvSpPr/>
          <p:nvPr/>
        </p:nvSpPr>
        <p:spPr>
          <a:xfrm>
            <a:off x="1219025" y="4654950"/>
            <a:ext cx="3558972" cy="778768"/>
          </a:xfrm>
          <a:custGeom>
            <a:avLst/>
            <a:gdLst/>
            <a:ahLst/>
            <a:cxnLst/>
            <a:rect l="l" t="t" r="r" b="b"/>
            <a:pathLst>
              <a:path w="135335" h="26620" extrusionOk="0">
                <a:moveTo>
                  <a:pt x="0" y="19239"/>
                </a:moveTo>
                <a:cubicBezTo>
                  <a:pt x="10891" y="20345"/>
                  <a:pt x="42790" y="29080"/>
                  <a:pt x="65346" y="25873"/>
                </a:cubicBezTo>
                <a:cubicBezTo>
                  <a:pt x="87902" y="22667"/>
                  <a:pt x="123670" y="4312"/>
                  <a:pt x="135335" y="0"/>
                </a:cubicBezTo>
              </a:path>
            </a:pathLst>
          </a:custGeom>
          <a:noFill/>
          <a:ln w="28575" cap="flat" cmpd="sng">
            <a:solidFill>
              <a:srgbClr val="393E9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13" name="Google Shape;213;g5f06f7d4cc_0_50"/>
          <p:cNvSpPr/>
          <p:nvPr/>
        </p:nvSpPr>
        <p:spPr>
          <a:xfrm>
            <a:off x="7073600" y="3424850"/>
            <a:ext cx="2404844" cy="876313"/>
          </a:xfrm>
          <a:custGeom>
            <a:avLst/>
            <a:gdLst/>
            <a:ahLst/>
            <a:cxnLst/>
            <a:rect l="l" t="t" r="r" b="b"/>
            <a:pathLst>
              <a:path w="76624" h="32176" extrusionOk="0">
                <a:moveTo>
                  <a:pt x="0" y="32176"/>
                </a:moveTo>
                <a:cubicBezTo>
                  <a:pt x="5141" y="27974"/>
                  <a:pt x="18077" y="12329"/>
                  <a:pt x="30848" y="6966"/>
                </a:cubicBezTo>
                <a:cubicBezTo>
                  <a:pt x="43619" y="1603"/>
                  <a:pt x="68995" y="1161"/>
                  <a:pt x="76624" y="0"/>
                </a:cubicBezTo>
              </a:path>
            </a:pathLst>
          </a:custGeom>
          <a:noFill/>
          <a:ln w="28575" cap="flat" cmpd="sng">
            <a:solidFill>
              <a:srgbClr val="393E9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14" name="Google Shape;214;g5f06f7d4cc_0_50"/>
          <p:cNvSpPr/>
          <p:nvPr/>
        </p:nvSpPr>
        <p:spPr>
          <a:xfrm>
            <a:off x="7073600" y="2497950"/>
            <a:ext cx="2520975" cy="1502807"/>
          </a:xfrm>
          <a:custGeom>
            <a:avLst/>
            <a:gdLst/>
            <a:ahLst/>
            <a:cxnLst/>
            <a:rect l="l" t="t" r="r" b="b"/>
            <a:pathLst>
              <a:path w="82594" h="63024" extrusionOk="0">
                <a:moveTo>
                  <a:pt x="0" y="63024"/>
                </a:moveTo>
                <a:cubicBezTo>
                  <a:pt x="5750" y="54289"/>
                  <a:pt x="20731" y="21119"/>
                  <a:pt x="34497" y="10615"/>
                </a:cubicBezTo>
                <a:cubicBezTo>
                  <a:pt x="48263" y="111"/>
                  <a:pt x="74578" y="1769"/>
                  <a:pt x="82594" y="0"/>
                </a:cubicBezTo>
              </a:path>
            </a:pathLst>
          </a:custGeom>
          <a:noFill/>
          <a:ln w="28575" cap="flat" cmpd="sng">
            <a:solidFill>
              <a:srgbClr val="393E9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15" name="Google Shape;215;g5f06f7d4cc_0_50"/>
          <p:cNvSpPr/>
          <p:nvPr/>
        </p:nvSpPr>
        <p:spPr>
          <a:xfrm>
            <a:off x="7032175" y="4777525"/>
            <a:ext cx="2404789" cy="480017"/>
          </a:xfrm>
          <a:custGeom>
            <a:avLst/>
            <a:gdLst/>
            <a:ahLst/>
            <a:cxnLst/>
            <a:rect l="l" t="t" r="r" b="b"/>
            <a:pathLst>
              <a:path w="79609" h="30185" extrusionOk="0">
                <a:moveTo>
                  <a:pt x="0" y="0"/>
                </a:moveTo>
                <a:cubicBezTo>
                  <a:pt x="5252" y="4036"/>
                  <a:pt x="18244" y="19183"/>
                  <a:pt x="31512" y="24214"/>
                </a:cubicBezTo>
                <a:cubicBezTo>
                  <a:pt x="44780" y="29245"/>
                  <a:pt x="71593" y="29190"/>
                  <a:pt x="79609" y="30185"/>
                </a:cubicBezTo>
              </a:path>
            </a:pathLst>
          </a:custGeom>
          <a:noFill/>
          <a:ln w="28575" cap="flat" cmpd="sng">
            <a:solidFill>
              <a:srgbClr val="393E9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16" name="Google Shape;216;g5f06f7d4cc_0_50"/>
          <p:cNvSpPr/>
          <p:nvPr/>
        </p:nvSpPr>
        <p:spPr>
          <a:xfrm>
            <a:off x="7032150" y="4430750"/>
            <a:ext cx="2404831" cy="114301"/>
          </a:xfrm>
          <a:custGeom>
            <a:avLst/>
            <a:gdLst/>
            <a:ahLst/>
            <a:cxnLst/>
            <a:rect l="l" t="t" r="r" b="b"/>
            <a:pathLst>
              <a:path w="77619" h="6993" extrusionOk="0">
                <a:moveTo>
                  <a:pt x="0" y="0"/>
                </a:moveTo>
                <a:cubicBezTo>
                  <a:pt x="3981" y="1161"/>
                  <a:pt x="10947" y="6855"/>
                  <a:pt x="23883" y="6965"/>
                </a:cubicBezTo>
                <a:cubicBezTo>
                  <a:pt x="36820" y="7076"/>
                  <a:pt x="68663" y="1713"/>
                  <a:pt x="77619" y="663"/>
                </a:cubicBezTo>
              </a:path>
            </a:pathLst>
          </a:custGeom>
          <a:noFill/>
          <a:ln w="28575" cap="flat" cmpd="sng">
            <a:solidFill>
              <a:srgbClr val="393E91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17" name="Google Shape;217;g5f06f7d4cc_0_50"/>
          <p:cNvSpPr/>
          <p:nvPr/>
        </p:nvSpPr>
        <p:spPr>
          <a:xfrm>
            <a:off x="7728725" y="1608775"/>
            <a:ext cx="1915670" cy="529502"/>
          </a:xfrm>
          <a:custGeom>
            <a:avLst/>
            <a:gdLst/>
            <a:ahLst/>
            <a:cxnLst/>
            <a:rect l="l" t="t" r="r" b="b"/>
            <a:pathLst>
              <a:path w="100838" h="16917" extrusionOk="0">
                <a:moveTo>
                  <a:pt x="100838" y="16917"/>
                </a:moveTo>
                <a:cubicBezTo>
                  <a:pt x="92380" y="16198"/>
                  <a:pt x="66893" y="15425"/>
                  <a:pt x="50087" y="12605"/>
                </a:cubicBezTo>
                <a:cubicBezTo>
                  <a:pt x="33281" y="9786"/>
                  <a:pt x="8348" y="2101"/>
                  <a:pt x="0" y="0"/>
                </a:cubicBezTo>
              </a:path>
            </a:pathLst>
          </a:custGeom>
          <a:noFill/>
          <a:ln w="28575" cap="flat" cmpd="sng">
            <a:solidFill>
              <a:srgbClr val="F28F3B"/>
            </a:solidFill>
            <a:prstDash val="solid"/>
            <a:round/>
            <a:headEnd type="none" w="med" len="med"/>
            <a:tailEnd type="triangle" w="med" len="med"/>
          </a:ln>
        </p:spPr>
      </p:sp>
      <p:sp>
        <p:nvSpPr>
          <p:cNvPr id="218" name="Google Shape;218;g5f06f7d4cc_0_50"/>
          <p:cNvSpPr/>
          <p:nvPr/>
        </p:nvSpPr>
        <p:spPr>
          <a:xfrm>
            <a:off x="7724575" y="1154940"/>
            <a:ext cx="4087550" cy="2220850"/>
          </a:xfrm>
          <a:custGeom>
            <a:avLst/>
            <a:gdLst/>
            <a:ahLst/>
            <a:cxnLst/>
            <a:rect l="l" t="t" r="r" b="b"/>
            <a:pathLst>
              <a:path w="163502" h="88834" extrusionOk="0">
                <a:moveTo>
                  <a:pt x="135004" y="88834"/>
                </a:moveTo>
                <a:cubicBezTo>
                  <a:pt x="139648" y="78938"/>
                  <a:pt x="167898" y="43999"/>
                  <a:pt x="162867" y="29459"/>
                </a:cubicBezTo>
                <a:cubicBezTo>
                  <a:pt x="157836" y="14919"/>
                  <a:pt x="131964" y="5908"/>
                  <a:pt x="104819" y="1596"/>
                </a:cubicBezTo>
                <a:cubicBezTo>
                  <a:pt x="77675" y="-2716"/>
                  <a:pt x="17470" y="3254"/>
                  <a:pt x="0" y="3586"/>
                </a:cubicBezTo>
              </a:path>
            </a:pathLst>
          </a:custGeom>
          <a:noFill/>
          <a:ln w="28575" cap="flat" cmpd="sng">
            <a:solidFill>
              <a:srgbClr val="F28F3B"/>
            </a:solidFill>
            <a:prstDash val="solid"/>
            <a:round/>
            <a:headEnd type="none" w="med" len="med"/>
            <a:tailEnd type="triangle" w="med" len="med"/>
          </a:ln>
        </p:spPr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g5f06f7d4cc_0_34"/>
          <p:cNvSpPr txBox="1">
            <a:spLocks noGrp="1"/>
          </p:cNvSpPr>
          <p:nvPr>
            <p:ph type="body" idx="1"/>
          </p:nvPr>
        </p:nvSpPr>
        <p:spPr>
          <a:xfrm>
            <a:off x="838200" y="5142425"/>
            <a:ext cx="10515600" cy="94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0" indent="-3810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SzPts val="2400"/>
              <a:buChar char="●"/>
            </a:pPr>
            <a:r>
              <a:rPr lang="fr-FR"/>
              <a:t>Made good pasta for more than 15 Openlab Students</a:t>
            </a:r>
            <a:endParaRPr/>
          </a:p>
          <a:p>
            <a:pPr marL="914400" lvl="1" indent="-36830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200"/>
              <a:buChar char="○"/>
            </a:pPr>
            <a:r>
              <a:rPr lang="fr-FR" sz="2200" i="1">
                <a:solidFill>
                  <a:srgbClr val="18AF9B"/>
                </a:solidFill>
              </a:rPr>
              <a:t>"Scalable and delicious" (cit.)</a:t>
            </a:r>
            <a:endParaRPr/>
          </a:p>
        </p:txBody>
      </p:sp>
      <p:sp>
        <p:nvSpPr>
          <p:cNvPr id="225" name="Google Shape;225;g5f06f7d4cc_0_34"/>
          <p:cNvSpPr txBox="1">
            <a:spLocks noGrp="1"/>
          </p:cNvSpPr>
          <p:nvPr>
            <p:ph type="title"/>
          </p:nvPr>
        </p:nvSpPr>
        <p:spPr>
          <a:xfrm>
            <a:off x="838200" y="365126"/>
            <a:ext cx="10515600" cy="66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4400"/>
              <a:buNone/>
            </a:pPr>
            <a:r>
              <a:rPr lang="fr-FR" sz="4000"/>
              <a:t>My contribution</a:t>
            </a:r>
            <a:endParaRPr sz="4000"/>
          </a:p>
        </p:txBody>
      </p:sp>
      <p:sp>
        <p:nvSpPr>
          <p:cNvPr id="226" name="Google Shape;226;g5f06f7d4cc_0_34"/>
          <p:cNvSpPr txBox="1"/>
          <p:nvPr/>
        </p:nvSpPr>
        <p:spPr>
          <a:xfrm>
            <a:off x="838200" y="1301950"/>
            <a:ext cx="10664100" cy="94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>
              <a:buClr>
                <a:srgbClr val="2A7DBF"/>
              </a:buClr>
              <a:buSzPts val="2400"/>
              <a:buFont typeface="Arial"/>
              <a:buChar char="●"/>
            </a:pPr>
            <a:r>
              <a:rPr lang="fr-FR" sz="2400" b="0" i="0" u="none" strike="noStrike" cap="none" dirty="0" err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Redesign</a:t>
            </a:r>
            <a:r>
              <a:rPr lang="fr-FR" sz="2400" b="0" i="0" u="none" strike="noStrike" cap="none" dirty="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 of the </a:t>
            </a:r>
            <a:r>
              <a:rPr lang="fr-FR" sz="2400" b="0" i="0" u="none" strike="noStrike" cap="none" dirty="0" err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existing</a:t>
            </a:r>
            <a:r>
              <a:rPr lang="fr-FR" sz="2400" b="0" i="0" u="none" strike="noStrike" cap="none" dirty="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2400" dirty="0">
                <a:solidFill>
                  <a:srgbClr val="2A7DBF"/>
                </a:solidFill>
              </a:rPr>
              <a:t>CERN IDS </a:t>
            </a:r>
            <a:r>
              <a:rPr lang="fr-FR" sz="2400" dirty="0" smtClean="0">
                <a:solidFill>
                  <a:srgbClr val="2A7DBF"/>
                </a:solidFill>
              </a:rPr>
              <a:t>Pack</a:t>
            </a:r>
            <a:endParaRPr sz="2400" b="0" i="0" u="none" strike="noStrike" cap="none" dirty="0">
              <a:solidFill>
                <a:srgbClr val="2A7DB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2200"/>
              <a:buFont typeface="Arial"/>
              <a:buChar char="○"/>
            </a:pPr>
            <a:r>
              <a:rPr lang="fr-FR" sz="2200" b="0" i="0" u="none" strike="noStrike" cap="none" dirty="0" err="1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Added</a:t>
            </a:r>
            <a:r>
              <a:rPr lang="fr-FR" sz="2200" dirty="0">
                <a:solidFill>
                  <a:srgbClr val="18AF9B"/>
                </a:solidFill>
              </a:rPr>
              <a:t> abstraction layer for multiple </a:t>
            </a:r>
            <a:r>
              <a:rPr lang="fr-FR" sz="2200" dirty="0" err="1">
                <a:solidFill>
                  <a:srgbClr val="18AF9B"/>
                </a:solidFill>
              </a:rPr>
              <a:t>vendor</a:t>
            </a:r>
            <a:r>
              <a:rPr lang="fr-FR" sz="2200" dirty="0">
                <a:solidFill>
                  <a:srgbClr val="18AF9B"/>
                </a:solidFill>
              </a:rPr>
              <a:t> support</a:t>
            </a:r>
            <a:endParaRPr sz="2200" b="0" i="0" u="none" strike="noStrike" cap="none" dirty="0">
              <a:solidFill>
                <a:srgbClr val="18AF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7" name="Google Shape;227;g5f06f7d4cc_0_34"/>
          <p:cNvSpPr txBox="1"/>
          <p:nvPr/>
        </p:nvSpPr>
        <p:spPr>
          <a:xfrm>
            <a:off x="838200" y="3240400"/>
            <a:ext cx="10664100" cy="94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Char char="●"/>
            </a:pPr>
            <a:r>
              <a:rPr lang="fr-FR" sz="2400" b="0" i="0" u="none" strike="noStrike" cap="none" dirty="0" err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Implementation</a:t>
            </a:r>
            <a:r>
              <a:rPr lang="fr-FR" sz="2400" b="0" i="0" u="none" strike="noStrike" cap="none" dirty="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 of the </a:t>
            </a:r>
            <a:r>
              <a:rPr lang="fr-FR" sz="2400" b="0" i="0" u="none" strike="noStrike" cap="none" dirty="0" err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same</a:t>
            </a:r>
            <a:r>
              <a:rPr lang="fr-FR" sz="2400" b="0" i="0" u="none" strike="noStrike" cap="none" dirty="0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 Actions for the QFX </a:t>
            </a:r>
            <a:r>
              <a:rPr lang="fr-FR" sz="2400" b="0" i="0" u="none" strike="noStrike" cap="none" dirty="0" err="1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platform</a:t>
            </a:r>
            <a:endParaRPr sz="2400" b="0" i="0" u="none" strike="noStrike" cap="none" dirty="0">
              <a:solidFill>
                <a:srgbClr val="2A7DB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2200"/>
              <a:buFont typeface="Arial"/>
              <a:buChar char="○"/>
            </a:pPr>
            <a:r>
              <a:rPr lang="fr-FR" sz="2200" b="0" i="0" u="none" strike="noStrike" cap="none" dirty="0" err="1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Also</a:t>
            </a:r>
            <a:r>
              <a:rPr lang="fr-FR" sz="2200" b="0" i="0" u="none" strike="noStrike" cap="none" dirty="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 </a:t>
            </a:r>
            <a:r>
              <a:rPr lang="fr-FR" sz="2200" b="0" i="0" u="none" strike="noStrike" cap="none" dirty="0" err="1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repor</a:t>
            </a:r>
            <a:r>
              <a:rPr lang="fr-FR" sz="2200" dirty="0" err="1">
                <a:solidFill>
                  <a:srgbClr val="18AF9B"/>
                </a:solidFill>
              </a:rPr>
              <a:t>ted</a:t>
            </a:r>
            <a:r>
              <a:rPr lang="fr-FR" sz="2200" b="0" i="0" u="none" strike="noStrike" cap="none" dirty="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 a </a:t>
            </a:r>
            <a:r>
              <a:rPr lang="fr-FR" sz="2200" b="0" i="1" u="none" strike="noStrike" cap="none" dirty="0" err="1">
                <a:solidFill>
                  <a:srgbClr val="18AF9B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/>
              </a:rPr>
              <a:t>deployment</a:t>
            </a:r>
            <a:r>
              <a:rPr lang="fr-FR" sz="2200" b="0" i="1" u="none" strike="noStrike" cap="none" dirty="0">
                <a:solidFill>
                  <a:srgbClr val="18AF9B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/>
              </a:rPr>
              <a:t> </a:t>
            </a:r>
            <a:r>
              <a:rPr lang="fr-FR" sz="2200" b="0" i="1" u="none" strike="noStrike" cap="none" dirty="0" err="1">
                <a:solidFill>
                  <a:srgbClr val="18AF9B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/>
              </a:rPr>
              <a:t>related</a:t>
            </a:r>
            <a:r>
              <a:rPr lang="fr-FR" sz="2200" b="0" i="1" u="none" strike="noStrike" cap="none" dirty="0">
                <a:solidFill>
                  <a:srgbClr val="18AF9B"/>
                </a:solidFill>
                <a:uFill>
                  <a:noFill/>
                </a:uFill>
                <a:latin typeface="Arial"/>
                <a:ea typeface="Arial"/>
                <a:cs typeface="Arial"/>
                <a:sym typeface="Arial"/>
                <a:hlinkClick r:id="rId3"/>
              </a:rPr>
              <a:t> bug</a:t>
            </a:r>
            <a:r>
              <a:rPr lang="fr-FR" sz="2200" b="0" i="0" u="none" strike="noStrike" cap="none" dirty="0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 in the StackStorm pack </a:t>
            </a:r>
            <a:r>
              <a:rPr lang="fr-FR" sz="2200" b="0" i="0" u="none" strike="noStrike" cap="none" dirty="0" err="1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engine</a:t>
            </a:r>
            <a:endParaRPr sz="2200" b="0" i="0" u="none" strike="noStrike" cap="none" dirty="0">
              <a:solidFill>
                <a:srgbClr val="18AF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8" name="Google Shape;228;g5f06f7d4cc_0_34"/>
          <p:cNvSpPr txBox="1"/>
          <p:nvPr/>
        </p:nvSpPr>
        <p:spPr>
          <a:xfrm>
            <a:off x="838200" y="2250538"/>
            <a:ext cx="10664100" cy="94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Char char="●"/>
            </a:pPr>
            <a:r>
              <a:rPr lang="fr-FR" sz="2400" b="0" i="0" u="none" strike="noStrike" cap="none">
                <a:solidFill>
                  <a:srgbClr val="2A7DBF"/>
                </a:solidFill>
                <a:latin typeface="Arial"/>
                <a:ea typeface="Arial"/>
                <a:cs typeface="Arial"/>
                <a:sym typeface="Arial"/>
              </a:rPr>
              <a:t>Refactoring of the existing Actions code for the SLX platform</a:t>
            </a:r>
            <a:endParaRPr sz="2400" b="0" i="0" u="none" strike="noStrike" cap="none">
              <a:solidFill>
                <a:srgbClr val="2A7DBF"/>
              </a:solidFill>
              <a:latin typeface="Arial"/>
              <a:ea typeface="Arial"/>
              <a:cs typeface="Arial"/>
              <a:sym typeface="Arial"/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2200"/>
              <a:buFont typeface="Arial"/>
              <a:buChar char="○"/>
            </a:pPr>
            <a:r>
              <a:rPr lang="fr-FR" sz="22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More than 1000 lines of code reviewed and adapted</a:t>
            </a:r>
            <a:endParaRPr sz="2200" b="0" i="0" u="none" strike="noStrike" cap="none">
              <a:solidFill>
                <a:srgbClr val="18AF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29" name="Google Shape;229;g5f06f7d4cc_0_34"/>
          <p:cNvSpPr txBox="1">
            <a:spLocks noGrp="1"/>
          </p:cNvSpPr>
          <p:nvPr>
            <p:ph type="ftr" idx="11"/>
          </p:nvPr>
        </p:nvSpPr>
        <p:spPr>
          <a:xfrm>
            <a:off x="3927000" y="6274025"/>
            <a:ext cx="48300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dirty="0" err="1"/>
              <a:t>Scaling</a:t>
            </a:r>
            <a:r>
              <a:rPr lang="fr-FR" dirty="0"/>
              <a:t>-out </a:t>
            </a:r>
            <a:r>
              <a:rPr lang="fr-FR" dirty="0" err="1"/>
              <a:t>CERN’s</a:t>
            </a:r>
            <a:r>
              <a:rPr lang="fr-FR" dirty="0"/>
              <a:t> IDS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/>
              <a:t>Network Automation | Andrea Lacava</a:t>
            </a:r>
            <a:endParaRPr dirty="0"/>
          </a:p>
        </p:txBody>
      </p:sp>
      <p:sp>
        <p:nvSpPr>
          <p:cNvPr id="230" name="Google Shape;230;g5f06f7d4cc_0_34"/>
          <p:cNvSpPr txBox="1"/>
          <p:nvPr/>
        </p:nvSpPr>
        <p:spPr>
          <a:xfrm>
            <a:off x="838200" y="4296575"/>
            <a:ext cx="10664100" cy="948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marR="0" lvl="0" indent="-3810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2400"/>
              <a:buFont typeface="Arial"/>
              <a:buChar char="●"/>
            </a:pPr>
            <a:r>
              <a:rPr lang="fr-FR" sz="2400" b="1" dirty="0" err="1">
                <a:solidFill>
                  <a:srgbClr val="2A7DBF"/>
                </a:solidFill>
              </a:rPr>
              <a:t>Fully</a:t>
            </a:r>
            <a:r>
              <a:rPr lang="fr-FR" sz="2400" b="1" dirty="0">
                <a:solidFill>
                  <a:srgbClr val="2A7DBF"/>
                </a:solidFill>
              </a:rPr>
              <a:t> </a:t>
            </a:r>
            <a:r>
              <a:rPr lang="fr-FR" sz="2400" b="1" dirty="0" err="1">
                <a:solidFill>
                  <a:srgbClr val="2A7DBF"/>
                </a:solidFill>
              </a:rPr>
              <a:t>functional</a:t>
            </a:r>
            <a:r>
              <a:rPr lang="fr-FR" sz="2400" b="1" dirty="0">
                <a:solidFill>
                  <a:srgbClr val="2A7DBF"/>
                </a:solidFill>
              </a:rPr>
              <a:t> prototype </a:t>
            </a:r>
            <a:r>
              <a:rPr lang="fr-FR" sz="2400" b="1" dirty="0" err="1">
                <a:solidFill>
                  <a:srgbClr val="2A7DBF"/>
                </a:solidFill>
              </a:rPr>
              <a:t>using</a:t>
            </a:r>
            <a:r>
              <a:rPr lang="fr-FR" sz="2400" b="1" dirty="0">
                <a:solidFill>
                  <a:srgbClr val="2A7DBF"/>
                </a:solidFill>
              </a:rPr>
              <a:t> the QFX </a:t>
            </a:r>
            <a:r>
              <a:rPr lang="fr-FR" sz="2400" b="1" dirty="0" err="1">
                <a:solidFill>
                  <a:srgbClr val="2A7DBF"/>
                </a:solidFill>
              </a:rPr>
              <a:t>platform</a:t>
            </a:r>
            <a:endParaRPr sz="2400" b="1" dirty="0">
              <a:solidFill>
                <a:srgbClr val="2A7DBF"/>
              </a:solidFill>
            </a:endParaRPr>
          </a:p>
          <a:p>
            <a:pPr marL="914400" marR="0" lvl="1" indent="-3683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18AF9B"/>
              </a:buClr>
              <a:buSzPts val="2200"/>
              <a:buFont typeface="Arial"/>
              <a:buChar char="○"/>
            </a:pPr>
            <a:r>
              <a:rPr lang="fr-FR" sz="2200" b="1" dirty="0">
                <a:solidFill>
                  <a:srgbClr val="18AF9B"/>
                </a:solidFill>
              </a:rPr>
              <a:t>Production </a:t>
            </a:r>
            <a:r>
              <a:rPr lang="fr-FR" sz="2200" b="1" dirty="0" err="1">
                <a:solidFill>
                  <a:srgbClr val="18AF9B"/>
                </a:solidFill>
              </a:rPr>
              <a:t>deployment</a:t>
            </a:r>
            <a:r>
              <a:rPr lang="fr-FR" sz="2200" b="1" dirty="0">
                <a:solidFill>
                  <a:srgbClr val="18AF9B"/>
                </a:solidFill>
              </a:rPr>
              <a:t> </a:t>
            </a:r>
            <a:r>
              <a:rPr lang="fr-FR" sz="2200" b="1" dirty="0" err="1">
                <a:solidFill>
                  <a:srgbClr val="18AF9B"/>
                </a:solidFill>
              </a:rPr>
              <a:t>foreseen</a:t>
            </a:r>
            <a:r>
              <a:rPr lang="fr-FR" sz="2200" b="1" dirty="0">
                <a:solidFill>
                  <a:srgbClr val="18AF9B"/>
                </a:solidFill>
              </a:rPr>
              <a:t> for Q4 2019</a:t>
            </a:r>
            <a:endParaRPr sz="2200" b="1" i="0" u="none" strike="noStrike" cap="none" dirty="0">
              <a:solidFill>
                <a:srgbClr val="18AF9B"/>
              </a:solidFill>
              <a:sym typeface="Arial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/>
                                        <p:tgtEl>
                                          <p:spTgt spid="2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/>
                                        <p:tgtEl>
                                          <p:spTgt spid="2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/>
                                        <p:tgtEl>
                                          <p:spTgt spid="2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2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/>
                                        <p:tgtEl>
                                          <p:spTgt spid="2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Google Shape;235;p3"/>
          <p:cNvSpPr txBox="1">
            <a:spLocks noGrp="1"/>
          </p:cNvSpPr>
          <p:nvPr>
            <p:ph type="title"/>
          </p:nvPr>
        </p:nvSpPr>
        <p:spPr>
          <a:xfrm>
            <a:off x="2931450" y="2520925"/>
            <a:ext cx="6329100" cy="83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393E91"/>
              </a:buClr>
              <a:buSzPts val="6000"/>
              <a:buFont typeface="Arial Black"/>
              <a:buNone/>
            </a:pPr>
            <a:r>
              <a:rPr lang="fr-FR" sz="4000"/>
              <a:t>Questions?</a:t>
            </a:r>
            <a:endParaRPr sz="4000"/>
          </a:p>
        </p:txBody>
      </p:sp>
      <p:sp>
        <p:nvSpPr>
          <p:cNvPr id="236" name="Google Shape;236;p3"/>
          <p:cNvSpPr txBox="1">
            <a:spLocks noGrp="1"/>
          </p:cNvSpPr>
          <p:nvPr>
            <p:ph type="body" idx="1"/>
          </p:nvPr>
        </p:nvSpPr>
        <p:spPr>
          <a:xfrm>
            <a:off x="88642" y="3728921"/>
            <a:ext cx="12143400" cy="490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3600"/>
              <a:buNone/>
            </a:pPr>
            <a:r>
              <a:rPr lang="fr-FR" sz="3600"/>
              <a:t>andrea.lacava@cern.ch | thecave003@gmail.com</a:t>
            </a:r>
            <a:endParaRPr sz="3600"/>
          </a:p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2A7DBF"/>
              </a:buClr>
              <a:buSzPts val="3600"/>
              <a:buNone/>
            </a:pPr>
            <a:endParaRPr sz="3600"/>
          </a:p>
        </p:txBody>
      </p:sp>
      <p:sp>
        <p:nvSpPr>
          <p:cNvPr id="237" name="Google Shape;237;p3"/>
          <p:cNvSpPr txBox="1"/>
          <p:nvPr/>
        </p:nvSpPr>
        <p:spPr>
          <a:xfrm>
            <a:off x="0" y="4593422"/>
            <a:ext cx="12192000" cy="52322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sp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00"/>
              <a:buFont typeface="Arial"/>
              <a:buNone/>
            </a:pPr>
            <a:r>
              <a:rPr lang="fr-FR" sz="2800" b="0" i="0" u="none" strike="noStrike" cap="none">
                <a:solidFill>
                  <a:srgbClr val="18AF9B"/>
                </a:solidFill>
                <a:latin typeface="Arial"/>
                <a:ea typeface="Arial"/>
                <a:cs typeface="Arial"/>
                <a:sym typeface="Arial"/>
              </a:rPr>
              <a:t>        thecave3.github.io/ | www.andrealacava.com</a:t>
            </a:r>
            <a:endParaRPr sz="2800" b="0" i="0" u="none" strike="noStrike" cap="none">
              <a:solidFill>
                <a:srgbClr val="18AF9B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238" name="Google Shape;238;p3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5455047" y="1295407"/>
            <a:ext cx="1171074" cy="1171074"/>
          </a:xfrm>
          <a:prstGeom prst="rect">
            <a:avLst/>
          </a:prstGeom>
          <a:noFill/>
          <a:ln>
            <a:noFill/>
          </a:ln>
        </p:spPr>
      </p:pic>
      <p:sp>
        <p:nvSpPr>
          <p:cNvPr id="239" name="Google Shape;239;p3"/>
          <p:cNvSpPr txBox="1">
            <a:spLocks noGrp="1"/>
          </p:cNvSpPr>
          <p:nvPr>
            <p:ph type="ftr" idx="11"/>
          </p:nvPr>
        </p:nvSpPr>
        <p:spPr>
          <a:xfrm>
            <a:off x="3927000" y="6274025"/>
            <a:ext cx="4830000" cy="331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fr-FR" dirty="0" err="1"/>
              <a:t>Scaling</a:t>
            </a:r>
            <a:r>
              <a:rPr lang="fr-FR" dirty="0"/>
              <a:t>-out </a:t>
            </a:r>
            <a:r>
              <a:rPr lang="fr-FR" dirty="0" err="1"/>
              <a:t>CERN’s</a:t>
            </a:r>
            <a:r>
              <a:rPr lang="fr-FR" dirty="0"/>
              <a:t> IDS </a:t>
            </a:r>
            <a:r>
              <a:rPr lang="fr-FR" dirty="0" err="1" smtClean="0"/>
              <a:t>with</a:t>
            </a:r>
            <a:r>
              <a:rPr lang="fr-FR" dirty="0" smtClean="0"/>
              <a:t> </a:t>
            </a:r>
            <a:r>
              <a:rPr lang="fr-FR" dirty="0"/>
              <a:t>Network Automation | Andrea Lacava</a:t>
            </a:r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Bureau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818</Words>
  <Application>Microsoft Office PowerPoint</Application>
  <PresentationFormat>Widescreen</PresentationFormat>
  <Paragraphs>126</Paragraphs>
  <Slides>8</Slides>
  <Notes>8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Arial Black</vt:lpstr>
      <vt:lpstr>Calibri</vt:lpstr>
      <vt:lpstr>Thème Office</vt:lpstr>
      <vt:lpstr>Scaling-out CERN’s IDS with Network Automation</vt:lpstr>
      <vt:lpstr>The problem: Keep CERN traffic safe</vt:lpstr>
      <vt:lpstr>Current setup – Limited scalability</vt:lpstr>
      <vt:lpstr>PowerPoint Presentation</vt:lpstr>
      <vt:lpstr>The solution</vt:lpstr>
      <vt:lpstr>New setup – scalable</vt:lpstr>
      <vt:lpstr>My contribution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Scaling-out CERN’s IDS with Network Automation</dc:title>
  <dc:creator>Utilisateur de Microsoft Office</dc:creator>
  <cp:lastModifiedBy>Stefan Nicolae Stancu</cp:lastModifiedBy>
  <cp:revision>14</cp:revision>
  <dcterms:created xsi:type="dcterms:W3CDTF">2017-05-22T08:24:09Z</dcterms:created>
  <dcterms:modified xsi:type="dcterms:W3CDTF">2019-08-12T15:54:44Z</dcterms:modified>
</cp:coreProperties>
</file>