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_rels/presentation.xml.rels" ContentType="application/vnd.openxmlformats-package.relationships+xml"/>
  <Override PartName="/ppt/media/image45.png" ContentType="image/png"/>
  <Override PartName="/ppt/media/image44.png" ContentType="image/png"/>
  <Override PartName="/ppt/media/image43.gif" ContentType="image/gif"/>
  <Override PartName="/ppt/media/image42.png" ContentType="image/png"/>
  <Override PartName="/ppt/media/image30.tif" ContentType="image/tiff"/>
  <Override PartName="/ppt/media/image29.tif" ContentType="image/tiff"/>
  <Override PartName="/ppt/media/image40.png" ContentType="image/png"/>
  <Override PartName="/ppt/media/image28.tif" ContentType="image/tiff"/>
  <Override PartName="/ppt/media/image27.tif" ContentType="image/tiff"/>
  <Override PartName="/ppt/media/image26.png" ContentType="image/png"/>
  <Override PartName="/ppt/media/image25.png" ContentType="image/png"/>
  <Override PartName="/ppt/media/image31.tif" ContentType="image/tiff"/>
  <Override PartName="/ppt/media/image10.png" ContentType="image/png"/>
  <Override PartName="/ppt/media/image24.png" ContentType="image/png"/>
  <Override PartName="/ppt/media/image9.png" ContentType="image/png"/>
  <Override PartName="/ppt/media/image23.png" ContentType="image/png"/>
  <Override PartName="/ppt/media/image8.png" ContentType="image/png"/>
  <Override PartName="/ppt/media/image5.wmf" ContentType="image/x-wmf"/>
  <Override PartName="/ppt/media/image4.png" ContentType="image/png"/>
  <Override PartName="/ppt/media/image41.wmf" ContentType="image/x-wmf"/>
  <Override PartName="/ppt/media/image7.png" ContentType="image/png"/>
  <Override PartName="/ppt/media/image22.png" ContentType="image/png"/>
  <Override PartName="/ppt/media/image6.png" ContentType="image/png"/>
  <Override PartName="/ppt/media/image21.png" ContentType="image/png"/>
  <Override PartName="/ppt/media/image32.tif" ContentType="image/tiff"/>
  <Override PartName="/ppt/media/image11.png" ContentType="image/png"/>
  <Override PartName="/ppt/media/image33.tif" ContentType="image/tiff"/>
  <Override PartName="/ppt/media/image12.png" ContentType="image/png"/>
  <Override PartName="/ppt/media/image34.tif" ContentType="image/tiff"/>
  <Override PartName="/ppt/media/image13.png" ContentType="image/png"/>
  <Override PartName="/ppt/media/image35.tif" ContentType="image/tiff"/>
  <Override PartName="/ppt/media/image14.png" ContentType="image/png"/>
  <Override PartName="/ppt/media/image36.tif" ContentType="image/tiff"/>
  <Override PartName="/ppt/media/image15.png" ContentType="image/png"/>
  <Override PartName="/ppt/media/image37.tif" ContentType="image/tiff"/>
  <Override PartName="/ppt/media/image16.png" ContentType="image/png"/>
  <Override PartName="/ppt/media/image38.tif" ContentType="image/tiff"/>
  <Override PartName="/ppt/media/image1.wmf" ContentType="image/x-wmf"/>
  <Override PartName="/ppt/media/image17.png" ContentType="image/png"/>
  <Override PartName="/ppt/media/image39.tif" ContentType="image/tiff"/>
  <Override PartName="/ppt/media/image2.wmf" ContentType="image/x-wmf"/>
  <Override PartName="/ppt/media/image18.png" ContentType="image/png"/>
  <Override PartName="/ppt/media/image3.wmf" ContentType="image/x-wmf"/>
  <Override PartName="/ppt/media/image19.png" ContentType="image/png"/>
  <Override PartName="/ppt/media/image20.png" ContentType="image/png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2192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image" Target="../media/image2.wmf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wmf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5.wmf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11142360" y="6334920"/>
            <a:ext cx="42192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D0765C60-6F08-474E-B612-947B622D6C3C}" type="slidenum">
              <a:rPr b="0" lang="en-US" sz="1100" spc="-1" strike="noStrike">
                <a:solidFill>
                  <a:srgbClr val="18af9b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" name="Image 10" descr=""/>
          <p:cNvPicPr/>
          <p:nvPr/>
        </p:nvPicPr>
        <p:blipFill>
          <a:blip r:embed="rId2"/>
          <a:stretch/>
        </p:blipFill>
        <p:spPr>
          <a:xfrm>
            <a:off x="0" y="6840"/>
            <a:ext cx="12191400" cy="6854040"/>
          </a:xfrm>
          <a:prstGeom prst="rect">
            <a:avLst/>
          </a:prstGeom>
          <a:ln>
            <a:noFill/>
          </a:ln>
        </p:spPr>
      </p:pic>
      <p:pic>
        <p:nvPicPr>
          <p:cNvPr id="2" name="Image 5" descr=""/>
          <p:cNvPicPr/>
          <p:nvPr/>
        </p:nvPicPr>
        <p:blipFill>
          <a:blip r:embed="rId3"/>
          <a:stretch/>
        </p:blipFill>
        <p:spPr>
          <a:xfrm>
            <a:off x="3017520" y="758520"/>
            <a:ext cx="6054120" cy="2490120"/>
          </a:xfrm>
          <a:prstGeom prst="rect">
            <a:avLst/>
          </a:prstGeom>
          <a:ln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11142360" y="6334920"/>
            <a:ext cx="42192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28D9FDC1-CC82-4BC2-B567-AA98FF4FF2F0}" type="slidenum">
              <a:rPr b="0" lang="en-US" sz="1100" spc="-1" strike="noStrike">
                <a:solidFill>
                  <a:srgbClr val="18af9b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</a:t>
            </a:fld>
            <a:endParaRPr b="0" lang="en-US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2" name="Image 10" descr=""/>
          <p:cNvPicPr/>
          <p:nvPr/>
        </p:nvPicPr>
        <p:blipFill>
          <a:blip r:embed="rId2"/>
          <a:stretch/>
        </p:blipFill>
        <p:spPr>
          <a:xfrm>
            <a:off x="0" y="6840"/>
            <a:ext cx="12191400" cy="6854040"/>
          </a:xfrm>
          <a:prstGeom prst="rect">
            <a:avLst/>
          </a:prstGeom>
          <a:ln>
            <a:noFill/>
          </a:ln>
        </p:spPr>
      </p:pic>
      <p:pic>
        <p:nvPicPr>
          <p:cNvPr id="43" name="Image 15" descr=""/>
          <p:cNvPicPr/>
          <p:nvPr/>
        </p:nvPicPr>
        <p:blipFill>
          <a:blip r:embed="rId3"/>
          <a:stretch/>
        </p:blipFill>
        <p:spPr>
          <a:xfrm>
            <a:off x="443160" y="6334920"/>
            <a:ext cx="789480" cy="248040"/>
          </a:xfrm>
          <a:prstGeom prst="rect">
            <a:avLst/>
          </a:prstGeom>
          <a:ln>
            <a:noFill/>
          </a:ln>
        </p:spPr>
      </p:pic>
      <p:sp>
        <p:nvSpPr>
          <p:cNvPr id="44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ck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edi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titl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tex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 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11142360" y="6334920"/>
            <a:ext cx="42192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FB2613E6-23C2-4CCF-BC4D-9F8ACD5C9ECB}" type="slidenum">
              <a:rPr b="0" lang="en-US" sz="1100" spc="-1" strike="noStrike">
                <a:solidFill>
                  <a:srgbClr val="18af9b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</a:t>
            </a:fld>
            <a:endParaRPr b="0" lang="en-US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3" name="Image 10" descr=""/>
          <p:cNvPicPr/>
          <p:nvPr/>
        </p:nvPicPr>
        <p:blipFill>
          <a:blip r:embed="rId2"/>
          <a:stretch/>
        </p:blipFill>
        <p:spPr>
          <a:xfrm>
            <a:off x="0" y="6840"/>
            <a:ext cx="12191400" cy="6854040"/>
          </a:xfrm>
          <a:prstGeom prst="rect">
            <a:avLst/>
          </a:prstGeom>
          <a:ln>
            <a:noFill/>
          </a:ln>
        </p:spPr>
      </p:pic>
      <p:pic>
        <p:nvPicPr>
          <p:cNvPr id="84" name="Image 15" descr=""/>
          <p:cNvPicPr/>
          <p:nvPr/>
        </p:nvPicPr>
        <p:blipFill>
          <a:blip r:embed="rId3"/>
          <a:stretch/>
        </p:blipFill>
        <p:spPr>
          <a:xfrm>
            <a:off x="443160" y="6334920"/>
            <a:ext cx="789480" cy="248040"/>
          </a:xfrm>
          <a:prstGeom prst="rect">
            <a:avLst/>
          </a:prstGeom>
          <a:ln>
            <a:noFill/>
          </a:ln>
        </p:spPr>
      </p:pic>
      <p:sp>
        <p:nvSpPr>
          <p:cNvPr id="8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41.wmf"/><Relationship Id="rId2" Type="http://schemas.openxmlformats.org/officeDocument/2006/relationships/image" Target="../media/image42.png"/><Relationship Id="rId3" Type="http://schemas.openxmlformats.org/officeDocument/2006/relationships/image" Target="../media/image43.gif"/><Relationship Id="rId4" Type="http://schemas.openxmlformats.org/officeDocument/2006/relationships/image" Target="../media/image44.png"/><Relationship Id="rId5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hyperlink" Target="https://zenodo.org/record/33192#.XU182HUzYeN" TargetMode="External"/><Relationship Id="rId2" Type="http://schemas.openxmlformats.org/officeDocument/2006/relationships/hyperlink" Target="http://information-technology.web.cern.ch/services/eos-service" TargetMode="External"/><Relationship Id="rId3" Type="http://schemas.openxmlformats.org/officeDocument/2006/relationships/hyperlink" Target="http://cds.cern.ch/record/2301895?ln=de" TargetMode="External"/><Relationship Id="rId4" Type="http://schemas.openxmlformats.org/officeDocument/2006/relationships/hyperlink" Target="https://github.com/cern-eos/eos-manila" TargetMode="External"/><Relationship Id="rId5" Type="http://schemas.openxmlformats.org/officeDocument/2006/relationships/hyperlink" Target="https://gitlab.cern.ch/dss/eos/tree/wip-manila" TargetMode="External"/><Relationship Id="rId6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hyperlink" Target="https://docs.openstack.org/devstack/latest/" TargetMode="External"/><Relationship Id="rId6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tif"/><Relationship Id="rId3" Type="http://schemas.openxmlformats.org/officeDocument/2006/relationships/image" Target="../media/image28.tif"/><Relationship Id="rId4" Type="http://schemas.openxmlformats.org/officeDocument/2006/relationships/image" Target="../media/image29.tif"/><Relationship Id="rId5" Type="http://schemas.openxmlformats.org/officeDocument/2006/relationships/image" Target="../media/image30.tif"/><Relationship Id="rId6" Type="http://schemas.openxmlformats.org/officeDocument/2006/relationships/image" Target="../media/image31.tif"/><Relationship Id="rId7" Type="http://schemas.openxmlformats.org/officeDocument/2006/relationships/image" Target="../media/image32.tif"/><Relationship Id="rId8" Type="http://schemas.openxmlformats.org/officeDocument/2006/relationships/image" Target="../media/image33.tif"/><Relationship Id="rId9" Type="http://schemas.openxmlformats.org/officeDocument/2006/relationships/image" Target="../media/image34.tif"/><Relationship Id="rId10" Type="http://schemas.openxmlformats.org/officeDocument/2006/relationships/image" Target="../media/image35.tif"/><Relationship Id="rId11" Type="http://schemas.openxmlformats.org/officeDocument/2006/relationships/image" Target="../media/image36.tif"/><Relationship Id="rId12" Type="http://schemas.openxmlformats.org/officeDocument/2006/relationships/image" Target="../media/image37.tif"/><Relationship Id="rId13" Type="http://schemas.openxmlformats.org/officeDocument/2006/relationships/image" Target="../media/image38.tif"/><Relationship Id="rId14" Type="http://schemas.openxmlformats.org/officeDocument/2006/relationships/image" Target="../media/image39.tif"/><Relationship Id="rId15" Type="http://schemas.openxmlformats.org/officeDocument/2006/relationships/image" Target="../media/image40.png"/><Relationship Id="rId16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1523880" y="3158640"/>
            <a:ext cx="9143280" cy="1350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EO</a:t>
            </a: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S </a:t>
            </a: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Int</a:t>
            </a: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eg</a:t>
            </a: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ra</a:t>
            </a: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tio</a:t>
            </a: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n </a:t>
            </a: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int</a:t>
            </a: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o </a:t>
            </a: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Op</a:t>
            </a: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en</a:t>
            </a: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St</a:t>
            </a: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ac</a:t>
            </a: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k </a:t>
            </a: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M</a:t>
            </a: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an</a:t>
            </a: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ila</a:t>
            </a:r>
            <a:endParaRPr b="0" lang="en-US" sz="6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1005840" y="5029200"/>
            <a:ext cx="3565440" cy="55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1" lang="en-US" sz="1600" spc="-1" strike="noStrike">
                <a:solidFill>
                  <a:srgbClr val="2a7db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Elisabeth Petit – Bois</a:t>
            </a:r>
            <a:br/>
            <a:r>
              <a:rPr b="0" lang="en-US" sz="1600" spc="-1" strike="noStrike">
                <a:solidFill>
                  <a:srgbClr val="2a7db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openlab Summer Student</a:t>
            </a:r>
            <a:br/>
            <a:r>
              <a:rPr b="0" lang="en-US" sz="1600" spc="-1" strike="noStrike">
                <a:solidFill>
                  <a:srgbClr val="2a7db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Kennesaw State University, </a:t>
            </a:r>
            <a:r>
              <a:rPr b="0" lang="en-US" sz="1600" spc="-1" strike="noStrike">
                <a:solidFill>
                  <a:srgbClr val="2a7db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USA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3"/>
          <p:cNvSpPr/>
          <p:nvPr/>
        </p:nvSpPr>
        <p:spPr>
          <a:xfrm>
            <a:off x="1523880" y="6172920"/>
            <a:ext cx="9143280" cy="221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0" lang="en-US" sz="1050" spc="-1" strike="noStrike">
                <a:solidFill>
                  <a:srgbClr val="18af9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13/08/19</a:t>
            </a:r>
            <a:endParaRPr b="0" lang="en-US" sz="105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4"/>
          <p:cNvSpPr/>
          <p:nvPr/>
        </p:nvSpPr>
        <p:spPr>
          <a:xfrm>
            <a:off x="7816680" y="5004360"/>
            <a:ext cx="3565440" cy="55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1" lang="en-US" sz="1600" spc="-1" strike="noStrike">
                <a:solidFill>
                  <a:srgbClr val="2a7db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Andreas-Joachim </a:t>
            </a:r>
            <a:r>
              <a:rPr b="1" lang="en-US" sz="1600" spc="-1" strike="noStrike">
                <a:solidFill>
                  <a:srgbClr val="2a7db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Peters</a:t>
            </a:r>
            <a:br/>
            <a:r>
              <a:rPr b="0" lang="en-US" sz="1600" spc="-1" strike="noStrike">
                <a:solidFill>
                  <a:srgbClr val="2a7db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EOS Project </a:t>
            </a:r>
            <a:r>
              <a:rPr b="0" lang="en-US" sz="1600" spc="-1" strike="noStrike">
                <a:solidFill>
                  <a:srgbClr val="2a7db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Leader</a:t>
            </a:r>
            <a:r>
              <a:rPr b="0" lang="en-US" sz="1800" spc="-1" strike="noStrike">
                <a:solidFill>
                  <a:srgbClr val="2a7db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b="0" lang="en-US" sz="1600" spc="-1" strike="noStrike">
                <a:solidFill>
                  <a:srgbClr val="2a7db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Supervisor</a:t>
            </a:r>
            <a:br/>
            <a:r>
              <a:rPr b="0" lang="en-US" sz="1600" spc="-1" strike="noStrike">
                <a:solidFill>
                  <a:srgbClr val="2a7db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CERN, Switzerland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CustomShape 1"/>
          <p:cNvSpPr/>
          <p:nvPr/>
        </p:nvSpPr>
        <p:spPr>
          <a:xfrm>
            <a:off x="4035240" y="627408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1100" spc="-1" strike="noStrike">
                <a:solidFill>
                  <a:srgbClr val="18af9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EOS Integration into OpenStack Manila</a:t>
            </a:r>
            <a:endParaRPr b="0" lang="en-US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6" name="CustomShape 2"/>
          <p:cNvSpPr/>
          <p:nvPr/>
        </p:nvSpPr>
        <p:spPr>
          <a:xfrm>
            <a:off x="838080" y="365040"/>
            <a:ext cx="10514880" cy="66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1" lang="en-US" sz="44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Moving Forward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7" name="CustomShape 3"/>
          <p:cNvSpPr/>
          <p:nvPr/>
        </p:nvSpPr>
        <p:spPr>
          <a:xfrm>
            <a:off x="822960" y="1518480"/>
            <a:ext cx="10500120" cy="3748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432000" indent="-323640">
              <a:lnSpc>
                <a:spcPct val="115000"/>
              </a:lnSpc>
              <a:spcBef>
                <a:spcPts val="144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 have successfully created a working EOS Manila Driver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15000"/>
              </a:lnSpc>
              <a:spcBef>
                <a:spcPts val="144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EOS GRPC interface planned for EOS V4.6 release  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6000">
              <a:lnSpc>
                <a:spcPct val="115000"/>
              </a:lnSpc>
              <a:spcBef>
                <a:spcPts val="144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CERNBox spaces will be available on the OpenStack interface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48000" indent="-216000">
              <a:lnSpc>
                <a:spcPct val="115000"/>
              </a:lnSpc>
              <a:spcBef>
                <a:spcPts val="144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User will be able to create project spaces on the OpenStack interface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CustomShape 1"/>
          <p:cNvSpPr/>
          <p:nvPr/>
        </p:nvSpPr>
        <p:spPr>
          <a:xfrm>
            <a:off x="3166200" y="1887120"/>
            <a:ext cx="6069240" cy="81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n-US" sz="60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Arial Black"/>
              </a:rPr>
              <a:t>QUESTIONS?</a:t>
            </a:r>
            <a:endParaRPr b="0" lang="en-US" sz="6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9" name="CustomShape 2"/>
          <p:cNvSpPr/>
          <p:nvPr/>
        </p:nvSpPr>
        <p:spPr>
          <a:xfrm>
            <a:off x="4059360" y="3760560"/>
            <a:ext cx="4004640" cy="48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0" i="1" lang="en-US" sz="3200" spc="-1" strike="noStrike">
                <a:solidFill>
                  <a:srgbClr val="2a7db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hello@lissythe.dev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80" name="Image 9" descr=""/>
          <p:cNvPicPr/>
          <p:nvPr/>
        </p:nvPicPr>
        <p:blipFill>
          <a:blip r:embed="rId1"/>
          <a:stretch/>
        </p:blipFill>
        <p:spPr>
          <a:xfrm>
            <a:off x="5455080" y="539280"/>
            <a:ext cx="1170360" cy="1170360"/>
          </a:xfrm>
          <a:prstGeom prst="rect">
            <a:avLst/>
          </a:prstGeom>
          <a:ln>
            <a:noFill/>
          </a:ln>
        </p:spPr>
      </p:pic>
      <p:pic>
        <p:nvPicPr>
          <p:cNvPr id="281" name="" descr=""/>
          <p:cNvPicPr/>
          <p:nvPr/>
        </p:nvPicPr>
        <p:blipFill>
          <a:blip r:embed="rId2"/>
          <a:stretch/>
        </p:blipFill>
        <p:spPr>
          <a:xfrm>
            <a:off x="6071040" y="5208840"/>
            <a:ext cx="914040" cy="914040"/>
          </a:xfrm>
          <a:prstGeom prst="rect">
            <a:avLst/>
          </a:prstGeom>
          <a:ln>
            <a:noFill/>
          </a:ln>
        </p:spPr>
      </p:pic>
      <p:pic>
        <p:nvPicPr>
          <p:cNvPr id="282" name="" descr=""/>
          <p:cNvPicPr/>
          <p:nvPr/>
        </p:nvPicPr>
        <p:blipFill>
          <a:blip r:embed="rId3"/>
          <a:stretch/>
        </p:blipFill>
        <p:spPr>
          <a:xfrm>
            <a:off x="5672160" y="3145680"/>
            <a:ext cx="731160" cy="594000"/>
          </a:xfrm>
          <a:prstGeom prst="rect">
            <a:avLst/>
          </a:prstGeom>
          <a:ln>
            <a:noFill/>
          </a:ln>
        </p:spPr>
      </p:pic>
      <p:pic>
        <p:nvPicPr>
          <p:cNvPr id="283" name="" descr=""/>
          <p:cNvPicPr/>
          <p:nvPr/>
        </p:nvPicPr>
        <p:blipFill>
          <a:blip r:embed="rId4"/>
          <a:stretch/>
        </p:blipFill>
        <p:spPr>
          <a:xfrm>
            <a:off x="5029200" y="5264280"/>
            <a:ext cx="1005480" cy="855360"/>
          </a:xfrm>
          <a:prstGeom prst="rect">
            <a:avLst/>
          </a:prstGeom>
          <a:ln>
            <a:noFill/>
          </a:ln>
        </p:spPr>
      </p:pic>
      <p:sp>
        <p:nvSpPr>
          <p:cNvPr id="284" name="CustomShape 3"/>
          <p:cNvSpPr/>
          <p:nvPr/>
        </p:nvSpPr>
        <p:spPr>
          <a:xfrm>
            <a:off x="4317120" y="4322880"/>
            <a:ext cx="3474360" cy="48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0" i="1" lang="en-US" sz="1600" spc="-1" strike="noStrike">
                <a:solidFill>
                  <a:srgbClr val="2a7db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epetitbo@students.kennesaw.edu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5" name="CustomShape 4"/>
          <p:cNvSpPr/>
          <p:nvPr/>
        </p:nvSpPr>
        <p:spPr>
          <a:xfrm>
            <a:off x="4278240" y="6148440"/>
            <a:ext cx="3474360" cy="48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0" i="1" lang="en-US" sz="1200" spc="-1" strike="noStrike">
                <a:solidFill>
                  <a:srgbClr val="2a7db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http://linkedin.com/in/epetitbo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CustomShape 1"/>
          <p:cNvSpPr/>
          <p:nvPr/>
        </p:nvSpPr>
        <p:spPr>
          <a:xfrm>
            <a:off x="4035240" y="627408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1100" spc="-1" strike="noStrike">
                <a:solidFill>
                  <a:srgbClr val="18af9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EOS Integration into OpenStack Manila</a:t>
            </a:r>
            <a:endParaRPr b="0" lang="en-US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7" name="CustomShape 2"/>
          <p:cNvSpPr/>
          <p:nvPr/>
        </p:nvSpPr>
        <p:spPr>
          <a:xfrm>
            <a:off x="838080" y="365040"/>
            <a:ext cx="10514880" cy="66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1" lang="en-US" sz="44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References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8" name="CustomShape 3"/>
          <p:cNvSpPr/>
          <p:nvPr/>
        </p:nvSpPr>
        <p:spPr>
          <a:xfrm>
            <a:off x="640080" y="1194840"/>
            <a:ext cx="10500120" cy="3748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[1]: Manila – OpenStack File Sharing Service</a:t>
            </a:r>
            <a:br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1"/>
              </a:rPr>
              <a:t>https://zenodo.org/record/33192#.XU182HUzYeN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</a:t>
            </a:r>
            <a:r>
              <a:rPr b="0" lang="en-US" sz="7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b="0" lang="en-US" sz="7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[2]: CERN EOS Service Main Page</a:t>
            </a:r>
            <a:br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http://information-technology.web.cern.ch/services/eos-service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[3]: CERN openlab 2017 White Paper</a:t>
            </a:r>
            <a:br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3"/>
              </a:rPr>
              <a:t>http://cds.cern.ch/record/2301895?ln=de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[4]: EOS Manila Driver GitHub Repository</a:t>
            </a:r>
            <a:br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4"/>
              </a:rPr>
              <a:t>https://github.com/cern-eos/eos-manila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[5]: EOS Manila Development Branch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5"/>
              </a:rPr>
              <a:t>https://gitlab.cern.ch/dss/eos/tree/wip-manila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15000"/>
              </a:lnSpc>
              <a:spcBef>
                <a:spcPts val="1440"/>
              </a:spcBef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" descr=""/>
          <p:cNvPicPr/>
          <p:nvPr/>
        </p:nvPicPr>
        <p:blipFill>
          <a:blip r:embed="rId1"/>
          <a:stretch/>
        </p:blipFill>
        <p:spPr>
          <a:xfrm>
            <a:off x="7288200" y="1280160"/>
            <a:ext cx="4089240" cy="5055480"/>
          </a:xfrm>
          <a:prstGeom prst="rect">
            <a:avLst/>
          </a:prstGeom>
          <a:ln>
            <a:noFill/>
          </a:ln>
        </p:spPr>
      </p:pic>
      <p:sp>
        <p:nvSpPr>
          <p:cNvPr id="290" name="CustomShape 1"/>
          <p:cNvSpPr/>
          <p:nvPr/>
        </p:nvSpPr>
        <p:spPr>
          <a:xfrm>
            <a:off x="838080" y="365040"/>
            <a:ext cx="10514880" cy="66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1" lang="en-US" sz="44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Development Tools: GRPC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822960" y="1463400"/>
            <a:ext cx="5577840" cy="3748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432000" indent="-323640">
              <a:lnSpc>
                <a:spcPct val="115000"/>
              </a:lnSpc>
              <a:spcBef>
                <a:spcPts val="144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Communication medium by which information is sent via “messages” 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15000"/>
              </a:lnSpc>
              <a:spcBef>
                <a:spcPts val="144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Messages are defined within a protobuf structure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15000"/>
              </a:lnSpc>
              <a:spcBef>
                <a:spcPts val="144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Based on standard protocols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640">
              <a:lnSpc>
                <a:spcPct val="115000"/>
              </a:lnSpc>
              <a:spcBef>
                <a:spcPts val="144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Easy to integrate 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4035240" y="627408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1100" spc="-1" strike="noStrike">
                <a:solidFill>
                  <a:srgbClr val="18af9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EOS Integration into OpenStack Manila</a:t>
            </a:r>
            <a:endParaRPr b="0" lang="en-US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2"/>
          <p:cNvSpPr/>
          <p:nvPr/>
        </p:nvSpPr>
        <p:spPr>
          <a:xfrm>
            <a:off x="838080" y="365040"/>
            <a:ext cx="10514880" cy="66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1" lang="en-US" sz="44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OpenStack </a:t>
            </a:r>
            <a:r>
              <a:rPr b="1" lang="en-US" sz="44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at CERN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CustomShape 3"/>
          <p:cNvSpPr/>
          <p:nvPr/>
        </p:nvSpPr>
        <p:spPr>
          <a:xfrm>
            <a:off x="182880" y="4480560"/>
            <a:ext cx="1919880" cy="146268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30" name="CustomShape 4"/>
          <p:cNvSpPr/>
          <p:nvPr/>
        </p:nvSpPr>
        <p:spPr>
          <a:xfrm>
            <a:off x="914400" y="1371600"/>
            <a:ext cx="3108600" cy="4571640"/>
          </a:xfrm>
          <a:prstGeom prst="rect">
            <a:avLst/>
          </a:prstGeom>
          <a:solidFill>
            <a:srgbClr val="393e91"/>
          </a:solidFill>
          <a:ln>
            <a:solidFill>
              <a:srgbClr val="393e91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CustomShape 5"/>
          <p:cNvSpPr/>
          <p:nvPr/>
        </p:nvSpPr>
        <p:spPr>
          <a:xfrm>
            <a:off x="1479600" y="2191680"/>
            <a:ext cx="2138760" cy="1397520"/>
          </a:xfrm>
          <a:prstGeom prst="cloudCallout">
            <a:avLst>
              <a:gd name="adj1" fmla="val 61612"/>
              <a:gd name="adj2" fmla="val 51068"/>
            </a:avLst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32" name="CustomShape 6"/>
          <p:cNvSpPr/>
          <p:nvPr/>
        </p:nvSpPr>
        <p:spPr>
          <a:xfrm>
            <a:off x="3399840" y="3288960"/>
            <a:ext cx="548640" cy="640080"/>
          </a:xfrm>
          <a:prstGeom prst="rect">
            <a:avLst/>
          </a:prstGeom>
          <a:solidFill>
            <a:srgbClr val="393e91"/>
          </a:solidFill>
          <a:ln>
            <a:solidFill>
              <a:srgbClr val="393e91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CustomShape 7"/>
          <p:cNvSpPr/>
          <p:nvPr/>
        </p:nvSpPr>
        <p:spPr>
          <a:xfrm>
            <a:off x="1280160" y="3978000"/>
            <a:ext cx="2559960" cy="16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Private Cloud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Infrastructure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CustomShape 8"/>
          <p:cNvSpPr/>
          <p:nvPr/>
        </p:nvSpPr>
        <p:spPr>
          <a:xfrm>
            <a:off x="8420760" y="1355400"/>
            <a:ext cx="3108600" cy="4571640"/>
          </a:xfrm>
          <a:prstGeom prst="rect">
            <a:avLst/>
          </a:prstGeom>
          <a:solidFill>
            <a:srgbClr val="393e91"/>
          </a:solidFill>
          <a:ln>
            <a:solidFill>
              <a:srgbClr val="393e91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35" name="CustomShape 9"/>
          <p:cNvSpPr/>
          <p:nvPr/>
        </p:nvSpPr>
        <p:spPr>
          <a:xfrm>
            <a:off x="8877960" y="3971160"/>
            <a:ext cx="2285640" cy="16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12,000+ 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CERN Users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10"/>
          <p:cNvSpPr/>
          <p:nvPr/>
        </p:nvSpPr>
        <p:spPr>
          <a:xfrm>
            <a:off x="9479160" y="2839680"/>
            <a:ext cx="1060920" cy="893160"/>
          </a:xfrm>
          <a:prstGeom prst="blockArc">
            <a:avLst>
              <a:gd name="adj1" fmla="val 10800000"/>
              <a:gd name="adj2" fmla="val 0"/>
              <a:gd name="adj3" fmla="val 25000"/>
            </a:avLst>
          </a:prstGeom>
          <a:solidFill>
            <a:srgbClr val="00a6a8"/>
          </a:solidFill>
          <a:ln>
            <a:solidFill>
              <a:srgbClr val="00a6a8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37" name="CustomShape 11"/>
          <p:cNvSpPr/>
          <p:nvPr/>
        </p:nvSpPr>
        <p:spPr>
          <a:xfrm>
            <a:off x="9655200" y="2232360"/>
            <a:ext cx="708840" cy="714960"/>
          </a:xfrm>
          <a:prstGeom prst="ellipse">
            <a:avLst/>
          </a:prstGeom>
          <a:solidFill>
            <a:srgbClr val="00a6a8"/>
          </a:solidFill>
          <a:ln>
            <a:solidFill>
              <a:srgbClr val="00a6a8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38" name="CustomShape 12"/>
          <p:cNvSpPr/>
          <p:nvPr/>
        </p:nvSpPr>
        <p:spPr>
          <a:xfrm>
            <a:off x="9655200" y="3036960"/>
            <a:ext cx="708840" cy="248400"/>
          </a:xfrm>
          <a:prstGeom prst="rect">
            <a:avLst/>
          </a:prstGeom>
          <a:solidFill>
            <a:srgbClr val="00a6a8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CustomShape 13"/>
          <p:cNvSpPr/>
          <p:nvPr/>
        </p:nvSpPr>
        <p:spPr>
          <a:xfrm>
            <a:off x="9479160" y="3238200"/>
            <a:ext cx="1060920" cy="91440"/>
          </a:xfrm>
          <a:prstGeom prst="rect">
            <a:avLst/>
          </a:prstGeom>
          <a:solidFill>
            <a:srgbClr val="00a6a8"/>
          </a:solidFill>
          <a:ln>
            <a:solidFill>
              <a:srgbClr val="00a6a8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40" name="CustomShape 14"/>
          <p:cNvSpPr/>
          <p:nvPr/>
        </p:nvSpPr>
        <p:spPr>
          <a:xfrm>
            <a:off x="4680000" y="1371600"/>
            <a:ext cx="3108600" cy="4571640"/>
          </a:xfrm>
          <a:prstGeom prst="rect">
            <a:avLst/>
          </a:prstGeom>
          <a:solidFill>
            <a:srgbClr val="393e91"/>
          </a:solidFill>
          <a:ln>
            <a:solidFill>
              <a:srgbClr val="393e91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41" name="CustomShape 15"/>
          <p:cNvSpPr/>
          <p:nvPr/>
        </p:nvSpPr>
        <p:spPr>
          <a:xfrm>
            <a:off x="4879440" y="4023360"/>
            <a:ext cx="2834640" cy="16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Provides 5+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CERN Services 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2" name="" descr=""/>
          <p:cNvPicPr/>
          <p:nvPr/>
        </p:nvPicPr>
        <p:blipFill>
          <a:blip r:embed="rId1"/>
          <a:stretch/>
        </p:blipFill>
        <p:spPr>
          <a:xfrm>
            <a:off x="5483520" y="2011680"/>
            <a:ext cx="1554480" cy="1554480"/>
          </a:xfrm>
          <a:prstGeom prst="rect">
            <a:avLst/>
          </a:prstGeom>
          <a:ln>
            <a:noFill/>
          </a:ln>
        </p:spPr>
      </p:pic>
      <p:sp>
        <p:nvSpPr>
          <p:cNvPr id="143" name="TextShape 16"/>
          <p:cNvSpPr txBox="1"/>
          <p:nvPr/>
        </p:nvSpPr>
        <p:spPr>
          <a:xfrm>
            <a:off x="10058400" y="592200"/>
            <a:ext cx="2391480" cy="596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5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Reference: [1,2]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4035240" y="627408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1100" spc="-1" strike="noStrike">
                <a:solidFill>
                  <a:srgbClr val="18af9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EOS Integration into OpenStack Manila</a:t>
            </a:r>
            <a:endParaRPr b="0" lang="en-US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CustomShape 2"/>
          <p:cNvSpPr/>
          <p:nvPr/>
        </p:nvSpPr>
        <p:spPr>
          <a:xfrm>
            <a:off x="838080" y="365040"/>
            <a:ext cx="10514880" cy="66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1" lang="en-US" sz="44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EOS at CERN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CustomShape 3"/>
          <p:cNvSpPr/>
          <p:nvPr/>
        </p:nvSpPr>
        <p:spPr>
          <a:xfrm>
            <a:off x="274680" y="4480560"/>
            <a:ext cx="1919880" cy="146268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47" name="CustomShape 4"/>
          <p:cNvSpPr/>
          <p:nvPr/>
        </p:nvSpPr>
        <p:spPr>
          <a:xfrm>
            <a:off x="914400" y="1371600"/>
            <a:ext cx="3108600" cy="4571640"/>
          </a:xfrm>
          <a:prstGeom prst="rect">
            <a:avLst/>
          </a:prstGeom>
          <a:solidFill>
            <a:srgbClr val="393e91"/>
          </a:solidFill>
          <a:ln>
            <a:solidFill>
              <a:srgbClr val="393e91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48" name="CustomShape 5"/>
          <p:cNvSpPr/>
          <p:nvPr/>
        </p:nvSpPr>
        <p:spPr>
          <a:xfrm>
            <a:off x="8412480" y="1371600"/>
            <a:ext cx="3108600" cy="4571640"/>
          </a:xfrm>
          <a:prstGeom prst="rect">
            <a:avLst/>
          </a:prstGeom>
          <a:solidFill>
            <a:srgbClr val="393e91"/>
          </a:solidFill>
          <a:ln>
            <a:solidFill>
              <a:srgbClr val="393e91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49" name="CustomShape 6"/>
          <p:cNvSpPr/>
          <p:nvPr/>
        </p:nvSpPr>
        <p:spPr>
          <a:xfrm>
            <a:off x="4663440" y="1371600"/>
            <a:ext cx="3108600" cy="4571640"/>
          </a:xfrm>
          <a:prstGeom prst="rect">
            <a:avLst/>
          </a:prstGeom>
          <a:solidFill>
            <a:srgbClr val="393e91"/>
          </a:solidFill>
          <a:ln>
            <a:solidFill>
              <a:srgbClr val="393e91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50" name="" descr=""/>
          <p:cNvPicPr/>
          <p:nvPr/>
        </p:nvPicPr>
        <p:blipFill>
          <a:blip r:embed="rId1"/>
          <a:stretch/>
        </p:blipFill>
        <p:spPr>
          <a:xfrm>
            <a:off x="9313200" y="2128680"/>
            <a:ext cx="1140480" cy="821880"/>
          </a:xfrm>
          <a:prstGeom prst="rect">
            <a:avLst/>
          </a:prstGeom>
          <a:ln>
            <a:noFill/>
          </a:ln>
        </p:spPr>
      </p:pic>
      <p:pic>
        <p:nvPicPr>
          <p:cNvPr id="151" name="" descr=""/>
          <p:cNvPicPr/>
          <p:nvPr/>
        </p:nvPicPr>
        <p:blipFill>
          <a:blip r:embed="rId2"/>
          <a:stretch/>
        </p:blipFill>
        <p:spPr>
          <a:xfrm>
            <a:off x="9466560" y="2324880"/>
            <a:ext cx="1161000" cy="840960"/>
          </a:xfrm>
          <a:prstGeom prst="rect">
            <a:avLst/>
          </a:prstGeom>
          <a:ln>
            <a:noFill/>
          </a:ln>
        </p:spPr>
      </p:pic>
      <p:pic>
        <p:nvPicPr>
          <p:cNvPr id="152" name="" descr=""/>
          <p:cNvPicPr/>
          <p:nvPr/>
        </p:nvPicPr>
        <p:blipFill>
          <a:blip r:embed="rId3"/>
          <a:stretch/>
        </p:blipFill>
        <p:spPr>
          <a:xfrm>
            <a:off x="9718560" y="2583000"/>
            <a:ext cx="1051920" cy="758520"/>
          </a:xfrm>
          <a:prstGeom prst="rect">
            <a:avLst/>
          </a:prstGeom>
          <a:ln>
            <a:noFill/>
          </a:ln>
        </p:spPr>
      </p:pic>
      <p:pic>
        <p:nvPicPr>
          <p:cNvPr id="153" name="" descr=""/>
          <p:cNvPicPr/>
          <p:nvPr/>
        </p:nvPicPr>
        <p:blipFill>
          <a:blip r:embed="rId4"/>
          <a:stretch/>
        </p:blipFill>
        <p:spPr>
          <a:xfrm>
            <a:off x="5193000" y="2253600"/>
            <a:ext cx="2103120" cy="925200"/>
          </a:xfrm>
          <a:prstGeom prst="rect">
            <a:avLst/>
          </a:prstGeom>
          <a:ln>
            <a:noFill/>
          </a:ln>
        </p:spPr>
      </p:pic>
      <p:sp>
        <p:nvSpPr>
          <p:cNvPr id="154" name="CustomShape 7"/>
          <p:cNvSpPr/>
          <p:nvPr/>
        </p:nvSpPr>
        <p:spPr>
          <a:xfrm>
            <a:off x="4974120" y="3635280"/>
            <a:ext cx="2559960" cy="16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Managing ~270PB of Storage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5" name="CustomShape 8"/>
          <p:cNvSpPr/>
          <p:nvPr/>
        </p:nvSpPr>
        <p:spPr>
          <a:xfrm>
            <a:off x="8686800" y="3654720"/>
            <a:ext cx="2559960" cy="16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Experiments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Projects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Users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6" name="" descr=""/>
          <p:cNvPicPr/>
          <p:nvPr/>
        </p:nvPicPr>
        <p:blipFill>
          <a:blip r:embed="rId5"/>
          <a:stretch/>
        </p:blipFill>
        <p:spPr>
          <a:xfrm>
            <a:off x="1299960" y="2103120"/>
            <a:ext cx="2409480" cy="1171080"/>
          </a:xfrm>
          <a:prstGeom prst="rect">
            <a:avLst/>
          </a:prstGeom>
          <a:ln>
            <a:noFill/>
          </a:ln>
        </p:spPr>
      </p:pic>
      <p:sp>
        <p:nvSpPr>
          <p:cNvPr id="157" name="CustomShape 9"/>
          <p:cNvSpPr/>
          <p:nvPr/>
        </p:nvSpPr>
        <p:spPr>
          <a:xfrm>
            <a:off x="1097640" y="3656520"/>
            <a:ext cx="2834280" cy="16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- 16K accounts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- 8K clients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- 4K users 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TextShape 10"/>
          <p:cNvSpPr txBox="1"/>
          <p:nvPr/>
        </p:nvSpPr>
        <p:spPr>
          <a:xfrm>
            <a:off x="10058760" y="592560"/>
            <a:ext cx="2391480" cy="596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5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Reference: [1,2]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4035240" y="627408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1100" spc="-1" strike="noStrike">
                <a:solidFill>
                  <a:srgbClr val="18af9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EOS Integration into OpenStack Manila</a:t>
            </a:r>
            <a:endParaRPr b="0" lang="en-US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CustomShape 2"/>
          <p:cNvSpPr/>
          <p:nvPr/>
        </p:nvSpPr>
        <p:spPr>
          <a:xfrm>
            <a:off x="838080" y="365040"/>
            <a:ext cx="10514880" cy="66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1" lang="en-US" sz="44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Motivation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1" name="CustomShape 3"/>
          <p:cNvSpPr/>
          <p:nvPr/>
        </p:nvSpPr>
        <p:spPr>
          <a:xfrm>
            <a:off x="822960" y="1518480"/>
            <a:ext cx="10500120" cy="3748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marL="432000" indent="-323640" algn="ctr">
              <a:lnSpc>
                <a:spcPct val="115000"/>
              </a:lnSpc>
              <a:spcBef>
                <a:spcPts val="144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"The goal is to </a:t>
            </a:r>
            <a:r>
              <a:rPr b="1" lang="en-US" sz="28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enable ... ‘file-systems-as-a-service’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... [and] it is important to </a:t>
            </a:r>
            <a:r>
              <a:rPr b="1" lang="en-US" sz="28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simplify the user experience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... while </a:t>
            </a:r>
            <a:r>
              <a:rPr b="1" lang="en-US" sz="28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providing users with more flexibility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in selecting the right combination of hardware resources for their activities."  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CustomShape 4"/>
          <p:cNvSpPr/>
          <p:nvPr/>
        </p:nvSpPr>
        <p:spPr>
          <a:xfrm>
            <a:off x="640080" y="4754880"/>
            <a:ext cx="10500120" cy="63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432000" indent="-323640" algn="ctr">
              <a:lnSpc>
                <a:spcPct val="115000"/>
              </a:lnSpc>
              <a:spcBef>
                <a:spcPts val="144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– </a:t>
            </a:r>
            <a:r>
              <a:rPr b="0" i="1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CERN openlab 2017 White Paper </a:t>
            </a:r>
            <a:br/>
            <a:r>
              <a:rPr b="0" i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</a:t>
            </a:r>
            <a:r>
              <a:rPr b="0" i="1" lang="en-US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uture ICT Challenges in Scientific Research</a:t>
            </a:r>
            <a:endParaRPr b="0" lang="en-US" sz="2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TextShape 5"/>
          <p:cNvSpPr txBox="1"/>
          <p:nvPr/>
        </p:nvSpPr>
        <p:spPr>
          <a:xfrm>
            <a:off x="10058760" y="592560"/>
            <a:ext cx="2391480" cy="596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5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Reference: [3]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pasted-image.png" descr=""/>
          <p:cNvPicPr/>
          <p:nvPr/>
        </p:nvPicPr>
        <p:blipFill>
          <a:blip r:embed="rId1"/>
          <a:stretch/>
        </p:blipFill>
        <p:spPr>
          <a:xfrm>
            <a:off x="7282080" y="457200"/>
            <a:ext cx="3394440" cy="1099800"/>
          </a:xfrm>
          <a:prstGeom prst="rect">
            <a:avLst/>
          </a:prstGeom>
          <a:ln w="12600">
            <a:noFill/>
          </a:ln>
        </p:spPr>
      </p:pic>
      <p:pic>
        <p:nvPicPr>
          <p:cNvPr id="165" name="pasted-image.png" descr=""/>
          <p:cNvPicPr/>
          <p:nvPr/>
        </p:nvPicPr>
        <p:blipFill>
          <a:blip r:embed="rId2"/>
          <a:stretch/>
        </p:blipFill>
        <p:spPr>
          <a:xfrm>
            <a:off x="6368040" y="1569960"/>
            <a:ext cx="5336280" cy="2087640"/>
          </a:xfrm>
          <a:prstGeom prst="rect">
            <a:avLst/>
          </a:prstGeom>
          <a:ln w="12600">
            <a:solidFill>
              <a:srgbClr val="333333"/>
            </a:solidFill>
            <a:miter/>
          </a:ln>
        </p:spPr>
      </p:pic>
      <p:pic>
        <p:nvPicPr>
          <p:cNvPr id="166" name="pasted-image.png" descr=""/>
          <p:cNvPicPr/>
          <p:nvPr/>
        </p:nvPicPr>
        <p:blipFill>
          <a:blip r:embed="rId3"/>
          <a:srcRect l="0" t="0" r="810" b="3922"/>
          <a:stretch/>
        </p:blipFill>
        <p:spPr>
          <a:xfrm>
            <a:off x="659520" y="1522440"/>
            <a:ext cx="4845960" cy="2098800"/>
          </a:xfrm>
          <a:prstGeom prst="rect">
            <a:avLst/>
          </a:prstGeom>
          <a:ln w="12600">
            <a:solidFill>
              <a:srgbClr val="333333"/>
            </a:solidFill>
            <a:miter/>
          </a:ln>
        </p:spPr>
      </p:pic>
      <p:pic>
        <p:nvPicPr>
          <p:cNvPr id="167" name="" descr=""/>
          <p:cNvPicPr/>
          <p:nvPr/>
        </p:nvPicPr>
        <p:blipFill>
          <a:blip r:embed="rId4"/>
          <a:stretch/>
        </p:blipFill>
        <p:spPr>
          <a:xfrm>
            <a:off x="1570680" y="731520"/>
            <a:ext cx="2857320" cy="504360"/>
          </a:xfrm>
          <a:prstGeom prst="rect">
            <a:avLst/>
          </a:prstGeom>
          <a:ln>
            <a:noFill/>
          </a:ln>
        </p:spPr>
      </p:pic>
      <p:sp>
        <p:nvSpPr>
          <p:cNvPr id="168" name="CustomShape 1"/>
          <p:cNvSpPr/>
          <p:nvPr/>
        </p:nvSpPr>
        <p:spPr>
          <a:xfrm>
            <a:off x="1181880" y="3743280"/>
            <a:ext cx="3805920" cy="3765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Neue UltraLight"/>
                <a:ea typeface="Helvetica Neue UltraLight"/>
              </a:rPr>
              <a:t>Resource Management Frontend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9" name="CustomShape 2"/>
          <p:cNvSpPr/>
          <p:nvPr/>
        </p:nvSpPr>
        <p:spPr>
          <a:xfrm>
            <a:off x="7653600" y="3742200"/>
            <a:ext cx="3015000" cy="4071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Neue UltraLight"/>
                <a:ea typeface="Helvetica Neue UltraLight"/>
              </a:rPr>
              <a:t>Sync &amp; Share Frontend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170" name="Line 3"/>
          <p:cNvCxnSpPr>
            <a:stCxn id="168" idx="2"/>
          </p:cNvCxnSpPr>
          <p:nvPr/>
        </p:nvCxnSpPr>
        <p:spPr>
          <a:xfrm>
            <a:off x="3084840" y="4119840"/>
            <a:ext cx="1423800" cy="1369440"/>
          </a:xfrm>
          <a:prstGeom prst="bentConnector3">
            <a:avLst/>
          </a:prstGeom>
          <a:ln>
            <a:solidFill>
              <a:srgbClr val="3465a4"/>
            </a:solidFill>
            <a:custDash/>
            <a:tailEnd len="med" type="triangle" w="med"/>
          </a:ln>
        </p:spPr>
      </p:cxnSp>
      <p:cxnSp>
        <p:nvCxnSpPr>
          <p:cNvPr id="171" name="Line 4"/>
          <p:cNvCxnSpPr>
            <a:stCxn id="169" idx="2"/>
          </p:cNvCxnSpPr>
          <p:nvPr/>
        </p:nvCxnSpPr>
        <p:spPr>
          <a:xfrm flipH="1">
            <a:off x="7442640" y="4149360"/>
            <a:ext cx="1718640" cy="1339920"/>
          </a:xfrm>
          <a:prstGeom prst="bentConnector3">
            <a:avLst/>
          </a:prstGeom>
          <a:ln>
            <a:solidFill>
              <a:srgbClr val="3465a4"/>
            </a:solidFill>
            <a:custDash/>
            <a:tailEnd len="med" type="triangle" w="med"/>
          </a:ln>
        </p:spPr>
      </p:cxnSp>
      <p:sp>
        <p:nvSpPr>
          <p:cNvPr id="172" name="CustomShape 5"/>
          <p:cNvSpPr/>
          <p:nvPr/>
        </p:nvSpPr>
        <p:spPr>
          <a:xfrm>
            <a:off x="4993200" y="6127920"/>
            <a:ext cx="2146320" cy="3765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Neue UltraLight"/>
                <a:ea typeface="Helvetica Neue UltraLight"/>
              </a:rPr>
              <a:t>Low-level Storage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73" name="" descr=""/>
          <p:cNvPicPr/>
          <p:nvPr/>
        </p:nvPicPr>
        <p:blipFill>
          <a:blip r:embed="rId5"/>
          <a:stretch/>
        </p:blipFill>
        <p:spPr>
          <a:xfrm>
            <a:off x="4508280" y="4843440"/>
            <a:ext cx="2934360" cy="12909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838080" y="365040"/>
            <a:ext cx="10514880" cy="66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1" lang="en-US" sz="44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OpenStack UI + Architecture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>
          <a:xfrm flipV="1">
            <a:off x="6949440" y="2557800"/>
            <a:ext cx="3281400" cy="842400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76" name="CustomShape 3"/>
          <p:cNvSpPr/>
          <p:nvPr/>
        </p:nvSpPr>
        <p:spPr>
          <a:xfrm>
            <a:off x="6949440" y="3400200"/>
            <a:ext cx="3252600" cy="1800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77" name="CustomShape 4"/>
          <p:cNvSpPr/>
          <p:nvPr/>
        </p:nvSpPr>
        <p:spPr>
          <a:xfrm>
            <a:off x="6949440" y="3400200"/>
            <a:ext cx="3281400" cy="758880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78" name="CustomShape 5"/>
          <p:cNvSpPr/>
          <p:nvPr/>
        </p:nvSpPr>
        <p:spPr>
          <a:xfrm>
            <a:off x="6959160" y="3399840"/>
            <a:ext cx="3281400" cy="1642320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79" name="CustomShape 6"/>
          <p:cNvSpPr/>
          <p:nvPr/>
        </p:nvSpPr>
        <p:spPr>
          <a:xfrm flipV="1">
            <a:off x="6949440" y="1740960"/>
            <a:ext cx="3291120" cy="1657800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80" name="CustomShape 7"/>
          <p:cNvSpPr/>
          <p:nvPr/>
        </p:nvSpPr>
        <p:spPr>
          <a:xfrm>
            <a:off x="10142280" y="4843440"/>
            <a:ext cx="1087560" cy="391320"/>
          </a:xfrm>
          <a:prstGeom prst="rect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Cinder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1" name="CustomShape 8"/>
          <p:cNvSpPr/>
          <p:nvPr/>
        </p:nvSpPr>
        <p:spPr>
          <a:xfrm>
            <a:off x="10142280" y="1554480"/>
            <a:ext cx="1087560" cy="391680"/>
          </a:xfrm>
          <a:prstGeom prst="rect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Keystone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2" name="CustomShape 9"/>
          <p:cNvSpPr/>
          <p:nvPr/>
        </p:nvSpPr>
        <p:spPr>
          <a:xfrm>
            <a:off x="10142280" y="3997440"/>
            <a:ext cx="1087560" cy="391320"/>
          </a:xfrm>
          <a:prstGeom prst="rect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Neutron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CustomShape 10"/>
          <p:cNvSpPr/>
          <p:nvPr/>
        </p:nvSpPr>
        <p:spPr>
          <a:xfrm>
            <a:off x="10142280" y="2365200"/>
            <a:ext cx="1087560" cy="390960"/>
          </a:xfrm>
          <a:prstGeom prst="rect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Nova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CustomShape 11"/>
          <p:cNvSpPr/>
          <p:nvPr/>
        </p:nvSpPr>
        <p:spPr>
          <a:xfrm>
            <a:off x="10142280" y="3212640"/>
            <a:ext cx="1087560" cy="391320"/>
          </a:xfrm>
          <a:prstGeom prst="rect">
            <a:avLst/>
          </a:prstGeom>
          <a:solidFill>
            <a:srgbClr val="ffffff"/>
          </a:solidFill>
          <a:ln w="38160">
            <a:solidFill>
              <a:srgbClr val="d22b2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108720" rIns="108720" tIns="63720" bIns="63720" anchor="ctr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Manila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5" name="CustomShape 12"/>
          <p:cNvSpPr/>
          <p:nvPr/>
        </p:nvSpPr>
        <p:spPr>
          <a:xfrm>
            <a:off x="10250280" y="2107440"/>
            <a:ext cx="936360" cy="48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Compute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6" name="CustomShape 13"/>
          <p:cNvSpPr/>
          <p:nvPr/>
        </p:nvSpPr>
        <p:spPr>
          <a:xfrm>
            <a:off x="10008000" y="2895120"/>
            <a:ext cx="1429920" cy="2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Shared Storage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7" name="CustomShape 14"/>
          <p:cNvSpPr/>
          <p:nvPr/>
        </p:nvSpPr>
        <p:spPr>
          <a:xfrm>
            <a:off x="10180440" y="3709080"/>
            <a:ext cx="1182600" cy="48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Networking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CustomShape 15"/>
          <p:cNvSpPr/>
          <p:nvPr/>
        </p:nvSpPr>
        <p:spPr>
          <a:xfrm>
            <a:off x="10065240" y="4564440"/>
            <a:ext cx="1336680" cy="48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Block Storage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89" name="" descr=""/>
          <p:cNvPicPr/>
          <p:nvPr/>
        </p:nvPicPr>
        <p:blipFill>
          <a:blip r:embed="rId1"/>
          <a:stretch/>
        </p:blipFill>
        <p:spPr>
          <a:xfrm>
            <a:off x="785520" y="1346760"/>
            <a:ext cx="6917760" cy="4835520"/>
          </a:xfrm>
          <a:prstGeom prst="rect">
            <a:avLst/>
          </a:prstGeom>
          <a:ln>
            <a:solidFill>
              <a:srgbClr val="3465a4"/>
            </a:solidFill>
          </a:ln>
        </p:spPr>
      </p:pic>
      <p:sp>
        <p:nvSpPr>
          <p:cNvPr id="190" name="TextShape 16"/>
          <p:cNvSpPr txBox="1"/>
          <p:nvPr/>
        </p:nvSpPr>
        <p:spPr>
          <a:xfrm rot="5397600">
            <a:off x="10504800" y="5035680"/>
            <a:ext cx="520560" cy="1224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8000" spc="-1" strike="noStrike">
                <a:solidFill>
                  <a:srgbClr val="3465a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}</a:t>
            </a:r>
            <a:endParaRPr b="0" lang="en-US" sz="8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1" name="TextShape 17"/>
          <p:cNvSpPr txBox="1"/>
          <p:nvPr/>
        </p:nvSpPr>
        <p:spPr>
          <a:xfrm>
            <a:off x="10041840" y="5829840"/>
            <a:ext cx="1269000" cy="399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2200" spc="-1" strike="noStrike">
                <a:solidFill>
                  <a:srgbClr val="3465a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Backe</a:t>
            </a:r>
            <a:r>
              <a:rPr b="0" lang="en-US" sz="2200" spc="-1" strike="noStrike">
                <a:solidFill>
                  <a:srgbClr val="3465a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nd</a:t>
            </a:r>
            <a:endParaRPr b="0" lang="en-US" sz="2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2" name="CustomShape 18"/>
          <p:cNvSpPr/>
          <p:nvPr/>
        </p:nvSpPr>
        <p:spPr>
          <a:xfrm>
            <a:off x="10409760" y="1686240"/>
            <a:ext cx="852840" cy="45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3" name="CustomShape 19"/>
          <p:cNvSpPr/>
          <p:nvPr/>
        </p:nvSpPr>
        <p:spPr>
          <a:xfrm>
            <a:off x="10338840" y="1280160"/>
            <a:ext cx="852840" cy="45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Identity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4" name="TextShape 20"/>
          <p:cNvSpPr txBox="1"/>
          <p:nvPr/>
        </p:nvSpPr>
        <p:spPr>
          <a:xfrm>
            <a:off x="10058760" y="592560"/>
            <a:ext cx="2391480" cy="596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5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Reference: [1]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4035240" y="627408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1100" spc="-1" strike="noStrike">
                <a:solidFill>
                  <a:srgbClr val="18af9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EOS Integration into OpenStack Manila</a:t>
            </a:r>
            <a:endParaRPr b="0" lang="en-US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CustomShape 2"/>
          <p:cNvSpPr/>
          <p:nvPr/>
        </p:nvSpPr>
        <p:spPr>
          <a:xfrm>
            <a:off x="838080" y="1029600"/>
            <a:ext cx="10514880" cy="51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7" name="CustomShape 3"/>
          <p:cNvSpPr/>
          <p:nvPr/>
        </p:nvSpPr>
        <p:spPr>
          <a:xfrm>
            <a:off x="838080" y="365040"/>
            <a:ext cx="10514880" cy="66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1" lang="en-US" sz="44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Development Tools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98" name="" descr=""/>
          <p:cNvPicPr/>
          <p:nvPr/>
        </p:nvPicPr>
        <p:blipFill>
          <a:blip r:embed="rId1"/>
          <a:stretch/>
        </p:blipFill>
        <p:spPr>
          <a:xfrm>
            <a:off x="3126240" y="2651760"/>
            <a:ext cx="2451600" cy="787680"/>
          </a:xfrm>
          <a:prstGeom prst="rect">
            <a:avLst/>
          </a:prstGeom>
          <a:ln>
            <a:noFill/>
          </a:ln>
        </p:spPr>
      </p:pic>
      <p:pic>
        <p:nvPicPr>
          <p:cNvPr id="199" name="" descr=""/>
          <p:cNvPicPr/>
          <p:nvPr/>
        </p:nvPicPr>
        <p:blipFill>
          <a:blip r:embed="rId2"/>
          <a:stretch/>
        </p:blipFill>
        <p:spPr>
          <a:xfrm>
            <a:off x="1188720" y="3601440"/>
            <a:ext cx="4235040" cy="513360"/>
          </a:xfrm>
          <a:prstGeom prst="rect">
            <a:avLst/>
          </a:prstGeom>
          <a:ln>
            <a:noFill/>
          </a:ln>
        </p:spPr>
      </p:pic>
      <p:pic>
        <p:nvPicPr>
          <p:cNvPr id="200" name="" descr=""/>
          <p:cNvPicPr/>
          <p:nvPr/>
        </p:nvPicPr>
        <p:blipFill>
          <a:blip r:embed="rId3"/>
          <a:stretch/>
        </p:blipFill>
        <p:spPr>
          <a:xfrm>
            <a:off x="1238400" y="2762640"/>
            <a:ext cx="1870200" cy="466200"/>
          </a:xfrm>
          <a:prstGeom prst="rect">
            <a:avLst/>
          </a:prstGeom>
          <a:ln>
            <a:noFill/>
          </a:ln>
        </p:spPr>
      </p:pic>
      <p:sp>
        <p:nvSpPr>
          <p:cNvPr id="201" name="TextShape 4"/>
          <p:cNvSpPr txBox="1"/>
          <p:nvPr/>
        </p:nvSpPr>
        <p:spPr>
          <a:xfrm>
            <a:off x="5943600" y="2834640"/>
            <a:ext cx="775080" cy="1224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en-US" sz="8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</a:t>
            </a:r>
            <a:endParaRPr b="0" lang="en-US" sz="8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5"/>
          <p:cNvSpPr/>
          <p:nvPr/>
        </p:nvSpPr>
        <p:spPr>
          <a:xfrm>
            <a:off x="7223760" y="2743200"/>
            <a:ext cx="3749040" cy="1371600"/>
          </a:xfrm>
          <a:prstGeom prst="rect">
            <a:avLst/>
          </a:prstGeom>
          <a:solidFill>
            <a:srgbClr val="004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03" name="" descr=""/>
          <p:cNvPicPr/>
          <p:nvPr/>
        </p:nvPicPr>
        <p:blipFill>
          <a:blip r:embed="rId4"/>
          <a:stretch/>
        </p:blipFill>
        <p:spPr>
          <a:xfrm>
            <a:off x="7949160" y="3000240"/>
            <a:ext cx="2214360" cy="967680"/>
          </a:xfrm>
          <a:prstGeom prst="rect">
            <a:avLst/>
          </a:prstGeom>
          <a:ln>
            <a:noFill/>
          </a:ln>
        </p:spPr>
      </p:pic>
      <p:sp>
        <p:nvSpPr>
          <p:cNvPr id="204" name="TextShape 6"/>
          <p:cNvSpPr txBox="1"/>
          <p:nvPr/>
        </p:nvSpPr>
        <p:spPr>
          <a:xfrm>
            <a:off x="8448480" y="6352560"/>
            <a:ext cx="2743200" cy="511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[ </a:t>
            </a:r>
            <a:r>
              <a:rPr b="0" lang="en-US" sz="1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5"/>
              </a:rPr>
              <a:t>https://docs.openstack.org/devstack/latest/</a:t>
            </a:r>
            <a:r>
              <a:rPr b="0" lang="en-US" sz="10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]</a:t>
            </a:r>
            <a:endParaRPr b="0" lang="en-US" sz="1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4035240" y="627408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1100" spc="-1" strike="noStrike">
                <a:solidFill>
                  <a:srgbClr val="18af9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EOS Integration into OpenStack Manila</a:t>
            </a:r>
            <a:endParaRPr b="0" lang="en-US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6" name="CustomShape 2"/>
          <p:cNvSpPr/>
          <p:nvPr/>
        </p:nvSpPr>
        <p:spPr>
          <a:xfrm>
            <a:off x="838080" y="365040"/>
            <a:ext cx="10514880" cy="66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1" lang="en-US" sz="44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Mock System Solution  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CustomShape 3"/>
          <p:cNvSpPr/>
          <p:nvPr/>
        </p:nvSpPr>
        <p:spPr>
          <a:xfrm>
            <a:off x="2854080" y="4275360"/>
            <a:ext cx="2042280" cy="777240"/>
          </a:xfrm>
          <a:prstGeom prst="rect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8" name="CustomShape 4"/>
          <p:cNvSpPr/>
          <p:nvPr/>
        </p:nvSpPr>
        <p:spPr>
          <a:xfrm>
            <a:off x="3244680" y="4458240"/>
            <a:ext cx="1615680" cy="42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OpenStack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09" name="pasted-image.png" descr=""/>
          <p:cNvPicPr/>
          <p:nvPr/>
        </p:nvPicPr>
        <p:blipFill>
          <a:blip r:embed="rId1"/>
          <a:srcRect l="0" t="0" r="794" b="6964"/>
          <a:stretch/>
        </p:blipFill>
        <p:spPr>
          <a:xfrm>
            <a:off x="968040" y="1904760"/>
            <a:ext cx="3922920" cy="1782720"/>
          </a:xfrm>
          <a:prstGeom prst="rect">
            <a:avLst/>
          </a:prstGeom>
          <a:ln w="12600">
            <a:solidFill>
              <a:srgbClr val="3465a4"/>
            </a:solidFill>
            <a:miter/>
          </a:ln>
          <a:effectLst>
            <a:outerShdw dist="25560" dir="5400000">
              <a:srgbClr val="000000">
                <a:alpha val="50000"/>
              </a:srgbClr>
            </a:outerShdw>
          </a:effectLst>
        </p:spPr>
      </p:pic>
      <p:sp>
        <p:nvSpPr>
          <p:cNvPr id="210" name="CustomShape 5"/>
          <p:cNvSpPr/>
          <p:nvPr/>
        </p:nvSpPr>
        <p:spPr>
          <a:xfrm>
            <a:off x="751680" y="2021040"/>
            <a:ext cx="842040" cy="752400"/>
          </a:xfrm>
          <a:prstGeom prst="blockArc">
            <a:avLst>
              <a:gd name="adj1" fmla="val 10800000"/>
              <a:gd name="adj2" fmla="val 0"/>
              <a:gd name="adj3" fmla="val 25000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1" name="CustomShape 6"/>
          <p:cNvSpPr/>
          <p:nvPr/>
        </p:nvSpPr>
        <p:spPr>
          <a:xfrm>
            <a:off x="891720" y="1510200"/>
            <a:ext cx="561960" cy="60192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2" name="CustomShape 7"/>
          <p:cNvSpPr/>
          <p:nvPr/>
        </p:nvSpPr>
        <p:spPr>
          <a:xfrm>
            <a:off x="891720" y="2187720"/>
            <a:ext cx="561960" cy="208800"/>
          </a:xfrm>
          <a:prstGeom prst="rect">
            <a:avLst/>
          </a:prstGeom>
          <a:solidFill>
            <a:srgbClr val="729fc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3" name="Line 8"/>
          <p:cNvSpPr/>
          <p:nvPr/>
        </p:nvSpPr>
        <p:spPr>
          <a:xfrm>
            <a:off x="750960" y="2398320"/>
            <a:ext cx="843480" cy="36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4" name="CustomShape 9"/>
          <p:cNvSpPr/>
          <p:nvPr/>
        </p:nvSpPr>
        <p:spPr>
          <a:xfrm>
            <a:off x="2406600" y="1554480"/>
            <a:ext cx="1244160" cy="3002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Web Interface</a:t>
            </a:r>
            <a:endParaRPr b="0" lang="en-U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5" name="CustomShape 10"/>
          <p:cNvSpPr/>
          <p:nvPr/>
        </p:nvSpPr>
        <p:spPr>
          <a:xfrm>
            <a:off x="8351280" y="1310400"/>
            <a:ext cx="3444480" cy="4846320"/>
          </a:xfrm>
          <a:prstGeom prst="rect">
            <a:avLst/>
          </a:prstGeom>
          <a:noFill/>
          <a:ln w="3240">
            <a:solidFill>
              <a:srgbClr val="000000"/>
            </a:solidFill>
            <a:miter/>
          </a:ln>
          <a:effectLst>
            <a:outerShdw dist="25560" dir="5400000">
              <a:srgbClr val="000000">
                <a:alpha val="5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216" name="CustomShape 11"/>
          <p:cNvSpPr/>
          <p:nvPr/>
        </p:nvSpPr>
        <p:spPr>
          <a:xfrm>
            <a:off x="9892800" y="3366720"/>
            <a:ext cx="1080000" cy="748080"/>
          </a:xfrm>
          <a:prstGeom prst="ellipse">
            <a:avLst/>
          </a:prstGeom>
          <a:solidFill>
            <a:srgbClr val="729fcf"/>
          </a:solidFill>
          <a:ln w="12600">
            <a:noFill/>
          </a:ln>
          <a:effectLst>
            <a:outerShdw dist="25560" dir="5400000">
              <a:srgbClr val="000000">
                <a:alpha val="5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Python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7" name="CustomShape 12"/>
          <p:cNvSpPr/>
          <p:nvPr/>
        </p:nvSpPr>
        <p:spPr>
          <a:xfrm>
            <a:off x="9418320" y="3532320"/>
            <a:ext cx="617400" cy="375480"/>
          </a:xfrm>
          <a:prstGeom prst="rect">
            <a:avLst/>
          </a:prstGeom>
          <a:solidFill>
            <a:srgbClr val="729fcf"/>
          </a:solidFill>
          <a:ln w="12600">
            <a:noFill/>
          </a:ln>
          <a:effectLst>
            <a:outerShdw dist="25560" dir="5400000">
              <a:srgbClr val="000000">
                <a:alpha val="5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0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GRPC</a:t>
            </a:r>
            <a:endParaRPr b="0" lang="en-US" sz="105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0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Service</a:t>
            </a:r>
            <a:endParaRPr b="0" lang="en-US" sz="105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8" name="CustomShape 13"/>
          <p:cNvSpPr/>
          <p:nvPr/>
        </p:nvSpPr>
        <p:spPr>
          <a:xfrm>
            <a:off x="5730840" y="4474800"/>
            <a:ext cx="617400" cy="375480"/>
          </a:xfrm>
          <a:prstGeom prst="rect">
            <a:avLst/>
          </a:prstGeom>
          <a:solidFill>
            <a:srgbClr val="729fcf"/>
          </a:solidFill>
          <a:ln w="12600">
            <a:noFill/>
          </a:ln>
          <a:effectLst>
            <a:outerShdw dist="25560" dir="5400000">
              <a:srgbClr val="000000">
                <a:alpha val="5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0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GRPC</a:t>
            </a:r>
            <a:endParaRPr b="0" lang="en-US" sz="105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0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Client</a:t>
            </a:r>
            <a:endParaRPr b="0" lang="en-US" sz="105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9" name="CustomShape 14"/>
          <p:cNvSpPr/>
          <p:nvPr/>
        </p:nvSpPr>
        <p:spPr>
          <a:xfrm>
            <a:off x="9571320" y="2798640"/>
            <a:ext cx="1256400" cy="497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EOS Service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Emulation</a:t>
            </a:r>
            <a:endParaRPr b="0" lang="en-US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20" name="" descr=""/>
          <p:cNvPicPr/>
          <p:nvPr/>
        </p:nvPicPr>
        <p:blipFill>
          <a:blip r:embed="rId2"/>
          <a:stretch/>
        </p:blipFill>
        <p:spPr>
          <a:xfrm>
            <a:off x="2651760" y="5541840"/>
            <a:ext cx="2468880" cy="435960"/>
          </a:xfrm>
          <a:prstGeom prst="rect">
            <a:avLst/>
          </a:prstGeom>
          <a:ln>
            <a:noFill/>
          </a:ln>
        </p:spPr>
      </p:pic>
      <p:sp>
        <p:nvSpPr>
          <p:cNvPr id="221" name="CustomShape 15"/>
          <p:cNvSpPr/>
          <p:nvPr/>
        </p:nvSpPr>
        <p:spPr>
          <a:xfrm>
            <a:off x="363960" y="1316160"/>
            <a:ext cx="7583760" cy="4846320"/>
          </a:xfrm>
          <a:prstGeom prst="rect">
            <a:avLst/>
          </a:prstGeom>
          <a:noFill/>
          <a:ln w="3240">
            <a:solidFill>
              <a:srgbClr val="000000"/>
            </a:solidFill>
            <a:miter/>
          </a:ln>
          <a:effectLst>
            <a:outerShdw dist="25560" dir="5400000">
              <a:srgbClr val="000000">
                <a:alpha val="5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cxnSp>
        <p:nvCxnSpPr>
          <p:cNvPr id="222" name="Line 16"/>
          <p:cNvCxnSpPr>
            <a:endCxn id="207" idx="1"/>
          </p:cNvCxnSpPr>
          <p:nvPr/>
        </p:nvCxnSpPr>
        <p:spPr>
          <a:xfrm>
            <a:off x="750960" y="2598840"/>
            <a:ext cx="2103480" cy="2065320"/>
          </a:xfrm>
          <a:prstGeom prst="bentConnector3">
            <a:avLst/>
          </a:prstGeom>
          <a:ln>
            <a:solidFill>
              <a:srgbClr val="3465a4"/>
            </a:solidFill>
            <a:tailEnd len="med" type="triangle" w="med"/>
          </a:ln>
        </p:spPr>
      </p:cxnSp>
      <p:sp>
        <p:nvSpPr>
          <p:cNvPr id="223" name="CustomShape 17"/>
          <p:cNvSpPr/>
          <p:nvPr/>
        </p:nvSpPr>
        <p:spPr>
          <a:xfrm>
            <a:off x="5684760" y="2313360"/>
            <a:ext cx="1129320" cy="11973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create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delete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extend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shrink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manage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unmanage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4" name="TextShape 18"/>
          <p:cNvSpPr txBox="1"/>
          <p:nvPr/>
        </p:nvSpPr>
        <p:spPr>
          <a:xfrm>
            <a:off x="5384160" y="1995120"/>
            <a:ext cx="2161800" cy="343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Share 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Capabilitie</a:t>
            </a:r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5" name="CustomShape 19"/>
          <p:cNvSpPr/>
          <p:nvPr/>
        </p:nvSpPr>
        <p:spPr>
          <a:xfrm>
            <a:off x="4682880" y="4402800"/>
            <a:ext cx="1078200" cy="5486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EOS Manila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Driver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226" name="Line 20"/>
          <p:cNvCxnSpPr>
            <a:stCxn id="218" idx="3"/>
            <a:endCxn id="217" idx="1"/>
          </p:cNvCxnSpPr>
          <p:nvPr/>
        </p:nvCxnSpPr>
        <p:spPr>
          <a:xfrm flipV="1">
            <a:off x="6348240" y="3719880"/>
            <a:ext cx="3070440" cy="942840"/>
          </a:xfrm>
          <a:prstGeom prst="bentConnector3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</p:cxnSp>
      <p:pic>
        <p:nvPicPr>
          <p:cNvPr id="227" name="" descr=""/>
          <p:cNvPicPr/>
          <p:nvPr/>
        </p:nvPicPr>
        <p:blipFill>
          <a:blip r:embed="rId3"/>
          <a:stretch/>
        </p:blipFill>
        <p:spPr>
          <a:xfrm>
            <a:off x="9515880" y="4809960"/>
            <a:ext cx="1182600" cy="950760"/>
          </a:xfrm>
          <a:prstGeom prst="rect">
            <a:avLst/>
          </a:prstGeom>
          <a:ln>
            <a:noFill/>
          </a:ln>
        </p:spPr>
      </p:pic>
      <p:sp>
        <p:nvSpPr>
          <p:cNvPr id="228" name="CustomShape 21"/>
          <p:cNvSpPr/>
          <p:nvPr/>
        </p:nvSpPr>
        <p:spPr>
          <a:xfrm>
            <a:off x="9601200" y="5740560"/>
            <a:ext cx="1088640" cy="330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Local Host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9" name="TextShape 22"/>
          <p:cNvSpPr txBox="1"/>
          <p:nvPr/>
        </p:nvSpPr>
        <p:spPr>
          <a:xfrm>
            <a:off x="10059120" y="592920"/>
            <a:ext cx="2391480" cy="596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5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Reference: [4,5]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4035240" y="627408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1100" spc="-1" strike="noStrike">
                <a:solidFill>
                  <a:srgbClr val="18af9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EOS Integration into OpenStack Manila</a:t>
            </a:r>
            <a:endParaRPr b="0" lang="en-US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838080" y="365040"/>
            <a:ext cx="10514880" cy="66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1" lang="en-US" sz="4400" spc="-1" strike="noStrike">
                <a:solidFill>
                  <a:srgbClr val="393e9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Production System Solution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2" name="CustomShape 3"/>
          <p:cNvSpPr/>
          <p:nvPr/>
        </p:nvSpPr>
        <p:spPr>
          <a:xfrm>
            <a:off x="2854080" y="4275360"/>
            <a:ext cx="2042280" cy="777240"/>
          </a:xfrm>
          <a:prstGeom prst="rect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3" name="CustomShape 4"/>
          <p:cNvSpPr/>
          <p:nvPr/>
        </p:nvSpPr>
        <p:spPr>
          <a:xfrm>
            <a:off x="3244680" y="4458240"/>
            <a:ext cx="1615680" cy="42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OpenStack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34" name="pasted-image.png" descr=""/>
          <p:cNvPicPr/>
          <p:nvPr/>
        </p:nvPicPr>
        <p:blipFill>
          <a:blip r:embed="rId1"/>
          <a:srcRect l="0" t="0" r="794" b="6964"/>
          <a:stretch/>
        </p:blipFill>
        <p:spPr>
          <a:xfrm>
            <a:off x="968040" y="1904760"/>
            <a:ext cx="3922920" cy="1782720"/>
          </a:xfrm>
          <a:prstGeom prst="rect">
            <a:avLst/>
          </a:prstGeom>
          <a:ln w="12600">
            <a:solidFill>
              <a:srgbClr val="3465a4"/>
            </a:solidFill>
            <a:miter/>
          </a:ln>
          <a:effectLst>
            <a:outerShdw dist="25560" dir="5400000">
              <a:srgbClr val="000000">
                <a:alpha val="50000"/>
              </a:srgbClr>
            </a:outerShdw>
          </a:effectLst>
        </p:spPr>
      </p:pic>
      <p:sp>
        <p:nvSpPr>
          <p:cNvPr id="235" name="CustomShape 5"/>
          <p:cNvSpPr/>
          <p:nvPr/>
        </p:nvSpPr>
        <p:spPr>
          <a:xfrm>
            <a:off x="751680" y="2021040"/>
            <a:ext cx="842040" cy="752400"/>
          </a:xfrm>
          <a:prstGeom prst="blockArc">
            <a:avLst>
              <a:gd name="adj1" fmla="val 10800000"/>
              <a:gd name="adj2" fmla="val 0"/>
              <a:gd name="adj3" fmla="val 25000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6" name="CustomShape 6"/>
          <p:cNvSpPr/>
          <p:nvPr/>
        </p:nvSpPr>
        <p:spPr>
          <a:xfrm>
            <a:off x="891720" y="1510200"/>
            <a:ext cx="561960" cy="60192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7" name="CustomShape 7"/>
          <p:cNvSpPr/>
          <p:nvPr/>
        </p:nvSpPr>
        <p:spPr>
          <a:xfrm>
            <a:off x="891720" y="2187720"/>
            <a:ext cx="561960" cy="208800"/>
          </a:xfrm>
          <a:prstGeom prst="rect">
            <a:avLst/>
          </a:prstGeom>
          <a:solidFill>
            <a:srgbClr val="729fc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8" name="Line 8"/>
          <p:cNvSpPr/>
          <p:nvPr/>
        </p:nvSpPr>
        <p:spPr>
          <a:xfrm>
            <a:off x="750960" y="2398320"/>
            <a:ext cx="843480" cy="36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9" name="CustomShape 9"/>
          <p:cNvSpPr/>
          <p:nvPr/>
        </p:nvSpPr>
        <p:spPr>
          <a:xfrm>
            <a:off x="2406600" y="1554480"/>
            <a:ext cx="1244160" cy="3002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Web Interface</a:t>
            </a:r>
            <a:endParaRPr b="0" lang="en-US" sz="1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CustomShape 10"/>
          <p:cNvSpPr/>
          <p:nvPr/>
        </p:nvSpPr>
        <p:spPr>
          <a:xfrm>
            <a:off x="8351280" y="1310400"/>
            <a:ext cx="3444480" cy="4846320"/>
          </a:xfrm>
          <a:prstGeom prst="rect">
            <a:avLst/>
          </a:prstGeom>
          <a:noFill/>
          <a:ln w="3240">
            <a:solidFill>
              <a:srgbClr val="000000"/>
            </a:solidFill>
            <a:miter/>
          </a:ln>
          <a:effectLst>
            <a:outerShdw dist="25560" dir="5400000">
              <a:srgbClr val="000000">
                <a:alpha val="5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241" name="CustomShape 11"/>
          <p:cNvSpPr/>
          <p:nvPr/>
        </p:nvSpPr>
        <p:spPr>
          <a:xfrm>
            <a:off x="9177120" y="3036960"/>
            <a:ext cx="498960" cy="330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/eos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2" name="CustomShape 12"/>
          <p:cNvSpPr/>
          <p:nvPr/>
        </p:nvSpPr>
        <p:spPr>
          <a:xfrm>
            <a:off x="9128160" y="3585600"/>
            <a:ext cx="579600" cy="330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/user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3" name="CustomShape 13"/>
          <p:cNvSpPr/>
          <p:nvPr/>
        </p:nvSpPr>
        <p:spPr>
          <a:xfrm>
            <a:off x="8761680" y="4098240"/>
            <a:ext cx="1323360" cy="330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/a  ……….  /z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Line 14"/>
          <p:cNvSpPr/>
          <p:nvPr/>
        </p:nvSpPr>
        <p:spPr>
          <a:xfrm flipV="1">
            <a:off x="9421200" y="3423600"/>
            <a:ext cx="0" cy="197640"/>
          </a:xfrm>
          <a:prstGeom prst="line">
            <a:avLst/>
          </a:prstGeom>
          <a:ln cap="rnd" w="25560">
            <a:solidFill>
              <a:srgbClr val="000000"/>
            </a:solidFill>
            <a:custDash>
              <a:ds d="100000" sp="100000"/>
            </a:custDash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45" name="Line 15"/>
          <p:cNvSpPr/>
          <p:nvPr/>
        </p:nvSpPr>
        <p:spPr>
          <a:xfrm>
            <a:off x="9405360" y="3879360"/>
            <a:ext cx="472680" cy="260640"/>
          </a:xfrm>
          <a:prstGeom prst="line">
            <a:avLst/>
          </a:prstGeom>
          <a:ln cap="rnd" w="25560">
            <a:solidFill>
              <a:srgbClr val="000000"/>
            </a:solidFill>
            <a:custDash>
              <a:ds d="100000" sp="100000"/>
            </a:custDash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46" name="Line 16"/>
          <p:cNvSpPr/>
          <p:nvPr/>
        </p:nvSpPr>
        <p:spPr>
          <a:xfrm flipV="1">
            <a:off x="8958240" y="3879720"/>
            <a:ext cx="473400" cy="260280"/>
          </a:xfrm>
          <a:prstGeom prst="line">
            <a:avLst/>
          </a:prstGeom>
          <a:ln cap="rnd" w="25560">
            <a:solidFill>
              <a:srgbClr val="000000"/>
            </a:solidFill>
            <a:custDash>
              <a:ds d="100000" sp="100000"/>
            </a:custDash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47" name="Line 17"/>
          <p:cNvSpPr/>
          <p:nvPr/>
        </p:nvSpPr>
        <p:spPr>
          <a:xfrm flipV="1">
            <a:off x="8908560" y="4434480"/>
            <a:ext cx="360" cy="375840"/>
          </a:xfrm>
          <a:prstGeom prst="line">
            <a:avLst/>
          </a:prstGeom>
          <a:ln cap="rnd" w="25560">
            <a:solidFill>
              <a:srgbClr val="000000"/>
            </a:solidFill>
            <a:custDash>
              <a:ds d="100000" sp="100000"/>
            </a:custDash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48" name="CustomShape 18"/>
          <p:cNvSpPr/>
          <p:nvPr/>
        </p:nvSpPr>
        <p:spPr>
          <a:xfrm>
            <a:off x="8497440" y="4793040"/>
            <a:ext cx="812880" cy="330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/ashare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49" name="pasted-image.tiff" descr=""/>
          <p:cNvPicPr/>
          <p:nvPr/>
        </p:nvPicPr>
        <p:blipFill>
          <a:blip r:embed="rId2"/>
          <a:stretch/>
        </p:blipFill>
        <p:spPr>
          <a:xfrm>
            <a:off x="9382320" y="5358240"/>
            <a:ext cx="1554480" cy="640800"/>
          </a:xfrm>
          <a:prstGeom prst="rect">
            <a:avLst/>
          </a:prstGeom>
          <a:ln w="12600">
            <a:noFill/>
          </a:ln>
        </p:spPr>
      </p:pic>
      <p:sp>
        <p:nvSpPr>
          <p:cNvPr id="250" name="CustomShape 19"/>
          <p:cNvSpPr/>
          <p:nvPr/>
        </p:nvSpPr>
        <p:spPr>
          <a:xfrm>
            <a:off x="10331280" y="2191680"/>
            <a:ext cx="1434600" cy="497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EOS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File Storage Server</a:t>
            </a:r>
            <a:endParaRPr b="0" lang="en-US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51" name="pasted-image.tiff" descr=""/>
          <p:cNvPicPr/>
          <p:nvPr/>
        </p:nvPicPr>
        <p:blipFill>
          <a:blip r:embed="rId3"/>
          <a:stretch/>
        </p:blipFill>
        <p:spPr>
          <a:xfrm>
            <a:off x="10800000" y="2751840"/>
            <a:ext cx="483120" cy="438840"/>
          </a:xfrm>
          <a:prstGeom prst="rect">
            <a:avLst/>
          </a:prstGeom>
          <a:ln w="12600">
            <a:noFill/>
          </a:ln>
        </p:spPr>
      </p:pic>
      <p:pic>
        <p:nvPicPr>
          <p:cNvPr id="252" name="pasted-image.tiff" descr=""/>
          <p:cNvPicPr/>
          <p:nvPr/>
        </p:nvPicPr>
        <p:blipFill>
          <a:blip r:embed="rId4"/>
          <a:stretch/>
        </p:blipFill>
        <p:spPr>
          <a:xfrm>
            <a:off x="10800000" y="2916000"/>
            <a:ext cx="483120" cy="438840"/>
          </a:xfrm>
          <a:prstGeom prst="rect">
            <a:avLst/>
          </a:prstGeom>
          <a:ln w="12600">
            <a:noFill/>
          </a:ln>
        </p:spPr>
      </p:pic>
      <p:pic>
        <p:nvPicPr>
          <p:cNvPr id="253" name="pasted-image.tiff" descr=""/>
          <p:cNvPicPr/>
          <p:nvPr/>
        </p:nvPicPr>
        <p:blipFill>
          <a:blip r:embed="rId5"/>
          <a:stretch/>
        </p:blipFill>
        <p:spPr>
          <a:xfrm>
            <a:off x="10800000" y="3109680"/>
            <a:ext cx="483120" cy="438840"/>
          </a:xfrm>
          <a:prstGeom prst="rect">
            <a:avLst/>
          </a:prstGeom>
          <a:ln w="12600">
            <a:noFill/>
          </a:ln>
        </p:spPr>
      </p:pic>
      <p:pic>
        <p:nvPicPr>
          <p:cNvPr id="254" name="pasted-image.tiff" descr=""/>
          <p:cNvPicPr/>
          <p:nvPr/>
        </p:nvPicPr>
        <p:blipFill>
          <a:blip r:embed="rId6"/>
          <a:stretch/>
        </p:blipFill>
        <p:spPr>
          <a:xfrm>
            <a:off x="10800000" y="3283920"/>
            <a:ext cx="483120" cy="438840"/>
          </a:xfrm>
          <a:prstGeom prst="rect">
            <a:avLst/>
          </a:prstGeom>
          <a:ln w="12600">
            <a:noFill/>
          </a:ln>
        </p:spPr>
      </p:pic>
      <p:pic>
        <p:nvPicPr>
          <p:cNvPr id="255" name="pasted-image.tiff" descr=""/>
          <p:cNvPicPr/>
          <p:nvPr/>
        </p:nvPicPr>
        <p:blipFill>
          <a:blip r:embed="rId7"/>
          <a:stretch/>
        </p:blipFill>
        <p:spPr>
          <a:xfrm>
            <a:off x="10800000" y="3474360"/>
            <a:ext cx="483120" cy="438840"/>
          </a:xfrm>
          <a:prstGeom prst="rect">
            <a:avLst/>
          </a:prstGeom>
          <a:ln w="12600">
            <a:noFill/>
          </a:ln>
        </p:spPr>
      </p:pic>
      <p:pic>
        <p:nvPicPr>
          <p:cNvPr id="256" name="pasted-image.tiff" descr=""/>
          <p:cNvPicPr/>
          <p:nvPr/>
        </p:nvPicPr>
        <p:blipFill>
          <a:blip r:embed="rId8"/>
          <a:stretch/>
        </p:blipFill>
        <p:spPr>
          <a:xfrm>
            <a:off x="10800000" y="3638160"/>
            <a:ext cx="483120" cy="438840"/>
          </a:xfrm>
          <a:prstGeom prst="rect">
            <a:avLst/>
          </a:prstGeom>
          <a:ln w="12600">
            <a:noFill/>
          </a:ln>
        </p:spPr>
      </p:pic>
      <p:pic>
        <p:nvPicPr>
          <p:cNvPr id="257" name="pasted-image.tiff" descr=""/>
          <p:cNvPicPr/>
          <p:nvPr/>
        </p:nvPicPr>
        <p:blipFill>
          <a:blip r:embed="rId9"/>
          <a:stretch/>
        </p:blipFill>
        <p:spPr>
          <a:xfrm>
            <a:off x="10800000" y="3831840"/>
            <a:ext cx="483120" cy="438840"/>
          </a:xfrm>
          <a:prstGeom prst="rect">
            <a:avLst/>
          </a:prstGeom>
          <a:ln w="12600">
            <a:noFill/>
          </a:ln>
        </p:spPr>
      </p:pic>
      <p:pic>
        <p:nvPicPr>
          <p:cNvPr id="258" name="pasted-image.tiff" descr=""/>
          <p:cNvPicPr/>
          <p:nvPr/>
        </p:nvPicPr>
        <p:blipFill>
          <a:blip r:embed="rId10"/>
          <a:stretch/>
        </p:blipFill>
        <p:spPr>
          <a:xfrm>
            <a:off x="10800000" y="4006080"/>
            <a:ext cx="483120" cy="438480"/>
          </a:xfrm>
          <a:prstGeom prst="rect">
            <a:avLst/>
          </a:prstGeom>
          <a:ln w="12600">
            <a:noFill/>
          </a:ln>
        </p:spPr>
      </p:pic>
      <p:pic>
        <p:nvPicPr>
          <p:cNvPr id="259" name="pasted-image.tiff" descr=""/>
          <p:cNvPicPr/>
          <p:nvPr/>
        </p:nvPicPr>
        <p:blipFill>
          <a:blip r:embed="rId11"/>
          <a:stretch/>
        </p:blipFill>
        <p:spPr>
          <a:xfrm>
            <a:off x="10800000" y="4166280"/>
            <a:ext cx="483120" cy="438840"/>
          </a:xfrm>
          <a:prstGeom prst="rect">
            <a:avLst/>
          </a:prstGeom>
          <a:ln w="12600">
            <a:noFill/>
          </a:ln>
        </p:spPr>
      </p:pic>
      <p:pic>
        <p:nvPicPr>
          <p:cNvPr id="260" name="pasted-image.tiff" descr=""/>
          <p:cNvPicPr/>
          <p:nvPr/>
        </p:nvPicPr>
        <p:blipFill>
          <a:blip r:embed="rId12"/>
          <a:stretch/>
        </p:blipFill>
        <p:spPr>
          <a:xfrm>
            <a:off x="10800000" y="4330080"/>
            <a:ext cx="483120" cy="439200"/>
          </a:xfrm>
          <a:prstGeom prst="rect">
            <a:avLst/>
          </a:prstGeom>
          <a:ln w="12600">
            <a:noFill/>
          </a:ln>
        </p:spPr>
      </p:pic>
      <p:pic>
        <p:nvPicPr>
          <p:cNvPr id="261" name="pasted-image.tiff" descr=""/>
          <p:cNvPicPr/>
          <p:nvPr/>
        </p:nvPicPr>
        <p:blipFill>
          <a:blip r:embed="rId13"/>
          <a:stretch/>
        </p:blipFill>
        <p:spPr>
          <a:xfrm>
            <a:off x="10800000" y="4524120"/>
            <a:ext cx="483120" cy="438840"/>
          </a:xfrm>
          <a:prstGeom prst="rect">
            <a:avLst/>
          </a:prstGeom>
          <a:ln w="12600">
            <a:noFill/>
          </a:ln>
        </p:spPr>
      </p:pic>
      <p:pic>
        <p:nvPicPr>
          <p:cNvPr id="262" name="pasted-image.tiff" descr=""/>
          <p:cNvPicPr/>
          <p:nvPr/>
        </p:nvPicPr>
        <p:blipFill>
          <a:blip r:embed="rId14"/>
          <a:stretch/>
        </p:blipFill>
        <p:spPr>
          <a:xfrm>
            <a:off x="10800000" y="4698360"/>
            <a:ext cx="483120" cy="438840"/>
          </a:xfrm>
          <a:prstGeom prst="rect">
            <a:avLst/>
          </a:prstGeom>
          <a:ln w="12600">
            <a:noFill/>
          </a:ln>
        </p:spPr>
      </p:pic>
      <p:sp>
        <p:nvSpPr>
          <p:cNvPr id="263" name="CustomShape 20"/>
          <p:cNvSpPr/>
          <p:nvPr/>
        </p:nvSpPr>
        <p:spPr>
          <a:xfrm>
            <a:off x="9252720" y="1995120"/>
            <a:ext cx="894240" cy="736560"/>
          </a:xfrm>
          <a:prstGeom prst="ellipse">
            <a:avLst/>
          </a:prstGeom>
          <a:solidFill>
            <a:srgbClr val="729fcf"/>
          </a:solidFill>
          <a:ln w="12600">
            <a:noFill/>
          </a:ln>
          <a:effectLst>
            <a:outerShdw dist="25560" dir="5400000">
              <a:srgbClr val="000000">
                <a:alpha val="5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EOS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MGM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4" name="CustomShape 21"/>
          <p:cNvSpPr/>
          <p:nvPr/>
        </p:nvSpPr>
        <p:spPr>
          <a:xfrm>
            <a:off x="8778240" y="2160720"/>
            <a:ext cx="617400" cy="375480"/>
          </a:xfrm>
          <a:prstGeom prst="rect">
            <a:avLst/>
          </a:prstGeom>
          <a:solidFill>
            <a:srgbClr val="729fcf"/>
          </a:solidFill>
          <a:ln w="12600">
            <a:noFill/>
          </a:ln>
          <a:effectLst>
            <a:outerShdw dist="25560" dir="5400000">
              <a:srgbClr val="000000">
                <a:alpha val="5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0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GRPC</a:t>
            </a:r>
            <a:endParaRPr b="0" lang="en-US" sz="105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0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Service</a:t>
            </a:r>
            <a:endParaRPr b="0" lang="en-US" sz="105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5" name="CustomShape 22"/>
          <p:cNvSpPr/>
          <p:nvPr/>
        </p:nvSpPr>
        <p:spPr>
          <a:xfrm>
            <a:off x="5730840" y="4474800"/>
            <a:ext cx="617400" cy="375480"/>
          </a:xfrm>
          <a:prstGeom prst="rect">
            <a:avLst/>
          </a:prstGeom>
          <a:solidFill>
            <a:srgbClr val="729fcf"/>
          </a:solidFill>
          <a:ln w="12600">
            <a:noFill/>
          </a:ln>
          <a:effectLst>
            <a:outerShdw dist="25560" dir="5400000">
              <a:srgbClr val="000000">
                <a:alpha val="5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0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GRPC</a:t>
            </a:r>
            <a:endParaRPr b="0" lang="en-US" sz="105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0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Client</a:t>
            </a:r>
            <a:endParaRPr b="0" lang="en-US" sz="105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6" name="CustomShape 23"/>
          <p:cNvSpPr/>
          <p:nvPr/>
        </p:nvSpPr>
        <p:spPr>
          <a:xfrm>
            <a:off x="8787240" y="1463040"/>
            <a:ext cx="1326600" cy="497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/>
          <a:p>
            <a:pPr algn="ctr">
              <a:lnSpc>
                <a:spcPct val="100000"/>
              </a:lnSpc>
            </a:pPr>
            <a:r>
              <a:rPr b="0" lang="en-US" sz="15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EOS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Metadata Service</a:t>
            </a:r>
            <a:endParaRPr b="0" lang="en-US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67" name="" descr=""/>
          <p:cNvPicPr/>
          <p:nvPr/>
        </p:nvPicPr>
        <p:blipFill>
          <a:blip r:embed="rId15"/>
          <a:stretch/>
        </p:blipFill>
        <p:spPr>
          <a:xfrm>
            <a:off x="2651760" y="5541840"/>
            <a:ext cx="2468880" cy="435960"/>
          </a:xfrm>
          <a:prstGeom prst="rect">
            <a:avLst/>
          </a:prstGeom>
          <a:ln>
            <a:noFill/>
          </a:ln>
        </p:spPr>
      </p:pic>
      <p:sp>
        <p:nvSpPr>
          <p:cNvPr id="268" name="CustomShape 24"/>
          <p:cNvSpPr/>
          <p:nvPr/>
        </p:nvSpPr>
        <p:spPr>
          <a:xfrm>
            <a:off x="363960" y="1316160"/>
            <a:ext cx="7583760" cy="4846320"/>
          </a:xfrm>
          <a:prstGeom prst="rect">
            <a:avLst/>
          </a:prstGeom>
          <a:noFill/>
          <a:ln w="3240">
            <a:solidFill>
              <a:srgbClr val="000000"/>
            </a:solidFill>
            <a:miter/>
          </a:ln>
          <a:effectLst>
            <a:outerShdw dist="25560" dir="5400000">
              <a:srgbClr val="000000">
                <a:alpha val="5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cxnSp>
        <p:nvCxnSpPr>
          <p:cNvPr id="269" name="Line 25"/>
          <p:cNvCxnSpPr>
            <a:endCxn id="232" idx="1"/>
          </p:cNvCxnSpPr>
          <p:nvPr/>
        </p:nvCxnSpPr>
        <p:spPr>
          <a:xfrm>
            <a:off x="750960" y="2598840"/>
            <a:ext cx="2103480" cy="2065320"/>
          </a:xfrm>
          <a:prstGeom prst="bentConnector3">
            <a:avLst/>
          </a:prstGeom>
          <a:ln>
            <a:solidFill>
              <a:srgbClr val="3465a4"/>
            </a:solidFill>
            <a:tailEnd len="med" type="triangle" w="med"/>
          </a:ln>
        </p:spPr>
      </p:cxnSp>
      <p:sp>
        <p:nvSpPr>
          <p:cNvPr id="270" name="CustomShape 26"/>
          <p:cNvSpPr/>
          <p:nvPr/>
        </p:nvSpPr>
        <p:spPr>
          <a:xfrm>
            <a:off x="5684760" y="2313360"/>
            <a:ext cx="1129320" cy="11973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/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create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delete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extend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shrink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manage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unmanage</a:t>
            </a:r>
            <a:endParaRPr b="0" lang="en-US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1" name="TextShape 27"/>
          <p:cNvSpPr txBox="1"/>
          <p:nvPr/>
        </p:nvSpPr>
        <p:spPr>
          <a:xfrm>
            <a:off x="5384160" y="1995120"/>
            <a:ext cx="2161800" cy="343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Share Capabilities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2" name="CustomShape 28"/>
          <p:cNvSpPr/>
          <p:nvPr/>
        </p:nvSpPr>
        <p:spPr>
          <a:xfrm>
            <a:off x="4682880" y="4402800"/>
            <a:ext cx="1078200" cy="5486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EOS Manila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Driver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273" name="Line 29"/>
          <p:cNvCxnSpPr>
            <a:stCxn id="265" idx="3"/>
            <a:endCxn id="264" idx="1"/>
          </p:cNvCxnSpPr>
          <p:nvPr/>
        </p:nvCxnSpPr>
        <p:spPr>
          <a:xfrm flipV="1">
            <a:off x="6348240" y="2348280"/>
            <a:ext cx="2430360" cy="2314440"/>
          </a:xfrm>
          <a:prstGeom prst="bentConnector3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</p:cxnSp>
      <p:sp>
        <p:nvSpPr>
          <p:cNvPr id="274" name="TextShape 30"/>
          <p:cNvSpPr txBox="1"/>
          <p:nvPr/>
        </p:nvSpPr>
        <p:spPr>
          <a:xfrm>
            <a:off x="10059120" y="592920"/>
            <a:ext cx="2391480" cy="596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500" spc="-1" strike="noStrike">
                <a:solidFill>
                  <a:srgbClr val="9999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Reference: [4,5]</a:t>
            </a:r>
            <a:endParaRPr b="0" lang="en-US" sz="15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2854</TotalTime>
  <Application>LibreOffice/5.3.6.1$Linux_X86_64 LibreOffice_project/30$Build-1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2017-05-22T08:24:09Z</dcterms:created>
  <dc:creator>Utilisateur de Microsoft Office</dc:creator>
  <dc:description/>
  <dc:language>en-US</dc:language>
  <cp:lastModifiedBy/>
  <dcterms:modified xsi:type="dcterms:W3CDTF">2019-08-13T10:59:39Z</dcterms:modified>
  <cp:revision>186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