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18AF9B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18AF9B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18AF9B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18AF9B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18AF9B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18AF9B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18AF9B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18AF9B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18AF9B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8" name="Shape 9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5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Espace réservé du texte 10"/>
          <p:cNvSpPr/>
          <p:nvPr>
            <p:ph type="body" sz="quarter" idx="13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</p:spPr>
        <p:txBody>
          <a:bodyPr/>
          <a:lstStyle/>
          <a:p>
            <a:pPr>
              <a:defRPr i="1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" name="Body Level One…"/>
          <p:cNvSpPr txBox="1"/>
          <p:nvPr>
            <p:ph type="body" sz="quarter" idx="1"/>
          </p:nvPr>
        </p:nvSpPr>
        <p:spPr>
          <a:xfrm>
            <a:off x="838200" y="1029541"/>
            <a:ext cx="10515600" cy="515803"/>
          </a:xfrm>
          <a:prstGeom prst="rect">
            <a:avLst/>
          </a:prstGeom>
        </p:spPr>
        <p:txBody>
          <a:bodyPr/>
          <a:lstStyle>
            <a:lvl1pPr>
              <a:defRPr i="1"/>
            </a:lvl1pPr>
            <a:lvl2pPr>
              <a:defRPr i="1"/>
            </a:lvl2pPr>
            <a:lvl3pPr>
              <a:defRPr i="1"/>
            </a:lvl3pPr>
            <a:lvl4pPr>
              <a:defRPr i="1"/>
            </a:lvl4pPr>
            <a:lvl5pPr>
              <a:defRPr i="1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Espace réservé pour une image  12"/>
          <p:cNvSpPr/>
          <p:nvPr>
            <p:ph type="pic" idx="13"/>
          </p:nvPr>
        </p:nvSpPr>
        <p:spPr>
          <a:xfrm>
            <a:off x="838200" y="1706878"/>
            <a:ext cx="10515600" cy="464947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2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" name="Body Level One…"/>
          <p:cNvSpPr txBox="1"/>
          <p:nvPr>
            <p:ph type="body" sz="half" idx="1"/>
          </p:nvPr>
        </p:nvSpPr>
        <p:spPr>
          <a:xfrm>
            <a:off x="838200" y="1734671"/>
            <a:ext cx="5181600" cy="444229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Espace réservé du texte 10"/>
          <p:cNvSpPr/>
          <p:nvPr>
            <p:ph type="body" sz="quarter" idx="13"/>
          </p:nvPr>
        </p:nvSpPr>
        <p:spPr>
          <a:xfrm>
            <a:off x="838200" y="1029541"/>
            <a:ext cx="10515600" cy="515803"/>
          </a:xfrm>
          <a:prstGeom prst="rect">
            <a:avLst/>
          </a:prstGeom>
        </p:spPr>
        <p:txBody>
          <a:bodyPr/>
          <a:lstStyle/>
          <a:p>
            <a:pPr>
              <a:defRPr i="1"/>
            </a:pPr>
          </a:p>
        </p:txBody>
      </p:sp>
      <p:sp>
        <p:nvSpPr>
          <p:cNvPr id="3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" name="Body Level One…"/>
          <p:cNvSpPr txBox="1"/>
          <p:nvPr>
            <p:ph type="body" sz="half" idx="1"/>
          </p:nvPr>
        </p:nvSpPr>
        <p:spPr>
          <a:xfrm>
            <a:off x="838200" y="1734671"/>
            <a:ext cx="3821206" cy="444229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Espace réservé pour une image  5"/>
          <p:cNvSpPr/>
          <p:nvPr>
            <p:ph type="pic" sz="half" idx="13"/>
          </p:nvPr>
        </p:nvSpPr>
        <p:spPr>
          <a:xfrm>
            <a:off x="4948237" y="1735138"/>
            <a:ext cx="6405563" cy="44209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46" name="Espace réservé du texte 10"/>
          <p:cNvSpPr/>
          <p:nvPr>
            <p:ph type="body" sz="quarter" idx="14"/>
          </p:nvPr>
        </p:nvSpPr>
        <p:spPr>
          <a:xfrm>
            <a:off x="838200" y="1029541"/>
            <a:ext cx="10515600" cy="515803"/>
          </a:xfrm>
          <a:prstGeom prst="rect">
            <a:avLst/>
          </a:prstGeom>
        </p:spPr>
        <p:txBody>
          <a:bodyPr/>
          <a:lstStyle/>
          <a:p>
            <a:pPr>
              <a:defRPr i="1"/>
            </a:pPr>
          </a:p>
        </p:txBody>
      </p:sp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5" name="Body Level One…"/>
          <p:cNvSpPr txBox="1"/>
          <p:nvPr>
            <p:ph type="body" sz="half" idx="1"/>
          </p:nvPr>
        </p:nvSpPr>
        <p:spPr>
          <a:xfrm>
            <a:off x="839787" y="1681163"/>
            <a:ext cx="5157789" cy="4508501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Espace réservé pour une image  12"/>
          <p:cNvSpPr/>
          <p:nvPr>
            <p:ph type="pic" sz="quarter" idx="13"/>
          </p:nvPr>
        </p:nvSpPr>
        <p:spPr>
          <a:xfrm>
            <a:off x="6513511" y="1654549"/>
            <a:ext cx="4840289" cy="209045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57" name="Espace réservé pour une image  12"/>
          <p:cNvSpPr/>
          <p:nvPr>
            <p:ph type="pic" sz="quarter" idx="14"/>
          </p:nvPr>
        </p:nvSpPr>
        <p:spPr>
          <a:xfrm>
            <a:off x="6513511" y="4072309"/>
            <a:ext cx="4840289" cy="2090459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58" name="Espace réservé du texte 10"/>
          <p:cNvSpPr/>
          <p:nvPr>
            <p:ph type="body" sz="quarter" idx="15"/>
          </p:nvPr>
        </p:nvSpPr>
        <p:spPr>
          <a:xfrm>
            <a:off x="838200" y="1029541"/>
            <a:ext cx="10515600" cy="515803"/>
          </a:xfrm>
          <a:prstGeom prst="rect">
            <a:avLst/>
          </a:prstGeom>
        </p:spPr>
        <p:txBody>
          <a:bodyPr/>
          <a:lstStyle/>
          <a:p>
            <a:pPr>
              <a:defRPr i="1"/>
            </a:pPr>
          </a:p>
        </p:txBody>
      </p:sp>
      <p:sp>
        <p:nvSpPr>
          <p:cNvPr id="5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7" name="Body Level One…"/>
          <p:cNvSpPr txBox="1"/>
          <p:nvPr>
            <p:ph type="body" sz="quarter" idx="1"/>
          </p:nvPr>
        </p:nvSpPr>
        <p:spPr>
          <a:xfrm>
            <a:off x="839787" y="1681161"/>
            <a:ext cx="5103814" cy="182007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Espace réservé pour une image  12"/>
          <p:cNvSpPr/>
          <p:nvPr>
            <p:ph type="pic" sz="quarter" idx="13"/>
          </p:nvPr>
        </p:nvSpPr>
        <p:spPr>
          <a:xfrm>
            <a:off x="836612" y="3879477"/>
            <a:ext cx="5106988" cy="234369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69" name="Espace réservé pour une image  12"/>
          <p:cNvSpPr/>
          <p:nvPr>
            <p:ph type="pic" sz="quarter" idx="14"/>
          </p:nvPr>
        </p:nvSpPr>
        <p:spPr>
          <a:xfrm>
            <a:off x="6249987" y="3879477"/>
            <a:ext cx="5106989" cy="234369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70" name="Espace réservé du texte 10"/>
          <p:cNvSpPr/>
          <p:nvPr>
            <p:ph type="body" sz="quarter" idx="15"/>
          </p:nvPr>
        </p:nvSpPr>
        <p:spPr>
          <a:xfrm>
            <a:off x="838200" y="1029541"/>
            <a:ext cx="10515600" cy="515803"/>
          </a:xfrm>
          <a:prstGeom prst="rect">
            <a:avLst/>
          </a:prstGeom>
        </p:spPr>
        <p:txBody>
          <a:bodyPr/>
          <a:lstStyle/>
          <a:p>
            <a:pPr>
              <a:defRPr i="1"/>
            </a:pPr>
          </a:p>
        </p:txBody>
      </p:sp>
      <p:sp>
        <p:nvSpPr>
          <p:cNvPr id="7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9" name="Image 10" descr="Imag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926"/>
            <a:ext cx="12192000" cy="6854654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Title Text"/>
          <p:cNvSpPr txBox="1"/>
          <p:nvPr>
            <p:ph type="title"/>
          </p:nvPr>
        </p:nvSpPr>
        <p:spPr>
          <a:xfrm>
            <a:off x="1524000" y="2750127"/>
            <a:ext cx="9144000" cy="135150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81" name="Body Level One…"/>
          <p:cNvSpPr txBox="1"/>
          <p:nvPr>
            <p:ph type="body" sz="quarter" idx="1"/>
          </p:nvPr>
        </p:nvSpPr>
        <p:spPr>
          <a:xfrm>
            <a:off x="1524000" y="4193707"/>
            <a:ext cx="9144000" cy="558402"/>
          </a:xfrm>
          <a:prstGeom prst="rect">
            <a:avLst/>
          </a:prstGeom>
        </p:spPr>
        <p:txBody>
          <a:bodyPr/>
          <a:lstStyle>
            <a:lvl1pPr algn="ctr">
              <a:defRPr i="1"/>
            </a:lvl1pPr>
            <a:lvl2pPr algn="ctr">
              <a:defRPr i="1"/>
            </a:lvl2pPr>
            <a:lvl3pPr algn="ctr">
              <a:defRPr i="1"/>
            </a:lvl3pPr>
            <a:lvl4pPr algn="ctr">
              <a:defRPr i="1"/>
            </a:lvl4pPr>
            <a:lvl5pPr algn="ctr">
              <a:defRPr i="1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Espace réservé du texte 14"/>
          <p:cNvSpPr/>
          <p:nvPr>
            <p:ph type="body" sz="quarter" idx="13"/>
          </p:nvPr>
        </p:nvSpPr>
        <p:spPr>
          <a:xfrm>
            <a:off x="1524000" y="6033858"/>
            <a:ext cx="9144000" cy="222625"/>
          </a:xfrm>
          <a:prstGeom prst="rect">
            <a:avLst/>
          </a:prstGeom>
        </p:spPr>
        <p:txBody>
          <a:bodyPr/>
          <a:lstStyle/>
          <a:p>
            <a:pPr algn="ctr">
              <a:defRPr sz="1000">
                <a:solidFill>
                  <a:srgbClr val="18AF9B"/>
                </a:solidFill>
              </a:defRPr>
            </a:pPr>
          </a:p>
        </p:txBody>
      </p:sp>
      <p:sp>
        <p:nvSpPr>
          <p:cNvPr id="83" name="Espace réservé du texte 14"/>
          <p:cNvSpPr/>
          <p:nvPr>
            <p:ph type="body" sz="quarter" idx="14"/>
          </p:nvPr>
        </p:nvSpPr>
        <p:spPr>
          <a:xfrm>
            <a:off x="1524000" y="5067129"/>
            <a:ext cx="9144000" cy="222625"/>
          </a:xfrm>
          <a:prstGeom prst="rect">
            <a:avLst/>
          </a:prstGeom>
        </p:spPr>
        <p:txBody>
          <a:bodyPr/>
          <a:lstStyle/>
          <a:p>
            <a:pPr algn="ctr">
              <a:defRPr sz="1400">
                <a:solidFill>
                  <a:srgbClr val="18AF9B"/>
                </a:solidFill>
              </a:defRPr>
            </a:pPr>
          </a:p>
        </p:txBody>
      </p:sp>
      <p:pic>
        <p:nvPicPr>
          <p:cNvPr id="84" name="Image 5" descr="Imag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/>
          <p:cNvSpPr txBox="1"/>
          <p:nvPr>
            <p:ph type="sldNum" sz="quarter" idx="2"/>
          </p:nvPr>
        </p:nvSpPr>
        <p:spPr>
          <a:xfrm>
            <a:off x="11142518" y="6334919"/>
            <a:ext cx="259530" cy="23927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l">
              <a:defRPr sz="11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3" name="Image 10" descr="Imag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926"/>
            <a:ext cx="12192000" cy="6854654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/>
          <p:nvPr>
            <p:ph type="title"/>
          </p:nvPr>
        </p:nvSpPr>
        <p:spPr>
          <a:xfrm>
            <a:off x="838200" y="365125"/>
            <a:ext cx="10515600" cy="663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Body Level One…"/>
          <p:cNvSpPr txBox="1"/>
          <p:nvPr>
            <p:ph type="body" idx="1"/>
          </p:nvPr>
        </p:nvSpPr>
        <p:spPr>
          <a:xfrm>
            <a:off x="748144" y="1825624"/>
            <a:ext cx="10688782" cy="492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6" name="Image 15" descr="Image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3084" y="6334919"/>
            <a:ext cx="790231" cy="248778"/>
          </a:xfrm>
          <a:prstGeom prst="rect">
            <a:avLst/>
          </a:prstGeom>
          <a:ln w="12700">
            <a:miter lim="400000"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393E91"/>
          </a:solidFill>
          <a:uFillTx/>
          <a:latin typeface="Arial Black"/>
          <a:ea typeface="Arial Black"/>
          <a:cs typeface="Arial Black"/>
          <a:sym typeface="Arial Black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393E91"/>
          </a:solidFill>
          <a:uFillTx/>
          <a:latin typeface="Arial Black"/>
          <a:ea typeface="Arial Black"/>
          <a:cs typeface="Arial Black"/>
          <a:sym typeface="Arial Black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393E91"/>
          </a:solidFill>
          <a:uFillTx/>
          <a:latin typeface="Arial Black"/>
          <a:ea typeface="Arial Black"/>
          <a:cs typeface="Arial Black"/>
          <a:sym typeface="Arial Black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393E91"/>
          </a:solidFill>
          <a:uFillTx/>
          <a:latin typeface="Arial Black"/>
          <a:ea typeface="Arial Black"/>
          <a:cs typeface="Arial Black"/>
          <a:sym typeface="Arial Black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393E91"/>
          </a:solidFill>
          <a:uFillTx/>
          <a:latin typeface="Arial Black"/>
          <a:ea typeface="Arial Black"/>
          <a:cs typeface="Arial Black"/>
          <a:sym typeface="Arial Black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393E91"/>
          </a:solidFill>
          <a:uFillTx/>
          <a:latin typeface="Arial Black"/>
          <a:ea typeface="Arial Black"/>
          <a:cs typeface="Arial Black"/>
          <a:sym typeface="Arial Black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393E91"/>
          </a:solidFill>
          <a:uFillTx/>
          <a:latin typeface="Arial Black"/>
          <a:ea typeface="Arial Black"/>
          <a:cs typeface="Arial Black"/>
          <a:sym typeface="Arial Black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393E91"/>
          </a:solidFill>
          <a:uFillTx/>
          <a:latin typeface="Arial Black"/>
          <a:ea typeface="Arial Black"/>
          <a:cs typeface="Arial Black"/>
          <a:sym typeface="Arial Black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393E91"/>
          </a:solidFill>
          <a:uFillTx/>
          <a:latin typeface="Arial Black"/>
          <a:ea typeface="Arial Black"/>
          <a:cs typeface="Arial Black"/>
          <a:sym typeface="Arial Black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2A7DBF"/>
          </a:solidFill>
          <a:uFillTx/>
          <a:latin typeface="Arial"/>
          <a:ea typeface="Arial"/>
          <a:cs typeface="Arial"/>
          <a:sym typeface="Arial"/>
        </a:defRPr>
      </a:lvl1pPr>
      <a:lvl2pPr marL="0" marR="0" indent="4572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2A7DBF"/>
          </a:solidFill>
          <a:uFillTx/>
          <a:latin typeface="Arial"/>
          <a:ea typeface="Arial"/>
          <a:cs typeface="Arial"/>
          <a:sym typeface="Arial"/>
        </a:defRPr>
      </a:lvl2pPr>
      <a:lvl3pPr marL="0" marR="0" indent="914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2A7DBF"/>
          </a:solidFill>
          <a:uFillTx/>
          <a:latin typeface="Arial"/>
          <a:ea typeface="Arial"/>
          <a:cs typeface="Arial"/>
          <a:sym typeface="Arial"/>
        </a:defRPr>
      </a:lvl3pPr>
      <a:lvl4pPr marL="0" marR="0" indent="1371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2A7DBF"/>
          </a:solidFill>
          <a:uFillTx/>
          <a:latin typeface="Arial"/>
          <a:ea typeface="Arial"/>
          <a:cs typeface="Arial"/>
          <a:sym typeface="Arial"/>
        </a:defRPr>
      </a:lvl4pPr>
      <a:lvl5pPr marL="0" marR="0" indent="1828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2A7DBF"/>
          </a:solidFill>
          <a:uFillTx/>
          <a:latin typeface="Arial"/>
          <a:ea typeface="Arial"/>
          <a:cs typeface="Arial"/>
          <a:sym typeface="Arial"/>
        </a:defRPr>
      </a:lvl5pPr>
      <a:lvl6pPr marL="25908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solidFill>
            <a:srgbClr val="2A7DBF"/>
          </a:solidFill>
          <a:uFillTx/>
          <a:latin typeface="Arial"/>
          <a:ea typeface="Arial"/>
          <a:cs typeface="Arial"/>
          <a:sym typeface="Arial"/>
        </a:defRPr>
      </a:lvl6pPr>
      <a:lvl7pPr marL="30480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solidFill>
            <a:srgbClr val="2A7DBF"/>
          </a:solidFill>
          <a:uFillTx/>
          <a:latin typeface="Arial"/>
          <a:ea typeface="Arial"/>
          <a:cs typeface="Arial"/>
          <a:sym typeface="Arial"/>
        </a:defRPr>
      </a:lvl7pPr>
      <a:lvl8pPr marL="3505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solidFill>
            <a:srgbClr val="2A7DBF"/>
          </a:solidFill>
          <a:uFillTx/>
          <a:latin typeface="Arial"/>
          <a:ea typeface="Arial"/>
          <a:cs typeface="Arial"/>
          <a:sym typeface="Arial"/>
        </a:defRPr>
      </a:lvl8pPr>
      <a:lvl9pPr marL="3962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solidFill>
            <a:srgbClr val="2A7DBF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7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7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7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7.png"/><Relationship Id="rId4" Type="http://schemas.openxmlformats.org/officeDocument/2006/relationships/image" Target="../media/image29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23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23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png"/><Relationship Id="rId3" Type="http://schemas.openxmlformats.org/officeDocument/2006/relationships/image" Target="../media/image24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7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hyperlink" Target="https://www.nature.com/news/1-500-scientists-lift-the-lid-on-reproducibility-1.19970" TargetMode="Externa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leticiafwanderley@gmail.com" TargetMode="External"/><Relationship Id="rId3" Type="http://schemas.openxmlformats.org/officeDocument/2006/relationships/hyperlink" Target="https://twitter.com/lfwanderley" TargetMode="External"/><Relationship Id="rId4" Type="http://schemas.openxmlformats.org/officeDocument/2006/relationships/hyperlink" Target="https://github.com/leticiawanderley" TargetMode="External"/><Relationship Id="rId5" Type="http://schemas.openxmlformats.org/officeDocument/2006/relationships/image" Target="../media/image42.png"/><Relationship Id="rId6" Type="http://schemas.openxmlformats.org/officeDocument/2006/relationships/hyperlink" Target="http://reana.io" TargetMode="Externa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7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lide Number Placeholder 22"/>
          <p:cNvSpPr txBox="1"/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1" name="Title 1"/>
          <p:cNvSpPr txBox="1"/>
          <p:nvPr>
            <p:ph type="title"/>
          </p:nvPr>
        </p:nvSpPr>
        <p:spPr>
          <a:xfrm>
            <a:off x="1524000" y="3158619"/>
            <a:ext cx="9144000" cy="1351506"/>
          </a:xfrm>
          <a:prstGeom prst="rect">
            <a:avLst/>
          </a:prstGeom>
        </p:spPr>
        <p:txBody>
          <a:bodyPr anchor="ctr"/>
          <a:lstStyle>
            <a:lvl1pPr defTabSz="694944">
              <a:defRPr sz="4560"/>
            </a:lvl1pPr>
          </a:lstStyle>
          <a:p>
            <a:pPr/>
            <a:r>
              <a:t>REANA ↔️ GitLab integration</a:t>
            </a:r>
          </a:p>
        </p:txBody>
      </p:sp>
      <p:sp>
        <p:nvSpPr>
          <p:cNvPr id="102" name="Subtitle 2"/>
          <p:cNvSpPr txBox="1"/>
          <p:nvPr>
            <p:ph type="body" sz="quarter" idx="1"/>
          </p:nvPr>
        </p:nvSpPr>
        <p:spPr>
          <a:xfrm>
            <a:off x="1524000" y="4718017"/>
            <a:ext cx="9144000" cy="558402"/>
          </a:xfrm>
          <a:prstGeom prst="rect">
            <a:avLst/>
          </a:prstGeom>
        </p:spPr>
        <p:txBody>
          <a:bodyPr/>
          <a:lstStyle/>
          <a:p>
            <a:pPr/>
            <a:r>
              <a:t>Leticia </a:t>
            </a:r>
            <a:r>
              <a:rPr sz="2200"/>
              <a:t>Farias</a:t>
            </a:r>
            <a:r>
              <a:t> Wanderley</a:t>
            </a:r>
          </a:p>
        </p:txBody>
      </p:sp>
      <p:sp>
        <p:nvSpPr>
          <p:cNvPr id="103" name="Text Placeholder 3"/>
          <p:cNvSpPr/>
          <p:nvPr>
            <p:ph type="body" idx="13"/>
          </p:nvPr>
        </p:nvSpPr>
        <p:spPr>
          <a:xfrm>
            <a:off x="1524000" y="5935929"/>
            <a:ext cx="9144000" cy="4275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algn="ctr">
              <a:defRPr sz="1600">
                <a:solidFill>
                  <a:srgbClr val="18AF9B"/>
                </a:solidFill>
              </a:defRPr>
            </a:lvl1pPr>
          </a:lstStyle>
          <a:p>
            <a:pPr/>
            <a:r>
              <a:t>IT-CDA-DR</a:t>
            </a:r>
          </a:p>
        </p:txBody>
      </p:sp>
      <p:sp>
        <p:nvSpPr>
          <p:cNvPr id="104" name="Text Placeholder 4"/>
          <p:cNvSpPr/>
          <p:nvPr>
            <p:ph type="body" idx="14"/>
          </p:nvPr>
        </p:nvSpPr>
        <p:spPr>
          <a:xfrm>
            <a:off x="1524000" y="5392416"/>
            <a:ext cx="9144000" cy="4275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algn="ctr">
              <a:defRPr sz="2000">
                <a:solidFill>
                  <a:srgbClr val="18AF9B"/>
                </a:solidFill>
              </a:defRPr>
            </a:lvl1pPr>
          </a:lstStyle>
          <a:p>
            <a:pPr/>
            <a:r>
              <a:t>Supervisor: Diego Rodríguez Rodríguez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2" name="👨🏻💻👩🏽💻"/>
          <p:cNvSpPr txBox="1"/>
          <p:nvPr/>
        </p:nvSpPr>
        <p:spPr>
          <a:xfrm>
            <a:off x="1357630" y="2506979"/>
            <a:ext cx="1170941" cy="789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200"/>
            </a:lvl1pPr>
          </a:lstStyle>
          <a:p>
            <a:pPr/>
            <a:r>
              <a:t>👨🏻‍💻👩🏽‍💻</a:t>
            </a:r>
          </a:p>
        </p:txBody>
      </p:sp>
      <p:sp>
        <p:nvSpPr>
          <p:cNvPr id="193" name="Physicists"/>
          <p:cNvSpPr txBox="1"/>
          <p:nvPr/>
        </p:nvSpPr>
        <p:spPr>
          <a:xfrm>
            <a:off x="1011406" y="3091179"/>
            <a:ext cx="1863388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393D90"/>
                </a:solidFill>
              </a:defRPr>
            </a:lvl1pPr>
          </a:lstStyle>
          <a:p>
            <a:pPr/>
            <a:r>
              <a:t>Physicists</a:t>
            </a:r>
          </a:p>
        </p:txBody>
      </p:sp>
      <p:pic>
        <p:nvPicPr>
          <p:cNvPr id="19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30430" y="2974651"/>
            <a:ext cx="3173341" cy="9086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gitlab-icon-rgb.png" descr="gitlab-icon-rgb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57394" y="2002674"/>
            <a:ext cx="2990436" cy="28526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Connection Line" descr="Connection Lin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10102" y="2083565"/>
            <a:ext cx="2455917" cy="670831"/>
          </a:xfrm>
          <a:prstGeom prst="rect">
            <a:avLst/>
          </a:prstGeom>
        </p:spPr>
      </p:pic>
      <p:sp>
        <p:nvSpPr>
          <p:cNvPr id="197" name="#9z2n"/>
          <p:cNvSpPr txBox="1"/>
          <p:nvPr/>
        </p:nvSpPr>
        <p:spPr>
          <a:xfrm>
            <a:off x="3156749" y="1515334"/>
            <a:ext cx="951270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solidFill>
                  <a:srgbClr val="393D90"/>
                </a:solidFill>
              </a:defRPr>
            </a:lvl1pPr>
          </a:lstStyle>
          <a:p>
            <a:pPr/>
            <a:r>
              <a:t>#9z2n</a:t>
            </a:r>
          </a:p>
        </p:txBody>
      </p:sp>
      <p:pic>
        <p:nvPicPr>
          <p:cNvPr id="203" name="Connection Line" descr="Connection Line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588429" y="1595022"/>
            <a:ext cx="4224190" cy="1324623"/>
          </a:xfrm>
          <a:prstGeom prst="rect">
            <a:avLst/>
          </a:prstGeom>
        </p:spPr>
      </p:pic>
      <p:sp>
        <p:nvSpPr>
          <p:cNvPr id="199" name="#9z2n"/>
          <p:cNvSpPr txBox="1"/>
          <p:nvPr/>
        </p:nvSpPr>
        <p:spPr>
          <a:xfrm>
            <a:off x="7219537" y="1083534"/>
            <a:ext cx="951270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solidFill>
                  <a:srgbClr val="393D90"/>
                </a:solidFill>
              </a:defRPr>
            </a:lvl1pPr>
          </a:lstStyle>
          <a:p>
            <a:pPr/>
            <a:r>
              <a:t>#9z2n</a:t>
            </a:r>
          </a:p>
        </p:txBody>
      </p:sp>
      <p:sp>
        <p:nvSpPr>
          <p:cNvPr id="200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lide Number"/>
          <p:cNvSpPr txBox="1"/>
          <p:nvPr>
            <p:ph type="sldNum" sz="quarter" idx="2"/>
          </p:nvPr>
        </p:nvSpPr>
        <p:spPr>
          <a:xfrm>
            <a:off x="11142518" y="6334919"/>
            <a:ext cx="249161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7" name="👨🏻💻👩🏽💻"/>
          <p:cNvSpPr txBox="1"/>
          <p:nvPr/>
        </p:nvSpPr>
        <p:spPr>
          <a:xfrm>
            <a:off x="1357630" y="2506979"/>
            <a:ext cx="1170941" cy="789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200"/>
            </a:lvl1pPr>
          </a:lstStyle>
          <a:p>
            <a:pPr/>
            <a:r>
              <a:t>👨🏻‍💻👩🏽‍💻</a:t>
            </a:r>
          </a:p>
        </p:txBody>
      </p:sp>
      <p:sp>
        <p:nvSpPr>
          <p:cNvPr id="208" name="Physicists"/>
          <p:cNvSpPr txBox="1"/>
          <p:nvPr/>
        </p:nvSpPr>
        <p:spPr>
          <a:xfrm>
            <a:off x="1011406" y="3091179"/>
            <a:ext cx="1863388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393D90"/>
                </a:solidFill>
              </a:defRPr>
            </a:lvl1pPr>
          </a:lstStyle>
          <a:p>
            <a:pPr/>
            <a:r>
              <a:t>Physicists</a:t>
            </a:r>
          </a:p>
        </p:txBody>
      </p:sp>
      <p:pic>
        <p:nvPicPr>
          <p:cNvPr id="20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30430" y="2974651"/>
            <a:ext cx="3173341" cy="9086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gitlab-icon-rgb.png" descr="gitlab-icon-rgb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57394" y="2002674"/>
            <a:ext cx="2990436" cy="28526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Connection Line" descr="Connection Lin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10102" y="2083565"/>
            <a:ext cx="2455917" cy="670831"/>
          </a:xfrm>
          <a:prstGeom prst="rect">
            <a:avLst/>
          </a:prstGeom>
        </p:spPr>
      </p:pic>
      <p:sp>
        <p:nvSpPr>
          <p:cNvPr id="212" name="#9z2n"/>
          <p:cNvSpPr txBox="1"/>
          <p:nvPr/>
        </p:nvSpPr>
        <p:spPr>
          <a:xfrm>
            <a:off x="3156749" y="1515334"/>
            <a:ext cx="951270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solidFill>
                  <a:srgbClr val="393D90"/>
                </a:solidFill>
              </a:defRPr>
            </a:lvl1pPr>
          </a:lstStyle>
          <a:p>
            <a:pPr/>
            <a:r>
              <a:t>#9z2n</a:t>
            </a:r>
          </a:p>
        </p:txBody>
      </p:sp>
      <p:pic>
        <p:nvPicPr>
          <p:cNvPr id="222" name="Connection Line" descr="Connection Line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588429" y="1595022"/>
            <a:ext cx="4224190" cy="1324623"/>
          </a:xfrm>
          <a:prstGeom prst="rect">
            <a:avLst/>
          </a:prstGeom>
        </p:spPr>
      </p:pic>
      <p:sp>
        <p:nvSpPr>
          <p:cNvPr id="214" name="#9z2n"/>
          <p:cNvSpPr txBox="1"/>
          <p:nvPr/>
        </p:nvSpPr>
        <p:spPr>
          <a:xfrm>
            <a:off x="7219537" y="1083534"/>
            <a:ext cx="951270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solidFill>
                  <a:srgbClr val="393D90"/>
                </a:solidFill>
              </a:defRPr>
            </a:lvl1pPr>
          </a:lstStyle>
          <a:p>
            <a:pPr/>
            <a:r>
              <a:t>#9z2n</a:t>
            </a:r>
          </a:p>
        </p:txBody>
      </p:sp>
      <p:pic>
        <p:nvPicPr>
          <p:cNvPr id="224" name="Connection Line" descr="Connection Line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247192" y="1956906"/>
            <a:ext cx="3063281" cy="945044"/>
          </a:xfrm>
          <a:prstGeom prst="rect">
            <a:avLst/>
          </a:prstGeom>
        </p:spPr>
      </p:pic>
      <p:sp>
        <p:nvSpPr>
          <p:cNvPr id="216" name="#9z2n ❌"/>
          <p:cNvSpPr txBox="1"/>
          <p:nvPr/>
        </p:nvSpPr>
        <p:spPr>
          <a:xfrm>
            <a:off x="7018445" y="2216365"/>
            <a:ext cx="1353454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2400">
                <a:solidFill>
                  <a:srgbClr val="3BAE74"/>
                </a:solidFill>
              </a:defRPr>
            </a:pPr>
            <a:r>
              <a:rPr>
                <a:solidFill>
                  <a:srgbClr val="E95C33"/>
                </a:solidFill>
              </a:rPr>
              <a:t>#9z2n</a:t>
            </a:r>
            <a:r>
              <a:t> ❌</a:t>
            </a:r>
          </a:p>
        </p:txBody>
      </p:sp>
      <p:pic>
        <p:nvPicPr>
          <p:cNvPr id="226" name="Connection Line" descr="Connection Line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540529" y="2490262"/>
            <a:ext cx="2160390" cy="494817"/>
          </a:xfrm>
          <a:prstGeom prst="rect">
            <a:avLst/>
          </a:prstGeom>
        </p:spPr>
      </p:pic>
      <p:sp>
        <p:nvSpPr>
          <p:cNvPr id="218" name="#9z2n ❌"/>
          <p:cNvSpPr txBox="1"/>
          <p:nvPr/>
        </p:nvSpPr>
        <p:spPr>
          <a:xfrm>
            <a:off x="2955657" y="2653029"/>
            <a:ext cx="1353454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2400">
                <a:solidFill>
                  <a:srgbClr val="3BAE74"/>
                </a:solidFill>
              </a:defRPr>
            </a:pPr>
            <a:r>
              <a:rPr>
                <a:solidFill>
                  <a:srgbClr val="E95C33"/>
                </a:solidFill>
              </a:rPr>
              <a:t>#9z2n</a:t>
            </a:r>
            <a:r>
              <a:t> ❌</a:t>
            </a:r>
          </a:p>
        </p:txBody>
      </p:sp>
      <p:sp>
        <p:nvSpPr>
          <p:cNvPr id="219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0" name="👨🏻💻👩🏽💻"/>
          <p:cNvSpPr txBox="1"/>
          <p:nvPr/>
        </p:nvSpPr>
        <p:spPr>
          <a:xfrm>
            <a:off x="1357630" y="2506979"/>
            <a:ext cx="1170941" cy="789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200"/>
            </a:lvl1pPr>
          </a:lstStyle>
          <a:p>
            <a:pPr/>
            <a:r>
              <a:t>👨🏻‍💻👩🏽‍💻</a:t>
            </a:r>
          </a:p>
        </p:txBody>
      </p:sp>
      <p:sp>
        <p:nvSpPr>
          <p:cNvPr id="231" name="Physicists"/>
          <p:cNvSpPr txBox="1"/>
          <p:nvPr/>
        </p:nvSpPr>
        <p:spPr>
          <a:xfrm>
            <a:off x="1011406" y="3091179"/>
            <a:ext cx="1863388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393D90"/>
                </a:solidFill>
              </a:defRPr>
            </a:lvl1pPr>
          </a:lstStyle>
          <a:p>
            <a:pPr/>
            <a:r>
              <a:t>Physicists</a:t>
            </a:r>
          </a:p>
        </p:txBody>
      </p:sp>
      <p:pic>
        <p:nvPicPr>
          <p:cNvPr id="2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30430" y="2974651"/>
            <a:ext cx="3173341" cy="9086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gitlab-icon-rgb.png" descr="gitlab-icon-rgb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57394" y="2002674"/>
            <a:ext cx="2990436" cy="28526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Connection Line" descr="Connection Lin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66849" y="3929889"/>
            <a:ext cx="4419204" cy="1576516"/>
          </a:xfrm>
          <a:prstGeom prst="rect">
            <a:avLst/>
          </a:prstGeom>
        </p:spPr>
      </p:pic>
      <p:sp>
        <p:nvSpPr>
          <p:cNvPr id="235" name="#s6d7"/>
          <p:cNvSpPr txBox="1"/>
          <p:nvPr/>
        </p:nvSpPr>
        <p:spPr>
          <a:xfrm>
            <a:off x="7286706" y="5567180"/>
            <a:ext cx="968386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solidFill>
                  <a:srgbClr val="393D90"/>
                </a:solidFill>
              </a:defRPr>
            </a:lvl1pPr>
          </a:lstStyle>
          <a:p>
            <a:pPr/>
            <a:r>
              <a:t>#s6d7</a:t>
            </a:r>
          </a:p>
        </p:txBody>
      </p:sp>
      <p:pic>
        <p:nvPicPr>
          <p:cNvPr id="241" name="Connection Line" descr="Connection Line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95592" y="3698568"/>
            <a:ext cx="2600971" cy="958176"/>
          </a:xfrm>
          <a:prstGeom prst="rect">
            <a:avLst/>
          </a:prstGeom>
        </p:spPr>
      </p:pic>
      <p:sp>
        <p:nvSpPr>
          <p:cNvPr id="237" name="#s6d7"/>
          <p:cNvSpPr txBox="1"/>
          <p:nvPr/>
        </p:nvSpPr>
        <p:spPr>
          <a:xfrm>
            <a:off x="2957507" y="4615803"/>
            <a:ext cx="968386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solidFill>
                  <a:srgbClr val="393D90"/>
                </a:solidFill>
              </a:defRPr>
            </a:lvl1pPr>
          </a:lstStyle>
          <a:p>
            <a:pPr/>
            <a:r>
              <a:t>#s6d7</a:t>
            </a:r>
          </a:p>
        </p:txBody>
      </p:sp>
      <p:sp>
        <p:nvSpPr>
          <p:cNvPr id="238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5" name="👨🏻💻👩🏽💻"/>
          <p:cNvSpPr txBox="1"/>
          <p:nvPr/>
        </p:nvSpPr>
        <p:spPr>
          <a:xfrm>
            <a:off x="1357630" y="2506979"/>
            <a:ext cx="1170941" cy="789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200"/>
            </a:lvl1pPr>
          </a:lstStyle>
          <a:p>
            <a:pPr/>
            <a:r>
              <a:t>👨🏻‍💻👩🏽‍💻</a:t>
            </a:r>
          </a:p>
        </p:txBody>
      </p:sp>
      <p:sp>
        <p:nvSpPr>
          <p:cNvPr id="246" name="Physicists"/>
          <p:cNvSpPr txBox="1"/>
          <p:nvPr/>
        </p:nvSpPr>
        <p:spPr>
          <a:xfrm>
            <a:off x="1011406" y="3091179"/>
            <a:ext cx="1863388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393D90"/>
                </a:solidFill>
              </a:defRPr>
            </a:lvl1pPr>
          </a:lstStyle>
          <a:p>
            <a:pPr/>
            <a:r>
              <a:t>Physicists</a:t>
            </a:r>
          </a:p>
        </p:txBody>
      </p:sp>
      <p:pic>
        <p:nvPicPr>
          <p:cNvPr id="24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30430" y="2974651"/>
            <a:ext cx="3173341" cy="9086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gitlab-icon-rgb.png" descr="gitlab-icon-rgb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57394" y="2002674"/>
            <a:ext cx="2990436" cy="28526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Connection Line" descr="Connection Lin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66849" y="3929889"/>
            <a:ext cx="4419204" cy="1576516"/>
          </a:xfrm>
          <a:prstGeom prst="rect">
            <a:avLst/>
          </a:prstGeom>
        </p:spPr>
      </p:pic>
      <p:sp>
        <p:nvSpPr>
          <p:cNvPr id="250" name="#s6d7"/>
          <p:cNvSpPr txBox="1"/>
          <p:nvPr/>
        </p:nvSpPr>
        <p:spPr>
          <a:xfrm>
            <a:off x="7286706" y="5567180"/>
            <a:ext cx="968386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solidFill>
                  <a:srgbClr val="393D90"/>
                </a:solidFill>
              </a:defRPr>
            </a:lvl1pPr>
          </a:lstStyle>
          <a:p>
            <a:pPr/>
            <a:r>
              <a:t>#s6d7</a:t>
            </a:r>
          </a:p>
        </p:txBody>
      </p:sp>
      <p:pic>
        <p:nvPicPr>
          <p:cNvPr id="260" name="Connection Line" descr="Connection Line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95592" y="3698568"/>
            <a:ext cx="2600971" cy="958176"/>
          </a:xfrm>
          <a:prstGeom prst="rect">
            <a:avLst/>
          </a:prstGeom>
        </p:spPr>
      </p:pic>
      <p:sp>
        <p:nvSpPr>
          <p:cNvPr id="252" name="#s6d7"/>
          <p:cNvSpPr txBox="1"/>
          <p:nvPr/>
        </p:nvSpPr>
        <p:spPr>
          <a:xfrm>
            <a:off x="2957507" y="4615803"/>
            <a:ext cx="968386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solidFill>
                  <a:srgbClr val="393D90"/>
                </a:solidFill>
              </a:defRPr>
            </a:lvl1pPr>
          </a:lstStyle>
          <a:p>
            <a:pPr/>
            <a:r>
              <a:t>#s6d7</a:t>
            </a:r>
          </a:p>
        </p:txBody>
      </p:sp>
      <p:sp>
        <p:nvSpPr>
          <p:cNvPr id="253" name="#s6d7 ✅"/>
          <p:cNvSpPr txBox="1"/>
          <p:nvPr/>
        </p:nvSpPr>
        <p:spPr>
          <a:xfrm>
            <a:off x="7085614" y="4582930"/>
            <a:ext cx="1370569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2400">
                <a:solidFill>
                  <a:srgbClr val="E95C33"/>
                </a:solidFill>
              </a:defRPr>
            </a:pPr>
            <a:r>
              <a:rPr>
                <a:solidFill>
                  <a:srgbClr val="3BAE74"/>
                </a:solidFill>
              </a:rPr>
              <a:t>#s6d7</a:t>
            </a:r>
            <a:r>
              <a:t> ✅</a:t>
            </a:r>
          </a:p>
        </p:txBody>
      </p:sp>
      <p:pic>
        <p:nvPicPr>
          <p:cNvPr id="262" name="Connection Line" descr="Connection Line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914649" y="4006991"/>
            <a:ext cx="3495279" cy="1191701"/>
          </a:xfrm>
          <a:prstGeom prst="rect">
            <a:avLst/>
          </a:prstGeom>
        </p:spPr>
      </p:pic>
      <p:pic>
        <p:nvPicPr>
          <p:cNvPr id="264" name="Connection Line" descr="Connection Line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620392" y="3611992"/>
            <a:ext cx="2069166" cy="739020"/>
          </a:xfrm>
          <a:prstGeom prst="rect">
            <a:avLst/>
          </a:prstGeom>
        </p:spPr>
      </p:pic>
      <p:sp>
        <p:nvSpPr>
          <p:cNvPr id="256" name="#s6d7 ✅"/>
          <p:cNvSpPr txBox="1"/>
          <p:nvPr/>
        </p:nvSpPr>
        <p:spPr>
          <a:xfrm>
            <a:off x="2969690" y="3637977"/>
            <a:ext cx="137057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2400">
                <a:solidFill>
                  <a:srgbClr val="E95C33"/>
                </a:solidFill>
              </a:defRPr>
            </a:pPr>
            <a:r>
              <a:rPr>
                <a:solidFill>
                  <a:srgbClr val="3BAE74"/>
                </a:solidFill>
              </a:rPr>
              <a:t>#s6d7</a:t>
            </a:r>
            <a:r>
              <a:t> ✅</a:t>
            </a:r>
          </a:p>
        </p:txBody>
      </p:sp>
      <p:sp>
        <p:nvSpPr>
          <p:cNvPr id="257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8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pic>
        <p:nvPicPr>
          <p:cNvPr id="269" name="reana:… &#10;reana:&#10;  image: &quot;python:3&quot;&#10;  script:&#10;    # install reana-client&#10;    - pip install reana-client&#10;&#10;    # create the workflow&#10;    - reana-client create -n $CI_PROJECT_NAME&#10;&#10;    # upload code and input files&#10;    - reana-client upload ./data ./code&#10;&#10;    # run the workflow&#10;    - reana-client start --follow&#10;  &#10;    # download output files&#10;    - reana-client download results/greetings.txt&#10;&#10;  artifacts:&#10;    paths:&#10;      - results/greetings.txt&#10;    expire_in: 1 day&#10;    when: on_success&#10;" descr="reana:… reana:  image: &quot;python:3&quot;  script:    # install reana-client    - pip install reana-client    # create the workflow    - reana-client create -n $CI_PROJECT_NAME    # upload code and input files    - reana-client upload ./data ./code    # run the workflow    - reana-client start --follow      # download output files    - reana-client download results/greetings.txt  artifacts:    paths:      - results/greetings.txt    expire_in: 1 day    when: on_success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8726" y="417512"/>
            <a:ext cx="5122360" cy="5819776"/>
          </a:xfrm>
          <a:prstGeom prst="rect">
            <a:avLst/>
          </a:prstGeom>
        </p:spPr>
      </p:pic>
      <p:pic>
        <p:nvPicPr>
          <p:cNvPr id="270" name="gitlab-ci-cd-logo_2x.png" descr="gitlab-ci-cd-logo_2x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84700" y="85790"/>
            <a:ext cx="1218641" cy="13620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73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pic>
        <p:nvPicPr>
          <p:cNvPr id="274" name="reana:… &#10;reana:&#10;  image: &quot;python:3&quot;&#10;  script:&#10;    # install reana-client&#10;    - pip install reana-client&#10;&#10;    # create the workflow&#10;    - reana-client create -n $CI_PROJECT_NAME&#10;&#10;    # upload code and input files&#10;    - reana-client upload ./data ./code&#10;&#10;    # run the workflow&#10;    - reana-client start --follow&#10;  &#10;    # download output files&#10;    - reana-client download results/greetings.txt&#10;&#10;  artifacts:&#10;    paths:&#10;      - results/greetings.txt&#10;    expire_in: 1 day&#10;    when: on_success&#10;" descr="reana:… reana:  image: &quot;python:3&quot;  script:    # install reana-client    - pip install reana-client    # create the workflow    - reana-client create -n $CI_PROJECT_NAME    # upload code and input files    - reana-client upload ./data ./code    # run the workflow    - reana-client start --follow      # download output files    - reana-client download results/greetings.txt  artifacts:    paths:      - results/greetings.txt    expire_in: 1 day    when: on_success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8726" y="417512"/>
            <a:ext cx="5122360" cy="5819776"/>
          </a:xfrm>
          <a:prstGeom prst="rect">
            <a:avLst/>
          </a:prstGeom>
        </p:spPr>
      </p:pic>
      <p:pic>
        <p:nvPicPr>
          <p:cNvPr id="275" name="Screen Shot 2019-08-12 at 9.36.06 AM.png" descr="Screen Shot 2019-08-12 at 9.36.06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10156" y="148613"/>
            <a:ext cx="6185174" cy="470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gitlab-ci-cd-logo_2x.png" descr="gitlab-ci-cd-logo_2x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84700" y="85790"/>
            <a:ext cx="1218641" cy="1362010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Designed for short execution time"/>
          <p:cNvSpPr txBox="1"/>
          <p:nvPr/>
        </p:nvSpPr>
        <p:spPr>
          <a:xfrm>
            <a:off x="6293960" y="4938682"/>
            <a:ext cx="5617566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Designed for short execution time</a:t>
            </a:r>
          </a:p>
        </p:txBody>
      </p:sp>
      <p:sp>
        <p:nvSpPr>
          <p:cNvPr id="278" name="Flexible manual configuration"/>
          <p:cNvSpPr txBox="1"/>
          <p:nvPr/>
        </p:nvSpPr>
        <p:spPr>
          <a:xfrm>
            <a:off x="6420866" y="5509707"/>
            <a:ext cx="5363754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Flexible manual configuration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Screen Shot 2019-08-13 at 10.16.39 AM.png" descr="Screen Shot 2019-08-13 at 10.16.39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9978" y="313830"/>
            <a:ext cx="9092044" cy="6230340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2" name="1200px-Oauth_logo.svg.png" descr="1200px-Oauth_logo.sv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81438" y="111125"/>
            <a:ext cx="1218805" cy="1222866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6" name="Line" descr="Lin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05052" y="2361468"/>
            <a:ext cx="1479523" cy="279833"/>
          </a:xfrm>
          <a:prstGeom prst="rect">
            <a:avLst/>
          </a:prstGeom>
        </p:spPr>
      </p:pic>
      <p:sp>
        <p:nvSpPr>
          <p:cNvPr id="288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sp>
        <p:nvSpPr>
          <p:cNvPr id="289" name="Zero configuration"/>
          <p:cNvSpPr txBox="1"/>
          <p:nvPr/>
        </p:nvSpPr>
        <p:spPr>
          <a:xfrm>
            <a:off x="3287217" y="4787543"/>
            <a:ext cx="5617566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Zero configuration</a:t>
            </a:r>
          </a:p>
        </p:txBody>
      </p:sp>
      <p:sp>
        <p:nvSpPr>
          <p:cNvPr id="290" name="Unlimited execution time"/>
          <p:cNvSpPr txBox="1"/>
          <p:nvPr/>
        </p:nvSpPr>
        <p:spPr>
          <a:xfrm>
            <a:off x="3414123" y="5358568"/>
            <a:ext cx="5363754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Unlimited execution time</a:t>
            </a:r>
          </a:p>
        </p:txBody>
      </p:sp>
      <p:pic>
        <p:nvPicPr>
          <p:cNvPr id="291" name="Screen Shot 2019-08-12 at 6.17.37 PM.png" descr="Screen Shot 2019-08-12 at 6.17.37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44572" y="614352"/>
            <a:ext cx="6301811" cy="3774066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Search"/>
          <p:cNvSpPr/>
          <p:nvPr/>
        </p:nvSpPr>
        <p:spPr>
          <a:xfrm flipH="1" rot="20700000">
            <a:off x="9230647" y="2608105"/>
            <a:ext cx="1247131" cy="1461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00" h="21502" fill="norm" stroke="1" extrusionOk="0">
                <a:moveTo>
                  <a:pt x="7928" y="4"/>
                </a:moveTo>
                <a:cubicBezTo>
                  <a:pt x="6343" y="54"/>
                  <a:pt x="4758" y="513"/>
                  <a:pt x="3383" y="1414"/>
                </a:cubicBezTo>
                <a:cubicBezTo>
                  <a:pt x="-286" y="3816"/>
                  <a:pt x="-1098" y="8454"/>
                  <a:pt x="1573" y="11753"/>
                </a:cubicBezTo>
                <a:cubicBezTo>
                  <a:pt x="3866" y="14587"/>
                  <a:pt x="8102" y="15587"/>
                  <a:pt x="11645" y="14130"/>
                </a:cubicBezTo>
                <a:lnTo>
                  <a:pt x="11895" y="14028"/>
                </a:lnTo>
                <a:lnTo>
                  <a:pt x="12039" y="14238"/>
                </a:lnTo>
                <a:cubicBezTo>
                  <a:pt x="12051" y="14256"/>
                  <a:pt x="12060" y="14269"/>
                  <a:pt x="12071" y="14282"/>
                </a:cubicBezTo>
                <a:lnTo>
                  <a:pt x="17686" y="21218"/>
                </a:lnTo>
                <a:cubicBezTo>
                  <a:pt x="17806" y="21366"/>
                  <a:pt x="17984" y="21464"/>
                  <a:pt x="18188" y="21493"/>
                </a:cubicBezTo>
                <a:cubicBezTo>
                  <a:pt x="18392" y="21522"/>
                  <a:pt x="18597" y="21479"/>
                  <a:pt x="18762" y="21371"/>
                </a:cubicBezTo>
                <a:lnTo>
                  <a:pt x="20082" y="20505"/>
                </a:lnTo>
                <a:cubicBezTo>
                  <a:pt x="20425" y="20281"/>
                  <a:pt x="20502" y="19847"/>
                  <a:pt x="20252" y="19538"/>
                </a:cubicBezTo>
                <a:lnTo>
                  <a:pt x="14637" y="12602"/>
                </a:lnTo>
                <a:cubicBezTo>
                  <a:pt x="14613" y="12572"/>
                  <a:pt x="14586" y="12546"/>
                  <a:pt x="14559" y="12521"/>
                </a:cubicBezTo>
                <a:lnTo>
                  <a:pt x="14359" y="12340"/>
                </a:lnTo>
                <a:lnTo>
                  <a:pt x="14540" y="12143"/>
                </a:lnTo>
                <a:cubicBezTo>
                  <a:pt x="16964" y="9533"/>
                  <a:pt x="17103" y="5790"/>
                  <a:pt x="14878" y="3042"/>
                </a:cubicBezTo>
                <a:cubicBezTo>
                  <a:pt x="13209" y="980"/>
                  <a:pt x="10569" y="-78"/>
                  <a:pt x="7928" y="4"/>
                </a:cubicBezTo>
                <a:close/>
                <a:moveTo>
                  <a:pt x="7952" y="1548"/>
                </a:moveTo>
                <a:cubicBezTo>
                  <a:pt x="8377" y="1533"/>
                  <a:pt x="8807" y="1556"/>
                  <a:pt x="9237" y="1617"/>
                </a:cubicBezTo>
                <a:cubicBezTo>
                  <a:pt x="10956" y="1861"/>
                  <a:pt x="12466" y="2690"/>
                  <a:pt x="13488" y="3952"/>
                </a:cubicBezTo>
                <a:cubicBezTo>
                  <a:pt x="15601" y="6562"/>
                  <a:pt x="14959" y="10231"/>
                  <a:pt x="12058" y="12131"/>
                </a:cubicBezTo>
                <a:cubicBezTo>
                  <a:pt x="10904" y="12887"/>
                  <a:pt x="9563" y="13250"/>
                  <a:pt x="8234" y="13250"/>
                </a:cubicBezTo>
                <a:cubicBezTo>
                  <a:pt x="6221" y="13250"/>
                  <a:pt x="4235" y="12415"/>
                  <a:pt x="2963" y="10843"/>
                </a:cubicBezTo>
                <a:cubicBezTo>
                  <a:pt x="850" y="8233"/>
                  <a:pt x="1491" y="4565"/>
                  <a:pt x="4393" y="2665"/>
                </a:cubicBezTo>
                <a:cubicBezTo>
                  <a:pt x="5446" y="1976"/>
                  <a:pt x="6677" y="1593"/>
                  <a:pt x="7952" y="1548"/>
                </a:cubicBezTo>
                <a:close/>
              </a:path>
            </a:pathLst>
          </a:custGeom>
          <a:solidFill>
            <a:srgbClr val="393D90"/>
          </a:solidFill>
          <a:ln w="12700">
            <a:miter lim="400000"/>
          </a:ln>
          <a:effectLst>
            <a:outerShdw sx="100000" sy="100000" kx="0" ky="0" algn="b" rotWithShape="0" blurRad="63500" dist="19050" dir="5400000">
              <a:srgbClr val="000000">
                <a:alpha val="63000"/>
              </a:srgbClr>
            </a:outerShdw>
          </a:effectLst>
        </p:spPr>
        <p:txBody>
          <a:bodyPr lIns="45719" rIns="45719" anchor="ctr"/>
          <a:lstStyle/>
          <a:p>
            <a:pPr algn="l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</a:p>
        </p:txBody>
      </p:sp>
      <p:pic>
        <p:nvPicPr>
          <p:cNvPr id="293" name="Screen Shot 2019-08-13 at 10.16.25 AM.png" descr="Screen Shot 2019-08-13 at 10.16.25 A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7859" y="1139836"/>
            <a:ext cx="3841631" cy="2723098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0" dist="127000" dir="16200000">
              <a:srgbClr val="000000">
                <a:alpha val="24789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6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pic>
        <p:nvPicPr>
          <p:cNvPr id="297" name="Screen Shot 2019-08-12 at 4.33.14 PM.png" descr="Screen Shot 2019-08-12 at 4.33.14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51733" y="221144"/>
            <a:ext cx="6488534" cy="6415712"/>
          </a:xfrm>
          <a:prstGeom prst="rect">
            <a:avLst/>
          </a:prstGeom>
          <a:ln w="12700">
            <a:miter lim="400000"/>
          </a:ln>
        </p:spPr>
      </p:pic>
      <p:sp>
        <p:nvSpPr>
          <p:cNvPr id="298" name="Circle"/>
          <p:cNvSpPr/>
          <p:nvPr/>
        </p:nvSpPr>
        <p:spPr>
          <a:xfrm>
            <a:off x="8064499" y="88899"/>
            <a:ext cx="1270001" cy="12700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pPr>
          </a:p>
        </p:txBody>
      </p:sp>
      <p:sp>
        <p:nvSpPr>
          <p:cNvPr id="299" name="Approved"/>
          <p:cNvSpPr/>
          <p:nvPr/>
        </p:nvSpPr>
        <p:spPr>
          <a:xfrm>
            <a:off x="8064500" y="88900"/>
            <a:ext cx="1270000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1" y="0"/>
                </a:moveTo>
                <a:cubicBezTo>
                  <a:pt x="4836" y="0"/>
                  <a:pt x="0" y="4834"/>
                  <a:pt x="0" y="10799"/>
                </a:cubicBezTo>
                <a:cubicBezTo>
                  <a:pt x="0" y="16764"/>
                  <a:pt x="4836" y="21600"/>
                  <a:pt x="10801" y="21600"/>
                </a:cubicBezTo>
                <a:cubicBezTo>
                  <a:pt x="16766" y="21600"/>
                  <a:pt x="21600" y="16764"/>
                  <a:pt x="21600" y="10799"/>
                </a:cubicBezTo>
                <a:cubicBezTo>
                  <a:pt x="21600" y="4834"/>
                  <a:pt x="16766" y="0"/>
                  <a:pt x="10801" y="0"/>
                </a:cubicBezTo>
                <a:close/>
                <a:moveTo>
                  <a:pt x="16337" y="5557"/>
                </a:moveTo>
                <a:cubicBezTo>
                  <a:pt x="16555" y="5556"/>
                  <a:pt x="16774" y="5639"/>
                  <a:pt x="16939" y="5803"/>
                </a:cubicBezTo>
                <a:lnTo>
                  <a:pt x="17480" y="6344"/>
                </a:lnTo>
                <a:cubicBezTo>
                  <a:pt x="17810" y="6674"/>
                  <a:pt x="17809" y="7209"/>
                  <a:pt x="17485" y="7539"/>
                </a:cubicBezTo>
                <a:lnTo>
                  <a:pt x="7826" y="17269"/>
                </a:lnTo>
                <a:cubicBezTo>
                  <a:pt x="7497" y="17604"/>
                  <a:pt x="6955" y="17604"/>
                  <a:pt x="6625" y="17269"/>
                </a:cubicBezTo>
                <a:lnTo>
                  <a:pt x="3230" y="13872"/>
                </a:lnTo>
                <a:cubicBezTo>
                  <a:pt x="2900" y="13542"/>
                  <a:pt x="2900" y="13007"/>
                  <a:pt x="3230" y="12677"/>
                </a:cubicBezTo>
                <a:lnTo>
                  <a:pt x="3770" y="12136"/>
                </a:lnTo>
                <a:cubicBezTo>
                  <a:pt x="4100" y="11806"/>
                  <a:pt x="4635" y="11806"/>
                  <a:pt x="4965" y="12136"/>
                </a:cubicBezTo>
                <a:lnTo>
                  <a:pt x="7166" y="14336"/>
                </a:lnTo>
                <a:cubicBezTo>
                  <a:pt x="7198" y="14369"/>
                  <a:pt x="7253" y="14369"/>
                  <a:pt x="7286" y="14336"/>
                </a:cubicBezTo>
                <a:lnTo>
                  <a:pt x="15737" y="5809"/>
                </a:lnTo>
                <a:cubicBezTo>
                  <a:pt x="15902" y="5641"/>
                  <a:pt x="16120" y="5557"/>
                  <a:pt x="16337" y="5557"/>
                </a:cubicBezTo>
                <a:close/>
              </a:path>
            </a:pathLst>
          </a:custGeom>
          <a:solidFill>
            <a:srgbClr val="31AF64"/>
          </a:solidFill>
          <a:ln w="12700">
            <a:miter lim="400000"/>
          </a:ln>
          <a:effectLst>
            <a:outerShdw sx="100000" sy="100000" kx="0" ky="0" algn="b" rotWithShape="0" blurRad="63500" dist="19050" dir="5400000">
              <a:srgbClr val="000000">
                <a:alpha val="63000"/>
              </a:srgbClr>
            </a:outerShdw>
          </a:effectLst>
        </p:spPr>
        <p:txBody>
          <a:bodyPr lIns="45719" rIns="45719" anchor="ctr"/>
          <a:lstStyle/>
          <a:p>
            <a:pPr algn="l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2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pic>
        <p:nvPicPr>
          <p:cNvPr id="30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9030" y="2974651"/>
            <a:ext cx="3173341" cy="908698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+"/>
          <p:cNvSpPr txBox="1"/>
          <p:nvPr/>
        </p:nvSpPr>
        <p:spPr>
          <a:xfrm>
            <a:off x="3838098" y="2926675"/>
            <a:ext cx="578804" cy="1004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6400">
                <a:solidFill>
                  <a:srgbClr val="393D90"/>
                </a:solidFill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305" name="= ❤️"/>
          <p:cNvSpPr txBox="1"/>
          <p:nvPr/>
        </p:nvSpPr>
        <p:spPr>
          <a:xfrm>
            <a:off x="8054499" y="2849879"/>
            <a:ext cx="2890104" cy="115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>
              <a:defRPr b="1" sz="6400">
                <a:solidFill>
                  <a:srgbClr val="393D90"/>
                </a:solidFill>
              </a:defRPr>
            </a:lvl1pPr>
          </a:lstStyle>
          <a:p>
            <a:pPr/>
            <a:r>
              <a:t>= ❤️</a:t>
            </a:r>
          </a:p>
        </p:txBody>
      </p:sp>
      <p:pic>
        <p:nvPicPr>
          <p:cNvPr id="306" name="gitlab-icon-rgb.png" descr="gitlab-icon-rgb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53550" y="2330368"/>
            <a:ext cx="2303393" cy="21972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sp>
        <p:nvSpPr>
          <p:cNvPr id="107" name="Slide Number Placeholder 22"/>
          <p:cNvSpPr txBox="1"/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8" name="Title 3"/>
          <p:cNvSpPr txBox="1"/>
          <p:nvPr>
            <p:ph type="title"/>
          </p:nvPr>
        </p:nvSpPr>
        <p:spPr>
          <a:xfrm>
            <a:off x="838200" y="365125"/>
            <a:ext cx="10515600" cy="663575"/>
          </a:xfrm>
          <a:prstGeom prst="rect">
            <a:avLst/>
          </a:prstGeom>
        </p:spPr>
        <p:txBody>
          <a:bodyPr/>
          <a:lstStyle>
            <a:lvl1pPr algn="ctr" defTabSz="749808">
              <a:defRPr sz="3198">
                <a:solidFill>
                  <a:srgbClr val="393D90"/>
                </a:solidFill>
              </a:defRPr>
            </a:lvl1pPr>
          </a:lstStyle>
          <a:p>
            <a:pPr/>
            <a:r>
              <a:t>Reproducibility Crisis</a:t>
            </a:r>
          </a:p>
        </p:txBody>
      </p:sp>
      <p:grpSp>
        <p:nvGrpSpPr>
          <p:cNvPr id="111" name="Image Gallery"/>
          <p:cNvGrpSpPr/>
          <p:nvPr/>
        </p:nvGrpSpPr>
        <p:grpSpPr>
          <a:xfrm>
            <a:off x="4038600" y="1297731"/>
            <a:ext cx="4114800" cy="4841752"/>
            <a:chOff x="0" y="0"/>
            <a:chExt cx="4114800" cy="4841750"/>
          </a:xfrm>
        </p:grpSpPr>
        <p:pic>
          <p:nvPicPr>
            <p:cNvPr id="109" name="reproducibility-graphic-online3.jpg" descr="reproducibility-graphic-online3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4703" y="0"/>
              <a:ext cx="4105394" cy="42625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0" name="https://www.nature.com/news/1-500-scientists-lift-the-lid-on-reproducibility-1.19970"/>
            <p:cNvSpPr/>
            <p:nvPr/>
          </p:nvSpPr>
          <p:spPr>
            <a:xfrm>
              <a:off x="0" y="4338736"/>
              <a:ext cx="4114800" cy="503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6200" tIns="76200" rIns="76200" bIns="76200" numCol="1" anchor="t">
              <a:noAutofit/>
            </a:bodyPr>
            <a:lstStyle>
              <a:lvl1pPr algn="l" defTabSz="457200">
                <a:lnSpc>
                  <a:spcPts val="2800"/>
                </a:lnSpc>
                <a:defRPr sz="1200">
                  <a:ln w="0" cap="flat">
                    <a:solidFill>
                      <a:srgbClr val="0000EE"/>
                    </a:solidFill>
                    <a:prstDash val="solid"/>
                    <a:miter lim="400000"/>
                  </a:ln>
                  <a:solidFill>
                    <a:srgbClr val="2B7DBF"/>
                  </a:solidFill>
                  <a:uFill>
                    <a:solidFill>
                      <a:srgbClr val="0563C1"/>
                    </a:solidFill>
                  </a:uFill>
                  <a:hlinkClick r:id="rId3" invalidUrl="" action="" tgtFrame="" tooltip="" history="1" highlightClick="0" endSnd="0"/>
                </a:defRPr>
              </a:lvl1pPr>
            </a:lstStyle>
            <a:p>
              <a:pPr>
                <a:defRPr>
                  <a:uFillTx/>
                </a:defRPr>
              </a:pPr>
              <a:r>
                <a:rPr>
                  <a:uFill>
                    <a:solidFill>
                      <a:srgbClr val="0563C1"/>
                    </a:solidFill>
                  </a:uFill>
                  <a:hlinkClick r:id="rId3" invalidUrl="" action="" tgtFrame="" tooltip="" history="1" highlightClick="0" endSnd="0"/>
                </a:rPr>
                <a:t>https://www.nature.com/news/1-500-scientists-lift-the-lid-on-reproducibility-1.19970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9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sp>
        <p:nvSpPr>
          <p:cNvPr id="310" name="User configurability"/>
          <p:cNvSpPr txBox="1"/>
          <p:nvPr/>
        </p:nvSpPr>
        <p:spPr>
          <a:xfrm>
            <a:off x="4387720" y="4920728"/>
            <a:ext cx="3829558" cy="486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User configurability</a:t>
            </a:r>
          </a:p>
        </p:txBody>
      </p:sp>
      <p:sp>
        <p:nvSpPr>
          <p:cNvPr id="311" name="Implemented and integrated ✅…"/>
          <p:cNvSpPr txBox="1"/>
          <p:nvPr/>
        </p:nvSpPr>
        <p:spPr>
          <a:xfrm>
            <a:off x="4755152" y="1004410"/>
            <a:ext cx="6539956" cy="35466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>
              <a:defRPr>
                <a:solidFill>
                  <a:srgbClr val="393D90"/>
                </a:solidFill>
              </a:defRPr>
            </a:pPr>
            <a:r>
              <a:t>Implemented and integrated ✅</a:t>
            </a:r>
          </a:p>
          <a:p>
            <a:pPr algn="l">
              <a:defRPr>
                <a:solidFill>
                  <a:srgbClr val="393D90"/>
                </a:solidFill>
              </a:defRPr>
            </a:pPr>
          </a:p>
          <a:p>
            <a:pPr algn="l">
              <a:defRPr>
                <a:solidFill>
                  <a:srgbClr val="393D90"/>
                </a:solidFill>
              </a:defRPr>
            </a:pPr>
            <a:r>
              <a:t>1st CERN GitLab application ✅</a:t>
            </a:r>
          </a:p>
          <a:p>
            <a:pPr algn="r">
              <a:lnSpc>
                <a:spcPct val="90000"/>
              </a:lnSpc>
              <a:spcBef>
                <a:spcPts val="1000"/>
              </a:spcBef>
              <a:defRPr i="1" sz="2400">
                <a:solidFill>
                  <a:srgbClr val="3BAE74"/>
                </a:solidFill>
              </a:defRPr>
            </a:pPr>
            <a:r>
              <a:rPr i="0" sz="4000"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r>
              <a:t>The integration of REANA with GitLab is a great step towards running reproducible CMS analysis workflows. This will also significantly facilitate our analysis preservation efforts. </a:t>
            </a:r>
            <a:r>
              <a:rPr b="1"/>
              <a:t>Clemens Lange (CMS)</a:t>
            </a:r>
          </a:p>
        </p:txBody>
      </p:sp>
      <p:sp>
        <p:nvSpPr>
          <p:cNvPr id="312" name="Title 3"/>
          <p:cNvSpPr txBox="1"/>
          <p:nvPr/>
        </p:nvSpPr>
        <p:spPr>
          <a:xfrm>
            <a:off x="1612651" y="962025"/>
            <a:ext cx="2223891" cy="663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defTabSz="749808">
              <a:lnSpc>
                <a:spcPct val="90000"/>
              </a:lnSpc>
              <a:defRPr sz="3198">
                <a:solidFill>
                  <a:srgbClr val="393D9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Impact ⚡️ </a:t>
            </a:r>
          </a:p>
        </p:txBody>
      </p:sp>
      <p:sp>
        <p:nvSpPr>
          <p:cNvPr id="313" name="Title 3"/>
          <p:cNvSpPr txBox="1"/>
          <p:nvPr/>
        </p:nvSpPr>
        <p:spPr>
          <a:xfrm>
            <a:off x="442009" y="4832044"/>
            <a:ext cx="3373200" cy="663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defTabSz="749808">
              <a:lnSpc>
                <a:spcPct val="90000"/>
              </a:lnSpc>
              <a:defRPr sz="3198">
                <a:solidFill>
                  <a:srgbClr val="393D9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Future work 🔮</a:t>
            </a:r>
          </a:p>
        </p:txBody>
      </p:sp>
      <p:pic>
        <p:nvPicPr>
          <p:cNvPr id="314" name="Line" descr="Lin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1478602" y="3168650"/>
            <a:ext cx="5686506" cy="3810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lide Number Placeholder 2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8" name="Titre 1"/>
          <p:cNvSpPr txBox="1"/>
          <p:nvPr>
            <p:ph type="title"/>
          </p:nvPr>
        </p:nvSpPr>
        <p:spPr>
          <a:xfrm>
            <a:off x="3061059" y="2549392"/>
            <a:ext cx="6069882" cy="812969"/>
          </a:xfrm>
          <a:prstGeom prst="rect">
            <a:avLst/>
          </a:prstGeom>
        </p:spPr>
        <p:txBody>
          <a:bodyPr/>
          <a:lstStyle/>
          <a:p>
            <a:pPr algn="ctr" defTabSz="612648">
              <a:defRPr sz="4020"/>
            </a:pPr>
            <a:r>
              <a:rPr>
                <a:solidFill>
                  <a:srgbClr val="2C3E51"/>
                </a:solidFill>
              </a:rPr>
              <a:t>Thank</a:t>
            </a:r>
            <a:r>
              <a:t> </a:t>
            </a:r>
            <a:r>
              <a:rPr>
                <a:solidFill>
                  <a:srgbClr val="FE3F41"/>
                </a:solidFill>
              </a:rPr>
              <a:t>you</a:t>
            </a:r>
            <a:r>
              <a:rPr>
                <a:solidFill>
                  <a:srgbClr val="2C3E51"/>
                </a:solidFill>
              </a:rPr>
              <a:t>!</a:t>
            </a:r>
          </a:p>
        </p:txBody>
      </p:sp>
      <p:sp>
        <p:nvSpPr>
          <p:cNvPr id="319" name="Espace réservé du texte 2"/>
          <p:cNvSpPr txBox="1"/>
          <p:nvPr>
            <p:ph type="body" sz="quarter" idx="1"/>
          </p:nvPr>
        </p:nvSpPr>
        <p:spPr>
          <a:xfrm>
            <a:off x="24245" y="4603370"/>
            <a:ext cx="12143510" cy="490539"/>
          </a:xfrm>
          <a:prstGeom prst="rect">
            <a:avLst/>
          </a:prstGeom>
        </p:spPr>
        <p:txBody>
          <a:bodyPr/>
          <a:lstStyle>
            <a:lvl1pPr algn="ctr">
              <a:defRPr sz="2200">
                <a:solidFill>
                  <a:srgbClr val="2C3E51"/>
                </a:solidFill>
                <a:uFill>
                  <a:solidFill>
                    <a:srgbClr val="0563C1"/>
                  </a:solidFill>
                </a:uFill>
                <a:hlinkClick r:id="rId2" invalidUrl="" action="" tgtFrame="" tooltip="" history="1" highlightClick="0" endSnd="0"/>
              </a:defRPr>
            </a:lvl1pPr>
          </a:lstStyle>
          <a:p>
            <a:pPr>
              <a:defRPr>
                <a:uFillTx/>
              </a:defRPr>
            </a:pPr>
            <a:r>
              <a:rPr>
                <a:uFill>
                  <a:solidFill>
                    <a:srgbClr val="0563C1"/>
                  </a:solidFill>
                </a:uFill>
                <a:hlinkClick r:id="rId2" invalidUrl="" action="" tgtFrame="" tooltip="" history="1" highlightClick="0" endSnd="0"/>
              </a:rPr>
              <a:t>leticiafwanderley@gmail.com</a:t>
            </a:r>
          </a:p>
        </p:txBody>
      </p:sp>
      <p:sp>
        <p:nvSpPr>
          <p:cNvPr id="320" name="ZoneTexte 8"/>
          <p:cNvSpPr txBox="1"/>
          <p:nvPr/>
        </p:nvSpPr>
        <p:spPr>
          <a:xfrm>
            <a:off x="0" y="5099997"/>
            <a:ext cx="12192001" cy="667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solidFill>
                  <a:srgbClr val="FE3F41"/>
                </a:solidFill>
              </a:defRPr>
            </a:pPr>
            <a:r>
              <a:rPr>
                <a:uFill>
                  <a:solidFill>
                    <a:srgbClr val="0563C1"/>
                  </a:solidFill>
                </a:uFill>
                <a:hlinkClick r:id="rId3" invalidUrl="" action="" tgtFrame="" tooltip="" history="1" highlightClick="0" endSnd="0"/>
              </a:rPr>
              <a:t>@lfwanderley</a:t>
            </a:r>
          </a:p>
          <a:p>
            <a:pPr>
              <a:defRPr sz="2000">
                <a:solidFill>
                  <a:srgbClr val="FE3F41"/>
                </a:solidFill>
              </a:defRPr>
            </a:pPr>
            <a:r>
              <a:rPr>
                <a:uFill>
                  <a:solidFill>
                    <a:srgbClr val="0563C1"/>
                  </a:solidFill>
                </a:uFill>
                <a:hlinkClick r:id="rId4" invalidUrl="" action="" tgtFrame="" tooltip="" history="1" highlightClick="0" endSnd="0"/>
              </a:rPr>
              <a:t>@leticiawanderley</a:t>
            </a:r>
          </a:p>
        </p:txBody>
      </p:sp>
      <p:pic>
        <p:nvPicPr>
          <p:cNvPr id="321" name="Image 9" descr="Image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55046" y="1295406"/>
            <a:ext cx="1171075" cy="1171075"/>
          </a:xfrm>
          <a:prstGeom prst="rect">
            <a:avLst/>
          </a:prstGeom>
          <a:ln w="12700">
            <a:miter lim="400000"/>
          </a:ln>
        </p:spPr>
      </p:pic>
      <p:sp>
        <p:nvSpPr>
          <p:cNvPr id="322" name="Espace réservé du texte 2"/>
          <p:cNvSpPr txBox="1"/>
          <p:nvPr/>
        </p:nvSpPr>
        <p:spPr>
          <a:xfrm>
            <a:off x="5348874" y="3289656"/>
            <a:ext cx="1494252" cy="490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>
              <a:lnSpc>
                <a:spcPct val="90000"/>
              </a:lnSpc>
              <a:spcBef>
                <a:spcPts val="1000"/>
              </a:spcBef>
              <a:defRPr i="1">
                <a:solidFill>
                  <a:srgbClr val="2C3E51"/>
                </a:solidFill>
                <a:uFill>
                  <a:solidFill>
                    <a:srgbClr val="0563C1"/>
                  </a:solidFill>
                </a:uFill>
                <a:hlinkClick r:id="rId6" invalidUrl="" action="" tgtFrame="" tooltip="" history="1" highlightClick="0" endSnd="0"/>
              </a:defRPr>
            </a:lvl1pPr>
          </a:lstStyle>
          <a:p>
            <a:pPr>
              <a:defRPr>
                <a:uFillTx/>
              </a:defRPr>
            </a:pPr>
            <a:r>
              <a:rPr>
                <a:uFill>
                  <a:solidFill>
                    <a:srgbClr val="0563C1"/>
                  </a:solidFill>
                </a:uFill>
                <a:hlinkClick r:id="rId6" invalidUrl="" action="" tgtFrame="" tooltip="" history="1" highlightClick="0" endSnd="0"/>
              </a:rPr>
              <a:t>reana.io</a:t>
            </a:r>
          </a:p>
        </p:txBody>
      </p:sp>
      <p:sp>
        <p:nvSpPr>
          <p:cNvPr id="323" name="Special thanks to Alex, Daniel,…"/>
          <p:cNvSpPr txBox="1"/>
          <p:nvPr/>
        </p:nvSpPr>
        <p:spPr>
          <a:xfrm>
            <a:off x="6721358" y="241582"/>
            <a:ext cx="5398344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77800" tIns="177800" rIns="177800" bIns="177800">
            <a:spAutoFit/>
          </a:bodyPr>
          <a:lstStyle/>
          <a:p>
            <a:pPr>
              <a:defRPr sz="2200">
                <a:solidFill>
                  <a:srgbClr val="2C3E51"/>
                </a:solidFill>
              </a:defRPr>
            </a:pPr>
            <a:r>
              <a:t>Special thanks to Alex, Daniel,</a:t>
            </a:r>
          </a:p>
          <a:p>
            <a:pPr>
              <a:defRPr sz="2200">
                <a:solidFill>
                  <a:srgbClr val="2C3E51"/>
                </a:solidFill>
              </a:defRPr>
            </a:pPr>
            <a:r>
              <a:t>and the whole GitLab team @ CERN! 🎊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Image Gallery"/>
          <p:cNvGrpSpPr/>
          <p:nvPr/>
        </p:nvGrpSpPr>
        <p:grpSpPr>
          <a:xfrm>
            <a:off x="-350077" y="-6574"/>
            <a:ext cx="12917554" cy="7277548"/>
            <a:chOff x="0" y="0"/>
            <a:chExt cx="12917552" cy="7277546"/>
          </a:xfrm>
        </p:grpSpPr>
        <p:pic>
          <p:nvPicPr>
            <p:cNvPr id="113" name="201907-203_02.jpg" descr="201907-203_02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4514" r="0" b="4514"/>
            <a:stretch>
              <a:fillRect/>
            </a:stretch>
          </p:blipFill>
          <p:spPr>
            <a:xfrm>
              <a:off x="0" y="0"/>
              <a:ext cx="12917553" cy="68711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4" name="Type to enter a caption."/>
            <p:cNvSpPr/>
            <p:nvPr/>
          </p:nvSpPr>
          <p:spPr>
            <a:xfrm>
              <a:off x="0" y="6947346"/>
              <a:ext cx="12917553" cy="330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6200" tIns="76200" rIns="76200" bIns="76200" numCol="1" anchor="t">
              <a:noAutofit/>
            </a:bodyPr>
            <a:lstStyle>
              <a:lvl1pPr algn="r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/>
              <a:r>
                <a:t>Type to enter a caption.</a:t>
              </a:r>
            </a:p>
          </p:txBody>
        </p:sp>
      </p:grpSp>
      <p:sp>
        <p:nvSpPr>
          <p:cNvPr id="116" name="Slide Number"/>
          <p:cNvSpPr txBox="1"/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7" name="High turnover…"/>
          <p:cNvSpPr txBox="1"/>
          <p:nvPr>
            <p:ph type="title"/>
          </p:nvPr>
        </p:nvSpPr>
        <p:spPr>
          <a:xfrm>
            <a:off x="-405359" y="377825"/>
            <a:ext cx="5574259" cy="1052364"/>
          </a:xfrm>
          <a:prstGeom prst="rect">
            <a:avLst/>
          </a:prstGeom>
        </p:spPr>
        <p:txBody>
          <a:bodyPr/>
          <a:lstStyle/>
          <a:p>
            <a:pPr algn="ctr" defTabSz="667512">
              <a:defRPr sz="2847"/>
            </a:pPr>
            <a:r>
              <a:t>High turnover</a:t>
            </a:r>
          </a:p>
          <a:p>
            <a:pPr algn="ctr" defTabSz="667512">
              <a:defRPr sz="2847"/>
            </a:pPr>
            <a:r>
              <a:t>of researchers</a:t>
            </a:r>
          </a:p>
        </p:txBody>
      </p:sp>
      <p:sp>
        <p:nvSpPr>
          <p:cNvPr id="118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Rectangle"/>
          <p:cNvGrpSpPr/>
          <p:nvPr/>
        </p:nvGrpSpPr>
        <p:grpSpPr>
          <a:xfrm>
            <a:off x="502633" y="1113085"/>
            <a:ext cx="3084513" cy="5137449"/>
            <a:chOff x="0" y="0"/>
            <a:chExt cx="3084512" cy="5137447"/>
          </a:xfrm>
        </p:grpSpPr>
        <p:sp>
          <p:nvSpPr>
            <p:cNvPr id="121" name="Rectangle"/>
            <p:cNvSpPr/>
            <p:nvPr/>
          </p:nvSpPr>
          <p:spPr>
            <a:xfrm>
              <a:off x="25400" y="25400"/>
              <a:ext cx="3033713" cy="50866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>
                <a:defRPr sz="18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</a:p>
          </p:txBody>
        </p:sp>
        <p:pic>
          <p:nvPicPr>
            <p:cNvPr id="120" name="Rectangle" descr="Rectangle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084513" cy="5137448"/>
            </a:xfrm>
            <a:prstGeom prst="rect">
              <a:avLst/>
            </a:prstGeom>
            <a:effectLst/>
          </p:spPr>
        </p:pic>
      </p:grpSp>
      <p:sp>
        <p:nvSpPr>
          <p:cNvPr id="123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sp>
        <p:nvSpPr>
          <p:cNvPr id="124" name="Slide Number Placeholder 22"/>
          <p:cNvSpPr txBox="1"/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5" name="Code"/>
          <p:cNvSpPr txBox="1"/>
          <p:nvPr/>
        </p:nvSpPr>
        <p:spPr>
          <a:xfrm>
            <a:off x="1567766" y="2385606"/>
            <a:ext cx="954247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Code</a:t>
            </a:r>
          </a:p>
        </p:txBody>
      </p:sp>
      <p:sp>
        <p:nvSpPr>
          <p:cNvPr id="126" name="Environment"/>
          <p:cNvSpPr txBox="1"/>
          <p:nvPr/>
        </p:nvSpPr>
        <p:spPr>
          <a:xfrm>
            <a:off x="994691" y="3710274"/>
            <a:ext cx="2100397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Environment</a:t>
            </a:r>
          </a:p>
        </p:txBody>
      </p:sp>
      <p:sp>
        <p:nvSpPr>
          <p:cNvPr id="127" name="Workflow"/>
          <p:cNvSpPr txBox="1"/>
          <p:nvPr/>
        </p:nvSpPr>
        <p:spPr>
          <a:xfrm>
            <a:off x="1265037" y="5034943"/>
            <a:ext cx="1559705" cy="486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Workflow</a:t>
            </a:r>
          </a:p>
        </p:txBody>
      </p:sp>
      <p:sp>
        <p:nvSpPr>
          <p:cNvPr id="128" name="Data"/>
          <p:cNvSpPr txBox="1"/>
          <p:nvPr/>
        </p:nvSpPr>
        <p:spPr>
          <a:xfrm>
            <a:off x="1560038" y="1243409"/>
            <a:ext cx="855277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Data</a:t>
            </a:r>
          </a:p>
        </p:txBody>
      </p:sp>
      <p:pic>
        <p:nvPicPr>
          <p:cNvPr id="129" name="Screen Shot 2019-08-11 at 5.59.09 PM.png" descr="Screen Shot 2019-08-11 at 5.59.09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5037" y="5471432"/>
            <a:ext cx="1559705" cy="6026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Screen Shot 2019-08-11 at 5.58.49 PM.png" descr="Screen Shot 2019-08-11 at 5.58.49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3852" y="4135426"/>
            <a:ext cx="1362076" cy="542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gitlab-icon-rgb.png" descr="gitlab-icon-rgb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83074" y="2759592"/>
            <a:ext cx="790232" cy="7538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5847f98fcef1014c0b5e48c0.png" descr="5847f98fcef1014c0b5e48c0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40139" y="2915610"/>
            <a:ext cx="452140" cy="441785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Title 3"/>
          <p:cNvSpPr txBox="1"/>
          <p:nvPr>
            <p:ph type="title"/>
          </p:nvPr>
        </p:nvSpPr>
        <p:spPr>
          <a:xfrm>
            <a:off x="838200" y="365125"/>
            <a:ext cx="10515600" cy="663575"/>
          </a:xfrm>
          <a:prstGeom prst="rect">
            <a:avLst/>
          </a:prstGeom>
        </p:spPr>
        <p:txBody>
          <a:bodyPr/>
          <a:lstStyle>
            <a:lvl1pPr algn="ctr" defTabSz="749808">
              <a:defRPr sz="3198">
                <a:solidFill>
                  <a:srgbClr val="393D90"/>
                </a:solidFill>
              </a:defRPr>
            </a:lvl1pPr>
          </a:lstStyle>
          <a:p>
            <a:pPr/>
            <a:r>
              <a:t>Pillars of a reproducible research analysis</a:t>
            </a:r>
          </a:p>
        </p:txBody>
      </p:sp>
      <p:pic>
        <p:nvPicPr>
          <p:cNvPr id="134" name="Screen Shot 2019-08-11 at 6.09.48 PM.png" descr="Screen Shot 2019-08-11 at 6.09.48 PM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243617" y="1695794"/>
            <a:ext cx="1488119" cy="441785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Where is your code?"/>
          <p:cNvSpPr txBox="1"/>
          <p:nvPr/>
        </p:nvSpPr>
        <p:spPr>
          <a:xfrm>
            <a:off x="4724073" y="2385606"/>
            <a:ext cx="6019801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Where is your code?</a:t>
            </a:r>
          </a:p>
        </p:txBody>
      </p:sp>
      <p:sp>
        <p:nvSpPr>
          <p:cNvPr id="136" name="Which steps did you follow?"/>
          <p:cNvSpPr txBox="1"/>
          <p:nvPr/>
        </p:nvSpPr>
        <p:spPr>
          <a:xfrm>
            <a:off x="4707358" y="5034943"/>
            <a:ext cx="6020226" cy="486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Which steps did you follow?</a:t>
            </a:r>
          </a:p>
        </p:txBody>
      </p:sp>
      <p:sp>
        <p:nvSpPr>
          <p:cNvPr id="137" name="Which OS and libraries did you use?"/>
          <p:cNvSpPr txBox="1"/>
          <p:nvPr/>
        </p:nvSpPr>
        <p:spPr>
          <a:xfrm>
            <a:off x="4707571" y="3710274"/>
            <a:ext cx="6019801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Which OS and libraries did you use?</a:t>
            </a:r>
          </a:p>
        </p:txBody>
      </p:sp>
      <p:sp>
        <p:nvSpPr>
          <p:cNvPr id="138" name="Where is your input data?"/>
          <p:cNvSpPr txBox="1"/>
          <p:nvPr/>
        </p:nvSpPr>
        <p:spPr>
          <a:xfrm>
            <a:off x="4711772" y="1243409"/>
            <a:ext cx="6019801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Where is your input data?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limit.png" descr="limi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58812" y="3619041"/>
            <a:ext cx="2177299" cy="147656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0" dist="127000" dir="16200000">
              <a:srgbClr val="000000">
                <a:alpha val="25011"/>
              </a:srgbClr>
            </a:outerShdw>
          </a:effectLst>
        </p:spPr>
      </p:pic>
      <p:pic>
        <p:nvPicPr>
          <p:cNvPr id="141" name="prefit.png" descr="prefi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07289" y="2503142"/>
            <a:ext cx="2085901" cy="200108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0" dist="127000" dir="16200000">
              <a:srgbClr val="000000">
                <a:alpha val="24956"/>
              </a:srgbClr>
            </a:outerShdw>
          </a:effectLst>
        </p:spPr>
      </p:pic>
      <p:sp>
        <p:nvSpPr>
          <p:cNvPr id="142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sp>
        <p:nvSpPr>
          <p:cNvPr id="143" name="Slide Number Placeholder 22"/>
          <p:cNvSpPr txBox="1"/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4" name="Code"/>
          <p:cNvSpPr txBox="1"/>
          <p:nvPr/>
        </p:nvSpPr>
        <p:spPr>
          <a:xfrm>
            <a:off x="1567766" y="2385606"/>
            <a:ext cx="954247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Code</a:t>
            </a:r>
          </a:p>
        </p:txBody>
      </p:sp>
      <p:sp>
        <p:nvSpPr>
          <p:cNvPr id="145" name="Environment"/>
          <p:cNvSpPr txBox="1"/>
          <p:nvPr/>
        </p:nvSpPr>
        <p:spPr>
          <a:xfrm>
            <a:off x="994691" y="3710275"/>
            <a:ext cx="2100397" cy="486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Environment</a:t>
            </a:r>
          </a:p>
        </p:txBody>
      </p:sp>
      <p:sp>
        <p:nvSpPr>
          <p:cNvPr id="146" name="Workflow"/>
          <p:cNvSpPr txBox="1"/>
          <p:nvPr/>
        </p:nvSpPr>
        <p:spPr>
          <a:xfrm>
            <a:off x="1265037" y="5034943"/>
            <a:ext cx="1559705" cy="486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Workflow</a:t>
            </a:r>
          </a:p>
        </p:txBody>
      </p:sp>
      <p:sp>
        <p:nvSpPr>
          <p:cNvPr id="147" name="Data"/>
          <p:cNvSpPr txBox="1"/>
          <p:nvPr/>
        </p:nvSpPr>
        <p:spPr>
          <a:xfrm>
            <a:off x="1560038" y="1243409"/>
            <a:ext cx="855277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393D90"/>
                </a:solidFill>
              </a:defRPr>
            </a:lvl1pPr>
          </a:lstStyle>
          <a:p>
            <a:pPr/>
            <a:r>
              <a:t>Data</a:t>
            </a:r>
          </a:p>
        </p:txBody>
      </p:sp>
      <p:pic>
        <p:nvPicPr>
          <p:cNvPr id="148" name="Screen Shot 2019-08-11 at 5.59.09 PM.png" descr="Screen Shot 2019-08-11 at 5.59.09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65037" y="5471432"/>
            <a:ext cx="1559705" cy="6026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Screen Shot 2019-08-11 at 5.58.49 PM.png" descr="Screen Shot 2019-08-11 at 5.58.49 P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63852" y="4135426"/>
            <a:ext cx="1362076" cy="542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gitlab-icon-rgb.png" descr="gitlab-icon-rgb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83074" y="2759592"/>
            <a:ext cx="790232" cy="7538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5847f98fcef1014c0b5e48c0.png" descr="5847f98fcef1014c0b5e48c0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140139" y="2915610"/>
            <a:ext cx="452140" cy="4417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Screen Shot 2019-08-11 at 6.09.48 PM.png" descr="Screen Shot 2019-08-11 at 6.09.48 PM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243617" y="1695794"/>
            <a:ext cx="1488119" cy="4417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Screen Shot 2019-08-08 at 1.17.58 PM.png" descr="Screen Shot 2019-08-08 at 1.17.58 PM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365016" y="2937668"/>
            <a:ext cx="3411168" cy="11604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Line" descr="Lin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2275284">
            <a:off x="2135774" y="2283351"/>
            <a:ext cx="2630617" cy="50801"/>
          </a:xfrm>
          <a:prstGeom prst="rect">
            <a:avLst/>
          </a:prstGeom>
        </p:spPr>
      </p:pic>
      <p:pic>
        <p:nvPicPr>
          <p:cNvPr id="156" name="Line" descr="Line"/>
          <p:cNvPicPr>
            <a:picLocks noChangeAspect="0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1249214">
            <a:off x="2465725" y="3036065"/>
            <a:ext cx="2028707" cy="50801"/>
          </a:xfrm>
          <a:prstGeom prst="rect">
            <a:avLst/>
          </a:prstGeom>
        </p:spPr>
      </p:pic>
      <p:pic>
        <p:nvPicPr>
          <p:cNvPr id="158" name="Line" descr="Line"/>
          <p:cNvPicPr>
            <a:picLocks noChangeAspect="0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21089529">
            <a:off x="3112141" y="3830884"/>
            <a:ext cx="1324722" cy="50801"/>
          </a:xfrm>
          <a:prstGeom prst="rect">
            <a:avLst/>
          </a:prstGeom>
        </p:spPr>
      </p:pic>
      <p:pic>
        <p:nvPicPr>
          <p:cNvPr id="160" name="Line" descr="Line"/>
          <p:cNvPicPr>
            <a:picLocks noChangeAspect="0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 rot="19422440">
            <a:off x="2618944" y="4661430"/>
            <a:ext cx="2059416" cy="50801"/>
          </a:xfrm>
          <a:prstGeom prst="rect">
            <a:avLst/>
          </a:prstGeom>
        </p:spPr>
      </p:pic>
      <p:pic>
        <p:nvPicPr>
          <p:cNvPr id="162" name="plot.png" descr="plot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9643517" y="2036944"/>
            <a:ext cx="1899550" cy="1823058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0" dist="127000" dir="16200000">
              <a:srgbClr val="000000">
                <a:alpha val="24846"/>
              </a:srgbClr>
            </a:outerShdw>
          </a:effectLst>
        </p:spPr>
      </p:pic>
      <p:sp>
        <p:nvSpPr>
          <p:cNvPr id="163" name="☁️"/>
          <p:cNvSpPr txBox="1"/>
          <p:nvPr/>
        </p:nvSpPr>
        <p:spPr>
          <a:xfrm>
            <a:off x="7945307" y="2893399"/>
            <a:ext cx="561341" cy="688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600"/>
            </a:lvl1pPr>
          </a:lstStyle>
          <a:p>
            <a:pPr/>
            <a:r>
              <a:t>☁️</a:t>
            </a:r>
          </a:p>
        </p:txBody>
      </p:sp>
      <p:pic>
        <p:nvPicPr>
          <p:cNvPr id="164" name="Line" descr="Line"/>
          <p:cNvPicPr>
            <a:picLocks noChangeAspect="0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7570626" y="3311907"/>
            <a:ext cx="1336676" cy="27983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lide Number"/>
          <p:cNvSpPr txBox="1"/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8" name="Screen Shot 2019-08-11 at 7.15.48 PM.png" descr="Screen Shot 2019-08-11 at 7.15.48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739" y="882468"/>
            <a:ext cx="9346522" cy="5797732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sp>
        <p:nvSpPr>
          <p:cNvPr id="170" name="Currently, manual intera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749808">
              <a:defRPr sz="3198">
                <a:solidFill>
                  <a:srgbClr val="393D90"/>
                </a:solidFill>
              </a:defRPr>
            </a:lvl1pPr>
          </a:lstStyle>
          <a:p>
            <a:pPr/>
            <a:r>
              <a:t>Currently, manual interaction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lide Number"/>
          <p:cNvSpPr txBox="1"/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3" name="Can we do better?"/>
          <p:cNvSpPr txBox="1"/>
          <p:nvPr>
            <p:ph type="title"/>
          </p:nvPr>
        </p:nvSpPr>
        <p:spPr>
          <a:xfrm>
            <a:off x="838200" y="2728044"/>
            <a:ext cx="10515600" cy="1401912"/>
          </a:xfrm>
          <a:prstGeom prst="rect">
            <a:avLst/>
          </a:prstGeom>
        </p:spPr>
        <p:txBody>
          <a:bodyPr/>
          <a:lstStyle>
            <a:lvl1pPr algn="ctr">
              <a:defRPr sz="5300"/>
            </a:lvl1pPr>
          </a:lstStyle>
          <a:p>
            <a:pPr/>
            <a:r>
              <a:t>Can we do better?</a:t>
            </a:r>
          </a:p>
        </p:txBody>
      </p:sp>
      <p:sp>
        <p:nvSpPr>
          <p:cNvPr id="174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lide Number"/>
          <p:cNvSpPr txBox="1"/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7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pic>
        <p:nvPicPr>
          <p:cNvPr id="17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9030" y="2974651"/>
            <a:ext cx="3173341" cy="908698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+"/>
          <p:cNvSpPr txBox="1"/>
          <p:nvPr/>
        </p:nvSpPr>
        <p:spPr>
          <a:xfrm>
            <a:off x="3838098" y="2926675"/>
            <a:ext cx="578804" cy="1004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6400">
                <a:solidFill>
                  <a:srgbClr val="393D90"/>
                </a:solidFill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180" name="= ?"/>
          <p:cNvSpPr txBox="1"/>
          <p:nvPr/>
        </p:nvSpPr>
        <p:spPr>
          <a:xfrm>
            <a:off x="8054499" y="2926675"/>
            <a:ext cx="2890104" cy="1004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>
              <a:defRPr b="1" sz="6400">
                <a:solidFill>
                  <a:srgbClr val="393D90"/>
                </a:solidFill>
              </a:defRPr>
            </a:lvl1pPr>
          </a:lstStyle>
          <a:p>
            <a:pPr/>
            <a:r>
              <a:t>= ?</a:t>
            </a:r>
          </a:p>
        </p:txBody>
      </p:sp>
      <p:pic>
        <p:nvPicPr>
          <p:cNvPr id="181" name="gitlab-icon-rgb.png" descr="gitlab-icon-rgb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53550" y="2330368"/>
            <a:ext cx="2303393" cy="21972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Screen Shot 2019-08-12 at 1.42.20 PM.png" descr="Screen Shot 2019-08-12 at 1.42.20 PM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16631" y="1549169"/>
            <a:ext cx="3962935" cy="4316081"/>
          </a:xfrm>
          <a:prstGeom prst="rect">
            <a:avLst/>
          </a:prstGeom>
          <a:effectLst>
            <a:outerShdw sx="100000" sy="100000" kx="0" ky="0" algn="b" rotWithShape="0" blurRad="254000" dist="127000" dir="16200000">
              <a:srgbClr val="000000">
                <a:alpha val="25479"/>
              </a:srgbClr>
            </a:outerShdw>
          </a:effectLst>
        </p:spPr>
      </p:pic>
      <p:sp>
        <p:nvSpPr>
          <p:cNvPr id="184" name="Slide Number"/>
          <p:cNvSpPr txBox="1"/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5" name="Screen Shot 2019-08-12 at 10.53.12 AM.png" descr="Screen Shot 2019-08-12 at 10.53.12 AM.png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1749" y="1680365"/>
            <a:ext cx="5866302" cy="4159485"/>
          </a:xfrm>
          <a:prstGeom prst="rect">
            <a:avLst/>
          </a:prstGeom>
          <a:effectLst>
            <a:outerShdw sx="100000" sy="100000" kx="0" ky="0" algn="b" rotWithShape="0" blurRad="254000" dist="127000" dir="16200000">
              <a:srgbClr val="000000">
                <a:alpha val="25479"/>
              </a:srgbClr>
            </a:outerShdw>
          </a:effectLst>
        </p:spPr>
      </p:pic>
      <p:sp>
        <p:nvSpPr>
          <p:cNvPr id="186" name="Footer Placeholder 18"/>
          <p:cNvSpPr txBox="1"/>
          <p:nvPr/>
        </p:nvSpPr>
        <p:spPr>
          <a:xfrm>
            <a:off x="4035135" y="6336885"/>
            <a:ext cx="4114801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100"/>
            </a:lvl1pPr>
          </a:lstStyle>
          <a:p>
            <a:pPr/>
            <a:r>
              <a:t>Leticia Farias Wanderley</a:t>
            </a:r>
          </a:p>
        </p:txBody>
      </p:sp>
      <p:pic>
        <p:nvPicPr>
          <p:cNvPr id="187" name="gitlab-ci-cd-logo_2x.png" descr="gitlab-ci-cd-logo_2x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8797" y="1228790"/>
            <a:ext cx="1218641" cy="1362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1200px-Oauth_logo.svg.png" descr="1200px-Oauth_logo.svg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853381" y="1298395"/>
            <a:ext cx="1218804" cy="1222867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Designed two solutions depending on user nee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713231">
              <a:defRPr sz="3041">
                <a:solidFill>
                  <a:srgbClr val="393D90"/>
                </a:solidFill>
              </a:defRPr>
            </a:lvl1pPr>
          </a:lstStyle>
          <a:p>
            <a:pPr/>
            <a:r>
              <a:t>Designed two solutions depending on user needs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Thème Office">
      <a:dk1>
        <a:srgbClr val="FFFFFF"/>
      </a:dk1>
      <a:lt1>
        <a:srgbClr val="18AF9B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hèm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18AF9B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hèm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18AF9B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