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6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12192000"/>
  <p:notesSz cx="6858000" cy="9144000"/>
  <p:embeddedFontLst>
    <p:embeddedFont>
      <p:font typeface="Hind"/>
      <p:regular r:id="rId17"/>
      <p:bold r:id="rId18"/>
    </p:embeddedFont>
    <p:embeddedFont>
      <p:font typeface="Arial Black"/>
      <p:regular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Hind-regular.fnt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ArialBlack-regular.fntdata"/><Relationship Id="rId6" Type="http://schemas.openxmlformats.org/officeDocument/2006/relationships/slide" Target="slides/slide2.xml"/><Relationship Id="rId18" Type="http://schemas.openxmlformats.org/officeDocument/2006/relationships/font" Target="fonts/Hind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ea3ffc364_1_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5ea3ffc364_1_4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5ea3ffc364_1_4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ea53dcc36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5ea53dcc36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5ea53dcc36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5ea3ffc364_0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5ea3ffc364_0_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g5ea3ffc364_0_7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5ea3ffc36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5ea3ffc36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g5ea3ffc364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ea3ffc364_1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ea3ffc364_1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5ea3ffc364_1_6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ea3ffc364_0_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5ea3ffc364_0_4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5ea3ffc364_0_4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5ea3ffc364_1_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5ea3ffc364_1_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5ea3ffc364_1_3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ea3ffc364_1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5ea3ffc364_1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5ea3ffc364_1_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ea3ffc364_0_8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5ea3ffc364_0_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5ea3ffc364_0_8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5ea3ffc364_1_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5ea3ffc364_1_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5ea3ffc364_1_3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2750127"/>
            <a:ext cx="9144000" cy="13515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  <a:defRPr b="1" i="0" sz="600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4193708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2" type="body"/>
          </p:nvPr>
        </p:nvSpPr>
        <p:spPr>
          <a:xfrm>
            <a:off x="1524000" y="6033858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  <a:defRPr sz="105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3" type="body"/>
          </p:nvPr>
        </p:nvSpPr>
        <p:spPr>
          <a:xfrm>
            <a:off x="1524000" y="5067129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  <a:defRPr sz="14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17557" y="758650"/>
            <a:ext cx="6054912" cy="2490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ext alongside large image">
  <p:cSld name="Text alongside large imag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734671"/>
            <a:ext cx="3821206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/>
          <p:nvPr>
            <p:ph idx="2" type="pic"/>
          </p:nvPr>
        </p:nvSpPr>
        <p:spPr>
          <a:xfrm>
            <a:off x="4948238" y="1735138"/>
            <a:ext cx="6405562" cy="44209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ull-slide image">
  <p:cSld name="Full-slide image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 txBox="1"/>
          <p:nvPr>
            <p:ph idx="1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4"/>
          <p:cNvSpPr/>
          <p:nvPr>
            <p:ph idx="2" type="pic"/>
          </p:nvPr>
        </p:nvSpPr>
        <p:spPr>
          <a:xfrm>
            <a:off x="838200" y="1706879"/>
            <a:ext cx="10515600" cy="46494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35" name="Google Shape;3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4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tandard">
  <p:cSld name="Standard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2" type="body"/>
          </p:nvPr>
        </p:nvSpPr>
        <p:spPr>
          <a:xfrm>
            <a:off x="838200" y="1028700"/>
            <a:ext cx="10515600" cy="619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3" name="Google Shape;4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5" name="Google Shape;45;p5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 (two text columns)">
  <p:cSld name="Comparison (two text columns)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6"/>
          <p:cNvSpPr txBox="1"/>
          <p:nvPr>
            <p:ph idx="1" type="body"/>
          </p:nvPr>
        </p:nvSpPr>
        <p:spPr>
          <a:xfrm>
            <a:off x="838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2" type="body"/>
          </p:nvPr>
        </p:nvSpPr>
        <p:spPr>
          <a:xfrm>
            <a:off x="6172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51" name="Google Shape;5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6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6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6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ext alongside two images">
  <p:cSld name="Text alongside two images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7"/>
          <p:cNvSpPr txBox="1"/>
          <p:nvPr>
            <p:ph idx="1" type="body"/>
          </p:nvPr>
        </p:nvSpPr>
        <p:spPr>
          <a:xfrm>
            <a:off x="839788" y="1681163"/>
            <a:ext cx="515778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A7DBF"/>
              </a:buClr>
              <a:buSzPts val="2000"/>
              <a:buFont typeface="Arial"/>
              <a:buNone/>
              <a:defRPr sz="20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7"/>
          <p:cNvSpPr/>
          <p:nvPr>
            <p:ph idx="2" type="pic"/>
          </p:nvPr>
        </p:nvSpPr>
        <p:spPr>
          <a:xfrm>
            <a:off x="6513512" y="1654549"/>
            <a:ext cx="4840288" cy="2090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7"/>
          <p:cNvSpPr/>
          <p:nvPr>
            <p:ph idx="3" type="pic"/>
          </p:nvPr>
        </p:nvSpPr>
        <p:spPr>
          <a:xfrm>
            <a:off x="6513512" y="4072310"/>
            <a:ext cx="4840288" cy="2090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7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61" name="Google Shape;6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7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7"/>
          <p:cNvSpPr txBox="1"/>
          <p:nvPr>
            <p:ph idx="4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7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ext with images below">
  <p:cSld name="Text with images below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8"/>
          <p:cNvSpPr txBox="1"/>
          <p:nvPr>
            <p:ph idx="1" type="body"/>
          </p:nvPr>
        </p:nvSpPr>
        <p:spPr>
          <a:xfrm>
            <a:off x="8397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8"/>
          <p:cNvSpPr/>
          <p:nvPr>
            <p:ph idx="2" type="pic"/>
          </p:nvPr>
        </p:nvSpPr>
        <p:spPr>
          <a:xfrm>
            <a:off x="836612" y="3879477"/>
            <a:ext cx="5106988" cy="2343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8"/>
          <p:cNvSpPr txBox="1"/>
          <p:nvPr>
            <p:ph idx="3" type="body"/>
          </p:nvPr>
        </p:nvSpPr>
        <p:spPr>
          <a:xfrm>
            <a:off x="62499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8"/>
          <p:cNvSpPr/>
          <p:nvPr>
            <p:ph idx="4" type="pic"/>
          </p:nvPr>
        </p:nvSpPr>
        <p:spPr>
          <a:xfrm>
            <a:off x="6249988" y="3879477"/>
            <a:ext cx="5106988" cy="2343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8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72" name="Google Shape;7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8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8"/>
          <p:cNvSpPr txBox="1"/>
          <p:nvPr>
            <p:ph idx="5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8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(no formatting)">
  <p:cSld name="Blank (no formatting)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100" u="none" cap="none" strike="noStrike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Relationship Id="rId5" Type="http://schemas.openxmlformats.org/officeDocument/2006/relationships/image" Target="../media/image1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mailto:sshreyakrishnan@gmail.com" TargetMode="External"/><Relationship Id="rId4" Type="http://schemas.openxmlformats.org/officeDocument/2006/relationships/hyperlink" Target="mailto:sarada.shreya.krishnan@cern.ch" TargetMode="External"/><Relationship Id="rId9" Type="http://schemas.openxmlformats.org/officeDocument/2006/relationships/image" Target="../media/image19.png"/><Relationship Id="rId5" Type="http://schemas.openxmlformats.org/officeDocument/2006/relationships/hyperlink" Target="https://www.linkedin.com/in/shreya-krishnan/" TargetMode="External"/><Relationship Id="rId6" Type="http://schemas.openxmlformats.org/officeDocument/2006/relationships/image" Target="../media/image23.png"/><Relationship Id="rId7" Type="http://schemas.openxmlformats.org/officeDocument/2006/relationships/image" Target="../media/image21.png"/><Relationship Id="rId8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2.png"/><Relationship Id="rId5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0"/>
          <p:cNvSpPr txBox="1"/>
          <p:nvPr>
            <p:ph type="ctrTitle"/>
          </p:nvPr>
        </p:nvSpPr>
        <p:spPr>
          <a:xfrm>
            <a:off x="-148950" y="3158625"/>
            <a:ext cx="12402600" cy="135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fr-FR" sz="4800">
                <a:solidFill>
                  <a:srgbClr val="393E91"/>
                </a:solidFill>
                <a:latin typeface="Hind"/>
                <a:ea typeface="Hind"/>
                <a:cs typeface="Hind"/>
                <a:sym typeface="Hind"/>
              </a:rPr>
              <a:t>Analysis and Modeling of Storage Access Patterns</a:t>
            </a:r>
            <a:r>
              <a:rPr lang="fr-FR" sz="4800">
                <a:latin typeface="Hind"/>
                <a:ea typeface="Hind"/>
                <a:cs typeface="Hind"/>
                <a:sym typeface="Hind"/>
              </a:rPr>
              <a:t> </a:t>
            </a:r>
            <a:r>
              <a:rPr lang="fr-FR" sz="4800">
                <a:solidFill>
                  <a:srgbClr val="393E91"/>
                </a:solidFill>
                <a:latin typeface="Hind"/>
                <a:ea typeface="Hind"/>
                <a:cs typeface="Hind"/>
                <a:sym typeface="Hind"/>
              </a:rPr>
              <a:t>and Caching Strategies</a:t>
            </a:r>
            <a:endParaRPr>
              <a:solidFill>
                <a:srgbClr val="393E91"/>
              </a:solidFill>
            </a:endParaRPr>
          </a:p>
        </p:txBody>
      </p:sp>
      <p:sp>
        <p:nvSpPr>
          <p:cNvPr id="82" name="Google Shape;82;p10"/>
          <p:cNvSpPr txBox="1"/>
          <p:nvPr>
            <p:ph idx="1" type="subTitle"/>
          </p:nvPr>
        </p:nvSpPr>
        <p:spPr>
          <a:xfrm>
            <a:off x="1524000" y="4718018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fr-FR"/>
              <a:t>Shreya Krishnan</a:t>
            </a:r>
            <a:endParaRPr/>
          </a:p>
        </p:txBody>
      </p:sp>
      <p:sp>
        <p:nvSpPr>
          <p:cNvPr id="83" name="Google Shape;83;p10"/>
          <p:cNvSpPr txBox="1"/>
          <p:nvPr>
            <p:ph idx="2" type="body"/>
          </p:nvPr>
        </p:nvSpPr>
        <p:spPr>
          <a:xfrm>
            <a:off x="1524000" y="6033858"/>
            <a:ext cx="9144000" cy="2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</a:pPr>
            <a:r>
              <a:rPr lang="fr-FR"/>
              <a:t>Lightning Talk - 13th August 2019</a:t>
            </a:r>
            <a:endParaRPr/>
          </a:p>
        </p:txBody>
      </p:sp>
      <p:sp>
        <p:nvSpPr>
          <p:cNvPr id="84" name="Google Shape;84;p10"/>
          <p:cNvSpPr txBox="1"/>
          <p:nvPr>
            <p:ph idx="3" type="body"/>
          </p:nvPr>
        </p:nvSpPr>
        <p:spPr>
          <a:xfrm>
            <a:off x="1524000" y="5490345"/>
            <a:ext cx="9144000" cy="2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</a:pPr>
            <a:r>
              <a:rPr lang="fr-FR"/>
              <a:t>Supervisors: Markus Schulz and Andrea Sciaba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9"/>
          <p:cNvSpPr/>
          <p:nvPr>
            <p:ph idx="2" type="pic"/>
          </p:nvPr>
        </p:nvSpPr>
        <p:spPr>
          <a:xfrm>
            <a:off x="399625" y="1390575"/>
            <a:ext cx="11576100" cy="5195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ind"/>
              <a:buChar char="○"/>
            </a:pPr>
            <a:r>
              <a:rPr b="1" lang="fr-FR">
                <a:latin typeface="Hind"/>
                <a:ea typeface="Hind"/>
                <a:cs typeface="Hind"/>
                <a:sym typeface="Hind"/>
              </a:rPr>
              <a:t>Simulate accesses </a:t>
            </a:r>
            <a:endParaRPr b="1">
              <a:latin typeface="Hind"/>
              <a:ea typeface="Hind"/>
              <a:cs typeface="Hind"/>
              <a:sym typeface="Hind"/>
            </a:endParaRPr>
          </a:p>
          <a:p>
            <a:pPr indent="-3810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ind"/>
              <a:buChar char="■"/>
            </a:pPr>
            <a:r>
              <a:rPr lang="fr-FR" sz="2400">
                <a:latin typeface="Hind"/>
                <a:ea typeface="Hind"/>
                <a:cs typeface="Hind"/>
                <a:sym typeface="Hind"/>
              </a:rPr>
              <a:t>Probability based on number of accesses and time since last access</a:t>
            </a:r>
            <a:endParaRPr sz="2400"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9"/>
          <p:cNvSpPr txBox="1"/>
          <p:nvPr>
            <p:ph type="title"/>
          </p:nvPr>
        </p:nvSpPr>
        <p:spPr>
          <a:xfrm>
            <a:off x="167600" y="242650"/>
            <a:ext cx="12024300" cy="66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18AF9B"/>
                </a:solidFill>
              </a:rPr>
              <a:t>Monte Carlo</a:t>
            </a:r>
            <a:r>
              <a:rPr lang="fr-FR"/>
              <a:t> Model for file accesses</a:t>
            </a:r>
            <a:endParaRPr/>
          </a:p>
        </p:txBody>
      </p:sp>
      <p:pic>
        <p:nvPicPr>
          <p:cNvPr id="215" name="Google Shape;215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0336" y="2412975"/>
            <a:ext cx="3300015" cy="21142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16" name="Google Shape;216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16850" y="2405537"/>
            <a:ext cx="3323200" cy="212913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17" name="Google Shape;217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16250" y="2405550"/>
            <a:ext cx="3250146" cy="2129126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18" name="Google Shape;218;p19"/>
          <p:cNvSpPr txBox="1"/>
          <p:nvPr/>
        </p:nvSpPr>
        <p:spPr>
          <a:xfrm>
            <a:off x="918550" y="4527250"/>
            <a:ext cx="1881900" cy="3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fr-F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fr-FR" sz="900"/>
              <a:t>robability distribution</a:t>
            </a:r>
            <a:r>
              <a:rPr b="0" i="0" lang="fr-F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of time between 1st and 2nd access 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19"/>
          <p:cNvSpPr txBox="1"/>
          <p:nvPr/>
        </p:nvSpPr>
        <p:spPr>
          <a:xfrm>
            <a:off x="8154451" y="4534675"/>
            <a:ext cx="17088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fr-FR" sz="900">
                <a:solidFill>
                  <a:schemeClr val="dk1"/>
                </a:solidFill>
              </a:rPr>
              <a:t>Probability distribution</a:t>
            </a:r>
            <a:r>
              <a:rPr b="0" i="0" lang="fr-F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of time between 3rd and 4th access 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19"/>
          <p:cNvSpPr txBox="1"/>
          <p:nvPr/>
        </p:nvSpPr>
        <p:spPr>
          <a:xfrm>
            <a:off x="4764750" y="4534675"/>
            <a:ext cx="17088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fr-FR" sz="900">
                <a:solidFill>
                  <a:schemeClr val="dk1"/>
                </a:solidFill>
              </a:rPr>
              <a:t>Probability distribution </a:t>
            </a:r>
            <a:r>
              <a:rPr b="0" i="0" lang="fr-F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 time between 2nd and 3rd access 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9"/>
          <p:cNvSpPr/>
          <p:nvPr/>
        </p:nvSpPr>
        <p:spPr>
          <a:xfrm rot="5400000">
            <a:off x="5948450" y="-510375"/>
            <a:ext cx="334200" cy="11038200"/>
          </a:xfrm>
          <a:prstGeom prst="rightBrace">
            <a:avLst>
              <a:gd fmla="val 8333" name="adj1"/>
              <a:gd fmla="val 50189" name="adj2"/>
            </a:avLst>
          </a:prstGeom>
          <a:noFill/>
          <a:ln cap="flat" cmpd="sng" w="1905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9"/>
          <p:cNvSpPr txBox="1"/>
          <p:nvPr/>
        </p:nvSpPr>
        <p:spPr>
          <a:xfrm>
            <a:off x="3901675" y="5129225"/>
            <a:ext cx="4572000" cy="10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Probability that a file will be accessed for the n</a:t>
            </a:r>
            <a:r>
              <a:rPr b="1" baseline="3000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b="1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time in a certain time interval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3" name="Google Shape;223;p19"/>
          <p:cNvCxnSpPr/>
          <p:nvPr/>
        </p:nvCxnSpPr>
        <p:spPr>
          <a:xfrm>
            <a:off x="410225" y="5195075"/>
            <a:ext cx="1130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4" name="Google Shape;224;p19"/>
          <p:cNvCxnSpPr/>
          <p:nvPr/>
        </p:nvCxnSpPr>
        <p:spPr>
          <a:xfrm rot="10800000">
            <a:off x="410225" y="4288475"/>
            <a:ext cx="0" cy="90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5" name="Google Shape;225;p19"/>
          <p:cNvSpPr txBox="1"/>
          <p:nvPr/>
        </p:nvSpPr>
        <p:spPr>
          <a:xfrm>
            <a:off x="13800" y="4338438"/>
            <a:ext cx="595200" cy="1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f(x)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19"/>
          <p:cNvSpPr txBox="1"/>
          <p:nvPr/>
        </p:nvSpPr>
        <p:spPr>
          <a:xfrm>
            <a:off x="358650" y="5104850"/>
            <a:ext cx="1524000" cy="1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Interval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 in Days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19"/>
          <p:cNvSpPr txBox="1"/>
          <p:nvPr/>
        </p:nvSpPr>
        <p:spPr>
          <a:xfrm>
            <a:off x="10772500" y="3547475"/>
            <a:ext cx="10188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7200">
                <a:latin typeface="Calibri"/>
                <a:ea typeface="Calibri"/>
                <a:cs typeface="Calibri"/>
                <a:sym typeface="Calibri"/>
              </a:rPr>
              <a:t>...</a:t>
            </a:r>
            <a:endParaRPr sz="7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0"/>
          <p:cNvSpPr txBox="1"/>
          <p:nvPr>
            <p:ph idx="1" type="body"/>
          </p:nvPr>
        </p:nvSpPr>
        <p:spPr>
          <a:xfrm>
            <a:off x="838200" y="1486753"/>
            <a:ext cx="10515600" cy="2360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1000"/>
              </a:spcBef>
              <a:spcAft>
                <a:spcPts val="0"/>
              </a:spcAft>
              <a:buSzPts val="2400"/>
              <a:buChar char="●"/>
            </a:pPr>
            <a:r>
              <a:rPr lang="fr-FR"/>
              <a:t>These studies have helped us understand the impact of site caches as an alternative to storage </a:t>
            </a:r>
            <a:r>
              <a:rPr b="1" lang="fr-FR">
                <a:solidFill>
                  <a:srgbClr val="CC0000"/>
                </a:solidFill>
              </a:rPr>
              <a:t>quantitatively</a:t>
            </a:r>
            <a:r>
              <a:rPr lang="fr-FR"/>
              <a:t> </a:t>
            </a:r>
            <a:r>
              <a:rPr lang="fr-FR"/>
              <a:t>and we know that this </a:t>
            </a:r>
            <a:r>
              <a:rPr b="1" lang="fr-FR">
                <a:solidFill>
                  <a:srgbClr val="18AF9B"/>
                </a:solidFill>
              </a:rPr>
              <a:t>will bring a significant improvement</a:t>
            </a:r>
            <a:r>
              <a:rPr lang="fr-FR"/>
              <a:t> in the way we store and access data across the WLCG.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-FR"/>
              <a:t>These studies can be used by site managers for resource planning</a:t>
            </a:r>
            <a:endParaRPr/>
          </a:p>
        </p:txBody>
      </p:sp>
      <p:sp>
        <p:nvSpPr>
          <p:cNvPr id="234" name="Google Shape;234;p20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Conclusion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1"/>
          <p:cNvSpPr txBox="1"/>
          <p:nvPr/>
        </p:nvSpPr>
        <p:spPr>
          <a:xfrm>
            <a:off x="2202275" y="2655200"/>
            <a:ext cx="7780800" cy="27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fr-FR" sz="3000">
                <a:solidFill>
                  <a:srgbClr val="18AF9B"/>
                </a:solidFill>
                <a:latin typeface="Hind"/>
                <a:ea typeface="Hind"/>
                <a:cs typeface="Hind"/>
                <a:sym typeface="Hind"/>
              </a:rPr>
              <a:t>If you are interested to know more...</a:t>
            </a:r>
            <a:endParaRPr b="1" sz="3000">
              <a:solidFill>
                <a:srgbClr val="18AF9B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fr-FR" sz="3000">
                <a:latin typeface="Hind"/>
                <a:ea typeface="Hind"/>
                <a:cs typeface="Hind"/>
                <a:sym typeface="Hind"/>
              </a:rPr>
              <a:t>Please reach out to me at:</a:t>
            </a:r>
            <a:endParaRPr b="1" sz="3000"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fr-FR" sz="3000" u="sng">
                <a:solidFill>
                  <a:srgbClr val="1155CC"/>
                </a:solidFill>
                <a:latin typeface="Hind"/>
                <a:ea typeface="Hind"/>
                <a:cs typeface="Hind"/>
                <a:sym typeface="Hind"/>
                <a:hlinkClick r:id="rId3"/>
              </a:rPr>
              <a:t>sshreyakrishnan@gmail.com</a:t>
            </a:r>
            <a:endParaRPr sz="3000">
              <a:solidFill>
                <a:srgbClr val="33CCCC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fr-FR" sz="3000" u="sng">
                <a:solidFill>
                  <a:srgbClr val="1155CC"/>
                </a:solidFill>
                <a:latin typeface="Hind"/>
                <a:ea typeface="Hind"/>
                <a:cs typeface="Hind"/>
                <a:sym typeface="Hind"/>
                <a:hlinkClick r:id="rId4"/>
              </a:rPr>
              <a:t>sarada.shreya.krishnan@cern.ch</a:t>
            </a:r>
            <a:endParaRPr sz="3000">
              <a:solidFill>
                <a:srgbClr val="33CCCC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fr-FR" sz="3000" u="sng">
                <a:solidFill>
                  <a:srgbClr val="1155CC"/>
                </a:solidFill>
                <a:latin typeface="Hind"/>
                <a:ea typeface="Hind"/>
                <a:cs typeface="Hind"/>
                <a:sym typeface="Hind"/>
                <a:hlinkClick r:id="rId5"/>
              </a:rPr>
              <a:t>https://www.linkedin.com/in/shreya-krishnan/</a:t>
            </a:r>
            <a:endParaRPr sz="3000" u="sng">
              <a:solidFill>
                <a:srgbClr val="33CCCC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33CCCC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pic>
        <p:nvPicPr>
          <p:cNvPr id="241" name="Google Shape;241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852000" y="4498413"/>
            <a:ext cx="325689" cy="3309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0"/>
              </a:srgbClr>
            </a:outerShdw>
          </a:effectLst>
        </p:spPr>
      </p:pic>
      <p:pic>
        <p:nvPicPr>
          <p:cNvPr id="242" name="Google Shape;242;p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flipH="1">
            <a:off x="1849400" y="4012850"/>
            <a:ext cx="330900" cy="33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849400" y="5033900"/>
            <a:ext cx="330900" cy="33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2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399561" y="1295349"/>
            <a:ext cx="1386225" cy="138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"/>
          <p:cNvSpPr txBox="1"/>
          <p:nvPr>
            <p:ph type="title"/>
          </p:nvPr>
        </p:nvSpPr>
        <p:spPr>
          <a:xfrm>
            <a:off x="291800" y="365125"/>
            <a:ext cx="11061900" cy="66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Challenges of the Future: HL-LHC</a:t>
            </a:r>
            <a:endParaRPr/>
          </a:p>
        </p:txBody>
      </p:sp>
      <p:sp>
        <p:nvSpPr>
          <p:cNvPr id="91" name="Google Shape;91;p11"/>
          <p:cNvSpPr txBox="1"/>
          <p:nvPr>
            <p:ph idx="1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fr-FR" sz="3200">
                <a:solidFill>
                  <a:srgbClr val="FF9900"/>
                </a:solidFill>
              </a:rPr>
              <a:t>(</a:t>
            </a:r>
            <a:r>
              <a:rPr b="1" i="0" lang="fr-FR" sz="3200" strike="sngStrike">
                <a:solidFill>
                  <a:srgbClr val="CC0000"/>
                </a:solidFill>
              </a:rPr>
              <a:t>More</a:t>
            </a:r>
            <a:r>
              <a:rPr b="1" i="0" lang="fr-FR" sz="3200">
                <a:solidFill>
                  <a:srgbClr val="CC0000"/>
                </a:solidFill>
              </a:rPr>
              <a:t> data</a:t>
            </a:r>
            <a:r>
              <a:rPr b="1" i="0" lang="fr-FR" sz="3200">
                <a:solidFill>
                  <a:srgbClr val="990000"/>
                </a:solidFill>
              </a:rPr>
              <a:t> </a:t>
            </a:r>
            <a:r>
              <a:rPr b="1" i="0" lang="fr-FR" sz="3200">
                <a:solidFill>
                  <a:srgbClr val="000000"/>
                </a:solidFill>
              </a:rPr>
              <a:t>x</a:t>
            </a:r>
            <a:r>
              <a:rPr b="1" i="0" lang="fr-FR" sz="3200">
                <a:solidFill>
                  <a:schemeClr val="accent4"/>
                </a:solidFill>
              </a:rPr>
              <a:t> </a:t>
            </a:r>
            <a:r>
              <a:rPr b="1" i="0" lang="fr-FR" sz="3200">
                <a:solidFill>
                  <a:srgbClr val="990000"/>
                </a:solidFill>
              </a:rPr>
              <a:t>higher complexity</a:t>
            </a:r>
            <a:r>
              <a:rPr b="1" i="0" lang="fr-FR" sz="3200">
                <a:solidFill>
                  <a:srgbClr val="FF9900"/>
                </a:solidFill>
              </a:rPr>
              <a:t>)</a:t>
            </a:r>
            <a:r>
              <a:rPr b="1" i="0" lang="fr-FR" sz="3200">
                <a:solidFill>
                  <a:schemeClr val="accent4"/>
                </a:solidFill>
              </a:rPr>
              <a:t> </a:t>
            </a:r>
            <a:r>
              <a:rPr b="1" i="0" lang="fr-FR" sz="3200">
                <a:solidFill>
                  <a:srgbClr val="000000"/>
                </a:solidFill>
              </a:rPr>
              <a:t>+</a:t>
            </a:r>
            <a:r>
              <a:rPr b="1" i="0" lang="fr-FR" sz="3200">
                <a:solidFill>
                  <a:schemeClr val="accent4"/>
                </a:solidFill>
              </a:rPr>
              <a:t> </a:t>
            </a:r>
            <a:r>
              <a:rPr b="1" i="0" lang="fr-FR" sz="3200">
                <a:solidFill>
                  <a:schemeClr val="accent2"/>
                </a:solidFill>
              </a:rPr>
              <a:t>Flat Budget </a:t>
            </a:r>
            <a:endParaRPr i="0" sz="1400"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9575" y="2370900"/>
            <a:ext cx="3765699" cy="2274924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1"/>
          <p:cNvSpPr/>
          <p:nvPr/>
        </p:nvSpPr>
        <p:spPr>
          <a:xfrm>
            <a:off x="2049850" y="1813650"/>
            <a:ext cx="2668500" cy="345300"/>
          </a:xfrm>
          <a:prstGeom prst="wedgeRectCallout">
            <a:avLst>
              <a:gd fmla="val -29889" name="adj1"/>
              <a:gd fmla="val -88590" name="adj2"/>
            </a:avLst>
          </a:prstGeom>
          <a:noFill/>
          <a:ln cap="flat" cmpd="sng" w="19050">
            <a:solidFill>
              <a:srgbClr val="FFC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-F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Much, much, much more...</a:t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Google Shape;94;p11"/>
          <p:cNvPicPr preferRelativeResize="0"/>
          <p:nvPr/>
        </p:nvPicPr>
        <p:blipFill rotWithShape="1">
          <a:blip r:embed="rId4">
            <a:alphaModFix/>
          </a:blip>
          <a:srcRect b="8291" l="1837" r="60500" t="59643"/>
          <a:stretch/>
        </p:blipFill>
        <p:spPr>
          <a:xfrm>
            <a:off x="4760562" y="2562104"/>
            <a:ext cx="3032538" cy="168112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1"/>
          <p:cNvSpPr txBox="1"/>
          <p:nvPr/>
        </p:nvSpPr>
        <p:spPr>
          <a:xfrm>
            <a:off x="7839638" y="2936425"/>
            <a:ext cx="11892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</a:rPr>
              <a:t>=</a:t>
            </a:r>
            <a:endParaRPr b="1" i="0" sz="2400" u="none" cap="none" strike="noStrike">
              <a:solidFill>
                <a:schemeClr val="dk1"/>
              </a:solidFill>
            </a:endParaRPr>
          </a:p>
        </p:txBody>
      </p:sp>
      <p:pic>
        <p:nvPicPr>
          <p:cNvPr id="96" name="Google Shape;96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938075" y="2620925"/>
            <a:ext cx="1810101" cy="125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391300" y="2773325"/>
            <a:ext cx="1810101" cy="125575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1"/>
          <p:cNvSpPr txBox="1"/>
          <p:nvPr/>
        </p:nvSpPr>
        <p:spPr>
          <a:xfrm>
            <a:off x="1362500" y="5151950"/>
            <a:ext cx="9769200" cy="8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fr-FR" sz="3600">
                <a:solidFill>
                  <a:srgbClr val="18AF9B"/>
                </a:solidFill>
              </a:rPr>
              <a:t>Reduce cost and complexity of storage!</a:t>
            </a:r>
            <a:endParaRPr>
              <a:solidFill>
                <a:srgbClr val="18AF9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1"/>
          <p:cNvSpPr/>
          <p:nvPr/>
        </p:nvSpPr>
        <p:spPr>
          <a:xfrm>
            <a:off x="4244775" y="3061625"/>
            <a:ext cx="318300" cy="311400"/>
          </a:xfrm>
          <a:prstGeom prst="mathMultiply">
            <a:avLst>
              <a:gd fmla="val 23520" name="adj1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2"/>
          <p:cNvSpPr txBox="1"/>
          <p:nvPr>
            <p:ph idx="1" type="body"/>
          </p:nvPr>
        </p:nvSpPr>
        <p:spPr>
          <a:xfrm>
            <a:off x="182125" y="956948"/>
            <a:ext cx="10879500" cy="525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fr-FR"/>
              <a:t>We need to Analyse &amp; Model Storage Access Patterns &amp; Caching Strategies</a:t>
            </a:r>
            <a:endParaRPr/>
          </a:p>
        </p:txBody>
      </p:sp>
      <p:sp>
        <p:nvSpPr>
          <p:cNvPr id="106" name="Google Shape;106;p12"/>
          <p:cNvSpPr/>
          <p:nvPr>
            <p:ph idx="2" type="pic"/>
          </p:nvPr>
        </p:nvSpPr>
        <p:spPr>
          <a:xfrm>
            <a:off x="251375" y="2001900"/>
            <a:ext cx="5710800" cy="4163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fr-FR" sz="3000">
                <a:solidFill>
                  <a:srgbClr val="38761D"/>
                </a:solidFill>
              </a:rPr>
              <a:t>Analysing Caching Strategies</a:t>
            </a:r>
            <a:endParaRPr b="1" sz="3000">
              <a:solidFill>
                <a:srgbClr val="38761D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3000">
              <a:solidFill>
                <a:srgbClr val="38761D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600">
              <a:solidFill>
                <a:srgbClr val="38761D"/>
              </a:solidFill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3000"/>
              <a:buChar char="★"/>
            </a:pPr>
            <a:r>
              <a:rPr lang="fr-FR" sz="3000">
                <a:solidFill>
                  <a:schemeClr val="dk1"/>
                </a:solidFill>
              </a:rPr>
              <a:t>Cache Size</a:t>
            </a:r>
            <a:endParaRPr sz="30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3000"/>
              <a:buChar char="★"/>
            </a:pPr>
            <a:r>
              <a:rPr lang="fr-FR" sz="3000">
                <a:solidFill>
                  <a:schemeClr val="dk1"/>
                </a:solidFill>
              </a:rPr>
              <a:t>File Eviction Strategy</a:t>
            </a:r>
            <a:endParaRPr sz="30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3000"/>
              <a:buChar char="★"/>
            </a:pPr>
            <a:r>
              <a:rPr lang="fr-FR" sz="3000">
                <a:solidFill>
                  <a:schemeClr val="dk1"/>
                </a:solidFill>
              </a:rPr>
              <a:t>Trade-off between Network Usage and Cache Size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3000">
              <a:solidFill>
                <a:srgbClr val="38761D"/>
              </a:solidFill>
            </a:endParaRPr>
          </a:p>
        </p:txBody>
      </p:sp>
      <p:sp>
        <p:nvSpPr>
          <p:cNvPr id="107" name="Google Shape;107;p12"/>
          <p:cNvSpPr txBox="1"/>
          <p:nvPr>
            <p:ph type="title"/>
          </p:nvPr>
        </p:nvSpPr>
        <p:spPr>
          <a:xfrm>
            <a:off x="-76200" y="281350"/>
            <a:ext cx="12192000" cy="675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393E91"/>
                </a:solidFill>
              </a:rPr>
              <a:t>Replace storage </a:t>
            </a:r>
            <a:r>
              <a:rPr lang="fr-FR"/>
              <a:t>by </a:t>
            </a:r>
            <a:r>
              <a:rPr lang="fr-FR">
                <a:solidFill>
                  <a:srgbClr val="393E91"/>
                </a:solidFill>
              </a:rPr>
              <a:t>caches @ </a:t>
            </a:r>
            <a:r>
              <a:rPr lang="fr-FR">
                <a:solidFill>
                  <a:srgbClr val="18AF9B"/>
                </a:solidFill>
              </a:rPr>
              <a:t>Tier 2s</a:t>
            </a:r>
            <a:endParaRPr>
              <a:solidFill>
                <a:srgbClr val="18AF9B"/>
              </a:solidFill>
            </a:endParaRPr>
          </a:p>
        </p:txBody>
      </p:sp>
      <p:sp>
        <p:nvSpPr>
          <p:cNvPr id="108" name="Google Shape;108;p12"/>
          <p:cNvSpPr/>
          <p:nvPr>
            <p:ph idx="2" type="pic"/>
          </p:nvPr>
        </p:nvSpPr>
        <p:spPr>
          <a:xfrm>
            <a:off x="6148700" y="1937450"/>
            <a:ext cx="6043200" cy="4228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fr-FR" sz="3000">
                <a:solidFill>
                  <a:srgbClr val="134F5C"/>
                </a:solidFill>
              </a:rPr>
              <a:t>Modeling file access patterns</a:t>
            </a:r>
            <a:endParaRPr b="1" sz="3000">
              <a:solidFill>
                <a:srgbClr val="134F5C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3000">
              <a:solidFill>
                <a:srgbClr val="FF0000"/>
              </a:solidFill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34F5C"/>
              </a:buClr>
              <a:buSzPts val="3000"/>
              <a:buChar char="★"/>
            </a:pPr>
            <a:r>
              <a:rPr lang="fr-FR" sz="3000">
                <a:solidFill>
                  <a:schemeClr val="dk1"/>
                </a:solidFill>
              </a:rPr>
              <a:t>Generate a data set based on file access patterns </a:t>
            </a:r>
            <a:endParaRPr sz="30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34F5C"/>
              </a:buClr>
              <a:buSzPts val="3000"/>
              <a:buChar char="★"/>
            </a:pPr>
            <a:r>
              <a:rPr lang="fr-FR" sz="3000">
                <a:solidFill>
                  <a:schemeClr val="dk1"/>
                </a:solidFill>
              </a:rPr>
              <a:t>simulate the behavior of cache</a:t>
            </a:r>
            <a:endParaRPr sz="30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34F5C"/>
              </a:buClr>
              <a:buSzPts val="3000"/>
              <a:buChar char="★"/>
            </a:pPr>
            <a:r>
              <a:rPr lang="fr-FR" sz="3000">
                <a:solidFill>
                  <a:schemeClr val="dk1"/>
                </a:solidFill>
              </a:rPr>
              <a:t>See if the model works!</a:t>
            </a:r>
            <a:endParaRPr sz="3000">
              <a:solidFill>
                <a:schemeClr val="dk1"/>
              </a:solidFill>
            </a:endParaRPr>
          </a:p>
        </p:txBody>
      </p:sp>
      <p:sp>
        <p:nvSpPr>
          <p:cNvPr id="109" name="Google Shape;109;p12"/>
          <p:cNvSpPr/>
          <p:nvPr/>
        </p:nvSpPr>
        <p:spPr>
          <a:xfrm>
            <a:off x="9829375" y="1656600"/>
            <a:ext cx="1662900" cy="345300"/>
          </a:xfrm>
          <a:prstGeom prst="wedgeRectCallout">
            <a:avLst>
              <a:gd fmla="val -43473" name="adj1"/>
              <a:gd fmla="val -109767" name="adj2"/>
            </a:avLst>
          </a:prstGeom>
          <a:noFill/>
          <a:ln cap="flat" cmpd="sng" w="19050">
            <a:solidFill>
              <a:srgbClr val="FFC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fr-FR"/>
              <a:t>Used CMS Logs</a:t>
            </a:r>
            <a:endParaRPr b="1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3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lang="fr-FR">
                <a:solidFill>
                  <a:srgbClr val="18AF9B"/>
                </a:solidFill>
              </a:rPr>
              <a:t>Key factor in the design of an optimal cache...</a:t>
            </a:r>
            <a:endParaRPr sz="2400">
              <a:solidFill>
                <a:srgbClr val="18AF9B"/>
              </a:solidFill>
            </a:endParaRPr>
          </a:p>
        </p:txBody>
      </p:sp>
      <p:sp>
        <p:nvSpPr>
          <p:cNvPr id="115" name="Google Shape;115;p13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/>
              <a:t>File Eviction Strategies</a:t>
            </a:r>
            <a:endParaRPr sz="3959"/>
          </a:p>
        </p:txBody>
      </p:sp>
      <p:sp>
        <p:nvSpPr>
          <p:cNvPr id="116" name="Google Shape;116;p13"/>
          <p:cNvSpPr txBox="1"/>
          <p:nvPr>
            <p:ph idx="1" type="body"/>
          </p:nvPr>
        </p:nvSpPr>
        <p:spPr>
          <a:xfrm>
            <a:off x="838200" y="1734675"/>
            <a:ext cx="5216700" cy="43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b="1" lang="fr-FR"/>
              <a:t>UNUSED FOR N DAYS 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b="1"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fr-FR" sz="1800">
                <a:solidFill>
                  <a:schemeClr val="dk1"/>
                </a:solidFill>
              </a:rPr>
              <a:t>Delete files that haven’t been accessed for more than N days.</a:t>
            </a:r>
            <a:endParaRPr b="1" sz="1800">
              <a:solidFill>
                <a:srgbClr val="CC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b="1">
              <a:solidFill>
                <a:srgbClr val="CC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b="1">
              <a:solidFill>
                <a:srgbClr val="CC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b="1">
              <a:solidFill>
                <a:srgbClr val="CC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b="1" lang="fr-FR">
                <a:solidFill>
                  <a:srgbClr val="CC0000"/>
                </a:solidFill>
              </a:rPr>
              <a:t>HIGH WATER MARK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fr-FR" sz="1800">
                <a:solidFill>
                  <a:schemeClr val="dk1"/>
                </a:solidFill>
              </a:rPr>
              <a:t>Garbage collection is initiated when used space exceeds the size of cache. This is done by deleting the </a:t>
            </a:r>
            <a:r>
              <a:rPr b="1" lang="fr-FR" sz="1800">
                <a:solidFill>
                  <a:srgbClr val="660000"/>
                </a:solidFill>
              </a:rPr>
              <a:t>least recently used</a:t>
            </a:r>
            <a:r>
              <a:rPr b="1" lang="fr-FR" sz="1800">
                <a:solidFill>
                  <a:schemeClr val="dk1"/>
                </a:solidFill>
              </a:rPr>
              <a:t> files until occupancy falls below 80%</a:t>
            </a:r>
            <a:endParaRPr b="1" sz="1800">
              <a:solidFill>
                <a:schemeClr val="dk1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</p:txBody>
      </p:sp>
      <p:pic>
        <p:nvPicPr>
          <p:cNvPr id="117" name="Google Shape;11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5552" y="1750798"/>
            <a:ext cx="1614426" cy="1614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61946" y="1540348"/>
            <a:ext cx="579226" cy="57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222150" y="2069275"/>
            <a:ext cx="1331750" cy="13317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0" name="Google Shape;120;p13"/>
          <p:cNvCxnSpPr/>
          <p:nvPr/>
        </p:nvCxnSpPr>
        <p:spPr>
          <a:xfrm>
            <a:off x="6689388" y="4381778"/>
            <a:ext cx="16671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1" name="Google Shape;121;p13"/>
          <p:cNvCxnSpPr/>
          <p:nvPr/>
        </p:nvCxnSpPr>
        <p:spPr>
          <a:xfrm>
            <a:off x="6689388" y="4661663"/>
            <a:ext cx="1667100" cy="0"/>
          </a:xfrm>
          <a:prstGeom prst="straightConnector1">
            <a:avLst/>
          </a:prstGeom>
          <a:noFill/>
          <a:ln cap="flat" cmpd="sng" w="2857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2" name="Google Shape;122;p13"/>
          <p:cNvCxnSpPr/>
          <p:nvPr/>
        </p:nvCxnSpPr>
        <p:spPr>
          <a:xfrm>
            <a:off x="6689388" y="5687910"/>
            <a:ext cx="1667100" cy="0"/>
          </a:xfrm>
          <a:prstGeom prst="straightConnector1">
            <a:avLst/>
          </a:prstGeom>
          <a:noFill/>
          <a:ln cap="flat" cmpd="sng" w="2857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3" name="Google Shape;123;p13"/>
          <p:cNvSpPr txBox="1"/>
          <p:nvPr/>
        </p:nvSpPr>
        <p:spPr>
          <a:xfrm>
            <a:off x="8490260" y="4204125"/>
            <a:ext cx="687600" cy="1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-FR" sz="800" u="none" cap="none" strike="noStrike">
                <a:solidFill>
                  <a:srgbClr val="FF0000"/>
                </a:solidFill>
              </a:rPr>
              <a:t>100</a:t>
            </a:r>
            <a:r>
              <a:rPr b="1" i="0" lang="fr-FR" sz="800" u="none" cap="none" strike="noStrike"/>
              <a:t>%</a:t>
            </a:r>
            <a:endParaRPr b="1" i="0" sz="800" u="none" cap="none" strike="noStrike"/>
          </a:p>
        </p:txBody>
      </p:sp>
      <p:sp>
        <p:nvSpPr>
          <p:cNvPr id="124" name="Google Shape;124;p13"/>
          <p:cNvSpPr txBox="1"/>
          <p:nvPr/>
        </p:nvSpPr>
        <p:spPr>
          <a:xfrm>
            <a:off x="8490260" y="4470022"/>
            <a:ext cx="687600" cy="1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-FR" sz="800" u="none" cap="none" strike="noStrike">
                <a:solidFill>
                  <a:srgbClr val="38761D"/>
                </a:solidFill>
              </a:rPr>
              <a:t>80</a:t>
            </a:r>
            <a:r>
              <a:rPr b="1" i="0" lang="fr-FR" sz="800" u="none" cap="none" strike="noStrike"/>
              <a:t>%</a:t>
            </a:r>
            <a:endParaRPr b="1" i="0" sz="800" u="none" cap="none" strike="noStrike"/>
          </a:p>
        </p:txBody>
      </p:sp>
      <p:sp>
        <p:nvSpPr>
          <p:cNvPr id="125" name="Google Shape;125;p13"/>
          <p:cNvSpPr txBox="1"/>
          <p:nvPr/>
        </p:nvSpPr>
        <p:spPr>
          <a:xfrm>
            <a:off x="8490260" y="5570097"/>
            <a:ext cx="687600" cy="1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-FR" sz="800" u="none" cap="none" strike="noStrike">
                <a:solidFill>
                  <a:srgbClr val="4A86E8"/>
                </a:solidFill>
              </a:rPr>
              <a:t>0</a:t>
            </a:r>
            <a:r>
              <a:rPr b="1" i="0" lang="fr-FR" sz="800" u="none" cap="none" strike="noStrike"/>
              <a:t>%</a:t>
            </a:r>
            <a:endParaRPr b="1" i="0" sz="800" u="none" cap="none" strike="noStrike"/>
          </a:p>
        </p:txBody>
      </p:sp>
      <p:cxnSp>
        <p:nvCxnSpPr>
          <p:cNvPr id="126" name="Google Shape;126;p13"/>
          <p:cNvCxnSpPr/>
          <p:nvPr/>
        </p:nvCxnSpPr>
        <p:spPr>
          <a:xfrm flipH="1" rot="10800000">
            <a:off x="6785806" y="4444069"/>
            <a:ext cx="402300" cy="1181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7" name="Google Shape;127;p13"/>
          <p:cNvCxnSpPr/>
          <p:nvPr/>
        </p:nvCxnSpPr>
        <p:spPr>
          <a:xfrm>
            <a:off x="7188008" y="4444311"/>
            <a:ext cx="169200" cy="199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8" name="Google Shape;128;p13"/>
          <p:cNvCxnSpPr/>
          <p:nvPr/>
        </p:nvCxnSpPr>
        <p:spPr>
          <a:xfrm flipH="1" rot="10800000">
            <a:off x="7353900" y="4397353"/>
            <a:ext cx="250800" cy="2487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9" name="Google Shape;129;p13"/>
          <p:cNvSpPr txBox="1"/>
          <p:nvPr/>
        </p:nvSpPr>
        <p:spPr>
          <a:xfrm>
            <a:off x="6368825" y="4910512"/>
            <a:ext cx="687600" cy="2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1" i="0" lang="fr-FR" sz="600" u="none" cap="none" strike="noStrike"/>
              <a:t>Cache used</a:t>
            </a:r>
            <a:endParaRPr b="1" i="0" sz="600" u="none" cap="none" strike="noStrike"/>
          </a:p>
        </p:txBody>
      </p:sp>
      <p:sp>
        <p:nvSpPr>
          <p:cNvPr id="130" name="Google Shape;130;p13"/>
          <p:cNvSpPr txBox="1"/>
          <p:nvPr/>
        </p:nvSpPr>
        <p:spPr>
          <a:xfrm>
            <a:off x="1396750" y="5995625"/>
            <a:ext cx="92742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solidFill>
                  <a:schemeClr val="dk1"/>
                </a:solidFill>
              </a:rPr>
              <a:t>I will now discuss some of my results...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1" name="Google Shape;131;p13"/>
          <p:cNvCxnSpPr>
            <a:stCxn id="117" idx="3"/>
          </p:cNvCxnSpPr>
          <p:nvPr/>
        </p:nvCxnSpPr>
        <p:spPr>
          <a:xfrm>
            <a:off x="8199978" y="2558010"/>
            <a:ext cx="1088100" cy="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550" y="1018625"/>
            <a:ext cx="11579499" cy="583937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4"/>
          <p:cNvSpPr txBox="1"/>
          <p:nvPr/>
        </p:nvSpPr>
        <p:spPr>
          <a:xfrm>
            <a:off x="8545275" y="1503250"/>
            <a:ext cx="3173700" cy="2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Annual External Traffic</a:t>
            </a:r>
            <a:endParaRPr b="1" sz="2400"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4"/>
          <p:cNvSpPr txBox="1"/>
          <p:nvPr/>
        </p:nvSpPr>
        <p:spPr>
          <a:xfrm>
            <a:off x="8545275" y="2023750"/>
            <a:ext cx="2808600" cy="2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Cache Size required</a:t>
            </a:r>
            <a:endParaRPr b="1" sz="240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4"/>
          <p:cNvSpPr txBox="1"/>
          <p:nvPr/>
        </p:nvSpPr>
        <p:spPr>
          <a:xfrm>
            <a:off x="169250" y="108325"/>
            <a:ext cx="11901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b="1" lang="fr-FR" sz="3959">
                <a:solidFill>
                  <a:srgbClr val="2A7DBF"/>
                </a:solidFill>
                <a:latin typeface="Arial Black"/>
                <a:ea typeface="Arial Black"/>
                <a:cs typeface="Arial Black"/>
                <a:sym typeface="Arial Black"/>
              </a:rPr>
              <a:t>N - Days</a:t>
            </a:r>
            <a:r>
              <a:rPr b="1" lang="fr-FR" sz="3959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rPr>
              <a:t> Strategy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1" name="Google Shape;141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53823" y="5146101"/>
            <a:ext cx="348833" cy="34965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2" name="Google Shape;142;p14"/>
          <p:cNvCxnSpPr/>
          <p:nvPr/>
        </p:nvCxnSpPr>
        <p:spPr>
          <a:xfrm>
            <a:off x="7347133" y="5634022"/>
            <a:ext cx="0" cy="1881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43" name="Google Shape;143;p14"/>
          <p:cNvSpPr txBox="1"/>
          <p:nvPr/>
        </p:nvSpPr>
        <p:spPr>
          <a:xfrm>
            <a:off x="6408744" y="5372450"/>
            <a:ext cx="1290000" cy="2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-FR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𝜟</a:t>
            </a:r>
            <a:r>
              <a:rPr lang="fr-FR" sz="1100"/>
              <a:t>B.W</a:t>
            </a:r>
            <a:r>
              <a:rPr b="0" i="0" lang="fr-FR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b="0" i="0" lang="fr-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~ 1</a:t>
            </a:r>
            <a:r>
              <a:rPr b="0" i="0" lang="fr-FR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PB 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4" name="Google Shape;144;p14"/>
          <p:cNvCxnSpPr/>
          <p:nvPr/>
        </p:nvCxnSpPr>
        <p:spPr>
          <a:xfrm>
            <a:off x="7153944" y="5634022"/>
            <a:ext cx="1932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" name="Google Shape;145;p14"/>
          <p:cNvCxnSpPr/>
          <p:nvPr/>
        </p:nvCxnSpPr>
        <p:spPr>
          <a:xfrm>
            <a:off x="2394848" y="1503250"/>
            <a:ext cx="3671100" cy="40887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46" name="Google Shape;146;p14"/>
          <p:cNvSpPr txBox="1"/>
          <p:nvPr/>
        </p:nvSpPr>
        <p:spPr>
          <a:xfrm>
            <a:off x="4659972" y="4018995"/>
            <a:ext cx="2257800" cy="5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-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87% 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fr-F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decrease in yearly traffic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4"/>
          <p:cNvSpPr/>
          <p:nvPr/>
        </p:nvSpPr>
        <p:spPr>
          <a:xfrm>
            <a:off x="10708675" y="6536175"/>
            <a:ext cx="324000" cy="1734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4"/>
          <p:cNvSpPr txBox="1"/>
          <p:nvPr/>
        </p:nvSpPr>
        <p:spPr>
          <a:xfrm>
            <a:off x="10557625" y="6478875"/>
            <a:ext cx="720900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600">
                <a:solidFill>
                  <a:schemeClr val="dk1"/>
                </a:solidFill>
              </a:rPr>
              <a:t>∞ cache with</a:t>
            </a:r>
            <a:endParaRPr b="1" sz="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600">
                <a:solidFill>
                  <a:schemeClr val="dk1"/>
                </a:solidFill>
              </a:rPr>
              <a:t> no deletion</a:t>
            </a:r>
            <a:endParaRPr b="1" sz="600">
              <a:solidFill>
                <a:schemeClr val="dk1"/>
              </a:solidFill>
            </a:endParaRPr>
          </a:p>
        </p:txBody>
      </p:sp>
      <p:sp>
        <p:nvSpPr>
          <p:cNvPr id="149" name="Google Shape;149;p14"/>
          <p:cNvSpPr/>
          <p:nvPr/>
        </p:nvSpPr>
        <p:spPr>
          <a:xfrm>
            <a:off x="1685975" y="6547150"/>
            <a:ext cx="324000" cy="1734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4"/>
          <p:cNvSpPr txBox="1"/>
          <p:nvPr/>
        </p:nvSpPr>
        <p:spPr>
          <a:xfrm>
            <a:off x="1637625" y="6488875"/>
            <a:ext cx="696300" cy="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1" i="0" lang="fr-FR" sz="600" u="none" cap="none" strike="noStrike">
                <a:solidFill>
                  <a:srgbClr val="000000"/>
                </a:solidFill>
              </a:rPr>
              <a:t>No Cache</a:t>
            </a:r>
            <a:endParaRPr b="1" i="0" sz="600" u="none" cap="none" strike="noStrike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5"/>
          <p:cNvSpPr txBox="1"/>
          <p:nvPr/>
        </p:nvSpPr>
        <p:spPr>
          <a:xfrm>
            <a:off x="169250" y="108325"/>
            <a:ext cx="11901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b="1" lang="fr-FR" sz="3959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rPr>
              <a:t>High Water Mark</a:t>
            </a:r>
            <a:r>
              <a:rPr b="1" lang="fr-FR" sz="3959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rPr>
              <a:t> Strategy - </a:t>
            </a:r>
            <a:r>
              <a:rPr b="1" lang="fr-FR" sz="2400">
                <a:solidFill>
                  <a:srgbClr val="18AF9B"/>
                </a:solidFill>
                <a:latin typeface="Arial Black"/>
                <a:ea typeface="Arial Black"/>
                <a:cs typeface="Arial Black"/>
                <a:sym typeface="Arial Black"/>
              </a:rPr>
              <a:t>Efficiency of Cache</a:t>
            </a:r>
            <a:endParaRPr sz="2400">
              <a:solidFill>
                <a:srgbClr val="18AF9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7" name="Google Shape;157;p15"/>
          <p:cNvPicPr preferRelativeResize="0"/>
          <p:nvPr/>
        </p:nvPicPr>
        <p:blipFill rotWithShape="1">
          <a:blip r:embed="rId3">
            <a:alphaModFix/>
          </a:blip>
          <a:srcRect b="0" l="0" r="21191" t="0"/>
          <a:stretch/>
        </p:blipFill>
        <p:spPr>
          <a:xfrm>
            <a:off x="304800" y="831025"/>
            <a:ext cx="8932824" cy="585135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8" name="Google Shape;158;p15"/>
          <p:cNvSpPr txBox="1"/>
          <p:nvPr/>
        </p:nvSpPr>
        <p:spPr>
          <a:xfrm>
            <a:off x="1615711" y="3381364"/>
            <a:ext cx="812400" cy="4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-FR"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62%</a:t>
            </a:r>
            <a:endParaRPr b="1"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5"/>
          <p:cNvSpPr txBox="1"/>
          <p:nvPr/>
        </p:nvSpPr>
        <p:spPr>
          <a:xfrm>
            <a:off x="7856682" y="1666525"/>
            <a:ext cx="812400" cy="4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98</a:t>
            </a:r>
            <a:r>
              <a:rPr b="1" lang="fr-FR"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%</a:t>
            </a:r>
            <a:endParaRPr b="1"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5"/>
          <p:cNvSpPr txBox="1"/>
          <p:nvPr/>
        </p:nvSpPr>
        <p:spPr>
          <a:xfrm>
            <a:off x="5762842" y="2140356"/>
            <a:ext cx="812400" cy="4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88</a:t>
            </a:r>
            <a:r>
              <a:rPr b="1" lang="fr-FR"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%</a:t>
            </a:r>
            <a:endParaRPr b="1"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5"/>
          <p:cNvSpPr txBox="1"/>
          <p:nvPr/>
        </p:nvSpPr>
        <p:spPr>
          <a:xfrm>
            <a:off x="3669002" y="2975208"/>
            <a:ext cx="812400" cy="4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r>
              <a:rPr b="1" lang="fr-FR"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2%</a:t>
            </a:r>
            <a:endParaRPr b="1"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5"/>
          <p:cNvSpPr txBox="1"/>
          <p:nvPr/>
        </p:nvSpPr>
        <p:spPr>
          <a:xfrm>
            <a:off x="9394375" y="2923900"/>
            <a:ext cx="2586300" cy="10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4800">
                <a:latin typeface="Calibri"/>
                <a:ea typeface="Calibri"/>
                <a:cs typeface="Calibri"/>
                <a:sym typeface="Calibri"/>
              </a:rPr>
              <a:t>BUT...</a:t>
            </a:r>
            <a:endParaRPr b="1" sz="4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6"/>
          <p:cNvSpPr txBox="1"/>
          <p:nvPr/>
        </p:nvSpPr>
        <p:spPr>
          <a:xfrm>
            <a:off x="169250" y="108325"/>
            <a:ext cx="121920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b="1" lang="fr-FR" sz="3959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rPr>
              <a:t>High Water Mark</a:t>
            </a:r>
            <a:r>
              <a:rPr b="1" lang="fr-FR" sz="3959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rPr>
              <a:t> Strategy - </a:t>
            </a:r>
            <a:r>
              <a:rPr b="1" lang="fr-FR" sz="3000">
                <a:solidFill>
                  <a:srgbClr val="18AF9B"/>
                </a:solidFill>
                <a:latin typeface="Arial Black"/>
                <a:ea typeface="Arial Black"/>
                <a:cs typeface="Arial Black"/>
                <a:sym typeface="Arial Black"/>
              </a:rPr>
              <a:t>Daily Fluctuations</a:t>
            </a:r>
            <a:endParaRPr sz="3000">
              <a:solidFill>
                <a:srgbClr val="18AF9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16"/>
          <p:cNvSpPr/>
          <p:nvPr/>
        </p:nvSpPr>
        <p:spPr>
          <a:xfrm>
            <a:off x="373850" y="1819228"/>
            <a:ext cx="8898300" cy="4587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0" name="Google Shape;170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0150" y="1577000"/>
            <a:ext cx="9768174" cy="517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16"/>
          <p:cNvSpPr txBox="1"/>
          <p:nvPr/>
        </p:nvSpPr>
        <p:spPr>
          <a:xfrm>
            <a:off x="8593220" y="935750"/>
            <a:ext cx="2800200" cy="6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-FR" sz="1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rPr>
              <a:t>Reference</a:t>
            </a:r>
            <a:r>
              <a:rPr b="1" i="0" lang="fr-FR" sz="1400" u="none" cap="none" strike="noStrike">
                <a:latin typeface="Arial"/>
                <a:ea typeface="Arial"/>
                <a:cs typeface="Arial"/>
                <a:sym typeface="Arial"/>
              </a:rPr>
              <a:t>:</a:t>
            </a:r>
            <a:endParaRPr b="1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fr-FR"/>
              <a:t>Hypothetical</a:t>
            </a:r>
            <a:r>
              <a:rPr b="1" i="0" lang="fr-FR" sz="1400" u="none" cap="none" strike="noStrike">
                <a:latin typeface="Arial"/>
                <a:ea typeface="Arial"/>
                <a:cs typeface="Arial"/>
                <a:sym typeface="Arial"/>
              </a:rPr>
              <a:t> “∞ cache”</a:t>
            </a:r>
            <a:endParaRPr b="1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2" name="Google Shape;172;p16"/>
          <p:cNvCxnSpPr/>
          <p:nvPr/>
        </p:nvCxnSpPr>
        <p:spPr>
          <a:xfrm flipH="1">
            <a:off x="8588283" y="1521896"/>
            <a:ext cx="247800" cy="4290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73" name="Google Shape;173;p16"/>
          <p:cNvSpPr txBox="1"/>
          <p:nvPr/>
        </p:nvSpPr>
        <p:spPr>
          <a:xfrm>
            <a:off x="10188373" y="2065974"/>
            <a:ext cx="1250700" cy="2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-FR" sz="800" u="none" cap="none" strike="noStrike">
                <a:solidFill>
                  <a:srgbClr val="674EA7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1" i="0" sz="800" u="none" cap="none" strike="noStrike">
              <a:solidFill>
                <a:srgbClr val="674EA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6"/>
          <p:cNvSpPr txBox="1"/>
          <p:nvPr/>
        </p:nvSpPr>
        <p:spPr>
          <a:xfrm>
            <a:off x="10160249" y="2397797"/>
            <a:ext cx="1250700" cy="2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-FR" sz="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0.9</a:t>
            </a:r>
            <a:r>
              <a:rPr b="1" lang="fr-FR" sz="800">
                <a:solidFill>
                  <a:srgbClr val="FF0000"/>
                </a:solidFill>
              </a:rPr>
              <a:t>8</a:t>
            </a:r>
            <a:endParaRPr b="1" i="0" sz="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16"/>
          <p:cNvSpPr txBox="1"/>
          <p:nvPr/>
        </p:nvSpPr>
        <p:spPr>
          <a:xfrm>
            <a:off x="10188373" y="2769802"/>
            <a:ext cx="1250700" cy="2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-FR" sz="800" u="none" cap="none" strike="noStrik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0.88</a:t>
            </a:r>
            <a:endParaRPr b="1" i="0" sz="8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16"/>
          <p:cNvSpPr txBox="1"/>
          <p:nvPr/>
        </p:nvSpPr>
        <p:spPr>
          <a:xfrm>
            <a:off x="10188373" y="3513795"/>
            <a:ext cx="1250700" cy="2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-FR" sz="800" u="none" cap="none" strike="noStrike">
                <a:solidFill>
                  <a:srgbClr val="E69138"/>
                </a:solidFill>
                <a:latin typeface="Arial"/>
                <a:ea typeface="Arial"/>
                <a:cs typeface="Arial"/>
                <a:sym typeface="Arial"/>
              </a:rPr>
              <a:t>0.7</a:t>
            </a:r>
            <a:r>
              <a:rPr b="1" lang="fr-FR" sz="800">
                <a:solidFill>
                  <a:srgbClr val="E69138"/>
                </a:solidFill>
              </a:rPr>
              <a:t>2</a:t>
            </a:r>
            <a:endParaRPr b="1" i="0" sz="800" u="none" cap="none" strike="noStrike">
              <a:solidFill>
                <a:srgbClr val="E6913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6"/>
          <p:cNvSpPr txBox="1"/>
          <p:nvPr/>
        </p:nvSpPr>
        <p:spPr>
          <a:xfrm>
            <a:off x="10188373" y="4257823"/>
            <a:ext cx="1250700" cy="2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-FR" sz="800" u="none" cap="none" strike="noStrike">
                <a:solidFill>
                  <a:srgbClr val="3C78D8"/>
                </a:solidFill>
                <a:latin typeface="Arial"/>
                <a:ea typeface="Arial"/>
                <a:cs typeface="Arial"/>
                <a:sym typeface="Arial"/>
              </a:rPr>
              <a:t>0.62</a:t>
            </a:r>
            <a:endParaRPr b="1" i="0" sz="800" u="none" cap="none" strike="noStrike">
              <a:solidFill>
                <a:srgbClr val="3C78D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16"/>
          <p:cNvSpPr/>
          <p:nvPr/>
        </p:nvSpPr>
        <p:spPr>
          <a:xfrm>
            <a:off x="10544796" y="2204399"/>
            <a:ext cx="112800" cy="2237700"/>
          </a:xfrm>
          <a:prstGeom prst="rightBrace">
            <a:avLst>
              <a:gd fmla="val 8333" name="adj1"/>
              <a:gd fmla="val 50000" name="adj2"/>
            </a:avLst>
          </a:prstGeom>
          <a:noFill/>
          <a:ln cap="flat" cmpd="sng" w="1905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16"/>
          <p:cNvSpPr txBox="1"/>
          <p:nvPr/>
        </p:nvSpPr>
        <p:spPr>
          <a:xfrm>
            <a:off x="10454725" y="3024075"/>
            <a:ext cx="1572600" cy="9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-FR" sz="1400" u="none" cap="none" strike="noStrike">
                <a:latin typeface="Arial"/>
                <a:ea typeface="Arial"/>
                <a:cs typeface="Arial"/>
                <a:sym typeface="Arial"/>
              </a:rPr>
              <a:t>Average Relative </a:t>
            </a:r>
            <a:endParaRPr b="1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-FR" sz="1400" u="none" cap="none" strike="noStrike">
                <a:latin typeface="Arial"/>
                <a:ea typeface="Arial"/>
                <a:cs typeface="Arial"/>
                <a:sym typeface="Arial"/>
              </a:rPr>
              <a:t>Hit Ratio</a:t>
            </a:r>
            <a:endParaRPr b="1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16"/>
          <p:cNvSpPr/>
          <p:nvPr/>
        </p:nvSpPr>
        <p:spPr>
          <a:xfrm rot="-5400000">
            <a:off x="2568624" y="-90925"/>
            <a:ext cx="114000" cy="3102300"/>
          </a:xfrm>
          <a:prstGeom prst="rightBrace">
            <a:avLst>
              <a:gd fmla="val 8333" name="adj1"/>
              <a:gd fmla="val 50189" name="adj2"/>
            </a:avLst>
          </a:prstGeom>
          <a:noFill/>
          <a:ln cap="flat" cmpd="sng" w="1905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1" name="Google Shape;181;p16"/>
          <p:cNvCxnSpPr/>
          <p:nvPr/>
        </p:nvCxnSpPr>
        <p:spPr>
          <a:xfrm flipH="1">
            <a:off x="2706425" y="1121525"/>
            <a:ext cx="767700" cy="281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2" name="Google Shape;182;p16"/>
          <p:cNvSpPr txBox="1"/>
          <p:nvPr/>
        </p:nvSpPr>
        <p:spPr>
          <a:xfrm>
            <a:off x="3474125" y="866822"/>
            <a:ext cx="2800200" cy="4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fr-FR"/>
              <a:t>Time it takes to fill up cache</a:t>
            </a:r>
            <a:endParaRPr b="1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7"/>
          <p:cNvSpPr txBox="1"/>
          <p:nvPr>
            <p:ph idx="1" type="body"/>
          </p:nvPr>
        </p:nvSpPr>
        <p:spPr>
          <a:xfrm>
            <a:off x="154700" y="1029550"/>
            <a:ext cx="11199000" cy="515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fr-FR"/>
              <a:t>    </a:t>
            </a:r>
            <a:r>
              <a:rPr b="1" lang="fr-FR"/>
              <a:t>Distributions of file accesses </a:t>
            </a:r>
            <a:r>
              <a:rPr b="1" lang="fr-FR">
                <a:solidFill>
                  <a:srgbClr val="393E91"/>
                </a:solidFill>
              </a:rPr>
              <a:t>can </a:t>
            </a:r>
            <a:r>
              <a:rPr b="1" lang="fr-FR"/>
              <a:t>be described by just a few parameters!</a:t>
            </a:r>
            <a:endParaRPr b="1"/>
          </a:p>
        </p:txBody>
      </p:sp>
      <p:sp>
        <p:nvSpPr>
          <p:cNvPr id="189" name="Google Shape;189;p17"/>
          <p:cNvSpPr txBox="1"/>
          <p:nvPr>
            <p:ph type="title"/>
          </p:nvPr>
        </p:nvSpPr>
        <p:spPr>
          <a:xfrm>
            <a:off x="77350" y="365125"/>
            <a:ext cx="12072300" cy="66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393E91"/>
                </a:solidFill>
              </a:rPr>
              <a:t>Can we </a:t>
            </a:r>
            <a:r>
              <a:rPr lang="fr-FR">
                <a:solidFill>
                  <a:srgbClr val="18AF9B"/>
                </a:solidFill>
              </a:rPr>
              <a:t>model</a:t>
            </a:r>
            <a:r>
              <a:rPr lang="fr-FR">
                <a:solidFill>
                  <a:srgbClr val="393E91"/>
                </a:solidFill>
              </a:rPr>
              <a:t> the Access Patterns?</a:t>
            </a:r>
            <a:endParaRPr>
              <a:solidFill>
                <a:srgbClr val="393E91"/>
              </a:solidFill>
            </a:endParaRPr>
          </a:p>
        </p:txBody>
      </p:sp>
      <p:sp>
        <p:nvSpPr>
          <p:cNvPr id="190" name="Google Shape;190;p17"/>
          <p:cNvSpPr/>
          <p:nvPr/>
        </p:nvSpPr>
        <p:spPr>
          <a:xfrm>
            <a:off x="193375" y="1218200"/>
            <a:ext cx="341700" cy="277200"/>
          </a:xfrm>
          <a:prstGeom prst="star4">
            <a:avLst>
              <a:gd fmla="val 12500" name="adj"/>
            </a:avLst>
          </a:prstGeom>
          <a:solidFill>
            <a:srgbClr val="F28F3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 </a:t>
            </a:r>
            <a:endParaRPr/>
          </a:p>
        </p:txBody>
      </p:sp>
      <p:pic>
        <p:nvPicPr>
          <p:cNvPr id="191" name="Google Shape;19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66850" y="1936600"/>
            <a:ext cx="6784774" cy="440542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92" name="Google Shape;192;p17"/>
          <p:cNvSpPr txBox="1"/>
          <p:nvPr/>
        </p:nvSpPr>
        <p:spPr>
          <a:xfrm>
            <a:off x="244925" y="1936600"/>
            <a:ext cx="4324800" cy="43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400">
                <a:solidFill>
                  <a:srgbClr val="2A7DBF"/>
                </a:solidFill>
              </a:rPr>
              <a:t>For Example:</a:t>
            </a:r>
            <a:endParaRPr b="1" sz="2400">
              <a:solidFill>
                <a:srgbClr val="2A7DB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00">
              <a:solidFill>
                <a:srgbClr val="2A7DB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solidFill>
                  <a:schemeClr val="dk1"/>
                </a:solidFill>
              </a:rPr>
              <a:t>The </a:t>
            </a:r>
            <a:r>
              <a:rPr b="1" lang="fr-FR" sz="1800">
                <a:solidFill>
                  <a:srgbClr val="351C75"/>
                </a:solidFill>
              </a:rPr>
              <a:t>number of access per</a:t>
            </a:r>
            <a:r>
              <a:rPr b="1" lang="fr-FR" sz="1800">
                <a:solidFill>
                  <a:schemeClr val="dk1"/>
                </a:solidFill>
              </a:rPr>
              <a:t> file follows an Inverse Gaussian. 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solidFill>
                  <a:schemeClr val="dk1"/>
                </a:solidFill>
              </a:rPr>
              <a:t>Which is given by the probability density function: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193" name="Google Shape;193;p17"/>
          <p:cNvSpPr/>
          <p:nvPr/>
        </p:nvSpPr>
        <p:spPr>
          <a:xfrm>
            <a:off x="9236375" y="4296425"/>
            <a:ext cx="1218300" cy="876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4" name="Google Shape;194;p17"/>
          <p:cNvPicPr preferRelativeResize="0"/>
          <p:nvPr/>
        </p:nvPicPr>
        <p:blipFill rotWithShape="1">
          <a:blip r:embed="rId4">
            <a:alphaModFix/>
          </a:blip>
          <a:srcRect b="56408" l="33931" r="32741" t="10796"/>
          <a:stretch/>
        </p:blipFill>
        <p:spPr>
          <a:xfrm>
            <a:off x="6679625" y="2781450"/>
            <a:ext cx="4219600" cy="110692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95" name="Google Shape;195;p17"/>
          <p:cNvSpPr txBox="1"/>
          <p:nvPr/>
        </p:nvSpPr>
        <p:spPr>
          <a:xfrm>
            <a:off x="6271450" y="2223700"/>
            <a:ext cx="2127000" cy="29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latin typeface="Calibri"/>
                <a:ea typeface="Calibri"/>
                <a:cs typeface="Calibri"/>
                <a:sym typeface="Calibri"/>
              </a:rPr>
              <a:t>No.of access per file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8"/>
          <p:cNvSpPr txBox="1"/>
          <p:nvPr>
            <p:ph idx="1" type="body"/>
          </p:nvPr>
        </p:nvSpPr>
        <p:spPr>
          <a:xfrm>
            <a:off x="697800" y="781341"/>
            <a:ext cx="10515600" cy="515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fr-FR"/>
              <a:t>We extract parameters from our previous analysis! </a:t>
            </a:r>
            <a:endParaRPr/>
          </a:p>
        </p:txBody>
      </p:sp>
      <p:sp>
        <p:nvSpPr>
          <p:cNvPr id="202" name="Google Shape;202;p18"/>
          <p:cNvSpPr/>
          <p:nvPr>
            <p:ph idx="2" type="pic"/>
          </p:nvPr>
        </p:nvSpPr>
        <p:spPr>
          <a:xfrm>
            <a:off x="104500" y="1419500"/>
            <a:ext cx="6479100" cy="4667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ind"/>
              <a:buChar char="●"/>
            </a:pPr>
            <a:r>
              <a:rPr lang="fr-FR">
                <a:solidFill>
                  <a:schemeClr val="dk1"/>
                </a:solidFill>
                <a:latin typeface="Hind"/>
                <a:ea typeface="Hind"/>
                <a:cs typeface="Hind"/>
                <a:sym typeface="Hind"/>
              </a:rPr>
              <a:t>For every day:</a:t>
            </a:r>
            <a:endParaRPr>
              <a:solidFill>
                <a:schemeClr val="dk1"/>
              </a:solidFill>
              <a:latin typeface="Hind"/>
              <a:ea typeface="Hind"/>
              <a:cs typeface="Hind"/>
              <a:sym typeface="Hind"/>
            </a:endParaRPr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ind"/>
              <a:buChar char="○"/>
            </a:pPr>
            <a:r>
              <a:rPr b="1" lang="fr-FR">
                <a:latin typeface="Hind"/>
                <a:ea typeface="Hind"/>
                <a:cs typeface="Hind"/>
                <a:sym typeface="Hind"/>
              </a:rPr>
              <a:t>Generate new files</a:t>
            </a:r>
            <a:r>
              <a:rPr lang="fr-FR">
                <a:latin typeface="Hind"/>
                <a:ea typeface="Hind"/>
                <a:cs typeface="Hind"/>
                <a:sym typeface="Hind"/>
              </a:rPr>
              <a:t> </a:t>
            </a:r>
            <a:endParaRPr>
              <a:latin typeface="Hind"/>
              <a:ea typeface="Hind"/>
              <a:cs typeface="Hind"/>
              <a:sym typeface="Hind"/>
            </a:endParaRPr>
          </a:p>
          <a:p>
            <a:pPr indent="-3810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ind"/>
              <a:buChar char="■"/>
            </a:pPr>
            <a:r>
              <a:rPr lang="fr-FR" sz="2400">
                <a:latin typeface="Hind"/>
                <a:ea typeface="Hind"/>
                <a:cs typeface="Hind"/>
                <a:sym typeface="Hind"/>
              </a:rPr>
              <a:t>Average and width of the distribution from data popularity</a:t>
            </a:r>
            <a:endParaRPr sz="2400">
              <a:latin typeface="Hind"/>
              <a:ea typeface="Hind"/>
              <a:cs typeface="Hind"/>
              <a:sym typeface="Hind"/>
            </a:endParaRPr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ind"/>
              <a:buChar char="○"/>
            </a:pPr>
            <a:r>
              <a:rPr b="1" lang="fr-FR">
                <a:latin typeface="Hind"/>
                <a:ea typeface="Hind"/>
                <a:cs typeface="Hind"/>
                <a:sym typeface="Hind"/>
              </a:rPr>
              <a:t>Simulate accesses </a:t>
            </a:r>
            <a:endParaRPr b="1">
              <a:latin typeface="Hind"/>
              <a:ea typeface="Hind"/>
              <a:cs typeface="Hind"/>
              <a:sym typeface="Hind"/>
            </a:endParaRPr>
          </a:p>
          <a:p>
            <a:pPr indent="-3810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ind"/>
              <a:buChar char="■"/>
            </a:pPr>
            <a:r>
              <a:rPr lang="fr-FR" sz="2400">
                <a:latin typeface="Hind"/>
                <a:ea typeface="Hind"/>
                <a:cs typeface="Hind"/>
                <a:sym typeface="Hind"/>
              </a:rPr>
              <a:t>Probability based on number of accesses and time since last access</a:t>
            </a:r>
            <a:endParaRPr sz="2400">
              <a:latin typeface="Hind"/>
              <a:ea typeface="Hind"/>
              <a:cs typeface="Hind"/>
              <a:sym typeface="Hind"/>
            </a:endParaRPr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ind"/>
              <a:buChar char="○"/>
            </a:pPr>
            <a:r>
              <a:rPr b="1" lang="fr-FR">
                <a:latin typeface="Hind"/>
                <a:ea typeface="Hind"/>
                <a:cs typeface="Hind"/>
                <a:sym typeface="Hind"/>
              </a:rPr>
              <a:t>Update</a:t>
            </a:r>
            <a:r>
              <a:rPr lang="fr-FR">
                <a:latin typeface="Hind"/>
                <a:ea typeface="Hind"/>
                <a:cs typeface="Hind"/>
                <a:sym typeface="Hind"/>
              </a:rPr>
              <a:t> the status of files, write accessed files to simulated data popularity files</a:t>
            </a:r>
            <a:endParaRPr>
              <a:latin typeface="Hind"/>
              <a:ea typeface="Hind"/>
              <a:cs typeface="Hind"/>
              <a:sym typeface="Hind"/>
            </a:endParaRPr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ind"/>
              <a:buChar char="○"/>
            </a:pPr>
            <a:r>
              <a:rPr b="1" lang="fr-FR">
                <a:latin typeface="Hind"/>
                <a:ea typeface="Hind"/>
                <a:cs typeface="Hind"/>
                <a:sym typeface="Hind"/>
              </a:rPr>
              <a:t>Re-run</a:t>
            </a:r>
            <a:r>
              <a:rPr lang="fr-FR">
                <a:latin typeface="Hind"/>
                <a:ea typeface="Hind"/>
                <a:cs typeface="Hind"/>
                <a:sym typeface="Hind"/>
              </a:rPr>
              <a:t> Cache Simulation using this data set and compare results </a:t>
            </a:r>
            <a:endParaRPr>
              <a:latin typeface="Hind"/>
              <a:ea typeface="Hind"/>
              <a:cs typeface="Hind"/>
              <a:sym typeface="Hind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ind"/>
              <a:ea typeface="Hind"/>
              <a:cs typeface="Hind"/>
              <a:sym typeface="Hind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ind"/>
              <a:ea typeface="Hind"/>
              <a:cs typeface="Hind"/>
              <a:sym typeface="Hind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ind"/>
              <a:ea typeface="Hind"/>
              <a:cs typeface="Hind"/>
              <a:sym typeface="Hind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ind"/>
              <a:ea typeface="Hind"/>
              <a:cs typeface="Hind"/>
              <a:sym typeface="Hind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8"/>
          <p:cNvSpPr txBox="1"/>
          <p:nvPr>
            <p:ph type="title"/>
          </p:nvPr>
        </p:nvSpPr>
        <p:spPr>
          <a:xfrm>
            <a:off x="348900" y="117750"/>
            <a:ext cx="11494200" cy="66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18AF9B"/>
                </a:solidFill>
              </a:rPr>
              <a:t>Monte Carlo</a:t>
            </a:r>
            <a:r>
              <a:rPr lang="fr-FR"/>
              <a:t> Model for file accesses</a:t>
            </a:r>
            <a:endParaRPr/>
          </a:p>
        </p:txBody>
      </p:sp>
      <p:pic>
        <p:nvPicPr>
          <p:cNvPr id="204" name="Google Shape;20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82550" y="2049475"/>
            <a:ext cx="5665774" cy="2842574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05" name="Google Shape;205;p18"/>
          <p:cNvSpPr txBox="1"/>
          <p:nvPr/>
        </p:nvSpPr>
        <p:spPr>
          <a:xfrm>
            <a:off x="7069175" y="4735275"/>
            <a:ext cx="4989900" cy="28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18"/>
          <p:cNvSpPr txBox="1"/>
          <p:nvPr/>
        </p:nvSpPr>
        <p:spPr>
          <a:xfrm>
            <a:off x="7696125" y="2333900"/>
            <a:ext cx="4989900" cy="1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latin typeface="Calibri"/>
                <a:ea typeface="Calibri"/>
                <a:cs typeface="Calibri"/>
                <a:sym typeface="Calibri"/>
              </a:rPr>
              <a:t>Distribution of new data per day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7" name="Google Shape;207;p18"/>
          <p:cNvCxnSpPr/>
          <p:nvPr/>
        </p:nvCxnSpPr>
        <p:spPr>
          <a:xfrm>
            <a:off x="5262150" y="2475400"/>
            <a:ext cx="875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