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57" r:id="rId6"/>
    <p:sldId id="276" r:id="rId7"/>
    <p:sldId id="261" r:id="rId8"/>
    <p:sldId id="277" r:id="rId9"/>
    <p:sldId id="278" r:id="rId10"/>
    <p:sldId id="268" r:id="rId11"/>
    <p:sldId id="269" r:id="rId12"/>
    <p:sldId id="279" r:id="rId13"/>
    <p:sldId id="282" r:id="rId14"/>
    <p:sldId id="267" r:id="rId15"/>
    <p:sldId id="280" r:id="rId16"/>
    <p:sldId id="271" r:id="rId17"/>
    <p:sldId id="281" r:id="rId18"/>
    <p:sldId id="270" r:id="rId19"/>
    <p:sldId id="283" r:id="rId20"/>
    <p:sldId id="264" r:id="rId21"/>
    <p:sldId id="265" r:id="rId22"/>
    <p:sldId id="274" r:id="rId23"/>
    <p:sldId id="275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libri Light" panose="020F0302020204030204" pitchFamily="34" charset="0"/>
      <p:regular r:id="rId30"/>
      <p: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5546" autoAdjust="0"/>
  </p:normalViewPr>
  <p:slideViewPr>
    <p:cSldViewPr snapToGrid="0">
      <p:cViewPr varScale="1">
        <p:scale>
          <a:sx n="97" d="100"/>
          <a:sy n="97" d="100"/>
        </p:scale>
        <p:origin x="11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Performance comparison between</a:t>
            </a:r>
          </a:p>
          <a:p>
            <a:pPr>
              <a:defRPr/>
            </a:pPr>
            <a:r>
              <a:rPr lang="en-US" dirty="0" err="1"/>
              <a:t>Tensorflow</a:t>
            </a:r>
            <a:r>
              <a:rPr lang="en-US" dirty="0"/>
              <a:t> and </a:t>
            </a:r>
            <a:r>
              <a:rPr lang="en-US" dirty="0" err="1"/>
              <a:t>Openvino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Tensorflow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CPU</c:v>
                </c:pt>
                <c:pt idx="1">
                  <c:v>GPU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D6-45F5-AA78-B8E5D1DD929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Openvino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CPU</c:v>
                </c:pt>
                <c:pt idx="1">
                  <c:v>GPU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</c:v>
                </c:pt>
                <c:pt idx="1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D6-45F5-AA78-B8E5D1DD92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795901744"/>
        <c:axId val="423619456"/>
      </c:barChart>
      <c:catAx>
        <c:axId val="79590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619456"/>
        <c:crosses val="autoZero"/>
        <c:auto val="1"/>
        <c:lblAlgn val="ctr"/>
        <c:lblOffset val="100"/>
        <c:noMultiLvlLbl val="0"/>
      </c:catAx>
      <c:valAx>
        <c:axId val="423619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901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1BD7C-9F54-4457-A72C-14C34CAEC882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59530-B528-48C2-9252-820EA9CA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tillium" panose="00000500000000000000" pitchFamily="50" charset="0"/>
              </a:rPr>
              <a:t>1 collision every 25 nanoseconds</a:t>
            </a:r>
          </a:p>
          <a:p>
            <a:r>
              <a:rPr lang="en-US" dirty="0">
                <a:latin typeface="Titillium" panose="00000500000000000000" pitchFamily="50" charset="0"/>
              </a:rPr>
              <a:t>Immense Data</a:t>
            </a:r>
          </a:p>
          <a:p>
            <a:r>
              <a:rPr lang="en-US" dirty="0">
                <a:latin typeface="Titillium" panose="00000500000000000000" pitchFamily="50" charset="0"/>
              </a:rPr>
              <a:t>Data needs to filtered to an acceptable rate</a:t>
            </a:r>
          </a:p>
          <a:p>
            <a:r>
              <a:rPr lang="en-US" dirty="0">
                <a:latin typeface="Titillium" panose="00000500000000000000" pitchFamily="50" charset="0"/>
              </a:rPr>
              <a:t>These filters are also called as Trigger systems.</a:t>
            </a:r>
          </a:p>
          <a:p>
            <a:r>
              <a:rPr lang="en-US" dirty="0">
                <a:latin typeface="Titillium" panose="00000500000000000000" pitchFamily="50" charset="0"/>
              </a:rPr>
              <a:t>Practically, these filters are not ideal and lose valuable data.</a:t>
            </a:r>
          </a:p>
          <a:p>
            <a:r>
              <a:rPr lang="en-US" dirty="0">
                <a:latin typeface="Titillium" panose="00000500000000000000" pitchFamily="50" charset="0"/>
              </a:rPr>
              <a:t>Through machine learning we can optimize this</a:t>
            </a:r>
          </a:p>
          <a:p>
            <a:pPr marL="0" indent="0">
              <a:buNone/>
            </a:pPr>
            <a:endParaRPr lang="en-US" dirty="0">
              <a:latin typeface="Titillium" panose="00000500000000000000" pitchFamily="50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4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073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57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1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30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28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818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664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62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36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76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25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06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6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86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70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54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59530-B528-48C2-9252-820EA9CA90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9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F568C-84E8-4607-8122-05ADC960D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B39D70-B6CB-414E-B78B-E6197A275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9BDD0-11A5-47DA-A2D1-5C175ACFB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B0038-7F08-45A5-A1E7-096C26DD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3D0F5-1A6F-40CE-ACC2-9461F0DAB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7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14C59-6BEE-4662-9D2F-4CAF6E63C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A2D376-5D8B-4F8E-AE0D-CFFBD5853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E6D9F-C938-4A7D-9CA6-EE1E7DD47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4536B-CCE9-4FEE-B0A4-237597267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F9103-0894-4CB0-83F6-D80E822A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8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EA530A-E482-4B55-93E4-342C53944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E1B336-9D80-44C7-B449-09E534504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607DC-7B98-4273-954D-8B3E26E8A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FC10A-83D7-483C-8CE6-9E611265B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13305-DE8A-4592-A3CF-72E7FB491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9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CEB4-CB4D-42FB-98AC-6FB836F1E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5D856-13DC-4421-A98B-38EE65F6A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E46EB-99D5-4624-826C-A7022970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BFDD-B316-420C-A3A3-8022EE5F5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1E511-F2D0-424D-9967-004E01FFA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1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B65D8-BABC-4CD7-93B4-18C12548D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8CC98-7ADC-40C3-85C0-E2C167330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65654-5D28-4B1B-B576-3BEBA0E87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EDC10-D7D5-4683-AD66-7E83851D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B3BA8-4574-4F2C-9A97-65592DB06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1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FE81A-6BA1-4CC7-891B-BDFED20DE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6C61C-9CCB-4554-8973-B0D86E9785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DEC09A-714E-431C-A612-A78CC1DC0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61FE71-6A7F-4EB5-9C1B-0A78D5617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0B6E9-547F-4ED5-83AD-79E74D58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98DF6-FD43-4E20-BDE2-537BF00B7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8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19DAA-64C2-4751-9FB2-C5AA7EC50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3E557-0085-422D-88D5-C04736BAF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A59101-0A2D-4037-B8A7-3A004F27A6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03073-8AC1-4E57-8DCC-2110CC0D36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7E018D-4E45-437A-B064-55D0CF044C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E9D30D-6288-4422-9DCD-06A1E8732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E50CF5-AC5B-4C2E-A0B7-EA62450C8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71170-1BA3-465F-BDD2-7C23913AD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CFE0B-6686-46C5-B8F4-B4C87AD5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1B519-3270-441A-AA1B-AC935C317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BBECC-DA0F-4D56-9291-373CC047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7918D-8D5C-407F-9F1C-DCC606866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8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63FB1B-BA32-441B-9789-15E84DFE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1D1568-DE8A-4970-8408-431702E3C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76C2A-DC2C-4975-9BC0-46C88E4E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7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1450C-D7D1-41D0-A8A9-C06E9B1F3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CFBF5-7C41-4DDB-86D5-230C21024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27510E-B963-4DAF-9734-EF0497A00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52F8A-D37C-4AEC-BFFA-D34F13228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D8EAC-90F5-471B-895D-153A2F93A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8FB42-9FDF-49BB-8EA5-0A4FB986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15932-E682-431D-B351-21D52E10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599F6-C5AE-42E0-A070-3A8E59312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1C50A-4DFC-41D4-9EA9-DB215C2C0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B3B37-5D51-4BB7-8ACC-DD4CA7023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A9A45-00CA-46D9-A0F4-17CDFA697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7DEC4D-5A94-4B2B-8477-15AAF26B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8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537B51-ACB9-45F9-8116-3A42C465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CA078-55C2-460C-9194-4C718697D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BA3F4-AEC3-4A13-8DB9-33ADC91521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B8D46-4714-4C47-AF53-14C4F7960D23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1C1B0-E606-4A0A-A092-C530E0228F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5813A-CFCD-4AA5-8B87-1E49DB9C5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3D17-46BF-4E18-8270-E34A23FC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7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10.svg"/><Relationship Id="rId9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10.svg"/><Relationship Id="rId4" Type="http://schemas.openxmlformats.org/officeDocument/2006/relationships/image" Target="../media/image22.sv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20AA08-3102-4ABD-A616-19ABD7D68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90" y="1344734"/>
            <a:ext cx="8137786" cy="2542829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88CB8BF-8443-44DA-ADA0-A76FFDC69A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03" y="4557934"/>
            <a:ext cx="9144000" cy="1655762"/>
          </a:xfrm>
        </p:spPr>
        <p:txBody>
          <a:bodyPr/>
          <a:lstStyle/>
          <a:p>
            <a:r>
              <a:rPr lang="en-US" dirty="0">
                <a:latin typeface="Montserrat" panose="00000500000000000000" pitchFamily="50" charset="0"/>
              </a:rPr>
              <a:t>Hamza Javed</a:t>
            </a:r>
          </a:p>
          <a:p>
            <a:r>
              <a:rPr lang="en-US" sz="1800" dirty="0">
                <a:latin typeface="Montserrat" panose="00000500000000000000" pitchFamily="50" charset="0"/>
              </a:rPr>
              <a:t>Supervisors :  Maurizio Perini, Jennifer </a:t>
            </a:r>
            <a:r>
              <a:rPr lang="en-US" sz="1800" dirty="0" err="1">
                <a:latin typeface="Montserrat" panose="00000500000000000000" pitchFamily="50" charset="0"/>
              </a:rPr>
              <a:t>Ngadiuba</a:t>
            </a:r>
            <a:r>
              <a:rPr lang="en-US" sz="1800" dirty="0">
                <a:latin typeface="Montserrat" panose="00000500000000000000" pitchFamily="50" charset="0"/>
              </a:rPr>
              <a:t>, Vladimir </a:t>
            </a:r>
            <a:r>
              <a:rPr lang="en-US" sz="1800" dirty="0" err="1">
                <a:latin typeface="Montserrat" panose="00000500000000000000" pitchFamily="50" charset="0"/>
              </a:rPr>
              <a:t>Loncar</a:t>
            </a:r>
            <a:endParaRPr lang="en-US" sz="1800" dirty="0">
              <a:latin typeface="Montserrat" panose="00000500000000000000" pitchFamily="50" charset="0"/>
            </a:endParaRPr>
          </a:p>
        </p:txBody>
      </p:sp>
      <p:pic>
        <p:nvPicPr>
          <p:cNvPr id="1026" name="Picture 2" descr="Image result for cern openlab png">
            <a:extLst>
              <a:ext uri="{FF2B5EF4-FFF2-40B4-BE49-F238E27FC236}">
                <a16:creationId xmlns:a16="http://schemas.microsoft.com/office/drawing/2014/main" id="{DC624295-0A22-465A-9EDB-91F876C8E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380" y="6115812"/>
            <a:ext cx="1524000" cy="47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ern logo png">
            <a:extLst>
              <a:ext uri="{FF2B5EF4-FFF2-40B4-BE49-F238E27FC236}">
                <a16:creationId xmlns:a16="http://schemas.microsoft.com/office/drawing/2014/main" id="{9E4F5DA7-F9BD-40E8-A7B4-317B10E62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410" y="6021973"/>
            <a:ext cx="656993" cy="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ms logo png">
            <a:extLst>
              <a:ext uri="{FF2B5EF4-FFF2-40B4-BE49-F238E27FC236}">
                <a16:creationId xmlns:a16="http://schemas.microsoft.com/office/drawing/2014/main" id="{0ACCC4D6-1D6A-439F-B95D-B6F132F3A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683" y="6021973"/>
            <a:ext cx="613095" cy="61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intel logo png">
            <a:extLst>
              <a:ext uri="{FF2B5EF4-FFF2-40B4-BE49-F238E27FC236}">
                <a16:creationId xmlns:a16="http://schemas.microsoft.com/office/drawing/2014/main" id="{CA278D7E-35A9-420C-AB28-5E7CD21E4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58" y="6021973"/>
            <a:ext cx="840378" cy="5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hls4ml">
            <a:extLst>
              <a:ext uri="{FF2B5EF4-FFF2-40B4-BE49-F238E27FC236}">
                <a16:creationId xmlns:a16="http://schemas.microsoft.com/office/drawing/2014/main" id="{44255755-1731-4668-B564-BABF1D946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778" y="5937916"/>
            <a:ext cx="1778000" cy="70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826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220"/>
            <a:ext cx="10515600" cy="1325563"/>
          </a:xfrm>
        </p:spPr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Test Case</a:t>
            </a:r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AFD179-9119-4D85-8809-5678DE8C7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3336"/>
            <a:ext cx="6246428" cy="3759764"/>
          </a:xfrm>
        </p:spPr>
        <p:txBody>
          <a:bodyPr/>
          <a:lstStyle/>
          <a:p>
            <a:r>
              <a:rPr lang="en-US" dirty="0"/>
              <a:t>A Deep Neural Network trained for jet classification</a:t>
            </a:r>
          </a:p>
          <a:p>
            <a:r>
              <a:rPr lang="en-US" dirty="0"/>
              <a:t>Five outputs corresponding to each of the </a:t>
            </a:r>
            <a:r>
              <a:rPr lang="en-US" b="1" dirty="0"/>
              <a:t>g</a:t>
            </a:r>
            <a:r>
              <a:rPr lang="en-US" dirty="0"/>
              <a:t>, </a:t>
            </a:r>
            <a:r>
              <a:rPr lang="en-US" b="1" dirty="0"/>
              <a:t>q</a:t>
            </a:r>
            <a:r>
              <a:rPr lang="en-US" dirty="0"/>
              <a:t>, </a:t>
            </a:r>
            <a:r>
              <a:rPr lang="en-US" b="1" dirty="0"/>
              <a:t>w</a:t>
            </a:r>
            <a:r>
              <a:rPr lang="en-US" dirty="0"/>
              <a:t>, </a:t>
            </a:r>
            <a:r>
              <a:rPr lang="en-US" b="1" dirty="0"/>
              <a:t>z</a:t>
            </a:r>
            <a:r>
              <a:rPr lang="en-US" dirty="0"/>
              <a:t>  &amp; </a:t>
            </a:r>
            <a:r>
              <a:rPr lang="en-US" b="1" dirty="0"/>
              <a:t>t</a:t>
            </a:r>
            <a:r>
              <a:rPr lang="en-US" dirty="0"/>
              <a:t> jet.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C4DCE8-7802-401C-BB91-D34D59A6B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189" y="4199325"/>
            <a:ext cx="5712451" cy="1730673"/>
          </a:xfrm>
          <a:prstGeom prst="rect">
            <a:avLst/>
          </a:prstGeom>
        </p:spPr>
      </p:pic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46FFA77F-F412-41D0-9226-272B1540186E}"/>
              </a:ext>
            </a:extLst>
          </p:cNvPr>
          <p:cNvSpPr txBox="1">
            <a:spLocks/>
          </p:cNvSpPr>
          <p:nvPr/>
        </p:nvSpPr>
        <p:spPr>
          <a:xfrm>
            <a:off x="2527063" y="6501060"/>
            <a:ext cx="7267448" cy="2480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latin typeface="+mj-lt"/>
              </a:rPr>
              <a:t>[1] Javier Duarte, Song Han, Philip Harris, Fast inference of deep neural networks in FPGAs for particle physics,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1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9A9789-2CEE-4CB8-9A77-67EAAF1CB7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93" r="25400"/>
          <a:stretch/>
        </p:blipFill>
        <p:spPr>
          <a:xfrm>
            <a:off x="7522778" y="1749157"/>
            <a:ext cx="3831022" cy="335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45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Results</a:t>
            </a:r>
            <a:endParaRPr 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46A2D4D9-BB62-47E2-BB55-0B38B9E2A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348249"/>
            <a:ext cx="10515600" cy="245053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Throughput of </a:t>
            </a:r>
            <a:r>
              <a:rPr lang="en-US" b="1" dirty="0"/>
              <a:t>250M events/sec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34690C-EF50-4155-B5E2-B44A4C533B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444"/>
          <a:stretch/>
        </p:blipFill>
        <p:spPr>
          <a:xfrm>
            <a:off x="1893239" y="1567272"/>
            <a:ext cx="8405521" cy="26519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B9BA30-952C-41DC-9254-0EF93FEA5745}"/>
              </a:ext>
            </a:extLst>
          </p:cNvPr>
          <p:cNvSpPr txBox="1"/>
          <p:nvPr/>
        </p:nvSpPr>
        <p:spPr>
          <a:xfrm>
            <a:off x="3191020" y="4394142"/>
            <a:ext cx="64842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tillium" panose="00000500000000000000" pitchFamily="50" charset="0"/>
              </a:rPr>
              <a:t>54 x 4ns = </a:t>
            </a:r>
            <a:r>
              <a:rPr lang="en-US" sz="2800" b="1" dirty="0">
                <a:latin typeface="Titillium" panose="00000500000000000000" pitchFamily="50" charset="0"/>
              </a:rPr>
              <a:t>220ns</a:t>
            </a:r>
            <a:r>
              <a:rPr lang="en-US" sz="2800" dirty="0">
                <a:latin typeface="Titillium" panose="00000500000000000000" pitchFamily="50" charset="0"/>
              </a:rPr>
              <a:t> latency (50 times lower)</a:t>
            </a:r>
          </a:p>
          <a:p>
            <a:endParaRPr lang="en-US" sz="2800" dirty="0">
              <a:latin typeface="Titillium" panose="00000500000000000000" pitchFamily="50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057FE1-888F-4789-BC94-506747B23B6D}"/>
              </a:ext>
            </a:extLst>
          </p:cNvPr>
          <p:cNvSpPr/>
          <p:nvPr/>
        </p:nvSpPr>
        <p:spPr>
          <a:xfrm>
            <a:off x="6029325" y="2833688"/>
            <a:ext cx="990600" cy="309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BB875A2-FCA1-4763-8811-6FE2D7DFDA61}"/>
              </a:ext>
            </a:extLst>
          </p:cNvPr>
          <p:cNvSpPr/>
          <p:nvPr/>
        </p:nvSpPr>
        <p:spPr>
          <a:xfrm>
            <a:off x="7372349" y="2829770"/>
            <a:ext cx="683565" cy="309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6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7" grpId="0"/>
      <p:bldP spid="8" grpId="0" animBg="1"/>
      <p:bldP spid="8" grpId="1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Montserrat" panose="00000500000000000000" pitchFamily="50" charset="0"/>
              </a:rPr>
              <a:t>Accelerated ML for HLT Triggers</a:t>
            </a:r>
            <a:br>
              <a:rPr lang="en-US" b="1" dirty="0">
                <a:latin typeface="Montserrat" panose="00000500000000000000" pitchFamily="50" charset="0"/>
              </a:rPr>
            </a:br>
            <a:r>
              <a:rPr lang="en-US" b="1" dirty="0">
                <a:latin typeface="Montserrat" panose="00000500000000000000" pitchFamily="50" charset="0"/>
              </a:rPr>
              <a:t>using </a:t>
            </a:r>
            <a:r>
              <a:rPr lang="en-US" b="1" dirty="0" err="1">
                <a:latin typeface="Montserrat" panose="00000500000000000000" pitchFamily="50" charset="0"/>
              </a:rPr>
              <a:t>Openvino</a:t>
            </a:r>
            <a:endParaRPr lang="en-US" b="1" dirty="0"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169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C7B28-753B-4173-8735-91A9E2839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What is </a:t>
            </a:r>
            <a:r>
              <a:rPr lang="en-US" b="1" dirty="0" err="1">
                <a:latin typeface="Montserrat" panose="00000500000000000000" pitchFamily="50" charset="0"/>
              </a:rPr>
              <a:t>Openvino</a:t>
            </a:r>
            <a:r>
              <a:rPr lang="en-US" b="1" dirty="0">
                <a:latin typeface="Montserrat" panose="00000500000000000000" pitchFamily="50" charset="0"/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0007D-8B9B-46D8-96A7-473B6EBC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19896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It’s a toolkit for deploying neural networks across multiple intel platforms.</a:t>
            </a:r>
          </a:p>
          <a:p>
            <a:pPr>
              <a:lnSpc>
                <a:spcPct val="150000"/>
              </a:lnSpc>
            </a:pPr>
            <a:r>
              <a:rPr lang="en-US" dirty="0"/>
              <a:t>Highly scalable and cross platform compatible.</a:t>
            </a:r>
          </a:p>
        </p:txBody>
      </p:sp>
      <p:pic>
        <p:nvPicPr>
          <p:cNvPr id="2052" name="Picture 4" descr="Image result for openvino">
            <a:extLst>
              <a:ext uri="{FF2B5EF4-FFF2-40B4-BE49-F238E27FC236}">
                <a16:creationId xmlns:a16="http://schemas.microsoft.com/office/drawing/2014/main" id="{64FEC6EB-D9F9-481C-A999-045AF4B6AC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50"/>
          <a:stretch/>
        </p:blipFill>
        <p:spPr bwMode="auto">
          <a:xfrm>
            <a:off x="3978505" y="1675644"/>
            <a:ext cx="4234989" cy="224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93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b="1" dirty="0">
                <a:latin typeface="Montserrat" panose="00000500000000000000" pitchFamily="50" charset="0"/>
              </a:rPr>
              <a:t>Accelerated ML for HLT Trigger</a:t>
            </a:r>
            <a:endParaRPr lang="en-US" sz="4100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46A2D4D9-BB62-47E2-BB55-0B38B9E2A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9901"/>
            <a:ext cx="6860458" cy="448089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Custom Resnet-50 model used for identifying </a:t>
            </a:r>
            <a:r>
              <a:rPr lang="en-US" b="1" dirty="0"/>
              <a:t>top quark jets</a:t>
            </a:r>
          </a:p>
          <a:p>
            <a:pPr>
              <a:lnSpc>
                <a:spcPct val="200000"/>
              </a:lnSpc>
            </a:pPr>
            <a:r>
              <a:rPr lang="en-US" dirty="0"/>
              <a:t>Optimized using </a:t>
            </a:r>
            <a:r>
              <a:rPr lang="en-US" dirty="0" err="1"/>
              <a:t>Openvino</a:t>
            </a:r>
            <a:r>
              <a:rPr lang="en-US" dirty="0"/>
              <a:t>.</a:t>
            </a:r>
            <a:endParaRPr lang="en-US" b="1" dirty="0"/>
          </a:p>
          <a:p>
            <a:pPr>
              <a:lnSpc>
                <a:spcPct val="200000"/>
              </a:lnSpc>
            </a:pPr>
            <a:r>
              <a:rPr lang="en-US" dirty="0"/>
              <a:t>Tested on FPGA, GPU and CPU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E952A3-8207-4142-AA03-14BF80B5F1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783" y="1690688"/>
            <a:ext cx="2164270" cy="436176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E26E84B-8764-4AC1-B367-189C5E961F09}"/>
              </a:ext>
            </a:extLst>
          </p:cNvPr>
          <p:cNvSpPr txBox="1">
            <a:spLocks/>
          </p:cNvSpPr>
          <p:nvPr/>
        </p:nvSpPr>
        <p:spPr>
          <a:xfrm>
            <a:off x="1818968" y="6480181"/>
            <a:ext cx="8554064" cy="348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latin typeface="+mj-lt"/>
              </a:rPr>
              <a:t>[1] Javier Duarte, Philip Harris, Scott Hauck, FPGA-accelerated </a:t>
            </a:r>
            <a:r>
              <a:rPr lang="en-US" sz="1200" dirty="0" err="1">
                <a:latin typeface="+mj-lt"/>
              </a:rPr>
              <a:t>mache</a:t>
            </a:r>
            <a:r>
              <a:rPr lang="en-US" sz="1200" dirty="0">
                <a:latin typeface="+mj-lt"/>
              </a:rPr>
              <a:t> learning inference as a service for particle physics computing, 2019.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1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31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b="1" dirty="0">
                <a:latin typeface="Montserrat" panose="00000500000000000000" pitchFamily="50" charset="0"/>
              </a:rPr>
              <a:t>Accelerated ML for HLT Trigger</a:t>
            </a:r>
            <a:endParaRPr lang="en-US" sz="4100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CBD4981-1D90-41E1-ADCC-6C9ADEC4A8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289364"/>
              </p:ext>
            </p:extLst>
          </p:nvPr>
        </p:nvGraphicFramePr>
        <p:xfrm>
          <a:off x="1090832" y="1602658"/>
          <a:ext cx="9538388" cy="4965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4">
            <a:extLst>
              <a:ext uri="{FF2B5EF4-FFF2-40B4-BE49-F238E27FC236}">
                <a16:creationId xmlns:a16="http://schemas.microsoft.com/office/drawing/2014/main" id="{16A2BB5B-53A4-4CA3-9333-BDE62C20BD0F}"/>
              </a:ext>
            </a:extLst>
          </p:cNvPr>
          <p:cNvSpPr txBox="1"/>
          <p:nvPr/>
        </p:nvSpPr>
        <p:spPr>
          <a:xfrm>
            <a:off x="2503075" y="3806153"/>
            <a:ext cx="321930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Montserrat" panose="00000500000000000000" pitchFamily="50" charset="0"/>
              </a:rPr>
              <a:t>2x Faster</a:t>
            </a:r>
          </a:p>
        </p:txBody>
      </p:sp>
    </p:spTree>
    <p:extLst>
      <p:ext uri="{BB962C8B-B14F-4D97-AF65-F5344CB8AC3E}">
        <p14:creationId xmlns:p14="http://schemas.microsoft.com/office/powerpoint/2010/main" val="64714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42E04DC-6830-4764-ADC8-A508BCDB5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033587"/>
              </p:ext>
            </p:extLst>
          </p:nvPr>
        </p:nvGraphicFramePr>
        <p:xfrm>
          <a:off x="984454" y="2097337"/>
          <a:ext cx="10223091" cy="2887619"/>
        </p:xfrm>
        <a:graphic>
          <a:graphicData uri="http://schemas.openxmlformats.org/drawingml/2006/table">
            <a:tbl>
              <a:tblPr firstRow="1" bandRow="1"/>
              <a:tblGrid>
                <a:gridCol w="1384460">
                  <a:extLst>
                    <a:ext uri="{9D8B030D-6E8A-4147-A177-3AD203B41FA5}">
                      <a16:colId xmlns:a16="http://schemas.microsoft.com/office/drawing/2014/main" val="2896848595"/>
                    </a:ext>
                  </a:extLst>
                </a:gridCol>
                <a:gridCol w="2172359">
                  <a:extLst>
                    <a:ext uri="{9D8B030D-6E8A-4147-A177-3AD203B41FA5}">
                      <a16:colId xmlns:a16="http://schemas.microsoft.com/office/drawing/2014/main" val="270040793"/>
                    </a:ext>
                  </a:extLst>
                </a:gridCol>
                <a:gridCol w="1160207">
                  <a:extLst>
                    <a:ext uri="{9D8B030D-6E8A-4147-A177-3AD203B41FA5}">
                      <a16:colId xmlns:a16="http://schemas.microsoft.com/office/drawing/2014/main" val="152333035"/>
                    </a:ext>
                  </a:extLst>
                </a:gridCol>
                <a:gridCol w="1209368">
                  <a:extLst>
                    <a:ext uri="{9D8B030D-6E8A-4147-A177-3AD203B41FA5}">
                      <a16:colId xmlns:a16="http://schemas.microsoft.com/office/drawing/2014/main" val="2491140487"/>
                    </a:ext>
                  </a:extLst>
                </a:gridCol>
                <a:gridCol w="1484671">
                  <a:extLst>
                    <a:ext uri="{9D8B030D-6E8A-4147-A177-3AD203B41FA5}">
                      <a16:colId xmlns:a16="http://schemas.microsoft.com/office/drawing/2014/main" val="379641756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2143244539"/>
                    </a:ext>
                  </a:extLst>
                </a:gridCol>
                <a:gridCol w="1956620">
                  <a:extLst>
                    <a:ext uri="{9D8B030D-6E8A-4147-A177-3AD203B41FA5}">
                      <a16:colId xmlns:a16="http://schemas.microsoft.com/office/drawing/2014/main" val="2975255715"/>
                    </a:ext>
                  </a:extLst>
                </a:gridCol>
              </a:tblGrid>
              <a:tr h="878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Hardware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Accuracy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Inference Time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Throughput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Throughput/W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748585"/>
                  </a:ext>
                </a:extLst>
              </a:tr>
              <a:tr h="52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CPU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2 x Xeon 2.1Ghz, 8 core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0.91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88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11.36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img</a:t>
                      </a: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/s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~30W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0.38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602945"/>
                  </a:ext>
                </a:extLst>
              </a:tr>
              <a:tr h="52764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FPGA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Arria 10 PAC - FP16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0.91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14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84.44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img</a:t>
                      </a: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/s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~31W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2.72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431160"/>
                  </a:ext>
                </a:extLst>
              </a:tr>
              <a:tr h="5279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Arria 10 PAC - FP11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0.88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7.5 </a:t>
                      </a:r>
                      <a:r>
                        <a:rPr lang="en-US" sz="1600" b="1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187.21 </a:t>
                      </a:r>
                      <a:r>
                        <a:rPr lang="en-US" sz="1600" b="1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img</a:t>
                      </a:r>
                      <a:r>
                        <a:rPr lang="en-US" sz="1600" b="1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/s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~31W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6.03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777844"/>
                  </a:ext>
                </a:extLst>
              </a:tr>
              <a:tr h="426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GPU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GTX 1080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0.90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7.5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192 </a:t>
                      </a:r>
                      <a:r>
                        <a:rPr lang="en-US" sz="1600" dirty="0" err="1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img</a:t>
                      </a: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/s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~180W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1.06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176155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b="1" dirty="0">
                <a:latin typeface="Montserrat" panose="00000500000000000000" pitchFamily="50" charset="0"/>
              </a:rPr>
              <a:t>Accelerated ML for HLT Trigger</a:t>
            </a:r>
            <a:endParaRPr lang="en-US" sz="4100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46A2D4D9-BB62-47E2-BB55-0B38B9E2A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585" y="5434320"/>
            <a:ext cx="10223090" cy="2450537"/>
          </a:xfrm>
        </p:spPr>
        <p:txBody>
          <a:bodyPr/>
          <a:lstStyle/>
          <a:p>
            <a:r>
              <a:rPr lang="en-US" dirty="0"/>
              <a:t>FPGA is 3-6x more efficient than a GPU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D7B46B-4763-4DDB-8C94-2B3807A154A3}"/>
              </a:ext>
            </a:extLst>
          </p:cNvPr>
          <p:cNvSpPr/>
          <p:nvPr/>
        </p:nvSpPr>
        <p:spPr>
          <a:xfrm>
            <a:off x="837585" y="3015122"/>
            <a:ext cx="10515599" cy="2105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12552A-5D2E-496D-824D-AEF7AFBB0622}"/>
              </a:ext>
            </a:extLst>
          </p:cNvPr>
          <p:cNvSpPr/>
          <p:nvPr/>
        </p:nvSpPr>
        <p:spPr>
          <a:xfrm>
            <a:off x="837585" y="3529473"/>
            <a:ext cx="10515599" cy="1590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84592D-5D14-41FC-B939-A35B1100C1D5}"/>
              </a:ext>
            </a:extLst>
          </p:cNvPr>
          <p:cNvSpPr/>
          <p:nvPr/>
        </p:nvSpPr>
        <p:spPr>
          <a:xfrm>
            <a:off x="837585" y="4137535"/>
            <a:ext cx="10515599" cy="982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59D58F-7642-488E-9015-28D7F0926497}"/>
              </a:ext>
            </a:extLst>
          </p:cNvPr>
          <p:cNvSpPr/>
          <p:nvPr/>
        </p:nvSpPr>
        <p:spPr>
          <a:xfrm>
            <a:off x="837585" y="4653423"/>
            <a:ext cx="10515599" cy="466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8413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2" grpId="0" animBg="1"/>
      <p:bldP spid="7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b="1" dirty="0">
                <a:latin typeface="Montserrat" panose="00000500000000000000" pitchFamily="50" charset="0"/>
              </a:rPr>
              <a:t>Acknowledgements</a:t>
            </a:r>
            <a:endParaRPr lang="en-US" sz="4100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58FFA60E-F6F7-45DC-B6F9-D893E5475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0033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ontserrat" panose="00000500000000000000" pitchFamily="50" charset="0"/>
              </a:rPr>
              <a:t>Maurizio Perini, Jennifer </a:t>
            </a:r>
            <a:r>
              <a:rPr lang="en-US" dirty="0" err="1">
                <a:latin typeface="Montserrat" panose="00000500000000000000" pitchFamily="50" charset="0"/>
              </a:rPr>
              <a:t>Ngadiuba</a:t>
            </a:r>
            <a:r>
              <a:rPr lang="en-US" dirty="0">
                <a:latin typeface="Montserrat" panose="00000500000000000000" pitchFamily="50" charset="0"/>
              </a:rPr>
              <a:t>, Vladimir </a:t>
            </a:r>
            <a:r>
              <a:rPr lang="en-US" dirty="0" err="1">
                <a:latin typeface="Montserrat" panose="00000500000000000000" pitchFamily="50" charset="0"/>
              </a:rPr>
              <a:t>Loncar</a:t>
            </a:r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ADDCD555-D074-4297-BF6B-AB38A5DCB310}"/>
              </a:ext>
            </a:extLst>
          </p:cNvPr>
          <p:cNvSpPr txBox="1">
            <a:spLocks/>
          </p:cNvSpPr>
          <p:nvPr/>
        </p:nvSpPr>
        <p:spPr>
          <a:xfrm>
            <a:off x="838200" y="348466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latin typeface="Montserrat" panose="00000500000000000000" pitchFamily="50" charset="0"/>
              </a:rPr>
              <a:t>Thank You!</a:t>
            </a:r>
            <a:endParaRPr lang="en-US" sz="5400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DCB0519F-F11F-4516-98FF-6785F6DB8C3D}"/>
              </a:ext>
            </a:extLst>
          </p:cNvPr>
          <p:cNvSpPr txBox="1">
            <a:spLocks/>
          </p:cNvSpPr>
          <p:nvPr/>
        </p:nvSpPr>
        <p:spPr>
          <a:xfrm>
            <a:off x="838200" y="4507631"/>
            <a:ext cx="10515600" cy="1003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dirty="0">
                <a:latin typeface="Montserrat" panose="00000500000000000000" pitchFamily="50" charset="0"/>
              </a:rPr>
              <a:t>hjaved@cern.ch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37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Montserrat" panose="00000500000000000000" pitchFamily="50" charset="0"/>
              </a:rPr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045852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Montserrat" panose="00000500000000000000" pitchFamily="50" charset="0"/>
              </a:rPr>
              <a:t>Backup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90277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56D2429-4BB5-459A-8FFF-0966DE140C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4478"/>
          <a:stretch/>
        </p:blipFill>
        <p:spPr>
          <a:xfrm>
            <a:off x="1618984" y="1760538"/>
            <a:ext cx="8954032" cy="23685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8B8E0-5241-4549-A895-ED5EAC5D1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29087"/>
            <a:ext cx="10820400" cy="21526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1 collision every 25 nanoseconds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99.99975% of data has to be rejected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3D791C-B9FE-4F5D-AA4D-20EF4F9BECAD}"/>
              </a:ext>
            </a:extLst>
          </p:cNvPr>
          <p:cNvSpPr/>
          <p:nvPr/>
        </p:nvSpPr>
        <p:spPr>
          <a:xfrm>
            <a:off x="4062106" y="1592816"/>
            <a:ext cx="6977806" cy="2634143"/>
          </a:xfrm>
          <a:custGeom>
            <a:avLst/>
            <a:gdLst>
              <a:gd name="connsiteX0" fmla="*/ 0 w 8632272"/>
              <a:gd name="connsiteY0" fmla="*/ 427839 h 2634143"/>
              <a:gd name="connsiteX1" fmla="*/ 880845 w 8632272"/>
              <a:gd name="connsiteY1" fmla="*/ 2600587 h 2634143"/>
              <a:gd name="connsiteX2" fmla="*/ 8632272 w 8632272"/>
              <a:gd name="connsiteY2" fmla="*/ 2634143 h 2634143"/>
              <a:gd name="connsiteX3" fmla="*/ 8623883 w 8632272"/>
              <a:gd name="connsiteY3" fmla="*/ 0 h 2634143"/>
              <a:gd name="connsiteX4" fmla="*/ 75501 w 8632272"/>
              <a:gd name="connsiteY4" fmla="*/ 176169 h 2634143"/>
              <a:gd name="connsiteX5" fmla="*/ 0 w 8632272"/>
              <a:gd name="connsiteY5" fmla="*/ 427839 h 263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2272" h="2634143">
                <a:moveTo>
                  <a:pt x="0" y="427839"/>
                </a:moveTo>
                <a:lnTo>
                  <a:pt x="880845" y="2600587"/>
                </a:lnTo>
                <a:lnTo>
                  <a:pt x="8632272" y="2634143"/>
                </a:lnTo>
                <a:cubicBezTo>
                  <a:pt x="8629476" y="1756095"/>
                  <a:pt x="8626679" y="878048"/>
                  <a:pt x="8623883" y="0"/>
                </a:cubicBezTo>
                <a:lnTo>
                  <a:pt x="75501" y="176169"/>
                </a:lnTo>
                <a:lnTo>
                  <a:pt x="0" y="4278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00B12D-12BF-4C79-944B-C91D4CE910E1}"/>
              </a:ext>
            </a:extLst>
          </p:cNvPr>
          <p:cNvSpPr/>
          <p:nvPr/>
        </p:nvSpPr>
        <p:spPr>
          <a:xfrm>
            <a:off x="6635693" y="1325461"/>
            <a:ext cx="5143586" cy="3020036"/>
          </a:xfrm>
          <a:custGeom>
            <a:avLst/>
            <a:gdLst>
              <a:gd name="connsiteX0" fmla="*/ 721453 w 5998128"/>
              <a:gd name="connsiteY0" fmla="*/ 427838 h 3020036"/>
              <a:gd name="connsiteX1" fmla="*/ 721453 w 5998128"/>
              <a:gd name="connsiteY1" fmla="*/ 427838 h 3020036"/>
              <a:gd name="connsiteX2" fmla="*/ 696286 w 5998128"/>
              <a:gd name="connsiteY2" fmla="*/ 520117 h 3020036"/>
              <a:gd name="connsiteX3" fmla="*/ 704675 w 5998128"/>
              <a:gd name="connsiteY3" fmla="*/ 1384183 h 3020036"/>
              <a:gd name="connsiteX4" fmla="*/ 0 w 5998128"/>
              <a:gd name="connsiteY4" fmla="*/ 2055302 h 3020036"/>
              <a:gd name="connsiteX5" fmla="*/ 687897 w 5998128"/>
              <a:gd name="connsiteY5" fmla="*/ 3020036 h 3020036"/>
              <a:gd name="connsiteX6" fmla="*/ 5998128 w 5998128"/>
              <a:gd name="connsiteY6" fmla="*/ 2952924 h 3020036"/>
              <a:gd name="connsiteX7" fmla="*/ 5914238 w 5998128"/>
              <a:gd name="connsiteY7" fmla="*/ 0 h 3020036"/>
              <a:gd name="connsiteX8" fmla="*/ 721453 w 5998128"/>
              <a:gd name="connsiteY8" fmla="*/ 427838 h 302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98128" h="3020036">
                <a:moveTo>
                  <a:pt x="721453" y="427838"/>
                </a:moveTo>
                <a:lnTo>
                  <a:pt x="721453" y="427838"/>
                </a:lnTo>
                <a:lnTo>
                  <a:pt x="696286" y="520117"/>
                </a:lnTo>
                <a:cubicBezTo>
                  <a:pt x="699082" y="808139"/>
                  <a:pt x="701879" y="1096161"/>
                  <a:pt x="704675" y="1384183"/>
                </a:cubicBezTo>
                <a:lnTo>
                  <a:pt x="0" y="2055302"/>
                </a:lnTo>
                <a:lnTo>
                  <a:pt x="687897" y="3020036"/>
                </a:lnTo>
                <a:lnTo>
                  <a:pt x="5998128" y="2952924"/>
                </a:lnTo>
                <a:lnTo>
                  <a:pt x="5914238" y="0"/>
                </a:lnTo>
                <a:lnTo>
                  <a:pt x="721453" y="4278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3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My Contribution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AFD179-9119-4D85-8809-5678DE8C7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26007"/>
            <a:ext cx="10515600" cy="2450537"/>
          </a:xfrm>
        </p:spPr>
        <p:txBody>
          <a:bodyPr>
            <a:normAutofit/>
          </a:bodyPr>
          <a:lstStyle/>
          <a:p>
            <a:r>
              <a:rPr lang="en-US" sz="3600" dirty="0"/>
              <a:t>Wrote and Optimized HLS4ML for Intel FPGA’s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7B9A045-6AD8-4BEB-B3C3-6C2318DAD5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60354" y="1690688"/>
            <a:ext cx="2419713" cy="2450537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73DC2817-5AA3-4C15-B9FA-F5A068D705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35304" y="2401954"/>
            <a:ext cx="1524506" cy="960438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4C25BBF2-E1C7-4923-AB66-712485509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73537" y="2433706"/>
            <a:ext cx="2170113" cy="923452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0182F27A-32A9-4077-8E0A-73F34A005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20127" y="2218804"/>
            <a:ext cx="1888171" cy="1182025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09E27D4-EB89-4D24-9F41-6F30C5F04ABA}"/>
              </a:ext>
            </a:extLst>
          </p:cNvPr>
          <p:cNvCxnSpPr>
            <a:cxnSpLocks/>
          </p:cNvCxnSpPr>
          <p:nvPr/>
        </p:nvCxnSpPr>
        <p:spPr>
          <a:xfrm>
            <a:off x="3261237" y="2907650"/>
            <a:ext cx="806245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4163285-8572-43F0-B8D5-2C7E5917A3C0}"/>
              </a:ext>
            </a:extLst>
          </p:cNvPr>
          <p:cNvCxnSpPr>
            <a:cxnSpLocks/>
          </p:cNvCxnSpPr>
          <p:nvPr/>
        </p:nvCxnSpPr>
        <p:spPr>
          <a:xfrm flipV="1">
            <a:off x="6496050" y="2882173"/>
            <a:ext cx="1819275" cy="896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9823FF-F844-4CFB-9E69-81B058DE2828}"/>
              </a:ext>
            </a:extLst>
          </p:cNvPr>
          <p:cNvSpPr txBox="1"/>
          <p:nvPr/>
        </p:nvSpPr>
        <p:spPr>
          <a:xfrm>
            <a:off x="3279256" y="2569096"/>
            <a:ext cx="628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tillium" panose="00000500000000000000" pitchFamily="50" charset="0"/>
              </a:rPr>
              <a:t>JSON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B8AC07-13B9-4C57-AD12-02FD1761F032}"/>
              </a:ext>
            </a:extLst>
          </p:cNvPr>
          <p:cNvSpPr txBox="1"/>
          <p:nvPr/>
        </p:nvSpPr>
        <p:spPr>
          <a:xfrm>
            <a:off x="6648452" y="2569096"/>
            <a:ext cx="1446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tillium" panose="00000500000000000000" pitchFamily="50" charset="0"/>
              </a:rPr>
              <a:t>HLS + Quartus</a:t>
            </a:r>
          </a:p>
        </p:txBody>
      </p:sp>
    </p:spTree>
    <p:extLst>
      <p:ext uri="{BB962C8B-B14F-4D97-AF65-F5344CB8AC3E}">
        <p14:creationId xmlns:p14="http://schemas.microsoft.com/office/powerpoint/2010/main" val="396695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BE417C-6669-48A4-B5A8-857285940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137" y="1599512"/>
            <a:ext cx="6920165" cy="2864333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57A668C-6047-4F8B-ACC3-13EFA47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Initial Tests</a:t>
            </a:r>
            <a:endParaRPr 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46A2D4D9-BB62-47E2-BB55-0B38B9E2A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49914"/>
            <a:ext cx="10515600" cy="2450537"/>
          </a:xfrm>
        </p:spPr>
        <p:txBody>
          <a:bodyPr/>
          <a:lstStyle/>
          <a:p>
            <a:r>
              <a:rPr lang="en-US" dirty="0"/>
              <a:t>Latency on the order of 80µs</a:t>
            </a:r>
          </a:p>
          <a:p>
            <a:r>
              <a:rPr lang="en-US" dirty="0"/>
              <a:t>No pipelining</a:t>
            </a:r>
          </a:p>
          <a:p>
            <a:r>
              <a:rPr lang="en-US" dirty="0"/>
              <a:t>Unusable for L1 systems</a:t>
            </a:r>
          </a:p>
        </p:txBody>
      </p:sp>
    </p:spTree>
    <p:extLst>
      <p:ext uri="{BB962C8B-B14F-4D97-AF65-F5344CB8AC3E}">
        <p14:creationId xmlns:p14="http://schemas.microsoft.com/office/powerpoint/2010/main" val="316498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220"/>
            <a:ext cx="10515600" cy="1325563"/>
          </a:xfrm>
        </p:spPr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Challenges</a:t>
            </a:r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AFD179-9119-4D85-8809-5678DE8C7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43134"/>
            <a:ext cx="10515599" cy="4033357"/>
          </a:xfrm>
        </p:spPr>
        <p:txBody>
          <a:bodyPr/>
          <a:lstStyle/>
          <a:p>
            <a:r>
              <a:rPr lang="en-US" dirty="0"/>
              <a:t>Parallelizing operations within a layer.</a:t>
            </a:r>
          </a:p>
          <a:p>
            <a:r>
              <a:rPr lang="en-US" dirty="0"/>
              <a:t>Achieving sub µs latencies</a:t>
            </a:r>
          </a:p>
          <a:p>
            <a:r>
              <a:rPr lang="en-US" dirty="0"/>
              <a:t>Speed limitations of Intel’s DSPs.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0A93F1-D180-4EE7-9992-CD5B5008D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776" y="3739393"/>
            <a:ext cx="6622444" cy="27411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FDFEE0-6044-4CB6-8DE7-583BC1BA95A6}"/>
              </a:ext>
            </a:extLst>
          </p:cNvPr>
          <p:cNvSpPr txBox="1"/>
          <p:nvPr/>
        </p:nvSpPr>
        <p:spPr>
          <a:xfrm>
            <a:off x="3462763" y="5811224"/>
            <a:ext cx="45207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tillium" panose="00000500000000000000" pitchFamily="50" charset="0"/>
              </a:rPr>
              <a:t>15973 x 4ns = </a:t>
            </a:r>
            <a:r>
              <a:rPr lang="en-US" sz="2800" b="1" dirty="0">
                <a:latin typeface="Titillium" panose="00000500000000000000" pitchFamily="50" charset="0"/>
              </a:rPr>
              <a:t>64µs</a:t>
            </a:r>
            <a:r>
              <a:rPr lang="en-US" sz="2800" dirty="0">
                <a:latin typeface="Titillium" panose="00000500000000000000" pitchFamily="50" charset="0"/>
              </a:rPr>
              <a:t> latency  </a:t>
            </a:r>
          </a:p>
          <a:p>
            <a:endParaRPr lang="en-US" sz="2800" dirty="0">
              <a:latin typeface="Titillium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65F4AE-3953-4DDA-AAFD-FF46AC39A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539" y="5876491"/>
            <a:ext cx="404582" cy="34467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7A2C39A-C685-4883-91A3-E28A6332145D}"/>
              </a:ext>
            </a:extLst>
          </p:cNvPr>
          <p:cNvSpPr/>
          <p:nvPr/>
        </p:nvSpPr>
        <p:spPr>
          <a:xfrm>
            <a:off x="5943599" y="4639578"/>
            <a:ext cx="1304925" cy="309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2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C4C5-DD78-4676-A6F1-12B537F44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Architecture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4350B9-1F66-4F46-9961-235A334F1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2" y="2112582"/>
            <a:ext cx="11337135" cy="386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6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A8E21CC-ECDB-4088-8D22-F015EB6CF5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4478"/>
          <a:stretch/>
        </p:blipFill>
        <p:spPr>
          <a:xfrm>
            <a:off x="1618984" y="1760538"/>
            <a:ext cx="8954032" cy="23685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Why FPGAs?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75F78FD-A2D8-4325-A3B7-E537A8470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087" y="4198937"/>
            <a:ext cx="10439400" cy="24336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During First Trigger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99.75% rejected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Decision in </a:t>
            </a:r>
            <a:r>
              <a:rPr lang="en-US" dirty="0">
                <a:latin typeface="Titillium" panose="00000500000000000000" pitchFamily="50" charset="0"/>
              </a:rPr>
              <a:t>~</a:t>
            </a:r>
            <a:r>
              <a:rPr lang="en-US" b="1" dirty="0">
                <a:latin typeface="Titillium" panose="00000500000000000000" pitchFamily="50" charset="0"/>
              </a:rPr>
              <a:t>10 </a:t>
            </a:r>
            <a:r>
              <a:rPr lang="el-GR" b="1" dirty="0">
                <a:latin typeface="Titillium" panose="00000500000000000000" pitchFamily="50" charset="0"/>
              </a:rPr>
              <a:t>μ</a:t>
            </a:r>
            <a:r>
              <a:rPr lang="en-US" b="1" dirty="0">
                <a:latin typeface="Titillium" panose="00000500000000000000" pitchFamily="50" charset="0"/>
              </a:rPr>
              <a:t>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B3A738-E8F1-43E4-B9E5-2F880BA32126}"/>
              </a:ext>
            </a:extLst>
          </p:cNvPr>
          <p:cNvSpPr txBox="1"/>
          <p:nvPr/>
        </p:nvSpPr>
        <p:spPr>
          <a:xfrm>
            <a:off x="5111317" y="4765000"/>
            <a:ext cx="6189170" cy="95410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" panose="00000500000000000000" pitchFamily="50" charset="0"/>
              </a:rPr>
              <a:t>FPGA’s are fast and  </a:t>
            </a:r>
            <a:br>
              <a:rPr lang="en-US" sz="2800" b="1" dirty="0">
                <a:latin typeface="Montserrat" panose="00000500000000000000" pitchFamily="50" charset="0"/>
              </a:rPr>
            </a:br>
            <a:r>
              <a:rPr lang="en-US" sz="2800" b="1" dirty="0">
                <a:latin typeface="Montserrat" panose="00000500000000000000" pitchFamily="50" charset="0"/>
              </a:rPr>
              <a:t>massively parallelizable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1E34099-FB74-4EAD-96C0-D4C726806A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63446" y="1462857"/>
            <a:ext cx="2695742" cy="257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4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What are FPGAs?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75F78FD-A2D8-4325-A3B7-E537A8470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90687"/>
            <a:ext cx="5771535" cy="42971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It’s a whiteboard for hardware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Programmable Circuits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Can emulate any logic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9DC914C-3EB6-450F-BBD6-FB02C30A1D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44901" y="2486024"/>
            <a:ext cx="4175524" cy="260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85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Why Machine Learning?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8B8E0-5241-4549-A895-ED5EAC5D1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359555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Classical HEP algorithms for triggers are accurate.</a:t>
            </a:r>
          </a:p>
          <a:p>
            <a:pPr>
              <a:lnSpc>
                <a:spcPct val="150000"/>
              </a:lnSpc>
            </a:pPr>
            <a:r>
              <a:rPr lang="en-US" dirty="0"/>
              <a:t>But, Machine Learning algorithms are faster and can be parallelized</a:t>
            </a:r>
          </a:p>
          <a:p>
            <a:pPr>
              <a:lnSpc>
                <a:spcPct val="150000"/>
              </a:lnSpc>
            </a:pPr>
            <a:r>
              <a:rPr lang="en-US" dirty="0"/>
              <a:t>Is there a way to combine the two?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1AE3378-29C6-42A1-BF13-2EEDA925B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42361" y="2243318"/>
            <a:ext cx="3953598" cy="190207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855AC1C-34C4-42D7-9ED7-F5DC548B48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02535" y="1825624"/>
            <a:ext cx="2430339" cy="95575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57FE763-5737-4378-A58A-8E18E50185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02534" y="3543186"/>
            <a:ext cx="2430339" cy="110594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C1DF1AE5-920C-4A1C-BDFF-9076733E54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65982" y="4776828"/>
            <a:ext cx="2307855" cy="160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4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Montserrat" panose="00000500000000000000" pitchFamily="50" charset="0"/>
              </a:rPr>
              <a:t>Fast inference of DNN on FPGAs</a:t>
            </a:r>
            <a:br>
              <a:rPr lang="en-US" b="1" dirty="0">
                <a:latin typeface="Montserrat" panose="00000500000000000000" pitchFamily="50" charset="0"/>
              </a:rPr>
            </a:br>
            <a:r>
              <a:rPr lang="en-US" b="1" dirty="0">
                <a:latin typeface="Montserrat" panose="00000500000000000000" pitchFamily="50" charset="0"/>
              </a:rPr>
              <a:t>for L1 Systems </a:t>
            </a:r>
          </a:p>
        </p:txBody>
      </p:sp>
    </p:spTree>
    <p:extLst>
      <p:ext uri="{BB962C8B-B14F-4D97-AF65-F5344CB8AC3E}">
        <p14:creationId xmlns:p14="http://schemas.microsoft.com/office/powerpoint/2010/main" val="420789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86D9A-C567-4F84-882C-6FAF7301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Approach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AFD179-9119-4D85-8809-5678DE8C7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88185"/>
            <a:ext cx="10515600" cy="24505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Model can be trained in any library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Converted and </a:t>
            </a:r>
            <a:r>
              <a:rPr lang="en-US" sz="3200" dirty="0" err="1"/>
              <a:t>Optimzied</a:t>
            </a:r>
            <a:r>
              <a:rPr lang="en-US" sz="3200" dirty="0"/>
              <a:t> by </a:t>
            </a:r>
            <a:r>
              <a:rPr lang="en-US" sz="3200" b="1" dirty="0"/>
              <a:t>hls4ml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dirty="0"/>
              <a:t>Deployed on an FPGA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BF32AAD-58BB-4511-A288-E458F785C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35304" y="2401954"/>
            <a:ext cx="1524506" cy="96043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899B7DB-DFCA-4F2B-A601-3EFF05FA5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73537" y="2433706"/>
            <a:ext cx="2170113" cy="923452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346E7B5-74C3-4985-BDA9-38AEE525D2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20127" y="2218804"/>
            <a:ext cx="1888171" cy="118202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0C846D-91F0-4B8C-9CD4-402EC45783A9}"/>
              </a:ext>
            </a:extLst>
          </p:cNvPr>
          <p:cNvCxnSpPr>
            <a:cxnSpLocks/>
          </p:cNvCxnSpPr>
          <p:nvPr/>
        </p:nvCxnSpPr>
        <p:spPr>
          <a:xfrm>
            <a:off x="3261237" y="2907650"/>
            <a:ext cx="806245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8DD277-19F4-491E-9FDD-015CAF58D8B3}"/>
              </a:ext>
            </a:extLst>
          </p:cNvPr>
          <p:cNvCxnSpPr>
            <a:cxnSpLocks/>
          </p:cNvCxnSpPr>
          <p:nvPr/>
        </p:nvCxnSpPr>
        <p:spPr>
          <a:xfrm flipV="1">
            <a:off x="6496050" y="2882173"/>
            <a:ext cx="1819275" cy="896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DD98595-4B12-4F81-9E16-E073CB1CBDCB}"/>
              </a:ext>
            </a:extLst>
          </p:cNvPr>
          <p:cNvSpPr txBox="1"/>
          <p:nvPr/>
        </p:nvSpPr>
        <p:spPr>
          <a:xfrm>
            <a:off x="3279256" y="2569096"/>
            <a:ext cx="628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tillium" panose="00000500000000000000" pitchFamily="50" charset="0"/>
              </a:rPr>
              <a:t>JSON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C61604-47E8-46F0-9AFE-8AAEAAD03F85}"/>
              </a:ext>
            </a:extLst>
          </p:cNvPr>
          <p:cNvSpPr txBox="1"/>
          <p:nvPr/>
        </p:nvSpPr>
        <p:spPr>
          <a:xfrm>
            <a:off x="6648452" y="2569096"/>
            <a:ext cx="1446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tillium" panose="00000500000000000000" pitchFamily="50" charset="0"/>
              </a:rPr>
              <a:t>HLS + Quartus</a:t>
            </a:r>
          </a:p>
        </p:txBody>
      </p:sp>
      <p:sp>
        <p:nvSpPr>
          <p:cNvPr id="19" name="Content Placeholder 7">
            <a:extLst>
              <a:ext uri="{FF2B5EF4-FFF2-40B4-BE49-F238E27FC236}">
                <a16:creationId xmlns:a16="http://schemas.microsoft.com/office/drawing/2014/main" id="{1B3A5ECA-0E4C-4C4D-874C-573BA46FF6FE}"/>
              </a:ext>
            </a:extLst>
          </p:cNvPr>
          <p:cNvSpPr txBox="1">
            <a:spLocks/>
          </p:cNvSpPr>
          <p:nvPr/>
        </p:nvSpPr>
        <p:spPr>
          <a:xfrm>
            <a:off x="2527063" y="6501060"/>
            <a:ext cx="7267448" cy="2480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latin typeface="+mj-lt"/>
              </a:rPr>
              <a:t>[1] Javier Duarte, Song Han, Philip Harris, Fast inference of deep neural networks in FPGAs for particle physics,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1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latin typeface="+mj-lt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6832B53B-DF34-4ADE-AB0E-C6E47C69C4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60354" y="1690688"/>
            <a:ext cx="2419713" cy="245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2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1" grpId="0" uiExpand="1"/>
      <p:bldP spid="25" grpId="0" uiExpand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3106A3-6720-4FBA-AEF5-399BEACB45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86" b="58866"/>
          <a:stretch/>
        </p:blipFill>
        <p:spPr>
          <a:xfrm>
            <a:off x="1316131" y="1734160"/>
            <a:ext cx="5471613" cy="3389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65C4C5-DD78-4676-A6F1-12B537F44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Architecture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88B41F-7EBF-44BC-A314-EEED961BC0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2" b="41316"/>
          <a:stretch/>
        </p:blipFill>
        <p:spPr>
          <a:xfrm>
            <a:off x="6921500" y="1690688"/>
            <a:ext cx="3973012" cy="4835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3CCD94-3E29-4BA3-A23F-B5A263ADBCC6}"/>
              </a:ext>
            </a:extLst>
          </p:cNvPr>
          <p:cNvSpPr txBox="1"/>
          <p:nvPr/>
        </p:nvSpPr>
        <p:spPr>
          <a:xfrm>
            <a:off x="3761968" y="1733820"/>
            <a:ext cx="938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Montserrat" panose="00000500000000000000" pitchFamily="50" charset="0"/>
              </a:rPr>
              <a:t>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2B944-5221-4FEE-8490-8BDE40C27846}"/>
              </a:ext>
            </a:extLst>
          </p:cNvPr>
          <p:cNvSpPr txBox="1"/>
          <p:nvPr/>
        </p:nvSpPr>
        <p:spPr>
          <a:xfrm>
            <a:off x="9029700" y="2044630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Montserrat" panose="00000500000000000000" pitchFamily="50" charset="0"/>
              </a:rPr>
              <a:t>New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3BAE7E-8C0A-40C2-9DF1-458CFBC82A41}"/>
              </a:ext>
            </a:extLst>
          </p:cNvPr>
          <p:cNvSpPr txBox="1"/>
          <p:nvPr/>
        </p:nvSpPr>
        <p:spPr>
          <a:xfrm>
            <a:off x="1789380" y="5399540"/>
            <a:ext cx="467283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Montserrat" panose="00000500000000000000" pitchFamily="50" charset="0"/>
              </a:rPr>
              <a:t>300x Faster</a:t>
            </a:r>
          </a:p>
        </p:txBody>
      </p:sp>
    </p:spTree>
    <p:extLst>
      <p:ext uri="{BB962C8B-B14F-4D97-AF65-F5344CB8AC3E}">
        <p14:creationId xmlns:p14="http://schemas.microsoft.com/office/powerpoint/2010/main" val="86399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CEE7D28-E342-4003-AC98-CC40DEF1ED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04" t="58841" r="19222"/>
          <a:stretch/>
        </p:blipFill>
        <p:spPr>
          <a:xfrm>
            <a:off x="6756543" y="1507016"/>
            <a:ext cx="4209131" cy="5014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11323D-8763-4BB3-9ABD-00C7EA32F4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4" r="49564"/>
          <a:stretch/>
        </p:blipFill>
        <p:spPr>
          <a:xfrm>
            <a:off x="1931346" y="1690686"/>
            <a:ext cx="4883253" cy="3332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65C4C5-DD78-4676-A6F1-12B537F44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" panose="00000500000000000000" pitchFamily="50" charset="0"/>
              </a:rPr>
              <a:t>Architecture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CCD94-3E29-4BA3-A23F-B5A263ADBCC6}"/>
              </a:ext>
            </a:extLst>
          </p:cNvPr>
          <p:cNvSpPr txBox="1"/>
          <p:nvPr/>
        </p:nvSpPr>
        <p:spPr>
          <a:xfrm>
            <a:off x="3459703" y="1639659"/>
            <a:ext cx="938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Montserrat" panose="00000500000000000000" pitchFamily="50" charset="0"/>
              </a:rPr>
              <a:t>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2B944-5221-4FEE-8490-8BDE40C27846}"/>
              </a:ext>
            </a:extLst>
          </p:cNvPr>
          <p:cNvSpPr txBox="1"/>
          <p:nvPr/>
        </p:nvSpPr>
        <p:spPr>
          <a:xfrm>
            <a:off x="8766963" y="1325726"/>
            <a:ext cx="1160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Montserrat" panose="00000500000000000000" pitchFamily="50" charset="0"/>
              </a:rPr>
              <a:t>New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B97CD8-EB46-49F6-BD29-EB4F719023CA}"/>
              </a:ext>
            </a:extLst>
          </p:cNvPr>
          <p:cNvSpPr txBox="1"/>
          <p:nvPr/>
        </p:nvSpPr>
        <p:spPr>
          <a:xfrm>
            <a:off x="1803894" y="5355998"/>
            <a:ext cx="467283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Montserrat" panose="00000500000000000000" pitchFamily="50" charset="0"/>
              </a:rPr>
              <a:t>600x Faster</a:t>
            </a:r>
          </a:p>
        </p:txBody>
      </p:sp>
    </p:spTree>
    <p:extLst>
      <p:ext uri="{BB962C8B-B14F-4D97-AF65-F5344CB8AC3E}">
        <p14:creationId xmlns:p14="http://schemas.microsoft.com/office/powerpoint/2010/main" val="11775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6211</TotalTime>
  <Words>543</Words>
  <Application>Microsoft Office PowerPoint</Application>
  <PresentationFormat>Widescreen</PresentationFormat>
  <Paragraphs>143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Titillium</vt:lpstr>
      <vt:lpstr>Montserrat</vt:lpstr>
      <vt:lpstr>Calibri Light</vt:lpstr>
      <vt:lpstr>Office Theme</vt:lpstr>
      <vt:lpstr>PowerPoint Presentation</vt:lpstr>
      <vt:lpstr>Problem</vt:lpstr>
      <vt:lpstr>Why FPGAs?</vt:lpstr>
      <vt:lpstr>What are FPGAs?</vt:lpstr>
      <vt:lpstr>Why Machine Learning?</vt:lpstr>
      <vt:lpstr>Fast inference of DNN on FPGAs for L1 Systems </vt:lpstr>
      <vt:lpstr>Approach</vt:lpstr>
      <vt:lpstr>Architecture</vt:lpstr>
      <vt:lpstr>Architecture</vt:lpstr>
      <vt:lpstr>Test Case</vt:lpstr>
      <vt:lpstr>Results</vt:lpstr>
      <vt:lpstr>Accelerated ML for HLT Triggers using Openvino</vt:lpstr>
      <vt:lpstr>What is Openvino?</vt:lpstr>
      <vt:lpstr>Accelerated ML for HLT Trigger</vt:lpstr>
      <vt:lpstr>Accelerated ML for HLT Trigger</vt:lpstr>
      <vt:lpstr>Accelerated ML for HLT Trigger</vt:lpstr>
      <vt:lpstr>Acknowledgements</vt:lpstr>
      <vt:lpstr>Questions?</vt:lpstr>
      <vt:lpstr>Backup</vt:lpstr>
      <vt:lpstr>My Contribution</vt:lpstr>
      <vt:lpstr>Initial Tests</vt:lpstr>
      <vt:lpstr>Challenges</vt:lpstr>
      <vt:lpstr>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Inference on FPGAs for HEP trigger systems</dc:title>
  <dc:creator>Hamza Javed</dc:creator>
  <cp:lastModifiedBy>Hamza Javed</cp:lastModifiedBy>
  <cp:revision>225</cp:revision>
  <cp:lastPrinted>2019-08-13T08:51:37Z</cp:lastPrinted>
  <dcterms:created xsi:type="dcterms:W3CDTF">2019-08-09T07:22:59Z</dcterms:created>
  <dcterms:modified xsi:type="dcterms:W3CDTF">2019-08-13T12:56:17Z</dcterms:modified>
</cp:coreProperties>
</file>