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12192000"/>
  <p:notesSz cx="6858000" cy="9144000"/>
  <p:embeddedFontLst>
    <p:embeddedFont>
      <p:font typeface="Arial Black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ialBlack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e7c157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5f0e7c157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e9fc1eac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5e9fc1eac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e7fa84bf1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5e7fa84bf1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f0e7c1572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5f0e7c1572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f120b56c3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5f120b56c3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e7fa84bf1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5e7fa84bf1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e7fa84bf1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5e7fa84bf1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e7fa84bf1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5e7fa84bf1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e7fa84bf1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5e7fa84bf1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e7fa84bf1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5e7fa84bf1_0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e7fa84bf1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5e7fa84bf1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f120b56c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5f120b56c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large image">
  <p:cSld name="Text alongside large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-slide image">
  <p:cSld name="Full-slide imag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ndard">
  <p:cSld name="Standard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3" name="Google Shape;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 (two text columns)">
  <p:cSld name="Comparison (two text columns)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two images">
  <p:cSld name="Text alongside two image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7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with images below">
  <p:cSld name="Text with images below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8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8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(no formatting)">
  <p:cSld name="Blank (no formatting)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freecodecamp.org/news/learn-kubernetes-in-under-3-hours-a-detailed-guide-to-orchestrating-containers-114ff420e882/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freecodecamp.org/news/learn-kubernetes-in-under-3-hours-a-detailed-guide-to-orchestrating-containers-114ff420e882/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fedor.kitashov@phystech.edu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766872/contributions/3357987/attachments/1831267/2999045/iml_2019_3dgan.pdf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hyperlink" Target="https://indico.cern.ch/event/766872/contributions/3357987/attachments/1831267/2999045/iml_2019_3dgan.pdf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hyperlink" Target="https://indico.cern.ch/event/766872/contributions/3357987/attachments/1831267/2999045/iml_2019_3dgan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hyperlink" Target="https://indico.cern.ch/event/766872/contributions/3357987/attachments/1831267/2999045/iml_2019_3dgan.pdf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hyperlink" Target="https://indico.cern.ch/event/766872/contributions/3357987/attachments/1831267/2999045/iml_2019_3dgan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hyperlink" Target="https://indico.cern.ch/event/766872/contributions/3357987/attachments/1831267/2999045/iml_2019_3dgan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ctrTitle"/>
          </p:nvPr>
        </p:nvSpPr>
        <p:spPr>
          <a:xfrm>
            <a:off x="1524000" y="3158619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/>
              <a:t>Machine Learning and Kubernetes</a:t>
            </a:r>
            <a:endParaRPr/>
          </a:p>
        </p:txBody>
      </p:sp>
      <p:sp>
        <p:nvSpPr>
          <p:cNvPr id="82" name="Google Shape;82;p10"/>
          <p:cNvSpPr txBox="1"/>
          <p:nvPr>
            <p:ph idx="1" type="subTitle"/>
          </p:nvPr>
        </p:nvSpPr>
        <p:spPr>
          <a:xfrm>
            <a:off x="1524000" y="471801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fr-FR"/>
              <a:t>Fedor Kitashov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fr-FR"/>
              <a:t>Supervisor: Ricardo Rocha</a:t>
            </a:r>
            <a:endParaRPr/>
          </a:p>
        </p:txBody>
      </p:sp>
      <p:sp>
        <p:nvSpPr>
          <p:cNvPr id="83" name="Google Shape;83;p10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4" name="Google Shape;84;p10"/>
          <p:cNvSpPr txBox="1"/>
          <p:nvPr>
            <p:ph idx="3" type="body"/>
          </p:nvPr>
        </p:nvSpPr>
        <p:spPr>
          <a:xfrm>
            <a:off x="1524000" y="5490345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What is Docker and why you need it</a:t>
            </a:r>
            <a:endParaRPr sz="3959"/>
          </a:p>
        </p:txBody>
      </p:sp>
      <p:sp>
        <p:nvSpPr>
          <p:cNvPr id="152" name="Google Shape;152;p19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080541"/>
            <a:ext cx="11887198" cy="3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JupyterHub</a:t>
            </a:r>
            <a:endParaRPr sz="3959"/>
          </a:p>
        </p:txBody>
      </p:sp>
      <p:sp>
        <p:nvSpPr>
          <p:cNvPr id="159" name="Google Shape;159;p20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pic>
        <p:nvPicPr>
          <p:cNvPr id="160" name="Google Shape;16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5737" y="1545250"/>
            <a:ext cx="7360527" cy="441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66" name="Google Shape;166;p21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Dockerized application</a:t>
            </a:r>
            <a:endParaRPr sz="3959"/>
          </a:p>
        </p:txBody>
      </p:sp>
      <p:sp>
        <p:nvSpPr>
          <p:cNvPr id="167" name="Google Shape;167;p21"/>
          <p:cNvSpPr txBox="1"/>
          <p:nvPr>
            <p:ph idx="1" type="body"/>
          </p:nvPr>
        </p:nvSpPr>
        <p:spPr>
          <a:xfrm>
            <a:off x="838200" y="1734671"/>
            <a:ext cx="38211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68" name="Google Shape;168;p21"/>
          <p:cNvSpPr txBox="1"/>
          <p:nvPr>
            <p:ph idx="11" type="ftr"/>
          </p:nvPr>
        </p:nvSpPr>
        <p:spPr>
          <a:xfrm>
            <a:off x="1532975" y="6273950"/>
            <a:ext cx="851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3"/>
              </a:rPr>
              <a:t>https://www.freecodecamp.org/news/learn-kubernetes-in-under-3-hours-a-detailed-guide-to-orchestrating-containers-114ff420e882/</a:t>
            </a:r>
            <a:endParaRPr/>
          </a:p>
        </p:txBody>
      </p:sp>
      <p:pic>
        <p:nvPicPr>
          <p:cNvPr id="169" name="Google Shape;16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5850" y="2432335"/>
            <a:ext cx="4598950" cy="243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75" name="Google Shape;175;p2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Kubeflow</a:t>
            </a:r>
            <a:endParaRPr sz="3959"/>
          </a:p>
        </p:txBody>
      </p:sp>
      <p:sp>
        <p:nvSpPr>
          <p:cNvPr id="176" name="Google Shape;176;p22"/>
          <p:cNvSpPr txBox="1"/>
          <p:nvPr>
            <p:ph idx="1" type="body"/>
          </p:nvPr>
        </p:nvSpPr>
        <p:spPr>
          <a:xfrm>
            <a:off x="838200" y="1734671"/>
            <a:ext cx="38211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77" name="Google Shape;177;p22"/>
          <p:cNvSpPr txBox="1"/>
          <p:nvPr>
            <p:ph idx="11" type="ftr"/>
          </p:nvPr>
        </p:nvSpPr>
        <p:spPr>
          <a:xfrm>
            <a:off x="1532975" y="6273950"/>
            <a:ext cx="851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3"/>
              </a:rPr>
              <a:t>https://www.freecodecamp.org/news/learn-kubernetes-in-under-3-hours-a-detailed-guide-to-orchestrating-containers-114ff420e882/</a:t>
            </a:r>
            <a:endParaRPr/>
          </a:p>
        </p:txBody>
      </p:sp>
      <p:pic>
        <p:nvPicPr>
          <p:cNvPr id="178" name="Google Shape;17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8525" y="2826011"/>
            <a:ext cx="3588248" cy="190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2834390"/>
            <a:ext cx="3556600" cy="188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0500" y="2826024"/>
            <a:ext cx="3588248" cy="1902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Google Shape;181;p22"/>
          <p:cNvCxnSpPr/>
          <p:nvPr/>
        </p:nvCxnSpPr>
        <p:spPr>
          <a:xfrm flipH="1">
            <a:off x="2266725" y="2210775"/>
            <a:ext cx="3641100" cy="689400"/>
          </a:xfrm>
          <a:prstGeom prst="straightConnector1">
            <a:avLst/>
          </a:prstGeom>
          <a:noFill/>
          <a:ln cap="flat" cmpd="sng" w="1143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2"/>
          <p:cNvCxnSpPr/>
          <p:nvPr/>
        </p:nvCxnSpPr>
        <p:spPr>
          <a:xfrm flipH="1">
            <a:off x="5907950" y="2210750"/>
            <a:ext cx="9300" cy="686700"/>
          </a:xfrm>
          <a:prstGeom prst="straightConnector1">
            <a:avLst/>
          </a:prstGeom>
          <a:noFill/>
          <a:ln cap="flat" cmpd="sng" w="1143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2"/>
          <p:cNvCxnSpPr/>
          <p:nvPr/>
        </p:nvCxnSpPr>
        <p:spPr>
          <a:xfrm>
            <a:off x="5907825" y="2209400"/>
            <a:ext cx="3641100" cy="689400"/>
          </a:xfrm>
          <a:prstGeom prst="straightConnector1">
            <a:avLst/>
          </a:prstGeom>
          <a:noFill/>
          <a:ln cap="flat" cmpd="sng" w="1143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22"/>
          <p:cNvSpPr/>
          <p:nvPr/>
        </p:nvSpPr>
        <p:spPr>
          <a:xfrm>
            <a:off x="4816700" y="883100"/>
            <a:ext cx="2191800" cy="132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2"/>
          <p:cNvSpPr txBox="1"/>
          <p:nvPr/>
        </p:nvSpPr>
        <p:spPr>
          <a:xfrm>
            <a:off x="5127025" y="1146500"/>
            <a:ext cx="17028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latin typeface="Calibri"/>
                <a:ea typeface="Calibri"/>
                <a:cs typeface="Calibri"/>
                <a:sym typeface="Calibri"/>
              </a:rPr>
              <a:t>Main node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91" name="Google Shape;191;p2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Contribution and Future Work</a:t>
            </a:r>
            <a:endParaRPr sz="3959"/>
          </a:p>
        </p:txBody>
      </p:sp>
      <p:sp>
        <p:nvSpPr>
          <p:cNvPr id="192" name="Google Shape;192;p23"/>
          <p:cNvSpPr txBox="1"/>
          <p:nvPr>
            <p:ph idx="1" type="body"/>
          </p:nvPr>
        </p:nvSpPr>
        <p:spPr>
          <a:xfrm>
            <a:off x="838200" y="1734675"/>
            <a:ext cx="106200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We created a reliable Docker image with ROOT and GPU-powered Tensorflow</a:t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We tested simulations on a single GPU</a:t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We are working towards using Kubeflow to make experiments more stable and scalable</a:t>
            </a:r>
            <a:endParaRPr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/>
          <p:nvPr>
            <p:ph type="title"/>
          </p:nvPr>
        </p:nvSpPr>
        <p:spPr>
          <a:xfrm>
            <a:off x="3186545" y="2541964"/>
            <a:ext cx="6069881" cy="812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6000"/>
              <a:t> Thank you!</a:t>
            </a:r>
            <a:endParaRPr sz="6000"/>
          </a:p>
        </p:txBody>
      </p:sp>
      <p:sp>
        <p:nvSpPr>
          <p:cNvPr id="198" name="Google Shape;198;p24"/>
          <p:cNvSpPr txBox="1"/>
          <p:nvPr>
            <p:ph idx="1" type="body"/>
          </p:nvPr>
        </p:nvSpPr>
        <p:spPr>
          <a:xfrm>
            <a:off x="48492" y="4082671"/>
            <a:ext cx="12143507" cy="49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r>
              <a:rPr lang="fr-FR" sz="3600" u="sng">
                <a:solidFill>
                  <a:schemeClr val="hlink"/>
                </a:solidFill>
                <a:hlinkClick r:id="rId3"/>
              </a:rPr>
              <a:t>fedor.kitashov@phystech.edu</a:t>
            </a:r>
            <a:endParaRPr sz="36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r>
              <a:t/>
            </a:r>
            <a:endParaRPr sz="3600"/>
          </a:p>
        </p:txBody>
      </p:sp>
      <p:sp>
        <p:nvSpPr>
          <p:cNvPr id="199" name="Google Shape;199;p24"/>
          <p:cNvSpPr txBox="1"/>
          <p:nvPr/>
        </p:nvSpPr>
        <p:spPr>
          <a:xfrm>
            <a:off x="0" y="4593422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5047" y="1295407"/>
            <a:ext cx="1171074" cy="117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90" name="Google Shape;90;p11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Plan</a:t>
            </a:r>
            <a:endParaRPr sz="3959"/>
          </a:p>
        </p:txBody>
      </p:sp>
      <p:sp>
        <p:nvSpPr>
          <p:cNvPr id="91" name="Google Shape;91;p11"/>
          <p:cNvSpPr txBox="1"/>
          <p:nvPr>
            <p:ph idx="1" type="body"/>
          </p:nvPr>
        </p:nvSpPr>
        <p:spPr>
          <a:xfrm>
            <a:off x="838200" y="1734675"/>
            <a:ext cx="67818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S</a:t>
            </a:r>
            <a:r>
              <a:rPr lang="fr-FR" sz="3600"/>
              <a:t>imulations using GANs</a:t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Why we need GPUs</a:t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fr-FR" sz="3600"/>
              <a:t>Docker and Kubernetes</a:t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3"/>
              </a:rPr>
              <a:t>https://indico.cern.ch/event/766872/contributions/3357987/attachments/1831267/2999045/iml_2019_3dgan.pdf</a:t>
            </a:r>
            <a:endParaRPr/>
          </a:p>
        </p:txBody>
      </p:sp>
      <p:sp>
        <p:nvSpPr>
          <p:cNvPr id="97" name="Google Shape;97;p12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98" name="Google Shape;98;p1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CLIC Calorimeter simulation</a:t>
            </a:r>
            <a:endParaRPr sz="3959"/>
          </a:p>
        </p:txBody>
      </p:sp>
      <p:pic>
        <p:nvPicPr>
          <p:cNvPr id="99" name="Google Shape;99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697641"/>
            <a:ext cx="11887203" cy="3240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05" name="Google Shape;105;p1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G4 vs </a:t>
            </a:r>
            <a:r>
              <a:rPr lang="fr-FR" sz="3959"/>
              <a:t>3D GAN </a:t>
            </a:r>
            <a:endParaRPr sz="3959"/>
          </a:p>
        </p:txBody>
      </p:sp>
      <p:pic>
        <p:nvPicPr>
          <p:cNvPr id="106" name="Google Shape;106;p13"/>
          <p:cNvPicPr preferRelativeResize="0"/>
          <p:nvPr/>
        </p:nvPicPr>
        <p:blipFill rotWithShape="1">
          <a:blip r:embed="rId3">
            <a:alphaModFix/>
          </a:blip>
          <a:srcRect b="0" l="0" r="83006" t="14573"/>
          <a:stretch/>
        </p:blipFill>
        <p:spPr>
          <a:xfrm>
            <a:off x="922875" y="2295400"/>
            <a:ext cx="1758227" cy="3779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3">
            <a:alphaModFix/>
          </a:blip>
          <a:srcRect b="84999" l="635" r="64840" t="0"/>
          <a:stretch/>
        </p:blipFill>
        <p:spPr>
          <a:xfrm>
            <a:off x="990600" y="1650675"/>
            <a:ext cx="3572003" cy="66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3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https://indico.cern.ch/event/766872/contributions/3357987/attachments/1831267/2999045/iml_2019_3dgan.pdf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14" name="Google Shape;114;p14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G4 vs 3D GAN</a:t>
            </a:r>
            <a:r>
              <a:rPr lang="fr-FR" sz="3959"/>
              <a:t> </a:t>
            </a:r>
            <a:endParaRPr sz="3959"/>
          </a:p>
        </p:txBody>
      </p:sp>
      <p:pic>
        <p:nvPicPr>
          <p:cNvPr id="115" name="Google Shape;115;p14"/>
          <p:cNvPicPr preferRelativeResize="0"/>
          <p:nvPr/>
        </p:nvPicPr>
        <p:blipFill rotWithShape="1">
          <a:blip r:embed="rId3">
            <a:alphaModFix/>
          </a:blip>
          <a:srcRect b="0" l="0" r="64820" t="0"/>
          <a:stretch/>
        </p:blipFill>
        <p:spPr>
          <a:xfrm>
            <a:off x="922875" y="1650625"/>
            <a:ext cx="3639725" cy="4423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4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https://indico.cern.ch/event/766872/contributions/3357987/attachments/1831267/2999045/iml_2019_3dgan.pdf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22" name="Google Shape;122;p15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G4 vs 3D GAN</a:t>
            </a:r>
            <a:r>
              <a:rPr lang="fr-FR" sz="3959"/>
              <a:t> </a:t>
            </a:r>
            <a:endParaRPr sz="3959"/>
          </a:p>
        </p:txBody>
      </p:sp>
      <p:pic>
        <p:nvPicPr>
          <p:cNvPr id="123" name="Google Shape;123;p15"/>
          <p:cNvPicPr preferRelativeResize="0"/>
          <p:nvPr/>
        </p:nvPicPr>
        <p:blipFill rotWithShape="1">
          <a:blip r:embed="rId3">
            <a:alphaModFix/>
          </a:blip>
          <a:srcRect b="0" l="0" r="32541" t="0"/>
          <a:stretch/>
        </p:blipFill>
        <p:spPr>
          <a:xfrm>
            <a:off x="922875" y="1650625"/>
            <a:ext cx="6979350" cy="4423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5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https://indico.cern.ch/event/766872/contributions/3357987/attachments/1831267/2999045/iml_2019_3dgan.pdf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sp>
        <p:nvSpPr>
          <p:cNvPr id="130" name="Google Shape;130;p16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G4 vs 3D GAN</a:t>
            </a:r>
            <a:r>
              <a:rPr lang="fr-FR" sz="3959"/>
              <a:t> </a:t>
            </a:r>
            <a:endParaRPr sz="3959"/>
          </a:p>
        </p:txBody>
      </p:sp>
      <p:pic>
        <p:nvPicPr>
          <p:cNvPr id="131" name="Google Shape;13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875" y="1650616"/>
            <a:ext cx="10346258" cy="442391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6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https://indico.cern.ch/event/766872/contributions/3357987/attachments/1831267/2999045/iml_2019_3dgan.pdf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Timing </a:t>
            </a:r>
            <a:endParaRPr sz="3959"/>
          </a:p>
        </p:txBody>
      </p:sp>
      <p:pic>
        <p:nvPicPr>
          <p:cNvPr id="138" name="Google Shape;13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6625" y="1028725"/>
            <a:ext cx="7434643" cy="512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/>
          <p:nvPr>
            <p:ph idx="11" type="ftr"/>
          </p:nvPr>
        </p:nvSpPr>
        <p:spPr>
          <a:xfrm>
            <a:off x="2248375" y="6273950"/>
            <a:ext cx="779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Source: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https://indico.cern.ch/event/766872/contributions/3357987/attachments/1831267/2999045/iml_2019_3dgan.pdf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Dependencies are painful sometimes</a:t>
            </a:r>
            <a:endParaRPr sz="3959"/>
          </a:p>
        </p:txBody>
      </p:sp>
      <p:sp>
        <p:nvSpPr>
          <p:cNvPr id="145" name="Google Shape;145;p18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  <p:pic>
        <p:nvPicPr>
          <p:cNvPr id="146" name="Google Shape;146;p18"/>
          <p:cNvPicPr preferRelativeResize="0"/>
          <p:nvPr/>
        </p:nvPicPr>
        <p:blipFill rotWithShape="1">
          <a:blip r:embed="rId3">
            <a:alphaModFix/>
          </a:blip>
          <a:srcRect b="-8260" l="0" r="0" t="8260"/>
          <a:stretch/>
        </p:blipFill>
        <p:spPr>
          <a:xfrm>
            <a:off x="152400" y="1546066"/>
            <a:ext cx="11887198" cy="3988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