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3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27"/>
    <p:restoredTop sz="94715"/>
  </p:normalViewPr>
  <p:slideViewPr>
    <p:cSldViewPr snapToGrid="0" snapToObjects="1" showGuides="1">
      <p:cViewPr>
        <p:scale>
          <a:sx n="130" d="100"/>
          <a:sy n="130" d="100"/>
        </p:scale>
        <p:origin x="-544" y="-1416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Robert Kieffer rkieffer@cern.ch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Robert Kieffer rkieffer@cern.ch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Robert Kieffer rkieffer@cern.ch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Robert Kieffer rkieffer@cern.ch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Robert Kieffer rkieffer@cern.ch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Robert Kieffer rkieffer@cern.ch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Robert Kieffer rkieffer@cern.ch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Robert Kieffer rkieffer@cern.ch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rkieffer@cern.ch" TargetMode="External"/><Relationship Id="rId3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0600" y="3000600"/>
            <a:ext cx="7200000" cy="1800000"/>
          </a:xfrm>
        </p:spPr>
        <p:txBody>
          <a:bodyPr/>
          <a:lstStyle/>
          <a:p>
            <a:r>
              <a:rPr lang="en-GB" dirty="0" smtClean="0"/>
              <a:t>Potential improvements for the Gas Jet 2D mapping using the Moving Gauge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Robert </a:t>
            </a:r>
            <a:r>
              <a:rPr lang="en-GB" dirty="0" err="1" smtClean="0"/>
              <a:t>Kieffer</a:t>
            </a:r>
            <a:endParaRPr lang="en-GB" dirty="0" smtClean="0"/>
          </a:p>
          <a:p>
            <a:r>
              <a:rPr lang="en-GB" dirty="0" smtClean="0">
                <a:hlinkClick r:id="rId2"/>
              </a:rPr>
              <a:t>rkieffer@cern.ch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123627" y="6251350"/>
            <a:ext cx="6480000" cy="349250"/>
          </a:xfrm>
        </p:spPr>
        <p:txBody>
          <a:bodyPr>
            <a:normAutofit/>
          </a:bodyPr>
          <a:lstStyle/>
          <a:p>
            <a:r>
              <a:rPr lang="en-US" b="1" dirty="0"/>
              <a:t>BGC </a:t>
            </a:r>
            <a:r>
              <a:rPr lang="en-US" b="1" dirty="0" smtClean="0"/>
              <a:t>Meeting 21 </a:t>
            </a:r>
            <a:r>
              <a:rPr lang="en-GB" dirty="0" smtClean="0"/>
              <a:t>June </a:t>
            </a:r>
            <a:r>
              <a:rPr lang="en-GB" dirty="0" smtClean="0"/>
              <a:t>2019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robert.kieffer@cern.ch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2110204"/>
            <a:ext cx="878497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Actual situation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Precision of the multi-axis actuator positioning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Speed and acceleration of the stepper motor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Precision of the moving gauge and digitization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Reaching higher pressure in the jet.</a:t>
            </a:r>
          </a:p>
          <a:p>
            <a:pPr marL="285750" indent="-285750">
              <a:buFont typeface="Arial" charset="0"/>
              <a:buChar char="•"/>
            </a:pPr>
            <a:endParaRPr lang="en-US" sz="3200" dirty="0" smtClean="0"/>
          </a:p>
          <a:p>
            <a:pPr marL="285750" indent="-285750">
              <a:buFont typeface="Arial" charset="0"/>
              <a:buChar char="•"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20473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presented on the BGC workshop by Amir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Robert Kieffer </a:t>
            </a:r>
            <a:r>
              <a:rPr lang="fr-FR" noProof="0" dirty="0" err="1" smtClean="0"/>
              <a:t>rkieffer@cern.ch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085530"/>
            <a:ext cx="7620000" cy="3972821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762000" y="5243881"/>
            <a:ext cx="777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How to improve on this measurement technique?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5660243"/>
            <a:ext cx="777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Spatial position of the gauge / Resolution of Gauge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3955" y="2083613"/>
            <a:ext cx="3958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Backlash or Gauge inertia effect ?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423954" y="2502721"/>
            <a:ext cx="1062446" cy="9587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502331" y="2502721"/>
            <a:ext cx="984069" cy="11442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6606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Multi-Axis Actuator bottleneck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have been </a:t>
            </a:r>
            <a:r>
              <a:rPr lang="en-US" b="1" dirty="0" smtClean="0"/>
              <a:t>extensively using the exact same actuator</a:t>
            </a:r>
            <a:r>
              <a:rPr lang="en-US" dirty="0" smtClean="0"/>
              <a:t> to move a 50um ODR slit target with respect to a 1um electron beam in ATF2-KEK.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We quickly found a </a:t>
            </a:r>
            <a:r>
              <a:rPr lang="en-US" b="1" dirty="0" smtClean="0"/>
              <a:t>mechanical backlash </a:t>
            </a:r>
            <a:r>
              <a:rPr lang="en-US" dirty="0" smtClean="0"/>
              <a:t>on this actuator and decided to install </a:t>
            </a:r>
            <a:r>
              <a:rPr lang="en-US" b="1" dirty="0" smtClean="0"/>
              <a:t>magnetic encoders(1um precision)</a:t>
            </a:r>
            <a:r>
              <a:rPr lang="en-US" dirty="0" smtClean="0"/>
              <a:t> on it to overcome the problem.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solidFill>
                  <a:srgbClr val="FF0000"/>
                </a:solidFill>
              </a:rPr>
              <a:t>Only with this add we where able to move the target repeatedly within micron accuracy.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Robert Kieffer </a:t>
            </a:r>
            <a:r>
              <a:rPr lang="fr-FR" noProof="0" dirty="0" err="1" smtClean="0"/>
              <a:t>rkieffer@cern.ch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9674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as installed in ATF on the same mover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Robert Kieffer </a:t>
            </a:r>
            <a:r>
              <a:rPr lang="fr-FR" noProof="0" dirty="0" err="1" smtClean="0"/>
              <a:t>rkieffer@cern.ch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96180" y="1691543"/>
            <a:ext cx="5340627" cy="39889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94217" y="4794606"/>
            <a:ext cx="2491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Magnetic pole strip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94218" y="4486690"/>
            <a:ext cx="2491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Magnetic encoder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64" y="1224551"/>
            <a:ext cx="4219723" cy="220628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3207026" y="3717975"/>
            <a:ext cx="3707337" cy="9733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299791" y="4659494"/>
            <a:ext cx="3750366" cy="3574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94218" y="4159080"/>
            <a:ext cx="2491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Mechanical Support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427829" y="3390365"/>
            <a:ext cx="2350118" cy="9803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7685" y="1086393"/>
            <a:ext cx="4511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Encoder LA11 from </a:t>
            </a:r>
            <a:r>
              <a:rPr lang="en-US" b="1" dirty="0" smtClean="0"/>
              <a:t>Renishaw RLS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834015" y="3331275"/>
            <a:ext cx="2979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B050"/>
                </a:solidFill>
              </a:rPr>
              <a:t>Full 1 axis kit with USB encoder costs 650 CHF </a:t>
            </a:r>
            <a:endParaRPr lang="en-US" i="1" dirty="0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1183" y="5376817"/>
            <a:ext cx="424500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6"/>
                </a:solidFill>
              </a:rPr>
              <a:t>For gas jet a 2D axis kit with USB encoder and mechanics : 2000 CHF </a:t>
            </a:r>
            <a:endParaRPr lang="en-US" b="1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538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Manipulator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999" y="1033669"/>
            <a:ext cx="8280209" cy="4906963"/>
          </a:xfrm>
        </p:spPr>
        <p:txBody>
          <a:bodyPr>
            <a:normAutofit fontScale="850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During the visit in the Cockcroft lab, the actuator have been moved quick to show us the gauge.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Looking by the view port I have noticed a </a:t>
            </a:r>
            <a:r>
              <a:rPr lang="en-US" b="1" dirty="0" smtClean="0">
                <a:solidFill>
                  <a:srgbClr val="FF0000"/>
                </a:solidFill>
              </a:rPr>
              <a:t>pendulum</a:t>
            </a:r>
            <a:r>
              <a:rPr lang="en-US" dirty="0" smtClean="0"/>
              <a:t> behavior of the gauge over few millimeter </a:t>
            </a:r>
            <a:r>
              <a:rPr lang="en-US" b="1" dirty="0" smtClean="0"/>
              <a:t>that was few minutes after the move </a:t>
            </a:r>
            <a:r>
              <a:rPr lang="en-US" dirty="0" smtClean="0"/>
              <a:t>!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Amir told me that he only performs small steps moves to reduce pendulum oscillation during a 2D scan.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That’s helping but I think that a careful control of the </a:t>
            </a:r>
            <a:r>
              <a:rPr lang="en-US" b="1" dirty="0" smtClean="0"/>
              <a:t>stepper acceleration/deceleration </a:t>
            </a:r>
            <a:r>
              <a:rPr lang="en-US" dirty="0" smtClean="0"/>
              <a:t>would also help to reduce further this oscillation</a:t>
            </a:r>
            <a:r>
              <a:rPr lang="en-US" dirty="0" smtClean="0"/>
              <a:t>. (High speed small steps can be bad)</a:t>
            </a:r>
            <a:endParaRPr lang="en-US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 better </a:t>
            </a:r>
            <a:r>
              <a:rPr lang="en-US" b="1" dirty="0" smtClean="0"/>
              <a:t>stiffness</a:t>
            </a:r>
            <a:r>
              <a:rPr lang="en-US" dirty="0" smtClean="0"/>
              <a:t> of the </a:t>
            </a:r>
            <a:r>
              <a:rPr lang="en-US" b="1" dirty="0" smtClean="0"/>
              <a:t>manipulator mechanics</a:t>
            </a:r>
            <a:r>
              <a:rPr lang="en-US" dirty="0" smtClean="0"/>
              <a:t> would also help to reduce this great source of </a:t>
            </a:r>
            <a:r>
              <a:rPr lang="en-US" dirty="0" smtClean="0"/>
              <a:t>uncertainty</a:t>
            </a:r>
            <a:r>
              <a:rPr lang="en-US" dirty="0" smtClean="0"/>
              <a:t>.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Robert Kieffer </a:t>
            </a:r>
            <a:r>
              <a:rPr lang="fr-FR" noProof="0" dirty="0" err="1" smtClean="0"/>
              <a:t>rkieffer@cern.ch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4453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180000"/>
            <a:ext cx="8688991" cy="720000"/>
          </a:xfrm>
        </p:spPr>
        <p:txBody>
          <a:bodyPr/>
          <a:lstStyle/>
          <a:p>
            <a:r>
              <a:rPr lang="en-US" dirty="0" smtClean="0"/>
              <a:t>Gauge and digitization of the 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2199" y="1032522"/>
            <a:ext cx="8484601" cy="4906963"/>
          </a:xfrm>
        </p:spPr>
        <p:txBody>
          <a:bodyPr>
            <a:normAutofit/>
          </a:bodyPr>
          <a:lstStyle/>
          <a:p>
            <a:pPr marL="0" indent="0" defTabSz="914400">
              <a:spcBef>
                <a:spcPts val="0"/>
              </a:spcBef>
              <a:buClrTx/>
              <a:buNone/>
            </a:pPr>
            <a:r>
              <a:rPr lang="en-US" b="1" dirty="0" smtClean="0"/>
              <a:t>Few questions from my side</a:t>
            </a:r>
          </a:p>
          <a:p>
            <a:pPr defTabSz="914400">
              <a:spcBef>
                <a:spcPts val="0"/>
              </a:spcBef>
              <a:buClrTx/>
            </a:pPr>
            <a:r>
              <a:rPr lang="en-US" dirty="0" smtClean="0"/>
              <a:t>What is the exact gauge model ?</a:t>
            </a:r>
          </a:p>
          <a:p>
            <a:pPr defTabSz="914400">
              <a:spcBef>
                <a:spcPts val="0"/>
              </a:spcBef>
              <a:buClrTx/>
            </a:pPr>
            <a:r>
              <a:rPr lang="en-US" dirty="0" smtClean="0"/>
              <a:t>Could the moving gauge volume be smaller? </a:t>
            </a:r>
          </a:p>
          <a:p>
            <a:pPr defTabSz="914400">
              <a:spcBef>
                <a:spcPts val="0"/>
              </a:spcBef>
              <a:buClrTx/>
            </a:pPr>
            <a:r>
              <a:rPr lang="en-US" dirty="0" smtClean="0"/>
              <a:t>Does it lead to more fluctuations at the expense of a faster scan capability?</a:t>
            </a:r>
          </a:p>
          <a:p>
            <a:pPr defTabSz="914400">
              <a:spcBef>
                <a:spcPts val="0"/>
              </a:spcBef>
              <a:buClrTx/>
            </a:pPr>
            <a:r>
              <a:rPr lang="en-US" dirty="0" smtClean="0"/>
              <a:t>Can we improve on the sensor itself and the system used for signal processing? (I have noticed old equipment with partially broken cable shielding)</a:t>
            </a:r>
          </a:p>
          <a:p>
            <a:pPr defTabSz="914400">
              <a:spcBef>
                <a:spcPts val="0"/>
              </a:spcBef>
              <a:buClrTx/>
            </a:pPr>
            <a:r>
              <a:rPr lang="en-US" dirty="0" smtClean="0"/>
              <a:t>If yes: can we gain in </a:t>
            </a:r>
            <a:r>
              <a:rPr lang="en-US" dirty="0" smtClean="0"/>
              <a:t>map precision </a:t>
            </a:r>
            <a:r>
              <a:rPr lang="en-US" dirty="0" smtClean="0"/>
              <a:t>if we use a more accurate digitizer for the gauge signal?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Robert Kieffer </a:t>
            </a:r>
            <a:r>
              <a:rPr lang="fr-FR" noProof="0" dirty="0" err="1" smtClean="0"/>
              <a:t>rkieffer@cern.ch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1147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724" y="965416"/>
            <a:ext cx="5516228" cy="44585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180000"/>
            <a:ext cx="8688991" cy="720000"/>
          </a:xfrm>
        </p:spPr>
        <p:txBody>
          <a:bodyPr/>
          <a:lstStyle/>
          <a:p>
            <a:r>
              <a:rPr lang="en-US" dirty="0" smtClean="0"/>
              <a:t>Can we reach higher pressure for the BGV gas jet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Robert Kieffer </a:t>
            </a:r>
            <a:r>
              <a:rPr lang="fr-FR" noProof="0" dirty="0" err="1" smtClean="0"/>
              <a:t>rkieffer@cern.ch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58284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7717107" y="4158801"/>
            <a:ext cx="1130204" cy="13936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809274" y="2109252"/>
            <a:ext cx="0" cy="8216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4950995" y="1990838"/>
            <a:ext cx="1874045" cy="151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913129" y="2029956"/>
            <a:ext cx="0" cy="11647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7809" y="2417659"/>
            <a:ext cx="30089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First check just after the second skimmer</a:t>
            </a:r>
          </a:p>
          <a:p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The idea would be to move the </a:t>
            </a:r>
            <a:r>
              <a:rPr lang="en-US" sz="2000" i="1" dirty="0" smtClean="0">
                <a:solidFill>
                  <a:schemeClr val="accent1">
                    <a:lumMod val="75000"/>
                  </a:schemeClr>
                </a:solidFill>
              </a:rPr>
              <a:t>Moveable Gauge Manipulator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on the </a:t>
            </a:r>
            <a:r>
              <a:rPr lang="en-US" sz="2000" i="1" dirty="0" smtClean="0">
                <a:solidFill>
                  <a:schemeClr val="accent1">
                    <a:lumMod val="75000"/>
                  </a:schemeClr>
                </a:solidFill>
              </a:rPr>
              <a:t>Skimmer Chamber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as shown with the blue arrows.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341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180000"/>
            <a:ext cx="8688991" cy="720000"/>
          </a:xfrm>
        </p:spPr>
        <p:txBody>
          <a:bodyPr/>
          <a:lstStyle/>
          <a:p>
            <a:r>
              <a:rPr lang="en-US" dirty="0" smtClean="0"/>
              <a:t>Next actions for the BGV gas jet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003" y="1032522"/>
            <a:ext cx="8484601" cy="4906963"/>
          </a:xfrm>
        </p:spPr>
        <p:txBody>
          <a:bodyPr>
            <a:normAutofit lnSpcReduction="10000"/>
          </a:bodyPr>
          <a:lstStyle/>
          <a:p>
            <a:pPr marL="0" indent="0" defTabSz="914400">
              <a:spcBef>
                <a:spcPts val="0"/>
              </a:spcBef>
              <a:buClrTx/>
              <a:buNone/>
            </a:pPr>
            <a:r>
              <a:rPr lang="en-US" b="1" dirty="0" smtClean="0"/>
              <a:t>The possibility of getting to higher pressure within the jet just after the second skimmer is something essential which could be tested on the actual setup </a:t>
            </a:r>
            <a:r>
              <a:rPr lang="en-US" dirty="0" smtClean="0"/>
              <a:t>(to be seen when).</a:t>
            </a:r>
          </a:p>
          <a:p>
            <a:pPr marL="0" indent="0" defTabSz="914400">
              <a:spcBef>
                <a:spcPts val="0"/>
              </a:spcBef>
              <a:buClrTx/>
              <a:buNone/>
            </a:pPr>
            <a:endParaRPr lang="en-US" b="1" dirty="0"/>
          </a:p>
          <a:p>
            <a:pPr marL="0" indent="0" defTabSz="914400">
              <a:spcBef>
                <a:spcPts val="0"/>
              </a:spcBef>
              <a:buClrTx/>
              <a:buNone/>
            </a:pPr>
            <a:r>
              <a:rPr lang="en-US" b="1" dirty="0" smtClean="0"/>
              <a:t>A robust and precise measurement of the gas jet pressure profile is a key aspect for the BGV.</a:t>
            </a:r>
          </a:p>
          <a:p>
            <a:pPr marL="0" indent="0" defTabSz="914400">
              <a:spcBef>
                <a:spcPts val="0"/>
              </a:spcBef>
              <a:buClrTx/>
              <a:buNone/>
            </a:pPr>
            <a:endParaRPr lang="en-US" b="1" dirty="0"/>
          </a:p>
          <a:p>
            <a:pPr marL="0" indent="0" defTabSz="914400">
              <a:spcBef>
                <a:spcPts val="0"/>
              </a:spcBef>
              <a:buClrTx/>
              <a:buNone/>
            </a:pPr>
            <a:r>
              <a:rPr lang="en-US" i="1" dirty="0" smtClean="0"/>
              <a:t>As a first step, I could help upgrading the scanning gauge system by purchasing adapted encoders, and using existing software that I developed to read these sensors.</a:t>
            </a:r>
          </a:p>
          <a:p>
            <a:pPr marL="0" indent="0" defTabSz="914400">
              <a:spcBef>
                <a:spcPts val="0"/>
              </a:spcBef>
              <a:buClrTx/>
              <a:buNone/>
            </a:pPr>
            <a:endParaRPr lang="en-US" b="1" dirty="0"/>
          </a:p>
          <a:p>
            <a:pPr marL="0" indent="0" defTabSz="914400">
              <a:spcBef>
                <a:spcPts val="0"/>
              </a:spcBef>
              <a:buClrTx/>
              <a:buNone/>
            </a:pPr>
            <a:endParaRPr lang="en-US" b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Robert Kieffer </a:t>
            </a:r>
            <a:r>
              <a:rPr lang="fr-FR" noProof="0" dirty="0" err="1" smtClean="0"/>
              <a:t>rkieffer@cern.ch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23082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13987</TotalTime>
  <Words>556</Words>
  <Application>Microsoft Macintosh PowerPoint</Application>
  <PresentationFormat>On-screen Show (4:3)</PresentationFormat>
  <Paragraphs>70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Wingdings</vt:lpstr>
      <vt:lpstr>Arial</vt:lpstr>
      <vt:lpstr>Thème Office</vt:lpstr>
      <vt:lpstr>Potential improvements for the Gas Jet 2D mapping using the Moving Gauge</vt:lpstr>
      <vt:lpstr>Overview</vt:lpstr>
      <vt:lpstr>Data presented on the BGC workshop by Amir</vt:lpstr>
      <vt:lpstr>Multi-Axis Actuator bottleneck</vt:lpstr>
      <vt:lpstr>System as installed in ATF on the same mover</vt:lpstr>
      <vt:lpstr>Manipulator movement</vt:lpstr>
      <vt:lpstr>Gauge and digitization of the signal</vt:lpstr>
      <vt:lpstr>Can we reach higher pressure for the BGV gas jet </vt:lpstr>
      <vt:lpstr>Next actions for the BGV gas jet</vt:lpstr>
    </vt:vector>
  </TitlesOfParts>
  <Company>APO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Microsoft Office User</cp:lastModifiedBy>
  <cp:revision>126</cp:revision>
  <dcterms:created xsi:type="dcterms:W3CDTF">2016-02-12T10:02:27Z</dcterms:created>
  <dcterms:modified xsi:type="dcterms:W3CDTF">2019-06-21T10:22:10Z</dcterms:modified>
</cp:coreProperties>
</file>